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6"/>
  </p:notesMasterIdLst>
  <p:sldIdLst>
    <p:sldId id="719" r:id="rId7"/>
    <p:sldId id="301" r:id="rId8"/>
    <p:sldId id="302" r:id="rId9"/>
    <p:sldId id="1013" r:id="rId10"/>
    <p:sldId id="1047" r:id="rId11"/>
    <p:sldId id="1015" r:id="rId12"/>
    <p:sldId id="1053" r:id="rId13"/>
    <p:sldId id="1055" r:id="rId14"/>
    <p:sldId id="1048" r:id="rId15"/>
    <p:sldId id="1054" r:id="rId16"/>
    <p:sldId id="1049" r:id="rId17"/>
    <p:sldId id="1019" r:id="rId18"/>
    <p:sldId id="1056" r:id="rId19"/>
    <p:sldId id="1057" r:id="rId20"/>
    <p:sldId id="1023" r:id="rId21"/>
    <p:sldId id="1058" r:id="rId22"/>
    <p:sldId id="1050" r:id="rId23"/>
    <p:sldId id="1028" r:id="rId24"/>
    <p:sldId id="1060" r:id="rId25"/>
    <p:sldId id="1062" r:id="rId26"/>
    <p:sldId id="1065" r:id="rId27"/>
    <p:sldId id="1066" r:id="rId28"/>
    <p:sldId id="1064" r:id="rId29"/>
    <p:sldId id="1029" r:id="rId30"/>
    <p:sldId id="1025" r:id="rId31"/>
    <p:sldId id="1061" r:id="rId32"/>
    <p:sldId id="1051" r:id="rId33"/>
    <p:sldId id="1027" r:id="rId34"/>
    <p:sldId id="748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6" d="100"/>
          <a:sy n="76" d="100"/>
        </p:scale>
        <p:origin x="85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heme" Target="theme/theme1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8BB7307E-0CCF-4C9E-B9E7-392FFECDF28A}"/>
    <pc:docChg chg="custSel modSld">
      <pc:chgData name="Stalin Jacob Wilson Packia Dhas" userId="050d7d71-3621-4503-95e8-1c9a9d962492" providerId="ADAL" clId="{8BB7307E-0CCF-4C9E-B9E7-392FFECDF28A}" dt="2025-02-12T08:02:54.833" v="11" actId="14100"/>
      <pc:docMkLst>
        <pc:docMk/>
      </pc:docMkLst>
      <pc:sldChg chg="modSp mod">
        <pc:chgData name="Stalin Jacob Wilson Packia Dhas" userId="050d7d71-3621-4503-95e8-1c9a9d962492" providerId="ADAL" clId="{8BB7307E-0CCF-4C9E-B9E7-392FFECDF28A}" dt="2025-02-12T08:02:54.833" v="11" actId="14100"/>
        <pc:sldMkLst>
          <pc:docMk/>
          <pc:sldMk cId="4226498574" sldId="1013"/>
        </pc:sldMkLst>
        <pc:spChg chg="mod">
          <ac:chgData name="Stalin Jacob Wilson Packia Dhas" userId="050d7d71-3621-4503-95e8-1c9a9d962492" providerId="ADAL" clId="{8BB7307E-0CCF-4C9E-B9E7-392FFECDF28A}" dt="2025-02-12T08:02:54.833" v="11" actId="14100"/>
          <ac:spMkLst>
            <pc:docMk/>
            <pc:sldMk cId="4226498574" sldId="1013"/>
            <ac:spMk id="3" creationId="{CDA8E475-1827-ADE5-2A03-37163ABD75B8}"/>
          </ac:spMkLst>
        </pc:spChg>
      </pc:sldChg>
      <pc:sldChg chg="modNotesTx">
        <pc:chgData name="Stalin Jacob Wilson Packia Dhas" userId="050d7d71-3621-4503-95e8-1c9a9d962492" providerId="ADAL" clId="{8BB7307E-0CCF-4C9E-B9E7-392FFECDF28A}" dt="2025-02-12T07:50:51.088" v="1" actId="6549"/>
        <pc:sldMkLst>
          <pc:docMk/>
          <pc:sldMk cId="355393086" sldId="1015"/>
        </pc:sldMkLst>
      </pc:sldChg>
      <pc:sldChg chg="modNotesTx">
        <pc:chgData name="Stalin Jacob Wilson Packia Dhas" userId="050d7d71-3621-4503-95e8-1c9a9d962492" providerId="ADAL" clId="{8BB7307E-0CCF-4C9E-B9E7-392FFECDF28A}" dt="2025-02-12T07:51:11.791" v="4" actId="6549"/>
        <pc:sldMkLst>
          <pc:docMk/>
          <pc:sldMk cId="69491056" sldId="1023"/>
        </pc:sldMkLst>
      </pc:sldChg>
      <pc:sldChg chg="modNotesTx">
        <pc:chgData name="Stalin Jacob Wilson Packia Dhas" userId="050d7d71-3621-4503-95e8-1c9a9d962492" providerId="ADAL" clId="{8BB7307E-0CCF-4C9E-B9E7-392FFECDF28A}" dt="2025-02-12T07:51:30.553" v="7" actId="6549"/>
        <pc:sldMkLst>
          <pc:docMk/>
          <pc:sldMk cId="921977133" sldId="1025"/>
        </pc:sldMkLst>
      </pc:sldChg>
      <pc:sldChg chg="modNotesTx">
        <pc:chgData name="Stalin Jacob Wilson Packia Dhas" userId="050d7d71-3621-4503-95e8-1c9a9d962492" providerId="ADAL" clId="{8BB7307E-0CCF-4C9E-B9E7-392FFECDF28A}" dt="2025-02-12T07:50:47.340" v="0" actId="6549"/>
        <pc:sldMkLst>
          <pc:docMk/>
          <pc:sldMk cId="3901403265" sldId="1047"/>
        </pc:sldMkLst>
      </pc:sldChg>
      <pc:sldChg chg="modNotesTx">
        <pc:chgData name="Stalin Jacob Wilson Packia Dhas" userId="050d7d71-3621-4503-95e8-1c9a9d962492" providerId="ADAL" clId="{8BB7307E-0CCF-4C9E-B9E7-392FFECDF28A}" dt="2025-02-12T07:50:59.969" v="3" actId="6549"/>
        <pc:sldMkLst>
          <pc:docMk/>
          <pc:sldMk cId="3055753031" sldId="1048"/>
        </pc:sldMkLst>
      </pc:sldChg>
      <pc:sldChg chg="modNotesTx">
        <pc:chgData name="Stalin Jacob Wilson Packia Dhas" userId="050d7d71-3621-4503-95e8-1c9a9d962492" providerId="ADAL" clId="{8BB7307E-0CCF-4C9E-B9E7-392FFECDF28A}" dt="2025-02-12T07:51:18.923" v="6" actId="6549"/>
        <pc:sldMkLst>
          <pc:docMk/>
          <pc:sldMk cId="1330779483" sldId="1050"/>
        </pc:sldMkLst>
      </pc:sldChg>
      <pc:sldChg chg="modNotesTx">
        <pc:chgData name="Stalin Jacob Wilson Packia Dhas" userId="050d7d71-3621-4503-95e8-1c9a9d962492" providerId="ADAL" clId="{8BB7307E-0CCF-4C9E-B9E7-392FFECDF28A}" dt="2025-02-12T07:50:56.074" v="2" actId="6549"/>
        <pc:sldMkLst>
          <pc:docMk/>
          <pc:sldMk cId="1752044087" sldId="1055"/>
        </pc:sldMkLst>
      </pc:sldChg>
      <pc:sldChg chg="modNotesTx">
        <pc:chgData name="Stalin Jacob Wilson Packia Dhas" userId="050d7d71-3621-4503-95e8-1c9a9d962492" providerId="ADAL" clId="{8BB7307E-0CCF-4C9E-B9E7-392FFECDF28A}" dt="2025-02-12T07:51:15.916" v="5" actId="6549"/>
        <pc:sldMkLst>
          <pc:docMk/>
          <pc:sldMk cId="2553059473" sldId="105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89445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39501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3543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7CD681-4A06-9A68-EEB9-261B803AFB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7EB004-A481-4CC2-8083-2C1D62B1A5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FAC8E2-3DC5-F2AA-754D-6747AB46DF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2E926FEC-60D9-4243-ADDD-305083C4283F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96364C-FEF2-9412-37FB-B81BE1BBA7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833092-B4F8-4F1B-7EC6-CB29254A4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70837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2A7AB8-0B46-03A8-F8B4-ACFBF32F79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98D0EA-F9F4-C556-A3A4-064C72EE8F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6693C3-D354-96BB-DC03-AB3917C9ED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F395253E-6690-C4EF-8A0D-17283F6C1BC6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5997DD-1165-D204-E993-C0BB8675F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140CC6-2126-C385-A0B5-EC1C372A0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96852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46973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99EC88-D150-5CBD-8FDD-DF47555024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585337-A1CA-9939-6912-974605953C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0EFE25-993C-7649-6AFD-03CF433105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3972BE4-15EF-BFA1-E814-82FFD90BA96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352C3-A7A1-C23B-3288-1ECE1A7C0D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CEE2B6-7B77-570D-83AB-1F94379F6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61114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61915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52054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A778CF-A4BE-55B9-FC14-421C1C5031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251393-FA98-A3FF-F0E6-77A047BF75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01E40D-24E6-C7E4-A69A-CD13F7C2F9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C0098ACC-C751-EC84-AF65-6B3752E74CD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DAE360-4FA3-8935-09CA-BB938E0D1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0B3CFE-506C-1E0C-B57C-1F1588C45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0447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64C74B-5504-2FA0-205A-BC0B5EEC18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5101CE-73B6-0B37-9797-8E3C556918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5642F-50CA-9530-FF74-6EBA625C3C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E0582BA0-BF7D-8C1A-9473-DD481F4B995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DDAF35-B79D-27F3-E1E8-7671A02D65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22B11-E371-BEEE-7801-0199C63EF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17525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88330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D4D240-D7B8-BBBA-F072-769865662D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699C24-C5D2-5D80-B254-19EFDA1CCC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355E82-F115-CFCF-2D67-0764D07740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C7D56B83-C35C-D2C8-FACE-2C5B62498BE6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8DAD55-E238-237F-B6A4-6CE21549E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0E98F-7033-B731-3D55-59FB36AEBE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952846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69404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DFEBFE-339E-9C3E-D1E1-00DAB22D3A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14BC3B-D6AF-FE92-3419-9521AF517E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9FA73B-601B-2452-471F-90AD836AA9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543E82A4-4879-CDA2-50EB-9D9E35CBFDD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CC6EA8-5B9A-C946-502D-53245EBAD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D98BD7-6CD2-9E14-B7A4-995F40F12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8107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8F4B4E-EB28-06B4-DE94-A3E65E1442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754AE5-4A82-429C-DCDA-194D5885CD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46C553-BAB8-9365-C3AD-34DBF19355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F34C52B-48F7-DE33-CC8D-DFAC9F4FE4B6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6C771C-A338-5C9B-A0BF-D15CFB6B6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5E1DED-C95F-B914-4078-1C3F4A61F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66198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83F30A-D92D-A2F6-4721-247A33C22F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D360A3-4D20-0772-3F2F-A1E8778F7B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3C4AD7-E62A-B86B-9DBC-057C613EF2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21E1571-2491-6031-1902-99196A8D726E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99CC3C-5E43-3FC2-9A3F-D14F351FBB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88C743-6F38-F444-9DB9-4B31A6BABE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03671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DA9510-4283-A554-8F3E-654C8F2ACE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85B62D-A51C-5705-C937-E804914485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EADD28-6FA1-28CF-010B-E7AEFA2660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C254C4C-0267-AE8D-85FE-DD69D520EC4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8B5788-BF7F-6900-B695-0935E4D80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EA5262-45E2-9EC2-7EC6-1CD01EF886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252096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4B2AA7-8900-5278-D46E-5F084FD0A4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8C2735-9E9C-3672-4968-ACD2A338CF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DDF1CD6-1D2B-9743-17F2-6DB42C332E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8FE9BCE-B323-E401-D312-8449E306B62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5E8351-BE57-E468-9D2F-16B599EA5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15E05-9300-C90D-33EC-511E4E5C5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383432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9A62AB-0A0A-F58B-9265-8901C1506C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25F489-B862-935A-B8E3-DA6FEB809D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DDE91BD-EB1B-9B2D-1FA2-A819B53762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DD256DB9-0F6B-E497-59C1-D41995BFDB4F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9CD017-302F-2743-F251-E24CC5B6D6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912B6E-9977-2B5C-CF39-908A84CA42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980294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EB93B7-5C7F-19F9-C541-73E01D5AE5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A6C717-3B3B-027B-91AD-12B6948FC3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2A400E-D4C7-C718-C51E-9786D56D9F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FDAF730-2072-42CA-1AFA-4E0445F94340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C7F3D1-D602-F06F-B0C1-78792F917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9FBB28-9498-9AFA-CDDA-05A13BFFB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418742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349300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8A4BCA-DE50-17CE-107C-542488AD3E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CF8B2A-AC74-E1AD-033B-302C8A22AC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BDE865-242E-033B-9B82-93C0B099A0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27DD0FDB-E633-2C50-5BBE-E0549784283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608F37-6FDD-936F-CAF4-9C59CE0B62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81B068-08F5-CB3B-D931-EF57D0473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959813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373600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774352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803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8B528-D39E-4386-883A-FB88817F8A23}" type="datetime1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- 4 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2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6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8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Advanced Radio </a:t>
            </a:r>
          </a:p>
          <a:p>
            <a:r>
              <a:rPr lang="en-GB" sz="4800" dirty="0"/>
              <a:t>Frequency Systems</a:t>
            </a:r>
          </a:p>
          <a:p>
            <a:r>
              <a:rPr lang="en-GB" sz="4800" dirty="0"/>
              <a:t>(ACDA6019)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-4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10780808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dirty="0">
                <a:cs typeface="Times New Roman" panose="02020603050405020304" pitchFamily="18" charset="0"/>
              </a:rPr>
              <a:t>Aperture Antenna</a:t>
            </a:r>
          </a:p>
          <a:p>
            <a:pPr marL="446088" indent="-357188"/>
            <a:r>
              <a:rPr lang="en-IN" dirty="0">
                <a:cs typeface="Times New Roman" panose="02020603050405020304" pitchFamily="18" charset="0"/>
              </a:rPr>
              <a:t>Waveguide antenna</a:t>
            </a:r>
          </a:p>
          <a:p>
            <a:pPr marL="446088" indent="-357188"/>
            <a:r>
              <a:rPr lang="en-IN" dirty="0">
                <a:cs typeface="Times New Roman" panose="02020603050405020304" pitchFamily="18" charset="0"/>
              </a:rPr>
              <a:t>Horn Antenna</a:t>
            </a:r>
          </a:p>
          <a:p>
            <a:pPr marL="446088" indent="-357188"/>
            <a:r>
              <a:rPr lang="en-IN" dirty="0">
                <a:cs typeface="Times New Roman" panose="02020603050405020304" pitchFamily="18" charset="0"/>
              </a:rPr>
              <a:t>Slot antenna</a:t>
            </a:r>
          </a:p>
          <a:p>
            <a:pPr marL="446088" indent="-357188"/>
            <a:r>
              <a:rPr lang="en-IN" dirty="0">
                <a:cs typeface="Times New Roman" panose="02020603050405020304" pitchFamily="18" charset="0"/>
              </a:rPr>
              <a:t>Microstrip antenna</a:t>
            </a:r>
          </a:p>
          <a:p>
            <a:pPr marL="446088" indent="-357188"/>
            <a:r>
              <a:rPr lang="en-IN" dirty="0">
                <a:cs typeface="Times New Roman" panose="02020603050405020304" pitchFamily="18" charset="0"/>
              </a:rPr>
              <a:t>Parabolic antenna</a:t>
            </a:r>
          </a:p>
          <a:p>
            <a:pPr marL="446088" indent="-357188"/>
            <a:r>
              <a:rPr lang="en-IN" dirty="0">
                <a:cs typeface="Times New Roman" panose="02020603050405020304" pitchFamily="18" charset="0"/>
              </a:rPr>
              <a:t>Lens antenna</a:t>
            </a: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- 4 / Advanced RF systems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Describe the types of antennas and their radiation pattern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Aperture Antennas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8E475-1827-ADE5-2A03-37163ABD7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86158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An </a:t>
            </a:r>
            <a:r>
              <a:rPr lang="en-GB" b="1" dirty="0"/>
              <a:t>antenna with an opening at its end</a:t>
            </a:r>
            <a:r>
              <a:rPr lang="en-GB" dirty="0"/>
              <a:t> can be classified as an </a:t>
            </a:r>
            <a:r>
              <a:rPr lang="en-GB" b="1" dirty="0"/>
              <a:t>Aperture Antenna</a:t>
            </a:r>
            <a:r>
              <a:rPr lang="en-GB" dirty="0"/>
              <a:t>.</a:t>
            </a:r>
          </a:p>
          <a:p>
            <a:r>
              <a:rPr lang="en-GB" dirty="0"/>
              <a:t>A </a:t>
            </a:r>
            <a:r>
              <a:rPr lang="en-GB" b="1" dirty="0"/>
              <a:t>waveguide</a:t>
            </a:r>
            <a:r>
              <a:rPr lang="en-GB" dirty="0"/>
              <a:t> is an example of an aperture antenna. When a </a:t>
            </a:r>
            <a:r>
              <a:rPr lang="en-GB" b="1" dirty="0"/>
              <a:t>transmission line</a:t>
            </a:r>
            <a:r>
              <a:rPr lang="en-GB" dirty="0"/>
              <a:t> is terminated with an </a:t>
            </a:r>
            <a:r>
              <a:rPr lang="en-GB" b="1" dirty="0"/>
              <a:t>open end</a:t>
            </a:r>
            <a:r>
              <a:rPr lang="en-GB" dirty="0"/>
              <a:t>, it allows </a:t>
            </a:r>
            <a:r>
              <a:rPr lang="en-GB" b="1" dirty="0"/>
              <a:t>radiation of electromagnetic energy</a:t>
            </a:r>
            <a:r>
              <a:rPr lang="en-GB" dirty="0"/>
              <a:t>. This open end, known as an </a:t>
            </a:r>
            <a:r>
              <a:rPr lang="en-GB" b="1" dirty="0"/>
              <a:t>aperture</a:t>
            </a:r>
            <a:r>
              <a:rPr lang="en-GB" dirty="0"/>
              <a:t>, makes the structure an </a:t>
            </a:r>
            <a:r>
              <a:rPr lang="en-GB" b="1" dirty="0"/>
              <a:t>aperture antenna</a:t>
            </a:r>
            <a:r>
              <a:rPr lang="en-GB" dirty="0"/>
              <a:t>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types of aperture antennas are −</a:t>
            </a:r>
          </a:p>
          <a:p>
            <a:pPr lvl="1"/>
            <a:r>
              <a:rPr lang="en-GB" b="0" i="0" dirty="0">
                <a:solidFill>
                  <a:srgbClr val="000000"/>
                </a:solidFill>
                <a:effectLst/>
              </a:rPr>
              <a:t>Wave guide antenna</a:t>
            </a:r>
          </a:p>
          <a:p>
            <a:pPr lvl="1"/>
            <a:r>
              <a:rPr lang="en-GB" b="0" i="0" dirty="0">
                <a:solidFill>
                  <a:srgbClr val="000000"/>
                </a:solidFill>
                <a:effectLst/>
              </a:rPr>
              <a:t>Horn antenna</a:t>
            </a:r>
          </a:p>
          <a:p>
            <a:pPr lvl="1"/>
            <a:r>
              <a:rPr lang="en-GB" b="0" i="0" dirty="0">
                <a:solidFill>
                  <a:srgbClr val="000000"/>
                </a:solidFill>
                <a:effectLst/>
              </a:rPr>
              <a:t>Slot antenna</a:t>
            </a:r>
          </a:p>
          <a:p>
            <a:pPr lvl="1"/>
            <a:r>
              <a:rPr lang="en-GB" dirty="0">
                <a:solidFill>
                  <a:srgbClr val="000000"/>
                </a:solidFill>
              </a:rPr>
              <a:t>Parabolic Reflector</a:t>
            </a:r>
          </a:p>
          <a:p>
            <a:pPr lvl="1"/>
            <a:r>
              <a:rPr lang="en-GB" b="0" i="0" dirty="0">
                <a:solidFill>
                  <a:srgbClr val="000000"/>
                </a:solidFill>
                <a:effectLst/>
              </a:rPr>
              <a:t>Lens An</a:t>
            </a:r>
            <a:r>
              <a:rPr lang="en-GB" dirty="0">
                <a:solidFill>
                  <a:srgbClr val="000000"/>
                </a:solidFill>
              </a:rPr>
              <a:t>tenna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lvl="1"/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64985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Waveguide Antennas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8E475-1827-ADE5-2A03-37163ABD7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47151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000000"/>
                </a:solidFill>
                <a:effectLst/>
                <a:cs typeface="Heebo" pitchFamily="2" charset="-79"/>
              </a:rPr>
              <a:t>Waveguide Antenna</a:t>
            </a:r>
          </a:p>
          <a:p>
            <a:pPr algn="just"/>
            <a:r>
              <a:rPr lang="en-GB" dirty="0"/>
              <a:t>A </a:t>
            </a:r>
            <a:r>
              <a:rPr lang="en-GB" b="1" dirty="0"/>
              <a:t>waveguide</a:t>
            </a:r>
            <a:r>
              <a:rPr lang="en-GB" dirty="0"/>
              <a:t> radiates energy when </a:t>
            </a:r>
            <a:r>
              <a:rPr lang="en-GB" b="1" dirty="0"/>
              <a:t>excited at one end and open at the other</a:t>
            </a:r>
            <a:r>
              <a:rPr lang="en-GB" dirty="0"/>
              <a:t>. It has </a:t>
            </a:r>
            <a:r>
              <a:rPr lang="en-GB" b="1" dirty="0"/>
              <a:t>higher radiation efficiency</a:t>
            </a:r>
            <a:r>
              <a:rPr lang="en-GB" dirty="0"/>
              <a:t> than a two-wire transmission line. </a:t>
            </a:r>
          </a:p>
          <a:p>
            <a:pPr algn="just"/>
            <a:r>
              <a:rPr lang="en-GB" dirty="0"/>
              <a:t>The operational frequency range is </a:t>
            </a:r>
            <a:r>
              <a:rPr lang="en-GB" b="1" dirty="0"/>
              <a:t>300 MHz to 300 GHz</a:t>
            </a:r>
            <a:r>
              <a:rPr lang="en-GB" dirty="0"/>
              <a:t>, covering </a:t>
            </a:r>
            <a:r>
              <a:rPr lang="en-GB" b="1" dirty="0"/>
              <a:t>UHF to EHF bands</a:t>
            </a:r>
            <a:r>
              <a:rPr lang="en-GB" dirty="0"/>
              <a:t>.</a:t>
            </a:r>
          </a:p>
        </p:txBody>
      </p:sp>
      <p:pic>
        <p:nvPicPr>
          <p:cNvPr id="4" name="Picture 2" descr="Frequency Range">
            <a:extLst>
              <a:ext uri="{FF2B5EF4-FFF2-40B4-BE49-F238E27FC236}">
                <a16:creationId xmlns:a16="http://schemas.microsoft.com/office/drawing/2014/main" id="{5CB19431-0795-F3C8-CC44-93E27B9CF0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3078" y="5002247"/>
            <a:ext cx="2668896" cy="1476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14032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Horn Antennas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8E475-1827-ADE5-2A03-37163ABD7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985991"/>
          </a:xfrm>
        </p:spPr>
        <p:txBody>
          <a:bodyPr>
            <a:normAutofit/>
          </a:bodyPr>
          <a:lstStyle/>
          <a:p>
            <a:pPr algn="just"/>
            <a:r>
              <a:rPr lang="en-GB" i="0" dirty="0">
                <a:effectLst/>
              </a:rPr>
              <a:t>To </a:t>
            </a:r>
            <a:r>
              <a:rPr lang="en-GB" b="1" i="0" dirty="0">
                <a:effectLst/>
              </a:rPr>
              <a:t>improve radiation efficiency and directivity</a:t>
            </a:r>
            <a:r>
              <a:rPr lang="en-GB" i="0" dirty="0">
                <a:effectLst/>
              </a:rPr>
              <a:t>, a waveguide is </a:t>
            </a:r>
            <a:r>
              <a:rPr lang="en-GB" b="1" i="0" dirty="0">
                <a:effectLst/>
              </a:rPr>
              <a:t>extended with an aperture,</a:t>
            </a:r>
            <a:r>
              <a:rPr lang="en-GB" i="0" dirty="0">
                <a:effectLst/>
              </a:rPr>
              <a:t> a process called </a:t>
            </a:r>
            <a:r>
              <a:rPr lang="en-GB" b="1" i="0" dirty="0">
                <a:effectLst/>
              </a:rPr>
              <a:t>flaring</a:t>
            </a:r>
            <a:r>
              <a:rPr lang="en-GB" i="0" dirty="0">
                <a:effectLst/>
              </a:rPr>
              <a:t>—commonly used in horn antennas. </a:t>
            </a:r>
          </a:p>
          <a:p>
            <a:pPr algn="just"/>
            <a:r>
              <a:rPr lang="en-GB" i="0" dirty="0">
                <a:effectLst/>
              </a:rPr>
              <a:t>This ensures that all </a:t>
            </a:r>
            <a:r>
              <a:rPr lang="en-GB" b="1" i="0" dirty="0">
                <a:effectLst/>
              </a:rPr>
              <a:t>forward-directed energy is radiated, reducing diffraction.</a:t>
            </a:r>
          </a:p>
          <a:p>
            <a:pPr algn="just"/>
            <a:r>
              <a:rPr lang="en-GB" b="1" i="0" dirty="0">
                <a:effectLst/>
              </a:rPr>
              <a:t>Directivity</a:t>
            </a:r>
            <a:r>
              <a:rPr lang="en-GB" i="0" dirty="0">
                <a:effectLst/>
              </a:rPr>
              <a:t> depends on the </a:t>
            </a:r>
            <a:r>
              <a:rPr lang="en-GB" b="1" i="0" dirty="0">
                <a:effectLst/>
              </a:rPr>
              <a:t>flare angle and horn length</a:t>
            </a:r>
            <a:r>
              <a:rPr lang="en-GB" i="0" dirty="0">
                <a:effectLst/>
              </a:rPr>
              <a:t>.</a:t>
            </a:r>
          </a:p>
          <a:p>
            <a:pPr lvl="1" algn="just"/>
            <a:r>
              <a:rPr lang="en-GB" i="0" dirty="0">
                <a:effectLst/>
              </a:rPr>
              <a:t>For </a:t>
            </a:r>
            <a:r>
              <a:rPr lang="en-GB" b="1" i="0" dirty="0">
                <a:effectLst/>
              </a:rPr>
              <a:t>pyramidal horns</a:t>
            </a:r>
            <a:r>
              <a:rPr lang="en-GB" i="0" dirty="0">
                <a:effectLst/>
              </a:rPr>
              <a:t>, an optimal flare angle is around </a:t>
            </a:r>
            <a:r>
              <a:rPr lang="en-GB" b="1" i="0" dirty="0">
                <a:effectLst/>
              </a:rPr>
              <a:t>30° to 45°. </a:t>
            </a:r>
            <a:r>
              <a:rPr lang="en-GB" i="0" dirty="0">
                <a:effectLst/>
              </a:rPr>
              <a:t>For </a:t>
            </a:r>
            <a:r>
              <a:rPr lang="en-GB" b="1" i="0" dirty="0">
                <a:effectLst/>
              </a:rPr>
              <a:t>conical </a:t>
            </a:r>
            <a:r>
              <a:rPr lang="en-GB" i="0" dirty="0">
                <a:effectLst/>
              </a:rPr>
              <a:t>horns, an angle of </a:t>
            </a:r>
            <a:r>
              <a:rPr lang="en-GB" b="1" i="0" dirty="0">
                <a:effectLst/>
              </a:rPr>
              <a:t>15° to 40° </a:t>
            </a:r>
            <a:r>
              <a:rPr lang="en-GB" i="0" dirty="0">
                <a:effectLst/>
              </a:rPr>
              <a:t>provides good directivity.</a:t>
            </a:r>
          </a:p>
          <a:p>
            <a:pPr lvl="1" algn="just"/>
            <a:r>
              <a:rPr lang="en-GB" dirty="0"/>
              <a:t>The length should be at least </a:t>
            </a:r>
            <a:r>
              <a:rPr lang="en-GB" b="1" dirty="0"/>
              <a:t>several wavelengths (λ)</a:t>
            </a:r>
            <a:r>
              <a:rPr lang="en-GB" dirty="0"/>
              <a:t> </a:t>
            </a:r>
            <a:endParaRPr lang="en-GB" i="0" dirty="0">
              <a:effectLst/>
            </a:endParaRP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3930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4B15F6-AA66-560C-DDC3-3615CACFE3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182A1-C7C6-C920-0F76-7EDDE6A0C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Horn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098C94F-F84C-AED0-EC31-9BDB0807C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6F23C54-F2DF-3BC4-C03E-EA71BE041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6DCB8-B0F0-CAA8-C4FD-02A2CA575D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985991"/>
          </a:xfrm>
        </p:spPr>
        <p:txBody>
          <a:bodyPr>
            <a:normAutofit/>
          </a:bodyPr>
          <a:lstStyle/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Used in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microwave &amp; </a:t>
            </a:r>
            <a:r>
              <a:rPr lang="en-GB" b="1" i="0" dirty="0" err="1">
                <a:solidFill>
                  <a:srgbClr val="000000"/>
                </a:solidFill>
                <a:effectLst/>
              </a:rPr>
              <a:t>millimeter</a:t>
            </a:r>
            <a:r>
              <a:rPr lang="en-GB" b="1" i="0" dirty="0">
                <a:solidFill>
                  <a:srgbClr val="000000"/>
                </a:solidFill>
                <a:effectLst/>
              </a:rPr>
              <a:t>-wave</a:t>
            </a:r>
            <a:r>
              <a:rPr lang="en-GB" i="0" dirty="0">
                <a:solidFill>
                  <a:srgbClr val="000000"/>
                </a:solidFill>
                <a:effectLst/>
              </a:rPr>
              <a:t> communication for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high gain &amp; wide bandwidth.</a:t>
            </a:r>
          </a:p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Supports linear &amp; circular polarisation.</a:t>
            </a:r>
          </a:p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Operates from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300 MHz to 30 GHz (UHF &amp; SHF bands).</a:t>
            </a:r>
          </a:p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Radiation pattern includes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main lobe (max radiation) &amp; side lobes</a:t>
            </a:r>
            <a:r>
              <a:rPr lang="en-GB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Three common configurations widely used.</a:t>
            </a:r>
          </a:p>
          <a:p>
            <a:pPr lvl="1" algn="just"/>
            <a:r>
              <a:rPr lang="en-GB" dirty="0">
                <a:solidFill>
                  <a:srgbClr val="000000"/>
                </a:solidFill>
              </a:rPr>
              <a:t>Sectoral</a:t>
            </a:r>
          </a:p>
          <a:p>
            <a:pPr lvl="1" algn="just"/>
            <a:r>
              <a:rPr lang="en-GB" i="0" dirty="0">
                <a:solidFill>
                  <a:srgbClr val="000000"/>
                </a:solidFill>
                <a:effectLst/>
              </a:rPr>
              <a:t>Pyramidal</a:t>
            </a:r>
          </a:p>
          <a:p>
            <a:pPr lvl="1" algn="just"/>
            <a:r>
              <a:rPr lang="en-GB" dirty="0">
                <a:solidFill>
                  <a:srgbClr val="000000"/>
                </a:solidFill>
              </a:rPr>
              <a:t>Conical</a:t>
            </a:r>
            <a:endParaRPr lang="en-GB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24859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0CF194-555D-7B3E-5FA2-50B62BEAD6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6F5BD-59FA-6DAD-92FC-5B273D1CC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Horn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BDE6AE-9F01-8A3C-77BF-A8B67FD60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AA5B2AD-6081-3FB6-6DE6-2D7E62545B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EF6BB-6C26-242B-410B-4A4F5BDE32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845" y="1404707"/>
            <a:ext cx="10972800" cy="4985991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Sectoral horn</a:t>
            </a:r>
          </a:p>
          <a:p>
            <a:r>
              <a:rPr lang="en-GB" dirty="0"/>
              <a:t>A </a:t>
            </a:r>
            <a:r>
              <a:rPr lang="en-GB" b="1" dirty="0"/>
              <a:t>sectoral horn antenna</a:t>
            </a:r>
            <a:r>
              <a:rPr lang="en-GB" dirty="0"/>
              <a:t> flares out in only </a:t>
            </a:r>
            <a:r>
              <a:rPr lang="en-GB" b="1" dirty="0"/>
              <a:t>one direction</a:t>
            </a:r>
            <a:r>
              <a:rPr lang="en-GB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E-plane horn</a:t>
            </a:r>
            <a:r>
              <a:rPr lang="en-GB" dirty="0"/>
              <a:t> → Flaring occurs in the </a:t>
            </a:r>
            <a:r>
              <a:rPr lang="en-GB" b="1" dirty="0"/>
              <a:t>direction of the electric field vector (horizontal plane)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H-plane horn</a:t>
            </a:r>
            <a:r>
              <a:rPr lang="en-GB" dirty="0"/>
              <a:t> → Flaring occurs in the </a:t>
            </a:r>
            <a:r>
              <a:rPr lang="en-GB" b="1" dirty="0"/>
              <a:t>direction of the magnetic field vector (vertical plane)</a:t>
            </a:r>
            <a:r>
              <a:rPr lang="en-GB" dirty="0"/>
              <a:t>.</a:t>
            </a:r>
          </a:p>
          <a:p>
            <a:r>
              <a:rPr lang="en-GB" dirty="0"/>
              <a:t>These configurations help control </a:t>
            </a:r>
            <a:r>
              <a:rPr lang="en-GB" b="1" dirty="0"/>
              <a:t>beamwidth</a:t>
            </a:r>
            <a:r>
              <a:rPr lang="en-GB" dirty="0"/>
              <a:t> and </a:t>
            </a:r>
            <a:r>
              <a:rPr lang="en-GB" b="1" dirty="0"/>
              <a:t>directivity</a:t>
            </a:r>
            <a:r>
              <a:rPr lang="en-GB" dirty="0"/>
              <a:t> in specific planes.</a:t>
            </a:r>
          </a:p>
          <a:p>
            <a:pPr algn="just"/>
            <a:endParaRPr lang="en-GB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b="1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dirty="0"/>
          </a:p>
        </p:txBody>
      </p:sp>
      <p:pic>
        <p:nvPicPr>
          <p:cNvPr id="3074" name="Picture 2" descr="H-Plane Sectoral Horn at ₹ 2900/piece ...">
            <a:extLst>
              <a:ext uri="{FF2B5EF4-FFF2-40B4-BE49-F238E27FC236}">
                <a16:creationId xmlns:a16="http://schemas.microsoft.com/office/drawing/2014/main" id="{8E4BBC88-925D-1A30-792F-7F2807646A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9364" y="5109817"/>
            <a:ext cx="3086100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Mine E-Plane Sectoral Horn (X-Band 8 ...">
            <a:extLst>
              <a:ext uri="{FF2B5EF4-FFF2-40B4-BE49-F238E27FC236}">
                <a16:creationId xmlns:a16="http://schemas.microsoft.com/office/drawing/2014/main" id="{2DCECF28-8C32-642B-5EC8-67ACB83E0E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1887" y="4814542"/>
            <a:ext cx="2581275" cy="177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20440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Horn Antennas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8E475-1827-ADE5-2A03-37163ABD7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8067741" cy="486158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Pyramidal horn</a:t>
            </a:r>
          </a:p>
          <a:p>
            <a:r>
              <a:rPr lang="en-GB" dirty="0"/>
              <a:t>A </a:t>
            </a:r>
            <a:r>
              <a:rPr lang="en-GB" b="1" dirty="0"/>
              <a:t>pyramidal horn antenna</a:t>
            </a:r>
            <a:r>
              <a:rPr lang="en-GB" dirty="0"/>
              <a:t> has </a:t>
            </a:r>
            <a:r>
              <a:rPr lang="en-GB" b="1" dirty="0"/>
              <a:t>flaring on both sides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When </a:t>
            </a:r>
            <a:r>
              <a:rPr lang="en-GB" b="1" dirty="0"/>
              <a:t>both the E-plane and H-plane walls</a:t>
            </a:r>
            <a:r>
              <a:rPr lang="en-GB" dirty="0"/>
              <a:t> of a rectangular waveguide are flared, a </a:t>
            </a:r>
            <a:r>
              <a:rPr lang="en-GB" b="1" dirty="0"/>
              <a:t>pyramidal shape</a:t>
            </a:r>
            <a:r>
              <a:rPr lang="en-GB" dirty="0"/>
              <a:t> is formed.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This antenna is </a:t>
            </a:r>
            <a:r>
              <a:rPr lang="en-GB" b="1" dirty="0"/>
              <a:t>truncated in shape</a:t>
            </a:r>
            <a:r>
              <a:rPr lang="en-GB" dirty="0"/>
              <a:t> and provides </a:t>
            </a:r>
            <a:r>
              <a:rPr lang="en-GB" b="1" dirty="0"/>
              <a:t>high gain</a:t>
            </a:r>
            <a:r>
              <a:rPr lang="en-GB" dirty="0"/>
              <a:t> with </a:t>
            </a:r>
            <a:r>
              <a:rPr lang="en-GB" b="1" dirty="0"/>
              <a:t>moderate directivity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It is commonly used in </a:t>
            </a:r>
            <a:r>
              <a:rPr lang="en-GB" b="1" dirty="0"/>
              <a:t>radar systems</a:t>
            </a:r>
            <a:r>
              <a:rPr lang="en-GB" dirty="0"/>
              <a:t> and applications requiring </a:t>
            </a:r>
            <a:r>
              <a:rPr lang="en-GB" b="1" dirty="0"/>
              <a:t>focused energy transmission</a:t>
            </a:r>
            <a:r>
              <a:rPr lang="en-GB" dirty="0"/>
              <a:t>.</a:t>
            </a:r>
          </a:p>
        </p:txBody>
      </p:sp>
      <p:pic>
        <p:nvPicPr>
          <p:cNvPr id="4098" name="Picture 2" descr="Horn Antenna : Working, Types, Radiation Pattern &amp; Its Applications">
            <a:extLst>
              <a:ext uri="{FF2B5EF4-FFF2-40B4-BE49-F238E27FC236}">
                <a16:creationId xmlns:a16="http://schemas.microsoft.com/office/drawing/2014/main" id="{C688FF3C-ED91-3F6C-C3D6-758A2D9869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3283" y="4392487"/>
            <a:ext cx="3133500" cy="1958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57530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CB005A-2FD2-67B8-151F-94FFF1CCD7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F4F1E-C51E-5092-5244-508AC4CF0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Horn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D301547-6007-B017-EE0B-0C18E6F78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960398F-6BC9-7006-E063-C08582C3F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25B1D-8C6A-83B0-7442-6546A57747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86158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Conical horn</a:t>
            </a:r>
          </a:p>
          <a:p>
            <a:r>
              <a:rPr lang="en-GB" dirty="0"/>
              <a:t>A </a:t>
            </a:r>
            <a:r>
              <a:rPr lang="en-GB" b="1" dirty="0"/>
              <a:t>conical horn antenna</a:t>
            </a:r>
            <a:r>
              <a:rPr lang="en-GB" dirty="0"/>
              <a:t> is formed when the walls of a </a:t>
            </a:r>
            <a:r>
              <a:rPr lang="en-GB" b="1" dirty="0"/>
              <a:t>circular waveguide</a:t>
            </a:r>
            <a:r>
              <a:rPr lang="en-GB" dirty="0"/>
              <a:t> are </a:t>
            </a:r>
            <a:r>
              <a:rPr lang="en-GB" b="1" dirty="0"/>
              <a:t>flared outward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It serves as a </a:t>
            </a:r>
            <a:r>
              <a:rPr lang="en-GB" b="1" dirty="0"/>
              <a:t>natural termination</a:t>
            </a:r>
            <a:r>
              <a:rPr lang="en-GB" dirty="0"/>
              <a:t> for a </a:t>
            </a:r>
            <a:r>
              <a:rPr lang="en-GB" b="1" dirty="0"/>
              <a:t>circular waveguide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It offers </a:t>
            </a:r>
            <a:r>
              <a:rPr lang="en-GB" b="1" dirty="0"/>
              <a:t>wide bandwidth</a:t>
            </a:r>
            <a:r>
              <a:rPr lang="en-GB" dirty="0"/>
              <a:t> and is commonly used in </a:t>
            </a:r>
            <a:r>
              <a:rPr lang="en-GB" b="1" dirty="0"/>
              <a:t>radar,</a:t>
            </a:r>
            <a:r>
              <a:rPr lang="en-GB" dirty="0"/>
              <a:t> </a:t>
            </a:r>
            <a:r>
              <a:rPr lang="en-GB" b="1" dirty="0"/>
              <a:t>satellite communication and other high-frequency systems</a:t>
            </a:r>
            <a:r>
              <a:rPr lang="en-GB" dirty="0"/>
              <a:t>.</a:t>
            </a:r>
          </a:p>
          <a:p>
            <a:pPr marL="0" indent="0" algn="just">
              <a:buNone/>
            </a:pPr>
            <a:endParaRPr lang="en-GB" b="1" i="0" dirty="0">
              <a:solidFill>
                <a:srgbClr val="000000"/>
              </a:solidFill>
              <a:effectLst/>
            </a:endParaRPr>
          </a:p>
        </p:txBody>
      </p:sp>
      <p:pic>
        <p:nvPicPr>
          <p:cNvPr id="4098" name="Picture 2" descr="Conical Horn Antennas | View ...">
            <a:extLst>
              <a:ext uri="{FF2B5EF4-FFF2-40B4-BE49-F238E27FC236}">
                <a16:creationId xmlns:a16="http://schemas.microsoft.com/office/drawing/2014/main" id="{0679A046-1DF1-F31E-1145-6024256269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4804" y="5044144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29658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Horn Antennas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8E475-1827-ADE5-2A03-37163ABD7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1267238"/>
          </a:xfrm>
        </p:spPr>
        <p:txBody>
          <a:bodyPr>
            <a:normAutofit/>
          </a:bodyPr>
          <a:lstStyle/>
          <a:p>
            <a:pPr algn="just"/>
            <a:endParaRPr lang="en-GB" b="1" i="0" dirty="0">
              <a:solidFill>
                <a:srgbClr val="000000"/>
              </a:solidFill>
              <a:effectLst/>
            </a:endParaRPr>
          </a:p>
        </p:txBody>
      </p:sp>
      <p:pic>
        <p:nvPicPr>
          <p:cNvPr id="4" name="Picture 2" descr="Types of Horn Antenna">
            <a:extLst>
              <a:ext uri="{FF2B5EF4-FFF2-40B4-BE49-F238E27FC236}">
                <a16:creationId xmlns:a16="http://schemas.microsoft.com/office/drawing/2014/main" id="{CECDFE6F-FBEC-083E-2522-E3414C9A85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3315" y="1490741"/>
            <a:ext cx="5168688" cy="3876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Radiation pattern of the symmetrical woodpile pyramidal horn antenna at...  | Download Scientific Diagram">
            <a:extLst>
              <a:ext uri="{FF2B5EF4-FFF2-40B4-BE49-F238E27FC236}">
                <a16:creationId xmlns:a16="http://schemas.microsoft.com/office/drawing/2014/main" id="{88119188-F647-9107-8DB3-65C01BE75F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66" y="1232473"/>
            <a:ext cx="4675305" cy="3269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Rectangular Horn Antenna">
            <a:extLst>
              <a:ext uri="{FF2B5EF4-FFF2-40B4-BE49-F238E27FC236}">
                <a16:creationId xmlns:a16="http://schemas.microsoft.com/office/drawing/2014/main" id="{81740CC5-23C9-6DD1-B5D6-F7777AC090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5536" y="4243143"/>
            <a:ext cx="3390772" cy="2248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17564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Slot Antennas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8E475-1827-ADE5-2A03-37163ABD7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924" y="1417321"/>
            <a:ext cx="11246069" cy="4861580"/>
          </a:xfrm>
        </p:spPr>
        <p:txBody>
          <a:bodyPr>
            <a:normAutofit/>
          </a:bodyPr>
          <a:lstStyle/>
          <a:p>
            <a:r>
              <a:rPr lang="en-GB" sz="2400" dirty="0"/>
              <a:t>A </a:t>
            </a:r>
            <a:r>
              <a:rPr lang="en-GB" sz="2400" b="1" dirty="0"/>
              <a:t>slot antenna</a:t>
            </a:r>
            <a:r>
              <a:rPr lang="en-GB" sz="2400" dirty="0"/>
              <a:t> consists of a </a:t>
            </a:r>
            <a:r>
              <a:rPr lang="en-GB" sz="2400" b="1" dirty="0"/>
              <a:t>narrow slot or opening</a:t>
            </a:r>
            <a:r>
              <a:rPr lang="en-GB" sz="2400" dirty="0"/>
              <a:t> cut into a metallic surface, typically a </a:t>
            </a:r>
            <a:r>
              <a:rPr lang="en-GB" sz="2400" b="1" dirty="0"/>
              <a:t>waveguide or flat conductive plate</a:t>
            </a:r>
            <a:r>
              <a:rPr lang="en-GB" sz="2400" dirty="0"/>
              <a:t>. </a:t>
            </a:r>
          </a:p>
          <a:p>
            <a:r>
              <a:rPr lang="en-GB" sz="2400" dirty="0"/>
              <a:t>The metallic surface acts as a </a:t>
            </a:r>
            <a:r>
              <a:rPr lang="en-GB" sz="2400" b="1" dirty="0"/>
              <a:t>waveguide</a:t>
            </a:r>
            <a:r>
              <a:rPr lang="en-GB" sz="2400" dirty="0"/>
              <a:t>, guiding </a:t>
            </a:r>
            <a:r>
              <a:rPr lang="en-GB" sz="2400" b="1" dirty="0"/>
              <a:t>electromagnetic waves</a:t>
            </a:r>
            <a:r>
              <a:rPr lang="en-GB" sz="2400" dirty="0"/>
              <a:t>, while the </a:t>
            </a:r>
            <a:r>
              <a:rPr lang="en-GB" sz="2400" b="1" dirty="0"/>
              <a:t>slot serves as an aperture</a:t>
            </a:r>
            <a:r>
              <a:rPr lang="en-GB" sz="2400" dirty="0"/>
              <a:t> for radiation or reception.</a:t>
            </a:r>
          </a:p>
          <a:p>
            <a:r>
              <a:rPr lang="en-GB" sz="2400" dirty="0"/>
              <a:t>Slot antennas come in different designs, with </a:t>
            </a:r>
            <a:r>
              <a:rPr lang="en-GB" sz="2400" b="1" dirty="0"/>
              <a:t>common types</a:t>
            </a:r>
            <a:r>
              <a:rPr lang="en-GB" sz="2400" dirty="0"/>
              <a:t> including: </a:t>
            </a:r>
          </a:p>
          <a:p>
            <a:pPr lvl="1"/>
            <a:r>
              <a:rPr lang="en-GB" b="1" dirty="0"/>
              <a:t>Rectangular Slot Antennas</a:t>
            </a:r>
          </a:p>
          <a:p>
            <a:pPr lvl="1"/>
            <a:r>
              <a:rPr lang="en-GB" b="1" dirty="0"/>
              <a:t>Circular Slot Antennas</a:t>
            </a:r>
          </a:p>
          <a:p>
            <a:pPr algn="just"/>
            <a:endParaRPr lang="en-GB" dirty="0"/>
          </a:p>
        </p:txBody>
      </p:sp>
      <p:pic>
        <p:nvPicPr>
          <p:cNvPr id="5122" name="Picture 2" descr="A Brief Introduction to Slot Antennas - Technical Articles">
            <a:extLst>
              <a:ext uri="{FF2B5EF4-FFF2-40B4-BE49-F238E27FC236}">
                <a16:creationId xmlns:a16="http://schemas.microsoft.com/office/drawing/2014/main" id="{50112779-425C-B9B3-8986-CF95BB0E8C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0035" y="4751900"/>
            <a:ext cx="2924175" cy="1562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PW-Fed Slot and Microstrip-Fed ...">
            <a:extLst>
              <a:ext uri="{FF2B5EF4-FFF2-40B4-BE49-F238E27FC236}">
                <a16:creationId xmlns:a16="http://schemas.microsoft.com/office/drawing/2014/main" id="{CE01C9C7-2A41-F947-0722-38FACE6EEA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2756" y="4698092"/>
            <a:ext cx="24860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23142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BC9A1E-3C2F-4A64-AE53-5047D04A93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53D00-8A0A-8B3E-1835-435122826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Slot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FD2E2C2-7749-EBF4-C914-07778185C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945396B-706D-A19B-B0B2-CDBFD060BA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C744AF-B5DD-928F-248B-A8DBC6B6D2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321"/>
            <a:ext cx="10972800" cy="48615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Bandwidth &amp; Frequency Range: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Slot antennas offer </a:t>
            </a:r>
            <a:r>
              <a:rPr lang="en-GB" b="1" dirty="0"/>
              <a:t>wide bandwidth</a:t>
            </a:r>
            <a:r>
              <a:rPr lang="en-GB" dirty="0"/>
              <a:t>, making them </a:t>
            </a:r>
            <a:r>
              <a:rPr lang="en-GB" b="1" dirty="0"/>
              <a:t>suitable for multi-band applications</a:t>
            </a:r>
            <a:r>
              <a:rPr lang="en-GB" dirty="0"/>
              <a:t>.</a:t>
            </a:r>
          </a:p>
          <a:p>
            <a:r>
              <a:rPr lang="en-GB" b="1" dirty="0"/>
              <a:t>Operating Frequency</a:t>
            </a:r>
            <a:r>
              <a:rPr lang="en-GB" dirty="0"/>
              <a:t>: </a:t>
            </a:r>
            <a:r>
              <a:rPr lang="en-GB" b="1" dirty="0"/>
              <a:t>Microwave &amp; </a:t>
            </a:r>
            <a:r>
              <a:rPr lang="en-GB" b="1" dirty="0" err="1"/>
              <a:t>Millimeter</a:t>
            </a:r>
            <a:r>
              <a:rPr lang="en-GB" b="1" dirty="0"/>
              <a:t>-wave ranges</a:t>
            </a:r>
            <a:r>
              <a:rPr lang="en-GB" dirty="0"/>
              <a:t> (above </a:t>
            </a:r>
            <a:r>
              <a:rPr lang="en-GB" b="1" dirty="0"/>
              <a:t>1 GHz</a:t>
            </a:r>
            <a:r>
              <a:rPr lang="en-GB" dirty="0"/>
              <a:t>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="1" dirty="0"/>
              <a:t>slot dimensions</a:t>
            </a:r>
            <a:r>
              <a:rPr lang="en-GB" dirty="0"/>
              <a:t> significantly influence bandwidth and frequency response.</a:t>
            </a:r>
          </a:p>
          <a:p>
            <a:pPr marL="0" indent="0">
              <a:buNone/>
            </a:pPr>
            <a:r>
              <a:rPr lang="en-GB" b="1" dirty="0"/>
              <a:t>Applications: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Radar, satellite communications, RFID, and 5G networks, Aircraft, military, and stealth applications.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942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44BACD-1621-C11D-963B-13D27D149F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E0F5D-3034-BA5E-D29D-FCAE16277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Slot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9762655-8EB2-2B74-FE8B-8619E658B6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5C6CC51-B896-29A7-3FB6-70AD374DC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924A49-39F8-D829-20C4-28845E5A29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Radiation Characteristics: </a:t>
            </a:r>
            <a:r>
              <a:rPr lang="en-GB" dirty="0"/>
              <a:t>The </a:t>
            </a:r>
            <a:r>
              <a:rPr lang="en-GB" b="1" dirty="0"/>
              <a:t>slot shape</a:t>
            </a:r>
            <a:r>
              <a:rPr lang="en-GB" dirty="0"/>
              <a:t> influences the radiation pattern. The </a:t>
            </a:r>
            <a:r>
              <a:rPr lang="en-GB" b="1" dirty="0"/>
              <a:t>slot dimensions</a:t>
            </a:r>
            <a:r>
              <a:rPr lang="en-GB" dirty="0"/>
              <a:t> and surrounding </a:t>
            </a:r>
            <a:r>
              <a:rPr lang="en-GB" b="1" dirty="0"/>
              <a:t>conductive surface</a:t>
            </a:r>
            <a:r>
              <a:rPr lang="en-GB" dirty="0"/>
              <a:t> affect the </a:t>
            </a:r>
            <a:r>
              <a:rPr lang="en-GB" b="1" dirty="0"/>
              <a:t>main lobe and side lobes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pic>
        <p:nvPicPr>
          <p:cNvPr id="1026" name="Picture 2" descr="Antennas: The Slotted Waveguide Antenna">
            <a:extLst>
              <a:ext uri="{FF2B5EF4-FFF2-40B4-BE49-F238E27FC236}">
                <a16:creationId xmlns:a16="http://schemas.microsoft.com/office/drawing/2014/main" id="{FAAA0345-1383-449D-2817-604144B095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2692" y="3741182"/>
            <a:ext cx="3056220" cy="254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Radiation pattern of a slot antenna in ...">
            <a:extLst>
              <a:ext uri="{FF2B5EF4-FFF2-40B4-BE49-F238E27FC236}">
                <a16:creationId xmlns:a16="http://schemas.microsoft.com/office/drawing/2014/main" id="{18E23C17-E354-61CD-5738-5E7FDD2046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700" y="3787962"/>
            <a:ext cx="3009900" cy="151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57611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Microstrip Antennas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8E475-1827-ADE5-2A03-37163ABD7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197" y="1490685"/>
            <a:ext cx="11138203" cy="4880298"/>
          </a:xfrm>
        </p:spPr>
        <p:txBody>
          <a:bodyPr>
            <a:normAutofit/>
          </a:bodyPr>
          <a:lstStyle/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Microstrip antennas</a:t>
            </a:r>
            <a:r>
              <a:rPr lang="en-GB" i="0" dirty="0">
                <a:solidFill>
                  <a:srgbClr val="000000"/>
                </a:solidFill>
                <a:effectLst/>
              </a:rPr>
              <a:t> are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low-profile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and very small</a:t>
            </a:r>
            <a:r>
              <a:rPr lang="en-GB" b="1" i="0" dirty="0">
                <a:solidFill>
                  <a:srgbClr val="000000"/>
                </a:solidFill>
                <a:effectLst/>
              </a:rPr>
              <a:t> size antennas having low radiation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just"/>
            <a:r>
              <a:rPr lang="en-GB" b="1" i="0" dirty="0">
                <a:solidFill>
                  <a:srgbClr val="000000"/>
                </a:solidFill>
                <a:effectLst/>
              </a:rPr>
              <a:t>Microstrip antenna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consists of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very thin metallic strip placed on a ground plane with a di-electric material in-between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The metallic strip is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conductive element</a:t>
            </a:r>
            <a:r>
              <a:rPr lang="en-GB" dirty="0">
                <a:solidFill>
                  <a:srgbClr val="000000"/>
                </a:solidFill>
              </a:rPr>
              <a:t>.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patch is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square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rectangular or circular in shape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radiating element and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feed lines are placed by the process of photo-etching on the di-electric material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polarisation of a microstrip antenna is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Linear or circular.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</a:p>
          <a:p>
            <a:pPr algn="just"/>
            <a:endParaRPr lang="en-GB" b="1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dirty="0"/>
          </a:p>
        </p:txBody>
      </p:sp>
      <p:pic>
        <p:nvPicPr>
          <p:cNvPr id="6146" name="Picture 2" descr="Edge Feed Structure B. Inset Feed The ...">
            <a:extLst>
              <a:ext uri="{FF2B5EF4-FFF2-40B4-BE49-F238E27FC236}">
                <a16:creationId xmlns:a16="http://schemas.microsoft.com/office/drawing/2014/main" id="{FCE4B7D0-2A36-1C02-BC1F-B8B0D6822A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0663" y="5379195"/>
            <a:ext cx="2561337" cy="1447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E7BC2B7-53B2-4D46-57D2-F1BFAC5A75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84528" y="5488053"/>
            <a:ext cx="2599128" cy="1338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910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1B205A-2FF7-D237-F6C7-164CB25ED8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A91E4-C60D-EF5E-65A0-9539B1043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Microstrip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FBA6C88-0860-1FDD-9231-9B2B0234D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A36A92-E785-7B1A-75DD-788C143FB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69E7A-B0D8-94F3-3AB1-9899C0EE6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770782"/>
          </a:xfrm>
        </p:spPr>
        <p:txBody>
          <a:bodyPr>
            <a:normAutofit/>
          </a:bodyPr>
          <a:lstStyle/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length of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metal patch is λ/2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When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the antenna is excited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waves generated within the dielectric reflect and the energy is radiated from the edges of the metal patch</a:t>
            </a:r>
            <a:r>
              <a:rPr lang="en-GB" b="1" dirty="0">
                <a:solidFill>
                  <a:srgbClr val="000000"/>
                </a:solidFill>
              </a:rPr>
              <a:t>.</a:t>
            </a:r>
          </a:p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Offer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wide bandwidth, </a:t>
            </a:r>
            <a:r>
              <a:rPr lang="en-GB" i="0" dirty="0">
                <a:solidFill>
                  <a:srgbClr val="000000"/>
                </a:solidFill>
                <a:effectLst/>
              </a:rPr>
              <a:t>and </a:t>
            </a:r>
            <a:r>
              <a:rPr lang="en-GB" dirty="0">
                <a:solidFill>
                  <a:srgbClr val="000000"/>
                </a:solidFill>
              </a:rPr>
              <a:t>it</a:t>
            </a:r>
            <a:r>
              <a:rPr lang="en-GB" i="0" dirty="0">
                <a:solidFill>
                  <a:srgbClr val="000000"/>
                </a:solidFill>
                <a:effectLst/>
              </a:rPr>
              <a:t> depends on</a:t>
            </a:r>
            <a:r>
              <a:rPr lang="en-GB" b="1" i="0" dirty="0">
                <a:solidFill>
                  <a:srgbClr val="000000"/>
                </a:solidFill>
                <a:effectLst/>
              </a:rPr>
              <a:t> the substrate material, patch dimensions, and feeding techniques.</a:t>
            </a:r>
          </a:p>
          <a:p>
            <a:pPr algn="just"/>
            <a:r>
              <a:rPr lang="en-GB" b="1" dirty="0"/>
              <a:t>Gain:</a:t>
            </a:r>
            <a:r>
              <a:rPr lang="en-GB" dirty="0"/>
              <a:t> Moderate but can be </a:t>
            </a:r>
            <a:r>
              <a:rPr lang="en-GB" b="1" dirty="0"/>
              <a:t>enhanced using an array configuration</a:t>
            </a:r>
            <a:r>
              <a:rPr lang="en-GB" dirty="0"/>
              <a:t>.</a:t>
            </a:r>
          </a:p>
          <a:p>
            <a:pPr algn="just"/>
            <a:r>
              <a:rPr lang="en-GB" b="1" i="0" dirty="0">
                <a:solidFill>
                  <a:srgbClr val="000000"/>
                </a:solidFill>
                <a:effectLst/>
              </a:rPr>
              <a:t>Application: </a:t>
            </a:r>
            <a:r>
              <a:rPr lang="en-GB" i="0" dirty="0">
                <a:solidFill>
                  <a:srgbClr val="000000"/>
                </a:solidFill>
                <a:effectLst/>
              </a:rPr>
              <a:t>mobile communication devices, satellite communication, RFID systems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30594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Microstrip Antennas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8E475-1827-ADE5-2A03-37163ABD75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endParaRPr lang="en-GB" dirty="0"/>
          </a:p>
        </p:txBody>
      </p:sp>
      <p:pic>
        <p:nvPicPr>
          <p:cNvPr id="18434" name="Picture 2" descr="Micro Strip Antenna">
            <a:extLst>
              <a:ext uri="{FF2B5EF4-FFF2-40B4-BE49-F238E27FC236}">
                <a16:creationId xmlns:a16="http://schemas.microsoft.com/office/drawing/2014/main" id="{7931361D-C2A2-6D8C-A28B-D5D0C753A0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4532" y="2590799"/>
            <a:ext cx="36195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Radiation pattern of the single patch antenna. | Download Scientific Diagram">
            <a:extLst>
              <a:ext uri="{FF2B5EF4-FFF2-40B4-BE49-F238E27FC236}">
                <a16:creationId xmlns:a16="http://schemas.microsoft.com/office/drawing/2014/main" id="{94816929-2975-FFDE-64C6-4CEADF758D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7970" y="2094285"/>
            <a:ext cx="3259242" cy="3422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07794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A61ED7-91AD-BBBD-941B-C788AF81C9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ABB24-584C-FB6A-F1A9-BCB7163BC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Parabolic Reflector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CFD5A46-1B32-2CA0-908F-6C62C8FE63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E058FB6-5944-B209-1621-540BEC798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C92D6-1FAA-B496-879D-A7A335A966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597" y="1341646"/>
            <a:ext cx="8078251" cy="5172665"/>
          </a:xfrm>
        </p:spPr>
        <p:txBody>
          <a:bodyPr>
            <a:normAutofit/>
          </a:bodyPr>
          <a:lstStyle/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A parabolic antenna, also known as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parabolic reflector or dish antenna</a:t>
            </a:r>
            <a:r>
              <a:rPr lang="en-GB" i="0" dirty="0">
                <a:solidFill>
                  <a:srgbClr val="000000"/>
                </a:solidFill>
                <a:effectLst/>
              </a:rPr>
              <a:t>, uses a parabolic-shaped reflector to focus electromagnetic waves. </a:t>
            </a:r>
          </a:p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It concentrates incoming or outgoing waves towards a specific point called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focal point</a:t>
            </a:r>
            <a:r>
              <a:rPr lang="en-GB" i="0" dirty="0">
                <a:solidFill>
                  <a:srgbClr val="000000"/>
                </a:solidFill>
                <a:effectLst/>
              </a:rPr>
              <a:t> where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feed is placed.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PQ are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reflected rays where L represents the line directrix on which the reflected points lie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(to say that they are being collinear). </a:t>
            </a:r>
          </a:p>
          <a:p>
            <a:pPr algn="just"/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D7C8D8B-FB55-11C8-10F9-4A805C682E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26837" y="2735456"/>
            <a:ext cx="2717220" cy="2728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26726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2B7928-BBF9-65C1-538A-983515D58A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917BF-2FFD-DA99-1125-2A9487B1E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Parabolic Reflector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0DEC5BC-79CF-FDDF-2672-91E8AE794B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D962733-3C32-011C-BF6D-2117A0343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4A971-5AF6-5B3E-93B2-52FED54D20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1289874" cy="4985991"/>
          </a:xfrm>
        </p:spPr>
        <p:txBody>
          <a:bodyPr>
            <a:normAutofit/>
          </a:bodyPr>
          <a:lstStyle/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feed element </a:t>
            </a:r>
            <a:r>
              <a:rPr lang="en-GB" i="0" dirty="0">
                <a:solidFill>
                  <a:srgbClr val="000000"/>
                </a:solidFill>
                <a:effectLst/>
              </a:rPr>
              <a:t>is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located at the focal point </a:t>
            </a:r>
            <a:r>
              <a:rPr lang="en-GB" i="0" dirty="0">
                <a:solidFill>
                  <a:srgbClr val="000000"/>
                </a:solidFill>
                <a:effectLst/>
              </a:rPr>
              <a:t>of the parabolic reflector. It can be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horn antenna, dipole, or other radiating element that emits or receives electromagnetic waves</a:t>
            </a:r>
            <a:r>
              <a:rPr lang="en-GB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The feed element is responsible for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generating or capturing the signals</a:t>
            </a:r>
            <a:r>
              <a:rPr lang="en-GB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Parabolic antennas are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highly directional, meaning they focus their energy on a specific direction</a:t>
            </a:r>
            <a:r>
              <a:rPr lang="en-GB" i="0" dirty="0">
                <a:solidFill>
                  <a:srgbClr val="000000"/>
                </a:solidFill>
                <a:effectLst/>
              </a:rPr>
              <a:t>. Useful for long-distance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communication and minimising interference.</a:t>
            </a:r>
          </a:p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They are used for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point-to-point communication, satellite communication, radio astronomy, and other applications </a:t>
            </a:r>
            <a:r>
              <a:rPr lang="en-GB" i="0" dirty="0">
                <a:solidFill>
                  <a:srgbClr val="000000"/>
                </a:solidFill>
                <a:effectLst/>
              </a:rPr>
              <a:t>where high gain and directional focusing of signals are essential.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1510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F9C094-139F-AB6E-ECCB-310C9BDDE9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8974E-71CF-E6B9-4202-BFC4E35C7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Parabolic Reflector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441AD99-2166-6451-0E9B-07A910A123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3C3586D-5B3A-54A3-CC1E-F7226DCAD7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256AB-632D-9D49-5D63-08F54F60A0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Axial Feed Parabolic Reflector Antenna:</a:t>
            </a:r>
          </a:p>
          <a:p>
            <a:r>
              <a:rPr lang="en-GB" dirty="0"/>
              <a:t>The feed horn is placed at the focal point along the axis of the parabolic dish.</a:t>
            </a:r>
          </a:p>
          <a:p>
            <a:r>
              <a:rPr lang="en-GB" dirty="0"/>
              <a:t>Used in satellite communication and radar systems.</a:t>
            </a:r>
          </a:p>
          <a:p>
            <a:r>
              <a:rPr lang="en-GB" dirty="0"/>
              <a:t>Provides high directivity but can have shadowing from the feed structure.</a:t>
            </a:r>
          </a:p>
          <a:p>
            <a:pPr marL="0" indent="0">
              <a:buNone/>
            </a:pPr>
            <a:r>
              <a:rPr lang="en-GB" b="1" dirty="0"/>
              <a:t>Offset Feed Parabolic Reflector Antenna:</a:t>
            </a:r>
          </a:p>
          <a:p>
            <a:r>
              <a:rPr lang="en-GB" dirty="0"/>
              <a:t>The feed is placed </a:t>
            </a:r>
            <a:r>
              <a:rPr lang="en-GB" dirty="0" err="1"/>
              <a:t>off-center</a:t>
            </a:r>
            <a:r>
              <a:rPr lang="en-GB" dirty="0"/>
              <a:t> to avoid blocking the reflected signals.</a:t>
            </a:r>
          </a:p>
          <a:p>
            <a:r>
              <a:rPr lang="en-GB" dirty="0"/>
              <a:t>Reduces feed blockage, improving efficiency.</a:t>
            </a:r>
          </a:p>
          <a:p>
            <a:r>
              <a:rPr lang="en-GB" dirty="0"/>
              <a:t>Commonly used in satellite TV dishes and radio telescopes.</a:t>
            </a:r>
          </a:p>
          <a:p>
            <a:pPr marL="0" indent="0">
              <a:buNone/>
            </a:pPr>
            <a:r>
              <a:rPr lang="en-GB" dirty="0"/>
              <a:t>						</a:t>
            </a:r>
          </a:p>
        </p:txBody>
      </p:sp>
    </p:spTree>
    <p:extLst>
      <p:ext uri="{BB962C8B-B14F-4D97-AF65-F5344CB8AC3E}">
        <p14:creationId xmlns:p14="http://schemas.microsoft.com/office/powerpoint/2010/main" val="6628018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837483-14A7-2D94-88D3-F0AF9B61E1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6178E-045D-665F-9F1D-A463CD1EB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Parabolic Reflector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B0B5F4A-33E5-6012-51C7-6199C654B1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5DE7FA5-21D1-B119-3026-47EB3B859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4761E1-8CC2-F4E0-1C58-BD0878AB73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Axial Feed							Offset feed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1500565-8C02-409C-70DA-FE26E631F9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131" y="2637900"/>
            <a:ext cx="5681483" cy="2752725"/>
          </a:xfrm>
          <a:prstGeom prst="rect">
            <a:avLst/>
          </a:prstGeom>
        </p:spPr>
      </p:pic>
      <p:pic>
        <p:nvPicPr>
          <p:cNvPr id="8194" name="Picture 2" descr="Offset Antenna - Radartutorial">
            <a:extLst>
              <a:ext uri="{FF2B5EF4-FFF2-40B4-BE49-F238E27FC236}">
                <a16:creationId xmlns:a16="http://schemas.microsoft.com/office/drawing/2014/main" id="{845D67C1-BC70-6C28-1235-467F9014C1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1831" y="2453443"/>
            <a:ext cx="3921289" cy="2937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63376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3E01AD-9C62-72D8-D0BA-621C623CBC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E79F5-238A-40CF-7E48-64CE65409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Parabolic Reflector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6DB23D8-C599-EEFD-2679-1D4E1B32C4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EC82019-7D10-FB08-4705-C2A64E63DD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E7594-E52F-770D-DC35-D84C80F1A5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Cassegrain Parabolic Reflector Antenna:</a:t>
            </a:r>
          </a:p>
          <a:p>
            <a:r>
              <a:rPr lang="en-GB" dirty="0"/>
              <a:t>Uses a secondary hyperbolic reflector between the primary dish and the feed.</a:t>
            </a:r>
          </a:p>
          <a:p>
            <a:r>
              <a:rPr lang="en-GB" dirty="0"/>
              <a:t>The feed is placed near the primary reflector, reducing the structure size.</a:t>
            </a:r>
          </a:p>
          <a:p>
            <a:r>
              <a:rPr lang="en-GB" dirty="0"/>
              <a:t>Used in deep-space communication and large radio telescopes.</a:t>
            </a:r>
          </a:p>
          <a:p>
            <a:pPr marL="0" indent="0">
              <a:buNone/>
            </a:pPr>
            <a:r>
              <a:rPr lang="en-GB" b="1" dirty="0"/>
              <a:t>Gregorian Parabolic Reflector Antenna:</a:t>
            </a:r>
          </a:p>
          <a:p>
            <a:r>
              <a:rPr lang="en-GB" dirty="0"/>
              <a:t>Similar to the Cassegrain, but with an elliptical secondary reflector.</a:t>
            </a:r>
          </a:p>
          <a:p>
            <a:r>
              <a:rPr lang="en-GB" dirty="0"/>
              <a:t>Offers better control of beam shaping and efficiency.</a:t>
            </a:r>
          </a:p>
          <a:p>
            <a:r>
              <a:rPr lang="en-GB" dirty="0"/>
              <a:t>Commonly used in radio astronomy and satellite ground stations.						</a:t>
            </a:r>
          </a:p>
        </p:txBody>
      </p:sp>
    </p:spTree>
    <p:extLst>
      <p:ext uri="{BB962C8B-B14F-4D97-AF65-F5344CB8AC3E}">
        <p14:creationId xmlns:p14="http://schemas.microsoft.com/office/powerpoint/2010/main" val="36192167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079BA5-4E06-AF02-71DC-28942F4AC2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9E349-F11A-338F-9DDB-D61C0BB10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Parabolic Reflector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0D42AD1-1C6F-1AC5-E761-2FAA0F1022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D7C66EC-3DE6-92E1-74BE-ED7295E15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903B5-AD10-8C35-377A-47D96BF4F9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cassegrain</a:t>
            </a:r>
            <a:r>
              <a:rPr lang="en-GB" dirty="0"/>
              <a:t> parabolic reflector antenna	Gregorian parabolic reflector							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FC8780-6BFD-A7A7-9A46-63F593ED29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2279204"/>
            <a:ext cx="4436470" cy="4099523"/>
          </a:xfrm>
          <a:prstGeom prst="rect">
            <a:avLst/>
          </a:prstGeom>
        </p:spPr>
      </p:pic>
      <p:pic>
        <p:nvPicPr>
          <p:cNvPr id="9220" name="Picture 4" descr="gregorian">
            <a:extLst>
              <a:ext uri="{FF2B5EF4-FFF2-40B4-BE49-F238E27FC236}">
                <a16:creationId xmlns:a16="http://schemas.microsoft.com/office/drawing/2014/main" id="{82FDDB98-636E-6638-B2C6-56471F9D42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222" y="2570338"/>
            <a:ext cx="4612197" cy="280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13652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4D50EC-86E3-1179-275E-BAD695D4D6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F8250-2EBC-7285-47D6-9A1FE8C77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Parabolic Reflector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5BA7CAB-AEBE-5834-2F66-BCFBCF813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CB7F041-EFD1-1BC8-CBF3-498E7FB43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194ED-C5D4-E253-79D9-AE472555C9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47151"/>
          </a:xfrm>
        </p:spPr>
        <p:txBody>
          <a:bodyPr>
            <a:normAutofit/>
          </a:bodyPr>
          <a:lstStyle/>
          <a:p>
            <a:pPr algn="just"/>
            <a:r>
              <a:rPr lang="en-GB" dirty="0">
                <a:solidFill>
                  <a:srgbClr val="000000"/>
                </a:solidFill>
              </a:rPr>
              <a:t>O</a:t>
            </a:r>
            <a:r>
              <a:rPr lang="en-GB" i="0" dirty="0">
                <a:solidFill>
                  <a:srgbClr val="000000"/>
                </a:solidFill>
                <a:effectLst/>
              </a:rPr>
              <a:t>perate in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various frequency bands, from UHF (Ultra High Frequency) to higher microwave and </a:t>
            </a:r>
            <a:r>
              <a:rPr lang="en-GB" b="1" i="0" dirty="0" err="1">
                <a:solidFill>
                  <a:srgbClr val="000000"/>
                </a:solidFill>
                <a:effectLst/>
              </a:rPr>
              <a:t>millimeter</a:t>
            </a:r>
            <a:r>
              <a:rPr lang="en-GB" b="1" i="0" dirty="0">
                <a:solidFill>
                  <a:srgbClr val="000000"/>
                </a:solidFill>
                <a:effectLst/>
              </a:rPr>
              <a:t>-wave </a:t>
            </a:r>
            <a:r>
              <a:rPr lang="en-GB" i="0" dirty="0">
                <a:solidFill>
                  <a:srgbClr val="000000"/>
                </a:solidFill>
                <a:effectLst/>
              </a:rPr>
              <a:t>bands.</a:t>
            </a:r>
          </a:p>
          <a:p>
            <a:pPr algn="just"/>
            <a:endParaRPr lang="en-GB" dirty="0"/>
          </a:p>
        </p:txBody>
      </p:sp>
      <p:pic>
        <p:nvPicPr>
          <p:cNvPr id="22530" name="Picture 2" descr="Parabolic Reflector Antenna">
            <a:extLst>
              <a:ext uri="{FF2B5EF4-FFF2-40B4-BE49-F238E27FC236}">
                <a16:creationId xmlns:a16="http://schemas.microsoft.com/office/drawing/2014/main" id="{FD81D73B-84B8-FE18-3B42-E466CDE2F1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6833" y="3291405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Parabolic Antenna - Radartutorial">
            <a:extLst>
              <a:ext uri="{FF2B5EF4-FFF2-40B4-BE49-F238E27FC236}">
                <a16:creationId xmlns:a16="http://schemas.microsoft.com/office/drawing/2014/main" id="{EEE54BCC-A86B-8318-9E85-63EE643A53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0768" y="2888951"/>
            <a:ext cx="5404320" cy="2161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82003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Lens Antennas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8E475-1827-ADE5-2A03-37163ABD7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735995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A </a:t>
            </a:r>
            <a:r>
              <a:rPr lang="en-GB" b="1" dirty="0"/>
              <a:t>lens antenna</a:t>
            </a:r>
            <a:r>
              <a:rPr lang="en-GB" dirty="0"/>
              <a:t> uses a lens to focus or collimate electromagnetic waves, similar to how optical lenses work with light. These antennas are designed to direct or shape the radiated beam, improving gain and directivity.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primary component of a lens antenna is a dielectric material with a specific refractive index.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refractive index determines how much the electromagnetic waves are bent as they pass through the lens, similar to how optical lenses bend light.</a:t>
            </a:r>
          </a:p>
          <a:p>
            <a:pPr algn="just"/>
            <a:r>
              <a:rPr lang="en-GB" b="1" dirty="0"/>
              <a:t>Divergence:</a:t>
            </a:r>
            <a:r>
              <a:rPr lang="en-GB" dirty="0"/>
              <a:t> When a light source is at the focal point, rays passing through the lens become collimated (parallel).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19771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69CA25-4229-3361-B2F2-FB5EFA5193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5E51A-70D3-06A0-A360-7A5057A30E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Lens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79E4544-5BD0-B185-B359-E0DBC1F6D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54F0905-848A-5580-DFD3-414C3FA7CB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2BAB3-5320-4EE5-4CD6-873AF210B7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735995"/>
          </a:xfrm>
        </p:spPr>
        <p:txBody>
          <a:bodyPr>
            <a:normAutofit/>
          </a:bodyPr>
          <a:lstStyle/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Convergence: When light enters from the opposite side, it refracts and meets at the focal point.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operational frequency of a lens antenna depends on the dielectric material used.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ray diagram represents the focal point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and focal length from the source to the lens.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It is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because of this reciprocity, the lens can be used as an antenna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as the same phenomenon helps in utilising the same antenna for both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transmission and reception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just"/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609216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Lens Antennas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8E475-1827-ADE5-2A03-37163ABD7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735995"/>
          </a:xfrm>
        </p:spPr>
        <p:txBody>
          <a:bodyPr>
            <a:normAutofit/>
          </a:bodyPr>
          <a:lstStyle/>
          <a:p>
            <a:pPr algn="just"/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dirty="0"/>
          </a:p>
        </p:txBody>
      </p:sp>
      <p:pic>
        <p:nvPicPr>
          <p:cNvPr id="10242" name="Picture 2" descr="Horn Lens Antennas">
            <a:extLst>
              <a:ext uri="{FF2B5EF4-FFF2-40B4-BE49-F238E27FC236}">
                <a16:creationId xmlns:a16="http://schemas.microsoft.com/office/drawing/2014/main" id="{B6A8BEF6-6FF8-03B5-3E2A-28ED25276B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9825" y="260338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Lens Antenna : Design, Working, Types ...">
            <a:extLst>
              <a:ext uri="{FF2B5EF4-FFF2-40B4-BE49-F238E27FC236}">
                <a16:creationId xmlns:a16="http://schemas.microsoft.com/office/drawing/2014/main" id="{A8BFD7C8-FE91-7D97-6848-5C6D059F15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4801" y="2122728"/>
            <a:ext cx="4951534" cy="2870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35444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Lens Antenna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8E475-1827-ADE5-2A03-37163ABD75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endParaRPr lang="en-GB" dirty="0"/>
          </a:p>
        </p:txBody>
      </p:sp>
      <p:pic>
        <p:nvPicPr>
          <p:cNvPr id="8194" name="Picture 2" descr="Figure 11 from Elliptic and Hyperbolic Dielectric Lens Antennas in mm-Waves  | Semantic Scholar">
            <a:extLst>
              <a:ext uri="{FF2B5EF4-FFF2-40B4-BE49-F238E27FC236}">
                <a16:creationId xmlns:a16="http://schemas.microsoft.com/office/drawing/2014/main" id="{202E5C73-367A-070E-98F4-E0ADD132D1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9874" y="1482546"/>
            <a:ext cx="5058286" cy="4769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906461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- 4 / Advanced RF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9388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1697</Words>
  <Application>Microsoft Office PowerPoint</Application>
  <PresentationFormat>Widescreen</PresentationFormat>
  <Paragraphs>253</Paragraphs>
  <Slides>29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Arial</vt:lpstr>
      <vt:lpstr>Calibri</vt:lpstr>
      <vt:lpstr>Calibri Light</vt:lpstr>
      <vt:lpstr>Heebo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Aperture Antennas</vt:lpstr>
      <vt:lpstr>Waveguide Antennas</vt:lpstr>
      <vt:lpstr>Horn Antennas</vt:lpstr>
      <vt:lpstr>Horn Antennas</vt:lpstr>
      <vt:lpstr>Horn Antennas</vt:lpstr>
      <vt:lpstr>Horn Antennas</vt:lpstr>
      <vt:lpstr>Horn Antennas</vt:lpstr>
      <vt:lpstr>Horn Antennas</vt:lpstr>
      <vt:lpstr>Slot Antennas</vt:lpstr>
      <vt:lpstr>Slot Antennas</vt:lpstr>
      <vt:lpstr>Slot Antennas</vt:lpstr>
      <vt:lpstr>Microstrip Antennas</vt:lpstr>
      <vt:lpstr>Microstrip Antennas</vt:lpstr>
      <vt:lpstr>Microstrip Antennas</vt:lpstr>
      <vt:lpstr>Parabolic Reflector Antennas</vt:lpstr>
      <vt:lpstr>Parabolic Reflector Antennas</vt:lpstr>
      <vt:lpstr>Parabolic Reflector Antennas</vt:lpstr>
      <vt:lpstr>Parabolic Reflector Antennas</vt:lpstr>
      <vt:lpstr>Parabolic Reflector Antennas</vt:lpstr>
      <vt:lpstr>Parabolic Reflector Antennas</vt:lpstr>
      <vt:lpstr>Parabolic Reflector Antennas</vt:lpstr>
      <vt:lpstr>Lens Antennas</vt:lpstr>
      <vt:lpstr>Lens Antennas</vt:lpstr>
      <vt:lpstr>Lens Antennas</vt:lpstr>
      <vt:lpstr>Lens Antenna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121</cp:revision>
  <dcterms:created xsi:type="dcterms:W3CDTF">2021-03-09T15:35:42Z</dcterms:created>
  <dcterms:modified xsi:type="dcterms:W3CDTF">2025-02-12T08:02:55Z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