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8" r:id="rId2"/>
    <p:sldId id="256" r:id="rId3"/>
    <p:sldId id="257" r:id="rId4"/>
  </p:sldIdLst>
  <p:sldSz cx="33866138" cy="19050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128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5033" autoAdjust="0"/>
  </p:normalViewPr>
  <p:slideViewPr>
    <p:cSldViewPr>
      <p:cViewPr>
        <p:scale>
          <a:sx n="25" d="100"/>
          <a:sy n="25" d="100"/>
        </p:scale>
        <p:origin x="1162" y="336"/>
      </p:cViewPr>
      <p:guideLst>
        <p:guide orient="horz" pos="2160"/>
        <p:guide pos="1280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heesh krishan sharma" userId="d30f1142a1e700c0" providerId="LiveId" clId="{19414741-9667-429C-828C-8F8725AD1511}"/>
    <pc:docChg chg="undo custSel addSld modSld sldOrd">
      <pc:chgData name="adheesh krishan sharma" userId="d30f1142a1e700c0" providerId="LiveId" clId="{19414741-9667-429C-828C-8F8725AD1511}" dt="2026-09-26T11:27:10.003" v="61" actId="1076"/>
      <pc:docMkLst>
        <pc:docMk/>
      </pc:docMkLst>
      <pc:sldChg chg="modSp mod">
        <pc:chgData name="adheesh krishan sharma" userId="d30f1142a1e700c0" providerId="LiveId" clId="{19414741-9667-429C-828C-8F8725AD1511}" dt="2026-09-26T11:26:37.802" v="54" actId="208"/>
        <pc:sldMkLst>
          <pc:docMk/>
          <pc:sldMk cId="0" sldId="256"/>
        </pc:sldMkLst>
        <pc:spChg chg="mod">
          <ac:chgData name="adheesh krishan sharma" userId="d30f1142a1e700c0" providerId="LiveId" clId="{19414741-9667-429C-828C-8F8725AD1511}" dt="2026-09-26T11:24:55.058" v="36" actId="207"/>
          <ac:spMkLst>
            <pc:docMk/>
            <pc:sldMk cId="0" sldId="256"/>
            <ac:spMk id="21" creationId="{2009F3D9-BA9C-0140-6A26-35AFDF368456}"/>
          </ac:spMkLst>
        </pc:spChg>
        <pc:spChg chg="mod">
          <ac:chgData name="adheesh krishan sharma" userId="d30f1142a1e700c0" providerId="LiveId" clId="{19414741-9667-429C-828C-8F8725AD1511}" dt="2026-09-26T11:24:25.796" v="35" actId="207"/>
          <ac:spMkLst>
            <pc:docMk/>
            <pc:sldMk cId="0" sldId="256"/>
            <ac:spMk id="23" creationId="{9BCBAF8E-DA2C-D280-FFBB-9CDE9684095F}"/>
          </ac:spMkLst>
        </pc:spChg>
        <pc:spChg chg="mod">
          <ac:chgData name="adheesh krishan sharma" userId="d30f1142a1e700c0" providerId="LiveId" clId="{19414741-9667-429C-828C-8F8725AD1511}" dt="2026-09-26T11:24:25.796" v="35" actId="207"/>
          <ac:spMkLst>
            <pc:docMk/>
            <pc:sldMk cId="0" sldId="256"/>
            <ac:spMk id="25" creationId="{994BC5BC-C7C3-CA75-0CB6-658B77DB4ADD}"/>
          </ac:spMkLst>
        </pc:spChg>
        <pc:spChg chg="mod">
          <ac:chgData name="adheesh krishan sharma" userId="d30f1142a1e700c0" providerId="LiveId" clId="{19414741-9667-429C-828C-8F8725AD1511}" dt="2026-09-26T11:24:25.796" v="35" actId="207"/>
          <ac:spMkLst>
            <pc:docMk/>
            <pc:sldMk cId="0" sldId="256"/>
            <ac:spMk id="27" creationId="{E016BDF9-D0C0-A8E5-3E53-86C11BBB74D3}"/>
          </ac:spMkLst>
        </pc:spChg>
        <pc:spChg chg="mod">
          <ac:chgData name="adheesh krishan sharma" userId="d30f1142a1e700c0" providerId="LiveId" clId="{19414741-9667-429C-828C-8F8725AD1511}" dt="2026-09-26T11:25:00.473" v="38" actId="1035"/>
          <ac:spMkLst>
            <pc:docMk/>
            <pc:sldMk cId="0" sldId="256"/>
            <ac:spMk id="29" creationId="{A23C1F6B-1742-5C09-F139-AB6516A6B37F}"/>
          </ac:spMkLst>
        </pc:spChg>
        <pc:spChg chg="mod">
          <ac:chgData name="adheesh krishan sharma" userId="d30f1142a1e700c0" providerId="LiveId" clId="{19414741-9667-429C-828C-8F8725AD1511}" dt="2026-09-26T11:24:25.796" v="35" actId="207"/>
          <ac:spMkLst>
            <pc:docMk/>
            <pc:sldMk cId="0" sldId="256"/>
            <ac:spMk id="34" creationId="{FEA394D2-186A-2EBF-A7AC-9A23BBA439A0}"/>
          </ac:spMkLst>
        </pc:spChg>
        <pc:spChg chg="mod">
          <ac:chgData name="adheesh krishan sharma" userId="d30f1142a1e700c0" providerId="LiveId" clId="{19414741-9667-429C-828C-8F8725AD1511}" dt="2026-09-26T11:24:25.796" v="35" actId="207"/>
          <ac:spMkLst>
            <pc:docMk/>
            <pc:sldMk cId="0" sldId="256"/>
            <ac:spMk id="36" creationId="{6F14E69F-44C7-EF72-B03F-F6BD022838BB}"/>
          </ac:spMkLst>
        </pc:spChg>
        <pc:spChg chg="mod">
          <ac:chgData name="adheesh krishan sharma" userId="d30f1142a1e700c0" providerId="LiveId" clId="{19414741-9667-429C-828C-8F8725AD1511}" dt="2026-09-26T11:25:09.556" v="40" actId="20577"/>
          <ac:spMkLst>
            <pc:docMk/>
            <pc:sldMk cId="0" sldId="256"/>
            <ac:spMk id="42" creationId="{DF5EB508-3774-9DD8-3EBC-0BA5F99239F3}"/>
          </ac:spMkLst>
        </pc:spChg>
        <pc:spChg chg="mod">
          <ac:chgData name="adheesh krishan sharma" userId="d30f1142a1e700c0" providerId="LiveId" clId="{19414741-9667-429C-828C-8F8725AD1511}" dt="2026-09-26T11:24:25.796" v="35" actId="207"/>
          <ac:spMkLst>
            <pc:docMk/>
            <pc:sldMk cId="0" sldId="256"/>
            <ac:spMk id="46" creationId="{7BE3ACDC-0FA0-4661-E67E-C63CB105CF95}"/>
          </ac:spMkLst>
        </pc:spChg>
        <pc:spChg chg="mod">
          <ac:chgData name="adheesh krishan sharma" userId="d30f1142a1e700c0" providerId="LiveId" clId="{19414741-9667-429C-828C-8F8725AD1511}" dt="2026-09-26T11:24:25.796" v="35" actId="207"/>
          <ac:spMkLst>
            <pc:docMk/>
            <pc:sldMk cId="0" sldId="256"/>
            <ac:spMk id="48" creationId="{E0D4D2E9-3BEC-3571-BDFD-28F258552BD9}"/>
          </ac:spMkLst>
        </pc:spChg>
        <pc:spChg chg="mod">
          <ac:chgData name="adheesh krishan sharma" userId="d30f1142a1e700c0" providerId="LiveId" clId="{19414741-9667-429C-828C-8F8725AD1511}" dt="2026-09-26T11:24:25.796" v="35" actId="207"/>
          <ac:spMkLst>
            <pc:docMk/>
            <pc:sldMk cId="0" sldId="256"/>
            <ac:spMk id="50" creationId="{14B9CE9F-D703-C341-A9FF-67886C3D61AC}"/>
          </ac:spMkLst>
        </pc:spChg>
        <pc:picChg chg="mod">
          <ac:chgData name="adheesh krishan sharma" userId="d30f1142a1e700c0" providerId="LiveId" clId="{19414741-9667-429C-828C-8F8725AD1511}" dt="2026-09-26T11:25:20.822" v="43" actId="208"/>
          <ac:picMkLst>
            <pc:docMk/>
            <pc:sldMk cId="0" sldId="256"/>
            <ac:picMk id="30" creationId="{638FF4D4-AA13-2C1C-AF7A-C98F39A0FDE5}"/>
          </ac:picMkLst>
        </pc:picChg>
        <pc:picChg chg="mod">
          <ac:chgData name="adheesh krishan sharma" userId="d30f1142a1e700c0" providerId="LiveId" clId="{19414741-9667-429C-828C-8F8725AD1511}" dt="2026-09-26T11:25:25.035" v="45" actId="208"/>
          <ac:picMkLst>
            <pc:docMk/>
            <pc:sldMk cId="0" sldId="256"/>
            <ac:picMk id="37" creationId="{9A8D5DF2-AAF4-9040-33F8-D857818ACAD7}"/>
          </ac:picMkLst>
        </pc:picChg>
        <pc:picChg chg="mod">
          <ac:chgData name="adheesh krishan sharma" userId="d30f1142a1e700c0" providerId="LiveId" clId="{19414741-9667-429C-828C-8F8725AD1511}" dt="2026-09-26T11:26:25.549" v="52" actId="1038"/>
          <ac:picMkLst>
            <pc:docMk/>
            <pc:sldMk cId="0" sldId="256"/>
            <ac:picMk id="53" creationId="{F2294E94-E3CD-90D4-2A88-83CEFA5C8C61}"/>
          </ac:picMkLst>
        </pc:picChg>
        <pc:picChg chg="mod">
          <ac:chgData name="adheesh krishan sharma" userId="d30f1142a1e700c0" providerId="LiveId" clId="{19414741-9667-429C-828C-8F8725AD1511}" dt="2026-09-26T11:26:37.802" v="54" actId="208"/>
          <ac:picMkLst>
            <pc:docMk/>
            <pc:sldMk cId="0" sldId="256"/>
            <ac:picMk id="54" creationId="{B0A33EB6-E21D-6785-8D2E-BB92553A131E}"/>
          </ac:picMkLst>
        </pc:picChg>
        <pc:picChg chg="mod">
          <ac:chgData name="adheesh krishan sharma" userId="d30f1142a1e700c0" providerId="LiveId" clId="{19414741-9667-429C-828C-8F8725AD1511}" dt="2026-09-26T11:26:08.969" v="47" actId="1035"/>
          <ac:picMkLst>
            <pc:docMk/>
            <pc:sldMk cId="0" sldId="256"/>
            <ac:picMk id="55" creationId="{D435BF27-5EDD-B531-752E-7AE0F9EC61FB}"/>
          </ac:picMkLst>
        </pc:picChg>
      </pc:sldChg>
      <pc:sldChg chg="addSp modSp new mod ord">
        <pc:chgData name="adheesh krishan sharma" userId="d30f1142a1e700c0" providerId="LiveId" clId="{19414741-9667-429C-828C-8F8725AD1511}" dt="2026-09-26T11:27:10.003" v="61" actId="1076"/>
        <pc:sldMkLst>
          <pc:docMk/>
          <pc:sldMk cId="2013944884" sldId="258"/>
        </pc:sldMkLst>
        <pc:spChg chg="add mod ord">
          <ac:chgData name="adheesh krishan sharma" userId="d30f1142a1e700c0" providerId="LiveId" clId="{19414741-9667-429C-828C-8F8725AD1511}" dt="2026-09-26T11:27:04.253" v="57" actId="207"/>
          <ac:spMkLst>
            <pc:docMk/>
            <pc:sldMk cId="2013944884" sldId="258"/>
            <ac:spMk id="4" creationId="{9C6CE497-82FE-433A-838F-99FDC4A3AF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9AD0CD2E-EB65-48E4-BD29-12AD94192E91}" type="datetimeFigureOut">
              <a:rPr lang="en-GB" smtClean="0"/>
              <a:t>29/09/2026</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C1FA7180-322A-4273-A65C-B587B89C6B3B}" type="slidenum">
              <a:rPr lang="en-GB" smtClean="0"/>
              <a:t>‹#›</a:t>
            </a:fld>
            <a:endParaRPr lang="en-GB"/>
          </a:p>
        </p:txBody>
      </p:sp>
    </p:spTree>
    <p:extLst>
      <p:ext uri="{BB962C8B-B14F-4D97-AF65-F5344CB8AC3E}">
        <p14:creationId xmlns:p14="http://schemas.microsoft.com/office/powerpoint/2010/main" val="1394748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Good morning to all of you. Today’s presentation is on Schizophrenia, which includes classification of the condition in ICD-11, past and present treatment, and changes in attitudes.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 ICD-11 Classification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First, schizophrenia is a mental disorder which can influence the patient's perception, thoughts and behaviour. Its common signs are delusions, hallucinations, disorganised thinking and negative symptoms.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According to ICD-11, Schizophrenia belongs to Chapter 06: Mental, behavioural or neurodevelopmental disorders; Schizophrenia and other primary psychotic disorders with the code 6A20. Classification is useful for professionals when diagnosing the disease and providing treatment services. At the same time, classification is limited since there is no single diagnostic category which can describe everyone's condition.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2. Critical Examination of ICD-11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ICD-11 makes the process of schizophrenia diagnosis and communication more consistent. It is significant that the classification system has stopped using the subtypes and started focusing on symptom dimensions and the course of the disorder.</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But the classification process is not fully clear. Valle (2022) emphasises the doubts concerning the validity of schizophrenia as a diagnostic category.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Thus, ICD-11 can be considered as a tool for professional communication and treatment; however, it cannot be seen as the total description of a particular person's case.</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3. Historical Understanding and Provision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Traditionally, psychotic disorders were viewed based on social, moral, and institutional frameworks. In the nineteenth century, asylums were created as a result of individuals being deemed as requiring separation and control for their mental illnesses.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history is not always straightforward, as suggesting that asylums were always negative institutions. Certain institutions were characterised by organised treatment as well as moral treatment. Then came a shift to more medical understanding and the discovery of antipsychotic drugs like chlorpromazine.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Then came deinstitutionalisation with more community treatment. However, closing asylums while not having sufficient services in communities led to a number of issues like lack of coverage, housing troubles, and continued care shortages.</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 Evolution of Attitudes, Practices and Policies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attitudes have shifted from an emphasis on confinement to recovery and social inclusion. But stigma is still a serious problem.</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was also a shift in practices from institutionalisation to medications, psychological therapy, and community rehabilitation. There is evidence that community rehabilitation works well with symptoms and functioning, although results differ among various studies.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were shifts in policies through deinstitutionalisation and community services development. But this example shows that shifts in policy are not always successful. With insufficient resources and infrastructure development, community-based treatment might still lead to service gaps and exclusion.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 Contemporary Treatment and Provision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Today, management of schizophrenia typically involves a more holistic approach through the use of antipsychotic drugs and psychological treatment.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has been shown through research that community rehabilitation, psychological treatment, and psycho-social treatment are effective approaches, especially when there are still persistent symptoms despite the use of medication. Community psychiatric treatment over time improves quality of life and social interaction, but the problem lies in the availability of such treatments. The shared decision-making approach is another emerging method of managing schizophrenia.</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6. Social, Cultural and Political Context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also a role played by societal and cultural conditions in determining the development of schizophrenia. Such factors such as societal inequality, homelessness, and discrimination may affect the physical wellbeing of the individual and their access to health care services. Cultural beliefs may also impact how the individual experiences the symptoms and decides to seek medical help.</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Political decision-making is also critical in the process since decisions made politically will determine the availability of services. Cultural issues have also been considered in the WHO guidelines for the diagnosis and management of the condition.</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7. Theory-to-Practice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recovery-oriented and person-centred method helps to bridge theory and practice. Recovery goes beyond minimising symptoms. It also entails self-governance, personal objectives, social inclusion, and overall quality of life.</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Shared decision-making represents the practice aspect of this theory by enabling individuals to make informed decisions regarding their treatment plans.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8. Recommendations and Conclusion</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Recommendations for future care can be put into three categories: better shared decision-making, culturally appropriate assessment and communication, and structural barriers such as stigma and inequality.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summary, schizophrenia provision has shifted from an institutional and medical model to community-based care. But there are still many issues such as classifications, stigma, inequalities, resources, and personalised care to be considered.</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1FA7180-322A-4273-A65C-B587B89C6B3B}" type="slidenum">
              <a:rPr lang="en-GB" smtClean="0"/>
              <a:t>2</a:t>
            </a:fld>
            <a:endParaRPr lang="en-GB"/>
          </a:p>
        </p:txBody>
      </p:sp>
    </p:spTree>
    <p:extLst>
      <p:ext uri="{BB962C8B-B14F-4D97-AF65-F5344CB8AC3E}">
        <p14:creationId xmlns:p14="http://schemas.microsoft.com/office/powerpoint/2010/main" val="2709721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047952" y="2130426"/>
            <a:ext cx="34543461" cy="1470025"/>
          </a:xfrm>
        </p:spPr>
        <p:txBody>
          <a:bodyPr/>
          <a:lstStyle/>
          <a:p>
            <a:r>
              <a:rPr lang="en-US"/>
              <a:t>Click to edit Master title style</a:t>
            </a:r>
          </a:p>
        </p:txBody>
      </p:sp>
      <p:sp>
        <p:nvSpPr>
          <p:cNvPr id="3" name="Subtitle 2"/>
          <p:cNvSpPr>
            <a:spLocks noGrp="1"/>
          </p:cNvSpPr>
          <p:nvPr>
            <p:ph type="subTitle" idx="1"/>
          </p:nvPr>
        </p:nvSpPr>
        <p:spPr>
          <a:xfrm>
            <a:off x="6095905" y="3886200"/>
            <a:ext cx="28447556" cy="1752600"/>
          </a:xfrm>
        </p:spPr>
        <p:txBody>
          <a:bodyPr/>
          <a:lstStyle>
            <a:lvl1pPr marL="0" indent="0" algn="ctr">
              <a:buNone/>
              <a:defRPr>
                <a:solidFill>
                  <a:schemeClr val="tx1">
                    <a:tint val="75000"/>
                  </a:schemeClr>
                </a:solidFill>
              </a:defRPr>
            </a:lvl1pPr>
            <a:lvl2pPr marL="2031980" indent="0" algn="ctr">
              <a:buNone/>
              <a:defRPr>
                <a:solidFill>
                  <a:schemeClr val="tx1">
                    <a:tint val="75000"/>
                  </a:schemeClr>
                </a:solidFill>
              </a:defRPr>
            </a:lvl2pPr>
            <a:lvl3pPr marL="4063959" indent="0" algn="ctr">
              <a:buNone/>
              <a:defRPr>
                <a:solidFill>
                  <a:schemeClr val="tx1">
                    <a:tint val="75000"/>
                  </a:schemeClr>
                </a:solidFill>
              </a:defRPr>
            </a:lvl3pPr>
            <a:lvl4pPr marL="6095939" indent="0" algn="ctr">
              <a:buNone/>
              <a:defRPr>
                <a:solidFill>
                  <a:schemeClr val="tx1">
                    <a:tint val="75000"/>
                  </a:schemeClr>
                </a:solidFill>
              </a:defRPr>
            </a:lvl4pPr>
            <a:lvl5pPr marL="8127919" indent="0" algn="ctr">
              <a:buNone/>
              <a:defRPr>
                <a:solidFill>
                  <a:schemeClr val="tx1">
                    <a:tint val="75000"/>
                  </a:schemeClr>
                </a:solidFill>
              </a:defRPr>
            </a:lvl5pPr>
            <a:lvl6pPr marL="10159898" indent="0" algn="ctr">
              <a:buNone/>
              <a:defRPr>
                <a:solidFill>
                  <a:schemeClr val="tx1">
                    <a:tint val="75000"/>
                  </a:schemeClr>
                </a:solidFill>
              </a:defRPr>
            </a:lvl6pPr>
            <a:lvl7pPr marL="12191878" indent="0" algn="ctr">
              <a:buNone/>
              <a:defRPr>
                <a:solidFill>
                  <a:schemeClr val="tx1">
                    <a:tint val="75000"/>
                  </a:schemeClr>
                </a:solidFill>
              </a:defRPr>
            </a:lvl7pPr>
            <a:lvl8pPr marL="14223858" indent="0" algn="ctr">
              <a:buNone/>
              <a:defRPr>
                <a:solidFill>
                  <a:schemeClr val="tx1">
                    <a:tint val="75000"/>
                  </a:schemeClr>
                </a:solidFill>
              </a:defRPr>
            </a:lvl8pPr>
            <a:lvl9pPr marL="1625583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210230" y="4406901"/>
            <a:ext cx="34543461" cy="1362075"/>
          </a:xfrm>
        </p:spPr>
        <p:txBody>
          <a:bodyPr anchor="t"/>
          <a:lstStyle>
            <a:lvl1pPr algn="l">
              <a:defRPr sz="17778" b="1" cap="all"/>
            </a:lvl1pPr>
          </a:lstStyle>
          <a:p>
            <a:r>
              <a:rPr lang="en-US"/>
              <a:t>Click to edit Master title style</a:t>
            </a:r>
          </a:p>
        </p:txBody>
      </p:sp>
      <p:sp>
        <p:nvSpPr>
          <p:cNvPr id="3" name="Text Placeholder 2"/>
          <p:cNvSpPr>
            <a:spLocks noGrp="1"/>
          </p:cNvSpPr>
          <p:nvPr>
            <p:ph type="body" idx="1"/>
          </p:nvPr>
        </p:nvSpPr>
        <p:spPr>
          <a:xfrm>
            <a:off x="3210230" y="2906714"/>
            <a:ext cx="34543461" cy="1500187"/>
          </a:xfrm>
        </p:spPr>
        <p:txBody>
          <a:bodyPr anchor="b"/>
          <a:lstStyle>
            <a:lvl1pPr marL="0" indent="0">
              <a:buNone/>
              <a:defRPr sz="8889">
                <a:solidFill>
                  <a:schemeClr val="tx1">
                    <a:tint val="75000"/>
                  </a:schemeClr>
                </a:solidFill>
              </a:defRPr>
            </a:lvl1pPr>
            <a:lvl2pPr marL="2031980" indent="0">
              <a:buNone/>
              <a:defRPr sz="8000">
                <a:solidFill>
                  <a:schemeClr val="tx1">
                    <a:tint val="75000"/>
                  </a:schemeClr>
                </a:solidFill>
              </a:defRPr>
            </a:lvl2pPr>
            <a:lvl3pPr marL="4063959" indent="0">
              <a:buNone/>
              <a:defRPr sz="7111">
                <a:solidFill>
                  <a:schemeClr val="tx1">
                    <a:tint val="75000"/>
                  </a:schemeClr>
                </a:solidFill>
              </a:defRPr>
            </a:lvl3pPr>
            <a:lvl4pPr marL="6095939" indent="0">
              <a:buNone/>
              <a:defRPr sz="6222">
                <a:solidFill>
                  <a:schemeClr val="tx1">
                    <a:tint val="75000"/>
                  </a:schemeClr>
                </a:solidFill>
              </a:defRPr>
            </a:lvl4pPr>
            <a:lvl5pPr marL="8127919" indent="0">
              <a:buNone/>
              <a:defRPr sz="6222">
                <a:solidFill>
                  <a:schemeClr val="tx1">
                    <a:tint val="75000"/>
                  </a:schemeClr>
                </a:solidFill>
              </a:defRPr>
            </a:lvl5pPr>
            <a:lvl6pPr marL="10159898" indent="0">
              <a:buNone/>
              <a:defRPr sz="6222">
                <a:solidFill>
                  <a:schemeClr val="tx1">
                    <a:tint val="75000"/>
                  </a:schemeClr>
                </a:solidFill>
              </a:defRPr>
            </a:lvl6pPr>
            <a:lvl7pPr marL="12191878" indent="0">
              <a:buNone/>
              <a:defRPr sz="6222">
                <a:solidFill>
                  <a:schemeClr val="tx1">
                    <a:tint val="75000"/>
                  </a:schemeClr>
                </a:solidFill>
              </a:defRPr>
            </a:lvl7pPr>
            <a:lvl8pPr marL="14223858" indent="0">
              <a:buNone/>
              <a:defRPr sz="6222">
                <a:solidFill>
                  <a:schemeClr val="tx1">
                    <a:tint val="75000"/>
                  </a:schemeClr>
                </a:solidFill>
              </a:defRPr>
            </a:lvl8pPr>
            <a:lvl9pPr marL="16255837" indent="0">
              <a:buNone/>
              <a:defRPr sz="622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031968" y="1600201"/>
            <a:ext cx="17949053" cy="4525963"/>
          </a:xfrm>
        </p:spPr>
        <p:txBody>
          <a:bodyPr/>
          <a:lstStyle>
            <a:lvl1pPr>
              <a:defRPr sz="12444"/>
            </a:lvl1pPr>
            <a:lvl2pPr>
              <a:defRPr sz="10667"/>
            </a:lvl2pPr>
            <a:lvl3pPr>
              <a:defRPr sz="8889"/>
            </a:lvl3pPr>
            <a:lvl4pPr>
              <a:defRPr sz="8000"/>
            </a:lvl4pPr>
            <a:lvl5pPr>
              <a:defRPr sz="8000"/>
            </a:lvl5pPr>
            <a:lvl6pPr>
              <a:defRPr sz="8000"/>
            </a:lvl6pPr>
            <a:lvl7pPr>
              <a:defRPr sz="8000"/>
            </a:lvl7pPr>
            <a:lvl8pPr>
              <a:defRPr sz="8000"/>
            </a:lvl8pPr>
            <a:lvl9pPr>
              <a:defRPr sz="8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0658344" y="1600201"/>
            <a:ext cx="17949053" cy="4525963"/>
          </a:xfrm>
        </p:spPr>
        <p:txBody>
          <a:bodyPr/>
          <a:lstStyle>
            <a:lvl1pPr>
              <a:defRPr sz="12444"/>
            </a:lvl1pPr>
            <a:lvl2pPr>
              <a:defRPr sz="10667"/>
            </a:lvl2pPr>
            <a:lvl3pPr>
              <a:defRPr sz="8889"/>
            </a:lvl3pPr>
            <a:lvl4pPr>
              <a:defRPr sz="8000"/>
            </a:lvl4pPr>
            <a:lvl5pPr>
              <a:defRPr sz="8000"/>
            </a:lvl5pPr>
            <a:lvl6pPr>
              <a:defRPr sz="8000"/>
            </a:lvl6pPr>
            <a:lvl7pPr>
              <a:defRPr sz="8000"/>
            </a:lvl7pPr>
            <a:lvl8pPr>
              <a:defRPr sz="8000"/>
            </a:lvl8pPr>
            <a:lvl9pPr>
              <a:defRPr sz="8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31968" y="1535113"/>
            <a:ext cx="17956111" cy="639762"/>
          </a:xfrm>
        </p:spPr>
        <p:txBody>
          <a:bodyPr anchor="b"/>
          <a:lstStyle>
            <a:lvl1pPr marL="0" indent="0">
              <a:buNone/>
              <a:defRPr sz="10667" b="1"/>
            </a:lvl1pPr>
            <a:lvl2pPr marL="2031980" indent="0">
              <a:buNone/>
              <a:defRPr sz="8889" b="1"/>
            </a:lvl2pPr>
            <a:lvl3pPr marL="4063959" indent="0">
              <a:buNone/>
              <a:defRPr sz="8000" b="1"/>
            </a:lvl3pPr>
            <a:lvl4pPr marL="6095939" indent="0">
              <a:buNone/>
              <a:defRPr sz="7111" b="1"/>
            </a:lvl4pPr>
            <a:lvl5pPr marL="8127919" indent="0">
              <a:buNone/>
              <a:defRPr sz="7111" b="1"/>
            </a:lvl5pPr>
            <a:lvl6pPr marL="10159898" indent="0">
              <a:buNone/>
              <a:defRPr sz="7111" b="1"/>
            </a:lvl6pPr>
            <a:lvl7pPr marL="12191878" indent="0">
              <a:buNone/>
              <a:defRPr sz="7111" b="1"/>
            </a:lvl7pPr>
            <a:lvl8pPr marL="14223858" indent="0">
              <a:buNone/>
              <a:defRPr sz="7111" b="1"/>
            </a:lvl8pPr>
            <a:lvl9pPr marL="16255837" indent="0">
              <a:buNone/>
              <a:defRPr sz="7111" b="1"/>
            </a:lvl9pPr>
          </a:lstStyle>
          <a:p>
            <a:pPr lvl="0"/>
            <a:r>
              <a:rPr lang="en-US"/>
              <a:t>Click to edit Master text styles</a:t>
            </a:r>
          </a:p>
        </p:txBody>
      </p:sp>
      <p:sp>
        <p:nvSpPr>
          <p:cNvPr id="4" name="Content Placeholder 3"/>
          <p:cNvSpPr>
            <a:spLocks noGrp="1"/>
          </p:cNvSpPr>
          <p:nvPr>
            <p:ph sz="half" idx="2"/>
          </p:nvPr>
        </p:nvSpPr>
        <p:spPr>
          <a:xfrm>
            <a:off x="2031968" y="2174875"/>
            <a:ext cx="17956111" cy="3951288"/>
          </a:xfrm>
        </p:spPr>
        <p:txBody>
          <a:bodyPr/>
          <a:lstStyle>
            <a:lvl1pPr>
              <a:defRPr sz="10667"/>
            </a:lvl1pPr>
            <a:lvl2pPr>
              <a:defRPr sz="8889"/>
            </a:lvl2pPr>
            <a:lvl3pPr>
              <a:defRPr sz="8000"/>
            </a:lvl3pPr>
            <a:lvl4pPr>
              <a:defRPr sz="7111"/>
            </a:lvl4pPr>
            <a:lvl5pPr>
              <a:defRPr sz="7111"/>
            </a:lvl5pPr>
            <a:lvl6pPr>
              <a:defRPr sz="7111"/>
            </a:lvl6pPr>
            <a:lvl7pPr>
              <a:defRPr sz="7111"/>
            </a:lvl7pPr>
            <a:lvl8pPr>
              <a:defRPr sz="7111"/>
            </a:lvl8pPr>
            <a:lvl9pPr>
              <a:defRPr sz="71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0644236" y="1535113"/>
            <a:ext cx="17963164" cy="639762"/>
          </a:xfrm>
        </p:spPr>
        <p:txBody>
          <a:bodyPr anchor="b"/>
          <a:lstStyle>
            <a:lvl1pPr marL="0" indent="0">
              <a:buNone/>
              <a:defRPr sz="10667" b="1"/>
            </a:lvl1pPr>
            <a:lvl2pPr marL="2031980" indent="0">
              <a:buNone/>
              <a:defRPr sz="8889" b="1"/>
            </a:lvl2pPr>
            <a:lvl3pPr marL="4063959" indent="0">
              <a:buNone/>
              <a:defRPr sz="8000" b="1"/>
            </a:lvl3pPr>
            <a:lvl4pPr marL="6095939" indent="0">
              <a:buNone/>
              <a:defRPr sz="7111" b="1"/>
            </a:lvl4pPr>
            <a:lvl5pPr marL="8127919" indent="0">
              <a:buNone/>
              <a:defRPr sz="7111" b="1"/>
            </a:lvl5pPr>
            <a:lvl6pPr marL="10159898" indent="0">
              <a:buNone/>
              <a:defRPr sz="7111" b="1"/>
            </a:lvl6pPr>
            <a:lvl7pPr marL="12191878" indent="0">
              <a:buNone/>
              <a:defRPr sz="7111" b="1"/>
            </a:lvl7pPr>
            <a:lvl8pPr marL="14223858" indent="0">
              <a:buNone/>
              <a:defRPr sz="7111" b="1"/>
            </a:lvl8pPr>
            <a:lvl9pPr marL="16255837" indent="0">
              <a:buNone/>
              <a:defRPr sz="7111" b="1"/>
            </a:lvl9pPr>
          </a:lstStyle>
          <a:p>
            <a:pPr lvl="0"/>
            <a:r>
              <a:rPr lang="en-US"/>
              <a:t>Click to edit Master text styles</a:t>
            </a:r>
          </a:p>
        </p:txBody>
      </p:sp>
      <p:sp>
        <p:nvSpPr>
          <p:cNvPr id="6" name="Content Placeholder 5"/>
          <p:cNvSpPr>
            <a:spLocks noGrp="1"/>
          </p:cNvSpPr>
          <p:nvPr>
            <p:ph sz="quarter" idx="4"/>
          </p:nvPr>
        </p:nvSpPr>
        <p:spPr>
          <a:xfrm>
            <a:off x="20644236" y="2174875"/>
            <a:ext cx="17963164" cy="3951288"/>
          </a:xfrm>
        </p:spPr>
        <p:txBody>
          <a:bodyPr/>
          <a:lstStyle>
            <a:lvl1pPr>
              <a:defRPr sz="10667"/>
            </a:lvl1pPr>
            <a:lvl2pPr>
              <a:defRPr sz="8889"/>
            </a:lvl2pPr>
            <a:lvl3pPr>
              <a:defRPr sz="8000"/>
            </a:lvl3pPr>
            <a:lvl4pPr>
              <a:defRPr sz="7111"/>
            </a:lvl4pPr>
            <a:lvl5pPr>
              <a:defRPr sz="7111"/>
            </a:lvl5pPr>
            <a:lvl6pPr>
              <a:defRPr sz="7111"/>
            </a:lvl6pPr>
            <a:lvl7pPr>
              <a:defRPr sz="7111"/>
            </a:lvl7pPr>
            <a:lvl8pPr>
              <a:defRPr sz="7111"/>
            </a:lvl8pPr>
            <a:lvl9pPr>
              <a:defRPr sz="71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9/29/26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9/29/26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9/29/26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31971" y="273050"/>
            <a:ext cx="13370071" cy="1162050"/>
          </a:xfrm>
        </p:spPr>
        <p:txBody>
          <a:bodyPr anchor="b"/>
          <a:lstStyle>
            <a:lvl1pPr algn="l">
              <a:defRPr sz="8889" b="1"/>
            </a:lvl1pPr>
          </a:lstStyle>
          <a:p>
            <a:r>
              <a:rPr lang="en-US"/>
              <a:t>Click to edit Master title style</a:t>
            </a:r>
          </a:p>
        </p:txBody>
      </p:sp>
      <p:sp>
        <p:nvSpPr>
          <p:cNvPr id="3" name="Content Placeholder 2"/>
          <p:cNvSpPr>
            <a:spLocks noGrp="1"/>
          </p:cNvSpPr>
          <p:nvPr>
            <p:ph idx="1"/>
          </p:nvPr>
        </p:nvSpPr>
        <p:spPr>
          <a:xfrm>
            <a:off x="15888863" y="273051"/>
            <a:ext cx="22718534" cy="5853113"/>
          </a:xfrm>
        </p:spPr>
        <p:txBody>
          <a:bodyPr/>
          <a:lstStyle>
            <a:lvl1pPr>
              <a:defRPr sz="14222"/>
            </a:lvl1pPr>
            <a:lvl2pPr>
              <a:defRPr sz="12444"/>
            </a:lvl2pPr>
            <a:lvl3pPr>
              <a:defRPr sz="10667"/>
            </a:lvl3pPr>
            <a:lvl4pPr>
              <a:defRPr sz="8889"/>
            </a:lvl4pPr>
            <a:lvl5pPr>
              <a:defRPr sz="8889"/>
            </a:lvl5pPr>
            <a:lvl6pPr>
              <a:defRPr sz="8889"/>
            </a:lvl6pPr>
            <a:lvl7pPr>
              <a:defRPr sz="8889"/>
            </a:lvl7pPr>
            <a:lvl8pPr>
              <a:defRPr sz="8889"/>
            </a:lvl8pPr>
            <a:lvl9pPr>
              <a:defRPr sz="888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031971" y="1435101"/>
            <a:ext cx="13370071" cy="4691063"/>
          </a:xfrm>
        </p:spPr>
        <p:txBody>
          <a:bodyPr/>
          <a:lstStyle>
            <a:lvl1pPr marL="0" indent="0">
              <a:buNone/>
              <a:defRPr sz="6222"/>
            </a:lvl1pPr>
            <a:lvl2pPr marL="2031980" indent="0">
              <a:buNone/>
              <a:defRPr sz="5333"/>
            </a:lvl2pPr>
            <a:lvl3pPr marL="4063959" indent="0">
              <a:buNone/>
              <a:defRPr sz="4444"/>
            </a:lvl3pPr>
            <a:lvl4pPr marL="6095939" indent="0">
              <a:buNone/>
              <a:defRPr sz="4000"/>
            </a:lvl4pPr>
            <a:lvl5pPr marL="8127919" indent="0">
              <a:buNone/>
              <a:defRPr sz="4000"/>
            </a:lvl5pPr>
            <a:lvl6pPr marL="10159898" indent="0">
              <a:buNone/>
              <a:defRPr sz="4000"/>
            </a:lvl6pPr>
            <a:lvl7pPr marL="12191878" indent="0">
              <a:buNone/>
              <a:defRPr sz="4000"/>
            </a:lvl7pPr>
            <a:lvl8pPr marL="14223858" indent="0">
              <a:buNone/>
              <a:defRPr sz="4000"/>
            </a:lvl8pPr>
            <a:lvl9pPr marL="16255837" indent="0">
              <a:buNone/>
              <a:defRPr sz="4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65600" y="4800600"/>
            <a:ext cx="24383619" cy="566738"/>
          </a:xfrm>
        </p:spPr>
        <p:txBody>
          <a:bodyPr anchor="b"/>
          <a:lstStyle>
            <a:lvl1pPr algn="l">
              <a:defRPr sz="8889" b="1"/>
            </a:lvl1pPr>
          </a:lstStyle>
          <a:p>
            <a:r>
              <a:rPr lang="en-US"/>
              <a:t>Click to edit Master title style</a:t>
            </a:r>
          </a:p>
        </p:txBody>
      </p:sp>
      <p:sp>
        <p:nvSpPr>
          <p:cNvPr id="3" name="Picture Placeholder 2"/>
          <p:cNvSpPr>
            <a:spLocks noGrp="1"/>
          </p:cNvSpPr>
          <p:nvPr>
            <p:ph type="pic" idx="1"/>
          </p:nvPr>
        </p:nvSpPr>
        <p:spPr>
          <a:xfrm>
            <a:off x="7965600" y="612775"/>
            <a:ext cx="24383619" cy="4114800"/>
          </a:xfrm>
        </p:spPr>
        <p:txBody>
          <a:bodyPr/>
          <a:lstStyle>
            <a:lvl1pPr marL="0" indent="0">
              <a:buNone/>
              <a:defRPr sz="14222"/>
            </a:lvl1pPr>
            <a:lvl2pPr marL="2031980" indent="0">
              <a:buNone/>
              <a:defRPr sz="12444"/>
            </a:lvl2pPr>
            <a:lvl3pPr marL="4063959" indent="0">
              <a:buNone/>
              <a:defRPr sz="10667"/>
            </a:lvl3pPr>
            <a:lvl4pPr marL="6095939" indent="0">
              <a:buNone/>
              <a:defRPr sz="8889"/>
            </a:lvl4pPr>
            <a:lvl5pPr marL="8127919" indent="0">
              <a:buNone/>
              <a:defRPr sz="8889"/>
            </a:lvl5pPr>
            <a:lvl6pPr marL="10159898" indent="0">
              <a:buNone/>
              <a:defRPr sz="8889"/>
            </a:lvl6pPr>
            <a:lvl7pPr marL="12191878" indent="0">
              <a:buNone/>
              <a:defRPr sz="8889"/>
            </a:lvl7pPr>
            <a:lvl8pPr marL="14223858" indent="0">
              <a:buNone/>
              <a:defRPr sz="8889"/>
            </a:lvl8pPr>
            <a:lvl9pPr marL="16255837" indent="0">
              <a:buNone/>
              <a:defRPr sz="8889"/>
            </a:lvl9pPr>
          </a:lstStyle>
          <a:p>
            <a:endParaRPr lang="en-US"/>
          </a:p>
        </p:txBody>
      </p:sp>
      <p:sp>
        <p:nvSpPr>
          <p:cNvPr id="4" name="Text Placeholder 3"/>
          <p:cNvSpPr>
            <a:spLocks noGrp="1"/>
          </p:cNvSpPr>
          <p:nvPr>
            <p:ph type="body" sz="half" idx="2"/>
          </p:nvPr>
        </p:nvSpPr>
        <p:spPr>
          <a:xfrm>
            <a:off x="7965600" y="5367338"/>
            <a:ext cx="24383619" cy="804862"/>
          </a:xfrm>
        </p:spPr>
        <p:txBody>
          <a:bodyPr/>
          <a:lstStyle>
            <a:lvl1pPr marL="0" indent="0">
              <a:buNone/>
              <a:defRPr sz="6222"/>
            </a:lvl1pPr>
            <a:lvl2pPr marL="2031980" indent="0">
              <a:buNone/>
              <a:defRPr sz="5333"/>
            </a:lvl2pPr>
            <a:lvl3pPr marL="4063959" indent="0">
              <a:buNone/>
              <a:defRPr sz="4444"/>
            </a:lvl3pPr>
            <a:lvl4pPr marL="6095939" indent="0">
              <a:buNone/>
              <a:defRPr sz="4000"/>
            </a:lvl4pPr>
            <a:lvl5pPr marL="8127919" indent="0">
              <a:buNone/>
              <a:defRPr sz="4000"/>
            </a:lvl5pPr>
            <a:lvl6pPr marL="10159898" indent="0">
              <a:buNone/>
              <a:defRPr sz="4000"/>
            </a:lvl6pPr>
            <a:lvl7pPr marL="12191878" indent="0">
              <a:buNone/>
              <a:defRPr sz="4000"/>
            </a:lvl7pPr>
            <a:lvl8pPr marL="14223858" indent="0">
              <a:buNone/>
              <a:defRPr sz="4000"/>
            </a:lvl8pPr>
            <a:lvl9pPr marL="16255837" indent="0">
              <a:buNone/>
              <a:defRPr sz="40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9463540" y="274639"/>
            <a:ext cx="9143857"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031968" y="274639"/>
            <a:ext cx="26754249"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31968" y="274638"/>
            <a:ext cx="36575429"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2031968" y="1600201"/>
            <a:ext cx="36575429"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031968" y="6356351"/>
            <a:ext cx="9482519" cy="365125"/>
          </a:xfrm>
          <a:prstGeom prst="rect">
            <a:avLst/>
          </a:prstGeom>
        </p:spPr>
        <p:txBody>
          <a:bodyPr vert="horz" lIns="91440" tIns="45720" rIns="91440" bIns="45720" rtlCol="0" anchor="ctr"/>
          <a:lstStyle>
            <a:lvl1pPr algn="l">
              <a:defRPr sz="5333">
                <a:solidFill>
                  <a:schemeClr val="tx1">
                    <a:tint val="75000"/>
                  </a:schemeClr>
                </a:solidFill>
              </a:defRPr>
            </a:lvl1pPr>
          </a:lstStyle>
          <a:p>
            <a:fld id="{1D8BD707-D9CF-40AE-B4C6-C98DA3205C09}" type="datetimeFigureOut">
              <a:rPr lang="en-US" smtClean="0"/>
              <a:pPr/>
              <a:t>9/29/26</a:t>
            </a:fld>
            <a:endParaRPr lang="en-US"/>
          </a:p>
        </p:txBody>
      </p:sp>
      <p:sp>
        <p:nvSpPr>
          <p:cNvPr id="5" name="Footer Placeholder 4"/>
          <p:cNvSpPr>
            <a:spLocks noGrp="1"/>
          </p:cNvSpPr>
          <p:nvPr>
            <p:ph type="ftr" sz="quarter" idx="3"/>
          </p:nvPr>
        </p:nvSpPr>
        <p:spPr>
          <a:xfrm>
            <a:off x="13885117" y="6356351"/>
            <a:ext cx="12869132" cy="365125"/>
          </a:xfrm>
          <a:prstGeom prst="rect">
            <a:avLst/>
          </a:prstGeom>
        </p:spPr>
        <p:txBody>
          <a:bodyPr vert="horz" lIns="91440" tIns="45720" rIns="91440" bIns="45720" rtlCol="0" anchor="ctr"/>
          <a:lstStyle>
            <a:lvl1pPr algn="ctr">
              <a:defRPr sz="533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9124879" y="6356351"/>
            <a:ext cx="9482519" cy="365125"/>
          </a:xfrm>
          <a:prstGeom prst="rect">
            <a:avLst/>
          </a:prstGeom>
        </p:spPr>
        <p:txBody>
          <a:bodyPr vert="horz" lIns="91440" tIns="45720" rIns="91440" bIns="45720" rtlCol="0" anchor="ctr"/>
          <a:lstStyle>
            <a:lvl1pPr algn="r">
              <a:defRPr sz="5333">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063959" rtl="0" eaLnBrk="1" latinLnBrk="0" hangingPunct="1">
        <a:spcBef>
          <a:spcPct val="0"/>
        </a:spcBef>
        <a:buNone/>
        <a:defRPr sz="19555" kern="1200">
          <a:solidFill>
            <a:schemeClr val="tx1"/>
          </a:solidFill>
          <a:latin typeface="+mj-lt"/>
          <a:ea typeface="+mj-ea"/>
          <a:cs typeface="+mj-cs"/>
        </a:defRPr>
      </a:lvl1pPr>
    </p:titleStyle>
    <p:bodyStyle>
      <a:lvl1pPr marL="1523985" indent="-1523985" algn="l" defTabSz="4063959" rtl="0" eaLnBrk="1" latinLnBrk="0" hangingPunct="1">
        <a:spcBef>
          <a:spcPct val="20000"/>
        </a:spcBef>
        <a:buFont typeface="Arial" pitchFamily="34" charset="0"/>
        <a:buChar char="•"/>
        <a:defRPr sz="14222" kern="1200">
          <a:solidFill>
            <a:schemeClr val="tx1"/>
          </a:solidFill>
          <a:latin typeface="+mn-lt"/>
          <a:ea typeface="+mn-ea"/>
          <a:cs typeface="+mn-cs"/>
        </a:defRPr>
      </a:lvl1pPr>
      <a:lvl2pPr marL="3301967" indent="-1269987" algn="l" defTabSz="4063959" rtl="0" eaLnBrk="1" latinLnBrk="0" hangingPunct="1">
        <a:spcBef>
          <a:spcPct val="20000"/>
        </a:spcBef>
        <a:buFont typeface="Arial" pitchFamily="34" charset="0"/>
        <a:buChar char="–"/>
        <a:defRPr sz="12444" kern="1200">
          <a:solidFill>
            <a:schemeClr val="tx1"/>
          </a:solidFill>
          <a:latin typeface="+mn-lt"/>
          <a:ea typeface="+mn-ea"/>
          <a:cs typeface="+mn-cs"/>
        </a:defRPr>
      </a:lvl2pPr>
      <a:lvl3pPr marL="5079949" indent="-1015990" algn="l" defTabSz="4063959" rtl="0" eaLnBrk="1" latinLnBrk="0" hangingPunct="1">
        <a:spcBef>
          <a:spcPct val="20000"/>
        </a:spcBef>
        <a:buFont typeface="Arial" pitchFamily="34" charset="0"/>
        <a:buChar char="•"/>
        <a:defRPr sz="10667" kern="1200">
          <a:solidFill>
            <a:schemeClr val="tx1"/>
          </a:solidFill>
          <a:latin typeface="+mn-lt"/>
          <a:ea typeface="+mn-ea"/>
          <a:cs typeface="+mn-cs"/>
        </a:defRPr>
      </a:lvl3pPr>
      <a:lvl4pPr marL="7111929" indent="-1015990" algn="l" defTabSz="4063959" rtl="0" eaLnBrk="1" latinLnBrk="0" hangingPunct="1">
        <a:spcBef>
          <a:spcPct val="20000"/>
        </a:spcBef>
        <a:buFont typeface="Arial" pitchFamily="34" charset="0"/>
        <a:buChar char="–"/>
        <a:defRPr sz="8889" kern="1200">
          <a:solidFill>
            <a:schemeClr val="tx1"/>
          </a:solidFill>
          <a:latin typeface="+mn-lt"/>
          <a:ea typeface="+mn-ea"/>
          <a:cs typeface="+mn-cs"/>
        </a:defRPr>
      </a:lvl4pPr>
      <a:lvl5pPr marL="9143909" indent="-1015990" algn="l" defTabSz="4063959" rtl="0" eaLnBrk="1" latinLnBrk="0" hangingPunct="1">
        <a:spcBef>
          <a:spcPct val="20000"/>
        </a:spcBef>
        <a:buFont typeface="Arial" pitchFamily="34" charset="0"/>
        <a:buChar char="»"/>
        <a:defRPr sz="8889" kern="1200">
          <a:solidFill>
            <a:schemeClr val="tx1"/>
          </a:solidFill>
          <a:latin typeface="+mn-lt"/>
          <a:ea typeface="+mn-ea"/>
          <a:cs typeface="+mn-cs"/>
        </a:defRPr>
      </a:lvl5pPr>
      <a:lvl6pPr marL="11175888" indent="-1015990" algn="l" defTabSz="4063959" rtl="0" eaLnBrk="1" latinLnBrk="0" hangingPunct="1">
        <a:spcBef>
          <a:spcPct val="20000"/>
        </a:spcBef>
        <a:buFont typeface="Arial" pitchFamily="34" charset="0"/>
        <a:buChar char="•"/>
        <a:defRPr sz="8889" kern="1200">
          <a:solidFill>
            <a:schemeClr val="tx1"/>
          </a:solidFill>
          <a:latin typeface="+mn-lt"/>
          <a:ea typeface="+mn-ea"/>
          <a:cs typeface="+mn-cs"/>
        </a:defRPr>
      </a:lvl6pPr>
      <a:lvl7pPr marL="13207868" indent="-1015990" algn="l" defTabSz="4063959" rtl="0" eaLnBrk="1" latinLnBrk="0" hangingPunct="1">
        <a:spcBef>
          <a:spcPct val="20000"/>
        </a:spcBef>
        <a:buFont typeface="Arial" pitchFamily="34" charset="0"/>
        <a:buChar char="•"/>
        <a:defRPr sz="8889" kern="1200">
          <a:solidFill>
            <a:schemeClr val="tx1"/>
          </a:solidFill>
          <a:latin typeface="+mn-lt"/>
          <a:ea typeface="+mn-ea"/>
          <a:cs typeface="+mn-cs"/>
        </a:defRPr>
      </a:lvl7pPr>
      <a:lvl8pPr marL="15239848" indent="-1015990" algn="l" defTabSz="4063959" rtl="0" eaLnBrk="1" latinLnBrk="0" hangingPunct="1">
        <a:spcBef>
          <a:spcPct val="20000"/>
        </a:spcBef>
        <a:buFont typeface="Arial" pitchFamily="34" charset="0"/>
        <a:buChar char="•"/>
        <a:defRPr sz="8889" kern="1200">
          <a:solidFill>
            <a:schemeClr val="tx1"/>
          </a:solidFill>
          <a:latin typeface="+mn-lt"/>
          <a:ea typeface="+mn-ea"/>
          <a:cs typeface="+mn-cs"/>
        </a:defRPr>
      </a:lvl8pPr>
      <a:lvl9pPr marL="17271827" indent="-1015990" algn="l" defTabSz="4063959" rtl="0" eaLnBrk="1" latinLnBrk="0" hangingPunct="1">
        <a:spcBef>
          <a:spcPct val="20000"/>
        </a:spcBef>
        <a:buFont typeface="Arial" pitchFamily="34" charset="0"/>
        <a:buChar char="•"/>
        <a:defRPr sz="8889" kern="1200">
          <a:solidFill>
            <a:schemeClr val="tx1"/>
          </a:solidFill>
          <a:latin typeface="+mn-lt"/>
          <a:ea typeface="+mn-ea"/>
          <a:cs typeface="+mn-cs"/>
        </a:defRPr>
      </a:lvl9pPr>
    </p:bodyStyle>
    <p:otherStyle>
      <a:defPPr>
        <a:defRPr lang="en-US"/>
      </a:defPPr>
      <a:lvl1pPr marL="0" algn="l" defTabSz="4063959" rtl="0" eaLnBrk="1" latinLnBrk="0" hangingPunct="1">
        <a:defRPr sz="8000" kern="1200">
          <a:solidFill>
            <a:schemeClr val="tx1"/>
          </a:solidFill>
          <a:latin typeface="+mn-lt"/>
          <a:ea typeface="+mn-ea"/>
          <a:cs typeface="+mn-cs"/>
        </a:defRPr>
      </a:lvl1pPr>
      <a:lvl2pPr marL="2031980" algn="l" defTabSz="4063959" rtl="0" eaLnBrk="1" latinLnBrk="0" hangingPunct="1">
        <a:defRPr sz="8000" kern="1200">
          <a:solidFill>
            <a:schemeClr val="tx1"/>
          </a:solidFill>
          <a:latin typeface="+mn-lt"/>
          <a:ea typeface="+mn-ea"/>
          <a:cs typeface="+mn-cs"/>
        </a:defRPr>
      </a:lvl2pPr>
      <a:lvl3pPr marL="4063959" algn="l" defTabSz="4063959" rtl="0" eaLnBrk="1" latinLnBrk="0" hangingPunct="1">
        <a:defRPr sz="8000" kern="1200">
          <a:solidFill>
            <a:schemeClr val="tx1"/>
          </a:solidFill>
          <a:latin typeface="+mn-lt"/>
          <a:ea typeface="+mn-ea"/>
          <a:cs typeface="+mn-cs"/>
        </a:defRPr>
      </a:lvl3pPr>
      <a:lvl4pPr marL="6095939" algn="l" defTabSz="4063959" rtl="0" eaLnBrk="1" latinLnBrk="0" hangingPunct="1">
        <a:defRPr sz="8000" kern="1200">
          <a:solidFill>
            <a:schemeClr val="tx1"/>
          </a:solidFill>
          <a:latin typeface="+mn-lt"/>
          <a:ea typeface="+mn-ea"/>
          <a:cs typeface="+mn-cs"/>
        </a:defRPr>
      </a:lvl4pPr>
      <a:lvl5pPr marL="8127919" algn="l" defTabSz="4063959" rtl="0" eaLnBrk="1" latinLnBrk="0" hangingPunct="1">
        <a:defRPr sz="8000" kern="1200">
          <a:solidFill>
            <a:schemeClr val="tx1"/>
          </a:solidFill>
          <a:latin typeface="+mn-lt"/>
          <a:ea typeface="+mn-ea"/>
          <a:cs typeface="+mn-cs"/>
        </a:defRPr>
      </a:lvl5pPr>
      <a:lvl6pPr marL="10159898" algn="l" defTabSz="4063959" rtl="0" eaLnBrk="1" latinLnBrk="0" hangingPunct="1">
        <a:defRPr sz="8000" kern="1200">
          <a:solidFill>
            <a:schemeClr val="tx1"/>
          </a:solidFill>
          <a:latin typeface="+mn-lt"/>
          <a:ea typeface="+mn-ea"/>
          <a:cs typeface="+mn-cs"/>
        </a:defRPr>
      </a:lvl6pPr>
      <a:lvl7pPr marL="12191878" algn="l" defTabSz="4063959" rtl="0" eaLnBrk="1" latinLnBrk="0" hangingPunct="1">
        <a:defRPr sz="8000" kern="1200">
          <a:solidFill>
            <a:schemeClr val="tx1"/>
          </a:solidFill>
          <a:latin typeface="+mn-lt"/>
          <a:ea typeface="+mn-ea"/>
          <a:cs typeface="+mn-cs"/>
        </a:defRPr>
      </a:lvl7pPr>
      <a:lvl8pPr marL="14223858" algn="l" defTabSz="4063959" rtl="0" eaLnBrk="1" latinLnBrk="0" hangingPunct="1">
        <a:defRPr sz="8000" kern="1200">
          <a:solidFill>
            <a:schemeClr val="tx1"/>
          </a:solidFill>
          <a:latin typeface="+mn-lt"/>
          <a:ea typeface="+mn-ea"/>
          <a:cs typeface="+mn-cs"/>
        </a:defRPr>
      </a:lvl8pPr>
      <a:lvl9pPr marL="16255837" algn="l" defTabSz="4063959" rtl="0" eaLnBrk="1" latinLnBrk="0" hangingPunct="1">
        <a:defRPr sz="8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openxmlformats.org/officeDocument/2006/relationships/hyperlink" Target="https://academic.oup.com/schizophreniabulletin/article/49/4/837/7109996" TargetMode="External"/><Relationship Id="rId13" Type="http://schemas.openxmlformats.org/officeDocument/2006/relationships/hyperlink" Target="https://www.tandfonline.com/doi/full/10.1080/01612840.2024.2341049" TargetMode="External"/><Relationship Id="rId3" Type="http://schemas.openxmlformats.org/officeDocument/2006/relationships/hyperlink" Target="https://pubmed.ncbi.nlm.nih.gov/39273773/" TargetMode="External"/><Relationship Id="rId7" Type="http://schemas.openxmlformats.org/officeDocument/2006/relationships/hyperlink" Target="https://pubmed.ncbi.nlm.nih.gov/40746817/" TargetMode="External"/><Relationship Id="rId12" Type="http://schemas.openxmlformats.org/officeDocument/2006/relationships/hyperlink" Target="https://pubmed.ncbi.nlm.nih.gov/33746131/" TargetMode="External"/><Relationship Id="rId17" Type="http://schemas.openxmlformats.org/officeDocument/2006/relationships/hyperlink" Target="https://pubmed.ncbi.nlm.nih.gov/37249835/" TargetMode="External"/><Relationship Id="rId2" Type="http://schemas.openxmlformats.org/officeDocument/2006/relationships/hyperlink" Target="https://link.springer.com/article/10.1186/s12913-024-11540-9" TargetMode="External"/><Relationship Id="rId16" Type="http://schemas.openxmlformats.org/officeDocument/2006/relationships/hyperlink" Target="https://www.who.int/publications/i/item/9789240077263" TargetMode="External"/><Relationship Id="rId1" Type="http://schemas.openxmlformats.org/officeDocument/2006/relationships/slideLayout" Target="../slideLayouts/slideLayout7.xml"/><Relationship Id="rId6" Type="http://schemas.openxmlformats.org/officeDocument/2006/relationships/hyperlink" Target="https://www.sciencedirect.com/science/article/pii/S2666560323000208" TargetMode="External"/><Relationship Id="rId11" Type="http://schemas.openxmlformats.org/officeDocument/2006/relationships/hyperlink" Target="https://pubmed.ncbi.nlm.nih.gov/332875791/" TargetMode="External"/><Relationship Id="rId5" Type="http://schemas.openxmlformats.org/officeDocument/2006/relationships/hyperlink" Target="https://pubmed.ncbi.nlm.nih.gov/36890299/" TargetMode="External"/><Relationship Id="rId15" Type="http://schemas.openxmlformats.org/officeDocument/2006/relationships/hyperlink" Target="https://iris.who.int/server/api/core/bitstreams/dcf73611-9e0f-4d5c-85f6-85a58b0da6de/content" TargetMode="External"/><Relationship Id="rId10" Type="http://schemas.openxmlformats.org/officeDocument/2006/relationships/hyperlink" Target="https://pubmed.ncbi.nlm.nih.gov/388792769/" TargetMode="External"/><Relationship Id="rId4" Type="http://schemas.openxmlformats.org/officeDocument/2006/relationships/hyperlink" Target="https://jcbpr.org/article/23" TargetMode="External"/><Relationship Id="rId9" Type="http://schemas.openxmlformats.org/officeDocument/2006/relationships/hyperlink" Target="https://pubmed.ncbi.nlm.nih.gov/39096009/" TargetMode="External"/><Relationship Id="rId14" Type="http://schemas.openxmlformats.org/officeDocument/2006/relationships/hyperlink" Target="https://pubmed.ncbi.nlm.nih.gov/33735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C6CE497-82FE-433A-838F-99FDC4A3AFE6}"/>
              </a:ext>
            </a:extLst>
          </p:cNvPr>
          <p:cNvSpPr/>
          <p:nvPr/>
        </p:nvSpPr>
        <p:spPr>
          <a:xfrm>
            <a:off x="0" y="0"/>
            <a:ext cx="34306669" cy="1927860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1224019-C6D0-85D7-80AD-E98B2F60C357}"/>
              </a:ext>
            </a:extLst>
          </p:cNvPr>
          <p:cNvSpPr txBox="1"/>
          <p:nvPr/>
        </p:nvSpPr>
        <p:spPr>
          <a:xfrm>
            <a:off x="1997869" y="7010400"/>
            <a:ext cx="31276130" cy="9664184"/>
          </a:xfrm>
          <a:prstGeom prst="rect">
            <a:avLst/>
          </a:prstGeom>
          <a:noFill/>
        </p:spPr>
        <p:txBody>
          <a:bodyPr wrap="square">
            <a:spAutoFit/>
          </a:bodyPr>
          <a:lstStyle/>
          <a:p>
            <a:pPr marL="0" marR="0" algn="ctr">
              <a:lnSpc>
                <a:spcPct val="100000"/>
              </a:lnSpc>
              <a:spcAft>
                <a:spcPts val="400"/>
              </a:spcAft>
              <a:buNone/>
            </a:pPr>
            <a:r>
              <a:rPr lang="en-GB" sz="13800" b="1" kern="1400" spc="-50" dirty="0">
                <a:solidFill>
                  <a:schemeClr val="tx1"/>
                </a:solidFill>
                <a:effectLst/>
                <a:latin typeface="+mn-lt"/>
                <a:ea typeface="Times New Roman" panose="02020603050405020304" pitchFamily="18" charset="0"/>
                <a:cs typeface="Times New Roman" panose="02020603050405020304" pitchFamily="18" charset="0"/>
              </a:rPr>
              <a:t>Schizophrenia: From Historical Treatment to Contemporary Provision: An ICD-11 and Critical Analysis</a:t>
            </a:r>
            <a:endParaRPr lang="en-US" sz="13800" b="1" kern="1400" spc="-50" dirty="0">
              <a:solidFill>
                <a:schemeClr val="tx1"/>
              </a:solidFill>
              <a:effectLst/>
              <a:latin typeface="+mn-lt"/>
              <a:ea typeface="Times New Roman" panose="02020603050405020304" pitchFamily="18" charset="0"/>
              <a:cs typeface="Times New Roman" panose="02020603050405020304" pitchFamily="18" charset="0"/>
            </a:endParaRPr>
          </a:p>
          <a:p>
            <a:pPr algn="ctr">
              <a:spcAft>
                <a:spcPts val="800"/>
              </a:spcAft>
            </a:pPr>
            <a:r>
              <a:rPr lang="en-GB" sz="6600" b="1" dirty="0">
                <a:solidFill>
                  <a:schemeClr val="tx1"/>
                </a:solidFill>
                <a:effectLst/>
                <a:latin typeface="+mn-lt"/>
                <a:ea typeface="Calibri" panose="020F0502020204030204" pitchFamily="34" charset="0"/>
                <a:cs typeface="Calibri" panose="020F0502020204030204" pitchFamily="34" charset="0"/>
              </a:rPr>
              <a:t>Student name: </a:t>
            </a:r>
            <a:r>
              <a:rPr lang="en-US" sz="6600" dirty="0"/>
              <a:t>Ahmad Saman</a:t>
            </a:r>
            <a:br>
              <a:rPr lang="en-US" sz="6600" dirty="0"/>
            </a:br>
            <a:endParaRPr lang="en-US" sz="6600" dirty="0">
              <a:solidFill>
                <a:schemeClr val="tx1"/>
              </a:solidFill>
              <a:effectLst/>
              <a:latin typeface="+mn-lt"/>
              <a:ea typeface="Calibri" panose="020F0502020204030204" pitchFamily="34" charset="0"/>
              <a:cs typeface="Calibri" panose="020F0502020204030204" pitchFamily="34" charset="0"/>
            </a:endParaRPr>
          </a:p>
          <a:p>
            <a:pPr algn="ctr">
              <a:spcAft>
                <a:spcPts val="800"/>
              </a:spcAft>
            </a:pPr>
            <a:r>
              <a:rPr lang="en-GB" sz="6600" b="1" dirty="0">
                <a:solidFill>
                  <a:schemeClr val="tx1"/>
                </a:solidFill>
                <a:effectLst/>
                <a:latin typeface="+mn-lt"/>
                <a:ea typeface="Calibri" panose="020F0502020204030204" pitchFamily="34" charset="0"/>
                <a:cs typeface="Calibri" panose="020F0502020204030204" pitchFamily="34" charset="0"/>
              </a:rPr>
              <a:t>Student ID: </a:t>
            </a:r>
            <a:r>
              <a:rPr lang="en-US" sz="6600" dirty="0"/>
              <a:t>2330541</a:t>
            </a:r>
            <a:endParaRPr lang="en-US" sz="66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13944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8E4CE"/>
        </a:solidFill>
        <a:effectLst/>
      </p:bgPr>
    </p:bg>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2009F3D9-BA9C-0140-6A26-35AFDF368456}"/>
              </a:ext>
            </a:extLst>
          </p:cNvPr>
          <p:cNvSpPr txBox="1"/>
          <p:nvPr/>
        </p:nvSpPr>
        <p:spPr>
          <a:xfrm>
            <a:off x="4969669" y="457200"/>
            <a:ext cx="20878800" cy="2123658"/>
          </a:xfrm>
          <a:prstGeom prst="rect">
            <a:avLst/>
          </a:prstGeom>
          <a:solidFill>
            <a:schemeClr val="accent6">
              <a:lumMod val="20000"/>
              <a:lumOff val="80000"/>
            </a:schemeClr>
          </a:solidFill>
          <a:ln>
            <a:solidFill>
              <a:schemeClr val="tx1">
                <a:lumMod val="95000"/>
                <a:lumOff val="5000"/>
              </a:schemeClr>
            </a:solidFill>
          </a:ln>
        </p:spPr>
        <p:txBody>
          <a:bodyPr wrap="square">
            <a:spAutoFit/>
          </a:bodyPr>
          <a:lstStyle/>
          <a:p>
            <a:pPr marL="0" marR="0" algn="ctr">
              <a:lnSpc>
                <a:spcPct val="100000"/>
              </a:lnSpc>
              <a:spcAft>
                <a:spcPts val="400"/>
              </a:spcAft>
              <a:buNone/>
            </a:pPr>
            <a:r>
              <a:rPr lang="en-GB" sz="6600" b="1" kern="1400" spc="-5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Schizophrenia: From Historical Treatment to Contemporary Provision An ICD-11 and Critical Analysis</a:t>
            </a:r>
            <a:endParaRPr lang="en-US" sz="8800" b="1" kern="1400" spc="-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BCBAF8E-DA2C-D280-FFBB-9CDE9684095F}"/>
              </a:ext>
            </a:extLst>
          </p:cNvPr>
          <p:cNvSpPr txBox="1"/>
          <p:nvPr/>
        </p:nvSpPr>
        <p:spPr>
          <a:xfrm>
            <a:off x="550069" y="3429000"/>
            <a:ext cx="7010400" cy="5632311"/>
          </a:xfrm>
          <a:prstGeom prst="rect">
            <a:avLst/>
          </a:prstGeom>
          <a:solidFill>
            <a:schemeClr val="accent6">
              <a:lumMod val="60000"/>
              <a:lumOff val="40000"/>
            </a:schemeClr>
          </a:solidFill>
          <a:ln>
            <a:solidFill>
              <a:schemeClr val="tx1">
                <a:lumMod val="95000"/>
                <a:lumOff val="5000"/>
              </a:schemeClr>
            </a:solidFill>
          </a:ln>
        </p:spPr>
        <p:txBody>
          <a:bodyPr wrap="square">
            <a:spAutoFit/>
          </a:bodyPr>
          <a:lstStyle/>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1. ICD-11 Classification and Overview </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Schizophrenia is defined as a mental disorder that involves abnormal perceptions, thoughts and behaviours, including having constant delusions, hallucinations, disorganised thoughts and negative symptoms. The diagnostic category for schizophrenia under ICD-11 is included in Chapter 06: Mental, behavioural or neurodevelopmental disorders, and it falls under Schizophrenia or other primary psychotic disorders using the code 6A20. ICD-11 criteria require at least two characteristic symptoms to be present almost all the time for one month or more, and one of the symptoms must be a qualifying positive symptom like delusions, hallucinations and disorganised thoughts (</a:t>
            </a:r>
            <a:r>
              <a:rPr lang="en-US" sz="1800" dirty="0">
                <a:solidFill>
                  <a:schemeClr val="tx1"/>
                </a:solidFill>
                <a:effectLst/>
                <a:latin typeface="+mn-lt"/>
                <a:ea typeface="Calibri" panose="020F0502020204030204" pitchFamily="34" charset="0"/>
                <a:cs typeface="Calibri" panose="020F0502020204030204" pitchFamily="34" charset="0"/>
              </a:rPr>
              <a:t>WHO.int</a:t>
            </a:r>
            <a:r>
              <a:rPr lang="en-GB" sz="1800" dirty="0">
                <a:solidFill>
                  <a:schemeClr val="tx1"/>
                </a:solidFill>
                <a:effectLst/>
                <a:latin typeface="+mn-lt"/>
                <a:ea typeface="Calibri" panose="020F0502020204030204" pitchFamily="34" charset="0"/>
                <a:cs typeface="Calibri" panose="020F0502020204030204" pitchFamily="34" charset="0"/>
              </a:rPr>
              <a:t>, 2026).</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The classification serves as a common language used in communicating, documenting, planning, researching, and providing services regarding health problems. The World Health Organisation describes ICD-11 as an international standard used in describing and comparing health problems. The clinical guidance offered by the World Health Organisation is intended to facilitate the process of diagnosis (World Health Organisation, 2024). But the classification system cannot describe the full complexity of the experience of an individual and their health problem, which includes variations of symptoms, context, and functionality.</a:t>
            </a:r>
            <a:endPar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994BC5BC-C7C3-CA75-0CB6-658B77DB4ADD}"/>
              </a:ext>
            </a:extLst>
          </p:cNvPr>
          <p:cNvSpPr txBox="1"/>
          <p:nvPr/>
        </p:nvSpPr>
        <p:spPr>
          <a:xfrm>
            <a:off x="490538" y="9296400"/>
            <a:ext cx="7010400" cy="4903907"/>
          </a:xfrm>
          <a:prstGeom prst="rect">
            <a:avLst/>
          </a:prstGeom>
          <a:solidFill>
            <a:schemeClr val="accent6">
              <a:lumMod val="60000"/>
              <a:lumOff val="40000"/>
            </a:schemeClr>
          </a:solidFill>
          <a:ln>
            <a:solidFill>
              <a:schemeClr val="tx1">
                <a:lumMod val="95000"/>
                <a:lumOff val="5000"/>
              </a:schemeClr>
            </a:solidFill>
          </a:ln>
        </p:spPr>
        <p:txBody>
          <a:bodyPr wrap="square">
            <a:spAutoFit/>
          </a:bodyPr>
          <a:lstStyle/>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2. Critical Examination of ICD-11 Classification </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spcAft>
                <a:spcPts val="800"/>
              </a:spcAft>
              <a:buNone/>
            </a:pPr>
            <a:r>
              <a:rPr lang="en-GB" sz="1800" dirty="0">
                <a:solidFill>
                  <a:schemeClr val="tx1"/>
                </a:solidFill>
                <a:effectLst/>
                <a:latin typeface="+mn-lt"/>
                <a:ea typeface="Calibri" panose="020F0502020204030204" pitchFamily="34" charset="0"/>
                <a:cs typeface="Calibri" panose="020F0502020204030204" pitchFamily="34" charset="0"/>
              </a:rPr>
              <a:t>Classification of disorders in standardised form enhances consistency in diagnosis as well as helps in conveying information within and among different health professionals and systems. In the case of schizophrenia, the ICD-11 has done away with the old approach of classification of schizophrenia using the various subtypes that were previously considered and has enhanced the focus on the dimensions of symptoms and the course of the disorder as per current psychiatric research (Schultze-Lutter, Meisenzahl and Michel, 2021).</a:t>
            </a:r>
            <a:endParaRPr lang="en-US" sz="1800" dirty="0">
              <a:solidFill>
                <a:schemeClr val="tx1"/>
              </a:solidFill>
              <a:effectLst/>
              <a:latin typeface="+mn-lt"/>
              <a:ea typeface="Calibri" panose="020F0502020204030204" pitchFamily="34" charset="0"/>
              <a:cs typeface="Calibri" panose="020F0502020204030204" pitchFamily="34" charset="0"/>
            </a:endParaRPr>
          </a:p>
          <a:p>
            <a:pPr>
              <a:buNone/>
            </a:pPr>
            <a:r>
              <a:rPr lang="en-GB" sz="1800" kern="0" dirty="0">
                <a:solidFill>
                  <a:schemeClr val="tx1"/>
                </a:solidFill>
                <a:effectLst/>
                <a:latin typeface="+mn-lt"/>
                <a:ea typeface="Calibri" panose="020F0502020204030204" pitchFamily="34" charset="0"/>
                <a:cs typeface="Calibri" panose="020F0502020204030204" pitchFamily="34" charset="0"/>
              </a:rPr>
              <a:t>But classification of disorders is still subject to uncertainties. Research shows that the classification of schizophrenia under the ICD-11 has sufficient reliability and usefulness, but its validity is somewhat uncertain, and thus there are questions about whether the disorder should be classified under a single diagnostic category (Valle, 2022). This is because the classification into categories will aid communication and management of the disorder, although not all the variations may be taken care of.</a:t>
            </a:r>
            <a:endParaRPr lang="en-GB" dirty="0"/>
          </a:p>
        </p:txBody>
      </p:sp>
      <p:sp>
        <p:nvSpPr>
          <p:cNvPr id="27" name="TextBox 26">
            <a:extLst>
              <a:ext uri="{FF2B5EF4-FFF2-40B4-BE49-F238E27FC236}">
                <a16:creationId xmlns:a16="http://schemas.microsoft.com/office/drawing/2014/main" id="{E016BDF9-D0C0-A8E5-3E53-86C11BBB74D3}"/>
              </a:ext>
            </a:extLst>
          </p:cNvPr>
          <p:cNvSpPr txBox="1"/>
          <p:nvPr/>
        </p:nvSpPr>
        <p:spPr>
          <a:xfrm>
            <a:off x="8093869" y="3429000"/>
            <a:ext cx="8839200" cy="5078313"/>
          </a:xfrm>
          <a:prstGeom prst="rect">
            <a:avLst/>
          </a:prstGeom>
          <a:solidFill>
            <a:schemeClr val="accent6">
              <a:lumMod val="60000"/>
              <a:lumOff val="40000"/>
            </a:schemeClr>
          </a:solidFill>
          <a:ln>
            <a:solidFill>
              <a:schemeClr val="tx1">
                <a:lumMod val="95000"/>
                <a:lumOff val="5000"/>
              </a:schemeClr>
            </a:solidFill>
          </a:ln>
        </p:spPr>
        <p:txBody>
          <a:bodyPr wrap="square">
            <a:spAutoFit/>
          </a:bodyPr>
          <a:lstStyle/>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3. Historical Understanding and Provision </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Historical Understanding</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Traditionally, psychosis has been analysed using social, moral and institutional perspectives instead of modern psychiatric perspectives. In the nineteenth century, the development of asylums was influenced by the perception that patients with serious mental illness needed isolation and supervision. </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But there have been historians who argue that it is inappropriate to see the asylums solely as places of negligence, since some asylums came up with systems of treatment and therapies, such as moral treatment. Thus, historically, the evolution has not been straightforward from ‘bad’ to ‘good’ practice (Scull, 2021).</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Historical Treatment and Provision</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Treatments evolved from being purely institutional to being more medically focused. The development of psychiatric institutions, biologizing psychosis and, subsequently, the development of antipsychotic drugs altered the way professionals responded to psychosis. Early antipsychotic drugs, such as chlorpromazine, played an important role in shifting away from lengthy stays in psychiatric institutions and towards community treatment. </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Deinstitutionalisation was not only a medical development the lack of community facilities may mean that people lacked stable housing and ongoing care (George et al., 2023).</a:t>
            </a:r>
            <a:endPar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29" name="TextBox 28">
            <a:extLst>
              <a:ext uri="{FF2B5EF4-FFF2-40B4-BE49-F238E27FC236}">
                <a16:creationId xmlns:a16="http://schemas.microsoft.com/office/drawing/2014/main" id="{A23C1F6B-1742-5C09-F139-AB6516A6B37F}"/>
              </a:ext>
            </a:extLst>
          </p:cNvPr>
          <p:cNvSpPr txBox="1"/>
          <p:nvPr/>
        </p:nvSpPr>
        <p:spPr>
          <a:xfrm>
            <a:off x="17373154" y="2971800"/>
            <a:ext cx="8399115" cy="1661993"/>
          </a:xfrm>
          <a:prstGeom prst="rect">
            <a:avLst/>
          </a:prstGeom>
          <a:solidFill>
            <a:schemeClr val="accent6">
              <a:lumMod val="60000"/>
              <a:lumOff val="40000"/>
            </a:schemeClr>
          </a:solidFill>
        </p:spPr>
        <p:txBody>
          <a:bodyPr wrap="square">
            <a:spAutoFit/>
          </a:bodyPr>
          <a:lstStyle/>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4. Evolution of Attitudes, Practices and Policies </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Attitudes</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The attitudes have changed from considering severe psychosis mainly from the perspective of confinement and custodial care to considering recovery and social inclusion. But stigma continues to be a major challenge. </a:t>
            </a:r>
          </a:p>
          <a:p>
            <a:pPr marL="0" marR="0" algn="just">
              <a:lnSpc>
                <a:spcPct val="100000"/>
              </a:lnSpc>
              <a:buNone/>
            </a:pPr>
            <a:endPar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pic>
        <p:nvPicPr>
          <p:cNvPr id="30" name="Picture 29" descr="Full article: Integrating Subjective Recovery and Stigma Resistance in Individuals with Schizophrenia: A Narrative Review and Theoretical Integration">
            <a:extLst>
              <a:ext uri="{FF2B5EF4-FFF2-40B4-BE49-F238E27FC236}">
                <a16:creationId xmlns:a16="http://schemas.microsoft.com/office/drawing/2014/main" id="{638FF4D4-AA13-2C1C-AF7A-C98F39A0FDE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387650" y="4767827"/>
            <a:ext cx="4041219" cy="4240730"/>
          </a:xfrm>
          <a:prstGeom prst="rect">
            <a:avLst/>
          </a:prstGeom>
          <a:noFill/>
          <a:ln>
            <a:solidFill>
              <a:schemeClr val="tx1"/>
            </a:solidFill>
          </a:ln>
        </p:spPr>
      </p:pic>
      <p:sp>
        <p:nvSpPr>
          <p:cNvPr id="32" name="TextBox 31">
            <a:extLst>
              <a:ext uri="{FF2B5EF4-FFF2-40B4-BE49-F238E27FC236}">
                <a16:creationId xmlns:a16="http://schemas.microsoft.com/office/drawing/2014/main" id="{7F67C30A-AADE-62EB-672B-8252A8C5B437}"/>
              </a:ext>
            </a:extLst>
          </p:cNvPr>
          <p:cNvSpPr txBox="1"/>
          <p:nvPr/>
        </p:nvSpPr>
        <p:spPr>
          <a:xfrm>
            <a:off x="23211702" y="4922035"/>
            <a:ext cx="7894566" cy="646331"/>
          </a:xfrm>
          <a:prstGeom prst="rect">
            <a:avLst/>
          </a:prstGeom>
          <a:noFill/>
        </p:spPr>
        <p:txBody>
          <a:bodyPr wrap="square">
            <a:spAutoFit/>
          </a:bodyPr>
          <a:lstStyle/>
          <a:p>
            <a:pPr marL="0" marR="0" algn="ctr">
              <a:spcAft>
                <a:spcPts val="1000"/>
              </a:spcAft>
              <a:buNone/>
            </a:pPr>
            <a:r>
              <a:rPr lang="en-GB" sz="1800" i="1" dirty="0">
                <a:solidFill>
                  <a:schemeClr val="tx1"/>
                </a:solidFill>
                <a:effectLst/>
                <a:latin typeface="+mn-lt"/>
                <a:ea typeface="Calibri" panose="020F0502020204030204" pitchFamily="34" charset="0"/>
                <a:cs typeface="Calibri" panose="020F0502020204030204" pitchFamily="34" charset="0"/>
              </a:rPr>
              <a:t>Figure 1: Conceptual model depicting the impact of stigma on recovery for individuals with schizophrenia (Swistak, Sookoo and Jewell, 2024).</a:t>
            </a:r>
            <a:endParaRPr lang="en-US" sz="900" i="1" dirty="0">
              <a:solidFill>
                <a:srgbClr val="0E2841"/>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34" name="TextBox 33">
            <a:extLst>
              <a:ext uri="{FF2B5EF4-FFF2-40B4-BE49-F238E27FC236}">
                <a16:creationId xmlns:a16="http://schemas.microsoft.com/office/drawing/2014/main" id="{FEA394D2-186A-2EBF-A7AC-9A23BBA439A0}"/>
              </a:ext>
            </a:extLst>
          </p:cNvPr>
          <p:cNvSpPr txBox="1"/>
          <p:nvPr/>
        </p:nvSpPr>
        <p:spPr>
          <a:xfrm>
            <a:off x="21581464" y="5651480"/>
            <a:ext cx="11429805" cy="3416320"/>
          </a:xfrm>
          <a:prstGeom prst="rect">
            <a:avLst/>
          </a:prstGeom>
          <a:solidFill>
            <a:schemeClr val="accent6">
              <a:lumMod val="60000"/>
              <a:lumOff val="40000"/>
            </a:schemeClr>
          </a:solidFill>
        </p:spPr>
        <p:txBody>
          <a:bodyPr wrap="square">
            <a:spAutoFit/>
          </a:bodyPr>
          <a:lstStyle/>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In a meta-analysis conducted in 2023, self-stigma was found to be high among individuals with schizophrenia spectrum disorder, showing that while changes in professional provision has occurred, there is continued social consequence of the condition (Swistak, Sookoo and Jewell, 2024).</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Practice</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The provision has changed from the institution-based approach to the use of pharmacological, psychological, and community-based treatment. Current literature recommends the use of community rehabilitation for symptom and function improvement, although heterogeneity exists between studies (Ye et al., 2023).</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Policies</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Deinstitutionalisation changed mental health policy through the reduction of dependence on large institutions and the development of community services. But history proves that the closing of institutions without proper community infrastructure leads to problems, such as service gaps and exclusion (Rivera, 2024). This is why the change can be regarded not only as progress but as an ongoing effort.</a:t>
            </a:r>
            <a:endPar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36" name="TextBox 35">
            <a:extLst>
              <a:ext uri="{FF2B5EF4-FFF2-40B4-BE49-F238E27FC236}">
                <a16:creationId xmlns:a16="http://schemas.microsoft.com/office/drawing/2014/main" id="{6F14E69F-44C7-EF72-B03F-F6BD022838BB}"/>
              </a:ext>
            </a:extLst>
          </p:cNvPr>
          <p:cNvSpPr txBox="1"/>
          <p:nvPr/>
        </p:nvSpPr>
        <p:spPr>
          <a:xfrm>
            <a:off x="551498" y="14450636"/>
            <a:ext cx="9426386" cy="3693319"/>
          </a:xfrm>
          <a:prstGeom prst="rect">
            <a:avLst/>
          </a:prstGeom>
          <a:solidFill>
            <a:schemeClr val="accent6">
              <a:lumMod val="60000"/>
              <a:lumOff val="40000"/>
            </a:schemeClr>
          </a:solidFill>
        </p:spPr>
        <p:txBody>
          <a:bodyPr wrap="square">
            <a:spAutoFit/>
          </a:bodyPr>
          <a:lstStyle/>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5. Contemporary Treatment and Provision </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In the modern-day management of schizophrenia, antipsychotic drugs are administered alongside psychological and community-based interventions since mere treatment of symptoms does not cover all aspects of the disorder such as function, quality of life, and social inclusion. There is evidence from a systematic review and meta-analysis which shows that community-based rehabilitation programs have benefits on symptoms and functioning, but given the high heterogeneity of results obtained from research, results cannot be generalised (Ye et al., 2023).</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There are increasing efforts to include psychological interventions in treatment. In a recent 2024 Lancet Psychiatry network meta-analysis on psychological and psychosocial interventions in treatment-resistant schizophrenia, it was revealed that these interventions play a crucial role, especially in cases where symptoms persist even after pharmacotherapy (Salahuddin et al., 2024).</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spcAft>
                <a:spcPts val="800"/>
              </a:spcAft>
              <a:buNone/>
            </a:pPr>
            <a:r>
              <a:rPr lang="en-GB" sz="1800" dirty="0">
                <a:solidFill>
                  <a:schemeClr val="tx1"/>
                </a:solidFill>
                <a:effectLst/>
                <a:latin typeface="+mn-lt"/>
                <a:ea typeface="Calibri" panose="020F0502020204030204" pitchFamily="34" charset="0"/>
                <a:cs typeface="Calibri" panose="020F0502020204030204" pitchFamily="34" charset="0"/>
              </a:rPr>
              <a:t>Modern-day provision is increasingly focusing on continuity in community care, individualised services, and active patient participation. </a:t>
            </a:r>
            <a:endPar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pic>
        <p:nvPicPr>
          <p:cNvPr id="37" name="Picture 36" descr="Healthcare 12 01750 g002">
            <a:extLst>
              <a:ext uri="{FF2B5EF4-FFF2-40B4-BE49-F238E27FC236}">
                <a16:creationId xmlns:a16="http://schemas.microsoft.com/office/drawing/2014/main" id="{9A8D5DF2-AAF4-9040-33F8-D857818ACAD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282808" y="14541696"/>
            <a:ext cx="7059617" cy="3106618"/>
          </a:xfrm>
          <a:prstGeom prst="rect">
            <a:avLst/>
          </a:prstGeom>
          <a:noFill/>
          <a:ln>
            <a:solidFill>
              <a:schemeClr val="tx1"/>
            </a:solidFill>
          </a:ln>
        </p:spPr>
      </p:pic>
      <p:sp>
        <p:nvSpPr>
          <p:cNvPr id="39" name="TextBox 38">
            <a:extLst>
              <a:ext uri="{FF2B5EF4-FFF2-40B4-BE49-F238E27FC236}">
                <a16:creationId xmlns:a16="http://schemas.microsoft.com/office/drawing/2014/main" id="{F3CFF4BB-F443-968D-FBEF-AF69BF34D8F1}"/>
              </a:ext>
            </a:extLst>
          </p:cNvPr>
          <p:cNvSpPr txBox="1"/>
          <p:nvPr/>
        </p:nvSpPr>
        <p:spPr>
          <a:xfrm>
            <a:off x="10203460" y="17903138"/>
            <a:ext cx="7010400" cy="369332"/>
          </a:xfrm>
          <a:prstGeom prst="rect">
            <a:avLst/>
          </a:prstGeom>
          <a:noFill/>
        </p:spPr>
        <p:txBody>
          <a:bodyPr wrap="square">
            <a:spAutoFit/>
          </a:bodyPr>
          <a:lstStyle/>
          <a:p>
            <a:pPr marL="0" marR="0" algn="ctr">
              <a:spcAft>
                <a:spcPts val="1000"/>
              </a:spcAft>
              <a:buNone/>
            </a:pPr>
            <a:r>
              <a:rPr lang="en-GB" sz="1800" i="1" dirty="0">
                <a:solidFill>
                  <a:schemeClr val="tx1"/>
                </a:solidFill>
                <a:effectLst/>
                <a:latin typeface="+mn-lt"/>
                <a:ea typeface="Calibri" panose="020F0502020204030204" pitchFamily="34" charset="0"/>
                <a:cs typeface="Calibri" panose="020F0502020204030204" pitchFamily="34" charset="0"/>
              </a:rPr>
              <a:t>Display of a synthesis of the studies includes (Černe Kolarič et al., 2024)</a:t>
            </a:r>
            <a:endParaRPr lang="en-US" sz="900" i="1" dirty="0">
              <a:solidFill>
                <a:srgbClr val="0E2841"/>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40" name="TextBox 39">
            <a:extLst>
              <a:ext uri="{FF2B5EF4-FFF2-40B4-BE49-F238E27FC236}">
                <a16:creationId xmlns:a16="http://schemas.microsoft.com/office/drawing/2014/main" id="{E7D526B6-D9D5-77C5-8E65-4F17D5024DB7}"/>
              </a:ext>
            </a:extLst>
          </p:cNvPr>
          <p:cNvSpPr txBox="1"/>
          <p:nvPr/>
        </p:nvSpPr>
        <p:spPr>
          <a:xfrm>
            <a:off x="9281160" y="22357080"/>
            <a:ext cx="184731" cy="369332"/>
          </a:xfrm>
          <a:prstGeom prst="rect">
            <a:avLst/>
          </a:prstGeom>
          <a:noFill/>
        </p:spPr>
        <p:txBody>
          <a:bodyPr wrap="none" rtlCol="0">
            <a:spAutoFit/>
          </a:bodyPr>
          <a:lstStyle/>
          <a:p>
            <a:endParaRPr lang="en-GB" dirty="0"/>
          </a:p>
        </p:txBody>
      </p:sp>
      <p:sp>
        <p:nvSpPr>
          <p:cNvPr id="42" name="TextBox 41">
            <a:extLst>
              <a:ext uri="{FF2B5EF4-FFF2-40B4-BE49-F238E27FC236}">
                <a16:creationId xmlns:a16="http://schemas.microsoft.com/office/drawing/2014/main" id="{DF5EB508-3774-9DD8-3EBC-0BA5F99239F3}"/>
              </a:ext>
            </a:extLst>
          </p:cNvPr>
          <p:cNvSpPr txBox="1"/>
          <p:nvPr/>
        </p:nvSpPr>
        <p:spPr>
          <a:xfrm>
            <a:off x="17771269" y="14745085"/>
            <a:ext cx="6636360" cy="3139321"/>
          </a:xfrm>
          <a:prstGeom prst="rect">
            <a:avLst/>
          </a:prstGeom>
          <a:solidFill>
            <a:schemeClr val="accent6">
              <a:lumMod val="60000"/>
              <a:lumOff val="40000"/>
            </a:schemeClr>
          </a:solidFill>
        </p:spPr>
        <p:txBody>
          <a:bodyPr wrap="square">
            <a:spAutoFit/>
          </a:bodyPr>
          <a:lstStyle/>
          <a:p>
            <a:pPr marL="0" marR="0" algn="just">
              <a:lnSpc>
                <a:spcPct val="100000"/>
              </a:lnSpc>
              <a:spcAft>
                <a:spcPts val="800"/>
              </a:spcAft>
              <a:buNone/>
            </a:pPr>
            <a:r>
              <a:rPr lang="en-GB" dirty="0">
                <a:solidFill>
                  <a:schemeClr val="tx1"/>
                </a:solidFill>
                <a:effectLst/>
                <a:latin typeface="+mn-lt"/>
                <a:ea typeface="Calibri" panose="020F0502020204030204" pitchFamily="34" charset="0"/>
                <a:cs typeface="Calibri" panose="020F0502020204030204" pitchFamily="34" charset="0"/>
              </a:rPr>
              <a:t>One study conducted recently shows that the provision of community-based psychiatric care for a longer duration is associated with enhanced quality of life and well-being, although the presence of lack of resources and stigma remains a limitation (Černe Kolarič et al., 2024). Involvement in the decision-making process may be another approach to promote individualised care; although, according to recent research, treatment compliance has improved, there is no consensus about other aspects of care (Jackson et al., 2025). So, current provision has gone past symptom control, but access, continuity, resources, and individualised treatment are still important constraints.</a:t>
            </a:r>
          </a:p>
        </p:txBody>
      </p:sp>
      <p:sp>
        <p:nvSpPr>
          <p:cNvPr id="44" name="TextBox 43">
            <a:extLst>
              <a:ext uri="{FF2B5EF4-FFF2-40B4-BE49-F238E27FC236}">
                <a16:creationId xmlns:a16="http://schemas.microsoft.com/office/drawing/2014/main" id="{6695FBC0-B469-3284-E934-EA80F47626DF}"/>
              </a:ext>
            </a:extLst>
          </p:cNvPr>
          <p:cNvSpPr txBox="1"/>
          <p:nvPr/>
        </p:nvSpPr>
        <p:spPr>
          <a:xfrm>
            <a:off x="7979570" y="8839200"/>
            <a:ext cx="7241728" cy="5355312"/>
          </a:xfrm>
          <a:prstGeom prst="rect">
            <a:avLst/>
          </a:prstGeom>
          <a:solidFill>
            <a:schemeClr val="accent6">
              <a:lumMod val="60000"/>
              <a:lumOff val="40000"/>
            </a:schemeClr>
          </a:solidFill>
          <a:ln>
            <a:solidFill>
              <a:schemeClr val="tx1">
                <a:lumMod val="95000"/>
                <a:lumOff val="5000"/>
              </a:schemeClr>
            </a:solidFill>
          </a:ln>
        </p:spPr>
        <p:txBody>
          <a:bodyPr wrap="square">
            <a:spAutoFit/>
          </a:bodyPr>
          <a:lstStyle/>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6. Social, Cultural and Political Context </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In the treatment and understanding of schizophrenia, the social environment must be taken into consideration. Social disadvantage, poor social support networks, homelessness, socioeconomic disadvantage, and discrimination based on race or ethnicity can affect one's risk of developing a psychotic disorder, the individual's health and the care they receive. A study carried out in 2023 revealed that social determinants such as socioeconomic disadvantage, social disconnection, discrimination, migration and homelessness are significant factors that affect schizophrenia-spectrum disorders (Jester et al., 2023). Cultural background is also an important factor because beliefs regarding hallucinations, psychosis and treatment are different in different communities (Ceylan and </a:t>
            </a:r>
            <a:r>
              <a:rPr lang="en-GB" sz="1800" dirty="0" err="1">
                <a:solidFill>
                  <a:schemeClr val="tx1"/>
                </a:solidFill>
                <a:effectLst/>
                <a:latin typeface="+mn-lt"/>
                <a:ea typeface="Calibri" panose="020F0502020204030204" pitchFamily="34" charset="0"/>
                <a:cs typeface="Calibri" panose="020F0502020204030204" pitchFamily="34" charset="0"/>
              </a:rPr>
              <a:t>Alkar</a:t>
            </a:r>
            <a:r>
              <a:rPr lang="en-GB" sz="1800" dirty="0">
                <a:solidFill>
                  <a:schemeClr val="tx1"/>
                </a:solidFill>
                <a:effectLst/>
                <a:latin typeface="+mn-lt"/>
                <a:ea typeface="Calibri" panose="020F0502020204030204" pitchFamily="34" charset="0"/>
                <a:cs typeface="Calibri" panose="020F0502020204030204" pitchFamily="34" charset="0"/>
              </a:rPr>
              <a:t>, 2023). It was established through systematic research that biological, psychosocial and spiritual approaches can shape one's beliefs, help-seeking and engagement, and cultural differences might also play a role in assessing symptoms (Černe Kolarič et al., 2024). In terms of policy, service provision and distribution of resources will decide the quality of care one will get. Stigma and discrimination might play a role here too, leading to inequality in health and care.</a:t>
            </a:r>
            <a:endPar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46" name="TextBox 45">
            <a:extLst>
              <a:ext uri="{FF2B5EF4-FFF2-40B4-BE49-F238E27FC236}">
                <a16:creationId xmlns:a16="http://schemas.microsoft.com/office/drawing/2014/main" id="{7BE3ACDC-0FA0-4661-E67E-C63CB105CF95}"/>
              </a:ext>
            </a:extLst>
          </p:cNvPr>
          <p:cNvSpPr txBox="1"/>
          <p:nvPr/>
        </p:nvSpPr>
        <p:spPr>
          <a:xfrm>
            <a:off x="22402800" y="9463598"/>
            <a:ext cx="10972800" cy="3139321"/>
          </a:xfrm>
          <a:prstGeom prst="rect">
            <a:avLst/>
          </a:prstGeom>
          <a:solidFill>
            <a:schemeClr val="accent6">
              <a:lumMod val="60000"/>
              <a:lumOff val="40000"/>
            </a:schemeClr>
          </a:solidFill>
          <a:ln>
            <a:solidFill>
              <a:schemeClr val="tx1">
                <a:lumMod val="95000"/>
                <a:lumOff val="5000"/>
              </a:schemeClr>
            </a:solidFill>
          </a:ln>
        </p:spPr>
        <p:txBody>
          <a:bodyPr wrap="square">
            <a:spAutoFit/>
          </a:bodyPr>
          <a:lstStyle/>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7. Theory-to-Practice and Limitations</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A recovery-focused and person-centred model of care offers a valuable link between contemporary schizophrenia practice and theory. As opposed to viewing recovery as merely reducing symptoms, recovery-focused care values goals, autonomy, social involvement, and the quality of life of a person. Shared decision-making is the way in which the concept of recovery-focused care becomes an operational definition, allowing patients to participate in the decision-making process and questioning the previous notion of decision-making by professionals exclusively. The latest scientific research highlights shared decision-making as one of the most valuable aspects of recovery- and rights-based mental health care (Cartwright et al., 2024). But the empirical base regarding the impact of the strategy on other clinical outcomes is still being developed (Černe Kolarič et al., 2024). In turn, institutional models of care have been limiting autonomy and social inclusion, while contemporary community models have allowed more participation but are constrained by resources, access, and continuity issues.</a:t>
            </a:r>
            <a:endPar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48" name="TextBox 47">
            <a:extLst>
              <a:ext uri="{FF2B5EF4-FFF2-40B4-BE49-F238E27FC236}">
                <a16:creationId xmlns:a16="http://schemas.microsoft.com/office/drawing/2014/main" id="{E0D4D2E9-3BEC-3571-BDFD-28F258552BD9}"/>
              </a:ext>
            </a:extLst>
          </p:cNvPr>
          <p:cNvSpPr txBox="1"/>
          <p:nvPr/>
        </p:nvSpPr>
        <p:spPr>
          <a:xfrm>
            <a:off x="24754761" y="12769146"/>
            <a:ext cx="8559880" cy="2585323"/>
          </a:xfrm>
          <a:prstGeom prst="rect">
            <a:avLst/>
          </a:prstGeom>
          <a:solidFill>
            <a:schemeClr val="accent6">
              <a:lumMod val="60000"/>
              <a:lumOff val="40000"/>
            </a:schemeClr>
          </a:solidFill>
          <a:ln>
            <a:solidFill>
              <a:schemeClr val="tx1">
                <a:lumMod val="95000"/>
                <a:lumOff val="5000"/>
              </a:schemeClr>
            </a:solidFill>
          </a:ln>
        </p:spPr>
        <p:txBody>
          <a:bodyPr wrap="square">
            <a:spAutoFit/>
          </a:bodyPr>
          <a:lstStyle/>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8. Future Policy and Practice Recommendations </a:t>
            </a:r>
            <a:endParaRPr lang="en-US" sz="1800" dirty="0">
              <a:solidFill>
                <a:schemeClr val="tx1"/>
              </a:solidFill>
              <a:effectLst/>
              <a:latin typeface="+mn-lt"/>
              <a:ea typeface="Calibri" panose="020F0502020204030204" pitchFamily="34" charset="0"/>
              <a:cs typeface="Calibri" panose="020F0502020204030204" pitchFamily="34" charset="0"/>
            </a:endParaRPr>
          </a:p>
          <a:p>
            <a:pPr marL="0" marR="0" algn="just">
              <a:lnSpc>
                <a:spcPct val="100000"/>
              </a:lnSpc>
              <a:buNone/>
            </a:pPr>
            <a:r>
              <a:rPr lang="en-GB" sz="1800" dirty="0">
                <a:solidFill>
                  <a:schemeClr val="tx1"/>
                </a:solidFill>
                <a:effectLst/>
                <a:latin typeface="+mn-lt"/>
                <a:ea typeface="Calibri" panose="020F0502020204030204" pitchFamily="34" charset="0"/>
                <a:cs typeface="Calibri" panose="020F0502020204030204" pitchFamily="34" charset="0"/>
              </a:rPr>
              <a:t>Future care provision should emphasise an approach whereby there is integration of culturally responsive and person-centred community services that incorporate both clinical care and social care. First, there needs to be an emphasis on improved participation of people in the process of making decisions related to the treatment of schizophrenia. Second, there needs to be a focus on incorporating culturally responsive assessment and communication in services since cultural beliefs may affect the understanding of symptoms and the willingness to seek help. Third, policies should focus on addressing structural barriers, stigma and inequalities of access.</a:t>
            </a:r>
            <a:endParaRPr lang="en-US" sz="12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50" name="TextBox 49">
            <a:extLst>
              <a:ext uri="{FF2B5EF4-FFF2-40B4-BE49-F238E27FC236}">
                <a16:creationId xmlns:a16="http://schemas.microsoft.com/office/drawing/2014/main" id="{14B9CE9F-D703-C341-A9FF-67886C3D61AC}"/>
              </a:ext>
            </a:extLst>
          </p:cNvPr>
          <p:cNvSpPr txBox="1"/>
          <p:nvPr/>
        </p:nvSpPr>
        <p:spPr>
          <a:xfrm>
            <a:off x="24878680" y="15690399"/>
            <a:ext cx="8559880" cy="2308324"/>
          </a:xfrm>
          <a:prstGeom prst="rect">
            <a:avLst/>
          </a:prstGeom>
          <a:solidFill>
            <a:schemeClr val="accent6">
              <a:lumMod val="60000"/>
              <a:lumOff val="40000"/>
            </a:schemeClr>
          </a:solidFill>
          <a:ln>
            <a:solidFill>
              <a:schemeClr val="tx1">
                <a:lumMod val="95000"/>
                <a:lumOff val="5000"/>
              </a:schemeClr>
            </a:solidFill>
          </a:ln>
        </p:spPr>
        <p:txBody>
          <a:bodyPr wrap="square">
            <a:spAutoFit/>
          </a:bodyPr>
          <a:lstStyle/>
          <a:p>
            <a:pPr marL="0" marR="0" algn="just">
              <a:lnSpc>
                <a:spcPct val="100000"/>
              </a:lnSpc>
              <a:buNone/>
            </a:pPr>
            <a:r>
              <a:rPr lang="en-GB" sz="1800" b="1" dirty="0">
                <a:solidFill>
                  <a:schemeClr val="tx1"/>
                </a:solidFill>
                <a:effectLst/>
                <a:latin typeface="+mn-lt"/>
                <a:ea typeface="Calibri" panose="020F0502020204030204" pitchFamily="34" charset="0"/>
                <a:cs typeface="Calibri" panose="020F0502020204030204" pitchFamily="34" charset="0"/>
              </a:rPr>
              <a:t>9. Conclusion </a:t>
            </a:r>
            <a:endParaRPr lang="en-US" sz="1800" dirty="0">
              <a:solidFill>
                <a:schemeClr val="tx1"/>
              </a:solidFill>
              <a:effectLst/>
              <a:latin typeface="+mn-lt"/>
              <a:ea typeface="Calibri" panose="020F0502020204030204" pitchFamily="34" charset="0"/>
              <a:cs typeface="Calibri" panose="020F0502020204030204" pitchFamily="34" charset="0"/>
            </a:endParaRPr>
          </a:p>
          <a:p>
            <a:pPr>
              <a:buNone/>
            </a:pPr>
            <a:r>
              <a:rPr lang="en-GB" sz="1800" kern="0" dirty="0">
                <a:solidFill>
                  <a:schemeClr val="tx1"/>
                </a:solidFill>
                <a:effectLst/>
                <a:latin typeface="+mn-lt"/>
                <a:ea typeface="Calibri" panose="020F0502020204030204" pitchFamily="34" charset="0"/>
                <a:cs typeface="Calibri" panose="020F0502020204030204" pitchFamily="34" charset="0"/>
              </a:rPr>
              <a:t>The classification of schizophrenia in the ICD-11 offers a standardised way of diagnosing the condition and communicating among professionals, although it acknowledges that the condition is complex and multidimensional. In the past, the service provided was institutionalised and medicalised, but the present-day service offered has taken an approach of integration, community-based care, and recovery-oriented care. This has come about through changes in attitudes and practices, and even policies, although challenges like inequalities, stigma and lack of personalised provision still exist.</a:t>
            </a:r>
            <a:endParaRPr lang="en-GB" dirty="0"/>
          </a:p>
        </p:txBody>
      </p:sp>
      <p:sp>
        <p:nvSpPr>
          <p:cNvPr id="51" name="Rectangle 50">
            <a:extLst>
              <a:ext uri="{FF2B5EF4-FFF2-40B4-BE49-F238E27FC236}">
                <a16:creationId xmlns:a16="http://schemas.microsoft.com/office/drawing/2014/main" id="{3B7FFE2E-D773-C2F9-4400-4470A7437909}"/>
              </a:ext>
            </a:extLst>
          </p:cNvPr>
          <p:cNvSpPr/>
          <p:nvPr/>
        </p:nvSpPr>
        <p:spPr>
          <a:xfrm>
            <a:off x="490538" y="14401800"/>
            <a:ext cx="23959298" cy="3962796"/>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2B59BB2C-4DDF-2C4C-3B3E-2C6617CADD0A}"/>
              </a:ext>
            </a:extLst>
          </p:cNvPr>
          <p:cNvSpPr/>
          <p:nvPr/>
        </p:nvSpPr>
        <p:spPr>
          <a:xfrm>
            <a:off x="17237868" y="2895600"/>
            <a:ext cx="16200691" cy="6293628"/>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3" name="Picture 52" descr="Top 5 Long Term Schizophrenia Care Tips">
            <a:extLst>
              <a:ext uri="{FF2B5EF4-FFF2-40B4-BE49-F238E27FC236}">
                <a16:creationId xmlns:a16="http://schemas.microsoft.com/office/drawing/2014/main" id="{F2294E94-E3CD-90D4-2A88-83CEFA5C8C61}"/>
              </a:ext>
            </a:extLst>
          </p:cNvPr>
          <p:cNvPicPr>
            <a:picLocks noChangeAspect="1"/>
          </p:cNvPicPr>
          <p:nvPr/>
        </p:nvPicPr>
        <p:blipFill>
          <a:blip r:embed="rId5"/>
          <a:stretch>
            <a:fillRect/>
          </a:stretch>
        </p:blipFill>
        <p:spPr>
          <a:xfrm>
            <a:off x="234255" y="76200"/>
            <a:ext cx="4659214" cy="3231223"/>
          </a:xfrm>
          <a:prstGeom prst="rect">
            <a:avLst/>
          </a:prstGeom>
        </p:spPr>
      </p:pic>
      <p:pic>
        <p:nvPicPr>
          <p:cNvPr id="54" name="Picture 53" descr="The development of a lay health worker delivered collaborative community based intervention for people with schizophrenia in India | BMC Health Services Research | Springer Nature Link">
            <a:extLst>
              <a:ext uri="{FF2B5EF4-FFF2-40B4-BE49-F238E27FC236}">
                <a16:creationId xmlns:a16="http://schemas.microsoft.com/office/drawing/2014/main" id="{B0A33EB6-E21D-6785-8D2E-BB92553A131E}"/>
              </a:ext>
            </a:extLst>
          </p:cNvPr>
          <p:cNvPicPr>
            <a:picLocks noChangeAspect="1"/>
          </p:cNvPicPr>
          <p:nvPr/>
        </p:nvPicPr>
        <p:blipFill>
          <a:blip r:embed="rId6"/>
          <a:stretch>
            <a:fillRect/>
          </a:stretch>
        </p:blipFill>
        <p:spPr>
          <a:xfrm>
            <a:off x="26162194" y="317203"/>
            <a:ext cx="7306275" cy="4268902"/>
          </a:xfrm>
          <a:prstGeom prst="rect">
            <a:avLst/>
          </a:prstGeom>
          <a:ln>
            <a:solidFill>
              <a:schemeClr val="tx1">
                <a:lumMod val="95000"/>
                <a:lumOff val="5000"/>
              </a:schemeClr>
            </a:solidFill>
          </a:ln>
          <a:effectLst>
            <a:softEdge rad="112500"/>
          </a:effectLst>
        </p:spPr>
      </p:pic>
      <p:pic>
        <p:nvPicPr>
          <p:cNvPr id="55" name="Picture 54" descr="Classifying psychosis – Challenges and opportunities: International Review of Psychiatry: Vol 24 , No 6  - Get Access">
            <a:extLst>
              <a:ext uri="{FF2B5EF4-FFF2-40B4-BE49-F238E27FC236}">
                <a16:creationId xmlns:a16="http://schemas.microsoft.com/office/drawing/2014/main" id="{D435BF27-5EDD-B531-752E-7AE0F9EC61FB}"/>
              </a:ext>
            </a:extLst>
          </p:cNvPr>
          <p:cNvPicPr>
            <a:picLocks noChangeAspect="1"/>
          </p:cNvPicPr>
          <p:nvPr/>
        </p:nvPicPr>
        <p:blipFill>
          <a:blip r:embed="rId7"/>
          <a:stretch>
            <a:fillRect/>
          </a:stretch>
        </p:blipFill>
        <p:spPr>
          <a:xfrm>
            <a:off x="15655910" y="9296400"/>
            <a:ext cx="6458759" cy="4999079"/>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CB233C-080B-F36C-8A60-1F22D7BF47B7}"/>
              </a:ext>
            </a:extLst>
          </p:cNvPr>
          <p:cNvSpPr txBox="1"/>
          <p:nvPr/>
        </p:nvSpPr>
        <p:spPr>
          <a:xfrm>
            <a:off x="473869" y="762000"/>
            <a:ext cx="32918400" cy="18056225"/>
          </a:xfrm>
          <a:prstGeom prst="rect">
            <a:avLst/>
          </a:prstGeom>
          <a:noFill/>
        </p:spPr>
        <p:txBody>
          <a:bodyPr wrap="square">
            <a:spAutoFit/>
          </a:bodyPr>
          <a:lstStyle/>
          <a:p>
            <a:pPr marL="0" marR="0" algn="ctr">
              <a:lnSpc>
                <a:spcPct val="100000"/>
              </a:lnSpc>
              <a:spcBef>
                <a:spcPts val="1800"/>
              </a:spcBef>
              <a:spcAft>
                <a:spcPts val="400"/>
              </a:spcAft>
              <a:buNone/>
            </a:pPr>
            <a:r>
              <a:rPr lang="en-GB" sz="48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r>
              <a:rPr lang="en-GB"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32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Cartwright, C., Greenhill, B., Griffiths, A.W. and Harrison, J. (2024). A meta-ethnography of shared decision-making in mental health care from the perspective of staff and service users.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BMC Health Services Research</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24(1).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https://link.springer.com/article/10.1186/s12913-024-11540-9</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Černe Kolarič, J.,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Plemenitaš</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Ilješ</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Kraner, D.,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Gönc</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V., Lorber, M., Mlinar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Reljić</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N., Fekonja, Z. and Kmetec, S. (2024). Long-Term Impact of Community Psychiatric Care on Quality of Life amongst People Living with Schizophrenia: A Systematic Review.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Healthcare</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12(17), p.1750.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https://pubmed.ncbi.nlm.nih.gov/39273773/</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Ceylan, A. and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Alkar</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Ö. (2023). The Cross-Cultural Differences in Symptoms of Schizophrenia: A Systematic Review.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Cognitive-Behavioral Psychotherapy and Research</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12(2), pp.179–187.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https://jcbpr.org/article/23</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Fond, G., Vidal, M., Joseph, M.,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Etchecopar</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-Etchart, D.,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Solmi</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Yon, D.K., Correll, C.U. and Boyer, L. (2023). Self-stigma in schizophrenia: a systematic review and meta-analysis of 37 studies from 25 high- and low-to-middle income countries.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Molecular Psychiatry</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28(5), pp.1920–1931.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https://pubmed.ncbi.nlm.nih.gov/36890299/</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George, P., Jones, N., Goldman, H. and Rosenblatt, A. (2023). Cycles of reform in the history of psychosis treatment in the United States.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SSM - Mental Health</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3(1), p.100205.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https://www.sciencedirect.com/science/article/pii/S2666560323000208</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Jackson, K.N., Lee, A.G., Ali, J.M., Vargas, S., Ulloa-Franco, P., Manning, T., Jimoh, Z. and Hossain, M.M. (2025). Shared Decision-Making in the Management of Schizophrenia: A Systematic Review. </a:t>
            </a:r>
            <a:r>
              <a:rPr lang="en-US" sz="32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Cureus</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https://pubmed.ncbi.nlm.nih.gov/40746817/</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Jester, D.J., Thomas, M.L., Sturm, E.T., Harvey, P.D., Keshavan, M., Davis, B.J., Saxena, S.,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Tampi</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R., Leutwyler, H., Compton, M.T., Palmer, B.W. and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Jeste</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D.V. (2023). Review of Major Social Determinants of Health in Schizophrenia-Spectrum Psychotic Disorders: I. Clinical Outcomes.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Schizophrenia Bulletin</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49(4), pp.837–850.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https://academic.oup.com/schizophreniabulletin/article/49/4/837/7109996</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Rivera, F.B. (2024). From asylums to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deinstitutionalisation</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and after: an analytic review.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Social Psychiatry</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70(8), pp.1392–1401.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https://pubmed.ncbi.nlm.nih.gov/39096009/</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Salahuddin, N.H., Schütz, A.,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Pitschel</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-Walz, G., Mayer, S.F.,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Chaimani</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Siafis</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Priller, J., Leucht, S. and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Bighelli</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 (2024). Psychological and psychosocial interventions for treatment-resistant schizophrenia: a systematic review and network meta-analysis.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Lancet Psychiatry</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11(7), pp.545–553.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https://pubmed.ncbi.nlm.nih.gov/388792769/</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de-DE"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Schultze-Lutter, F., Meisenzahl, E. and Michel, C. (2021). Psychotische Störungen in der ICD-11: Die Revisionen. </a:t>
            </a:r>
            <a:r>
              <a:rPr lang="de-DE"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Zeitschrift für Kinder- und Jugendpsychiatrie und Psychotherapie</a:t>
            </a:r>
            <a:r>
              <a:rPr lang="de-DE"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49(6), pp.453–462. Available at: </a:t>
            </a:r>
            <a:r>
              <a:rPr lang="de-DE"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https://pubmed.ncbi.nlm.nih.gov/332875791/</a:t>
            </a:r>
            <a:r>
              <a:rPr lang="de-DE"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 </a:t>
            </a:r>
            <a:endPar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Scull, A. (2021). “Community Care”: Historical Perspective on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Deinstitutionalisation</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Perspectives in Biology and Medicine</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64(1), pp.70–81.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https://pubmed.ncbi.nlm.nih.gov/33746131/</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 </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Swistak, </a:t>
            </a:r>
            <a:r>
              <a:rPr lang="en-US" sz="32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Ms.Z</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Sookoo, S. and Jewell, T.P. (2024)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Integrating Subjective Recovery and Stigma Resistance in Individuals with Schizophrenia,’ A Narrative Review and Theoretical Integration</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Issues in Mental Health Nursing.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https://www.tandfonline.com/doi/full/10.1080/01612840.2024.2341049</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Valle, R. (2022). Validity, reliability and clinical utility of mental disorders: The case of ICD-11 schizophrenia.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Revista Colombiana de </a:t>
            </a:r>
            <a:r>
              <a:rPr lang="en-US" sz="32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Psiquiatría</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51(1), pp.61–70.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https://pubmed.ncbi.nlm.nih.gov/33735020/</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 </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WHO.int. (2026).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Welcome To Zscaler Directory Authentication</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https://iris.who.int/server/api/core/bitstreams/dcf73611-9e0f-4d5c-85f6-85a58b0da6de/content</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World Health Organisation (2024).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Clinical descriptions and diagnostic requirements for ICD-11 mental, </a:t>
            </a:r>
            <a:r>
              <a:rPr lang="en-US" sz="32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and neurodevelopmental disorders</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Geneva: World Health Organisation.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https://www.who.int/publications/i/item/9789240077263</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Ye, X., Zeng, F., Wang, Y., Ding, R., Zhao, M., Zhu, D. and He, P. (2023). Effectiveness of Community-Based Rehabilitation Interventions on Symptoms and Functioning for People with Schizophrenia: A Systematic Review and Meta-Analysis. </a:t>
            </a:r>
            <a:r>
              <a:rPr lang="en-US" sz="32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Psychiatric Quarterly</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94(3), pp.501–529. Available at: </a:t>
            </a:r>
            <a:r>
              <a:rPr lang="en-US" sz="3200" u="sng"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7"/>
              </a:rPr>
              <a:t>https://pubmed.ncbi.nlm.nih.gov/37249835/</a:t>
            </a:r>
            <a:r>
              <a:rPr lang="en-GB"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22 September 2026).</a:t>
            </a:r>
          </a:p>
          <a:p>
            <a:pPr marL="0" marR="0" algn="l">
              <a:lnSpc>
                <a:spcPct val="100000"/>
              </a:lnSpc>
              <a:buNone/>
            </a:pPr>
            <a:r>
              <a:rPr lang="en-US" sz="3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3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567594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TotalTime>
  <Words>3750</Words>
  <Application>Microsoft Office PowerPoint</Application>
  <PresentationFormat>Custom</PresentationFormat>
  <Paragraphs>87</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Light Green Blue Lilac Handdrawn Mental Health Comparison infographic</dc:title>
  <cp:lastModifiedBy>Alexandra Elena Galiceanu (2330542)</cp:lastModifiedBy>
  <cp:revision>6</cp:revision>
  <dcterms:created xsi:type="dcterms:W3CDTF">2006-08-16T00:00:00Z</dcterms:created>
  <dcterms:modified xsi:type="dcterms:W3CDTF">2026-09-29T06:44:34Z</dcterms:modified>
  <dc:identifier>DAHV6jco_O8</dc:identifier>
</cp:coreProperties>
</file>