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7" r:id="rId5"/>
    <p:sldId id="273" r:id="rId6"/>
    <p:sldId id="270" r:id="rId7"/>
    <p:sldId id="275" r:id="rId8"/>
    <p:sldId id="260" r:id="rId9"/>
    <p:sldId id="268" r:id="rId10"/>
    <p:sldId id="276"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E3ADEE-DD36-1054-307B-7FFAC21F1772}" v="24" dt="2023-10-11T17:08:35.052"/>
    <p1510:client id="{125D632F-EB0D-5577-07BF-9E1730FF2233}" v="5" dt="2023-10-20T22:12:49.106"/>
    <p1510:client id="{15829992-7A1C-2764-15A1-06F263E58B5F}" v="27" dt="2023-10-18T12:43:42.282"/>
    <p1510:client id="{2876D8EE-D0C4-4F02-B085-AB4E734752DC}" v="2514" dt="2023-10-11T11:43:17.193"/>
    <p1510:client id="{3EBD8733-C8F3-2883-5A5C-EA09CB5B9082}" v="1006" dt="2023-10-17T18:46:26.576"/>
    <p1510:client id="{41B4DBDF-A61D-2191-86AC-7C448E61936B}" v="237" dt="2023-10-11T19:43:57.167"/>
    <p1510:client id="{493D62CB-C52D-F754-F707-43727A2B801B}" v="299" dt="2023-10-17T14:21:35.609"/>
    <p1510:client id="{57A2FF47-8B6F-AAA1-7E19-C07C316AD751}" v="3" dt="2023-10-18T16:45:02.563"/>
    <p1510:client id="{6A392A2C-5DB0-8151-156D-CDCF09455B17}" v="817" dt="2023-10-21T22:50:13.550"/>
    <p1510:client id="{6FA42337-438E-15CD-E946-77DF2B72864D}" v="3" dt="2023-10-16T21:27:32.708"/>
    <p1510:client id="{743D3CB7-F58A-2805-C14D-117B9751137B}" v="89" dt="2023-10-15T08:58:11.137"/>
    <p1510:client id="{7FB6BA27-4A92-590F-1F8C-176603D79442}" v="22" dt="2023-10-20T12:16:56.832"/>
    <p1510:client id="{8037AD46-42EA-8F6F-DBD0-82763711566F}" v="36" dt="2023-10-18T11:05:21.693"/>
    <p1510:client id="{8D05F4A7-BFDF-8B75-6521-DA7D5041D186}" v="42" dt="2023-10-18T16:16:10.875"/>
    <p1510:client id="{90DD8251-F14D-47B8-7660-330F558903C1}" v="1" dt="2023-10-20T21:35:24.757"/>
    <p1510:client id="{9EC43F25-84FB-E4A2-C173-B3F2D755FA5C}" v="6" dt="2023-10-18T08:57:29.215"/>
    <p1510:client id="{AF8C8FBD-3979-413C-8D0D-13107CAD3DA4}" v="21" dt="2023-10-18T16:38:54.084"/>
    <p1510:client id="{B606E57D-D80F-58DE-B15D-B588D1AAC794}" v="613" dt="2023-10-11T22:01:39.743"/>
    <p1510:client id="{B72FEF76-35B7-E1E2-349E-AE7F83AAE46C}" v="17" dt="2023-10-19T15:37:05.295"/>
    <p1510:client id="{BB4B0F20-A832-041D-45A2-ED9EBDABEDC2}" v="3" dt="2023-10-21T08:12:17.450"/>
    <p1510:client id="{C85E71B1-7AA9-73B2-182B-25F00CDF9365}" v="21" dt="2023-10-21T21:06:07.586"/>
    <p1510:client id="{CAC8E990-3F45-CFE3-DE3F-11BF7336D702}" v="77" dt="2023-10-19T23:04:43.317"/>
    <p1510:client id="{D360D258-2240-B699-2A49-DC15D4FC1EC6}" v="766" dt="2023-10-19T20:58:56.234"/>
    <p1510:client id="{DDB4F7B2-9805-43C9-DB79-795CA3AAB098}" v="1123" dt="2023-10-19T21:00:06.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56" d="100"/>
          <a:sy n="56" d="100"/>
        </p:scale>
        <p:origin x="324" y="8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www.picpedia.org/highway-signs/f/funding.html" TargetMode="External"/><Relationship Id="rId2" Type="http://schemas.openxmlformats.org/officeDocument/2006/relationships/image" Target="../media/image10.jpeg"/><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mindingkids.co.uk/wp-content/uploads/edd/2021/10/EYFS-Development-Rainbows-Advert-IMAGE.png" TargetMode="External"/><Relationship Id="rId2" Type="http://schemas.openxmlformats.org/officeDocument/2006/relationships/hyperlink" Target="https://www.fleetroot.com/blog/top-17-important-benefits-of-choosing-school-buses-for-students/#:~:text=A%20school%20bus%20can%20accommodate,positively%20to%20reducing%20the%20traffic" TargetMode="External"/><Relationship Id="rId1" Type="http://schemas.openxmlformats.org/officeDocument/2006/relationships/slideLayout" Target="../slideLayouts/slideLayout2.xml"/><Relationship Id="rId6" Type="http://schemas.openxmlformats.org/officeDocument/2006/relationships/hyperlink" Target="https://www.business.com/articles/how-to-find-business-investors/" TargetMode="External"/><Relationship Id="rId5" Type="http://schemas.openxmlformats.org/officeDocument/2006/relationships/hyperlink" Target="https://blog.schooltry.com/2023/07/12/benefits-of-the-parent-portal-in-school-erp-software/" TargetMode="External"/><Relationship Id="rId4" Type="http://schemas.openxmlformats.org/officeDocument/2006/relationships/hyperlink" Target="http://www.earlychildhoodforum.org/uploads/Getting_it_right_in_the_EYFS_Literature_Review.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D61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urning the spare bedroom into Clara's therapy room. | Sensory room ...">
            <a:extLst>
              <a:ext uri="{FF2B5EF4-FFF2-40B4-BE49-F238E27FC236}">
                <a16:creationId xmlns:a16="http://schemas.microsoft.com/office/drawing/2014/main" id="{3EC9A242-0912-3B3A-9A92-D9F05112AD2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68548" y="0"/>
            <a:ext cx="6723452" cy="6858000"/>
          </a:xfrm>
          <a:prstGeom prst="rect">
            <a:avLst/>
          </a:prstGeom>
          <a:extLst>
            <a:ext uri="{909E8E84-426E-40DD-AFC4-6F175D3DCCD1}">
              <a14:hiddenFill xmlns:a14="http://schemas.microsoft.com/office/drawing/2010/main">
                <a:solidFill>
                  <a:srgbClr val="FFFFFF"/>
                </a:solidFill>
              </a14:hiddenFill>
            </a:ext>
          </a:extLst>
        </p:spPr>
      </p:pic>
      <p:pic>
        <p:nvPicPr>
          <p:cNvPr id="4" name="Picture 3" descr="A blue and black sign&#10;&#10;Description automatically generated">
            <a:extLst>
              <a:ext uri="{FF2B5EF4-FFF2-40B4-BE49-F238E27FC236}">
                <a16:creationId xmlns:a16="http://schemas.microsoft.com/office/drawing/2014/main" id="{343FCE7F-E2A5-04EA-959D-D7AF13E01979}"/>
              </a:ext>
            </a:extLst>
          </p:cNvPr>
          <p:cNvPicPr>
            <a:picLocks noChangeAspect="1"/>
          </p:cNvPicPr>
          <p:nvPr/>
        </p:nvPicPr>
        <p:blipFill>
          <a:blip r:embed="rId3"/>
          <a:stretch>
            <a:fillRect/>
          </a:stretch>
        </p:blipFill>
        <p:spPr>
          <a:xfrm>
            <a:off x="6110958" y="5400063"/>
            <a:ext cx="5459413" cy="1287463"/>
          </a:xfrm>
          <a:prstGeom prst="rect">
            <a:avLst/>
          </a:prstGeom>
        </p:spPr>
      </p:pic>
      <p:sp>
        <p:nvSpPr>
          <p:cNvPr id="2" name="Title 1"/>
          <p:cNvSpPr>
            <a:spLocks noGrp="1"/>
          </p:cNvSpPr>
          <p:nvPr>
            <p:ph type="ctrTitle"/>
          </p:nvPr>
        </p:nvSpPr>
        <p:spPr>
          <a:xfrm>
            <a:off x="621629" y="640080"/>
            <a:ext cx="4225290" cy="5578816"/>
          </a:xfrm>
        </p:spPr>
        <p:txBody>
          <a:bodyPr vert="horz" lIns="91440" tIns="45720" rIns="91440" bIns="45720" rtlCol="0" anchor="ctr">
            <a:normAutofit/>
          </a:bodyPr>
          <a:lstStyle/>
          <a:p>
            <a:br>
              <a:rPr lang="en-US" sz="2400" kern="1200">
                <a:solidFill>
                  <a:srgbClr val="FFFFFF"/>
                </a:solidFill>
                <a:latin typeface="+mj-lt"/>
                <a:ea typeface="+mj-ea"/>
                <a:cs typeface="+mj-cs"/>
              </a:rPr>
            </a:br>
            <a:r>
              <a:rPr lang="en-US" sz="2400" kern="1200">
                <a:solidFill>
                  <a:srgbClr val="FFFFFF"/>
                </a:solidFill>
                <a:latin typeface="+mj-lt"/>
                <a:ea typeface="+mj-ea"/>
                <a:cs typeface="+mj-cs"/>
              </a:rPr>
              <a:t>MANAGING PROJECTS IN THE ORGANISATION</a:t>
            </a:r>
            <a:br>
              <a:rPr lang="en-US" sz="2400" kern="1200">
                <a:solidFill>
                  <a:srgbClr val="FFFFFF"/>
                </a:solidFill>
                <a:latin typeface="+mj-lt"/>
                <a:ea typeface="+mj-ea"/>
                <a:cs typeface="+mj-cs"/>
              </a:rPr>
            </a:br>
            <a:br>
              <a:rPr lang="en-US" sz="2400" kern="1200">
                <a:solidFill>
                  <a:srgbClr val="FFFFFF"/>
                </a:solidFill>
                <a:latin typeface="+mj-lt"/>
                <a:ea typeface="+mj-ea"/>
                <a:cs typeface="+mj-cs"/>
              </a:rPr>
            </a:br>
            <a:r>
              <a:rPr lang="en-US" sz="2400" kern="1200">
                <a:solidFill>
                  <a:srgbClr val="FFFFFF"/>
                </a:solidFill>
                <a:latin typeface="+mj-lt"/>
                <a:ea typeface="+mj-ea"/>
                <a:cs typeface="+mj-cs"/>
              </a:rPr>
              <a:t>FUTURE STARS NURSERY</a:t>
            </a:r>
            <a:br>
              <a:rPr lang="en-US" sz="2400" kern="1200">
                <a:solidFill>
                  <a:srgbClr val="FFFFFF"/>
                </a:solidFill>
                <a:latin typeface="+mj-lt"/>
                <a:ea typeface="+mj-ea"/>
                <a:cs typeface="+mj-cs"/>
              </a:rPr>
            </a:br>
            <a:br>
              <a:rPr lang="en-US" sz="2400" kern="1200">
                <a:solidFill>
                  <a:srgbClr val="FFFFFF"/>
                </a:solidFill>
                <a:latin typeface="+mj-lt"/>
                <a:ea typeface="+mj-ea"/>
                <a:cs typeface="+mj-cs"/>
              </a:rPr>
            </a:br>
            <a:r>
              <a:rPr lang="en-US" sz="2400" kern="1200">
                <a:solidFill>
                  <a:srgbClr val="FFFFFF"/>
                </a:solidFill>
                <a:latin typeface="+mj-lt"/>
                <a:ea typeface="+mj-ea"/>
                <a:cs typeface="+mj-cs"/>
              </a:rPr>
              <a:t>WAQAR ALI (2027054)</a:t>
            </a:r>
            <a:br>
              <a:rPr lang="en-US" sz="2400" kern="1200">
                <a:solidFill>
                  <a:srgbClr val="FFFFFF"/>
                </a:solidFill>
                <a:latin typeface="+mj-lt"/>
                <a:ea typeface="+mj-ea"/>
                <a:cs typeface="+mj-cs"/>
              </a:rPr>
            </a:br>
            <a:r>
              <a:rPr lang="en-US" sz="2400" kern="1200">
                <a:solidFill>
                  <a:srgbClr val="FFFFFF"/>
                </a:solidFill>
                <a:latin typeface="+mj-lt"/>
                <a:ea typeface="+mj-ea"/>
                <a:cs typeface="+mj-cs"/>
              </a:rPr>
              <a:t>     </a:t>
            </a:r>
            <a:br>
              <a:rPr lang="en-US" sz="2400" kern="1200">
                <a:solidFill>
                  <a:srgbClr val="FFFFFF"/>
                </a:solidFill>
                <a:latin typeface="+mj-lt"/>
                <a:ea typeface="+mj-ea"/>
                <a:cs typeface="+mj-cs"/>
              </a:rPr>
            </a:br>
            <a:r>
              <a:rPr lang="en-US" sz="2400" kern="1200">
                <a:solidFill>
                  <a:srgbClr val="FFFFFF"/>
                </a:solidFill>
                <a:latin typeface="+mj-lt"/>
                <a:ea typeface="+mj-ea"/>
                <a:cs typeface="+mj-cs"/>
              </a:rPr>
              <a:t>BMSW5104  JANUARY 2024 RESIT</a:t>
            </a:r>
            <a:br>
              <a:rPr lang="en-US" sz="2400" kern="1200">
                <a:solidFill>
                  <a:srgbClr val="FFFFFF"/>
                </a:solidFill>
                <a:latin typeface="+mj-lt"/>
                <a:ea typeface="+mj-ea"/>
                <a:cs typeface="+mj-cs"/>
              </a:rPr>
            </a:br>
            <a:br>
              <a:rPr lang="en-US" sz="2400" kern="1200">
                <a:solidFill>
                  <a:srgbClr val="FFFFFF"/>
                </a:solidFill>
                <a:latin typeface="+mj-lt"/>
                <a:ea typeface="+mj-ea"/>
                <a:cs typeface="+mj-cs"/>
              </a:rPr>
            </a:br>
            <a:r>
              <a:rPr lang="en-US" sz="2400" kern="1200">
                <a:solidFill>
                  <a:srgbClr val="FFFFFF"/>
                </a:solidFill>
                <a:effectLst/>
                <a:latin typeface="+mj-lt"/>
                <a:ea typeface="+mj-ea"/>
                <a:cs typeface="+mj-cs"/>
              </a:rPr>
              <a:t>Dr Oluwaseun (Olu) Adegbite</a:t>
            </a:r>
            <a:br>
              <a:rPr lang="en-US" sz="2400" kern="1200">
                <a:solidFill>
                  <a:srgbClr val="FFFFFF"/>
                </a:solidFill>
                <a:effectLst/>
                <a:latin typeface="+mj-lt"/>
                <a:ea typeface="+mj-ea"/>
                <a:cs typeface="+mj-cs"/>
              </a:rPr>
            </a:br>
            <a:br>
              <a:rPr lang="en-US" sz="2400" kern="1200">
                <a:solidFill>
                  <a:srgbClr val="FFFFFF"/>
                </a:solidFill>
                <a:latin typeface="+mj-lt"/>
                <a:ea typeface="+mj-ea"/>
                <a:cs typeface="+mj-cs"/>
              </a:rPr>
            </a:br>
            <a:br>
              <a:rPr lang="en-US" sz="2400" kern="1200">
                <a:solidFill>
                  <a:srgbClr val="FFFFFF"/>
                </a:solidFill>
                <a:latin typeface="+mj-lt"/>
                <a:ea typeface="+mj-ea"/>
                <a:cs typeface="+mj-cs"/>
              </a:rPr>
            </a:br>
            <a:br>
              <a:rPr lang="en-US" sz="2400" kern="1200">
                <a:solidFill>
                  <a:srgbClr val="FFFFFF"/>
                </a:solidFill>
                <a:latin typeface="+mj-lt"/>
                <a:ea typeface="+mj-ea"/>
                <a:cs typeface="+mj-cs"/>
              </a:rPr>
            </a:br>
            <a:endParaRPr lang="en-US" sz="2400" kern="1200">
              <a:solidFill>
                <a:srgbClr val="FFFFFF"/>
              </a:solidFill>
              <a:latin typeface="+mj-lt"/>
              <a:ea typeface="+mj-ea"/>
              <a:cs typeface="+mj-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E2F588-94C1-834E-A4CC-1EE6437F9262}"/>
              </a:ext>
            </a:extLst>
          </p:cNvPr>
          <p:cNvSpPr>
            <a:spLocks noGrp="1"/>
          </p:cNvSpPr>
          <p:nvPr>
            <p:ph type="title"/>
          </p:nvPr>
        </p:nvSpPr>
        <p:spPr>
          <a:xfrm>
            <a:off x="838201" y="379502"/>
            <a:ext cx="5251316" cy="642739"/>
          </a:xfrm>
        </p:spPr>
        <p:txBody>
          <a:bodyPr>
            <a:normAutofit/>
          </a:bodyPr>
          <a:lstStyle/>
          <a:p>
            <a:r>
              <a:rPr lang="en-GB" sz="3200" dirty="0">
                <a:latin typeface="Arial Nova"/>
                <a:ea typeface="Calibri Light"/>
                <a:cs typeface="Calibri Light"/>
              </a:rPr>
              <a:t>Table of Contents</a:t>
            </a:r>
            <a:endParaRPr lang="en-GB" dirty="0">
              <a:latin typeface="Arial Nova"/>
              <a:ea typeface="Calibri Light"/>
              <a:cs typeface="Calibri Light"/>
            </a:endParaRPr>
          </a:p>
        </p:txBody>
      </p:sp>
      <p:sp>
        <p:nvSpPr>
          <p:cNvPr id="3" name="Content Placeholder 2">
            <a:extLst>
              <a:ext uri="{FF2B5EF4-FFF2-40B4-BE49-F238E27FC236}">
                <a16:creationId xmlns:a16="http://schemas.microsoft.com/office/drawing/2014/main" id="{51D9AC83-C772-CB4B-42CB-4DBA7B332ECD}"/>
              </a:ext>
            </a:extLst>
          </p:cNvPr>
          <p:cNvSpPr>
            <a:spLocks noGrp="1"/>
          </p:cNvSpPr>
          <p:nvPr>
            <p:ph idx="1"/>
          </p:nvPr>
        </p:nvSpPr>
        <p:spPr>
          <a:xfrm>
            <a:off x="754601" y="1176488"/>
            <a:ext cx="6891243" cy="4505023"/>
          </a:xfrm>
        </p:spPr>
        <p:txBody>
          <a:bodyPr vert="horz" lIns="91440" tIns="45720" rIns="91440" bIns="45720" rtlCol="0" anchor="t">
            <a:noAutofit/>
          </a:bodyPr>
          <a:lstStyle/>
          <a:p>
            <a:pPr marL="0" indent="0">
              <a:buNone/>
            </a:pPr>
            <a:r>
              <a:rPr lang="en-GB" sz="1400" dirty="0">
                <a:latin typeface="Arial Nova"/>
              </a:rPr>
              <a:t>Title page</a:t>
            </a:r>
            <a:r>
              <a:rPr lang="en-GB" sz="1200" dirty="0">
                <a:latin typeface="Arial Nova"/>
              </a:rPr>
              <a:t>................................................................................................................................Slide 1</a:t>
            </a:r>
          </a:p>
          <a:p>
            <a:pPr marL="0" indent="0">
              <a:buNone/>
            </a:pPr>
            <a:r>
              <a:rPr lang="en-GB" sz="1400" dirty="0">
                <a:latin typeface="Arial Nova"/>
              </a:rPr>
              <a:t>Table of contents</a:t>
            </a:r>
            <a:r>
              <a:rPr lang="en-GB" sz="1200" dirty="0">
                <a:latin typeface="Arial Nova"/>
              </a:rPr>
              <a:t>.................................................................................................................Slide 2</a:t>
            </a:r>
          </a:p>
          <a:p>
            <a:pPr marL="0" indent="0">
              <a:buNone/>
            </a:pPr>
            <a:r>
              <a:rPr lang="en-GB" sz="1400" dirty="0">
                <a:latin typeface="Arial Nova"/>
              </a:rPr>
              <a:t>Introduction</a:t>
            </a:r>
            <a:r>
              <a:rPr lang="en-GB" sz="1200" dirty="0">
                <a:latin typeface="Arial Nova"/>
              </a:rPr>
              <a:t>...........................................................................................................................Slide 3</a:t>
            </a:r>
          </a:p>
          <a:p>
            <a:pPr marL="0" indent="0">
              <a:buNone/>
            </a:pPr>
            <a:r>
              <a:rPr lang="en-GB" sz="1400" dirty="0">
                <a:latin typeface="Arial Nova"/>
              </a:rPr>
              <a:t>My Project Visio </a:t>
            </a:r>
            <a:r>
              <a:rPr lang="en-GB" sz="1200" dirty="0">
                <a:latin typeface="Arial Nova"/>
              </a:rPr>
              <a:t>.................................................................................................................Slide 4</a:t>
            </a:r>
          </a:p>
          <a:p>
            <a:pPr marL="0" indent="0">
              <a:buNone/>
            </a:pPr>
            <a:r>
              <a:rPr lang="en-GB" sz="1400" dirty="0">
                <a:latin typeface="Arial Nova"/>
              </a:rPr>
              <a:t>POP app …</a:t>
            </a:r>
            <a:r>
              <a:rPr lang="en-GB" sz="1200" dirty="0">
                <a:latin typeface="Arial Nova"/>
              </a:rPr>
              <a:t>...........................................................................................................................Slide 5</a:t>
            </a:r>
          </a:p>
          <a:p>
            <a:pPr marL="0" indent="0">
              <a:buNone/>
            </a:pPr>
            <a:r>
              <a:rPr lang="en-GB" sz="1400" dirty="0">
                <a:latin typeface="Arial Nova"/>
              </a:rPr>
              <a:t>Solutions</a:t>
            </a:r>
            <a:r>
              <a:rPr lang="en-GB" sz="1200" dirty="0">
                <a:latin typeface="Arial Nova"/>
              </a:rPr>
              <a:t>….............................................................................................................................Slide 6</a:t>
            </a:r>
          </a:p>
          <a:p>
            <a:pPr marL="0" indent="0">
              <a:buNone/>
            </a:pPr>
            <a:r>
              <a:rPr lang="en-GB" sz="1400" dirty="0">
                <a:latin typeface="Arial Nova"/>
              </a:rPr>
              <a:t>Transport </a:t>
            </a:r>
            <a:r>
              <a:rPr lang="en-GB" sz="1200" dirty="0">
                <a:latin typeface="Arial Nova"/>
              </a:rPr>
              <a:t>…...........................................................................................................................Slide 7</a:t>
            </a:r>
          </a:p>
          <a:p>
            <a:pPr marL="0" indent="0">
              <a:buNone/>
            </a:pPr>
            <a:r>
              <a:rPr lang="en-GB" sz="1400" dirty="0">
                <a:latin typeface="Arial Nova"/>
              </a:rPr>
              <a:t>EYSF …</a:t>
            </a:r>
            <a:r>
              <a:rPr lang="en-GB" sz="1200" dirty="0">
                <a:latin typeface="Arial Nova"/>
              </a:rPr>
              <a:t>...................................................................................................................................Slide 8</a:t>
            </a:r>
          </a:p>
          <a:p>
            <a:pPr marL="0" indent="0">
              <a:buNone/>
            </a:pPr>
            <a:r>
              <a:rPr lang="en-GB" sz="1400" dirty="0">
                <a:latin typeface="Arial Nova"/>
              </a:rPr>
              <a:t>Funding </a:t>
            </a:r>
            <a:r>
              <a:rPr lang="en-GB" sz="1200" dirty="0">
                <a:latin typeface="Arial Nova"/>
              </a:rPr>
              <a:t>…...............................................................................................................................Slide 9</a:t>
            </a:r>
          </a:p>
          <a:p>
            <a:pPr marL="0" indent="0">
              <a:buNone/>
            </a:pPr>
            <a:r>
              <a:rPr lang="en-GB" sz="1400" dirty="0">
                <a:latin typeface="Arial Nova"/>
              </a:rPr>
              <a:t>Conclusion</a:t>
            </a:r>
            <a:r>
              <a:rPr lang="en-GB" sz="1200" dirty="0">
                <a:latin typeface="Arial Nova"/>
              </a:rPr>
              <a:t>.............................................................................................................................Slide 10</a:t>
            </a:r>
          </a:p>
          <a:p>
            <a:pPr marL="0" indent="0">
              <a:buNone/>
            </a:pPr>
            <a:endParaRPr lang="en-GB" sz="1400" dirty="0">
              <a:latin typeface="Arial Nova"/>
            </a:endParaRPr>
          </a:p>
          <a:p>
            <a:pPr marL="0" indent="0">
              <a:buNone/>
            </a:pPr>
            <a:endParaRPr lang="en-GB" sz="1400" dirty="0">
              <a:latin typeface="Arial Nova"/>
            </a:endParaRPr>
          </a:p>
          <a:p>
            <a:pPr marL="0" indent="0">
              <a:buNone/>
            </a:pPr>
            <a:endParaRPr lang="en-GB" sz="1400" dirty="0">
              <a:latin typeface="Arial Nova"/>
            </a:endParaRPr>
          </a:p>
          <a:p>
            <a:pPr marL="0" indent="0">
              <a:buNone/>
            </a:pPr>
            <a:r>
              <a:rPr lang="en-GB" sz="1400" dirty="0">
                <a:latin typeface="Arial Nova"/>
              </a:rPr>
              <a:t>References.</a:t>
            </a:r>
            <a:r>
              <a:rPr lang="en-GB" sz="1200" dirty="0">
                <a:latin typeface="Arial Nova"/>
              </a:rPr>
              <a:t>............................................................................................................................Slide 11</a:t>
            </a:r>
          </a:p>
        </p:txBody>
      </p:sp>
      <p:pic>
        <p:nvPicPr>
          <p:cNvPr id="25" name="Picture 24" descr="Rubber boots at back door">
            <a:extLst>
              <a:ext uri="{FF2B5EF4-FFF2-40B4-BE49-F238E27FC236}">
                <a16:creationId xmlns:a16="http://schemas.microsoft.com/office/drawing/2014/main" id="{090982AD-C27D-4FA2-C10B-B8426581E4C8}"/>
              </a:ext>
            </a:extLst>
          </p:cNvPr>
          <p:cNvPicPr>
            <a:picLocks noChangeAspect="1"/>
          </p:cNvPicPr>
          <p:nvPr/>
        </p:nvPicPr>
        <p:blipFill rotWithShape="1">
          <a:blip r:embed="rId2"/>
          <a:srcRect l="905" r="41057" b="-1"/>
          <a:stretch/>
        </p:blipFill>
        <p:spPr>
          <a:xfrm>
            <a:off x="6890573"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4145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5" name="Rectangle 1034">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026" name="Picture 2" descr="Sensory Rooms | WiggleKids Canada">
            <a:extLst>
              <a:ext uri="{FF2B5EF4-FFF2-40B4-BE49-F238E27FC236}">
                <a16:creationId xmlns:a16="http://schemas.microsoft.com/office/drawing/2014/main" id="{E40DE628-7842-B82B-55E7-0949CAAABF94}"/>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b="3434"/>
          <a:stretch/>
        </p:blipFill>
        <p:spPr bwMode="auto">
          <a:xfrm>
            <a:off x="-1" y="10"/>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6071D8B-4644-DCBA-FEE1-0150B4BAD923}"/>
              </a:ext>
            </a:extLst>
          </p:cNvPr>
          <p:cNvSpPr txBox="1"/>
          <p:nvPr/>
        </p:nvSpPr>
        <p:spPr>
          <a:xfrm>
            <a:off x="1042416" y="274320"/>
            <a:ext cx="9784080" cy="2308324"/>
          </a:xfrm>
          <a:prstGeom prst="rect">
            <a:avLst/>
          </a:prstGeom>
          <a:noFill/>
        </p:spPr>
        <p:txBody>
          <a:bodyPr wrap="square" rtlCol="0">
            <a:spAutoFit/>
          </a:bodyPr>
          <a:lstStyle/>
          <a:p>
            <a:pPr lvl="0" algn="ctr"/>
            <a:r>
              <a:rPr lang="en-US" dirty="0">
                <a:solidFill>
                  <a:schemeClr val="bg1"/>
                </a:solidFill>
              </a:rPr>
              <a:t>Hello I am Waqar and today I will be taking you a journey of fun and discovery introducing </a:t>
            </a:r>
          </a:p>
          <a:p>
            <a:pPr lvl="0" algn="ctr"/>
            <a:r>
              <a:rPr lang="en-US" dirty="0">
                <a:solidFill>
                  <a:schemeClr val="bg1"/>
                </a:solidFill>
              </a:rPr>
              <a:t>Future Stars Nursery. </a:t>
            </a:r>
          </a:p>
          <a:p>
            <a:pPr lvl="0"/>
            <a:endParaRPr lang="en-US" dirty="0">
              <a:solidFill>
                <a:schemeClr val="bg1"/>
              </a:solidFill>
            </a:endParaRPr>
          </a:p>
          <a:p>
            <a:pPr lvl="0"/>
            <a:endParaRPr lang="en-US" dirty="0">
              <a:solidFill>
                <a:schemeClr val="bg1"/>
              </a:solidFill>
            </a:endParaRPr>
          </a:p>
          <a:p>
            <a:pPr lvl="0"/>
            <a:r>
              <a:rPr lang="en-US" dirty="0">
                <a:solidFill>
                  <a:schemeClr val="bg1"/>
                </a:solidFill>
              </a:rPr>
              <a:t>This presentation will aim to provide you an overview of the project plan and vision for Future Stars Nursery, along with the scope and breakdown structure for project. Future Stars is unique, and the goal is to provide creative freedom for all children, and this nursery will provide unique playrooms to cater for all sensory requirements for children.</a:t>
            </a:r>
          </a:p>
        </p:txBody>
      </p:sp>
    </p:spTree>
    <p:extLst>
      <p:ext uri="{BB962C8B-B14F-4D97-AF65-F5344CB8AC3E}">
        <p14:creationId xmlns:p14="http://schemas.microsoft.com/office/powerpoint/2010/main" val="3944678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8" name="Content Placeholder 17" descr="Belfast mum helps primary school get sensory room as calming environment  for kids - Belfast Live">
            <a:extLst>
              <a:ext uri="{FF2B5EF4-FFF2-40B4-BE49-F238E27FC236}">
                <a16:creationId xmlns:a16="http://schemas.microsoft.com/office/drawing/2014/main" id="{19923E61-EA82-F9CB-3ADA-8D2024B1D3A4}"/>
              </a:ext>
            </a:extLst>
          </p:cNvPr>
          <p:cNvPicPr>
            <a:picLocks noGrp="1" noChangeAspect="1"/>
          </p:cNvPicPr>
          <p:nvPr>
            <p:ph sz="quarter" idx="4"/>
          </p:nvPr>
        </p:nvPicPr>
        <p:blipFill rotWithShape="1">
          <a:blip r:embed="rId2">
            <a:alphaModFix amt="60000"/>
          </a:blip>
          <a:srcRect t="7707" b="7707"/>
          <a:stretch/>
        </p:blipFill>
        <p:spPr>
          <a:xfrm>
            <a:off x="-1" y="10"/>
            <a:ext cx="12192001" cy="6857990"/>
          </a:xfrm>
          <a:prstGeom prst="rect">
            <a:avLst/>
          </a:prstGeom>
        </p:spPr>
      </p:pic>
      <p:sp>
        <p:nvSpPr>
          <p:cNvPr id="2" name="Title 1">
            <a:extLst>
              <a:ext uri="{FF2B5EF4-FFF2-40B4-BE49-F238E27FC236}">
                <a16:creationId xmlns:a16="http://schemas.microsoft.com/office/drawing/2014/main" id="{F4A79C60-609C-142F-D7BC-2C38D6C6C964}"/>
              </a:ext>
            </a:extLst>
          </p:cNvPr>
          <p:cNvSpPr>
            <a:spLocks noGrp="1"/>
          </p:cNvSpPr>
          <p:nvPr>
            <p:ph type="title"/>
          </p:nvPr>
        </p:nvSpPr>
        <p:spPr>
          <a:xfrm>
            <a:off x="838199" y="1671570"/>
            <a:ext cx="5155261" cy="4072044"/>
          </a:xfrm>
        </p:spPr>
        <p:txBody>
          <a:bodyPr vert="horz" lIns="91440" tIns="45720" rIns="91440" bIns="45720" rtlCol="0" anchor="t">
            <a:normAutofit/>
          </a:bodyPr>
          <a:lstStyle/>
          <a:p>
            <a:r>
              <a:rPr lang="en-US" dirty="0">
                <a:solidFill>
                  <a:srgbClr val="FFFFFF"/>
                </a:solidFill>
              </a:rPr>
              <a:t>The Vision</a:t>
            </a:r>
          </a:p>
        </p:txBody>
      </p:sp>
      <p:sp>
        <p:nvSpPr>
          <p:cNvPr id="20" name="Content Placeholder 19">
            <a:extLst>
              <a:ext uri="{FF2B5EF4-FFF2-40B4-BE49-F238E27FC236}">
                <a16:creationId xmlns:a16="http://schemas.microsoft.com/office/drawing/2014/main" id="{0B2C313D-AAED-9360-082B-C20DE3FF7EF1}"/>
              </a:ext>
            </a:extLst>
          </p:cNvPr>
          <p:cNvSpPr>
            <a:spLocks noGrp="1"/>
          </p:cNvSpPr>
          <p:nvPr>
            <p:ph sz="half" idx="2"/>
          </p:nvPr>
        </p:nvSpPr>
        <p:spPr>
          <a:xfrm>
            <a:off x="6185986" y="1671566"/>
            <a:ext cx="5170861" cy="4072043"/>
          </a:xfrm>
        </p:spPr>
        <p:txBody>
          <a:bodyPr vert="horz" lIns="91440" tIns="45720" rIns="91440" bIns="45720" rtlCol="0">
            <a:normAutofit/>
          </a:bodyPr>
          <a:lstStyle/>
          <a:p>
            <a:pPr marL="0" indent="0">
              <a:buNone/>
            </a:pPr>
            <a:r>
              <a:rPr lang="en-US" sz="2000" dirty="0">
                <a:solidFill>
                  <a:srgbClr val="FFFFFF"/>
                </a:solidFill>
              </a:rPr>
              <a:t>Introducing to you to the vision here at Future Stars Nursery.</a:t>
            </a:r>
          </a:p>
          <a:p>
            <a:pPr marL="0" indent="0">
              <a:buNone/>
            </a:pPr>
            <a:r>
              <a:rPr lang="en-US" sz="2000" dirty="0">
                <a:solidFill>
                  <a:srgbClr val="FFFFFF"/>
                </a:solidFill>
              </a:rPr>
              <a:t>Future Stars Nursery aims to  provide Pantomime and stage shows that aid learning  with educational sing along.</a:t>
            </a:r>
          </a:p>
          <a:p>
            <a:pPr marL="0" indent="0">
              <a:buNone/>
            </a:pPr>
            <a:r>
              <a:rPr lang="en-US" sz="2000" dirty="0">
                <a:solidFill>
                  <a:srgbClr val="FFFFFF"/>
                </a:solidFill>
              </a:rPr>
              <a:t>Future Stars Nursery also has an app called (POP) which is the parent's online platform which I will discuss shortly.</a:t>
            </a:r>
          </a:p>
          <a:p>
            <a:pPr marL="0" indent="0">
              <a:buNone/>
            </a:pPr>
            <a:r>
              <a:rPr lang="en-US" sz="2000" dirty="0">
                <a:solidFill>
                  <a:srgbClr val="FFFFFF"/>
                </a:solidFill>
              </a:rPr>
              <a:t>Multi-Sensory Environments are spaces with tools that can provide experiences with touch, sound, and light. Children with autism are frequently exposed to multisensory environments. (Unwin, Powell and Jones, 2021)</a:t>
            </a:r>
          </a:p>
        </p:txBody>
      </p:sp>
    </p:spTree>
    <p:extLst>
      <p:ext uri="{BB962C8B-B14F-4D97-AF65-F5344CB8AC3E}">
        <p14:creationId xmlns:p14="http://schemas.microsoft.com/office/powerpoint/2010/main" val="475141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F79BCEC-D550-D5EA-8067-1B88BF2C49C6}"/>
              </a:ext>
            </a:extLst>
          </p:cNvPr>
          <p:cNvPicPr>
            <a:picLocks noGrp="1" noChangeAspect="1"/>
          </p:cNvPicPr>
          <p:nvPr>
            <p:ph sz="half" idx="1"/>
          </p:nvPr>
        </p:nvPicPr>
        <p:blipFill rotWithShape="1">
          <a:blip r:embed="rId2"/>
          <a:srcRect t="9995" r="1" b="20079"/>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38" name="Freeform: Shape 37">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0" name="Freeform: Shape 39">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34FDB9-812C-B499-18FB-1C80CDBB2832}"/>
              </a:ext>
            </a:extLst>
          </p:cNvPr>
          <p:cNvSpPr>
            <a:spLocks noGrp="1"/>
          </p:cNvSpPr>
          <p:nvPr>
            <p:ph type="title"/>
          </p:nvPr>
        </p:nvSpPr>
        <p:spPr>
          <a:xfrm>
            <a:off x="371094" y="1161288"/>
            <a:ext cx="3438144" cy="1125728"/>
          </a:xfrm>
        </p:spPr>
        <p:txBody>
          <a:bodyPr vert="horz" lIns="91440" tIns="45720" rIns="91440" bIns="45720" rtlCol="0" anchor="b">
            <a:normAutofit/>
          </a:bodyPr>
          <a:lstStyle/>
          <a:p>
            <a:r>
              <a:rPr lang="en-US" sz="1800"/>
              <a:t>The app includes Picture app for accidents and emergency this is also linked to the NHS for advice or assistance. </a:t>
            </a:r>
          </a:p>
        </p:txBody>
      </p:sp>
      <p:sp>
        <p:nvSpPr>
          <p:cNvPr id="42" name="Rectangle 4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4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Content Placeholder 3">
            <a:extLst>
              <a:ext uri="{FF2B5EF4-FFF2-40B4-BE49-F238E27FC236}">
                <a16:creationId xmlns:a16="http://schemas.microsoft.com/office/drawing/2014/main" id="{40F66586-3BC8-EBD0-1196-EC9F44022780}"/>
              </a:ext>
            </a:extLst>
          </p:cNvPr>
          <p:cNvSpPr>
            <a:spLocks noGrp="1"/>
          </p:cNvSpPr>
          <p:nvPr>
            <p:ph sz="half" idx="2"/>
          </p:nvPr>
        </p:nvSpPr>
        <p:spPr>
          <a:xfrm>
            <a:off x="371094" y="2718054"/>
            <a:ext cx="3438906" cy="3207258"/>
          </a:xfrm>
        </p:spPr>
        <p:txBody>
          <a:bodyPr vert="horz" lIns="91440" tIns="45720" rIns="91440" bIns="45720" rtlCol="0" anchor="t">
            <a:normAutofit/>
          </a:bodyPr>
          <a:lstStyle/>
          <a:p>
            <a:r>
              <a:rPr lang="en-US" sz="1600"/>
              <a:t>Pop also has disappearing features which enable photos or information to disappeared within 24hrs of usage for confidentiality. The app can also be used for updates, ordering school meal, Pop is also a gateway for communication for parents. Real-time information updates are provided by the school's parent portal in a secure setting. It effectively arranges crucial student information that parents should regularly watch and keep up with. (Okumu, 2023)</a:t>
            </a:r>
          </a:p>
        </p:txBody>
      </p:sp>
      <p:sp>
        <p:nvSpPr>
          <p:cNvPr id="3" name="TextBox 2">
            <a:extLst>
              <a:ext uri="{FF2B5EF4-FFF2-40B4-BE49-F238E27FC236}">
                <a16:creationId xmlns:a16="http://schemas.microsoft.com/office/drawing/2014/main" id="{EA77E51C-773B-51FE-8B30-A1BFC95E477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1604919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enefits of Sensory Rooms &amp; Spaces in Schools and Homes">
            <a:extLst>
              <a:ext uri="{FF2B5EF4-FFF2-40B4-BE49-F238E27FC236}">
                <a16:creationId xmlns:a16="http://schemas.microsoft.com/office/drawing/2014/main" id="{6FB57F07-33E9-8721-FC4C-5890BEDB3386}"/>
              </a:ext>
            </a:extLst>
          </p:cNvPr>
          <p:cNvPicPr>
            <a:picLocks noChangeAspect="1"/>
          </p:cNvPicPr>
          <p:nvPr/>
        </p:nvPicPr>
        <p:blipFill rotWithShape="1">
          <a:blip r:embed="rId2"/>
          <a:srcRect l="26411" r="3090"/>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2641CE-DFC0-EF8C-DCFC-179C5605A6FE}"/>
              </a:ext>
            </a:extLst>
          </p:cNvPr>
          <p:cNvSpPr>
            <a:spLocks noGrp="1"/>
          </p:cNvSpPr>
          <p:nvPr>
            <p:ph type="title"/>
          </p:nvPr>
        </p:nvSpPr>
        <p:spPr>
          <a:xfrm>
            <a:off x="940840" y="-1"/>
            <a:ext cx="3822189" cy="1543677"/>
          </a:xfrm>
        </p:spPr>
        <p:txBody>
          <a:bodyPr vert="horz" lIns="91440" tIns="45720" rIns="91440" bIns="45720" rtlCol="0" anchor="ctr">
            <a:normAutofit/>
          </a:bodyPr>
          <a:lstStyle/>
          <a:p>
            <a:r>
              <a:rPr lang="en-US" sz="4000" dirty="0"/>
              <a:t>Solutions</a:t>
            </a:r>
          </a:p>
        </p:txBody>
      </p:sp>
      <p:sp>
        <p:nvSpPr>
          <p:cNvPr id="3" name="Content Placeholder 2">
            <a:extLst>
              <a:ext uri="{FF2B5EF4-FFF2-40B4-BE49-F238E27FC236}">
                <a16:creationId xmlns:a16="http://schemas.microsoft.com/office/drawing/2014/main" id="{5865DE49-E10B-4B0E-EE69-F13654080247}"/>
              </a:ext>
            </a:extLst>
          </p:cNvPr>
          <p:cNvSpPr>
            <a:spLocks noGrp="1"/>
          </p:cNvSpPr>
          <p:nvPr>
            <p:ph sz="half" idx="1"/>
          </p:nvPr>
        </p:nvSpPr>
        <p:spPr>
          <a:xfrm>
            <a:off x="7531610" y="609600"/>
            <a:ext cx="3822189" cy="5567363"/>
          </a:xfrm>
        </p:spPr>
        <p:txBody>
          <a:bodyPr vert="horz" lIns="91440" tIns="45720" rIns="91440" bIns="45720" rtlCol="0">
            <a:normAutofit/>
          </a:bodyPr>
          <a:lstStyle/>
          <a:p>
            <a:pPr marL="0"/>
            <a:r>
              <a:rPr lang="en-US" sz="1800" dirty="0"/>
              <a:t>Future Stars provides a two-story   building which consist of:</a:t>
            </a:r>
          </a:p>
          <a:p>
            <a:r>
              <a:rPr lang="en-US" sz="1800" dirty="0"/>
              <a:t>ten rooms on each floor </a:t>
            </a:r>
          </a:p>
          <a:p>
            <a:r>
              <a:rPr lang="en-US" sz="1800" dirty="0"/>
              <a:t>Four toilets and two changing rooms on each floor</a:t>
            </a:r>
          </a:p>
          <a:p>
            <a:r>
              <a:rPr lang="en-US" sz="1800" dirty="0"/>
              <a:t>Liberty on each floor</a:t>
            </a:r>
          </a:p>
          <a:p>
            <a:r>
              <a:rPr lang="en-US" sz="1800" dirty="0"/>
              <a:t>Two main offices and one reception area</a:t>
            </a:r>
          </a:p>
          <a:p>
            <a:r>
              <a:rPr lang="en-US" sz="1800" dirty="0"/>
              <a:t>Fire point</a:t>
            </a:r>
          </a:p>
          <a:p>
            <a:r>
              <a:rPr lang="en-US" sz="1800" dirty="0"/>
              <a:t>Fire alarm</a:t>
            </a:r>
          </a:p>
          <a:p>
            <a:r>
              <a:rPr lang="en-US" sz="1800" dirty="0"/>
              <a:t>Emergency Exit</a:t>
            </a:r>
          </a:p>
          <a:p>
            <a:r>
              <a:rPr lang="en-US" sz="1800" dirty="0"/>
              <a:t>Toddlers require more staff per class and Little Wonders provide three staff for each of the creativity rooms designed for their age group.</a:t>
            </a:r>
          </a:p>
          <a:p>
            <a:r>
              <a:rPr lang="en-US" sz="1800" dirty="0"/>
              <a:t>Future Stars will employ up to 50 staff members</a:t>
            </a:r>
            <a:endParaRPr lang="en-US" sz="1300" dirty="0"/>
          </a:p>
          <a:p>
            <a:endParaRPr lang="en-US" sz="1300" dirty="0"/>
          </a:p>
          <a:p>
            <a:endParaRPr lang="en-US" sz="1300" dirty="0"/>
          </a:p>
        </p:txBody>
      </p:sp>
    </p:spTree>
    <p:extLst>
      <p:ext uri="{BB962C8B-B14F-4D97-AF65-F5344CB8AC3E}">
        <p14:creationId xmlns:p14="http://schemas.microsoft.com/office/powerpoint/2010/main" val="3858293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7" name="Picture 26" descr="Yellow school bus">
            <a:extLst>
              <a:ext uri="{FF2B5EF4-FFF2-40B4-BE49-F238E27FC236}">
                <a16:creationId xmlns:a16="http://schemas.microsoft.com/office/drawing/2014/main" id="{FEB53AE9-1C86-410C-E8F3-56C460BE65D2}"/>
              </a:ext>
            </a:extLst>
          </p:cNvPr>
          <p:cNvPicPr>
            <a:picLocks noChangeAspect="1"/>
          </p:cNvPicPr>
          <p:nvPr/>
        </p:nvPicPr>
        <p:blipFill rotWithShape="1">
          <a:blip r:embed="rId2"/>
          <a:srcRect r="3325" b="-3"/>
          <a:stretch/>
        </p:blipFill>
        <p:spPr>
          <a:xfrm>
            <a:off x="-201263" y="10"/>
            <a:ext cx="7606634" cy="6851058"/>
          </a:xfrm>
          <a:prstGeom prst="rect">
            <a:avLst/>
          </a:prstGeom>
        </p:spPr>
      </p:pic>
      <p:sp>
        <p:nvSpPr>
          <p:cNvPr id="33" name="Freeform: Shape 3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5" name="Freeform: Shape 3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37" name="Freeform: Shape 3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extBox 2">
            <a:extLst>
              <a:ext uri="{FF2B5EF4-FFF2-40B4-BE49-F238E27FC236}">
                <a16:creationId xmlns:a16="http://schemas.microsoft.com/office/drawing/2014/main" id="{558ED314-08C0-CDFB-1BFF-8D513C87B31E}"/>
              </a:ext>
            </a:extLst>
          </p:cNvPr>
          <p:cNvSpPr txBox="1"/>
          <p:nvPr/>
        </p:nvSpPr>
        <p:spPr>
          <a:xfrm>
            <a:off x="7572039" y="75784"/>
            <a:ext cx="4619961" cy="562778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a:bodyPr>
          <a:lstStyle/>
          <a:p>
            <a:pPr marL="57150">
              <a:lnSpc>
                <a:spcPct val="90000"/>
              </a:lnSpc>
              <a:spcAft>
                <a:spcPts val="600"/>
              </a:spcAft>
            </a:pPr>
            <a:r>
              <a:rPr lang="en-US" sz="2200" dirty="0"/>
              <a:t>Future Stars will provide suitable transportation to pick/drop children daily including children with disabilities this enables parents to be more flexible with their jobs.</a:t>
            </a:r>
          </a:p>
          <a:p>
            <a:pPr marL="57150">
              <a:lnSpc>
                <a:spcPct val="90000"/>
              </a:lnSpc>
              <a:spcAft>
                <a:spcPts val="600"/>
              </a:spcAft>
            </a:pPr>
            <a:r>
              <a:rPr lang="en-US" sz="2200" dirty="0">
                <a:latin typeface="Calibri"/>
                <a:ea typeface="+mn-lt"/>
                <a:cs typeface="+mn-lt"/>
              </a:rPr>
              <a:t>Future Stars transport will cover large areas citywide, including travel for our daycare center, making it easier for children to get around safely.</a:t>
            </a:r>
          </a:p>
          <a:p>
            <a:pPr marL="57150">
              <a:lnSpc>
                <a:spcPct val="90000"/>
              </a:lnSpc>
              <a:spcAft>
                <a:spcPts val="600"/>
              </a:spcAft>
            </a:pPr>
            <a:r>
              <a:rPr lang="en-US" sz="2200" dirty="0">
                <a:latin typeface="Calibri"/>
                <a:ea typeface="+mn-lt"/>
                <a:cs typeface="+mn-lt"/>
              </a:rPr>
              <a:t>Flexible schedules mean that parents can balance their work schedule with the time their children spend at Little Wonders.</a:t>
            </a:r>
          </a:p>
          <a:p>
            <a:pPr>
              <a:spcAft>
                <a:spcPts val="600"/>
              </a:spcAft>
            </a:pPr>
            <a:endParaRPr lang="en-US" sz="2200" dirty="0">
              <a:latin typeface="Arial Nova"/>
              <a:ea typeface="+mn-lt"/>
              <a:cs typeface="+mn-lt"/>
            </a:endParaRPr>
          </a:p>
          <a:p>
            <a:pPr>
              <a:spcAft>
                <a:spcPts val="600"/>
              </a:spcAft>
            </a:pPr>
            <a:r>
              <a:rPr lang="en-US" sz="2200" dirty="0">
                <a:ea typeface="+mn-lt"/>
                <a:cs typeface="+mn-lt"/>
              </a:rPr>
              <a:t>Buses are the safest form of transportation for students, so parents don't have to stress about their children's safety. (M Keshavadasa 2019)</a:t>
            </a:r>
            <a:endParaRPr lang="en-US" sz="22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3467305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617B0-FF62-FB74-28A8-B237E7F7F5AD}"/>
              </a:ext>
            </a:extLst>
          </p:cNvPr>
          <p:cNvSpPr>
            <a:spLocks noGrp="1"/>
          </p:cNvSpPr>
          <p:nvPr>
            <p:ph type="title"/>
          </p:nvPr>
        </p:nvSpPr>
        <p:spPr>
          <a:xfrm>
            <a:off x="523845" y="5546162"/>
            <a:ext cx="6661702" cy="953611"/>
          </a:xfrm>
        </p:spPr>
        <p:txBody>
          <a:bodyPr vert="horz" lIns="91440" tIns="45720" rIns="91440" bIns="45720" rtlCol="0" anchor="ctr">
            <a:normAutofit fontScale="90000"/>
          </a:bodyPr>
          <a:lstStyle/>
          <a:p>
            <a:r>
              <a:rPr lang="en-US" sz="3100" dirty="0">
                <a:latin typeface="Arial Nova"/>
              </a:rPr>
              <a:t>Statutory Framework for the early year's foundation stage requirements </a:t>
            </a:r>
          </a:p>
        </p:txBody>
      </p:sp>
      <p:pic>
        <p:nvPicPr>
          <p:cNvPr id="3" name="Picture 2" descr="EYFS Development Rainbows - MindingKids">
            <a:extLst>
              <a:ext uri="{FF2B5EF4-FFF2-40B4-BE49-F238E27FC236}">
                <a16:creationId xmlns:a16="http://schemas.microsoft.com/office/drawing/2014/main" id="{1B515260-A05D-62A6-6336-AB88F2E6E9D2}"/>
              </a:ext>
            </a:extLst>
          </p:cNvPr>
          <p:cNvPicPr>
            <a:picLocks noChangeAspect="1"/>
          </p:cNvPicPr>
          <p:nvPr/>
        </p:nvPicPr>
        <p:blipFill rotWithShape="1">
          <a:blip r:embed="rId2"/>
          <a:srcRect t="863" r="-1" b="2819"/>
          <a:stretch/>
        </p:blipFill>
        <p:spPr>
          <a:xfrm>
            <a:off x="20" y="-1"/>
            <a:ext cx="7574488" cy="5161587"/>
          </a:xfrm>
          <a:prstGeom prst="rect">
            <a:avLst/>
          </a:prstGeom>
        </p:spPr>
      </p:pic>
      <p:sp>
        <p:nvSpPr>
          <p:cNvPr id="93" name="Content Placeholder 65">
            <a:extLst>
              <a:ext uri="{FF2B5EF4-FFF2-40B4-BE49-F238E27FC236}">
                <a16:creationId xmlns:a16="http://schemas.microsoft.com/office/drawing/2014/main" id="{A549B270-974A-6FF7-3563-C0A6E756CCDC}"/>
              </a:ext>
            </a:extLst>
          </p:cNvPr>
          <p:cNvSpPr>
            <a:spLocks noGrp="1"/>
          </p:cNvSpPr>
          <p:nvPr>
            <p:ph idx="1"/>
          </p:nvPr>
        </p:nvSpPr>
        <p:spPr>
          <a:xfrm>
            <a:off x="8340064" y="743803"/>
            <a:ext cx="3144523" cy="5474173"/>
          </a:xfrm>
        </p:spPr>
        <p:txBody>
          <a:bodyPr vert="horz" lIns="91440" tIns="45720" rIns="91440" bIns="45720" rtlCol="0" anchor="ctr">
            <a:normAutofit/>
          </a:bodyPr>
          <a:lstStyle/>
          <a:p>
            <a:r>
              <a:rPr lang="en-US" sz="1800" dirty="0">
                <a:latin typeface="Arial Nova"/>
              </a:rPr>
              <a:t>The (EYFS) requires</a:t>
            </a:r>
            <a:endParaRPr lang="en-US" sz="1800">
              <a:latin typeface="Arial Nova"/>
              <a:cs typeface="Calibri"/>
            </a:endParaRPr>
          </a:p>
          <a:p>
            <a:r>
              <a:rPr lang="en-US" sz="1800" dirty="0">
                <a:latin typeface="Arial Nova"/>
              </a:rPr>
              <a:t>Communication and language.</a:t>
            </a:r>
          </a:p>
          <a:p>
            <a:r>
              <a:rPr lang="en-US" sz="1800" dirty="0">
                <a:latin typeface="Arial Nova"/>
              </a:rPr>
              <a:t>Personal, social and emotional development.</a:t>
            </a:r>
          </a:p>
          <a:p>
            <a:r>
              <a:rPr lang="en-US" sz="1800" dirty="0">
                <a:latin typeface="Arial Nova"/>
              </a:rPr>
              <a:t>Mathematics</a:t>
            </a:r>
          </a:p>
          <a:p>
            <a:r>
              <a:rPr lang="en-US" sz="1800" dirty="0">
                <a:latin typeface="Arial Nova"/>
              </a:rPr>
              <a:t>Physical development</a:t>
            </a:r>
          </a:p>
          <a:p>
            <a:r>
              <a:rPr lang="en-US" sz="1800" dirty="0">
                <a:latin typeface="Arial Nova"/>
              </a:rPr>
              <a:t>Expressive arts and design</a:t>
            </a:r>
          </a:p>
          <a:p>
            <a:r>
              <a:rPr lang="en-US" sz="1800" dirty="0">
                <a:latin typeface="Arial Nova"/>
              </a:rPr>
              <a:t>Understanding the world </a:t>
            </a:r>
          </a:p>
          <a:p>
            <a:r>
              <a:rPr lang="en-US" sz="1800" dirty="0">
                <a:latin typeface="Arial Nova"/>
              </a:rPr>
              <a:t>Literacy</a:t>
            </a:r>
          </a:p>
          <a:p>
            <a:r>
              <a:rPr lang="en-US" sz="1800" dirty="0">
                <a:latin typeface="Arial Nova"/>
              </a:rPr>
              <a:t>The Early Years Foundation Stage (EYFS) establishes guidelines for the education, growth, and care of children from birth to age five. (Pascal, Bertram and Rouse, 2019)</a:t>
            </a:r>
          </a:p>
          <a:p>
            <a:endParaRPr lang="en-US" sz="2000">
              <a:latin typeface="Arial Nova"/>
            </a:endParaRPr>
          </a:p>
          <a:p>
            <a:endParaRPr lang="en-US" sz="2000">
              <a:latin typeface="Arial Nova"/>
            </a:endParaRPr>
          </a:p>
          <a:p>
            <a:endParaRPr lang="en-US" sz="2000">
              <a:latin typeface="Arial Nova"/>
            </a:endParaRPr>
          </a:p>
        </p:txBody>
      </p:sp>
    </p:spTree>
    <p:extLst>
      <p:ext uri="{BB962C8B-B14F-4D97-AF65-F5344CB8AC3E}">
        <p14:creationId xmlns:p14="http://schemas.microsoft.com/office/powerpoint/2010/main" val="561206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26E10-E12C-8FA6-0065-D1D0187E440B}"/>
              </a:ext>
            </a:extLst>
          </p:cNvPr>
          <p:cNvSpPr>
            <a:spLocks noGrp="1"/>
          </p:cNvSpPr>
          <p:nvPr>
            <p:ph type="title"/>
          </p:nvPr>
        </p:nvSpPr>
        <p:spPr>
          <a:xfrm>
            <a:off x="681385" y="196978"/>
            <a:ext cx="4768463" cy="679714"/>
          </a:xfrm>
        </p:spPr>
        <p:txBody>
          <a:bodyPr vert="horz" lIns="91440" tIns="45720" rIns="91440" bIns="45720" rtlCol="0" anchor="b">
            <a:normAutofit/>
          </a:bodyPr>
          <a:lstStyle/>
          <a:p>
            <a:r>
              <a:rPr lang="en-US" sz="3200" kern="1200" dirty="0">
                <a:solidFill>
                  <a:schemeClr val="tx1"/>
                </a:solidFill>
                <a:latin typeface="+mj-lt"/>
                <a:ea typeface="+mj-ea"/>
                <a:cs typeface="+mj-cs"/>
              </a:rPr>
              <a:t>Funding </a:t>
            </a:r>
          </a:p>
        </p:txBody>
      </p:sp>
      <p:sp>
        <p:nvSpPr>
          <p:cNvPr id="3" name="Content Placeholder 2">
            <a:extLst>
              <a:ext uri="{FF2B5EF4-FFF2-40B4-BE49-F238E27FC236}">
                <a16:creationId xmlns:a16="http://schemas.microsoft.com/office/drawing/2014/main" id="{EF73712B-8EEB-3328-FFEA-C55A46617400}"/>
              </a:ext>
            </a:extLst>
          </p:cNvPr>
          <p:cNvSpPr>
            <a:spLocks noGrp="1"/>
          </p:cNvSpPr>
          <p:nvPr>
            <p:ph sz="half" idx="1"/>
          </p:nvPr>
        </p:nvSpPr>
        <p:spPr>
          <a:xfrm>
            <a:off x="566314" y="1015394"/>
            <a:ext cx="4768463" cy="3447832"/>
          </a:xfrm>
        </p:spPr>
        <p:txBody>
          <a:bodyPr vert="horz" lIns="91440" tIns="45720" rIns="91440" bIns="45720" rtlCol="0" anchor="t">
            <a:normAutofit/>
          </a:bodyPr>
          <a:lstStyle/>
          <a:p>
            <a:pPr marL="0"/>
            <a:r>
              <a:rPr lang="en-US" sz="2000" dirty="0"/>
              <a:t>Future Stars is supported by funding from local investors and Birmingham city council.</a:t>
            </a:r>
          </a:p>
          <a:p>
            <a:pPr marL="0"/>
            <a:r>
              <a:rPr lang="en-US" sz="2000" dirty="0"/>
              <a:t>Funders will have no role in the  business or any preparation of the company. Tell potential investors why they should invest in you in your business plan since it will be their first exposure to your company. One of the most difficult aspects of launching and operating a business is finding investors. It's ideal to start modest and transition to larger funding alternatives later.(</a:t>
            </a:r>
            <a:r>
              <a:rPr lang="en-US" sz="2000" dirty="0" err="1"/>
              <a:t>Dublino</a:t>
            </a:r>
            <a:r>
              <a:rPr lang="en-US" sz="2000" dirty="0"/>
              <a:t> 2023)</a:t>
            </a:r>
          </a:p>
        </p:txBody>
      </p:sp>
      <p:pic>
        <p:nvPicPr>
          <p:cNvPr id="5" name="Content Placeholder 4" descr="A white sign with black text&#10;&#10;Description automatically generated">
            <a:extLst>
              <a:ext uri="{FF2B5EF4-FFF2-40B4-BE49-F238E27FC236}">
                <a16:creationId xmlns:a16="http://schemas.microsoft.com/office/drawing/2014/main" id="{F7E2F404-3254-09C3-B021-F231175C87CC}"/>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t="6954" r="1" b="1203"/>
          <a:stretch/>
        </p:blipFill>
        <p:spPr>
          <a:xfrm>
            <a:off x="6543675" y="-15447"/>
            <a:ext cx="5645154" cy="3447832"/>
          </a:xfrm>
          <a:prstGeom prst="rect">
            <a:avLst/>
          </a:prstGeom>
        </p:spPr>
      </p:pic>
      <p:pic>
        <p:nvPicPr>
          <p:cNvPr id="6" name="Content Placeholder 8" descr="Birmingham City Council | Ideal for All">
            <a:extLst>
              <a:ext uri="{FF2B5EF4-FFF2-40B4-BE49-F238E27FC236}">
                <a16:creationId xmlns:a16="http://schemas.microsoft.com/office/drawing/2014/main" id="{740C74AA-FDE7-ABE9-F557-302A249CE54B}"/>
              </a:ext>
            </a:extLst>
          </p:cNvPr>
          <p:cNvPicPr>
            <a:picLocks noChangeAspect="1"/>
          </p:cNvPicPr>
          <p:nvPr/>
        </p:nvPicPr>
        <p:blipFill rotWithShape="1">
          <a:blip r:embed="rId4"/>
          <a:srcRect t="11316" r="1" b="15763"/>
          <a:stretch/>
        </p:blipFill>
        <p:spPr>
          <a:xfrm>
            <a:off x="6536530" y="3332357"/>
            <a:ext cx="5830675" cy="342900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40768" y="3211903"/>
            <a:ext cx="1664453" cy="5658638"/>
          </a:xfrm>
          <a:prstGeom prst="rect">
            <a:avLst/>
          </a:prstGeom>
          <a:gradFill>
            <a:gsLst>
              <a:gs pos="0">
                <a:schemeClr val="accent5">
                  <a:lumMod val="75000"/>
                </a:schemeClr>
              </a:gs>
              <a:gs pos="86000">
                <a:schemeClr val="accent5">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3235" y="0"/>
            <a:ext cx="1370340" cy="6857999"/>
          </a:xfrm>
          <a:prstGeom prst="rect">
            <a:avLst/>
          </a:prstGeom>
          <a:gradFill flip="none" rotWithShape="1">
            <a:gsLst>
              <a:gs pos="0">
                <a:schemeClr val="accent2"/>
              </a:gs>
              <a:gs pos="44000">
                <a:schemeClr val="accent5">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530" y="-11248"/>
            <a:ext cx="5648324" cy="1323214"/>
          </a:xfrm>
          <a:prstGeom prst="rect">
            <a:avLst/>
          </a:prstGeom>
          <a:gradFill flip="none" rotWithShape="1">
            <a:gsLst>
              <a:gs pos="0">
                <a:schemeClr val="accent5"/>
              </a:gs>
              <a:gs pos="52000">
                <a:schemeClr val="accent2">
                  <a:alpha val="0"/>
                </a:schemeClr>
              </a:gs>
            </a:gsLst>
            <a:lin ang="4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461635" y="3593533"/>
            <a:ext cx="2743200" cy="3275713"/>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TextBox 6">
            <a:extLst>
              <a:ext uri="{FF2B5EF4-FFF2-40B4-BE49-F238E27FC236}">
                <a16:creationId xmlns:a16="http://schemas.microsoft.com/office/drawing/2014/main" id="{857B2290-1C0B-F0C7-52C9-86604A31AA12}"/>
              </a:ext>
            </a:extLst>
          </p:cNvPr>
          <p:cNvSpPr txBox="1"/>
          <p:nvPr/>
        </p:nvSpPr>
        <p:spPr>
          <a:xfrm>
            <a:off x="9867361" y="323233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493504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minibuses colourfull">
            <a:extLst>
              <a:ext uri="{FF2B5EF4-FFF2-40B4-BE49-F238E27FC236}">
                <a16:creationId xmlns:a16="http://schemas.microsoft.com/office/drawing/2014/main" id="{A6D35F3B-8327-E11D-9C76-778EC35076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50" r="14212"/>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6DD52C5-1D73-2AF9-4F98-A72687019C31}"/>
              </a:ext>
            </a:extLst>
          </p:cNvPr>
          <p:cNvSpPr txBox="1"/>
          <p:nvPr/>
        </p:nvSpPr>
        <p:spPr>
          <a:xfrm>
            <a:off x="8080250" y="137160"/>
            <a:ext cx="3822189" cy="6176963"/>
          </a:xfrm>
          <a:prstGeom prst="rect">
            <a:avLst/>
          </a:prstGeom>
        </p:spPr>
        <p:txBody>
          <a:bodyPr vert="horz" lIns="91440" tIns="45720" rIns="91440" bIns="45720" rtlCol="0">
            <a:noAutofit/>
          </a:bodyPr>
          <a:lstStyle/>
          <a:p>
            <a:pPr>
              <a:lnSpc>
                <a:spcPct val="90000"/>
              </a:lnSpc>
              <a:spcAft>
                <a:spcPts val="600"/>
              </a:spcAft>
            </a:pPr>
            <a:r>
              <a:rPr lang="en-US" sz="1600" dirty="0"/>
              <a:t>Conclusion</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t>Childcare is the number one responsibility of any care provider and Future Stars take this very seriously, with issues such as reduced allocation for children during covid 19 restrictions which have now been lifted and even less places for children with special needs.</a:t>
            </a:r>
          </a:p>
          <a:p>
            <a:pPr>
              <a:lnSpc>
                <a:spcPct val="90000"/>
              </a:lnSpc>
              <a:spcAft>
                <a:spcPts val="600"/>
              </a:spcAft>
            </a:pPr>
            <a:r>
              <a:rPr lang="en-US" sz="1600" dirty="0"/>
              <a:t>Future Stars Nursery proposes to build a two-story building with 20 rooms and fifty staff members all with a single goal in mind. Future Stars will provide four subsidised minibuses for parents, with funding from Birmingham city council and private investors allowing children to travel safely to and from the nursery.</a:t>
            </a:r>
            <a:br>
              <a:rPr lang="en-US" sz="1600" dirty="0"/>
            </a:br>
            <a:r>
              <a:rPr lang="en-US" sz="1600" dirty="0"/>
              <a:t>Future Stars created a parents app called Pop which is linked to the NHS and parents for all communication and the nursery will also abide by The Early Years Foundation Stage (EYFS) guild lines and requirement. </a:t>
            </a:r>
            <a:br>
              <a:rPr lang="en-US" sz="1600" dirty="0"/>
            </a:br>
            <a:r>
              <a:rPr lang="en-US" sz="1600" dirty="0"/>
              <a:t>In closing Little Wonders aims to provide larger spaces more staff and travel, Little Wonders believes in providing the best care for every parent and their children's needs.</a:t>
            </a:r>
          </a:p>
        </p:txBody>
      </p:sp>
    </p:spTree>
    <p:extLst>
      <p:ext uri="{BB962C8B-B14F-4D97-AF65-F5344CB8AC3E}">
        <p14:creationId xmlns:p14="http://schemas.microsoft.com/office/powerpoint/2010/main" val="991907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5A98-C5FB-E7DD-F0EC-6F4D9004095A}"/>
              </a:ext>
            </a:extLst>
          </p:cNvPr>
          <p:cNvSpPr>
            <a:spLocks noGrp="1"/>
          </p:cNvSpPr>
          <p:nvPr>
            <p:ph type="title"/>
          </p:nvPr>
        </p:nvSpPr>
        <p:spPr>
          <a:xfrm>
            <a:off x="838200" y="365125"/>
            <a:ext cx="10515600" cy="590778"/>
          </a:xfrm>
        </p:spPr>
        <p:txBody>
          <a:bodyPr>
            <a:normAutofit/>
          </a:bodyPr>
          <a:lstStyle/>
          <a:p>
            <a:pPr algn="ctr"/>
            <a:r>
              <a:rPr lang="en-GB" sz="3200" dirty="0">
                <a:latin typeface="Arial Nova"/>
                <a:cs typeface="Calibri Light"/>
              </a:rPr>
              <a:t>References</a:t>
            </a:r>
            <a:endParaRPr lang="en-GB" sz="3200" dirty="0">
              <a:latin typeface="Arial Nova"/>
            </a:endParaRPr>
          </a:p>
        </p:txBody>
      </p:sp>
      <p:sp>
        <p:nvSpPr>
          <p:cNvPr id="3" name="Content Placeholder 2">
            <a:extLst>
              <a:ext uri="{FF2B5EF4-FFF2-40B4-BE49-F238E27FC236}">
                <a16:creationId xmlns:a16="http://schemas.microsoft.com/office/drawing/2014/main" id="{E7D1676C-07EA-0EBD-CD74-2E4C1908D178}"/>
              </a:ext>
            </a:extLst>
          </p:cNvPr>
          <p:cNvSpPr>
            <a:spLocks noGrp="1"/>
          </p:cNvSpPr>
          <p:nvPr>
            <p:ph idx="1"/>
          </p:nvPr>
        </p:nvSpPr>
        <p:spPr/>
        <p:txBody>
          <a:bodyPr vert="horz" lIns="91440" tIns="45720" rIns="91440" bIns="45720" rtlCol="0" anchor="t">
            <a:normAutofit/>
          </a:bodyPr>
          <a:lstStyle/>
          <a:p>
            <a:r>
              <a:rPr lang="en-GB" sz="1400" dirty="0">
                <a:solidFill>
                  <a:srgbClr val="2C3E50"/>
                </a:solidFill>
                <a:ea typeface="Calibri"/>
                <a:cs typeface="Calibri"/>
              </a:rPr>
              <a:t>Unwin, K.L., Powell, G. and Jones, C.R. (2021). The use of Multi-Sensory Environments with autistic children: Exploring the effect of having control of sensory changes. </a:t>
            </a:r>
            <a:r>
              <a:rPr lang="en-GB" sz="1400" i="1" dirty="0">
                <a:solidFill>
                  <a:srgbClr val="2C3E50"/>
                </a:solidFill>
                <a:ea typeface="Calibri"/>
                <a:cs typeface="Calibri"/>
              </a:rPr>
              <a:t>Autism</a:t>
            </a:r>
            <a:r>
              <a:rPr lang="en-GB" sz="1400" dirty="0">
                <a:solidFill>
                  <a:srgbClr val="2C3E50"/>
                </a:solidFill>
                <a:ea typeface="Calibri"/>
                <a:cs typeface="Calibri"/>
              </a:rPr>
              <a:t>, 26(6), p.136236132110501. </a:t>
            </a:r>
            <a:r>
              <a:rPr lang="en-GB" sz="1400" dirty="0" err="1">
                <a:solidFill>
                  <a:srgbClr val="2C3E50"/>
                </a:solidFill>
                <a:ea typeface="Calibri"/>
                <a:cs typeface="Calibri"/>
              </a:rPr>
              <a:t>doi:https</a:t>
            </a:r>
            <a:r>
              <a:rPr lang="en-GB" sz="1400" dirty="0">
                <a:solidFill>
                  <a:srgbClr val="2C3E50"/>
                </a:solidFill>
                <a:ea typeface="Calibri"/>
                <a:cs typeface="Calibri"/>
              </a:rPr>
              <a:t>://doi.org/10.1177/13623613211050176.</a:t>
            </a:r>
          </a:p>
          <a:p>
            <a:endParaRPr lang="en-GB" sz="1400" dirty="0">
              <a:solidFill>
                <a:srgbClr val="2C3E50"/>
              </a:solidFill>
              <a:ea typeface="+mn-lt"/>
              <a:cs typeface="+mn-lt"/>
            </a:endParaRPr>
          </a:p>
          <a:p>
            <a:r>
              <a:rPr lang="en-GB" sz="1200" dirty="0">
                <a:solidFill>
                  <a:srgbClr val="2C3E50"/>
                </a:solidFill>
                <a:latin typeface="Times New Roman"/>
                <a:ea typeface="+mn-lt"/>
                <a:cs typeface="Times New Roman"/>
              </a:rPr>
              <a:t>M, </a:t>
            </a:r>
            <a:r>
              <a:rPr lang="en-GB" sz="1200" dirty="0" err="1">
                <a:solidFill>
                  <a:srgbClr val="2C3E50"/>
                </a:solidFill>
                <a:latin typeface="Times New Roman"/>
                <a:ea typeface="+mn-lt"/>
                <a:cs typeface="Times New Roman"/>
              </a:rPr>
              <a:t>keshavdas</a:t>
            </a:r>
            <a:r>
              <a:rPr lang="en-GB" sz="1200" dirty="0">
                <a:solidFill>
                  <a:srgbClr val="2C3E50"/>
                </a:solidFill>
                <a:latin typeface="Times New Roman"/>
                <a:ea typeface="+mn-lt"/>
                <a:cs typeface="Times New Roman"/>
              </a:rPr>
              <a:t> (2019) ‘Top 17 Important Benefits Of Choosing School Buses For Students’, 17 June. Available at: </a:t>
            </a:r>
            <a:r>
              <a:rPr lang="en-GB" sz="1200" dirty="0">
                <a:solidFill>
                  <a:srgbClr val="2C3E50"/>
                </a:solidFill>
                <a:latin typeface="Times New Roman"/>
                <a:ea typeface="+mn-lt"/>
                <a:cs typeface="Times New Roman"/>
                <a:hlinkClick r:id="rId2"/>
              </a:rPr>
              <a:t>https://www.fleetroot.com/blog/top-17-important-benefits-of-choosing-school-buses-for-students/#:~:text=A%20school%20bus%20can%20accommodate,positively%20to%20reducing%20the%20traffic</a:t>
            </a:r>
            <a:r>
              <a:rPr lang="en-GB" sz="1200" dirty="0">
                <a:solidFill>
                  <a:srgbClr val="2C3E50"/>
                </a:solidFill>
                <a:latin typeface="Times New Roman"/>
                <a:ea typeface="+mn-lt"/>
                <a:cs typeface="Times New Roman"/>
              </a:rPr>
              <a:t>. (Accessed: 17 October 2023).</a:t>
            </a:r>
            <a:endParaRPr lang="en-GB" dirty="0">
              <a:solidFill>
                <a:srgbClr val="000000"/>
              </a:solidFill>
              <a:ea typeface="+mn-lt"/>
              <a:cs typeface="+mn-lt"/>
            </a:endParaRPr>
          </a:p>
          <a:p>
            <a:r>
              <a:rPr lang="en-GB" sz="1100" dirty="0">
                <a:solidFill>
                  <a:srgbClr val="2C3E50"/>
                </a:solidFill>
                <a:ea typeface="+mn-lt"/>
                <a:cs typeface="+mn-lt"/>
              </a:rPr>
              <a:t>..</a:t>
            </a:r>
            <a:endParaRPr lang="en-GB" dirty="0">
              <a:cs typeface="Calibri"/>
            </a:endParaRPr>
          </a:p>
          <a:p>
            <a:r>
              <a:rPr lang="en-GB" sz="1100" dirty="0">
                <a:solidFill>
                  <a:srgbClr val="2C3E50"/>
                </a:solidFill>
                <a:ea typeface="+mn-lt"/>
                <a:cs typeface="+mn-lt"/>
                <a:hlinkClick r:id="rId3"/>
              </a:rPr>
              <a:t>https://mindingkids.co.uk/wp-content/uploads/edd/2021/10/EYFS-Development-Rainbows-Advert-IMAGE.png</a:t>
            </a:r>
            <a:endParaRPr lang="en-GB" sz="1100" dirty="0">
              <a:solidFill>
                <a:srgbClr val="2C3E50"/>
              </a:solidFill>
              <a:cs typeface="Calibri"/>
            </a:endParaRPr>
          </a:p>
          <a:p>
            <a:endParaRPr lang="en-GB" sz="1100" dirty="0">
              <a:solidFill>
                <a:srgbClr val="2C3E50"/>
              </a:solidFill>
              <a:cs typeface="Calibri"/>
            </a:endParaRPr>
          </a:p>
          <a:p>
            <a:r>
              <a:rPr lang="en-GB" sz="1200" dirty="0">
                <a:solidFill>
                  <a:srgbClr val="2C3E50"/>
                </a:solidFill>
                <a:latin typeface="Times New Roman"/>
                <a:cs typeface="Times New Roman"/>
              </a:rPr>
              <a:t>Pascal, C., Bertram, T. and Rouse, L. (2019) </a:t>
            </a:r>
            <a:r>
              <a:rPr lang="en-GB" sz="1200" i="1" dirty="0">
                <a:solidFill>
                  <a:srgbClr val="2C3E50"/>
                </a:solidFill>
                <a:latin typeface="Times New Roman"/>
                <a:cs typeface="Times New Roman"/>
              </a:rPr>
              <a:t>Getting it right in the Early Years Foundation Stage: a review of the evidence</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4"/>
              </a:rPr>
              <a:t>http://www.earlychildhoodforum.org/uploads/Getting_it_right_in_the_EYFS_Literature_Review.pdf</a:t>
            </a:r>
            <a:r>
              <a:rPr lang="en-GB" sz="1200" dirty="0">
                <a:solidFill>
                  <a:srgbClr val="2C3E50"/>
                </a:solidFill>
                <a:latin typeface="Times New Roman"/>
                <a:cs typeface="Times New Roman"/>
              </a:rPr>
              <a:t>.</a:t>
            </a:r>
            <a:endParaRPr lang="en-GB" sz="1100" dirty="0">
              <a:solidFill>
                <a:srgbClr val="2C3E50"/>
              </a:solidFill>
              <a:cs typeface="Calibri"/>
            </a:endParaRPr>
          </a:p>
          <a:p>
            <a:endParaRPr lang="en-GB" sz="1100" dirty="0">
              <a:solidFill>
                <a:srgbClr val="2C3E50"/>
              </a:solidFill>
              <a:cs typeface="Calibri"/>
            </a:endParaRPr>
          </a:p>
          <a:p>
            <a:r>
              <a:rPr lang="en-GB" sz="1200" dirty="0">
                <a:solidFill>
                  <a:srgbClr val="2C3E50"/>
                </a:solidFill>
                <a:latin typeface="Times New Roman"/>
                <a:cs typeface="Times New Roman"/>
              </a:rPr>
              <a:t>Okumu, R. (2023) </a:t>
            </a:r>
            <a:r>
              <a:rPr lang="en-GB" sz="1200" i="1" dirty="0">
                <a:solidFill>
                  <a:srgbClr val="2C3E50"/>
                </a:solidFill>
                <a:latin typeface="Times New Roman"/>
                <a:cs typeface="Times New Roman"/>
              </a:rPr>
              <a:t>School ERP Software: Benefits of the Parent Portal</a:t>
            </a:r>
            <a:r>
              <a:rPr lang="en-GB" sz="1200" dirty="0">
                <a:solidFill>
                  <a:srgbClr val="2C3E50"/>
                </a:solidFill>
                <a:latin typeface="Times New Roman"/>
                <a:cs typeface="Times New Roman"/>
              </a:rPr>
              <a:t>, </a:t>
            </a:r>
            <a:r>
              <a:rPr lang="en-GB" sz="1200" i="1" dirty="0" err="1">
                <a:solidFill>
                  <a:srgbClr val="2C3E50"/>
                </a:solidFill>
                <a:latin typeface="Times New Roman"/>
                <a:cs typeface="Times New Roman"/>
              </a:rPr>
              <a:t>SchoolTry</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5"/>
              </a:rPr>
              <a:t>https://blog.schooltry.com/2023/07/12/benefits-of-the-parent-portal-in-school-erp-software/</a:t>
            </a:r>
            <a:r>
              <a:rPr lang="en-GB" sz="1200" dirty="0">
                <a:solidFill>
                  <a:srgbClr val="2C3E50"/>
                </a:solidFill>
                <a:latin typeface="Times New Roman"/>
                <a:cs typeface="Times New Roman"/>
              </a:rPr>
              <a:t> (Accessed: 19 October 2023).</a:t>
            </a:r>
            <a:endParaRPr lang="en-GB" sz="1100" dirty="0">
              <a:solidFill>
                <a:srgbClr val="2C3E50"/>
              </a:solidFill>
              <a:cs typeface="Calibri"/>
            </a:endParaRPr>
          </a:p>
          <a:p>
            <a:endParaRPr lang="en-GB" sz="1100" dirty="0">
              <a:solidFill>
                <a:srgbClr val="2C3E50"/>
              </a:solidFill>
              <a:cs typeface="Calibri"/>
            </a:endParaRPr>
          </a:p>
          <a:p>
            <a:pPr>
              <a:buNone/>
            </a:pPr>
            <a:r>
              <a:rPr lang="en-GB" sz="1200" dirty="0" err="1">
                <a:solidFill>
                  <a:srgbClr val="2C3E50"/>
                </a:solidFill>
                <a:latin typeface="Times New Roman"/>
                <a:cs typeface="Times New Roman"/>
              </a:rPr>
              <a:t>dublino</a:t>
            </a:r>
            <a:r>
              <a:rPr lang="en-GB" sz="1200" dirty="0">
                <a:solidFill>
                  <a:srgbClr val="2C3E50"/>
                </a:solidFill>
                <a:latin typeface="Times New Roman"/>
                <a:cs typeface="Times New Roman"/>
              </a:rPr>
              <a:t>, </a:t>
            </a:r>
            <a:r>
              <a:rPr lang="en-GB" sz="1200" dirty="0" err="1">
                <a:solidFill>
                  <a:srgbClr val="2C3E50"/>
                </a:solidFill>
                <a:latin typeface="Times New Roman"/>
                <a:cs typeface="Times New Roman"/>
              </a:rPr>
              <a:t>jennifer</a:t>
            </a:r>
            <a:r>
              <a:rPr lang="en-GB" sz="1200" dirty="0">
                <a:solidFill>
                  <a:srgbClr val="2C3E50"/>
                </a:solidFill>
                <a:latin typeface="Times New Roman"/>
                <a:cs typeface="Times New Roman"/>
              </a:rPr>
              <a:t> (2023) </a:t>
            </a:r>
            <a:r>
              <a:rPr lang="en-GB" sz="1200" i="1" dirty="0">
                <a:solidFill>
                  <a:srgbClr val="2C3E50"/>
                </a:solidFill>
                <a:latin typeface="Times New Roman"/>
                <a:cs typeface="Times New Roman"/>
              </a:rPr>
              <a:t>How to Find Investors for Your Business</a:t>
            </a:r>
            <a:r>
              <a:rPr lang="en-GB" sz="1200" dirty="0">
                <a:solidFill>
                  <a:srgbClr val="2C3E50"/>
                </a:solidFill>
                <a:latin typeface="Times New Roman"/>
                <a:cs typeface="Times New Roman"/>
              </a:rPr>
              <a:t>, </a:t>
            </a:r>
            <a:r>
              <a:rPr lang="en-GB" sz="1200" i="1" dirty="0">
                <a:solidFill>
                  <a:srgbClr val="2C3E50"/>
                </a:solidFill>
                <a:latin typeface="Times New Roman"/>
                <a:cs typeface="Times New Roman"/>
              </a:rPr>
              <a:t>business.com</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6"/>
              </a:rPr>
              <a:t>https://www.business.com/articles/how-to-find-business-investors/</a:t>
            </a:r>
            <a:r>
              <a:rPr lang="en-GB" sz="1200" dirty="0">
                <a:solidFill>
                  <a:srgbClr val="2C3E50"/>
                </a:solidFill>
                <a:latin typeface="Times New Roman"/>
                <a:cs typeface="Times New Roman"/>
              </a:rPr>
              <a:t>.</a:t>
            </a:r>
            <a:endParaRPr lang="en-GB" dirty="0"/>
          </a:p>
          <a:p>
            <a:pPr marL="0" indent="0">
              <a:buNone/>
            </a:pPr>
            <a:endParaRPr lang="en-GB" sz="1100" dirty="0">
              <a:solidFill>
                <a:srgbClr val="2C3E50"/>
              </a:solidFill>
              <a:ea typeface="Calibri"/>
              <a:cs typeface="Calibri"/>
            </a:endParaRPr>
          </a:p>
          <a:p>
            <a:endParaRPr lang="en-GB" sz="1400" dirty="0">
              <a:solidFill>
                <a:srgbClr val="2C3E50"/>
              </a:solidFill>
              <a:cs typeface="Calibri"/>
            </a:endParaRPr>
          </a:p>
        </p:txBody>
      </p:sp>
    </p:spTree>
    <p:extLst>
      <p:ext uri="{BB962C8B-B14F-4D97-AF65-F5344CB8AC3E}">
        <p14:creationId xmlns:p14="http://schemas.microsoft.com/office/powerpoint/2010/main" val="9829499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78</TotalTime>
  <Words>1159</Words>
  <Application>Microsoft Office PowerPoint</Application>
  <PresentationFormat>Widescreen</PresentationFormat>
  <Paragraphs>75</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Meiryo</vt:lpstr>
      <vt:lpstr>Arial</vt:lpstr>
      <vt:lpstr>Arial Nova</vt:lpstr>
      <vt:lpstr>Calibri</vt:lpstr>
      <vt:lpstr>Calibri Light</vt:lpstr>
      <vt:lpstr>Times New Roman</vt:lpstr>
      <vt:lpstr>office theme</vt:lpstr>
      <vt:lpstr> MANAGING PROJECTS IN THE ORGANISATION  FUTURE STARS NURSERY  WAQAR ALI (2027054)       BMSW5104  JANUARY 2024 RESIT  Dr Oluwaseun (Olu) Adegbite    </vt:lpstr>
      <vt:lpstr>Table of Contents</vt:lpstr>
      <vt:lpstr>PowerPoint Presentation</vt:lpstr>
      <vt:lpstr>The Vision</vt:lpstr>
      <vt:lpstr>The app includes Picture app for accidents and emergency this is also linked to the NHS for advice or assistance. </vt:lpstr>
      <vt:lpstr>Solutions</vt:lpstr>
      <vt:lpstr>PowerPoint Presentation</vt:lpstr>
      <vt:lpstr>Statutory Framework for the early year's foundation stage requirements </vt:lpstr>
      <vt:lpstr>Funding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Waqar Ali (2027054)</cp:lastModifiedBy>
  <cp:revision>340</cp:revision>
  <dcterms:created xsi:type="dcterms:W3CDTF">2023-10-10T18:57:19Z</dcterms:created>
  <dcterms:modified xsi:type="dcterms:W3CDTF">2024-02-01T10:39:05Z</dcterms:modified>
</cp:coreProperties>
</file>