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72" r:id="rId4"/>
    <p:sldId id="259" r:id="rId5"/>
    <p:sldId id="264" r:id="rId6"/>
    <p:sldId id="273" r:id="rId7"/>
    <p:sldId id="274" r:id="rId8"/>
    <p:sldId id="265" r:id="rId9"/>
    <p:sldId id="275" r:id="rId10"/>
    <p:sldId id="260" r:id="rId11"/>
    <p:sldId id="262" r:id="rId12"/>
    <p:sldId id="261" r:id="rId13"/>
    <p:sldId id="266" r:id="rId14"/>
    <p:sldId id="267" r:id="rId15"/>
    <p:sldId id="268" r:id="rId16"/>
    <p:sldId id="269" r:id="rId17"/>
    <p:sldId id="270" r:id="rId18"/>
    <p:sldId id="276"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33F4B1A-42F7-0798-1144-DF260BB18071}" name="Linda Davies" initials="LD" userId="S::l.davies@uwtsd.ac.uk::0f870791-fe67-45f7-ad2b-da73eae9baa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30" autoAdjust="0"/>
    <p:restoredTop sz="94660"/>
  </p:normalViewPr>
  <p:slideViewPr>
    <p:cSldViewPr snapToGrid="0">
      <p:cViewPr varScale="1">
        <p:scale>
          <a:sx n="78" d="100"/>
          <a:sy n="78" d="100"/>
        </p:scale>
        <p:origin x="72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78C37F-D489-4259-AD90-B54F98D79053}" type="datetimeFigureOut">
              <a:rPr lang="cy-GB" smtClean="0"/>
              <a:t>11/02/2026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329C03-6BDE-4D58-8788-84193D9D6E94}" type="slidenum">
              <a:rPr lang="cy-GB" smtClean="0"/>
              <a:t>‹#›</a:t>
            </a:fld>
            <a:endParaRPr lang="cy-GB"/>
          </a:p>
        </p:txBody>
      </p:sp>
    </p:spTree>
    <p:extLst>
      <p:ext uri="{BB962C8B-B14F-4D97-AF65-F5344CB8AC3E}">
        <p14:creationId xmlns:p14="http://schemas.microsoft.com/office/powerpoint/2010/main" val="3394318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C329C03-6BDE-4D58-8788-84193D9D6E94}" type="slidenum">
              <a:rPr lang="cy-GB" smtClean="0"/>
              <a:t>3</a:t>
            </a:fld>
            <a:endParaRPr lang="cy-GB"/>
          </a:p>
        </p:txBody>
      </p:sp>
    </p:spTree>
    <p:extLst>
      <p:ext uri="{BB962C8B-B14F-4D97-AF65-F5344CB8AC3E}">
        <p14:creationId xmlns:p14="http://schemas.microsoft.com/office/powerpoint/2010/main" val="1905916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C329C03-6BDE-4D58-8788-84193D9D6E94}" type="slidenum">
              <a:rPr lang="cy-GB" smtClean="0"/>
              <a:t>16</a:t>
            </a:fld>
            <a:endParaRPr lang="cy-GB"/>
          </a:p>
        </p:txBody>
      </p:sp>
    </p:spTree>
    <p:extLst>
      <p:ext uri="{BB962C8B-B14F-4D97-AF65-F5344CB8AC3E}">
        <p14:creationId xmlns:p14="http://schemas.microsoft.com/office/powerpoint/2010/main" val="2877333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C329C03-6BDE-4D58-8788-84193D9D6E94}" type="slidenum">
              <a:rPr lang="cy-GB" smtClean="0"/>
              <a:t>17</a:t>
            </a:fld>
            <a:endParaRPr lang="cy-GB"/>
          </a:p>
        </p:txBody>
      </p:sp>
    </p:spTree>
    <p:extLst>
      <p:ext uri="{BB962C8B-B14F-4D97-AF65-F5344CB8AC3E}">
        <p14:creationId xmlns:p14="http://schemas.microsoft.com/office/powerpoint/2010/main" val="294548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C76E-6D58-553B-BCF2-27CDF44013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73159DC1-7ACE-AE4C-15FE-7D02A1D68A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B3BB2A8B-72C7-1110-7712-D9AC000BC6FC}"/>
              </a:ext>
            </a:extLst>
          </p:cNvPr>
          <p:cNvSpPr>
            <a:spLocks noGrp="1"/>
          </p:cNvSpPr>
          <p:nvPr>
            <p:ph type="dt" sz="half" idx="10"/>
          </p:nvPr>
        </p:nvSpPr>
        <p:spPr/>
        <p:txBody>
          <a:bodyPr/>
          <a:lstStyle/>
          <a:p>
            <a:fld id="{A7E704DC-842D-4EC8-B949-06297D2665D8}" type="datetime1">
              <a:rPr lang="cy-GB" smtClean="0"/>
              <a:t>11/02/2026</a:t>
            </a:fld>
            <a:endParaRPr lang="cy-GB"/>
          </a:p>
        </p:txBody>
      </p:sp>
      <p:sp>
        <p:nvSpPr>
          <p:cNvPr id="5" name="Footer Placeholder 4">
            <a:extLst>
              <a:ext uri="{FF2B5EF4-FFF2-40B4-BE49-F238E27FC236}">
                <a16:creationId xmlns:a16="http://schemas.microsoft.com/office/drawing/2014/main" id="{24EEAAE0-A2F5-6100-FF2D-243069CE702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E5AF05CD-C02D-AF2D-378B-372A43C039A2}"/>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510903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943A3-6874-0E20-1635-05F3A0003F4A}"/>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F8EAB9BA-068E-52A7-5F2E-9EF411A245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091501A-0D53-6B69-EC40-C1B13A58EAC9}"/>
              </a:ext>
            </a:extLst>
          </p:cNvPr>
          <p:cNvSpPr>
            <a:spLocks noGrp="1"/>
          </p:cNvSpPr>
          <p:nvPr>
            <p:ph type="dt" sz="half" idx="10"/>
          </p:nvPr>
        </p:nvSpPr>
        <p:spPr/>
        <p:txBody>
          <a:bodyPr/>
          <a:lstStyle/>
          <a:p>
            <a:fld id="{69DDD13E-CDB4-47C8-8FAD-1DB7847A6AE1}" type="datetime1">
              <a:rPr lang="cy-GB" smtClean="0"/>
              <a:t>11/02/2026</a:t>
            </a:fld>
            <a:endParaRPr lang="cy-GB"/>
          </a:p>
        </p:txBody>
      </p:sp>
      <p:sp>
        <p:nvSpPr>
          <p:cNvPr id="5" name="Footer Placeholder 4">
            <a:extLst>
              <a:ext uri="{FF2B5EF4-FFF2-40B4-BE49-F238E27FC236}">
                <a16:creationId xmlns:a16="http://schemas.microsoft.com/office/drawing/2014/main" id="{DC5AE6B1-0010-BDD1-FBA7-33C49CB9F59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27A430A-6D2A-D83B-E419-15792FF4D69A}"/>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548872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02B6-23F4-D94C-5FD7-C6E5D99E33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683F4FD1-E306-4AE7-C439-295BE19DC3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01D5F0-4161-E3A2-307F-21FAE04E89DC}"/>
              </a:ext>
            </a:extLst>
          </p:cNvPr>
          <p:cNvSpPr>
            <a:spLocks noGrp="1"/>
          </p:cNvSpPr>
          <p:nvPr>
            <p:ph type="dt" sz="half" idx="10"/>
          </p:nvPr>
        </p:nvSpPr>
        <p:spPr/>
        <p:txBody>
          <a:bodyPr/>
          <a:lstStyle/>
          <a:p>
            <a:fld id="{FFADDD54-4614-48A2-BEFB-0971A5A91CD5}" type="datetime1">
              <a:rPr lang="cy-GB" smtClean="0"/>
              <a:t>11/02/2026</a:t>
            </a:fld>
            <a:endParaRPr lang="cy-GB"/>
          </a:p>
        </p:txBody>
      </p:sp>
      <p:sp>
        <p:nvSpPr>
          <p:cNvPr id="5" name="Footer Placeholder 4">
            <a:extLst>
              <a:ext uri="{FF2B5EF4-FFF2-40B4-BE49-F238E27FC236}">
                <a16:creationId xmlns:a16="http://schemas.microsoft.com/office/drawing/2014/main" id="{55DAEDC1-99AA-2BDA-1C3C-6FE89FEF9D7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E0BA818-5C86-08BB-808A-8F2DD68D314F}"/>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604671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CA10A-5A7E-4906-D57B-CE5B66525E7F}"/>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E66FC0E9-9079-9667-74D6-30DB4EB4D2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DAD5F590-9D53-7502-0CA6-99D7CD168C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C5708B5D-FCA1-D60B-0392-3B0B48C9BD9C}"/>
              </a:ext>
            </a:extLst>
          </p:cNvPr>
          <p:cNvSpPr>
            <a:spLocks noGrp="1"/>
          </p:cNvSpPr>
          <p:nvPr>
            <p:ph type="dt" sz="half" idx="10"/>
          </p:nvPr>
        </p:nvSpPr>
        <p:spPr/>
        <p:txBody>
          <a:bodyPr/>
          <a:lstStyle/>
          <a:p>
            <a:fld id="{09071570-7811-4DCC-BE85-37A7A77E027F}" type="datetime1">
              <a:rPr lang="cy-GB" smtClean="0"/>
              <a:t>11/02/2026</a:t>
            </a:fld>
            <a:endParaRPr lang="cy-GB"/>
          </a:p>
        </p:txBody>
      </p:sp>
      <p:sp>
        <p:nvSpPr>
          <p:cNvPr id="6" name="Footer Placeholder 5">
            <a:extLst>
              <a:ext uri="{FF2B5EF4-FFF2-40B4-BE49-F238E27FC236}">
                <a16:creationId xmlns:a16="http://schemas.microsoft.com/office/drawing/2014/main" id="{13F301FB-9076-A50D-EE5A-799082F5870D}"/>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18CF1F0-F649-18B4-C0B0-AA8AF4A9F18D}"/>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83545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51FA7-3BF3-9CAA-3C27-EEEC124CFB60}"/>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F9C2ECD-1B5D-B4B1-6931-EF08C8623D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6D159D-9000-E150-381D-8E1FEEA75B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65EDC333-E815-F394-ABD5-28CA45EC2E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9FC851-550A-4474-0DD8-00FB14064F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4687A6AD-1B77-DD3E-78B1-1252C6393F04}"/>
              </a:ext>
            </a:extLst>
          </p:cNvPr>
          <p:cNvSpPr>
            <a:spLocks noGrp="1"/>
          </p:cNvSpPr>
          <p:nvPr>
            <p:ph type="dt" sz="half" idx="10"/>
          </p:nvPr>
        </p:nvSpPr>
        <p:spPr/>
        <p:txBody>
          <a:bodyPr/>
          <a:lstStyle/>
          <a:p>
            <a:fld id="{FEB494B7-B590-40B0-8879-828C2F21F96B}" type="datetime1">
              <a:rPr lang="cy-GB" smtClean="0"/>
              <a:t>11/02/2026</a:t>
            </a:fld>
            <a:endParaRPr lang="cy-GB"/>
          </a:p>
        </p:txBody>
      </p:sp>
      <p:sp>
        <p:nvSpPr>
          <p:cNvPr id="8" name="Footer Placeholder 7">
            <a:extLst>
              <a:ext uri="{FF2B5EF4-FFF2-40B4-BE49-F238E27FC236}">
                <a16:creationId xmlns:a16="http://schemas.microsoft.com/office/drawing/2014/main" id="{ED9FEF48-2562-7AC3-1B50-8C5F826BAA27}"/>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9835114E-1B98-6DCE-A365-4098D26D7744}"/>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003746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D347C-55EA-ECC8-4D49-7DD93F33E574}"/>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267E896B-1790-18D9-CA74-53A9BB2443A2}"/>
              </a:ext>
            </a:extLst>
          </p:cNvPr>
          <p:cNvSpPr>
            <a:spLocks noGrp="1"/>
          </p:cNvSpPr>
          <p:nvPr>
            <p:ph type="dt" sz="half" idx="10"/>
          </p:nvPr>
        </p:nvSpPr>
        <p:spPr/>
        <p:txBody>
          <a:bodyPr/>
          <a:lstStyle/>
          <a:p>
            <a:fld id="{E8607BAC-B1FE-4951-8EEA-96FA2049F4AC}" type="datetime1">
              <a:rPr lang="cy-GB" smtClean="0"/>
              <a:t>11/02/2026</a:t>
            </a:fld>
            <a:endParaRPr lang="cy-GB"/>
          </a:p>
        </p:txBody>
      </p:sp>
      <p:sp>
        <p:nvSpPr>
          <p:cNvPr id="4" name="Footer Placeholder 3">
            <a:extLst>
              <a:ext uri="{FF2B5EF4-FFF2-40B4-BE49-F238E27FC236}">
                <a16:creationId xmlns:a16="http://schemas.microsoft.com/office/drawing/2014/main" id="{BE81863A-31F6-62A6-4C6D-CC9C4A480456}"/>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911820BC-DBC2-2A1C-275E-FED0DDD300B7}"/>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2989838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56D0FE-7AE9-65AB-B7C4-0F47CF561B73}"/>
              </a:ext>
            </a:extLst>
          </p:cNvPr>
          <p:cNvSpPr>
            <a:spLocks noGrp="1"/>
          </p:cNvSpPr>
          <p:nvPr>
            <p:ph type="dt" sz="half" idx="10"/>
          </p:nvPr>
        </p:nvSpPr>
        <p:spPr/>
        <p:txBody>
          <a:bodyPr/>
          <a:lstStyle/>
          <a:p>
            <a:fld id="{19099660-D988-4756-8DFF-1C9A0ED7490A}" type="datetime1">
              <a:rPr lang="cy-GB" smtClean="0"/>
              <a:t>11/02/2026</a:t>
            </a:fld>
            <a:endParaRPr lang="cy-GB"/>
          </a:p>
        </p:txBody>
      </p:sp>
      <p:sp>
        <p:nvSpPr>
          <p:cNvPr id="3" name="Footer Placeholder 2">
            <a:extLst>
              <a:ext uri="{FF2B5EF4-FFF2-40B4-BE49-F238E27FC236}">
                <a16:creationId xmlns:a16="http://schemas.microsoft.com/office/drawing/2014/main" id="{E85E57C7-793E-883B-CF51-BB029EB2D870}"/>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123C7D31-1492-3602-3942-DC53A41E0882}"/>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2620578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3EE3-1D00-733E-A202-AECEB241D3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83E28514-D249-D8BA-694B-82694D23CD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BF27E442-9489-A546-A57F-A21E92C700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0562E0-1C40-2FD6-D628-0CCF3FB2E635}"/>
              </a:ext>
            </a:extLst>
          </p:cNvPr>
          <p:cNvSpPr>
            <a:spLocks noGrp="1"/>
          </p:cNvSpPr>
          <p:nvPr>
            <p:ph type="dt" sz="half" idx="10"/>
          </p:nvPr>
        </p:nvSpPr>
        <p:spPr/>
        <p:txBody>
          <a:bodyPr/>
          <a:lstStyle/>
          <a:p>
            <a:fld id="{CA6234D6-CE26-41D9-B743-5A52975B13E3}" type="datetime1">
              <a:rPr lang="cy-GB" smtClean="0"/>
              <a:t>11/02/2026</a:t>
            </a:fld>
            <a:endParaRPr lang="cy-GB"/>
          </a:p>
        </p:txBody>
      </p:sp>
      <p:sp>
        <p:nvSpPr>
          <p:cNvPr id="6" name="Footer Placeholder 5">
            <a:extLst>
              <a:ext uri="{FF2B5EF4-FFF2-40B4-BE49-F238E27FC236}">
                <a16:creationId xmlns:a16="http://schemas.microsoft.com/office/drawing/2014/main" id="{37610B3A-258D-864B-DBAE-F704ED43D9B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373DAD7-1FFF-F95D-6F2D-70D5252B6396}"/>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3081320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D5251-C4CC-4893-BFAF-28ACDA5DE0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DDE8EC36-F11A-9C03-C3DE-8082DCDAE0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A530C8D0-23FA-1F8C-0093-D908F0EA63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623138-7505-853D-2728-4DEC52D75E9B}"/>
              </a:ext>
            </a:extLst>
          </p:cNvPr>
          <p:cNvSpPr>
            <a:spLocks noGrp="1"/>
          </p:cNvSpPr>
          <p:nvPr>
            <p:ph type="dt" sz="half" idx="10"/>
          </p:nvPr>
        </p:nvSpPr>
        <p:spPr/>
        <p:txBody>
          <a:bodyPr/>
          <a:lstStyle/>
          <a:p>
            <a:fld id="{2FDB66EA-26CE-438F-88F8-349B3ED4741B}" type="datetime1">
              <a:rPr lang="cy-GB" smtClean="0"/>
              <a:t>11/02/2026</a:t>
            </a:fld>
            <a:endParaRPr lang="cy-GB"/>
          </a:p>
        </p:txBody>
      </p:sp>
      <p:sp>
        <p:nvSpPr>
          <p:cNvPr id="6" name="Footer Placeholder 5">
            <a:extLst>
              <a:ext uri="{FF2B5EF4-FFF2-40B4-BE49-F238E27FC236}">
                <a16:creationId xmlns:a16="http://schemas.microsoft.com/office/drawing/2014/main" id="{14739470-2C81-194A-B2C0-92EE3184F122}"/>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BBC4D3FC-0854-7751-73F8-EA88BCC8CC10}"/>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1755858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368D6-9B09-F0E8-CA79-6780D84395CC}"/>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BB369458-0BA9-4DD9-17D5-DDD30B7734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A36D59E8-C393-A639-5BDF-A76447B5F84D}"/>
              </a:ext>
            </a:extLst>
          </p:cNvPr>
          <p:cNvSpPr>
            <a:spLocks noGrp="1"/>
          </p:cNvSpPr>
          <p:nvPr>
            <p:ph type="dt" sz="half" idx="10"/>
          </p:nvPr>
        </p:nvSpPr>
        <p:spPr/>
        <p:txBody>
          <a:bodyPr/>
          <a:lstStyle/>
          <a:p>
            <a:fld id="{E397D55B-A451-4964-8BDD-5691ADA9DD47}" type="datetime1">
              <a:rPr lang="cy-GB" smtClean="0"/>
              <a:t>11/02/2026</a:t>
            </a:fld>
            <a:endParaRPr lang="cy-GB"/>
          </a:p>
        </p:txBody>
      </p:sp>
      <p:sp>
        <p:nvSpPr>
          <p:cNvPr id="5" name="Footer Placeholder 4">
            <a:extLst>
              <a:ext uri="{FF2B5EF4-FFF2-40B4-BE49-F238E27FC236}">
                <a16:creationId xmlns:a16="http://schemas.microsoft.com/office/drawing/2014/main" id="{0F3703FF-8D73-74AF-6DAB-5D5333B879E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760436C-51BE-99D8-73B0-65BBB37FD286}"/>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101694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6F22E4-D3B0-CFA9-6350-3E1675BCAB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9FF2F235-9616-2594-A51B-3981D1788E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51CCD90-23A0-2B6F-6266-4AAB2C894C6B}"/>
              </a:ext>
            </a:extLst>
          </p:cNvPr>
          <p:cNvSpPr>
            <a:spLocks noGrp="1"/>
          </p:cNvSpPr>
          <p:nvPr>
            <p:ph type="dt" sz="half" idx="10"/>
          </p:nvPr>
        </p:nvSpPr>
        <p:spPr/>
        <p:txBody>
          <a:bodyPr/>
          <a:lstStyle/>
          <a:p>
            <a:fld id="{F3DEC651-7290-415C-A1AB-95391288D52B}" type="datetime1">
              <a:rPr lang="cy-GB" smtClean="0"/>
              <a:t>11/02/2026</a:t>
            </a:fld>
            <a:endParaRPr lang="cy-GB"/>
          </a:p>
        </p:txBody>
      </p:sp>
      <p:sp>
        <p:nvSpPr>
          <p:cNvPr id="5" name="Footer Placeholder 4">
            <a:extLst>
              <a:ext uri="{FF2B5EF4-FFF2-40B4-BE49-F238E27FC236}">
                <a16:creationId xmlns:a16="http://schemas.microsoft.com/office/drawing/2014/main" id="{A4966287-91C9-27A9-A3C1-68AA3BC35383}"/>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4DD3CDE-4970-7B61-13D9-3EE34B4C2504}"/>
              </a:ext>
            </a:extLst>
          </p:cNvPr>
          <p:cNvSpPr>
            <a:spLocks noGrp="1"/>
          </p:cNvSpPr>
          <p:nvPr>
            <p:ph type="sldNum" sz="quarter" idx="12"/>
          </p:nvPr>
        </p:nvSpPr>
        <p:spPr/>
        <p:txBody>
          <a:bodyPr/>
          <a:lstStyle/>
          <a:p>
            <a:fld id="{87D8E6E0-B26B-4ADB-9839-C686FB8F76C4}" type="slidenum">
              <a:rPr lang="cy-GB" smtClean="0"/>
              <a:t>‹#›</a:t>
            </a:fld>
            <a:endParaRPr lang="cy-GB"/>
          </a:p>
        </p:txBody>
      </p:sp>
    </p:spTree>
    <p:extLst>
      <p:ext uri="{BB962C8B-B14F-4D97-AF65-F5344CB8AC3E}">
        <p14:creationId xmlns:p14="http://schemas.microsoft.com/office/powerpoint/2010/main" val="4067596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9D951A-09D9-A98C-17CE-D11F0570A6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D004CEC0-4A75-08B0-D02E-CE948578E4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7238AE59-43C2-E4C2-BD31-8C9486908F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58E8D1-852A-420E-8DBE-B5900F499A65}" type="datetime1">
              <a:rPr lang="cy-GB" smtClean="0"/>
              <a:t>11/02/2026</a:t>
            </a:fld>
            <a:endParaRPr lang="cy-GB"/>
          </a:p>
        </p:txBody>
      </p:sp>
      <p:sp>
        <p:nvSpPr>
          <p:cNvPr id="5" name="Footer Placeholder 4">
            <a:extLst>
              <a:ext uri="{FF2B5EF4-FFF2-40B4-BE49-F238E27FC236}">
                <a16:creationId xmlns:a16="http://schemas.microsoft.com/office/drawing/2014/main" id="{597145B4-E2DE-3815-947D-8A3AA96993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C2D76ECB-9C5B-7F4F-D6F5-05344C6E59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D8E6E0-B26B-4ADB-9839-C686FB8F76C4}" type="slidenum">
              <a:rPr lang="cy-GB" smtClean="0"/>
              <a:t>‹#›</a:t>
            </a:fld>
            <a:endParaRPr lang="cy-GB"/>
          </a:p>
        </p:txBody>
      </p:sp>
    </p:spTree>
    <p:extLst>
      <p:ext uri="{BB962C8B-B14F-4D97-AF65-F5344CB8AC3E}">
        <p14:creationId xmlns:p14="http://schemas.microsoft.com/office/powerpoint/2010/main" val="3642186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6.m4a"/><Relationship Id="rId7" Type="http://schemas.openxmlformats.org/officeDocument/2006/relationships/image" Target="../media/image1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slideLayout" Target="../slideLayouts/slideLayout7.xml"/><Relationship Id="rId4" Type="http://schemas.openxmlformats.org/officeDocument/2006/relationships/audio" Target="../media/media6.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jpeg"/><Relationship Id="rId5" Type="http://schemas.openxmlformats.org/officeDocument/2006/relationships/slideLayout" Target="../slideLayouts/slideLayout7.xml"/><Relationship Id="rId4" Type="http://schemas.openxmlformats.org/officeDocument/2006/relationships/audio" Target="../media/media12.m4a"/></Relationships>
</file>

<file path=ppt/slides/_rels/slide11.xml.rels><?xml version="1.0" encoding="UTF-8" standalone="yes"?>
<Relationships xmlns="http://schemas.openxmlformats.org/package/2006/relationships"><Relationship Id="rId8" Type="http://schemas.openxmlformats.org/officeDocument/2006/relationships/audio" Target="../media/media16.m4a"/><Relationship Id="rId3" Type="http://schemas.microsoft.com/office/2007/relationships/media" Target="../media/media14.m4a"/><Relationship Id="rId7" Type="http://schemas.microsoft.com/office/2007/relationships/media" Target="../media/media16.m4a"/><Relationship Id="rId12"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image" Target="../media/image18.png"/><Relationship Id="rId5" Type="http://schemas.microsoft.com/office/2007/relationships/media" Target="../media/media15.m4a"/><Relationship Id="rId10" Type="http://schemas.openxmlformats.org/officeDocument/2006/relationships/image" Target="../media/image17.png"/><Relationship Id="rId4" Type="http://schemas.openxmlformats.org/officeDocument/2006/relationships/audio" Target="../media/media14.m4a"/><Relationship Id="rId9"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8.m4a"/><Relationship Id="rId7" Type="http://schemas.openxmlformats.org/officeDocument/2006/relationships/image" Target="../media/image20.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9.png"/><Relationship Id="rId5" Type="http://schemas.openxmlformats.org/officeDocument/2006/relationships/slideLayout" Target="../slideLayouts/slideLayout7.xml"/><Relationship Id="rId4" Type="http://schemas.openxmlformats.org/officeDocument/2006/relationships/audio" Target="../media/media18.m4a"/></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microsoft.com/office/2007/relationships/media" Target="../media/media20.m4a"/><Relationship Id="rId7"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1.png"/><Relationship Id="rId5" Type="http://schemas.openxmlformats.org/officeDocument/2006/relationships/slideLayout" Target="../slideLayouts/slideLayout7.xml"/><Relationship Id="rId4" Type="http://schemas.openxmlformats.org/officeDocument/2006/relationships/audio" Target="../media/media20.m4a"/></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2.m4a"/><Relationship Id="rId7" Type="http://schemas.openxmlformats.org/officeDocument/2006/relationships/image" Target="../media/image2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3.png"/><Relationship Id="rId5" Type="http://schemas.openxmlformats.org/officeDocument/2006/relationships/slideLayout" Target="../slideLayouts/slideLayout7.xml"/><Relationship Id="rId4" Type="http://schemas.openxmlformats.org/officeDocument/2006/relationships/audio" Target="../media/media22.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8" Type="http://schemas.openxmlformats.org/officeDocument/2006/relationships/hyperlink" Target="https://www.naeyc.org/resources/blog/conversations-that-matter" TargetMode="External"/><Relationship Id="rId3" Type="http://schemas.openxmlformats.org/officeDocument/2006/relationships/hyperlink" Target="https://hwb.gov.wales/curriculum-for-wales/languages-literacy-and-communication/" TargetMode="External"/><Relationship Id="rId7" Type="http://schemas.openxmlformats.org/officeDocument/2006/relationships/hyperlink" Target="https://creativelearning.arts.wales/sites/default/files/2023-10/A5%20Dewch%20i%20ddathlu%20booklet_compressed.pdf"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research-ebsco-com.ezproxy.uwtsd.ac.uk/c/onvpsy/viewer/pdf/tlr2ls7xdf?route=details" TargetMode="External"/><Relationship Id="rId11" Type="http://schemas.openxmlformats.org/officeDocument/2006/relationships/hyperlink" Target="https://www.estyn.gov.wales/system/files/2021-08/Estyn%20English%20language%20and%20literacy%20W%284%29.pdf" TargetMode="External"/><Relationship Id="rId5" Type="http://schemas.openxmlformats.org/officeDocument/2006/relationships/hyperlink" Target="https://www.bbc.co.uk/programmes/p01jv746/p01jv7fp" TargetMode="External"/><Relationship Id="rId10" Type="http://schemas.openxmlformats.org/officeDocument/2006/relationships/hyperlink" Target="https://www.estyn.llyw.cymru/adnoddau-gwella/datblygur-gymraeg-yn-y-cyfnod-sylfaen-ionawr-2013/" TargetMode="External"/><Relationship Id="rId4" Type="http://schemas.openxmlformats.org/officeDocument/2006/relationships/hyperlink" Target="https://www.yggllwyncelyn.cymru/pennaethheadteacher" TargetMode="External"/><Relationship Id="rId9" Type="http://schemas.openxmlformats.org/officeDocument/2006/relationships/hyperlink" Target="https://equaliteach.co.uk/how-to-talk-with-children-and-young-people-about-race-and-racis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styn.llyw.cymru/adnoddau-gwella/datblygu-medrau-llafar-cymraeg-disgyblion-2"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research.bangor.ac.uk/en/publications/addysg-gynradd-gymraeg-trochi-a-chyfoethogi-disgyblion" TargetMode="External"/><Relationship Id="rId5" Type="http://schemas.openxmlformats.org/officeDocument/2006/relationships/hyperlink" Target="https://doi.org/10.61257/KGYX8354" TargetMode="External"/><Relationship Id="rId4" Type="http://schemas.openxmlformats.org/officeDocument/2006/relationships/hyperlink" Target="https://estyn.gov.wales/app/uploads/2025/05/Adroddiad-arolygiad-Gwynedd-County-Council-2025.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ysgolpeniel.cymru/" TargetMode="External"/><Relationship Id="rId3" Type="http://schemas.openxmlformats.org/officeDocument/2006/relationships/hyperlink" Target="https://hwb.gov.wales/cwricwlwm-i-gymru/cwricwlwm-ar-gyfer-lleoliadau-meithrin-a-ariennir-nas-cynhelir/" TargetMode="External"/><Relationship Id="rId7" Type="http://schemas.openxmlformats.org/officeDocument/2006/relationships/hyperlink" Target="https://my.pacey.org.uk/Pacey/media/Website-files/PACEY%20member%20practice%20guides%20(PDFs)/PACEY%20member%20practice%20guides%202017%20(PDFs)/PG02-supporting-childrens-thinking.pdf" TargetMode="External"/><Relationship Id="rId2" Type="http://schemas.openxmlformats.org/officeDocument/2006/relationships/hyperlink" Target="https://www.gov.wales/sites/default/files/publications/2018-12/cymraeg-2050-welsh-language-strategy.pdf" TargetMode="External"/><Relationship Id="rId1" Type="http://schemas.openxmlformats.org/officeDocument/2006/relationships/slideLayout" Target="../slideLayouts/slideLayout7.xml"/><Relationship Id="rId6" Type="http://schemas.openxmlformats.org/officeDocument/2006/relationships/hyperlink" Target="https://research-ebsco-com.ezproxy.uwtsd.ac.uk/c/onvpsy/viewer/pdf/tlr2ls7xdf?route=details" TargetMode="External"/><Relationship Id="rId5" Type="http://schemas.openxmlformats.org/officeDocument/2006/relationships/hyperlink" Target="https://meithrin.cymru/wp-content/uploads/2020/11/Siarad-dwy-iaithgwe1.08.pdf" TargetMode="External"/><Relationship Id="rId10" Type="http://schemas.openxmlformats.org/officeDocument/2006/relationships/hyperlink" Target="https://doi.org/10.1007/978-3-319-02324-3_2-1" TargetMode="External"/><Relationship Id="rId4" Type="http://schemas.openxmlformats.org/officeDocument/2006/relationships/hyperlink" Target="https://hwb.gov.wales/cwricwlwm-i-gymru/cynllunio-eich-cwricwlwm/addysgeg/" TargetMode="External"/><Relationship Id="rId9" Type="http://schemas.openxmlformats.org/officeDocument/2006/relationships/hyperlink" Target="https://www.ambobdim.cymru/profile-content/trysor-gwent-2022-c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facebook.com/BroTeyrnon/" TargetMode="External"/><Relationship Id="rId2" Type="http://schemas.openxmlformats.org/officeDocument/2006/relationships/hyperlink" Target="https://ygaberteifi.co.uk/mantais-dwyieithrwydd/" TargetMode="External"/><Relationship Id="rId1" Type="http://schemas.openxmlformats.org/officeDocument/2006/relationships/slideLayout" Target="../slideLayouts/slideLayout7.xml"/><Relationship Id="rId5" Type="http://schemas.openxmlformats.org/officeDocument/2006/relationships/hyperlink" Target="https://www.facebook.com/p/Ysgol-Gynradd-Gymraeg-Llwyncelyn-61569996147906/" TargetMode="External"/><Relationship Id="rId4" Type="http://schemas.openxmlformats.org/officeDocument/2006/relationships/hyperlink" Target="https://www.ysgolpeniel.cymru/page/?title=Amdanon+ni+%2D+About+us&amp;pid=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009E1D-1E54-B241-3178-8B1F9B4CED01}"/>
              </a:ext>
            </a:extLst>
          </p:cNvPr>
          <p:cNvSpPr txBox="1"/>
          <p:nvPr/>
        </p:nvSpPr>
        <p:spPr>
          <a:xfrm>
            <a:off x="460991" y="1720840"/>
            <a:ext cx="10731500" cy="2862322"/>
          </a:xfrm>
          <a:prstGeom prst="rect">
            <a:avLst/>
          </a:prstGeom>
          <a:noFill/>
        </p:spPr>
        <p:txBody>
          <a:bodyPr wrap="square">
            <a:spAutoFit/>
          </a:bodyPr>
          <a:lstStyle/>
          <a:p>
            <a:pPr marL="457200" algn="ctr">
              <a:buNone/>
            </a:pPr>
            <a:r>
              <a:rPr lang="cy-GB" sz="3600" b="1" noProof="0" dirty="0">
                <a:effectLst/>
                <a:latin typeface="Abadi" panose="020B0604020104020204" pitchFamily="34" charset="0"/>
                <a:ea typeface="Times New Roman" panose="02020603050405020304" pitchFamily="18" charset="0"/>
                <a:cs typeface="Tunga" panose="020B0502040204020203" pitchFamily="34" charset="0"/>
              </a:rPr>
              <a:t>Cyflwyniad ar ddatblygu dwyieithrwydd,  maes allweddol o addysgeg yn y cynradd, gan adlewyrchu ar enghreifftiau arfer gorau o sut dwyieithrwydd wedi cael ei ddatblygu'n llwyddiannus o fewn ysgolion cynradd Cymru</a:t>
            </a:r>
            <a:r>
              <a:rPr lang="cy-GB" sz="3600" b="1" noProof="0" dirty="0">
                <a:effectLst/>
                <a:latin typeface="Arial" panose="020B0604020202020204" pitchFamily="34" charset="0"/>
                <a:ea typeface="Times New Roman" panose="02020603050405020304" pitchFamily="18" charset="0"/>
              </a:rPr>
              <a:t>.</a:t>
            </a:r>
          </a:p>
        </p:txBody>
      </p:sp>
      <p:sp>
        <p:nvSpPr>
          <p:cNvPr id="4" name="TextBox 3">
            <a:extLst>
              <a:ext uri="{FF2B5EF4-FFF2-40B4-BE49-F238E27FC236}">
                <a16:creationId xmlns:a16="http://schemas.microsoft.com/office/drawing/2014/main" id="{A604F3C6-620C-B638-9619-B941088A40BB}"/>
              </a:ext>
            </a:extLst>
          </p:cNvPr>
          <p:cNvSpPr txBox="1"/>
          <p:nvPr/>
        </p:nvSpPr>
        <p:spPr>
          <a:xfrm>
            <a:off x="203200" y="5457349"/>
            <a:ext cx="11785600" cy="1138773"/>
          </a:xfrm>
          <a:prstGeom prst="rect">
            <a:avLst/>
          </a:prstGeom>
          <a:noFill/>
        </p:spPr>
        <p:txBody>
          <a:bodyPr wrap="square">
            <a:spAutoFit/>
          </a:bodyPr>
          <a:lstStyle/>
          <a:p>
            <a:pPr marL="457200" algn="ctr">
              <a:buNone/>
            </a:pPr>
            <a:r>
              <a:rPr lang="cy-GB" sz="4000" b="1" dirty="0">
                <a:latin typeface="Arial" panose="020B0604020202020204" pitchFamily="34" charset="0"/>
                <a:ea typeface="Times New Roman" panose="02020603050405020304" pitchFamily="18" charset="0"/>
              </a:rPr>
              <a:t>Ellie Vernon</a:t>
            </a:r>
          </a:p>
          <a:p>
            <a:pPr marL="457200" algn="ctr">
              <a:buNone/>
            </a:pPr>
            <a:r>
              <a:rPr lang="cy-GB" sz="2800" b="1" noProof="0" dirty="0">
                <a:effectLst/>
                <a:latin typeface="Arial" panose="020B0604020202020204" pitchFamily="34" charset="0"/>
                <a:ea typeface="Times New Roman" panose="02020603050405020304" pitchFamily="18" charset="0"/>
              </a:rPr>
              <a:t>2302839</a:t>
            </a:r>
          </a:p>
        </p:txBody>
      </p:sp>
      <p:pic>
        <p:nvPicPr>
          <p:cNvPr id="5" name="Picture 4" descr="A close-up of black text&#10;&#10;Description automatically generated">
            <a:extLst>
              <a:ext uri="{FF2B5EF4-FFF2-40B4-BE49-F238E27FC236}">
                <a16:creationId xmlns:a16="http://schemas.microsoft.com/office/drawing/2014/main" id="{7E36688B-524B-D006-A461-033481EDEC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5185" y="118487"/>
            <a:ext cx="3523615" cy="1402080"/>
          </a:xfrm>
          <a:prstGeom prst="rect">
            <a:avLst/>
          </a:prstGeom>
        </p:spPr>
      </p:pic>
      <p:sp>
        <p:nvSpPr>
          <p:cNvPr id="6" name="TextBox 5">
            <a:extLst>
              <a:ext uri="{FF2B5EF4-FFF2-40B4-BE49-F238E27FC236}">
                <a16:creationId xmlns:a16="http://schemas.microsoft.com/office/drawing/2014/main" id="{FBAA12B9-BC70-8306-2D53-35C71CA6863E}"/>
              </a:ext>
            </a:extLst>
          </p:cNvPr>
          <p:cNvSpPr txBox="1"/>
          <p:nvPr/>
        </p:nvSpPr>
        <p:spPr>
          <a:xfrm>
            <a:off x="460991" y="300251"/>
            <a:ext cx="5482609" cy="461665"/>
          </a:xfrm>
          <a:prstGeom prst="rect">
            <a:avLst/>
          </a:prstGeom>
          <a:noFill/>
        </p:spPr>
        <p:txBody>
          <a:bodyPr wrap="square" rtlCol="0">
            <a:spAutoFit/>
          </a:bodyPr>
          <a:lstStyle/>
          <a:p>
            <a:r>
              <a:rPr lang="cy-GB" sz="2400" noProof="0" dirty="0"/>
              <a:t>ECES5019C: Dod yn Addysgwr Cynradd </a:t>
            </a:r>
          </a:p>
        </p:txBody>
      </p:sp>
      <p:sp>
        <p:nvSpPr>
          <p:cNvPr id="7" name="Slide Number Placeholder 6">
            <a:extLst>
              <a:ext uri="{FF2B5EF4-FFF2-40B4-BE49-F238E27FC236}">
                <a16:creationId xmlns:a16="http://schemas.microsoft.com/office/drawing/2014/main" id="{021D308D-603E-8D2F-DF32-F065A7987A83}"/>
              </a:ext>
            </a:extLst>
          </p:cNvPr>
          <p:cNvSpPr>
            <a:spLocks noGrp="1"/>
          </p:cNvSpPr>
          <p:nvPr>
            <p:ph type="sldNum" sz="quarter" idx="12"/>
          </p:nvPr>
        </p:nvSpPr>
        <p:spPr/>
        <p:txBody>
          <a:bodyPr/>
          <a:lstStyle/>
          <a:p>
            <a:fld id="{87D8E6E0-B26B-4ADB-9839-C686FB8F76C4}" type="slidenum">
              <a:rPr lang="cy-GB" smtClean="0"/>
              <a:t>1</a:t>
            </a:fld>
            <a:endParaRPr lang="cy-GB"/>
          </a:p>
        </p:txBody>
      </p:sp>
      <p:pic>
        <p:nvPicPr>
          <p:cNvPr id="9" name="Recorded Sound">
            <a:hlinkClick r:id="" action="ppaction://media"/>
            <a:extLst>
              <a:ext uri="{FF2B5EF4-FFF2-40B4-BE49-F238E27FC236}">
                <a16:creationId xmlns:a16="http://schemas.microsoft.com/office/drawing/2014/main" id="{C1F05716-A3D3-5833-BA76-27178BB66A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38518" y="5331996"/>
            <a:ext cx="487363" cy="487363"/>
          </a:xfrm>
          <a:prstGeom prst="rect">
            <a:avLst/>
          </a:prstGeom>
        </p:spPr>
      </p:pic>
    </p:spTree>
    <p:extLst>
      <p:ext uri="{BB962C8B-B14F-4D97-AF65-F5344CB8AC3E}">
        <p14:creationId xmlns:p14="http://schemas.microsoft.com/office/powerpoint/2010/main" val="555345461"/>
      </p:ext>
    </p:extLst>
  </p:cSld>
  <p:clrMapOvr>
    <a:masterClrMapping/>
  </p:clrMapOvr>
  <mc:AlternateContent xmlns:mc="http://schemas.openxmlformats.org/markup-compatibility/2006" xmlns:p14="http://schemas.microsoft.com/office/powerpoint/2010/main">
    <mc:Choice Requires="p14">
      <p:transition spd="slow" p14:dur="2000" advTm="8537"/>
    </mc:Choice>
    <mc:Fallback xmlns="">
      <p:transition spd="slow" advTm="8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9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19327B7-8D59-55C4-79C7-1D0DDF0D83E3}"/>
              </a:ext>
            </a:extLst>
          </p:cNvPr>
          <p:cNvSpPr>
            <a:spLocks noGrp="1"/>
          </p:cNvSpPr>
          <p:nvPr>
            <p:ph type="sldNum" sz="quarter" idx="12"/>
          </p:nvPr>
        </p:nvSpPr>
        <p:spPr/>
        <p:txBody>
          <a:bodyPr/>
          <a:lstStyle/>
          <a:p>
            <a:fld id="{87D8E6E0-B26B-4ADB-9839-C686FB8F76C4}" type="slidenum">
              <a:rPr lang="cy-GB" smtClean="0"/>
              <a:t>2</a:t>
            </a:fld>
            <a:endParaRPr lang="cy-GB"/>
          </a:p>
        </p:txBody>
      </p:sp>
      <p:sp>
        <p:nvSpPr>
          <p:cNvPr id="3" name="Rectangle: Rounded Corners 2">
            <a:extLst>
              <a:ext uri="{FF2B5EF4-FFF2-40B4-BE49-F238E27FC236}">
                <a16:creationId xmlns:a16="http://schemas.microsoft.com/office/drawing/2014/main" id="{F2C0A670-7836-D99F-086A-56F2F2690518}"/>
              </a:ext>
            </a:extLst>
          </p:cNvPr>
          <p:cNvSpPr/>
          <p:nvPr/>
        </p:nvSpPr>
        <p:spPr>
          <a:xfrm>
            <a:off x="148262" y="202330"/>
            <a:ext cx="7102543" cy="72456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ea typeface="Times New Roman" panose="02020603050405020304" pitchFamily="18" charset="0"/>
                <a:cs typeface="Tunga" panose="020B0502040204020203" pitchFamily="34" charset="0"/>
              </a:rPr>
              <a:t>Arwyddocâd Datblygu Dwyieithrwydd</a:t>
            </a:r>
            <a:endParaRPr lang="cy-GB" sz="3200" dirty="0">
              <a:solidFill>
                <a:schemeClr val="tx1"/>
              </a:solidFill>
            </a:endParaRPr>
          </a:p>
        </p:txBody>
      </p:sp>
      <p:pic>
        <p:nvPicPr>
          <p:cNvPr id="5" name="Picture 4">
            <a:extLst>
              <a:ext uri="{FF2B5EF4-FFF2-40B4-BE49-F238E27FC236}">
                <a16:creationId xmlns:a16="http://schemas.microsoft.com/office/drawing/2014/main" id="{A1693D91-D8CA-2AD0-811A-E8330D9233FE}"/>
              </a:ext>
            </a:extLst>
          </p:cNvPr>
          <p:cNvPicPr>
            <a:picLocks noChangeAspect="1"/>
          </p:cNvPicPr>
          <p:nvPr/>
        </p:nvPicPr>
        <p:blipFill>
          <a:blip r:embed="rId4"/>
          <a:stretch>
            <a:fillRect/>
          </a:stretch>
        </p:blipFill>
        <p:spPr>
          <a:xfrm rot="381881">
            <a:off x="7564402" y="460877"/>
            <a:ext cx="4271192" cy="5895248"/>
          </a:xfrm>
          <a:prstGeom prst="rect">
            <a:avLst/>
          </a:prstGeom>
          <a:ln w="38100">
            <a:solidFill>
              <a:srgbClr val="FF0000"/>
            </a:solidFill>
          </a:ln>
        </p:spPr>
      </p:pic>
      <p:sp>
        <p:nvSpPr>
          <p:cNvPr id="7" name="TextBox 6">
            <a:extLst>
              <a:ext uri="{FF2B5EF4-FFF2-40B4-BE49-F238E27FC236}">
                <a16:creationId xmlns:a16="http://schemas.microsoft.com/office/drawing/2014/main" id="{D4FBBE76-19EA-9AB4-7AB6-31B5DBC3C52E}"/>
              </a:ext>
            </a:extLst>
          </p:cNvPr>
          <p:cNvSpPr txBox="1"/>
          <p:nvPr/>
        </p:nvSpPr>
        <p:spPr>
          <a:xfrm>
            <a:off x="65552" y="4648456"/>
            <a:ext cx="7558998" cy="1938992"/>
          </a:xfrm>
          <a:prstGeom prst="rect">
            <a:avLst/>
          </a:prstGeom>
          <a:noFill/>
        </p:spPr>
        <p:txBody>
          <a:bodyPr wrap="square">
            <a:spAutoFit/>
          </a:bodyPr>
          <a:lstStyle/>
          <a:p>
            <a:r>
              <a:rPr lang="cy-GB" sz="2400" dirty="0">
                <a:effectLst/>
                <a:latin typeface="Tenorite" panose="00000500000000000000" pitchFamily="2" charset="0"/>
                <a:ea typeface="Aptos" panose="020B0004020202020204" pitchFamily="34" charset="0"/>
                <a:cs typeface="Arial" panose="020B0604020202020204" pitchFamily="34" charset="0"/>
              </a:rPr>
              <a:t>Hyrwydda Llywodraeth Cymru (2017) ddwyieithrwydd, gan ddiogelu hunaniaeth ddiwylliannol, a sicrhau mynediad at addysg cyfrwng Cymraeg, o fewn ffrâm cadwraeth ddiwylliannol, hunaniaeth genedlaethol, cyfiawnder cymdeithasol, a hawliau plant.</a:t>
            </a:r>
            <a:r>
              <a:rPr lang="cy-GB" sz="2400" dirty="0">
                <a:solidFill>
                  <a:srgbClr val="0070C0"/>
                </a:solidFill>
                <a:effectLst/>
                <a:latin typeface="Tenorite" panose="00000500000000000000" pitchFamily="2" charset="0"/>
                <a:ea typeface="Aptos" panose="020B0004020202020204" pitchFamily="34" charset="0"/>
                <a:cs typeface="Arial" panose="020B0604020202020204" pitchFamily="34" charset="0"/>
              </a:rPr>
              <a:t> </a:t>
            </a:r>
            <a:endParaRPr lang="cy-GB" sz="2400" dirty="0"/>
          </a:p>
        </p:txBody>
      </p:sp>
      <p:pic>
        <p:nvPicPr>
          <p:cNvPr id="8" name="Picture 7">
            <a:extLst>
              <a:ext uri="{FF2B5EF4-FFF2-40B4-BE49-F238E27FC236}">
                <a16:creationId xmlns:a16="http://schemas.microsoft.com/office/drawing/2014/main" id="{700C40C7-0C20-2B8F-7CE4-38474310D595}"/>
              </a:ext>
            </a:extLst>
          </p:cNvPr>
          <p:cNvPicPr>
            <a:picLocks noChangeAspect="1"/>
          </p:cNvPicPr>
          <p:nvPr/>
        </p:nvPicPr>
        <p:blipFill>
          <a:blip r:embed="rId5"/>
          <a:srcRect t="4012"/>
          <a:stretch>
            <a:fillRect/>
          </a:stretch>
        </p:blipFill>
        <p:spPr>
          <a:xfrm>
            <a:off x="999566" y="1174326"/>
            <a:ext cx="4898393" cy="2925591"/>
          </a:xfrm>
          <a:prstGeom prst="rect">
            <a:avLst/>
          </a:prstGeom>
        </p:spPr>
      </p:pic>
      <p:sp>
        <p:nvSpPr>
          <p:cNvPr id="9" name="TextBox 8">
            <a:extLst>
              <a:ext uri="{FF2B5EF4-FFF2-40B4-BE49-F238E27FC236}">
                <a16:creationId xmlns:a16="http://schemas.microsoft.com/office/drawing/2014/main" id="{37C3B592-D4D3-F860-3926-29F484320503}"/>
              </a:ext>
            </a:extLst>
          </p:cNvPr>
          <p:cNvSpPr txBox="1"/>
          <p:nvPr/>
        </p:nvSpPr>
        <p:spPr>
          <a:xfrm>
            <a:off x="2756245" y="4038966"/>
            <a:ext cx="3587840" cy="369332"/>
          </a:xfrm>
          <a:prstGeom prst="rect">
            <a:avLst/>
          </a:prstGeom>
          <a:noFill/>
        </p:spPr>
        <p:txBody>
          <a:bodyPr wrap="square" rtlCol="0">
            <a:spAutoFit/>
          </a:bodyPr>
          <a:lstStyle/>
          <a:p>
            <a:r>
              <a:rPr lang="cy-GB" dirty="0"/>
              <a:t>(Ysgol St. Joseph, dim dyddiad)</a:t>
            </a:r>
          </a:p>
        </p:txBody>
      </p:sp>
      <p:pic>
        <p:nvPicPr>
          <p:cNvPr id="10" name="Picture 9">
            <a:extLst>
              <a:ext uri="{FF2B5EF4-FFF2-40B4-BE49-F238E27FC236}">
                <a16:creationId xmlns:a16="http://schemas.microsoft.com/office/drawing/2014/main" id="{AE660EF0-40AB-4FBE-DA56-2A05712C298C}"/>
              </a:ext>
            </a:extLst>
          </p:cNvPr>
          <p:cNvPicPr>
            <a:picLocks noChangeAspect="1"/>
          </p:cNvPicPr>
          <p:nvPr/>
        </p:nvPicPr>
        <p:blipFill>
          <a:blip r:embed="rId6"/>
          <a:stretch>
            <a:fillRect/>
          </a:stretch>
        </p:blipFill>
        <p:spPr>
          <a:xfrm rot="307566">
            <a:off x="8032891" y="564613"/>
            <a:ext cx="1667108" cy="1562318"/>
          </a:xfrm>
          <a:prstGeom prst="rect">
            <a:avLst/>
          </a:prstGeom>
        </p:spPr>
      </p:pic>
      <p:sp>
        <p:nvSpPr>
          <p:cNvPr id="11" name="TextBox 10">
            <a:extLst>
              <a:ext uri="{FF2B5EF4-FFF2-40B4-BE49-F238E27FC236}">
                <a16:creationId xmlns:a16="http://schemas.microsoft.com/office/drawing/2014/main" id="{C136ABFB-9C92-2A84-DBA8-F1B6F8F5E2A6}"/>
              </a:ext>
            </a:extLst>
          </p:cNvPr>
          <p:cNvSpPr txBox="1"/>
          <p:nvPr/>
        </p:nvSpPr>
        <p:spPr>
          <a:xfrm>
            <a:off x="6124679" y="1022606"/>
            <a:ext cx="1929293" cy="646331"/>
          </a:xfrm>
          <a:prstGeom prst="rect">
            <a:avLst/>
          </a:prstGeom>
          <a:noFill/>
        </p:spPr>
        <p:txBody>
          <a:bodyPr wrap="square" rtlCol="0">
            <a:spAutoFit/>
          </a:bodyPr>
          <a:lstStyle/>
          <a:p>
            <a:r>
              <a:rPr lang="cy-GB" dirty="0"/>
              <a:t>(Ysgol St. Joseph, </a:t>
            </a:r>
          </a:p>
          <a:p>
            <a:r>
              <a:rPr lang="cy-GB" dirty="0"/>
              <a:t>dim dyddiad)</a:t>
            </a:r>
          </a:p>
        </p:txBody>
      </p:sp>
      <p:sp>
        <p:nvSpPr>
          <p:cNvPr id="12" name="TextBox 11">
            <a:extLst>
              <a:ext uri="{FF2B5EF4-FFF2-40B4-BE49-F238E27FC236}">
                <a16:creationId xmlns:a16="http://schemas.microsoft.com/office/drawing/2014/main" id="{9A891D07-C626-B8F5-7392-817B177CD020}"/>
              </a:ext>
            </a:extLst>
          </p:cNvPr>
          <p:cNvSpPr txBox="1"/>
          <p:nvPr/>
        </p:nvSpPr>
        <p:spPr>
          <a:xfrm>
            <a:off x="6953249" y="6402782"/>
            <a:ext cx="3105585" cy="369332"/>
          </a:xfrm>
          <a:prstGeom prst="rect">
            <a:avLst/>
          </a:prstGeom>
          <a:noFill/>
        </p:spPr>
        <p:txBody>
          <a:bodyPr wrap="square" rtlCol="0">
            <a:spAutoFit/>
          </a:bodyPr>
          <a:lstStyle/>
          <a:p>
            <a:r>
              <a:rPr lang="cy-GB" dirty="0"/>
              <a:t>(Llywodraeth Cymru, 2017)</a:t>
            </a:r>
          </a:p>
        </p:txBody>
      </p:sp>
      <p:pic>
        <p:nvPicPr>
          <p:cNvPr id="14" name="Recorded Sound">
            <a:hlinkClick r:id="" action="ppaction://media"/>
            <a:extLst>
              <a:ext uri="{FF2B5EF4-FFF2-40B4-BE49-F238E27FC236}">
                <a16:creationId xmlns:a16="http://schemas.microsoft.com/office/drawing/2014/main" id="{9673D482-53CF-66F7-1333-DE169C754B6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562776" y="4032962"/>
            <a:ext cx="487363" cy="487363"/>
          </a:xfrm>
          <a:prstGeom prst="rect">
            <a:avLst/>
          </a:prstGeom>
        </p:spPr>
      </p:pic>
    </p:spTree>
    <p:extLst>
      <p:ext uri="{BB962C8B-B14F-4D97-AF65-F5344CB8AC3E}">
        <p14:creationId xmlns:p14="http://schemas.microsoft.com/office/powerpoint/2010/main" val="3858753338"/>
      </p:ext>
    </p:extLst>
  </p:cSld>
  <p:clrMapOvr>
    <a:masterClrMapping/>
  </p:clrMapOvr>
  <mc:AlternateContent xmlns:mc="http://schemas.openxmlformats.org/markup-compatibility/2006" xmlns:p14="http://schemas.microsoft.com/office/powerpoint/2010/main">
    <mc:Choice Requires="p14">
      <p:transition spd="slow" p14:dur="2000" advTm="10199"/>
    </mc:Choice>
    <mc:Fallback xmlns="">
      <p:transition spd="slow" advTm="10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0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28705E1-5F11-7A5B-5345-BD4486AF83EC}"/>
              </a:ext>
            </a:extLst>
          </p:cNvPr>
          <p:cNvSpPr>
            <a:spLocks noGrp="1"/>
          </p:cNvSpPr>
          <p:nvPr>
            <p:ph type="sldNum" sz="quarter" idx="12"/>
          </p:nvPr>
        </p:nvSpPr>
        <p:spPr/>
        <p:txBody>
          <a:bodyPr/>
          <a:lstStyle/>
          <a:p>
            <a:fld id="{87D8E6E0-B26B-4ADB-9839-C686FB8F76C4}" type="slidenum">
              <a:rPr lang="cy-GB" smtClean="0"/>
              <a:t>3</a:t>
            </a:fld>
            <a:endParaRPr lang="cy-GB"/>
          </a:p>
        </p:txBody>
      </p:sp>
      <p:sp>
        <p:nvSpPr>
          <p:cNvPr id="3" name="TextBox 2">
            <a:extLst>
              <a:ext uri="{FF2B5EF4-FFF2-40B4-BE49-F238E27FC236}">
                <a16:creationId xmlns:a16="http://schemas.microsoft.com/office/drawing/2014/main" id="{2B5D358C-ACE0-46DF-E9AF-8B811A7FD9F5}"/>
              </a:ext>
            </a:extLst>
          </p:cNvPr>
          <p:cNvSpPr txBox="1"/>
          <p:nvPr/>
        </p:nvSpPr>
        <p:spPr>
          <a:xfrm>
            <a:off x="3801191" y="5617772"/>
            <a:ext cx="2389632" cy="369332"/>
          </a:xfrm>
          <a:prstGeom prst="rect">
            <a:avLst/>
          </a:prstGeom>
          <a:noFill/>
        </p:spPr>
        <p:txBody>
          <a:bodyPr wrap="square" rtlCol="0">
            <a:spAutoFit/>
          </a:bodyPr>
          <a:lstStyle/>
          <a:p>
            <a:r>
              <a:rPr lang="cy-GB" dirty="0"/>
              <a:t>(Ysgol Aberteifi, 2026) </a:t>
            </a:r>
          </a:p>
        </p:txBody>
      </p:sp>
      <p:pic>
        <p:nvPicPr>
          <p:cNvPr id="5" name="Picture 4">
            <a:extLst>
              <a:ext uri="{FF2B5EF4-FFF2-40B4-BE49-F238E27FC236}">
                <a16:creationId xmlns:a16="http://schemas.microsoft.com/office/drawing/2014/main" id="{82C527E3-4AA7-30B4-0126-58D405C35E1C}"/>
              </a:ext>
            </a:extLst>
          </p:cNvPr>
          <p:cNvPicPr>
            <a:picLocks noChangeAspect="1"/>
          </p:cNvPicPr>
          <p:nvPr/>
        </p:nvPicPr>
        <p:blipFill>
          <a:blip r:embed="rId5"/>
          <a:stretch>
            <a:fillRect/>
          </a:stretch>
        </p:blipFill>
        <p:spPr>
          <a:xfrm rot="299130">
            <a:off x="6910877" y="198350"/>
            <a:ext cx="4843818" cy="6408745"/>
          </a:xfrm>
          <a:prstGeom prst="rect">
            <a:avLst/>
          </a:prstGeom>
        </p:spPr>
      </p:pic>
      <p:sp>
        <p:nvSpPr>
          <p:cNvPr id="6" name="TextBox 5">
            <a:extLst>
              <a:ext uri="{FF2B5EF4-FFF2-40B4-BE49-F238E27FC236}">
                <a16:creationId xmlns:a16="http://schemas.microsoft.com/office/drawing/2014/main" id="{EDD4C64F-B6EE-E7E7-6A06-83000860FC12}"/>
              </a:ext>
            </a:extLst>
          </p:cNvPr>
          <p:cNvSpPr txBox="1"/>
          <p:nvPr/>
        </p:nvSpPr>
        <p:spPr>
          <a:xfrm>
            <a:off x="6534992" y="6522478"/>
            <a:ext cx="3469496" cy="369332"/>
          </a:xfrm>
          <a:prstGeom prst="rect">
            <a:avLst/>
          </a:prstGeom>
          <a:noFill/>
        </p:spPr>
        <p:txBody>
          <a:bodyPr wrap="square" rtlCol="0">
            <a:spAutoFit/>
          </a:bodyPr>
          <a:lstStyle/>
          <a:p>
            <a:r>
              <a:rPr lang="cy-GB" dirty="0"/>
              <a:t>(Mudiad Meithrin, dim dyddiad)</a:t>
            </a:r>
          </a:p>
        </p:txBody>
      </p:sp>
      <p:pic>
        <p:nvPicPr>
          <p:cNvPr id="7" name="Picture 2">
            <a:extLst>
              <a:ext uri="{FF2B5EF4-FFF2-40B4-BE49-F238E27FC236}">
                <a16:creationId xmlns:a16="http://schemas.microsoft.com/office/drawing/2014/main" id="{AF993255-BF71-793F-2746-CEA3C839076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51" t="49448" r="2333" b="33581"/>
          <a:stretch>
            <a:fillRect/>
          </a:stretch>
        </p:blipFill>
        <p:spPr bwMode="auto">
          <a:xfrm rot="21279768">
            <a:off x="233192" y="3606721"/>
            <a:ext cx="7135999" cy="179539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a:extLst>
              <a:ext uri="{FF2B5EF4-FFF2-40B4-BE49-F238E27FC236}">
                <a16:creationId xmlns:a16="http://schemas.microsoft.com/office/drawing/2014/main" id="{3184FE6E-E614-2A71-68D8-AE14DF0EEC3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51" t="2782" r="2333" b="66843"/>
          <a:stretch>
            <a:fillRect/>
          </a:stretch>
        </p:blipFill>
        <p:spPr bwMode="auto">
          <a:xfrm rot="21279768">
            <a:off x="59086" y="757968"/>
            <a:ext cx="6974831" cy="3140774"/>
          </a:xfrm>
          <a:prstGeom prst="rect">
            <a:avLst/>
          </a:prstGeom>
          <a:noFill/>
          <a:extLst>
            <a:ext uri="{909E8E84-426E-40DD-AFC4-6F175D3DCCD1}">
              <a14:hiddenFill xmlns:a14="http://schemas.microsoft.com/office/drawing/2010/main">
                <a:solidFill>
                  <a:srgbClr val="FFFFFF"/>
                </a:solidFill>
              </a14:hiddenFill>
            </a:ext>
          </a:extLst>
        </p:spPr>
      </p:pic>
      <p:pic>
        <p:nvPicPr>
          <p:cNvPr id="9" name="Recorded Sound">
            <a:hlinkClick r:id="" action="ppaction://media"/>
            <a:extLst>
              <a:ext uri="{FF2B5EF4-FFF2-40B4-BE49-F238E27FC236}">
                <a16:creationId xmlns:a16="http://schemas.microsoft.com/office/drawing/2014/main" id="{58D8863A-399D-C494-0A54-3963949A28F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09997" y="5947456"/>
            <a:ext cx="487363" cy="487363"/>
          </a:xfrm>
          <a:prstGeom prst="rect">
            <a:avLst/>
          </a:prstGeom>
        </p:spPr>
      </p:pic>
    </p:spTree>
    <p:extLst>
      <p:ext uri="{BB962C8B-B14F-4D97-AF65-F5344CB8AC3E}">
        <p14:creationId xmlns:p14="http://schemas.microsoft.com/office/powerpoint/2010/main" val="3195357904"/>
      </p:ext>
    </p:extLst>
  </p:cSld>
  <p:clrMapOvr>
    <a:masterClrMapping/>
  </p:clrMapOvr>
  <mc:AlternateContent xmlns:mc="http://schemas.openxmlformats.org/markup-compatibility/2006" xmlns:p14="http://schemas.microsoft.com/office/powerpoint/2010/main">
    <mc:Choice Requires="p14">
      <p:transition spd="slow" p14:dur="2000" advTm="17532"/>
    </mc:Choice>
    <mc:Fallback xmlns="">
      <p:transition spd="slow" advTm="17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9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BB05AA-7A30-ECA7-793F-E12EB3D33FC3}"/>
              </a:ext>
            </a:extLst>
          </p:cNvPr>
          <p:cNvSpPr>
            <a:spLocks noGrp="1"/>
          </p:cNvSpPr>
          <p:nvPr>
            <p:ph type="sldNum" sz="quarter" idx="12"/>
          </p:nvPr>
        </p:nvSpPr>
        <p:spPr/>
        <p:txBody>
          <a:bodyPr/>
          <a:lstStyle/>
          <a:p>
            <a:fld id="{87D8E6E0-B26B-4ADB-9839-C686FB8F76C4}" type="slidenum">
              <a:rPr lang="cy-GB" smtClean="0"/>
              <a:t>4</a:t>
            </a:fld>
            <a:endParaRPr lang="cy-GB"/>
          </a:p>
        </p:txBody>
      </p:sp>
      <p:sp>
        <p:nvSpPr>
          <p:cNvPr id="3" name="Rectangle: Rounded Corners 2">
            <a:extLst>
              <a:ext uri="{FF2B5EF4-FFF2-40B4-BE49-F238E27FC236}">
                <a16:creationId xmlns:a16="http://schemas.microsoft.com/office/drawing/2014/main" id="{819703BF-E990-C9B7-1A59-91B088AE168E}"/>
              </a:ext>
            </a:extLst>
          </p:cNvPr>
          <p:cNvSpPr/>
          <p:nvPr/>
        </p:nvSpPr>
        <p:spPr>
          <a:xfrm>
            <a:off x="285726" y="189307"/>
            <a:ext cx="9231498" cy="89304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Datblygu Medrau Llafar Cymraeg a Throchi Iaith</a:t>
            </a:r>
            <a:endParaRPr lang="cy-GB" sz="3200" dirty="0">
              <a:solidFill>
                <a:schemeClr val="tx1"/>
              </a:solidFill>
            </a:endParaRPr>
          </a:p>
        </p:txBody>
      </p:sp>
      <p:sp>
        <p:nvSpPr>
          <p:cNvPr id="5" name="TextBox 4">
            <a:extLst>
              <a:ext uri="{FF2B5EF4-FFF2-40B4-BE49-F238E27FC236}">
                <a16:creationId xmlns:a16="http://schemas.microsoft.com/office/drawing/2014/main" id="{F5915B12-7C8B-FF75-48E6-775C634B1BF4}"/>
              </a:ext>
            </a:extLst>
          </p:cNvPr>
          <p:cNvSpPr txBox="1"/>
          <p:nvPr/>
        </p:nvSpPr>
        <p:spPr>
          <a:xfrm>
            <a:off x="331500" y="1339234"/>
            <a:ext cx="5833187" cy="1731243"/>
          </a:xfrm>
          <a:prstGeom prst="rect">
            <a:avLst/>
          </a:prstGeom>
          <a:noFill/>
        </p:spPr>
        <p:txBody>
          <a:bodyPr wrap="square">
            <a:spAutoFit/>
          </a:bodyPr>
          <a:lstStyle/>
          <a:p>
            <a:pPr fontAlgn="base">
              <a:buNone/>
            </a:pPr>
            <a:r>
              <a:rPr lang="cy-GB" sz="2400" dirty="0">
                <a:solidFill>
                  <a:srgbClr val="000000"/>
                </a:solidFill>
                <a:effectLst/>
                <a:latin typeface="Tenorite" panose="00000500000000000000" pitchFamily="2" charset="0"/>
                <a:ea typeface="Times New Roman" panose="02020603050405020304" pitchFamily="18" charset="0"/>
                <a:cs typeface="Arial" panose="020B0604020202020204" pitchFamily="34" charset="0"/>
              </a:rPr>
              <a:t> ... er mwyn helpu dysgwyr i ddatblygu sgiliau dwyieithog a’r gallu i “gyfathrebu’n effeithiol iawn” gyda’u cyfoedion a’u hathrawon (Llywodraeth Cymru, 2023). </a:t>
            </a:r>
            <a:endParaRPr lang="en-GB" sz="2400" dirty="0">
              <a:effectLst/>
              <a:latin typeface="Times New Roman" panose="02020603050405020304" pitchFamily="18" charset="0"/>
              <a:ea typeface="Times New Roman" panose="02020603050405020304" pitchFamily="18" charset="0"/>
            </a:endParaRPr>
          </a:p>
          <a:p>
            <a:pPr>
              <a:spcAft>
                <a:spcPts val="800"/>
              </a:spcAft>
              <a:buNone/>
            </a:pPr>
            <a:r>
              <a:rPr lang="cy-GB" sz="105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050" name="Picture 2" descr="Conversations that Matter: Talking with Children About Big World Issues |  NAEYC">
            <a:extLst>
              <a:ext uri="{FF2B5EF4-FFF2-40B4-BE49-F238E27FC236}">
                <a16:creationId xmlns:a16="http://schemas.microsoft.com/office/drawing/2014/main" id="{2AEA4DC9-45A6-B0B8-8E76-06E49C6CD0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4687" y="1304511"/>
            <a:ext cx="5833187" cy="24148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C73E58D-56BA-616C-0366-2CC211AD7801}"/>
              </a:ext>
            </a:extLst>
          </p:cNvPr>
          <p:cNvSpPr txBox="1"/>
          <p:nvPr/>
        </p:nvSpPr>
        <p:spPr>
          <a:xfrm>
            <a:off x="10219727" y="3803010"/>
            <a:ext cx="1870061" cy="276999"/>
          </a:xfrm>
          <a:prstGeom prst="rect">
            <a:avLst/>
          </a:prstGeom>
          <a:noFill/>
        </p:spPr>
        <p:txBody>
          <a:bodyPr wrap="square" rtlCol="0">
            <a:spAutoFit/>
          </a:bodyPr>
          <a:lstStyle/>
          <a:p>
            <a:r>
              <a:rPr lang="en-GB" sz="1200" dirty="0"/>
              <a:t>(Edwards a Sparks, 2020)</a:t>
            </a:r>
            <a:endParaRPr lang="cy-GB" sz="1200" dirty="0"/>
          </a:p>
        </p:txBody>
      </p:sp>
      <p:pic>
        <p:nvPicPr>
          <p:cNvPr id="2052" name="Picture 4">
            <a:extLst>
              <a:ext uri="{FF2B5EF4-FFF2-40B4-BE49-F238E27FC236}">
                <a16:creationId xmlns:a16="http://schemas.microsoft.com/office/drawing/2014/main" id="{549AB230-1D1D-106F-35EB-013C18D605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541" y="3234201"/>
            <a:ext cx="5251106" cy="292297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F18A147-7ECF-461D-B195-968CA09CEDBD}"/>
              </a:ext>
            </a:extLst>
          </p:cNvPr>
          <p:cNvSpPr txBox="1"/>
          <p:nvPr/>
        </p:nvSpPr>
        <p:spPr>
          <a:xfrm>
            <a:off x="3728720" y="6195932"/>
            <a:ext cx="2144927" cy="307777"/>
          </a:xfrm>
          <a:prstGeom prst="rect">
            <a:avLst/>
          </a:prstGeom>
          <a:noFill/>
        </p:spPr>
        <p:txBody>
          <a:bodyPr wrap="square" rtlCol="0">
            <a:spAutoFit/>
          </a:bodyPr>
          <a:lstStyle/>
          <a:p>
            <a:r>
              <a:rPr lang="cy-GB" sz="1400" dirty="0"/>
              <a:t>(</a:t>
            </a:r>
            <a:r>
              <a:rPr lang="cy-GB" sz="1400" dirty="0" err="1"/>
              <a:t>EqualiTeach</a:t>
            </a:r>
            <a:r>
              <a:rPr lang="cy-GB" sz="1400" dirty="0"/>
              <a:t>, 2020)</a:t>
            </a:r>
          </a:p>
        </p:txBody>
      </p:sp>
      <p:pic>
        <p:nvPicPr>
          <p:cNvPr id="4" name="Recorded Sound">
            <a:hlinkClick r:id="" action="ppaction://media"/>
            <a:extLst>
              <a:ext uri="{FF2B5EF4-FFF2-40B4-BE49-F238E27FC236}">
                <a16:creationId xmlns:a16="http://schemas.microsoft.com/office/drawing/2014/main" id="{8A58564D-919D-5AF5-8840-7EE68CF165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2398" y="4730816"/>
            <a:ext cx="487363" cy="487363"/>
          </a:xfrm>
          <a:prstGeom prst="rect">
            <a:avLst/>
          </a:prstGeom>
        </p:spPr>
      </p:pic>
    </p:spTree>
    <p:extLst>
      <p:ext uri="{BB962C8B-B14F-4D97-AF65-F5344CB8AC3E}">
        <p14:creationId xmlns:p14="http://schemas.microsoft.com/office/powerpoint/2010/main" val="1171628201"/>
      </p:ext>
    </p:extLst>
  </p:cSld>
  <p:clrMapOvr>
    <a:masterClrMapping/>
  </p:clrMapOvr>
  <mc:AlternateContent xmlns:mc="http://schemas.openxmlformats.org/markup-compatibility/2006" xmlns:p14="http://schemas.microsoft.com/office/powerpoint/2010/main">
    <mc:Choice Requires="p14">
      <p:transition spd="slow" p14:dur="2000" advTm="20615"/>
    </mc:Choice>
    <mc:Fallback xmlns="">
      <p:transition spd="slow" advTm="20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719581E-E25B-23F7-2D20-2BB1D8FFBF31}"/>
              </a:ext>
            </a:extLst>
          </p:cNvPr>
          <p:cNvSpPr/>
          <p:nvPr/>
        </p:nvSpPr>
        <p:spPr>
          <a:xfrm>
            <a:off x="400051" y="136525"/>
            <a:ext cx="11344274"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Ysgol Llwyncelyn ac Ysgol Peniel:  Arfer effeithiol wrth ddatblygu medrau llafar Cymraeg dysgwyr (Estyn, 2024)</a:t>
            </a:r>
            <a:endParaRPr lang="cy-GB" sz="3200" dirty="0">
              <a:solidFill>
                <a:schemeClr val="tx1"/>
              </a:solidFill>
            </a:endParaRPr>
          </a:p>
        </p:txBody>
      </p:sp>
      <p:sp>
        <p:nvSpPr>
          <p:cNvPr id="7" name="TextBox 6">
            <a:extLst>
              <a:ext uri="{FF2B5EF4-FFF2-40B4-BE49-F238E27FC236}">
                <a16:creationId xmlns:a16="http://schemas.microsoft.com/office/drawing/2014/main" id="{49398114-7B39-AAC7-BBDE-CEEE60613DA8}"/>
              </a:ext>
            </a:extLst>
          </p:cNvPr>
          <p:cNvSpPr txBox="1"/>
          <p:nvPr/>
        </p:nvSpPr>
        <p:spPr>
          <a:xfrm>
            <a:off x="2511819" y="1917867"/>
            <a:ext cx="7021409" cy="1938992"/>
          </a:xfrm>
          <a:prstGeom prst="rect">
            <a:avLst/>
          </a:prstGeom>
          <a:noFill/>
        </p:spPr>
        <p:txBody>
          <a:bodyPr wrap="square">
            <a:spAutoFit/>
          </a:bodyPr>
          <a:lstStyle/>
          <a:p>
            <a:pPr algn="ctr"/>
            <a:r>
              <a:rPr lang="cy-GB" sz="24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Er gwaethaf eu cyd-destunau ieithyddol gwahanol, mae Ysgol Gynradd Gymraeg Llwyncelyn a Ysgol Gymunedol Peniel ill dwy yn gweithredu strategaethau trochi a drilio iaith i gryfhau Cymraeg eu dysgwyr. </a:t>
            </a:r>
            <a:endParaRPr lang="cy-GB" sz="2400" dirty="0"/>
          </a:p>
        </p:txBody>
      </p:sp>
      <p:pic>
        <p:nvPicPr>
          <p:cNvPr id="9" name="Picture 8">
            <a:extLst>
              <a:ext uri="{FF2B5EF4-FFF2-40B4-BE49-F238E27FC236}">
                <a16:creationId xmlns:a16="http://schemas.microsoft.com/office/drawing/2014/main" id="{50897D1D-7A61-33BE-0448-E75F73C66E98}"/>
              </a:ext>
            </a:extLst>
          </p:cNvPr>
          <p:cNvPicPr>
            <a:picLocks noChangeAspect="1"/>
          </p:cNvPicPr>
          <p:nvPr/>
        </p:nvPicPr>
        <p:blipFill>
          <a:blip r:embed="rId6"/>
          <a:stretch>
            <a:fillRect/>
          </a:stretch>
        </p:blipFill>
        <p:spPr>
          <a:xfrm>
            <a:off x="719232" y="1490008"/>
            <a:ext cx="1841088" cy="1893359"/>
          </a:xfrm>
          <a:prstGeom prst="rect">
            <a:avLst/>
          </a:prstGeom>
        </p:spPr>
      </p:pic>
      <p:sp>
        <p:nvSpPr>
          <p:cNvPr id="10" name="TextBox 9">
            <a:extLst>
              <a:ext uri="{FF2B5EF4-FFF2-40B4-BE49-F238E27FC236}">
                <a16:creationId xmlns:a16="http://schemas.microsoft.com/office/drawing/2014/main" id="{D45CF39B-50AA-4396-5716-926101CF982E}"/>
              </a:ext>
            </a:extLst>
          </p:cNvPr>
          <p:cNvSpPr txBox="1"/>
          <p:nvPr/>
        </p:nvSpPr>
        <p:spPr>
          <a:xfrm>
            <a:off x="536352" y="3383367"/>
            <a:ext cx="2023968" cy="523220"/>
          </a:xfrm>
          <a:prstGeom prst="rect">
            <a:avLst/>
          </a:prstGeom>
          <a:noFill/>
        </p:spPr>
        <p:txBody>
          <a:bodyPr wrap="square" rtlCol="0">
            <a:spAutoFit/>
          </a:bodyPr>
          <a:lstStyle/>
          <a:p>
            <a:r>
              <a:rPr lang="cy-GB" sz="1400" dirty="0"/>
              <a:t>Ysgol Gynradd Gymraeg</a:t>
            </a:r>
          </a:p>
          <a:p>
            <a:r>
              <a:rPr lang="cy-GB" sz="1400" dirty="0"/>
              <a:t> Llwyncelyn (2024)</a:t>
            </a:r>
          </a:p>
        </p:txBody>
      </p:sp>
      <p:pic>
        <p:nvPicPr>
          <p:cNvPr id="12" name="Picture 11">
            <a:extLst>
              <a:ext uri="{FF2B5EF4-FFF2-40B4-BE49-F238E27FC236}">
                <a16:creationId xmlns:a16="http://schemas.microsoft.com/office/drawing/2014/main" id="{AB300D8E-9804-8E3A-8B05-9DBF6AF435EA}"/>
              </a:ext>
            </a:extLst>
          </p:cNvPr>
          <p:cNvPicPr>
            <a:picLocks noChangeAspect="1"/>
          </p:cNvPicPr>
          <p:nvPr/>
        </p:nvPicPr>
        <p:blipFill>
          <a:blip r:embed="rId7"/>
          <a:stretch>
            <a:fillRect/>
          </a:stretch>
        </p:blipFill>
        <p:spPr>
          <a:xfrm>
            <a:off x="9606704" y="1467191"/>
            <a:ext cx="2086793" cy="1866448"/>
          </a:xfrm>
          <a:prstGeom prst="rect">
            <a:avLst/>
          </a:prstGeom>
        </p:spPr>
      </p:pic>
      <p:sp>
        <p:nvSpPr>
          <p:cNvPr id="13" name="TextBox 12">
            <a:extLst>
              <a:ext uri="{FF2B5EF4-FFF2-40B4-BE49-F238E27FC236}">
                <a16:creationId xmlns:a16="http://schemas.microsoft.com/office/drawing/2014/main" id="{19C5FA5A-C768-0ECA-61A6-68BB280CEC0E}"/>
              </a:ext>
            </a:extLst>
          </p:cNvPr>
          <p:cNvSpPr txBox="1"/>
          <p:nvPr/>
        </p:nvSpPr>
        <p:spPr>
          <a:xfrm>
            <a:off x="9581729" y="3333639"/>
            <a:ext cx="2023968" cy="523220"/>
          </a:xfrm>
          <a:prstGeom prst="rect">
            <a:avLst/>
          </a:prstGeom>
          <a:noFill/>
        </p:spPr>
        <p:txBody>
          <a:bodyPr wrap="square" rtlCol="0">
            <a:spAutoFit/>
          </a:bodyPr>
          <a:lstStyle/>
          <a:p>
            <a:r>
              <a:rPr lang="cy-GB" sz="1400" dirty="0"/>
              <a:t>Ysgol Gymunedol Peniel (2025)</a:t>
            </a:r>
          </a:p>
        </p:txBody>
      </p:sp>
      <p:sp>
        <p:nvSpPr>
          <p:cNvPr id="14" name="Arrow: Right 13">
            <a:extLst>
              <a:ext uri="{FF2B5EF4-FFF2-40B4-BE49-F238E27FC236}">
                <a16:creationId xmlns:a16="http://schemas.microsoft.com/office/drawing/2014/main" id="{40C6EA56-1CF8-2696-0623-CB84139E5151}"/>
              </a:ext>
            </a:extLst>
          </p:cNvPr>
          <p:cNvSpPr/>
          <p:nvPr/>
        </p:nvSpPr>
        <p:spPr>
          <a:xfrm>
            <a:off x="400051" y="3576319"/>
            <a:ext cx="5015229" cy="3145155"/>
          </a:xfrm>
          <a:prstGeom prst="rightArrow">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7" name="TextBox 16">
            <a:extLst>
              <a:ext uri="{FF2B5EF4-FFF2-40B4-BE49-F238E27FC236}">
                <a16:creationId xmlns:a16="http://schemas.microsoft.com/office/drawing/2014/main" id="{C0EE2512-E812-540C-D518-068118FD3AFD}"/>
              </a:ext>
            </a:extLst>
          </p:cNvPr>
          <p:cNvSpPr txBox="1"/>
          <p:nvPr/>
        </p:nvSpPr>
        <p:spPr>
          <a:xfrm>
            <a:off x="378939" y="4320119"/>
            <a:ext cx="4584071" cy="1569660"/>
          </a:xfrm>
          <a:prstGeom prst="rect">
            <a:avLst/>
          </a:prstGeom>
          <a:noFill/>
        </p:spPr>
        <p:txBody>
          <a:bodyPr wrap="square">
            <a:spAutoFit/>
          </a:bodyPr>
          <a:lstStyle/>
          <a:p>
            <a:pPr algn="ctr"/>
            <a:r>
              <a:rPr lang="cy-GB" sz="2400" dirty="0">
                <a:solidFill>
                  <a:srgbClr val="000000"/>
                </a:solidFill>
                <a:latin typeface="Tenorite" panose="00000500000000000000" pitchFamily="2" charset="0"/>
                <a:ea typeface="Aptos" panose="020B0004020202020204" pitchFamily="34" charset="0"/>
                <a:cs typeface="Times New Roman" panose="02020603050405020304" pitchFamily="18" charset="0"/>
              </a:rPr>
              <a:t>D</a:t>
            </a:r>
            <a:r>
              <a:rPr lang="cy-GB" sz="24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efnyddiant </a:t>
            </a:r>
            <a:r>
              <a:rPr lang="cy-GB" sz="2400" dirty="0">
                <a:solidFill>
                  <a:srgbClr val="000000"/>
                </a:solidFill>
                <a:latin typeface="Tenorite" panose="00000500000000000000" pitchFamily="2" charset="0"/>
                <a:ea typeface="Aptos" panose="020B0004020202020204" pitchFamily="34" charset="0"/>
                <a:cs typeface="Times New Roman" panose="02020603050405020304" pitchFamily="18" charset="0"/>
              </a:rPr>
              <a:t>g</a:t>
            </a:r>
            <a:r>
              <a:rPr lang="cy-GB" sz="24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ynllun systematig sy’n datblygu cystrawennau a geirfa wrth i’r plant symud drwy’r ysgol.</a:t>
            </a:r>
            <a:endParaRPr lang="cy-GB" sz="2400" dirty="0"/>
          </a:p>
        </p:txBody>
      </p:sp>
      <p:sp>
        <p:nvSpPr>
          <p:cNvPr id="19" name="Arrow: Left 18">
            <a:extLst>
              <a:ext uri="{FF2B5EF4-FFF2-40B4-BE49-F238E27FC236}">
                <a16:creationId xmlns:a16="http://schemas.microsoft.com/office/drawing/2014/main" id="{76AEF13A-3880-6392-891D-3CD2E1992074}"/>
              </a:ext>
            </a:extLst>
          </p:cNvPr>
          <p:cNvSpPr/>
          <p:nvPr/>
        </p:nvSpPr>
        <p:spPr>
          <a:xfrm>
            <a:off x="5993737" y="3619419"/>
            <a:ext cx="5699760" cy="3102055"/>
          </a:xfrm>
          <a:prstGeom prst="leftArrow">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1" name="TextBox 20">
            <a:extLst>
              <a:ext uri="{FF2B5EF4-FFF2-40B4-BE49-F238E27FC236}">
                <a16:creationId xmlns:a16="http://schemas.microsoft.com/office/drawing/2014/main" id="{7CE1EB85-6C83-31B7-956F-155232565FD5}"/>
              </a:ext>
            </a:extLst>
          </p:cNvPr>
          <p:cNvSpPr txBox="1"/>
          <p:nvPr/>
        </p:nvSpPr>
        <p:spPr>
          <a:xfrm>
            <a:off x="6486783" y="4570281"/>
            <a:ext cx="5257542" cy="1200329"/>
          </a:xfrm>
          <a:prstGeom prst="rect">
            <a:avLst/>
          </a:prstGeom>
          <a:noFill/>
        </p:spPr>
        <p:txBody>
          <a:bodyPr wrap="square">
            <a:spAutoFit/>
          </a:bodyPr>
          <a:lstStyle/>
          <a:p>
            <a:r>
              <a:rPr lang="cy-GB" sz="2400" dirty="0">
                <a:solidFill>
                  <a:srgbClr val="000000"/>
                </a:solidFill>
                <a:latin typeface="Tenorite" panose="00000500000000000000" pitchFamily="2" charset="0"/>
                <a:ea typeface="Aptos" panose="020B0004020202020204" pitchFamily="34" charset="0"/>
                <a:cs typeface="Times New Roman" panose="02020603050405020304" pitchFamily="18" charset="0"/>
              </a:rPr>
              <a:t>P</a:t>
            </a:r>
            <a:r>
              <a:rPr lang="cy-GB" sz="24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wysleisir drilio ieithyddol a darparu cyfleoedd penodol i’r dysgwyr ymarfer eu sgiliau llafar.</a:t>
            </a:r>
            <a:endParaRPr lang="cy-GB" sz="2400" dirty="0"/>
          </a:p>
        </p:txBody>
      </p:sp>
      <p:sp>
        <p:nvSpPr>
          <p:cNvPr id="23" name="TextBox 22">
            <a:extLst>
              <a:ext uri="{FF2B5EF4-FFF2-40B4-BE49-F238E27FC236}">
                <a16:creationId xmlns:a16="http://schemas.microsoft.com/office/drawing/2014/main" id="{0C30E47C-83A7-D335-0355-199FC607F6F0}"/>
              </a:ext>
            </a:extLst>
          </p:cNvPr>
          <p:cNvSpPr txBox="1"/>
          <p:nvPr/>
        </p:nvSpPr>
        <p:spPr>
          <a:xfrm>
            <a:off x="4670749" y="5847793"/>
            <a:ext cx="2105973" cy="369332"/>
          </a:xfrm>
          <a:prstGeom prst="rect">
            <a:avLst/>
          </a:prstGeom>
          <a:noFill/>
        </p:spPr>
        <p:txBody>
          <a:bodyPr wrap="square">
            <a:spAutoFit/>
          </a:bodyPr>
          <a:lstStyle/>
          <a:p>
            <a:r>
              <a:rPr lang="cy-GB" dirty="0">
                <a:solidFill>
                  <a:srgbClr val="000000"/>
                </a:solidFill>
                <a:latin typeface="Tenorite" panose="00000500000000000000" pitchFamily="2" charset="0"/>
                <a:ea typeface="Aptos" panose="020B0004020202020204" pitchFamily="34" charset="0"/>
                <a:cs typeface="Times New Roman" panose="02020603050405020304" pitchFamily="18" charset="0"/>
              </a:rPr>
              <a:t>C</a:t>
            </a:r>
            <a:r>
              <a:rPr lang="cy-GB" sz="18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ynllunio </a:t>
            </a:r>
            <a:r>
              <a:rPr lang="cy-GB" dirty="0">
                <a:solidFill>
                  <a:srgbClr val="000000"/>
                </a:solidFill>
                <a:latin typeface="Tenorite" panose="00000500000000000000" pitchFamily="2" charset="0"/>
                <a:ea typeface="Aptos" panose="020B0004020202020204" pitchFamily="34" charset="0"/>
                <a:cs typeface="Times New Roman" panose="02020603050405020304" pitchFamily="18" charset="0"/>
              </a:rPr>
              <a:t>P</a:t>
            </a:r>
            <a:r>
              <a:rPr lang="cy-GB" sz="18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wrpasol </a:t>
            </a:r>
            <a:endParaRPr lang="cy-GB" dirty="0"/>
          </a:p>
        </p:txBody>
      </p:sp>
      <p:pic>
        <p:nvPicPr>
          <p:cNvPr id="5" name="Recorded Sound">
            <a:hlinkClick r:id="" action="ppaction://media"/>
            <a:extLst>
              <a:ext uri="{FF2B5EF4-FFF2-40B4-BE49-F238E27FC236}">
                <a16:creationId xmlns:a16="http://schemas.microsoft.com/office/drawing/2014/main" id="{E8FB2FE7-ED83-3480-32B0-0F7CD59C593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670749" y="3941416"/>
            <a:ext cx="487363" cy="487363"/>
          </a:xfrm>
          <a:prstGeom prst="rect">
            <a:avLst/>
          </a:prstGeom>
        </p:spPr>
      </p:pic>
      <p:pic>
        <p:nvPicPr>
          <p:cNvPr id="18" name="Recorded Sound">
            <a:hlinkClick r:id="" action="ppaction://media"/>
            <a:extLst>
              <a:ext uri="{FF2B5EF4-FFF2-40B4-BE49-F238E27FC236}">
                <a16:creationId xmlns:a16="http://schemas.microsoft.com/office/drawing/2014/main" id="{5DD8B555-69AB-F97E-C065-90AA617A680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038040" y="3956804"/>
            <a:ext cx="487363" cy="487363"/>
          </a:xfrm>
          <a:prstGeom prst="rect">
            <a:avLst/>
          </a:prstGeom>
        </p:spPr>
      </p:pic>
      <p:sp>
        <p:nvSpPr>
          <p:cNvPr id="4" name="TextBox 3">
            <a:extLst>
              <a:ext uri="{FF2B5EF4-FFF2-40B4-BE49-F238E27FC236}">
                <a16:creationId xmlns:a16="http://schemas.microsoft.com/office/drawing/2014/main" id="{8961FEF9-3997-7014-64EC-8F5AA0055049}"/>
              </a:ext>
            </a:extLst>
          </p:cNvPr>
          <p:cNvSpPr txBox="1"/>
          <p:nvPr/>
        </p:nvSpPr>
        <p:spPr>
          <a:xfrm>
            <a:off x="536352" y="5990893"/>
            <a:ext cx="3202528" cy="369332"/>
          </a:xfrm>
          <a:prstGeom prst="rect">
            <a:avLst/>
          </a:prstGeom>
          <a:noFill/>
        </p:spPr>
        <p:txBody>
          <a:bodyPr wrap="square">
            <a:spAutoFit/>
          </a:bodyPr>
          <a:lstStyle/>
          <a:p>
            <a:pPr algn="r"/>
            <a:r>
              <a:rPr lang="cy-GB" sz="1800" dirty="0"/>
              <a:t>(Estyn</a:t>
            </a:r>
            <a:r>
              <a:rPr lang="cy-GB" dirty="0"/>
              <a:t>, </a:t>
            </a:r>
            <a:r>
              <a:rPr lang="cy-GB" sz="1800" dirty="0"/>
              <a:t>2025c)</a:t>
            </a:r>
          </a:p>
        </p:txBody>
      </p:sp>
      <p:sp>
        <p:nvSpPr>
          <p:cNvPr id="6" name="TextBox 5">
            <a:extLst>
              <a:ext uri="{FF2B5EF4-FFF2-40B4-BE49-F238E27FC236}">
                <a16:creationId xmlns:a16="http://schemas.microsoft.com/office/drawing/2014/main" id="{38EB7F14-DB35-1C42-58F9-5D6030DCAF95}"/>
              </a:ext>
            </a:extLst>
          </p:cNvPr>
          <p:cNvSpPr txBox="1"/>
          <p:nvPr/>
        </p:nvSpPr>
        <p:spPr>
          <a:xfrm>
            <a:off x="7635879" y="5990893"/>
            <a:ext cx="3202528" cy="369332"/>
          </a:xfrm>
          <a:prstGeom prst="rect">
            <a:avLst/>
          </a:prstGeom>
          <a:noFill/>
        </p:spPr>
        <p:txBody>
          <a:bodyPr wrap="square">
            <a:spAutoFit/>
          </a:bodyPr>
          <a:lstStyle/>
          <a:p>
            <a:r>
              <a:rPr lang="cy-GB" sz="1800" dirty="0"/>
              <a:t>(Estyn</a:t>
            </a:r>
            <a:r>
              <a:rPr lang="cy-GB" dirty="0"/>
              <a:t>, </a:t>
            </a:r>
            <a:r>
              <a:rPr lang="cy-GB" sz="1800" dirty="0"/>
              <a:t>2025</a:t>
            </a:r>
            <a:r>
              <a:rPr lang="cy-GB" dirty="0"/>
              <a:t>b</a:t>
            </a:r>
            <a:r>
              <a:rPr lang="cy-GB" sz="1800" dirty="0"/>
              <a:t>)</a:t>
            </a:r>
          </a:p>
        </p:txBody>
      </p:sp>
    </p:spTree>
    <p:extLst>
      <p:ext uri="{BB962C8B-B14F-4D97-AF65-F5344CB8AC3E}">
        <p14:creationId xmlns:p14="http://schemas.microsoft.com/office/powerpoint/2010/main" val="1952611240"/>
      </p:ext>
    </p:extLst>
  </p:cSld>
  <p:clrMapOvr>
    <a:masterClrMapping/>
  </p:clrMapOvr>
  <mc:AlternateContent xmlns:mc="http://schemas.openxmlformats.org/markup-compatibility/2006" xmlns:p14="http://schemas.microsoft.com/office/powerpoint/2010/main">
    <mc:Choice Requires="p14">
      <p:transition spd="slow" p14:dur="2000" advTm="18865"/>
    </mc:Choice>
    <mc:Fallback xmlns="">
      <p:transition spd="slow" advTm="18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25" fill="hold"/>
                                        <p:tgtEl>
                                          <p:spTgt spid="5"/>
                                        </p:tgtEl>
                                      </p:cBhvr>
                                    </p:cmd>
                                  </p:childTnLst>
                                </p:cTn>
                              </p:par>
                            </p:childTnLst>
                          </p:cTn>
                        </p:par>
                        <p:par>
                          <p:cTn id="7" fill="hold">
                            <p:stCondLst>
                              <p:cond delay="27325"/>
                            </p:stCondLst>
                            <p:childTnLst>
                              <p:par>
                                <p:cTn id="8" presetID="1" presetClass="mediacall" presetSubtype="0" fill="hold" nodeType="afterEffect">
                                  <p:stCondLst>
                                    <p:cond delay="0"/>
                                  </p:stCondLst>
                                  <p:childTnLst>
                                    <p:cmd type="call" cmd="playFrom(0.0)">
                                      <p:cBhvr>
                                        <p:cTn id="9" dur="4122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CFEB655-5DE8-D5F5-6BC7-74AF3B8ADEBD}"/>
              </a:ext>
            </a:extLst>
          </p:cNvPr>
          <p:cNvSpPr>
            <a:spLocks noGrp="1"/>
          </p:cNvSpPr>
          <p:nvPr>
            <p:ph type="sldNum" sz="quarter" idx="12"/>
          </p:nvPr>
        </p:nvSpPr>
        <p:spPr/>
        <p:txBody>
          <a:bodyPr/>
          <a:lstStyle/>
          <a:p>
            <a:fld id="{87D8E6E0-B26B-4ADB-9839-C686FB8F76C4}" type="slidenum">
              <a:rPr lang="cy-GB" smtClean="0"/>
              <a:t>6</a:t>
            </a:fld>
            <a:endParaRPr lang="cy-GB"/>
          </a:p>
        </p:txBody>
      </p:sp>
      <p:sp>
        <p:nvSpPr>
          <p:cNvPr id="5" name="Rectangle: Rounded Corners 4">
            <a:extLst>
              <a:ext uri="{FF2B5EF4-FFF2-40B4-BE49-F238E27FC236}">
                <a16:creationId xmlns:a16="http://schemas.microsoft.com/office/drawing/2014/main" id="{08D9D556-775B-56F7-90D7-9FF115CA49A7}"/>
              </a:ext>
            </a:extLst>
          </p:cNvPr>
          <p:cNvSpPr/>
          <p:nvPr/>
        </p:nvSpPr>
        <p:spPr>
          <a:xfrm>
            <a:off x="400051" y="136525"/>
            <a:ext cx="11344274"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Arfer effeithiol Ysgol Llwyncelyn wrth ddatblygu medrau llafar Cymraeg dysgwyr (Estyn, 2024c)</a:t>
            </a:r>
            <a:endParaRPr lang="cy-GB" sz="3200" dirty="0">
              <a:solidFill>
                <a:schemeClr val="tx1"/>
              </a:solidFill>
            </a:endParaRPr>
          </a:p>
        </p:txBody>
      </p:sp>
      <p:sp>
        <p:nvSpPr>
          <p:cNvPr id="10" name="TextBox 9">
            <a:extLst>
              <a:ext uri="{FF2B5EF4-FFF2-40B4-BE49-F238E27FC236}">
                <a16:creationId xmlns:a16="http://schemas.microsoft.com/office/drawing/2014/main" id="{30B54E4C-6D48-D2D7-20B3-541CE638616D}"/>
              </a:ext>
            </a:extLst>
          </p:cNvPr>
          <p:cNvSpPr txBox="1"/>
          <p:nvPr/>
        </p:nvSpPr>
        <p:spPr>
          <a:xfrm>
            <a:off x="9929611" y="6483355"/>
            <a:ext cx="2080835" cy="369332"/>
          </a:xfrm>
          <a:prstGeom prst="rect">
            <a:avLst/>
          </a:prstGeom>
          <a:noFill/>
        </p:spPr>
        <p:txBody>
          <a:bodyPr wrap="square" rtlCol="0">
            <a:spAutoFit/>
          </a:bodyPr>
          <a:lstStyle/>
          <a:p>
            <a:r>
              <a:rPr lang="cy-GB" dirty="0"/>
              <a:t>(</a:t>
            </a:r>
            <a:r>
              <a:rPr lang="cy-GB" sz="1400" dirty="0"/>
              <a:t>YGG Llwyncelyn, 2024</a:t>
            </a:r>
            <a:r>
              <a:rPr lang="cy-GB" dirty="0"/>
              <a:t>)</a:t>
            </a:r>
          </a:p>
        </p:txBody>
      </p:sp>
      <p:sp>
        <p:nvSpPr>
          <p:cNvPr id="12" name="TextBox 11">
            <a:extLst>
              <a:ext uri="{FF2B5EF4-FFF2-40B4-BE49-F238E27FC236}">
                <a16:creationId xmlns:a16="http://schemas.microsoft.com/office/drawing/2014/main" id="{561FE494-D514-CC65-ACDC-38DB6580E542}"/>
              </a:ext>
            </a:extLst>
          </p:cNvPr>
          <p:cNvSpPr txBox="1"/>
          <p:nvPr/>
        </p:nvSpPr>
        <p:spPr>
          <a:xfrm>
            <a:off x="3530586" y="1428823"/>
            <a:ext cx="4776287" cy="923330"/>
          </a:xfrm>
          <a:prstGeom prst="rect">
            <a:avLst/>
          </a:prstGeom>
          <a:noFill/>
        </p:spPr>
        <p:txBody>
          <a:bodyPr wrap="square">
            <a:spAutoFit/>
          </a:bodyPr>
          <a:lstStyle/>
          <a:p>
            <a:r>
              <a:rPr lang="cy-GB" sz="1800" b="0" i="0" noProof="0" dirty="0">
                <a:solidFill>
                  <a:srgbClr val="212121"/>
                </a:solidFill>
                <a:effectLst/>
                <a:latin typeface="Tenorite" panose="00000500000000000000" pitchFamily="2" charset="0"/>
              </a:rPr>
              <a:t>“Mae bathodyn yr ysgol yn rhoi neges glir a phwerus  </a:t>
            </a:r>
            <a:r>
              <a:rPr lang="cy-GB" noProof="0" dirty="0">
                <a:solidFill>
                  <a:srgbClr val="212121"/>
                </a:solidFill>
                <a:latin typeface="Tenorite" panose="00000500000000000000" pitchFamily="2" charset="0"/>
              </a:rPr>
              <a:t>‘</a:t>
            </a:r>
            <a:r>
              <a:rPr lang="cy-GB" sz="1800" b="0" i="0" noProof="0" dirty="0">
                <a:solidFill>
                  <a:srgbClr val="212121"/>
                </a:solidFill>
                <a:effectLst/>
                <a:latin typeface="Tenorite" panose="00000500000000000000" pitchFamily="2" charset="0"/>
              </a:rPr>
              <a:t>Eu hiaith a gadwant</a:t>
            </a:r>
            <a:r>
              <a:rPr lang="cy-GB" noProof="0" dirty="0">
                <a:solidFill>
                  <a:srgbClr val="212121"/>
                </a:solidFill>
                <a:latin typeface="Tenorite" panose="00000500000000000000" pitchFamily="2" charset="0"/>
              </a:rPr>
              <a:t>’</a:t>
            </a:r>
            <a:r>
              <a:rPr lang="cy-GB" sz="1800" b="0" i="0" noProof="0" dirty="0">
                <a:solidFill>
                  <a:srgbClr val="212121"/>
                </a:solidFill>
                <a:effectLst/>
                <a:latin typeface="Tenorite" panose="00000500000000000000" pitchFamily="2" charset="0"/>
              </a:rPr>
              <a:t> a dyma yw ein gobaith ar gyfer ein plant” (</a:t>
            </a:r>
            <a:r>
              <a:rPr lang="cy-GB" sz="1800" b="0" i="0" noProof="0" dirty="0" err="1">
                <a:solidFill>
                  <a:srgbClr val="212121"/>
                </a:solidFill>
                <a:effectLst/>
                <a:latin typeface="Tenorite" panose="00000500000000000000" pitchFamily="2" charset="0"/>
              </a:rPr>
              <a:t>Ashcroft</a:t>
            </a:r>
            <a:r>
              <a:rPr lang="cy-GB" sz="1800" b="0" i="0" noProof="0" dirty="0">
                <a:solidFill>
                  <a:srgbClr val="212121"/>
                </a:solidFill>
                <a:effectLst/>
                <a:latin typeface="Tenorite" panose="00000500000000000000" pitchFamily="2" charset="0"/>
              </a:rPr>
              <a:t>, 2023).</a:t>
            </a:r>
            <a:endParaRPr lang="cy-GB" noProof="0" dirty="0">
              <a:latin typeface="Tenorite" panose="00000500000000000000" pitchFamily="2" charset="0"/>
            </a:endParaRPr>
          </a:p>
        </p:txBody>
      </p:sp>
      <p:pic>
        <p:nvPicPr>
          <p:cNvPr id="14" name="Picture 13">
            <a:extLst>
              <a:ext uri="{FF2B5EF4-FFF2-40B4-BE49-F238E27FC236}">
                <a16:creationId xmlns:a16="http://schemas.microsoft.com/office/drawing/2014/main" id="{F50AC3DA-CC6F-07BF-449C-363A5276E3A2}"/>
              </a:ext>
            </a:extLst>
          </p:cNvPr>
          <p:cNvPicPr>
            <a:picLocks noChangeAspect="1"/>
          </p:cNvPicPr>
          <p:nvPr/>
        </p:nvPicPr>
        <p:blipFill>
          <a:blip r:embed="rId4"/>
          <a:stretch>
            <a:fillRect/>
          </a:stretch>
        </p:blipFill>
        <p:spPr>
          <a:xfrm>
            <a:off x="8661415" y="1557933"/>
            <a:ext cx="3298216" cy="4980979"/>
          </a:xfrm>
          <a:prstGeom prst="rect">
            <a:avLst/>
          </a:prstGeom>
        </p:spPr>
      </p:pic>
      <p:pic>
        <p:nvPicPr>
          <p:cNvPr id="16" name="Picture 15">
            <a:extLst>
              <a:ext uri="{FF2B5EF4-FFF2-40B4-BE49-F238E27FC236}">
                <a16:creationId xmlns:a16="http://schemas.microsoft.com/office/drawing/2014/main" id="{4B2F7C2D-DAD7-D75D-57CA-DE1F1F069F3E}"/>
              </a:ext>
            </a:extLst>
          </p:cNvPr>
          <p:cNvPicPr>
            <a:picLocks noChangeAspect="1"/>
          </p:cNvPicPr>
          <p:nvPr/>
        </p:nvPicPr>
        <p:blipFill>
          <a:blip r:embed="rId5"/>
          <a:srcRect b="5402"/>
          <a:stretch>
            <a:fillRect/>
          </a:stretch>
        </p:blipFill>
        <p:spPr>
          <a:xfrm>
            <a:off x="241939" y="1527180"/>
            <a:ext cx="3047130" cy="4956175"/>
          </a:xfrm>
          <a:prstGeom prst="rect">
            <a:avLst/>
          </a:prstGeom>
        </p:spPr>
      </p:pic>
      <p:pic>
        <p:nvPicPr>
          <p:cNvPr id="17" name="Picture 16">
            <a:extLst>
              <a:ext uri="{FF2B5EF4-FFF2-40B4-BE49-F238E27FC236}">
                <a16:creationId xmlns:a16="http://schemas.microsoft.com/office/drawing/2014/main" id="{64BBF865-279A-593A-1361-4DCC1E2ABE85}"/>
              </a:ext>
            </a:extLst>
          </p:cNvPr>
          <p:cNvPicPr>
            <a:picLocks noChangeAspect="1"/>
          </p:cNvPicPr>
          <p:nvPr/>
        </p:nvPicPr>
        <p:blipFill>
          <a:blip r:embed="rId6"/>
          <a:stretch>
            <a:fillRect/>
          </a:stretch>
        </p:blipFill>
        <p:spPr>
          <a:xfrm>
            <a:off x="4998185" y="2380801"/>
            <a:ext cx="1841088" cy="1893359"/>
          </a:xfrm>
          <a:prstGeom prst="rect">
            <a:avLst/>
          </a:prstGeom>
        </p:spPr>
      </p:pic>
      <p:sp>
        <p:nvSpPr>
          <p:cNvPr id="18" name="TextBox 17">
            <a:extLst>
              <a:ext uri="{FF2B5EF4-FFF2-40B4-BE49-F238E27FC236}">
                <a16:creationId xmlns:a16="http://schemas.microsoft.com/office/drawing/2014/main" id="{06D5E70A-590F-2E55-9F5F-5C40976274C6}"/>
              </a:ext>
            </a:extLst>
          </p:cNvPr>
          <p:cNvSpPr txBox="1"/>
          <p:nvPr/>
        </p:nvSpPr>
        <p:spPr>
          <a:xfrm>
            <a:off x="4627083" y="4247573"/>
            <a:ext cx="2589227" cy="246221"/>
          </a:xfrm>
          <a:prstGeom prst="rect">
            <a:avLst/>
          </a:prstGeom>
          <a:noFill/>
        </p:spPr>
        <p:txBody>
          <a:bodyPr wrap="square" rtlCol="0">
            <a:spAutoFit/>
          </a:bodyPr>
          <a:lstStyle/>
          <a:p>
            <a:r>
              <a:rPr lang="cy-GB" sz="1000" dirty="0"/>
              <a:t>Ysgol Gynradd Gymraeg Llwyncelyn, 2024)</a:t>
            </a:r>
          </a:p>
        </p:txBody>
      </p:sp>
      <p:sp>
        <p:nvSpPr>
          <p:cNvPr id="19" name="TextBox 18">
            <a:extLst>
              <a:ext uri="{FF2B5EF4-FFF2-40B4-BE49-F238E27FC236}">
                <a16:creationId xmlns:a16="http://schemas.microsoft.com/office/drawing/2014/main" id="{F76E56F9-7653-CA67-5B97-A2E68264E1D4}"/>
              </a:ext>
            </a:extLst>
          </p:cNvPr>
          <p:cNvSpPr txBox="1"/>
          <p:nvPr/>
        </p:nvSpPr>
        <p:spPr>
          <a:xfrm>
            <a:off x="1449751" y="6488668"/>
            <a:ext cx="2080835" cy="369332"/>
          </a:xfrm>
          <a:prstGeom prst="rect">
            <a:avLst/>
          </a:prstGeom>
          <a:noFill/>
        </p:spPr>
        <p:txBody>
          <a:bodyPr wrap="square" rtlCol="0">
            <a:spAutoFit/>
          </a:bodyPr>
          <a:lstStyle/>
          <a:p>
            <a:r>
              <a:rPr lang="cy-GB" dirty="0"/>
              <a:t>(</a:t>
            </a:r>
            <a:r>
              <a:rPr lang="cy-GB" sz="1400" dirty="0"/>
              <a:t>YGG Llwyncelyn, 2024</a:t>
            </a:r>
            <a:r>
              <a:rPr lang="cy-GB" dirty="0"/>
              <a:t>)</a:t>
            </a:r>
          </a:p>
        </p:txBody>
      </p:sp>
      <p:sp>
        <p:nvSpPr>
          <p:cNvPr id="21" name="TextBox 20">
            <a:extLst>
              <a:ext uri="{FF2B5EF4-FFF2-40B4-BE49-F238E27FC236}">
                <a16:creationId xmlns:a16="http://schemas.microsoft.com/office/drawing/2014/main" id="{9229C456-4B65-C469-E4CE-EBBC14661758}"/>
              </a:ext>
            </a:extLst>
          </p:cNvPr>
          <p:cNvSpPr txBox="1"/>
          <p:nvPr/>
        </p:nvSpPr>
        <p:spPr>
          <a:xfrm>
            <a:off x="3561691" y="4519078"/>
            <a:ext cx="4776286" cy="830997"/>
          </a:xfrm>
          <a:prstGeom prst="rect">
            <a:avLst/>
          </a:prstGeom>
          <a:noFill/>
        </p:spPr>
        <p:txBody>
          <a:bodyPr wrap="square">
            <a:spAutoFit/>
          </a:bodyPr>
          <a:lstStyle/>
          <a:p>
            <a:pPr algn="ctr"/>
            <a:r>
              <a:rPr lang="cy-GB" sz="1600" dirty="0">
                <a:solidFill>
                  <a:srgbClr val="000000"/>
                </a:solidFill>
                <a:latin typeface="Tenorite" panose="00000500000000000000" pitchFamily="2" charset="0"/>
                <a:ea typeface="Aptos" panose="020B0004020202020204" pitchFamily="34" charset="0"/>
                <a:cs typeface="Times New Roman" panose="02020603050405020304" pitchFamily="18" charset="0"/>
              </a:rPr>
              <a:t>R</a:t>
            </a: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ôl allweddol yr athrawon </a:t>
            </a:r>
            <a:r>
              <a:rPr lang="cy-GB" sz="1600" dirty="0">
                <a:solidFill>
                  <a:srgbClr val="000000"/>
                </a:solidFill>
                <a:latin typeface="Tenorite" panose="00000500000000000000" pitchFamily="2" charset="0"/>
                <a:ea typeface="Aptos" panose="020B0004020202020204" pitchFamily="34" charset="0"/>
                <a:cs typeface="Times New Roman" panose="02020603050405020304" pitchFamily="18" charset="0"/>
              </a:rPr>
              <a:t>yw</a:t>
            </a: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 modelau iaith gan </a:t>
            </a:r>
            <a:r>
              <a:rPr lang="cy-GB" sz="1600" dirty="0">
                <a:solidFill>
                  <a:srgbClr val="000000"/>
                </a:solidFill>
                <a:latin typeface="Tenorite" panose="00000500000000000000" pitchFamily="2" charset="0"/>
                <a:ea typeface="Aptos" panose="020B0004020202020204" pitchFamily="34" charset="0"/>
                <a:cs typeface="Times New Roman" panose="02020603050405020304" pitchFamily="18" charset="0"/>
              </a:rPr>
              <a:t>g</a:t>
            </a: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ynnig cywiriadau cadarnhaol a chefnogol </a:t>
            </a:r>
          </a:p>
          <a:p>
            <a:pPr algn="ct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(Estyn, 2024c).</a:t>
            </a:r>
            <a:endParaRPr lang="cy-GB" sz="1600" dirty="0"/>
          </a:p>
        </p:txBody>
      </p:sp>
      <p:sp>
        <p:nvSpPr>
          <p:cNvPr id="23" name="TextBox 22">
            <a:extLst>
              <a:ext uri="{FF2B5EF4-FFF2-40B4-BE49-F238E27FC236}">
                <a16:creationId xmlns:a16="http://schemas.microsoft.com/office/drawing/2014/main" id="{5C03E395-770F-6041-CCD7-13839B75B464}"/>
              </a:ext>
            </a:extLst>
          </p:cNvPr>
          <p:cNvSpPr txBox="1"/>
          <p:nvPr/>
        </p:nvSpPr>
        <p:spPr>
          <a:xfrm>
            <a:off x="3702996" y="5375359"/>
            <a:ext cx="4634981" cy="1323439"/>
          </a:xfrm>
          <a:prstGeom prst="rect">
            <a:avLst/>
          </a:prstGeom>
          <a:noFill/>
        </p:spPr>
        <p:txBody>
          <a:bodyPr wrap="square">
            <a:spAutoFit/>
          </a:bodyPr>
          <a:lstStyle/>
          <a:p>
            <a:pPr algn="ctr"/>
            <a:r>
              <a:rPr lang="cy-GB" sz="1600" dirty="0">
                <a:solidFill>
                  <a:srgbClr val="000000"/>
                </a:solidFill>
                <a:latin typeface="Tenorite" panose="00000500000000000000" pitchFamily="2" charset="0"/>
                <a:ea typeface="Aptos" panose="020B0004020202020204" pitchFamily="34" charset="0"/>
                <a:cs typeface="Times New Roman" panose="02020603050405020304" pitchFamily="18" charset="0"/>
              </a:rPr>
              <a:t>Cant gyfle i glywed a defnyddio’r iaith mewn g</a:t>
            </a: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weithgareddau beunyddiol yn yr ysgol,  </a:t>
            </a:r>
            <a:r>
              <a:rPr lang="cy-GB" sz="1600" dirty="0">
                <a:solidFill>
                  <a:srgbClr val="000000"/>
                </a:solidFill>
                <a:latin typeface="Tenorite" panose="00000500000000000000" pitchFamily="2" charset="0"/>
                <a:ea typeface="Aptos" panose="020B0004020202020204" pitchFamily="34" charset="0"/>
                <a:cs typeface="Times New Roman" panose="02020603050405020304" pitchFamily="18" charset="0"/>
              </a:rPr>
              <a:t>p</a:t>
            </a: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rofiadau cymdeithasol a diwylliannol mewn gwyliau cenedlaethol a digwyddiadau cymunedol </a:t>
            </a:r>
          </a:p>
          <a:p>
            <a:pPr algn="ctr"/>
            <a:r>
              <a:rPr lang="cy-GB" sz="16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(Estyn, 2024c).</a:t>
            </a:r>
            <a:endParaRPr lang="cy-GB" sz="1600" dirty="0"/>
          </a:p>
        </p:txBody>
      </p:sp>
      <p:pic>
        <p:nvPicPr>
          <p:cNvPr id="6" name="Recorded Sound">
            <a:hlinkClick r:id="" action="ppaction://media"/>
            <a:extLst>
              <a:ext uri="{FF2B5EF4-FFF2-40B4-BE49-F238E27FC236}">
                <a16:creationId xmlns:a16="http://schemas.microsoft.com/office/drawing/2014/main" id="{6A9ED57A-C750-366B-5B04-25AB951023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956458" y="2840117"/>
            <a:ext cx="487363" cy="487363"/>
          </a:xfrm>
          <a:prstGeom prst="rect">
            <a:avLst/>
          </a:prstGeom>
        </p:spPr>
      </p:pic>
    </p:spTree>
    <p:extLst>
      <p:ext uri="{BB962C8B-B14F-4D97-AF65-F5344CB8AC3E}">
        <p14:creationId xmlns:p14="http://schemas.microsoft.com/office/powerpoint/2010/main" val="1838085233"/>
      </p:ext>
    </p:extLst>
  </p:cSld>
  <p:clrMapOvr>
    <a:masterClrMapping/>
  </p:clrMapOvr>
  <mc:AlternateContent xmlns:mc="http://schemas.openxmlformats.org/markup-compatibility/2006" xmlns:p14="http://schemas.microsoft.com/office/powerpoint/2010/main">
    <mc:Choice Requires="p14">
      <p:transition spd="slow" p14:dur="2000" advTm="8858"/>
    </mc:Choice>
    <mc:Fallback xmlns="">
      <p:transition spd="slow" advTm="8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3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E40F172C-AD83-6D60-A8CE-3C3A635D0A8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EF8FF9-EFB3-224D-B790-5CD8A94C8CD7}"/>
              </a:ext>
            </a:extLst>
          </p:cNvPr>
          <p:cNvSpPr>
            <a:spLocks noGrp="1"/>
          </p:cNvSpPr>
          <p:nvPr>
            <p:ph type="sldNum" sz="quarter" idx="12"/>
          </p:nvPr>
        </p:nvSpPr>
        <p:spPr/>
        <p:txBody>
          <a:bodyPr/>
          <a:lstStyle/>
          <a:p>
            <a:fld id="{87D8E6E0-B26B-4ADB-9839-C686FB8F76C4}" type="slidenum">
              <a:rPr lang="cy-GB" smtClean="0"/>
              <a:t>7</a:t>
            </a:fld>
            <a:endParaRPr lang="cy-GB"/>
          </a:p>
        </p:txBody>
      </p:sp>
      <p:sp>
        <p:nvSpPr>
          <p:cNvPr id="5" name="Rectangle: Rounded Corners 4">
            <a:extLst>
              <a:ext uri="{FF2B5EF4-FFF2-40B4-BE49-F238E27FC236}">
                <a16:creationId xmlns:a16="http://schemas.microsoft.com/office/drawing/2014/main" id="{2E553206-A9B6-8E93-DCF4-4E0EF791FC0D}"/>
              </a:ext>
            </a:extLst>
          </p:cNvPr>
          <p:cNvSpPr/>
          <p:nvPr/>
        </p:nvSpPr>
        <p:spPr>
          <a:xfrm>
            <a:off x="400051" y="136525"/>
            <a:ext cx="11344274"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Arfer effeithiol Ysgol Peniel wrth ddatblygu medrau llafar Cymraeg dysgwyr (Estyn, 2024a)</a:t>
            </a:r>
            <a:endParaRPr lang="cy-GB" sz="3200" dirty="0">
              <a:solidFill>
                <a:schemeClr val="tx1"/>
              </a:solidFill>
            </a:endParaRPr>
          </a:p>
        </p:txBody>
      </p:sp>
      <p:sp>
        <p:nvSpPr>
          <p:cNvPr id="12" name="TextBox 11">
            <a:extLst>
              <a:ext uri="{FF2B5EF4-FFF2-40B4-BE49-F238E27FC236}">
                <a16:creationId xmlns:a16="http://schemas.microsoft.com/office/drawing/2014/main" id="{0C357408-0AD4-B786-C40A-D1E4C2DD4C3E}"/>
              </a:ext>
            </a:extLst>
          </p:cNvPr>
          <p:cNvSpPr txBox="1"/>
          <p:nvPr/>
        </p:nvSpPr>
        <p:spPr>
          <a:xfrm>
            <a:off x="3530586" y="1428823"/>
            <a:ext cx="4776287" cy="923330"/>
          </a:xfrm>
          <a:prstGeom prst="rect">
            <a:avLst/>
          </a:prstGeom>
          <a:noFill/>
        </p:spPr>
        <p:txBody>
          <a:bodyPr wrap="square">
            <a:spAutoFit/>
          </a:bodyPr>
          <a:lstStyle/>
          <a:p>
            <a:r>
              <a:rPr lang="cy-GB" sz="1800" b="0" i="0" noProof="0" dirty="0">
                <a:solidFill>
                  <a:srgbClr val="212121"/>
                </a:solidFill>
                <a:effectLst/>
                <a:latin typeface="Tenorite" panose="00000500000000000000" pitchFamily="2" charset="0"/>
              </a:rPr>
              <a:t>“</a:t>
            </a:r>
            <a:r>
              <a:rPr lang="cy-GB" dirty="0"/>
              <a:t>Ymdrecha plant, athrawon a rhieni Ysgol Peniel i weithio gyda’i gilydd er mwyn sicrhau dechreuad da i’r disgyblion</a:t>
            </a:r>
            <a:r>
              <a:rPr lang="cy-GB" sz="1800" b="0" i="0" noProof="0" dirty="0">
                <a:solidFill>
                  <a:srgbClr val="212121"/>
                </a:solidFill>
                <a:effectLst/>
                <a:latin typeface="Tenorite" panose="00000500000000000000" pitchFamily="2" charset="0"/>
              </a:rPr>
              <a:t>” (</a:t>
            </a:r>
            <a:r>
              <a:rPr lang="cy-GB" dirty="0">
                <a:solidFill>
                  <a:srgbClr val="212121"/>
                </a:solidFill>
                <a:latin typeface="Tenorite" panose="00000500000000000000" pitchFamily="2" charset="0"/>
              </a:rPr>
              <a:t>Powell</a:t>
            </a:r>
            <a:r>
              <a:rPr lang="cy-GB" sz="1800" b="0" i="0" noProof="0" dirty="0">
                <a:solidFill>
                  <a:srgbClr val="212121"/>
                </a:solidFill>
                <a:effectLst/>
                <a:latin typeface="Tenorite" panose="00000500000000000000" pitchFamily="2" charset="0"/>
              </a:rPr>
              <a:t>, 2026).</a:t>
            </a:r>
            <a:endParaRPr lang="cy-GB" noProof="0" dirty="0">
              <a:latin typeface="Tenorite" panose="00000500000000000000" pitchFamily="2" charset="0"/>
            </a:endParaRPr>
          </a:p>
        </p:txBody>
      </p:sp>
      <p:pic>
        <p:nvPicPr>
          <p:cNvPr id="3" name="Picture 2">
            <a:extLst>
              <a:ext uri="{FF2B5EF4-FFF2-40B4-BE49-F238E27FC236}">
                <a16:creationId xmlns:a16="http://schemas.microsoft.com/office/drawing/2014/main" id="{0723E392-C119-B2A7-DD3A-598DDD441F2B}"/>
              </a:ext>
            </a:extLst>
          </p:cNvPr>
          <p:cNvPicPr>
            <a:picLocks noChangeAspect="1"/>
          </p:cNvPicPr>
          <p:nvPr/>
        </p:nvPicPr>
        <p:blipFill>
          <a:blip r:embed="rId4"/>
          <a:stretch>
            <a:fillRect/>
          </a:stretch>
        </p:blipFill>
        <p:spPr>
          <a:xfrm>
            <a:off x="4627083" y="2352153"/>
            <a:ext cx="2086793" cy="1866448"/>
          </a:xfrm>
          <a:prstGeom prst="rect">
            <a:avLst/>
          </a:prstGeom>
        </p:spPr>
      </p:pic>
      <p:sp>
        <p:nvSpPr>
          <p:cNvPr id="4" name="TextBox 3">
            <a:extLst>
              <a:ext uri="{FF2B5EF4-FFF2-40B4-BE49-F238E27FC236}">
                <a16:creationId xmlns:a16="http://schemas.microsoft.com/office/drawing/2014/main" id="{F26E7692-E46A-2F68-B518-5C73ADF04819}"/>
              </a:ext>
            </a:extLst>
          </p:cNvPr>
          <p:cNvSpPr txBox="1"/>
          <p:nvPr/>
        </p:nvSpPr>
        <p:spPr>
          <a:xfrm>
            <a:off x="4689908" y="4218601"/>
            <a:ext cx="2023968" cy="523220"/>
          </a:xfrm>
          <a:prstGeom prst="rect">
            <a:avLst/>
          </a:prstGeom>
          <a:noFill/>
        </p:spPr>
        <p:txBody>
          <a:bodyPr wrap="square" rtlCol="0">
            <a:spAutoFit/>
          </a:bodyPr>
          <a:lstStyle/>
          <a:p>
            <a:r>
              <a:rPr lang="cy-GB" sz="1400" dirty="0"/>
              <a:t>Ysgol Gymunedol Peniel (2025)</a:t>
            </a:r>
          </a:p>
        </p:txBody>
      </p:sp>
      <p:sp>
        <p:nvSpPr>
          <p:cNvPr id="7" name="TextBox 6">
            <a:extLst>
              <a:ext uri="{FF2B5EF4-FFF2-40B4-BE49-F238E27FC236}">
                <a16:creationId xmlns:a16="http://schemas.microsoft.com/office/drawing/2014/main" id="{8203AF18-FF77-2A74-55B7-B340CB80B5A3}"/>
              </a:ext>
            </a:extLst>
          </p:cNvPr>
          <p:cNvSpPr txBox="1"/>
          <p:nvPr/>
        </p:nvSpPr>
        <p:spPr>
          <a:xfrm>
            <a:off x="415585" y="2539502"/>
            <a:ext cx="3663249" cy="2246769"/>
          </a:xfrm>
          <a:prstGeom prst="rect">
            <a:avLst/>
          </a:prstGeom>
          <a:noFill/>
        </p:spPr>
        <p:txBody>
          <a:bodyPr wrap="square">
            <a:spAutoFit/>
          </a:bodyPr>
          <a:lstStyle/>
          <a:p>
            <a:r>
              <a:rPr lang="cy-GB" sz="2000" dirty="0">
                <a:solidFill>
                  <a:srgbClr val="000000"/>
                </a:solidFill>
                <a:latin typeface="Tenorite" panose="00000500000000000000" pitchFamily="2" charset="0"/>
                <a:ea typeface="Aptos" panose="020B0004020202020204" pitchFamily="34" charset="0"/>
                <a:cs typeface="Times New Roman" panose="02020603050405020304" pitchFamily="18" charset="0"/>
              </a:rPr>
              <a:t>G</a:t>
            </a:r>
            <a:r>
              <a:rPr lang="cy-GB" sz="20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weithredir strategaeth drilio iaith strwythuredig sy’n canolbwyntio ar ddatblygu llafaredd estynedig drwy feistroli elfennau gramadegol fel treigladau a berfau</a:t>
            </a:r>
            <a:r>
              <a:rPr lang="cy-GB" sz="2000" dirty="0">
                <a:solidFill>
                  <a:srgbClr val="000000"/>
                </a:solidFill>
                <a:latin typeface="Tenorite" panose="00000500000000000000" pitchFamily="2" charset="0"/>
                <a:ea typeface="Aptos" panose="020B0004020202020204" pitchFamily="34" charset="0"/>
                <a:cs typeface="Times New Roman" panose="02020603050405020304" pitchFamily="18" charset="0"/>
              </a:rPr>
              <a:t> (Estyn, 2024a). </a:t>
            </a:r>
            <a:endParaRPr lang="cy-GB" sz="2000" dirty="0"/>
          </a:p>
        </p:txBody>
      </p:sp>
      <p:sp>
        <p:nvSpPr>
          <p:cNvPr id="9" name="TextBox 8">
            <a:extLst>
              <a:ext uri="{FF2B5EF4-FFF2-40B4-BE49-F238E27FC236}">
                <a16:creationId xmlns:a16="http://schemas.microsoft.com/office/drawing/2014/main" id="{AB787CA0-A4DA-C60F-15CB-8C029F3216F3}"/>
              </a:ext>
            </a:extLst>
          </p:cNvPr>
          <p:cNvSpPr txBox="1"/>
          <p:nvPr/>
        </p:nvSpPr>
        <p:spPr>
          <a:xfrm>
            <a:off x="3808727" y="4807359"/>
            <a:ext cx="4897392" cy="1631216"/>
          </a:xfrm>
          <a:prstGeom prst="rect">
            <a:avLst/>
          </a:prstGeom>
          <a:noFill/>
        </p:spPr>
        <p:txBody>
          <a:bodyPr wrap="square">
            <a:spAutoFit/>
          </a:bodyPr>
          <a:lstStyle/>
          <a:p>
            <a:r>
              <a:rPr lang="cy-GB" sz="20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Gwnaiff athrawon a’r staff ategol yn gweithredu fel modelau iaith cyson sy’n atgyfnerthu patrymau llafar yn eu rhyngweithiadau beunyddiol</a:t>
            </a:r>
            <a:r>
              <a:rPr lang="cy-GB" sz="2000" dirty="0">
                <a:solidFill>
                  <a:srgbClr val="000000"/>
                </a:solidFill>
                <a:latin typeface="Tenorite" panose="00000500000000000000" pitchFamily="2" charset="0"/>
                <a:ea typeface="Aptos" panose="020B0004020202020204" pitchFamily="34" charset="0"/>
                <a:cs typeface="Times New Roman" panose="02020603050405020304" pitchFamily="18" charset="0"/>
              </a:rPr>
              <a:t> (Estyn, 2024a).</a:t>
            </a:r>
            <a:endParaRPr lang="cy-GB" sz="2000" dirty="0"/>
          </a:p>
        </p:txBody>
      </p:sp>
      <p:sp>
        <p:nvSpPr>
          <p:cNvPr id="13" name="TextBox 12">
            <a:extLst>
              <a:ext uri="{FF2B5EF4-FFF2-40B4-BE49-F238E27FC236}">
                <a16:creationId xmlns:a16="http://schemas.microsoft.com/office/drawing/2014/main" id="{8EAA469C-A3B2-E9EA-7EE4-1A9DEB7E7EB7}"/>
              </a:ext>
            </a:extLst>
          </p:cNvPr>
          <p:cNvSpPr txBox="1"/>
          <p:nvPr/>
        </p:nvSpPr>
        <p:spPr>
          <a:xfrm>
            <a:off x="7911589" y="2050641"/>
            <a:ext cx="4141221" cy="1631216"/>
          </a:xfrm>
          <a:prstGeom prst="rect">
            <a:avLst/>
          </a:prstGeom>
          <a:noFill/>
        </p:spPr>
        <p:txBody>
          <a:bodyPr wrap="square">
            <a:spAutoFit/>
          </a:bodyPr>
          <a:lstStyle/>
          <a:p>
            <a:r>
              <a:rPr lang="cy-GB" sz="20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Oherwydd bod rhai plant yn dechrau o aelwydydd di-Gymraeg, defnyddir caneuon a rhigymau yn fwriadol i gyflwyno ac atgyfnerthu patrymau ieithyddol</a:t>
            </a:r>
            <a:r>
              <a:rPr lang="cy-GB" sz="2000" dirty="0">
                <a:solidFill>
                  <a:srgbClr val="000000"/>
                </a:solidFill>
                <a:latin typeface="Tenorite" panose="00000500000000000000" pitchFamily="2" charset="0"/>
                <a:ea typeface="Aptos" panose="020B0004020202020204" pitchFamily="34" charset="0"/>
                <a:cs typeface="Times New Roman" panose="02020603050405020304" pitchFamily="18" charset="0"/>
              </a:rPr>
              <a:t> (Estyn, 2024a). </a:t>
            </a:r>
            <a:endParaRPr lang="cy-GB" sz="2000" dirty="0"/>
          </a:p>
        </p:txBody>
      </p:sp>
      <p:sp>
        <p:nvSpPr>
          <p:cNvPr id="20" name="TextBox 19">
            <a:extLst>
              <a:ext uri="{FF2B5EF4-FFF2-40B4-BE49-F238E27FC236}">
                <a16:creationId xmlns:a16="http://schemas.microsoft.com/office/drawing/2014/main" id="{1B545B1C-E84B-3466-DBC3-CADD5A1BD4CF}"/>
              </a:ext>
            </a:extLst>
          </p:cNvPr>
          <p:cNvSpPr txBox="1"/>
          <p:nvPr/>
        </p:nvSpPr>
        <p:spPr>
          <a:xfrm>
            <a:off x="9140781" y="3747369"/>
            <a:ext cx="3051219" cy="2862322"/>
          </a:xfrm>
          <a:prstGeom prst="rect">
            <a:avLst/>
          </a:prstGeom>
          <a:noFill/>
        </p:spPr>
        <p:txBody>
          <a:bodyPr wrap="square">
            <a:spAutoFit/>
          </a:bodyPr>
          <a:lstStyle/>
          <a:p>
            <a:r>
              <a:rPr lang="cy-GB" sz="2000" dirty="0">
                <a:solidFill>
                  <a:srgbClr val="000000"/>
                </a:solidFill>
                <a:effectLst/>
                <a:latin typeface="Tenorite" panose="00000500000000000000" pitchFamily="2" charset="0"/>
                <a:ea typeface="Aptos" panose="020B0004020202020204" pitchFamily="34" charset="0"/>
                <a:cs typeface="Arial" panose="020B0604020202020204" pitchFamily="34" charset="0"/>
              </a:rPr>
              <a:t>Noda Baker (2013) fod canu hwiangerddi neu berfformio chwedlau gwerin yn galluogi plant i ddatblygu galluoedd iaith ac amsugno gwerthoedd diwylliannol, a thrwy hynny gryfhau eu cysylltiad â'r iaith. </a:t>
            </a:r>
            <a:endParaRPr lang="cy-GB" sz="2000" dirty="0"/>
          </a:p>
        </p:txBody>
      </p:sp>
      <p:pic>
        <p:nvPicPr>
          <p:cNvPr id="10" name="Recorded Sound">
            <a:hlinkClick r:id="" action="ppaction://media"/>
            <a:extLst>
              <a:ext uri="{FF2B5EF4-FFF2-40B4-BE49-F238E27FC236}">
                <a16:creationId xmlns:a16="http://schemas.microsoft.com/office/drawing/2014/main" id="{59FE746F-9321-2FEB-FAAB-E066859621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59846" y="5438235"/>
            <a:ext cx="487363" cy="487363"/>
          </a:xfrm>
          <a:prstGeom prst="rect">
            <a:avLst/>
          </a:prstGeom>
        </p:spPr>
      </p:pic>
    </p:spTree>
    <p:extLst>
      <p:ext uri="{BB962C8B-B14F-4D97-AF65-F5344CB8AC3E}">
        <p14:creationId xmlns:p14="http://schemas.microsoft.com/office/powerpoint/2010/main" val="1294436329"/>
      </p:ext>
    </p:extLst>
  </p:cSld>
  <p:clrMapOvr>
    <a:masterClrMapping/>
  </p:clrMapOvr>
  <mc:AlternateContent xmlns:mc="http://schemas.openxmlformats.org/markup-compatibility/2006" xmlns:p14="http://schemas.microsoft.com/office/powerpoint/2010/main">
    <mc:Choice Requires="p14">
      <p:transition spd="slow" p14:dur="2000" advTm="26680"/>
    </mc:Choice>
    <mc:Fallback xmlns="">
      <p:transition spd="slow" advTm="26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3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DFB1C16D-2EA9-F194-AD26-38FBA1220BA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869B5F6-F6F5-0AB7-5552-2B9A8E2BA0C3}"/>
              </a:ext>
            </a:extLst>
          </p:cNvPr>
          <p:cNvSpPr>
            <a:spLocks noGrp="1"/>
          </p:cNvSpPr>
          <p:nvPr>
            <p:ph type="sldNum" sz="quarter" idx="12"/>
          </p:nvPr>
        </p:nvSpPr>
        <p:spPr/>
        <p:txBody>
          <a:bodyPr/>
          <a:lstStyle/>
          <a:p>
            <a:fld id="{87D8E6E0-B26B-4ADB-9839-C686FB8F76C4}" type="slidenum">
              <a:rPr lang="cy-GB" smtClean="0"/>
              <a:t>8</a:t>
            </a:fld>
            <a:endParaRPr lang="cy-GB"/>
          </a:p>
        </p:txBody>
      </p:sp>
      <p:sp>
        <p:nvSpPr>
          <p:cNvPr id="3" name="Rectangle: Rounded Corners 2">
            <a:extLst>
              <a:ext uri="{FF2B5EF4-FFF2-40B4-BE49-F238E27FC236}">
                <a16:creationId xmlns:a16="http://schemas.microsoft.com/office/drawing/2014/main" id="{DD47FB8B-8C3C-EE36-05EB-0EEEFE156122}"/>
              </a:ext>
            </a:extLst>
          </p:cNvPr>
          <p:cNvSpPr/>
          <p:nvPr/>
        </p:nvSpPr>
        <p:spPr>
          <a:xfrm>
            <a:off x="400051" y="136525"/>
            <a:ext cx="11344274" cy="8493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Dadansoddi Arfer Effeithiol Trochi Iaith</a:t>
            </a:r>
            <a:endParaRPr lang="cy-GB" sz="3200" dirty="0">
              <a:solidFill>
                <a:schemeClr val="tx1"/>
              </a:solidFill>
            </a:endParaRPr>
          </a:p>
        </p:txBody>
      </p:sp>
      <p:sp>
        <p:nvSpPr>
          <p:cNvPr id="4" name="Speech Bubble: Oval 3">
            <a:extLst>
              <a:ext uri="{FF2B5EF4-FFF2-40B4-BE49-F238E27FC236}">
                <a16:creationId xmlns:a16="http://schemas.microsoft.com/office/drawing/2014/main" id="{606D71F1-09C2-1122-B59A-714909C6FCA3}"/>
              </a:ext>
            </a:extLst>
          </p:cNvPr>
          <p:cNvSpPr/>
          <p:nvPr/>
        </p:nvSpPr>
        <p:spPr>
          <a:xfrm>
            <a:off x="496462" y="1173540"/>
            <a:ext cx="4866640" cy="1950720"/>
          </a:xfrm>
          <a:prstGeom prst="wedgeEllipseCallout">
            <a:avLst>
              <a:gd name="adj1" fmla="val -52983"/>
              <a:gd name="adj2" fmla="val 9218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TextBox 5">
            <a:extLst>
              <a:ext uri="{FF2B5EF4-FFF2-40B4-BE49-F238E27FC236}">
                <a16:creationId xmlns:a16="http://schemas.microsoft.com/office/drawing/2014/main" id="{81185273-9678-D20F-6D96-00C63ED3A28B}"/>
              </a:ext>
            </a:extLst>
          </p:cNvPr>
          <p:cNvSpPr txBox="1"/>
          <p:nvPr/>
        </p:nvSpPr>
        <p:spPr>
          <a:xfrm>
            <a:off x="627272" y="1485898"/>
            <a:ext cx="4605020" cy="1569660"/>
          </a:xfrm>
          <a:prstGeom prst="rect">
            <a:avLst/>
          </a:prstGeom>
          <a:noFill/>
        </p:spPr>
        <p:txBody>
          <a:bodyPr wrap="square">
            <a:spAutoFit/>
          </a:bodyPr>
          <a:lstStyle/>
          <a:p>
            <a:pPr algn="ctr"/>
            <a:r>
              <a:rPr lang="cy-GB" sz="2400" dirty="0">
                <a:effectLst/>
                <a:latin typeface="Tenorite" panose="00000500000000000000" pitchFamily="2" charset="0"/>
                <a:ea typeface="Aptos" panose="020B0004020202020204" pitchFamily="34" charset="0"/>
                <a:cs typeface="Times New Roman" panose="02020603050405020304" pitchFamily="18" charset="0"/>
              </a:rPr>
              <a:t>Mae iaith ymhlith plant ifanc yn cael ei ddal yn hytrach na’i dysgu. Nid dysgu ond caffael yw'r broses.</a:t>
            </a:r>
            <a:endParaRPr lang="cy-GB" sz="2400" dirty="0"/>
          </a:p>
        </p:txBody>
      </p:sp>
      <p:sp>
        <p:nvSpPr>
          <p:cNvPr id="8" name="TextBox 7">
            <a:extLst>
              <a:ext uri="{FF2B5EF4-FFF2-40B4-BE49-F238E27FC236}">
                <a16:creationId xmlns:a16="http://schemas.microsoft.com/office/drawing/2014/main" id="{FCF10986-FFCB-1377-C310-0B25A3D95711}"/>
              </a:ext>
            </a:extLst>
          </p:cNvPr>
          <p:cNvSpPr txBox="1"/>
          <p:nvPr/>
        </p:nvSpPr>
        <p:spPr>
          <a:xfrm>
            <a:off x="105036" y="3897583"/>
            <a:ext cx="1685924" cy="369332"/>
          </a:xfrm>
          <a:prstGeom prst="rect">
            <a:avLst/>
          </a:prstGeom>
          <a:noFill/>
        </p:spPr>
        <p:txBody>
          <a:bodyPr wrap="square" rtlCol="0">
            <a:spAutoFit/>
          </a:bodyPr>
          <a:lstStyle/>
          <a:p>
            <a:r>
              <a:rPr lang="cy-GB" dirty="0"/>
              <a:t>(Baker, 2014)</a:t>
            </a:r>
          </a:p>
        </p:txBody>
      </p:sp>
      <p:sp>
        <p:nvSpPr>
          <p:cNvPr id="11" name="Speech Bubble: Oval 10">
            <a:extLst>
              <a:ext uri="{FF2B5EF4-FFF2-40B4-BE49-F238E27FC236}">
                <a16:creationId xmlns:a16="http://schemas.microsoft.com/office/drawing/2014/main" id="{9277174D-1968-9A85-E35F-F9B9BDB516BB}"/>
              </a:ext>
            </a:extLst>
          </p:cNvPr>
          <p:cNvSpPr/>
          <p:nvPr/>
        </p:nvSpPr>
        <p:spPr>
          <a:xfrm rot="164340">
            <a:off x="5710366" y="1062290"/>
            <a:ext cx="6081135" cy="1787525"/>
          </a:xfrm>
          <a:prstGeom prst="wedgeEllipseCallout">
            <a:avLst>
              <a:gd name="adj1" fmla="val 49211"/>
              <a:gd name="adj2" fmla="val 6488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5" name="TextBox 14">
            <a:extLst>
              <a:ext uri="{FF2B5EF4-FFF2-40B4-BE49-F238E27FC236}">
                <a16:creationId xmlns:a16="http://schemas.microsoft.com/office/drawing/2014/main" id="{8771B73A-0CEA-D76B-9153-0862A2479420}"/>
              </a:ext>
            </a:extLst>
          </p:cNvPr>
          <p:cNvSpPr txBox="1"/>
          <p:nvPr/>
        </p:nvSpPr>
        <p:spPr>
          <a:xfrm>
            <a:off x="6013450" y="1294332"/>
            <a:ext cx="5194300" cy="1323439"/>
          </a:xfrm>
          <a:prstGeom prst="rect">
            <a:avLst/>
          </a:prstGeom>
          <a:noFill/>
        </p:spPr>
        <p:txBody>
          <a:bodyPr wrap="square">
            <a:spAutoFit/>
          </a:bodyPr>
          <a:lstStyle/>
          <a:p>
            <a:pPr algn="ctr"/>
            <a:r>
              <a:rPr lang="cy-GB" sz="18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 </a:t>
            </a:r>
            <a:r>
              <a:rPr lang="cy-GB" sz="20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Mae addysg drochi fel "bath ieithyddol," lle gall plant adael y dŵr os yw'n mynd yn rhy oer, gan nodi'r posibilrwydd o newid i addysg Saesneg os bydd trochi yn rhy heriol.</a:t>
            </a:r>
            <a:endParaRPr lang="cy-GB" sz="2000" dirty="0"/>
          </a:p>
        </p:txBody>
      </p:sp>
      <p:sp>
        <p:nvSpPr>
          <p:cNvPr id="16" name="TextBox 15">
            <a:extLst>
              <a:ext uri="{FF2B5EF4-FFF2-40B4-BE49-F238E27FC236}">
                <a16:creationId xmlns:a16="http://schemas.microsoft.com/office/drawing/2014/main" id="{00B62636-9674-9426-3B1C-CE66574C61E5}"/>
              </a:ext>
            </a:extLst>
          </p:cNvPr>
          <p:cNvSpPr txBox="1"/>
          <p:nvPr/>
        </p:nvSpPr>
        <p:spPr>
          <a:xfrm>
            <a:off x="9839960" y="3244334"/>
            <a:ext cx="2463800" cy="369332"/>
          </a:xfrm>
          <a:prstGeom prst="rect">
            <a:avLst/>
          </a:prstGeom>
          <a:noFill/>
        </p:spPr>
        <p:txBody>
          <a:bodyPr wrap="square" rtlCol="0">
            <a:spAutoFit/>
          </a:bodyPr>
          <a:lstStyle/>
          <a:p>
            <a:r>
              <a:rPr lang="cy-GB" dirty="0"/>
              <a:t>(Jones, dim dyddiad)</a:t>
            </a:r>
          </a:p>
        </p:txBody>
      </p:sp>
      <p:pic>
        <p:nvPicPr>
          <p:cNvPr id="17" name="Picture 16" descr="A yellow background with black text&#10;&#10;AI-generated content may be incorrect.">
            <a:extLst>
              <a:ext uri="{FF2B5EF4-FFF2-40B4-BE49-F238E27FC236}">
                <a16:creationId xmlns:a16="http://schemas.microsoft.com/office/drawing/2014/main" id="{65DB23B3-E171-5277-1307-314752205F8A}"/>
              </a:ext>
            </a:extLst>
          </p:cNvPr>
          <p:cNvPicPr>
            <a:picLocks noChangeAspect="1"/>
          </p:cNvPicPr>
          <p:nvPr/>
        </p:nvPicPr>
        <p:blipFill>
          <a:blip r:embed="rId4"/>
          <a:stretch>
            <a:fillRect/>
          </a:stretch>
        </p:blipFill>
        <p:spPr>
          <a:xfrm>
            <a:off x="4637236" y="2913480"/>
            <a:ext cx="3504264" cy="1192941"/>
          </a:xfrm>
          <a:prstGeom prst="rect">
            <a:avLst/>
          </a:prstGeom>
        </p:spPr>
      </p:pic>
      <p:sp>
        <p:nvSpPr>
          <p:cNvPr id="19" name="TextBox 18">
            <a:extLst>
              <a:ext uri="{FF2B5EF4-FFF2-40B4-BE49-F238E27FC236}">
                <a16:creationId xmlns:a16="http://schemas.microsoft.com/office/drawing/2014/main" id="{DF1FBFAD-89C9-FAF6-26DF-3B63F63EF60D}"/>
              </a:ext>
            </a:extLst>
          </p:cNvPr>
          <p:cNvSpPr txBox="1"/>
          <p:nvPr/>
        </p:nvSpPr>
        <p:spPr>
          <a:xfrm>
            <a:off x="7828201" y="5186483"/>
            <a:ext cx="4475559" cy="369332"/>
          </a:xfrm>
          <a:prstGeom prst="rect">
            <a:avLst/>
          </a:prstGeom>
          <a:noFill/>
        </p:spPr>
        <p:txBody>
          <a:bodyPr wrap="square" rtlCol="0">
            <a:spAutoFit/>
          </a:bodyPr>
          <a:lstStyle/>
          <a:p>
            <a:r>
              <a:rPr lang="cy-GB" dirty="0"/>
              <a:t>Ffigur 2: Cam 3 (Mudiad Meithrin, 2016).</a:t>
            </a:r>
          </a:p>
        </p:txBody>
      </p:sp>
      <p:sp>
        <p:nvSpPr>
          <p:cNvPr id="20" name="TextBox 19">
            <a:extLst>
              <a:ext uri="{FF2B5EF4-FFF2-40B4-BE49-F238E27FC236}">
                <a16:creationId xmlns:a16="http://schemas.microsoft.com/office/drawing/2014/main" id="{99EC0375-D308-5BAC-D69B-BD2004E19DD0}"/>
              </a:ext>
            </a:extLst>
          </p:cNvPr>
          <p:cNvSpPr txBox="1"/>
          <p:nvPr/>
        </p:nvSpPr>
        <p:spPr>
          <a:xfrm>
            <a:off x="5792779" y="2574398"/>
            <a:ext cx="856088" cy="369332"/>
          </a:xfrm>
          <a:prstGeom prst="rect">
            <a:avLst/>
          </a:prstGeom>
          <a:noFill/>
        </p:spPr>
        <p:txBody>
          <a:bodyPr wrap="square" rtlCol="0">
            <a:spAutoFit/>
          </a:bodyPr>
          <a:lstStyle/>
          <a:p>
            <a:r>
              <a:rPr lang="cy-GB" dirty="0"/>
              <a:t>Cam 1</a:t>
            </a:r>
          </a:p>
        </p:txBody>
      </p:sp>
      <p:sp>
        <p:nvSpPr>
          <p:cNvPr id="21" name="TextBox 20">
            <a:extLst>
              <a:ext uri="{FF2B5EF4-FFF2-40B4-BE49-F238E27FC236}">
                <a16:creationId xmlns:a16="http://schemas.microsoft.com/office/drawing/2014/main" id="{897BBE91-FD94-126A-0071-00AB034B90AD}"/>
              </a:ext>
            </a:extLst>
          </p:cNvPr>
          <p:cNvSpPr txBox="1"/>
          <p:nvPr/>
        </p:nvSpPr>
        <p:spPr>
          <a:xfrm>
            <a:off x="3537036" y="4754016"/>
            <a:ext cx="856088" cy="369332"/>
          </a:xfrm>
          <a:prstGeom prst="rect">
            <a:avLst/>
          </a:prstGeom>
          <a:noFill/>
        </p:spPr>
        <p:txBody>
          <a:bodyPr wrap="square" rtlCol="0">
            <a:spAutoFit/>
          </a:bodyPr>
          <a:lstStyle/>
          <a:p>
            <a:r>
              <a:rPr lang="cy-GB" dirty="0"/>
              <a:t>Cam 2</a:t>
            </a:r>
          </a:p>
        </p:txBody>
      </p:sp>
      <p:sp>
        <p:nvSpPr>
          <p:cNvPr id="22" name="Speech Bubble: Oval 21">
            <a:extLst>
              <a:ext uri="{FF2B5EF4-FFF2-40B4-BE49-F238E27FC236}">
                <a16:creationId xmlns:a16="http://schemas.microsoft.com/office/drawing/2014/main" id="{A3535AFD-7582-BB00-3746-92557989B409}"/>
              </a:ext>
            </a:extLst>
          </p:cNvPr>
          <p:cNvSpPr/>
          <p:nvPr/>
        </p:nvSpPr>
        <p:spPr>
          <a:xfrm flipV="1">
            <a:off x="627271" y="4644118"/>
            <a:ext cx="7305410" cy="2213882"/>
          </a:xfrm>
          <a:prstGeom prst="wedgeEllipseCallout">
            <a:avLst>
              <a:gd name="adj1" fmla="val -52472"/>
              <a:gd name="adj2" fmla="val 7111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TextBox 23">
            <a:extLst>
              <a:ext uri="{FF2B5EF4-FFF2-40B4-BE49-F238E27FC236}">
                <a16:creationId xmlns:a16="http://schemas.microsoft.com/office/drawing/2014/main" id="{5385EE56-53EC-EE6C-15AB-A516E2B7CB0B}"/>
              </a:ext>
            </a:extLst>
          </p:cNvPr>
          <p:cNvSpPr txBox="1"/>
          <p:nvPr/>
        </p:nvSpPr>
        <p:spPr>
          <a:xfrm>
            <a:off x="1205540" y="5107047"/>
            <a:ext cx="6148872" cy="1569660"/>
          </a:xfrm>
          <a:prstGeom prst="rect">
            <a:avLst/>
          </a:prstGeom>
          <a:noFill/>
        </p:spPr>
        <p:txBody>
          <a:bodyPr wrap="square">
            <a:spAutoFit/>
          </a:bodyPr>
          <a:lstStyle/>
          <a:p>
            <a:pPr algn="ctr"/>
            <a:r>
              <a:rPr lang="en-GB" sz="1600" noProof="0" dirty="0">
                <a:solidFill>
                  <a:srgbClr val="000000"/>
                </a:solidFill>
                <a:effectLst/>
                <a:latin typeface="Tenorite" panose="00000500000000000000" pitchFamily="2" charset="0"/>
                <a:ea typeface="Aptos" panose="020B0004020202020204" pitchFamily="34" charset="0"/>
                <a:cs typeface="Arial" panose="020B0604020202020204" pitchFamily="34" charset="0"/>
              </a:rPr>
              <a:t>The child is subconsciously learning the language, connecting words with actions, being exhilarated and educated – all at the same time. Children singing nursery rhymes or acting out a folk tale are not only learning language, enjoying the drama and having fun, they are also picking up part of the culture allied to the language. The language is becoming anchored. </a:t>
            </a:r>
            <a:endParaRPr lang="en-GB" sz="1600" noProof="0" dirty="0"/>
          </a:p>
        </p:txBody>
      </p:sp>
      <p:sp>
        <p:nvSpPr>
          <p:cNvPr id="25" name="TextBox 24">
            <a:extLst>
              <a:ext uri="{FF2B5EF4-FFF2-40B4-BE49-F238E27FC236}">
                <a16:creationId xmlns:a16="http://schemas.microsoft.com/office/drawing/2014/main" id="{0FD1CBB4-B86E-7882-D95D-ED4C6D124CDF}"/>
              </a:ext>
            </a:extLst>
          </p:cNvPr>
          <p:cNvSpPr txBox="1"/>
          <p:nvPr/>
        </p:nvSpPr>
        <p:spPr>
          <a:xfrm>
            <a:off x="9411916" y="4266915"/>
            <a:ext cx="856088" cy="369332"/>
          </a:xfrm>
          <a:prstGeom prst="rect">
            <a:avLst/>
          </a:prstGeom>
          <a:noFill/>
        </p:spPr>
        <p:txBody>
          <a:bodyPr wrap="square" rtlCol="0">
            <a:spAutoFit/>
          </a:bodyPr>
          <a:lstStyle/>
          <a:p>
            <a:r>
              <a:rPr lang="cy-GB" dirty="0"/>
              <a:t>Cam 3</a:t>
            </a:r>
          </a:p>
        </p:txBody>
      </p:sp>
      <p:pic>
        <p:nvPicPr>
          <p:cNvPr id="26" name="Picture 25" descr="A green text on a white background&#10;&#10;AI-generated content may be incorrect.">
            <a:extLst>
              <a:ext uri="{FF2B5EF4-FFF2-40B4-BE49-F238E27FC236}">
                <a16:creationId xmlns:a16="http://schemas.microsoft.com/office/drawing/2014/main" id="{0FC14E1F-E6FA-CD8C-C37A-2E95670CDC3F}"/>
              </a:ext>
            </a:extLst>
          </p:cNvPr>
          <p:cNvPicPr>
            <a:picLocks noChangeAspect="1"/>
          </p:cNvPicPr>
          <p:nvPr/>
        </p:nvPicPr>
        <p:blipFill>
          <a:blip r:embed="rId5"/>
          <a:stretch>
            <a:fillRect/>
          </a:stretch>
        </p:blipFill>
        <p:spPr>
          <a:xfrm>
            <a:off x="7582907" y="4613135"/>
            <a:ext cx="4609093" cy="615052"/>
          </a:xfrm>
          <a:prstGeom prst="rect">
            <a:avLst/>
          </a:prstGeom>
        </p:spPr>
      </p:pic>
      <p:sp>
        <p:nvSpPr>
          <p:cNvPr id="27" name="TextBox 26">
            <a:extLst>
              <a:ext uri="{FF2B5EF4-FFF2-40B4-BE49-F238E27FC236}">
                <a16:creationId xmlns:a16="http://schemas.microsoft.com/office/drawing/2014/main" id="{7A1E4AD8-D1AB-52B7-5AFA-3CFA06F9487C}"/>
              </a:ext>
            </a:extLst>
          </p:cNvPr>
          <p:cNvSpPr txBox="1"/>
          <p:nvPr/>
        </p:nvSpPr>
        <p:spPr>
          <a:xfrm>
            <a:off x="4393124" y="4109566"/>
            <a:ext cx="4637392" cy="369332"/>
          </a:xfrm>
          <a:prstGeom prst="rect">
            <a:avLst/>
          </a:prstGeom>
          <a:noFill/>
        </p:spPr>
        <p:txBody>
          <a:bodyPr wrap="square" rtlCol="0">
            <a:spAutoFit/>
          </a:bodyPr>
          <a:lstStyle/>
          <a:p>
            <a:r>
              <a:rPr lang="cy-GB" dirty="0"/>
              <a:t>Ffigur 1: Cam 1 (Mudiad Meithrin, 2016).</a:t>
            </a:r>
          </a:p>
        </p:txBody>
      </p:sp>
      <p:pic>
        <p:nvPicPr>
          <p:cNvPr id="12" name="Recorded Sound">
            <a:hlinkClick r:id="" action="ppaction://media"/>
            <a:extLst>
              <a:ext uri="{FF2B5EF4-FFF2-40B4-BE49-F238E27FC236}">
                <a16:creationId xmlns:a16="http://schemas.microsoft.com/office/drawing/2014/main" id="{2017AD3D-A606-B07C-7389-D89460CEED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99569" y="3549166"/>
            <a:ext cx="487363" cy="487363"/>
          </a:xfrm>
          <a:prstGeom prst="rect">
            <a:avLst/>
          </a:prstGeom>
        </p:spPr>
      </p:pic>
    </p:spTree>
    <p:extLst>
      <p:ext uri="{BB962C8B-B14F-4D97-AF65-F5344CB8AC3E}">
        <p14:creationId xmlns:p14="http://schemas.microsoft.com/office/powerpoint/2010/main" val="1717192041"/>
      </p:ext>
    </p:extLst>
  </p:cSld>
  <p:clrMapOvr>
    <a:masterClrMapping/>
  </p:clrMapOvr>
  <mc:AlternateContent xmlns:mc="http://schemas.openxmlformats.org/markup-compatibility/2006" xmlns:p14="http://schemas.microsoft.com/office/powerpoint/2010/main">
    <mc:Choice Requires="p14">
      <p:transition spd="slow" p14:dur="2000" advTm="67933"/>
    </mc:Choice>
    <mc:Fallback xmlns="">
      <p:transition spd="slow" advTm="67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3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6D8A9D75-37AD-8108-44E6-F9295796EF6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37A0629-774C-86EF-C3AF-DB2C3F87DE10}"/>
              </a:ext>
            </a:extLst>
          </p:cNvPr>
          <p:cNvSpPr>
            <a:spLocks noGrp="1"/>
          </p:cNvSpPr>
          <p:nvPr>
            <p:ph type="sldNum" sz="quarter" idx="12"/>
          </p:nvPr>
        </p:nvSpPr>
        <p:spPr/>
        <p:txBody>
          <a:bodyPr/>
          <a:lstStyle/>
          <a:p>
            <a:fld id="{87D8E6E0-B26B-4ADB-9839-C686FB8F76C4}" type="slidenum">
              <a:rPr lang="cy-GB" smtClean="0"/>
              <a:t>9</a:t>
            </a:fld>
            <a:endParaRPr lang="cy-GB"/>
          </a:p>
        </p:txBody>
      </p:sp>
      <p:sp>
        <p:nvSpPr>
          <p:cNvPr id="3" name="Rectangle: Rounded Corners 2">
            <a:extLst>
              <a:ext uri="{FF2B5EF4-FFF2-40B4-BE49-F238E27FC236}">
                <a16:creationId xmlns:a16="http://schemas.microsoft.com/office/drawing/2014/main" id="{90F526E0-4900-7487-78D3-26D4F9203F55}"/>
              </a:ext>
            </a:extLst>
          </p:cNvPr>
          <p:cNvSpPr/>
          <p:nvPr/>
        </p:nvSpPr>
        <p:spPr>
          <a:xfrm>
            <a:off x="400051" y="136525"/>
            <a:ext cx="11344274" cy="8493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Dadansoddi Arfer Effeithiol Trochi Iaith</a:t>
            </a:r>
            <a:endParaRPr lang="cy-GB" sz="3200" dirty="0">
              <a:solidFill>
                <a:schemeClr val="tx1"/>
              </a:solidFill>
            </a:endParaRPr>
          </a:p>
        </p:txBody>
      </p:sp>
      <p:sp>
        <p:nvSpPr>
          <p:cNvPr id="4" name="Speech Bubble: Oval 3">
            <a:extLst>
              <a:ext uri="{FF2B5EF4-FFF2-40B4-BE49-F238E27FC236}">
                <a16:creationId xmlns:a16="http://schemas.microsoft.com/office/drawing/2014/main" id="{1433093A-3253-2F81-D1B1-3EB9A101CCAF}"/>
              </a:ext>
            </a:extLst>
          </p:cNvPr>
          <p:cNvSpPr/>
          <p:nvPr/>
        </p:nvSpPr>
        <p:spPr>
          <a:xfrm>
            <a:off x="496462" y="1173540"/>
            <a:ext cx="4866640" cy="1950720"/>
          </a:xfrm>
          <a:prstGeom prst="wedgeEllipseCallout">
            <a:avLst>
              <a:gd name="adj1" fmla="val -52983"/>
              <a:gd name="adj2" fmla="val 9218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TextBox 5">
            <a:extLst>
              <a:ext uri="{FF2B5EF4-FFF2-40B4-BE49-F238E27FC236}">
                <a16:creationId xmlns:a16="http://schemas.microsoft.com/office/drawing/2014/main" id="{7F0428D6-63B8-74DD-29E1-4A2A5B942D78}"/>
              </a:ext>
            </a:extLst>
          </p:cNvPr>
          <p:cNvSpPr txBox="1"/>
          <p:nvPr/>
        </p:nvSpPr>
        <p:spPr>
          <a:xfrm>
            <a:off x="627272" y="1485898"/>
            <a:ext cx="4605020" cy="1569660"/>
          </a:xfrm>
          <a:prstGeom prst="rect">
            <a:avLst/>
          </a:prstGeom>
          <a:noFill/>
        </p:spPr>
        <p:txBody>
          <a:bodyPr wrap="square">
            <a:spAutoFit/>
          </a:bodyPr>
          <a:lstStyle/>
          <a:p>
            <a:pPr algn="ctr"/>
            <a:r>
              <a:rPr lang="cy-GB" sz="2400" dirty="0">
                <a:effectLst/>
                <a:latin typeface="Tenorite" panose="00000500000000000000" pitchFamily="2" charset="0"/>
                <a:ea typeface="Aptos" panose="020B0004020202020204" pitchFamily="34" charset="0"/>
                <a:cs typeface="Times New Roman" panose="02020603050405020304" pitchFamily="18" charset="0"/>
              </a:rPr>
              <a:t>Mae iaith ymhlith plant ifanc yn cael ei ddal yn hytrach na’i dysgu. Nid dysgu ond caffael yw'r broses.</a:t>
            </a:r>
            <a:endParaRPr lang="cy-GB" sz="2400" dirty="0"/>
          </a:p>
        </p:txBody>
      </p:sp>
      <p:sp>
        <p:nvSpPr>
          <p:cNvPr id="8" name="TextBox 7">
            <a:extLst>
              <a:ext uri="{FF2B5EF4-FFF2-40B4-BE49-F238E27FC236}">
                <a16:creationId xmlns:a16="http://schemas.microsoft.com/office/drawing/2014/main" id="{D109370C-1AA1-AD26-AFA2-BDCA8D9F19BF}"/>
              </a:ext>
            </a:extLst>
          </p:cNvPr>
          <p:cNvSpPr txBox="1"/>
          <p:nvPr/>
        </p:nvSpPr>
        <p:spPr>
          <a:xfrm>
            <a:off x="105036" y="3897583"/>
            <a:ext cx="1685924" cy="369332"/>
          </a:xfrm>
          <a:prstGeom prst="rect">
            <a:avLst/>
          </a:prstGeom>
          <a:noFill/>
        </p:spPr>
        <p:txBody>
          <a:bodyPr wrap="square" rtlCol="0">
            <a:spAutoFit/>
          </a:bodyPr>
          <a:lstStyle/>
          <a:p>
            <a:r>
              <a:rPr lang="cy-GB" dirty="0"/>
              <a:t>(Baker, 2014)</a:t>
            </a:r>
          </a:p>
        </p:txBody>
      </p:sp>
      <p:sp>
        <p:nvSpPr>
          <p:cNvPr id="11" name="Speech Bubble: Oval 10">
            <a:extLst>
              <a:ext uri="{FF2B5EF4-FFF2-40B4-BE49-F238E27FC236}">
                <a16:creationId xmlns:a16="http://schemas.microsoft.com/office/drawing/2014/main" id="{A6DD0E32-7272-A0DB-13F1-64FFE702829D}"/>
              </a:ext>
            </a:extLst>
          </p:cNvPr>
          <p:cNvSpPr/>
          <p:nvPr/>
        </p:nvSpPr>
        <p:spPr>
          <a:xfrm rot="164340">
            <a:off x="5710366" y="1062290"/>
            <a:ext cx="6081135" cy="1787525"/>
          </a:xfrm>
          <a:prstGeom prst="wedgeEllipseCallout">
            <a:avLst>
              <a:gd name="adj1" fmla="val 49211"/>
              <a:gd name="adj2" fmla="val 6488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5" name="TextBox 14">
            <a:extLst>
              <a:ext uri="{FF2B5EF4-FFF2-40B4-BE49-F238E27FC236}">
                <a16:creationId xmlns:a16="http://schemas.microsoft.com/office/drawing/2014/main" id="{2E631973-6D99-EA47-5C8C-9FF324DCE729}"/>
              </a:ext>
            </a:extLst>
          </p:cNvPr>
          <p:cNvSpPr txBox="1"/>
          <p:nvPr/>
        </p:nvSpPr>
        <p:spPr>
          <a:xfrm>
            <a:off x="6013450" y="1294332"/>
            <a:ext cx="5194300" cy="1323439"/>
          </a:xfrm>
          <a:prstGeom prst="rect">
            <a:avLst/>
          </a:prstGeom>
          <a:noFill/>
        </p:spPr>
        <p:txBody>
          <a:bodyPr wrap="square">
            <a:spAutoFit/>
          </a:bodyPr>
          <a:lstStyle/>
          <a:p>
            <a:pPr algn="ctr"/>
            <a:r>
              <a:rPr lang="cy-GB" sz="18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 </a:t>
            </a:r>
            <a:r>
              <a:rPr lang="cy-GB" sz="20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Mae addysg drochi fel "bath ieithyddol," lle gall plant adael y dŵr os yw'n mynd yn rhy oer, gan nodi'r posibilrwydd o newid i addysg Saesneg os bydd trochi yn rhy heriol.</a:t>
            </a:r>
            <a:endParaRPr lang="cy-GB" sz="2000" dirty="0"/>
          </a:p>
        </p:txBody>
      </p:sp>
      <p:sp>
        <p:nvSpPr>
          <p:cNvPr id="16" name="TextBox 15">
            <a:extLst>
              <a:ext uri="{FF2B5EF4-FFF2-40B4-BE49-F238E27FC236}">
                <a16:creationId xmlns:a16="http://schemas.microsoft.com/office/drawing/2014/main" id="{851B5585-3622-63B8-49E0-3FFFAF984FBE}"/>
              </a:ext>
            </a:extLst>
          </p:cNvPr>
          <p:cNvSpPr txBox="1"/>
          <p:nvPr/>
        </p:nvSpPr>
        <p:spPr>
          <a:xfrm>
            <a:off x="9839960" y="3244334"/>
            <a:ext cx="2463800" cy="369332"/>
          </a:xfrm>
          <a:prstGeom prst="rect">
            <a:avLst/>
          </a:prstGeom>
          <a:noFill/>
        </p:spPr>
        <p:txBody>
          <a:bodyPr wrap="square" rtlCol="0">
            <a:spAutoFit/>
          </a:bodyPr>
          <a:lstStyle/>
          <a:p>
            <a:r>
              <a:rPr lang="cy-GB" dirty="0"/>
              <a:t>(Jones, dim dyddiad)</a:t>
            </a:r>
          </a:p>
        </p:txBody>
      </p:sp>
      <p:pic>
        <p:nvPicPr>
          <p:cNvPr id="17" name="Picture 16" descr="A yellow background with black text&#10;&#10;AI-generated content may be incorrect.">
            <a:extLst>
              <a:ext uri="{FF2B5EF4-FFF2-40B4-BE49-F238E27FC236}">
                <a16:creationId xmlns:a16="http://schemas.microsoft.com/office/drawing/2014/main" id="{2DC15C6B-7C4C-4068-AA16-7B4CC5F1F4BD}"/>
              </a:ext>
            </a:extLst>
          </p:cNvPr>
          <p:cNvPicPr>
            <a:picLocks noChangeAspect="1"/>
          </p:cNvPicPr>
          <p:nvPr/>
        </p:nvPicPr>
        <p:blipFill>
          <a:blip r:embed="rId4"/>
          <a:stretch>
            <a:fillRect/>
          </a:stretch>
        </p:blipFill>
        <p:spPr>
          <a:xfrm>
            <a:off x="4637236" y="2913480"/>
            <a:ext cx="3504264" cy="1192941"/>
          </a:xfrm>
          <a:prstGeom prst="rect">
            <a:avLst/>
          </a:prstGeom>
        </p:spPr>
      </p:pic>
      <p:sp>
        <p:nvSpPr>
          <p:cNvPr id="19" name="TextBox 18">
            <a:extLst>
              <a:ext uri="{FF2B5EF4-FFF2-40B4-BE49-F238E27FC236}">
                <a16:creationId xmlns:a16="http://schemas.microsoft.com/office/drawing/2014/main" id="{0A271587-F7C0-DB67-44A7-DF36BA1E80BC}"/>
              </a:ext>
            </a:extLst>
          </p:cNvPr>
          <p:cNvSpPr txBox="1"/>
          <p:nvPr/>
        </p:nvSpPr>
        <p:spPr>
          <a:xfrm>
            <a:off x="7828201" y="5186483"/>
            <a:ext cx="4475559" cy="369332"/>
          </a:xfrm>
          <a:prstGeom prst="rect">
            <a:avLst/>
          </a:prstGeom>
          <a:noFill/>
        </p:spPr>
        <p:txBody>
          <a:bodyPr wrap="square" rtlCol="0">
            <a:spAutoFit/>
          </a:bodyPr>
          <a:lstStyle/>
          <a:p>
            <a:r>
              <a:rPr lang="cy-GB" dirty="0"/>
              <a:t>Ffigur 2: Cam 3 (Mudiad Meithrin, 2016).</a:t>
            </a:r>
          </a:p>
        </p:txBody>
      </p:sp>
      <p:sp>
        <p:nvSpPr>
          <p:cNvPr id="20" name="TextBox 19">
            <a:extLst>
              <a:ext uri="{FF2B5EF4-FFF2-40B4-BE49-F238E27FC236}">
                <a16:creationId xmlns:a16="http://schemas.microsoft.com/office/drawing/2014/main" id="{9867ED53-9C6E-5F04-62DC-EB17C6E69CE5}"/>
              </a:ext>
            </a:extLst>
          </p:cNvPr>
          <p:cNvSpPr txBox="1"/>
          <p:nvPr/>
        </p:nvSpPr>
        <p:spPr>
          <a:xfrm>
            <a:off x="5792779" y="2574398"/>
            <a:ext cx="856088" cy="369332"/>
          </a:xfrm>
          <a:prstGeom prst="rect">
            <a:avLst/>
          </a:prstGeom>
          <a:noFill/>
        </p:spPr>
        <p:txBody>
          <a:bodyPr wrap="square" rtlCol="0">
            <a:spAutoFit/>
          </a:bodyPr>
          <a:lstStyle/>
          <a:p>
            <a:r>
              <a:rPr lang="cy-GB" dirty="0"/>
              <a:t>Cam 1</a:t>
            </a:r>
          </a:p>
        </p:txBody>
      </p:sp>
      <p:sp>
        <p:nvSpPr>
          <p:cNvPr id="21" name="TextBox 20">
            <a:extLst>
              <a:ext uri="{FF2B5EF4-FFF2-40B4-BE49-F238E27FC236}">
                <a16:creationId xmlns:a16="http://schemas.microsoft.com/office/drawing/2014/main" id="{24E3D6EB-C0B0-910C-451F-A6A5246EC202}"/>
              </a:ext>
            </a:extLst>
          </p:cNvPr>
          <p:cNvSpPr txBox="1"/>
          <p:nvPr/>
        </p:nvSpPr>
        <p:spPr>
          <a:xfrm>
            <a:off x="3537036" y="4754016"/>
            <a:ext cx="856088" cy="369332"/>
          </a:xfrm>
          <a:prstGeom prst="rect">
            <a:avLst/>
          </a:prstGeom>
          <a:noFill/>
        </p:spPr>
        <p:txBody>
          <a:bodyPr wrap="square" rtlCol="0">
            <a:spAutoFit/>
          </a:bodyPr>
          <a:lstStyle/>
          <a:p>
            <a:r>
              <a:rPr lang="cy-GB" dirty="0"/>
              <a:t>Cam 2</a:t>
            </a:r>
          </a:p>
        </p:txBody>
      </p:sp>
      <p:sp>
        <p:nvSpPr>
          <p:cNvPr id="22" name="Speech Bubble: Oval 21">
            <a:extLst>
              <a:ext uri="{FF2B5EF4-FFF2-40B4-BE49-F238E27FC236}">
                <a16:creationId xmlns:a16="http://schemas.microsoft.com/office/drawing/2014/main" id="{B7C0C2EC-B668-E07E-5A97-A205FC6D2BD9}"/>
              </a:ext>
            </a:extLst>
          </p:cNvPr>
          <p:cNvSpPr/>
          <p:nvPr/>
        </p:nvSpPr>
        <p:spPr>
          <a:xfrm flipV="1">
            <a:off x="627271" y="4644118"/>
            <a:ext cx="7305410" cy="2213882"/>
          </a:xfrm>
          <a:prstGeom prst="wedgeEllipseCallout">
            <a:avLst>
              <a:gd name="adj1" fmla="val -52472"/>
              <a:gd name="adj2" fmla="val 7111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TextBox 23">
            <a:extLst>
              <a:ext uri="{FF2B5EF4-FFF2-40B4-BE49-F238E27FC236}">
                <a16:creationId xmlns:a16="http://schemas.microsoft.com/office/drawing/2014/main" id="{B14E4F27-747A-CB82-E288-81A743630ED5}"/>
              </a:ext>
            </a:extLst>
          </p:cNvPr>
          <p:cNvSpPr txBox="1"/>
          <p:nvPr/>
        </p:nvSpPr>
        <p:spPr>
          <a:xfrm>
            <a:off x="1205540" y="5107047"/>
            <a:ext cx="6148872" cy="1569660"/>
          </a:xfrm>
          <a:prstGeom prst="rect">
            <a:avLst/>
          </a:prstGeom>
          <a:noFill/>
        </p:spPr>
        <p:txBody>
          <a:bodyPr wrap="square">
            <a:spAutoFit/>
          </a:bodyPr>
          <a:lstStyle/>
          <a:p>
            <a:pPr algn="ctr"/>
            <a:r>
              <a:rPr lang="en-GB" sz="1600" noProof="0" dirty="0">
                <a:solidFill>
                  <a:srgbClr val="000000"/>
                </a:solidFill>
                <a:effectLst/>
                <a:latin typeface="Tenorite" panose="00000500000000000000" pitchFamily="2" charset="0"/>
                <a:ea typeface="Aptos" panose="020B0004020202020204" pitchFamily="34" charset="0"/>
                <a:cs typeface="Arial" panose="020B0604020202020204" pitchFamily="34" charset="0"/>
              </a:rPr>
              <a:t>The child is subconsciously learning the language, connecting words with actions, being exhilarated and educated – all at the same time. Children singing nursery rhymes or acting out a folk tale are not only learning language, enjoying the drama and having fun, they are also picking up part of the culture allied to the language. The language is becoming anchored. </a:t>
            </a:r>
            <a:endParaRPr lang="en-GB" sz="1600" noProof="0" dirty="0"/>
          </a:p>
        </p:txBody>
      </p:sp>
      <p:sp>
        <p:nvSpPr>
          <p:cNvPr id="25" name="TextBox 24">
            <a:extLst>
              <a:ext uri="{FF2B5EF4-FFF2-40B4-BE49-F238E27FC236}">
                <a16:creationId xmlns:a16="http://schemas.microsoft.com/office/drawing/2014/main" id="{13B2A3C4-4EB7-872D-F627-C259936F3DB2}"/>
              </a:ext>
            </a:extLst>
          </p:cNvPr>
          <p:cNvSpPr txBox="1"/>
          <p:nvPr/>
        </p:nvSpPr>
        <p:spPr>
          <a:xfrm>
            <a:off x="9411916" y="4266915"/>
            <a:ext cx="856088" cy="369332"/>
          </a:xfrm>
          <a:prstGeom prst="rect">
            <a:avLst/>
          </a:prstGeom>
          <a:noFill/>
        </p:spPr>
        <p:txBody>
          <a:bodyPr wrap="square" rtlCol="0">
            <a:spAutoFit/>
          </a:bodyPr>
          <a:lstStyle/>
          <a:p>
            <a:r>
              <a:rPr lang="cy-GB" dirty="0"/>
              <a:t>Cam 3</a:t>
            </a:r>
          </a:p>
        </p:txBody>
      </p:sp>
      <p:pic>
        <p:nvPicPr>
          <p:cNvPr id="26" name="Picture 25" descr="A green text on a white background&#10;&#10;AI-generated content may be incorrect.">
            <a:extLst>
              <a:ext uri="{FF2B5EF4-FFF2-40B4-BE49-F238E27FC236}">
                <a16:creationId xmlns:a16="http://schemas.microsoft.com/office/drawing/2014/main" id="{8064D47B-D517-5905-9226-A77026DB19B1}"/>
              </a:ext>
            </a:extLst>
          </p:cNvPr>
          <p:cNvPicPr>
            <a:picLocks noChangeAspect="1"/>
          </p:cNvPicPr>
          <p:nvPr/>
        </p:nvPicPr>
        <p:blipFill>
          <a:blip r:embed="rId5"/>
          <a:stretch>
            <a:fillRect/>
          </a:stretch>
        </p:blipFill>
        <p:spPr>
          <a:xfrm>
            <a:off x="7582907" y="4613135"/>
            <a:ext cx="4609093" cy="615052"/>
          </a:xfrm>
          <a:prstGeom prst="rect">
            <a:avLst/>
          </a:prstGeom>
        </p:spPr>
      </p:pic>
      <p:sp>
        <p:nvSpPr>
          <p:cNvPr id="27" name="TextBox 26">
            <a:extLst>
              <a:ext uri="{FF2B5EF4-FFF2-40B4-BE49-F238E27FC236}">
                <a16:creationId xmlns:a16="http://schemas.microsoft.com/office/drawing/2014/main" id="{1D532D3C-0BC3-0F39-63BC-DB1FC57B30B1}"/>
              </a:ext>
            </a:extLst>
          </p:cNvPr>
          <p:cNvSpPr txBox="1"/>
          <p:nvPr/>
        </p:nvSpPr>
        <p:spPr>
          <a:xfrm>
            <a:off x="4393124" y="4109566"/>
            <a:ext cx="4637392" cy="369332"/>
          </a:xfrm>
          <a:prstGeom prst="rect">
            <a:avLst/>
          </a:prstGeom>
          <a:noFill/>
        </p:spPr>
        <p:txBody>
          <a:bodyPr wrap="square" rtlCol="0">
            <a:spAutoFit/>
          </a:bodyPr>
          <a:lstStyle/>
          <a:p>
            <a:r>
              <a:rPr lang="cy-GB" dirty="0"/>
              <a:t>Ffigur 1: Cam 1 (Mudiad Meithrin, 2016).</a:t>
            </a:r>
          </a:p>
        </p:txBody>
      </p:sp>
      <p:pic>
        <p:nvPicPr>
          <p:cNvPr id="28" name="Recorded Sound">
            <a:hlinkClick r:id="" action="ppaction://media"/>
            <a:extLst>
              <a:ext uri="{FF2B5EF4-FFF2-40B4-BE49-F238E27FC236}">
                <a16:creationId xmlns:a16="http://schemas.microsoft.com/office/drawing/2014/main" id="{13510524-B976-FE04-71C7-4579BCD201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98992" y="3619058"/>
            <a:ext cx="487363" cy="487363"/>
          </a:xfrm>
          <a:prstGeom prst="rect">
            <a:avLst/>
          </a:prstGeom>
        </p:spPr>
      </p:pic>
    </p:spTree>
    <p:extLst>
      <p:ext uri="{BB962C8B-B14F-4D97-AF65-F5344CB8AC3E}">
        <p14:creationId xmlns:p14="http://schemas.microsoft.com/office/powerpoint/2010/main" val="1654762509"/>
      </p:ext>
    </p:extLst>
  </p:cSld>
  <p:clrMapOvr>
    <a:masterClrMapping/>
  </p:clrMapOvr>
  <mc:AlternateContent xmlns:mc="http://schemas.openxmlformats.org/markup-compatibility/2006" xmlns:p14="http://schemas.microsoft.com/office/powerpoint/2010/main">
    <mc:Choice Requires="p14">
      <p:transition spd="slow" p14:dur="2000" advTm="5121"/>
    </mc:Choice>
    <mc:Fallback xmlns="">
      <p:transition spd="slow" advTm="5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415"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ACF7B7-65DC-A3AF-D324-E79C5EA2B0FC}"/>
              </a:ext>
            </a:extLst>
          </p:cNvPr>
          <p:cNvSpPr>
            <a:spLocks noGrp="1"/>
          </p:cNvSpPr>
          <p:nvPr>
            <p:ph type="sldNum" sz="quarter" idx="12"/>
          </p:nvPr>
        </p:nvSpPr>
        <p:spPr/>
        <p:txBody>
          <a:bodyPr/>
          <a:lstStyle/>
          <a:p>
            <a:fld id="{87D8E6E0-B26B-4ADB-9839-C686FB8F76C4}" type="slidenum">
              <a:rPr lang="cy-GB" smtClean="0"/>
              <a:t>10</a:t>
            </a:fld>
            <a:endParaRPr lang="cy-GB"/>
          </a:p>
        </p:txBody>
      </p:sp>
      <p:sp>
        <p:nvSpPr>
          <p:cNvPr id="3" name="Rectangle: Rounded Corners 2">
            <a:extLst>
              <a:ext uri="{FF2B5EF4-FFF2-40B4-BE49-F238E27FC236}">
                <a16:creationId xmlns:a16="http://schemas.microsoft.com/office/drawing/2014/main" id="{DF0431AB-853E-3E18-8244-8467C5A238D5}"/>
              </a:ext>
            </a:extLst>
          </p:cNvPr>
          <p:cNvSpPr/>
          <p:nvPr/>
        </p:nvSpPr>
        <p:spPr>
          <a:xfrm>
            <a:off x="400051" y="136525"/>
            <a:ext cx="11344274"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Ysgol Gymraeg Bro Teyrnon:  Arfer effeithiol wrth ddatblygu medrau llafar Cymraeg dysgwyr (Estyn, 2024b)</a:t>
            </a:r>
            <a:endParaRPr lang="cy-GB" sz="3200" dirty="0">
              <a:solidFill>
                <a:schemeClr val="tx1"/>
              </a:solidFill>
            </a:endParaRPr>
          </a:p>
        </p:txBody>
      </p:sp>
      <p:sp>
        <p:nvSpPr>
          <p:cNvPr id="4" name="Rectangle: Rounded Corners 3">
            <a:extLst>
              <a:ext uri="{FF2B5EF4-FFF2-40B4-BE49-F238E27FC236}">
                <a16:creationId xmlns:a16="http://schemas.microsoft.com/office/drawing/2014/main" id="{0AF00B44-BAE0-785F-520D-035D94F4D98D}"/>
              </a:ext>
            </a:extLst>
          </p:cNvPr>
          <p:cNvSpPr/>
          <p:nvPr/>
        </p:nvSpPr>
        <p:spPr>
          <a:xfrm rot="20963994">
            <a:off x="269045" y="1944066"/>
            <a:ext cx="2914649" cy="81438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dirty="0">
                <a:solidFill>
                  <a:schemeClr val="tx1"/>
                </a:solidFill>
                <a:latin typeface="Abadi" panose="020B0604020104020204" pitchFamily="34" charset="0"/>
                <a:cs typeface="Tunga" panose="020B0502040204020203" pitchFamily="34" charset="0"/>
              </a:rPr>
              <a:t>diwylliant</a:t>
            </a:r>
            <a:endParaRPr lang="cy-GB" sz="3200" dirty="0">
              <a:solidFill>
                <a:schemeClr val="tx1"/>
              </a:solidFill>
            </a:endParaRPr>
          </a:p>
        </p:txBody>
      </p:sp>
      <p:sp>
        <p:nvSpPr>
          <p:cNvPr id="6" name="Rectangle: Rounded Corners 5">
            <a:extLst>
              <a:ext uri="{FF2B5EF4-FFF2-40B4-BE49-F238E27FC236}">
                <a16:creationId xmlns:a16="http://schemas.microsoft.com/office/drawing/2014/main" id="{6EE2F50E-F3E3-21A6-F3C7-DFF43E03457F}"/>
              </a:ext>
            </a:extLst>
          </p:cNvPr>
          <p:cNvSpPr/>
          <p:nvPr/>
        </p:nvSpPr>
        <p:spPr>
          <a:xfrm rot="20983607">
            <a:off x="305247" y="3037088"/>
            <a:ext cx="4352926"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dirty="0">
                <a:solidFill>
                  <a:schemeClr val="tx1"/>
                </a:solidFill>
              </a:rPr>
              <a:t>gwerthfawrogiad o’r Gymraeg</a:t>
            </a:r>
          </a:p>
        </p:txBody>
      </p:sp>
      <p:sp>
        <p:nvSpPr>
          <p:cNvPr id="7" name="Rectangle: Rounded Corners 6">
            <a:extLst>
              <a:ext uri="{FF2B5EF4-FFF2-40B4-BE49-F238E27FC236}">
                <a16:creationId xmlns:a16="http://schemas.microsoft.com/office/drawing/2014/main" id="{775855EA-4BBA-8116-60C2-2CB973E98E76}"/>
              </a:ext>
            </a:extLst>
          </p:cNvPr>
          <p:cNvSpPr/>
          <p:nvPr/>
        </p:nvSpPr>
        <p:spPr>
          <a:xfrm rot="21021349">
            <a:off x="685799" y="4908329"/>
            <a:ext cx="4352926" cy="126364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dirty="0">
                <a:solidFill>
                  <a:schemeClr val="tx1"/>
                </a:solidFill>
                <a:latin typeface="Abadi" panose="020B0604020104020204" pitchFamily="34" charset="0"/>
                <a:cs typeface="Tunga" panose="020B0502040204020203" pitchFamily="34" charset="0"/>
              </a:rPr>
              <a:t>cyfleoedd pwrpasol</a:t>
            </a:r>
            <a:endParaRPr lang="cy-GB" sz="3200" dirty="0">
              <a:solidFill>
                <a:schemeClr val="tx1"/>
              </a:solidFill>
            </a:endParaRPr>
          </a:p>
        </p:txBody>
      </p:sp>
      <p:pic>
        <p:nvPicPr>
          <p:cNvPr id="3074" name="Picture 2" descr="Ysgol Gymraeg Bro Teyrnon (@BroTeyrnon ...">
            <a:extLst>
              <a:ext uri="{FF2B5EF4-FFF2-40B4-BE49-F238E27FC236}">
                <a16:creationId xmlns:a16="http://schemas.microsoft.com/office/drawing/2014/main" id="{28FFBF13-9B1E-2617-3483-E379D64D27C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508" t="11284" r="11261" b="9834"/>
          <a:stretch>
            <a:fillRect/>
          </a:stretch>
        </p:blipFill>
        <p:spPr bwMode="auto">
          <a:xfrm>
            <a:off x="5326380" y="1581997"/>
            <a:ext cx="6417945" cy="50406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0A9F585-0F41-9472-AD98-7C71B65EF689}"/>
              </a:ext>
            </a:extLst>
          </p:cNvPr>
          <p:cNvSpPr txBox="1"/>
          <p:nvPr/>
        </p:nvSpPr>
        <p:spPr>
          <a:xfrm>
            <a:off x="8314689" y="6581530"/>
            <a:ext cx="3429636" cy="307777"/>
          </a:xfrm>
          <a:prstGeom prst="rect">
            <a:avLst/>
          </a:prstGeom>
          <a:noFill/>
        </p:spPr>
        <p:txBody>
          <a:bodyPr wrap="square" rtlCol="0">
            <a:spAutoFit/>
          </a:bodyPr>
          <a:lstStyle/>
          <a:p>
            <a:r>
              <a:rPr lang="cy-GB" sz="1400" dirty="0"/>
              <a:t>(Ysgol Gymraeg  Bro Teyrnon, dim dyddiad)</a:t>
            </a:r>
          </a:p>
        </p:txBody>
      </p:sp>
      <p:pic>
        <p:nvPicPr>
          <p:cNvPr id="16" name="Recorded Sound">
            <a:hlinkClick r:id="" action="ppaction://media"/>
            <a:extLst>
              <a:ext uri="{FF2B5EF4-FFF2-40B4-BE49-F238E27FC236}">
                <a16:creationId xmlns:a16="http://schemas.microsoft.com/office/drawing/2014/main" id="{7DE52275-B75E-D541-8A7A-8D4F46304C5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489053" y="1593583"/>
            <a:ext cx="487363" cy="487363"/>
          </a:xfrm>
          <a:prstGeom prst="rect">
            <a:avLst/>
          </a:prstGeom>
        </p:spPr>
      </p:pic>
      <p:pic>
        <p:nvPicPr>
          <p:cNvPr id="19" name="Recorded Sound">
            <a:hlinkClick r:id="" action="ppaction://media"/>
            <a:extLst>
              <a:ext uri="{FF2B5EF4-FFF2-40B4-BE49-F238E27FC236}">
                <a16:creationId xmlns:a16="http://schemas.microsoft.com/office/drawing/2014/main" id="{3C3BC2DA-D43F-3683-520D-28287D57F17A}"/>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626452" y="2435832"/>
            <a:ext cx="487363" cy="487363"/>
          </a:xfrm>
          <a:prstGeom prst="rect">
            <a:avLst/>
          </a:prstGeom>
        </p:spPr>
      </p:pic>
    </p:spTree>
    <p:extLst>
      <p:ext uri="{BB962C8B-B14F-4D97-AF65-F5344CB8AC3E}">
        <p14:creationId xmlns:p14="http://schemas.microsoft.com/office/powerpoint/2010/main" val="17240815"/>
      </p:ext>
    </p:extLst>
  </p:cSld>
  <p:clrMapOvr>
    <a:masterClrMapping/>
  </p:clrMapOvr>
  <mc:AlternateContent xmlns:mc="http://schemas.openxmlformats.org/markup-compatibility/2006" xmlns:p14="http://schemas.microsoft.com/office/powerpoint/2010/main">
    <mc:Choice Requires="p14">
      <p:transition spd="slow" p14:dur="2000" advTm="37045"/>
    </mc:Choice>
    <mc:Fallback xmlns="">
      <p:transition spd="slow" advTm="37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61" fill="hold"/>
                                        <p:tgtEl>
                                          <p:spTgt spid="16"/>
                                        </p:tgtEl>
                                      </p:cBhvr>
                                    </p:cmd>
                                  </p:childTnLst>
                                </p:cTn>
                              </p:par>
                            </p:childTnLst>
                          </p:cTn>
                        </p:par>
                        <p:par>
                          <p:cTn id="7" fill="hold">
                            <p:stCondLst>
                              <p:cond delay="32161"/>
                            </p:stCondLst>
                            <p:childTnLst>
                              <p:par>
                                <p:cTn id="8" presetID="1" presetClass="mediacall" presetSubtype="0" fill="hold" nodeType="afterEffect">
                                  <p:stCondLst>
                                    <p:cond delay="0"/>
                                  </p:stCondLst>
                                  <p:childTnLst>
                                    <p:cmd type="call" cmd="playFrom(0.0)">
                                      <p:cBhvr>
                                        <p:cTn id="9" dur="52285"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6"/>
                </p:tgtEl>
              </p:cMediaNode>
            </p:audio>
            <p:audio>
              <p:cMediaNode vol="80000">
                <p:cTn id="11"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6D2F9219-1E89-1778-D870-FE93E77CAC0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C01FCAC-2A86-6724-5BF0-C75CF6AC918C}"/>
              </a:ext>
            </a:extLst>
          </p:cNvPr>
          <p:cNvSpPr>
            <a:spLocks noGrp="1"/>
          </p:cNvSpPr>
          <p:nvPr>
            <p:ph type="sldNum" sz="quarter" idx="12"/>
          </p:nvPr>
        </p:nvSpPr>
        <p:spPr/>
        <p:txBody>
          <a:bodyPr/>
          <a:lstStyle/>
          <a:p>
            <a:fld id="{87D8E6E0-B26B-4ADB-9839-C686FB8F76C4}" type="slidenum">
              <a:rPr lang="cy-GB" smtClean="0"/>
              <a:t>11</a:t>
            </a:fld>
            <a:endParaRPr lang="cy-GB" dirty="0"/>
          </a:p>
        </p:txBody>
      </p:sp>
      <p:sp>
        <p:nvSpPr>
          <p:cNvPr id="3" name="Rectangle: Rounded Corners 2">
            <a:extLst>
              <a:ext uri="{FF2B5EF4-FFF2-40B4-BE49-F238E27FC236}">
                <a16:creationId xmlns:a16="http://schemas.microsoft.com/office/drawing/2014/main" id="{AE8D72F7-8204-117E-2F69-5CDCBAC71972}"/>
              </a:ext>
            </a:extLst>
          </p:cNvPr>
          <p:cNvSpPr/>
          <p:nvPr/>
        </p:nvSpPr>
        <p:spPr>
          <a:xfrm>
            <a:off x="423863" y="119540"/>
            <a:ext cx="11344274" cy="64724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Dadansoddi Arfer Effeithiol Ysgol Gymraeg Bro Teyrnon</a:t>
            </a:r>
            <a:endParaRPr lang="cy-GB" sz="3200" dirty="0">
              <a:solidFill>
                <a:schemeClr val="tx1"/>
              </a:solidFill>
            </a:endParaRPr>
          </a:p>
        </p:txBody>
      </p:sp>
      <p:sp>
        <p:nvSpPr>
          <p:cNvPr id="5" name="TextBox 4">
            <a:extLst>
              <a:ext uri="{FF2B5EF4-FFF2-40B4-BE49-F238E27FC236}">
                <a16:creationId xmlns:a16="http://schemas.microsoft.com/office/drawing/2014/main" id="{B543E2C6-4633-FA0D-1359-F9CB8E854991}"/>
              </a:ext>
            </a:extLst>
          </p:cNvPr>
          <p:cNvSpPr txBox="1"/>
          <p:nvPr/>
        </p:nvSpPr>
        <p:spPr>
          <a:xfrm>
            <a:off x="357989" y="800071"/>
            <a:ext cx="5123672" cy="2677656"/>
          </a:xfrm>
          <a:prstGeom prst="rect">
            <a:avLst/>
          </a:prstGeom>
          <a:noFill/>
        </p:spPr>
        <p:txBody>
          <a:bodyPr wrap="square">
            <a:spAutoFit/>
          </a:bodyPr>
          <a:lstStyle/>
          <a:p>
            <a:r>
              <a:rPr lang="cy-GB" sz="2400" dirty="0">
                <a:latin typeface="Tenorite" panose="00000500000000000000" pitchFamily="2" charset="0"/>
              </a:rPr>
              <a:t>Polisi Llywodraeth Cymru  (2021) yw bod y Gymraeg i gael lle diogel yn y cwricwlwm ym mhob ysgol ar gyfer plant a phobl ifanc rhwng 3 ac 16 oed. Er hyn, cydnabu </a:t>
            </a:r>
            <a:r>
              <a:rPr lang="cy-GB" sz="2400" dirty="0" err="1">
                <a:latin typeface="Tenorite" panose="00000500000000000000" pitchFamily="2" charset="0"/>
              </a:rPr>
              <a:t>Donaldson</a:t>
            </a:r>
            <a:r>
              <a:rPr lang="cy-GB" sz="2400" dirty="0">
                <a:latin typeface="Tenorite" panose="00000500000000000000" pitchFamily="2" charset="0"/>
              </a:rPr>
              <a:t> (2015) fod Cymraeg ail iaith yn wynebu heriau penodol. </a:t>
            </a:r>
            <a:endParaRPr lang="en-GB" sz="2400" dirty="0">
              <a:effectLst/>
              <a:latin typeface="Tenorite" panose="00000500000000000000" pitchFamily="2" charset="0"/>
            </a:endParaRPr>
          </a:p>
        </p:txBody>
      </p:sp>
      <p:pic>
        <p:nvPicPr>
          <p:cNvPr id="9" name="Picture 8">
            <a:extLst>
              <a:ext uri="{FF2B5EF4-FFF2-40B4-BE49-F238E27FC236}">
                <a16:creationId xmlns:a16="http://schemas.microsoft.com/office/drawing/2014/main" id="{95FD19F5-31AE-96D8-43AC-CDA93CCF84F4}"/>
              </a:ext>
            </a:extLst>
          </p:cNvPr>
          <p:cNvPicPr>
            <a:picLocks noChangeAspect="1"/>
          </p:cNvPicPr>
          <p:nvPr/>
        </p:nvPicPr>
        <p:blipFill>
          <a:blip r:embed="rId10"/>
          <a:stretch>
            <a:fillRect/>
          </a:stretch>
        </p:blipFill>
        <p:spPr>
          <a:xfrm>
            <a:off x="400051" y="3576485"/>
            <a:ext cx="4353533" cy="2676899"/>
          </a:xfrm>
          <a:prstGeom prst="rect">
            <a:avLst/>
          </a:prstGeom>
        </p:spPr>
      </p:pic>
      <p:sp>
        <p:nvSpPr>
          <p:cNvPr id="10" name="TextBox 9">
            <a:extLst>
              <a:ext uri="{FF2B5EF4-FFF2-40B4-BE49-F238E27FC236}">
                <a16:creationId xmlns:a16="http://schemas.microsoft.com/office/drawing/2014/main" id="{8B6EF91C-8084-9BCB-C7CA-A5B0FE9A5E0A}"/>
              </a:ext>
            </a:extLst>
          </p:cNvPr>
          <p:cNvSpPr txBox="1"/>
          <p:nvPr/>
        </p:nvSpPr>
        <p:spPr>
          <a:xfrm>
            <a:off x="2850127" y="6352142"/>
            <a:ext cx="2023904" cy="369332"/>
          </a:xfrm>
          <a:prstGeom prst="rect">
            <a:avLst/>
          </a:prstGeom>
          <a:noFill/>
        </p:spPr>
        <p:txBody>
          <a:bodyPr wrap="square" rtlCol="0">
            <a:spAutoFit/>
          </a:bodyPr>
          <a:lstStyle/>
          <a:p>
            <a:r>
              <a:rPr lang="en-GB" dirty="0"/>
              <a:t>(Theatr Iolo, 2025)</a:t>
            </a:r>
          </a:p>
        </p:txBody>
      </p:sp>
      <p:sp>
        <p:nvSpPr>
          <p:cNvPr id="13" name="TextBox 12">
            <a:extLst>
              <a:ext uri="{FF2B5EF4-FFF2-40B4-BE49-F238E27FC236}">
                <a16:creationId xmlns:a16="http://schemas.microsoft.com/office/drawing/2014/main" id="{EDA08211-17E0-F3CA-D473-1630CF71A0DE}"/>
              </a:ext>
            </a:extLst>
          </p:cNvPr>
          <p:cNvSpPr txBox="1"/>
          <p:nvPr/>
        </p:nvSpPr>
        <p:spPr>
          <a:xfrm>
            <a:off x="9001125" y="3277620"/>
            <a:ext cx="2743200" cy="369332"/>
          </a:xfrm>
          <a:prstGeom prst="rect">
            <a:avLst/>
          </a:prstGeom>
          <a:noFill/>
        </p:spPr>
        <p:txBody>
          <a:bodyPr wrap="square" rtlCol="0">
            <a:spAutoFit/>
          </a:bodyPr>
          <a:lstStyle/>
          <a:p>
            <a:r>
              <a:rPr lang="en-GB" dirty="0"/>
              <a:t>(BBC Radio Cymru , 2026)</a:t>
            </a:r>
          </a:p>
        </p:txBody>
      </p:sp>
      <p:pic>
        <p:nvPicPr>
          <p:cNvPr id="15" name="Picture 14">
            <a:extLst>
              <a:ext uri="{FF2B5EF4-FFF2-40B4-BE49-F238E27FC236}">
                <a16:creationId xmlns:a16="http://schemas.microsoft.com/office/drawing/2014/main" id="{6886A602-43CF-7B95-CE70-FCFB1D74B1BF}"/>
              </a:ext>
            </a:extLst>
          </p:cNvPr>
          <p:cNvPicPr>
            <a:picLocks noChangeAspect="1"/>
          </p:cNvPicPr>
          <p:nvPr/>
        </p:nvPicPr>
        <p:blipFill>
          <a:blip r:embed="rId11"/>
          <a:stretch>
            <a:fillRect/>
          </a:stretch>
        </p:blipFill>
        <p:spPr>
          <a:xfrm>
            <a:off x="6096000" y="1066749"/>
            <a:ext cx="5437332" cy="2144300"/>
          </a:xfrm>
          <a:prstGeom prst="rect">
            <a:avLst/>
          </a:prstGeom>
        </p:spPr>
      </p:pic>
      <p:pic>
        <p:nvPicPr>
          <p:cNvPr id="7" name="Recorded Sound">
            <a:hlinkClick r:id="" action="ppaction://media"/>
            <a:extLst>
              <a:ext uri="{FF2B5EF4-FFF2-40B4-BE49-F238E27FC236}">
                <a16:creationId xmlns:a16="http://schemas.microsoft.com/office/drawing/2014/main" id="{87602C4B-5B9C-39AD-25B3-32178285A59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280041" y="1330719"/>
            <a:ext cx="487363" cy="487363"/>
          </a:xfrm>
          <a:prstGeom prst="rect">
            <a:avLst/>
          </a:prstGeom>
        </p:spPr>
      </p:pic>
      <p:pic>
        <p:nvPicPr>
          <p:cNvPr id="4" name="Recorded Sound">
            <a:hlinkClick r:id="" action="ppaction://media"/>
            <a:extLst>
              <a:ext uri="{FF2B5EF4-FFF2-40B4-BE49-F238E27FC236}">
                <a16:creationId xmlns:a16="http://schemas.microsoft.com/office/drawing/2014/main" id="{D8EADC54-ACB1-1430-7962-28882A0DCB2A}"/>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237980" y="1960312"/>
            <a:ext cx="487363" cy="487363"/>
          </a:xfrm>
          <a:prstGeom prst="rect">
            <a:avLst/>
          </a:prstGeom>
        </p:spPr>
      </p:pic>
      <p:pic>
        <p:nvPicPr>
          <p:cNvPr id="16" name="Recorded Sound">
            <a:hlinkClick r:id="" action="ppaction://media"/>
            <a:extLst>
              <a:ext uri="{FF2B5EF4-FFF2-40B4-BE49-F238E27FC236}">
                <a16:creationId xmlns:a16="http://schemas.microsoft.com/office/drawing/2014/main" id="{81872699-AFAD-FA2C-FD7A-C92E516C1F90}"/>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200658" y="2594771"/>
            <a:ext cx="487363" cy="487363"/>
          </a:xfrm>
          <a:prstGeom prst="rect">
            <a:avLst/>
          </a:prstGeom>
        </p:spPr>
      </p:pic>
      <p:pic>
        <p:nvPicPr>
          <p:cNvPr id="25" name="Recorded Sound">
            <a:hlinkClick r:id="" action="ppaction://media"/>
            <a:extLst>
              <a:ext uri="{FF2B5EF4-FFF2-40B4-BE49-F238E27FC236}">
                <a16:creationId xmlns:a16="http://schemas.microsoft.com/office/drawing/2014/main" id="{BF284DC7-4A2D-8EA5-108E-EBC9175C8342}"/>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5160966" y="3185318"/>
            <a:ext cx="487363" cy="487363"/>
          </a:xfrm>
          <a:prstGeom prst="rect">
            <a:avLst/>
          </a:prstGeom>
        </p:spPr>
      </p:pic>
      <p:sp>
        <p:nvSpPr>
          <p:cNvPr id="6" name="TextBox 5">
            <a:extLst>
              <a:ext uri="{FF2B5EF4-FFF2-40B4-BE49-F238E27FC236}">
                <a16:creationId xmlns:a16="http://schemas.microsoft.com/office/drawing/2014/main" id="{D3F60B5D-1142-6385-F436-4A1F2A032C53}"/>
              </a:ext>
            </a:extLst>
          </p:cNvPr>
          <p:cNvSpPr txBox="1"/>
          <p:nvPr/>
        </p:nvSpPr>
        <p:spPr>
          <a:xfrm>
            <a:off x="5237980" y="3750433"/>
            <a:ext cx="6716997" cy="1015663"/>
          </a:xfrm>
          <a:prstGeom prst="rect">
            <a:avLst/>
          </a:prstGeom>
          <a:noFill/>
        </p:spPr>
        <p:txBody>
          <a:bodyPr wrap="square">
            <a:spAutoFit/>
          </a:bodyPr>
          <a:lstStyle/>
          <a:p>
            <a:r>
              <a:rPr lang="cy-GB" sz="2000" dirty="0">
                <a:effectLst/>
                <a:latin typeface="Tenorite" panose="00000500000000000000" pitchFamily="2" charset="0"/>
                <a:ea typeface="Aptos" panose="020B0004020202020204" pitchFamily="34" charset="0"/>
                <a:cs typeface="Times New Roman" panose="02020603050405020304" pitchFamily="18" charset="0"/>
              </a:rPr>
              <a:t>Awgryma Wright a Baker (2016) fod y gallu i gyfnewid iait</a:t>
            </a:r>
            <a:r>
              <a:rPr lang="cy-GB" sz="2000" dirty="0">
                <a:latin typeface="Tenorite" panose="00000500000000000000" pitchFamily="2" charset="0"/>
                <a:ea typeface="Aptos" panose="020B0004020202020204" pitchFamily="34" charset="0"/>
                <a:cs typeface="Times New Roman" panose="02020603050405020304" pitchFamily="18" charset="0"/>
              </a:rPr>
              <a:t>h yn ddi-dor, drwy berfformio ar lwyfan neu gyflwyno ar radio, </a:t>
            </a:r>
            <a:r>
              <a:rPr lang="cy-GB" sz="2000" dirty="0">
                <a:effectLst/>
                <a:latin typeface="Tenorite" panose="00000500000000000000" pitchFamily="2" charset="0"/>
                <a:ea typeface="Aptos" panose="020B0004020202020204" pitchFamily="34" charset="0"/>
                <a:cs typeface="Times New Roman" panose="02020603050405020304" pitchFamily="18" charset="0"/>
              </a:rPr>
              <a:t>yn cynyddu hyder a balchder plant.</a:t>
            </a:r>
            <a:endParaRPr lang="cy-GB" sz="2000" dirty="0"/>
          </a:p>
        </p:txBody>
      </p:sp>
      <p:sp>
        <p:nvSpPr>
          <p:cNvPr id="11" name="TextBox 10">
            <a:extLst>
              <a:ext uri="{FF2B5EF4-FFF2-40B4-BE49-F238E27FC236}">
                <a16:creationId xmlns:a16="http://schemas.microsoft.com/office/drawing/2014/main" id="{DD7D9919-EE6F-6D09-9A87-D716E77AFB41}"/>
              </a:ext>
            </a:extLst>
          </p:cNvPr>
          <p:cNvSpPr txBox="1"/>
          <p:nvPr/>
        </p:nvSpPr>
        <p:spPr>
          <a:xfrm>
            <a:off x="5237980" y="4843848"/>
            <a:ext cx="6640479" cy="1631216"/>
          </a:xfrm>
          <a:prstGeom prst="rect">
            <a:avLst/>
          </a:prstGeom>
          <a:noFill/>
        </p:spPr>
        <p:txBody>
          <a:bodyPr wrap="square">
            <a:spAutoFit/>
          </a:bodyPr>
          <a:lstStyle/>
          <a:p>
            <a:pPr>
              <a:spcAft>
                <a:spcPts val="800"/>
              </a:spcAft>
              <a:buNone/>
            </a:pPr>
            <a:r>
              <a:rPr lang="cy-GB" sz="2000" kern="100" dirty="0">
                <a:latin typeface="Tenorite" panose="00000500000000000000" pitchFamily="2" charset="0"/>
                <a:ea typeface="Aptos" panose="020B0004020202020204" pitchFamily="34" charset="0"/>
                <a:cs typeface="Times New Roman" panose="02020603050405020304" pitchFamily="18" charset="0"/>
              </a:rPr>
              <a:t>T</a:t>
            </a:r>
            <a:r>
              <a:rPr lang="cy-GB" sz="2000" kern="100" dirty="0">
                <a:effectLst/>
                <a:latin typeface="Tenorite" panose="00000500000000000000" pitchFamily="2" charset="0"/>
                <a:ea typeface="Aptos" panose="020B0004020202020204" pitchFamily="34" charset="0"/>
                <a:cs typeface="Times New Roman" panose="02020603050405020304" pitchFamily="18" charset="0"/>
              </a:rPr>
              <a:t>rwy annog plant i gymhwyso eu gwybodaeth am y ffordd y mae iaith yn gweithio yn y Gymraeg, at y Saesneg neu ieithoedd eraill, anogir dysgwyr i ddeall strwythur ieithoedd a throsglwyddo’r hyn a ddys</a:t>
            </a:r>
            <a:r>
              <a:rPr lang="cy-GB" sz="2000" kern="100" dirty="0">
                <a:latin typeface="Tenorite" panose="00000500000000000000" pitchFamily="2" charset="0"/>
                <a:ea typeface="Aptos" panose="020B0004020202020204" pitchFamily="34" charset="0"/>
                <a:cs typeface="Times New Roman" panose="02020603050405020304" pitchFamily="18" charset="0"/>
              </a:rPr>
              <a:t>gir</a:t>
            </a:r>
            <a:r>
              <a:rPr lang="cy-GB" sz="2000" kern="100" dirty="0">
                <a:effectLst/>
                <a:latin typeface="Tenorite" panose="00000500000000000000" pitchFamily="2" charset="0"/>
                <a:ea typeface="Aptos" panose="020B0004020202020204" pitchFamily="34" charset="0"/>
                <a:cs typeface="Times New Roman" panose="02020603050405020304" pitchFamily="18" charset="0"/>
              </a:rPr>
              <a:t> un iaith i ieithoedd eraill </a:t>
            </a:r>
            <a:r>
              <a:rPr lang="cy-GB" sz="2000" b="1" kern="100" dirty="0">
                <a:effectLst/>
                <a:latin typeface="Tenorite" panose="00000500000000000000" pitchFamily="2" charset="0"/>
                <a:ea typeface="Aptos" panose="020B0004020202020204" pitchFamily="34" charset="0"/>
                <a:cs typeface="Times New Roman" panose="02020603050405020304" pitchFamily="18" charset="0"/>
              </a:rPr>
              <a:t>Llywodraeth Cymru </a:t>
            </a:r>
            <a:r>
              <a:rPr lang="cy-GB" sz="2000" b="1" u="sng" kern="100" dirty="0">
                <a:solidFill>
                  <a:srgbClr val="467886"/>
                </a:solidFill>
                <a:effectLst/>
                <a:latin typeface="Tenorite" panose="00000500000000000000" pitchFamily="2" charset="0"/>
                <a:ea typeface="Aptos" panose="020B0004020202020204" pitchFamily="34" charset="0"/>
                <a:cs typeface="Times New Roman" panose="02020603050405020304" pitchFamily="18" charset="0"/>
              </a:rPr>
              <a:t>(2021)</a:t>
            </a:r>
            <a:r>
              <a:rPr lang="cy-GB" sz="2000" b="1" kern="100" dirty="0">
                <a:effectLst/>
                <a:latin typeface="Tenorite" panose="00000500000000000000" pitchFamily="2" charset="0"/>
                <a:ea typeface="Aptos" panose="020B0004020202020204" pitchFamily="34" charset="0"/>
                <a:cs typeface="Times New Roman" panose="02020603050405020304" pitchFamily="18" charset="0"/>
              </a:rPr>
              <a:t> </a:t>
            </a:r>
            <a:r>
              <a:rPr lang="cy-GB" sz="2000" b="1" kern="100" dirty="0">
                <a:latin typeface="Tenorite" panose="00000500000000000000" pitchFamily="2" charset="0"/>
                <a:ea typeface="Aptos" panose="020B0004020202020204" pitchFamily="34" charset="0"/>
                <a:cs typeface="Times New Roman" panose="02020603050405020304" pitchFamily="18" charset="0"/>
              </a:rPr>
              <a: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571465"/>
      </p:ext>
    </p:extLst>
  </p:cSld>
  <p:clrMapOvr>
    <a:masterClrMapping/>
  </p:clrMapOvr>
  <mc:AlternateContent xmlns:mc="http://schemas.openxmlformats.org/markup-compatibility/2006" xmlns:p14="http://schemas.microsoft.com/office/powerpoint/2010/main">
    <mc:Choice Requires="p14">
      <p:transition spd="slow" p14:dur="2000" advTm="3384"/>
    </mc:Choice>
    <mc:Fallback xmlns="">
      <p:transition spd="slow" advTm="3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91" fill="hold"/>
                                        <p:tgtEl>
                                          <p:spTgt spid="7"/>
                                        </p:tgtEl>
                                      </p:cBhvr>
                                    </p:cmd>
                                  </p:childTnLst>
                                </p:cTn>
                              </p:par>
                            </p:childTnLst>
                          </p:cTn>
                        </p:par>
                        <p:par>
                          <p:cTn id="7" fill="hold">
                            <p:stCondLst>
                              <p:cond delay="45191"/>
                            </p:stCondLst>
                            <p:childTnLst>
                              <p:par>
                                <p:cTn id="8" presetID="1" presetClass="mediacall" presetSubtype="0" fill="hold" nodeType="afterEffect">
                                  <p:stCondLst>
                                    <p:cond delay="0"/>
                                  </p:stCondLst>
                                  <p:childTnLst>
                                    <p:cmd type="call" cmd="playFrom(0.0)">
                                      <p:cBhvr>
                                        <p:cTn id="9" dur="55900" fill="hold"/>
                                        <p:tgtEl>
                                          <p:spTgt spid="4"/>
                                        </p:tgtEl>
                                      </p:cBhvr>
                                    </p:cmd>
                                  </p:childTnLst>
                                </p:cTn>
                              </p:par>
                            </p:childTnLst>
                          </p:cTn>
                        </p:par>
                        <p:par>
                          <p:cTn id="10" fill="hold">
                            <p:stCondLst>
                              <p:cond delay="101091"/>
                            </p:stCondLst>
                            <p:childTnLst>
                              <p:par>
                                <p:cTn id="11" presetID="1" presetClass="mediacall" presetSubtype="0" fill="hold" nodeType="afterEffect">
                                  <p:stCondLst>
                                    <p:cond delay="0"/>
                                  </p:stCondLst>
                                  <p:childTnLst>
                                    <p:cmd type="call" cmd="playFrom(0.0)">
                                      <p:cBhvr>
                                        <p:cTn id="12" dur="37228" fill="hold"/>
                                        <p:tgtEl>
                                          <p:spTgt spid="16"/>
                                        </p:tgtEl>
                                      </p:cBhvr>
                                    </p:cmd>
                                  </p:childTnLst>
                                </p:cTn>
                              </p:par>
                            </p:childTnLst>
                          </p:cTn>
                        </p:par>
                        <p:par>
                          <p:cTn id="13" fill="hold">
                            <p:stCondLst>
                              <p:cond delay="138319"/>
                            </p:stCondLst>
                            <p:childTnLst>
                              <p:par>
                                <p:cTn id="14" presetID="1" presetClass="mediacall" presetSubtype="0" fill="hold" nodeType="afterEffect">
                                  <p:stCondLst>
                                    <p:cond delay="0"/>
                                  </p:stCondLst>
                                  <p:childTnLst>
                                    <p:cmd type="call" cmd="playFrom(0.0)">
                                      <p:cBhvr>
                                        <p:cTn id="15" dur="31453"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7"/>
                </p:tgtEl>
              </p:cMediaNode>
            </p:audio>
            <p:audio>
              <p:cMediaNode vol="80000">
                <p:cTn id="17" fill="hold" display="0">
                  <p:stCondLst>
                    <p:cond delay="indefinite"/>
                  </p:stCondLst>
                  <p:endCondLst>
                    <p:cond evt="onStopAudio" delay="0">
                      <p:tgtEl>
                        <p:sldTgt/>
                      </p:tgtEl>
                    </p:cond>
                  </p:endCondLst>
                </p:cTn>
                <p:tgtEl>
                  <p:spTgt spid="4"/>
                </p:tgtEl>
              </p:cMediaNode>
            </p:audio>
            <p:audio>
              <p:cMediaNode vol="80000">
                <p:cTn id="18" fill="hold" display="0">
                  <p:stCondLst>
                    <p:cond delay="indefinite"/>
                  </p:stCondLst>
                  <p:endCondLst>
                    <p:cond evt="onStopAudio" delay="0">
                      <p:tgtEl>
                        <p:sldTgt/>
                      </p:tgtEl>
                    </p:cond>
                  </p:endCondLst>
                </p:cTn>
                <p:tgtEl>
                  <p:spTgt spid="16"/>
                </p:tgtEl>
              </p:cMediaNode>
            </p:audio>
            <p:audio>
              <p:cMediaNode vol="80000">
                <p:cTn id="19" fill="hold" display="0">
                  <p:stCondLst>
                    <p:cond delay="indefinite"/>
                  </p:stCondLst>
                  <p:endCondLst>
                    <p:cond evt="onStopAudio" delay="0">
                      <p:tgtEl>
                        <p:sldTgt/>
                      </p:tgtEl>
                    </p:cond>
                  </p:endCondLst>
                </p:cTn>
                <p:tgtEl>
                  <p:spTgt spid="2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25A339A-0C18-6D56-C07A-3D0DC609E5C0}"/>
              </a:ext>
            </a:extLst>
          </p:cNvPr>
          <p:cNvSpPr>
            <a:spLocks noGrp="1"/>
          </p:cNvSpPr>
          <p:nvPr>
            <p:ph type="sldNum" sz="quarter" idx="12"/>
          </p:nvPr>
        </p:nvSpPr>
        <p:spPr/>
        <p:txBody>
          <a:bodyPr/>
          <a:lstStyle/>
          <a:p>
            <a:fld id="{87D8E6E0-B26B-4ADB-9839-C686FB8F76C4}" type="slidenum">
              <a:rPr lang="cy-GB" smtClean="0"/>
              <a:t>12</a:t>
            </a:fld>
            <a:endParaRPr lang="cy-GB"/>
          </a:p>
        </p:txBody>
      </p:sp>
      <p:sp>
        <p:nvSpPr>
          <p:cNvPr id="3" name="Rectangle: Rounded Corners 2">
            <a:extLst>
              <a:ext uri="{FF2B5EF4-FFF2-40B4-BE49-F238E27FC236}">
                <a16:creationId xmlns:a16="http://schemas.microsoft.com/office/drawing/2014/main" id="{8E542703-DA57-D04C-7947-EDEFCE84C9E8}"/>
              </a:ext>
            </a:extLst>
          </p:cNvPr>
          <p:cNvSpPr/>
          <p:nvPr/>
        </p:nvSpPr>
        <p:spPr>
          <a:xfrm>
            <a:off x="400051" y="78043"/>
            <a:ext cx="11344274" cy="67245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Dadansoddi Arfer Effeithiol Ysgol Gymraeg Bro Teyrnon</a:t>
            </a:r>
            <a:endParaRPr lang="cy-GB" sz="3200" dirty="0">
              <a:solidFill>
                <a:schemeClr val="tx1"/>
              </a:solidFill>
            </a:endParaRPr>
          </a:p>
        </p:txBody>
      </p:sp>
      <p:sp>
        <p:nvSpPr>
          <p:cNvPr id="5" name="TextBox 4">
            <a:extLst>
              <a:ext uri="{FF2B5EF4-FFF2-40B4-BE49-F238E27FC236}">
                <a16:creationId xmlns:a16="http://schemas.microsoft.com/office/drawing/2014/main" id="{8AF19B32-CF32-986E-195E-B3A8B210D7AF}"/>
              </a:ext>
            </a:extLst>
          </p:cNvPr>
          <p:cNvSpPr txBox="1"/>
          <p:nvPr/>
        </p:nvSpPr>
        <p:spPr>
          <a:xfrm>
            <a:off x="302698" y="727171"/>
            <a:ext cx="5182323" cy="2677656"/>
          </a:xfrm>
          <a:prstGeom prst="rect">
            <a:avLst/>
          </a:prstGeom>
          <a:noFill/>
        </p:spPr>
        <p:txBody>
          <a:bodyPr wrap="square">
            <a:spAutoFit/>
          </a:bodyPr>
          <a:lstStyle/>
          <a:p>
            <a:pPr fontAlgn="base">
              <a:buNone/>
            </a:pPr>
            <a:r>
              <a:rPr lang="cy-GB" sz="2400" dirty="0">
                <a:effectLst/>
                <a:latin typeface="Tenorite" panose="00000500000000000000" pitchFamily="2" charset="0"/>
                <a:ea typeface="Times New Roman" panose="02020603050405020304" pitchFamily="18" charset="0"/>
              </a:rPr>
              <a:t>Creda Wright a Baker (2016) fod dwyieithrwydd yn gwella galluoedd gwybyddol a dealltwriaeth ddiwylliannol</a:t>
            </a:r>
            <a:r>
              <a:rPr lang="cy-GB" sz="2400" dirty="0">
                <a:latin typeface="Tenorite" panose="00000500000000000000" pitchFamily="2" charset="0"/>
                <a:ea typeface="Times New Roman" panose="02020603050405020304" pitchFamily="18" charset="0"/>
              </a:rPr>
              <a:t>, </a:t>
            </a:r>
            <a:r>
              <a:rPr lang="cy-GB" sz="2400" dirty="0">
                <a:effectLst/>
                <a:latin typeface="Tenorite" panose="00000500000000000000" pitchFamily="2" charset="0"/>
                <a:ea typeface="Times New Roman" panose="02020603050405020304" pitchFamily="18" charset="0"/>
              </a:rPr>
              <a:t>fynediad i dreftadaeth a thraddodiadau cyfoethog Cymru</a:t>
            </a:r>
            <a:r>
              <a:rPr lang="cy-GB" sz="2400" dirty="0">
                <a:latin typeface="Tenorite" panose="00000500000000000000" pitchFamily="2" charset="0"/>
                <a:ea typeface="Times New Roman" panose="02020603050405020304" pitchFamily="18" charset="0"/>
              </a:rPr>
              <a:t>, a’r gallu i gofleidio</a:t>
            </a:r>
            <a:r>
              <a:rPr lang="cy-GB" sz="2400" dirty="0">
                <a:effectLst/>
                <a:latin typeface="Tenorite" panose="00000500000000000000" pitchFamily="2" charset="0"/>
                <a:ea typeface="Times New Roman" panose="02020603050405020304" pitchFamily="18" charset="0"/>
              </a:rPr>
              <a:t> diwylliannau amrywiol. </a:t>
            </a:r>
            <a:endParaRPr lang="en-GB" sz="24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B9CD3004-FFE1-D504-145A-EA0EA65A64D6}"/>
              </a:ext>
            </a:extLst>
          </p:cNvPr>
          <p:cNvSpPr txBox="1"/>
          <p:nvPr/>
        </p:nvSpPr>
        <p:spPr>
          <a:xfrm>
            <a:off x="5397662" y="2871355"/>
            <a:ext cx="6425876" cy="3785652"/>
          </a:xfrm>
          <a:prstGeom prst="rect">
            <a:avLst/>
          </a:prstGeom>
          <a:noFill/>
        </p:spPr>
        <p:txBody>
          <a:bodyPr wrap="square">
            <a:spAutoFit/>
          </a:bodyPr>
          <a:lstStyle/>
          <a:p>
            <a:pPr algn="r">
              <a:buNone/>
            </a:pPr>
            <a:r>
              <a:rPr lang="cy-GB" sz="2400" dirty="0">
                <a:effectLst/>
                <a:latin typeface="Tenorite" panose="00000500000000000000" pitchFamily="2" charset="0"/>
                <a:ea typeface="Aptos" panose="020B0004020202020204" pitchFamily="34" charset="0"/>
                <a:cs typeface="Tunga" panose="020B0502040204020203" pitchFamily="34" charset="0"/>
              </a:rPr>
              <a:t>Gwêl Llywodraeth Cymru (2021) ieithoedd fel allwedd i </a:t>
            </a:r>
            <a:r>
              <a:rPr lang="cy-GB" sz="2400" dirty="0" err="1">
                <a:effectLst/>
                <a:latin typeface="Tenorite" panose="00000500000000000000" pitchFamily="2" charset="0"/>
                <a:ea typeface="Aptos" panose="020B0004020202020204" pitchFamily="34" charset="0"/>
                <a:cs typeface="Tunga" panose="020B0502040204020203" pitchFamily="34" charset="0"/>
              </a:rPr>
              <a:t>gydlyniant</a:t>
            </a:r>
            <a:r>
              <a:rPr lang="cy-GB" sz="2400" dirty="0">
                <a:effectLst/>
                <a:latin typeface="Tenorite" panose="00000500000000000000" pitchFamily="2" charset="0"/>
                <a:ea typeface="Aptos" panose="020B0004020202020204" pitchFamily="34" charset="0"/>
                <a:cs typeface="Tunga" panose="020B0502040204020203" pitchFamily="34" charset="0"/>
              </a:rPr>
              <a:t> cymdeithasol, ac yn fodd i hyrwyddo gwell cyd-ddealltwriaeth yn lleol, cenedlaethol a byd-eang. Ei nod yw annog dysgwyr i ymwneud yn feirniadol ag ieithoedd a llenyddiaeth er mwyn eu helpu i ddatblygu, nid yn unig eu hunaniaeth, ond hefyd eu dealltwriaeth o’r berthynas rhwng eu diwylliannau a’u cymunedau nhw a diwylliannau a chymunedau eraill. </a:t>
            </a:r>
            <a:endParaRPr lang="en-GB" sz="2400" dirty="0">
              <a:effectLst/>
              <a:latin typeface="Tenorite" panose="00000500000000000000" pitchFamily="2" charset="0"/>
              <a:cs typeface="Tunga" panose="020B0502040204020203" pitchFamily="34" charset="0"/>
            </a:endParaRPr>
          </a:p>
        </p:txBody>
      </p:sp>
      <p:pic>
        <p:nvPicPr>
          <p:cNvPr id="12" name="Picture 11">
            <a:extLst>
              <a:ext uri="{FF2B5EF4-FFF2-40B4-BE49-F238E27FC236}">
                <a16:creationId xmlns:a16="http://schemas.microsoft.com/office/drawing/2014/main" id="{5EF4F5F9-1655-7A10-0A59-6039856C1C6E}"/>
              </a:ext>
            </a:extLst>
          </p:cNvPr>
          <p:cNvPicPr>
            <a:picLocks noChangeAspect="1"/>
          </p:cNvPicPr>
          <p:nvPr/>
        </p:nvPicPr>
        <p:blipFill>
          <a:blip r:embed="rId6"/>
          <a:stretch>
            <a:fillRect/>
          </a:stretch>
        </p:blipFill>
        <p:spPr>
          <a:xfrm>
            <a:off x="302697" y="3404827"/>
            <a:ext cx="5182323" cy="3115110"/>
          </a:xfrm>
          <a:prstGeom prst="rect">
            <a:avLst/>
          </a:prstGeom>
        </p:spPr>
      </p:pic>
      <p:sp>
        <p:nvSpPr>
          <p:cNvPr id="13" name="TextBox 12">
            <a:extLst>
              <a:ext uri="{FF2B5EF4-FFF2-40B4-BE49-F238E27FC236}">
                <a16:creationId xmlns:a16="http://schemas.microsoft.com/office/drawing/2014/main" id="{50C09E6B-4733-8FF7-C07D-521750C59A6F}"/>
              </a:ext>
            </a:extLst>
          </p:cNvPr>
          <p:cNvSpPr txBox="1"/>
          <p:nvPr/>
        </p:nvSpPr>
        <p:spPr>
          <a:xfrm>
            <a:off x="2687216" y="6488668"/>
            <a:ext cx="2918089" cy="369332"/>
          </a:xfrm>
          <a:prstGeom prst="rect">
            <a:avLst/>
          </a:prstGeom>
          <a:noFill/>
        </p:spPr>
        <p:txBody>
          <a:bodyPr wrap="square" rtlCol="0">
            <a:spAutoFit/>
          </a:bodyPr>
          <a:lstStyle/>
          <a:p>
            <a:r>
              <a:rPr lang="en-GB" dirty="0"/>
              <a:t>(Theatr Glan yr Afon, 2022)</a:t>
            </a:r>
          </a:p>
        </p:txBody>
      </p:sp>
      <p:pic>
        <p:nvPicPr>
          <p:cNvPr id="15" name="Picture 14">
            <a:extLst>
              <a:ext uri="{FF2B5EF4-FFF2-40B4-BE49-F238E27FC236}">
                <a16:creationId xmlns:a16="http://schemas.microsoft.com/office/drawing/2014/main" id="{6C353B26-8B49-1F5C-16CD-5EC7D61324F9}"/>
              </a:ext>
            </a:extLst>
          </p:cNvPr>
          <p:cNvPicPr>
            <a:picLocks noChangeAspect="1"/>
          </p:cNvPicPr>
          <p:nvPr/>
        </p:nvPicPr>
        <p:blipFill>
          <a:blip r:embed="rId7"/>
          <a:stretch>
            <a:fillRect/>
          </a:stretch>
        </p:blipFill>
        <p:spPr>
          <a:xfrm>
            <a:off x="8973743" y="1383347"/>
            <a:ext cx="2770582" cy="1488008"/>
          </a:xfrm>
          <a:prstGeom prst="rect">
            <a:avLst/>
          </a:prstGeom>
        </p:spPr>
      </p:pic>
      <p:sp>
        <p:nvSpPr>
          <p:cNvPr id="14" name="TextBox 13">
            <a:extLst>
              <a:ext uri="{FF2B5EF4-FFF2-40B4-BE49-F238E27FC236}">
                <a16:creationId xmlns:a16="http://schemas.microsoft.com/office/drawing/2014/main" id="{1087869A-B56F-78ED-20EC-2D4A8EE64A8A}"/>
              </a:ext>
            </a:extLst>
          </p:cNvPr>
          <p:cNvSpPr txBox="1"/>
          <p:nvPr/>
        </p:nvSpPr>
        <p:spPr>
          <a:xfrm>
            <a:off x="6431280" y="887596"/>
            <a:ext cx="3688080" cy="1200329"/>
          </a:xfrm>
          <a:prstGeom prst="rect">
            <a:avLst/>
          </a:prstGeom>
          <a:noFill/>
        </p:spPr>
        <p:txBody>
          <a:bodyPr wrap="square" rtlCol="0">
            <a:spAutoFit/>
          </a:bodyPr>
          <a:lstStyle/>
          <a:p>
            <a:r>
              <a:rPr lang="cy-GB" dirty="0">
                <a:latin typeface="Tenorite" panose="00000500000000000000" pitchFamily="2" charset="0"/>
              </a:rPr>
              <a:t>Caiff defnydd o'r Gymraeg ymhlith dysgwyr Ysgol Bro Teyrnon ei gydnabod yn ffurfiol drwy system tocynnau dathlu Cymreictod. </a:t>
            </a:r>
          </a:p>
        </p:txBody>
      </p:sp>
      <p:sp>
        <p:nvSpPr>
          <p:cNvPr id="16" name="TextBox 15">
            <a:extLst>
              <a:ext uri="{FF2B5EF4-FFF2-40B4-BE49-F238E27FC236}">
                <a16:creationId xmlns:a16="http://schemas.microsoft.com/office/drawing/2014/main" id="{E0ECDC83-4C24-A1AA-63CF-3FE4DC75F5DC}"/>
              </a:ext>
            </a:extLst>
          </p:cNvPr>
          <p:cNvSpPr txBox="1"/>
          <p:nvPr/>
        </p:nvSpPr>
        <p:spPr>
          <a:xfrm>
            <a:off x="9918538" y="2595812"/>
            <a:ext cx="2273462" cy="307777"/>
          </a:xfrm>
          <a:prstGeom prst="rect">
            <a:avLst/>
          </a:prstGeom>
          <a:noFill/>
        </p:spPr>
        <p:txBody>
          <a:bodyPr wrap="square" rtlCol="0">
            <a:spAutoFit/>
          </a:bodyPr>
          <a:lstStyle/>
          <a:p>
            <a:r>
              <a:rPr lang="cy-GB" sz="1400" dirty="0"/>
              <a:t>(Ysgol Dinas Powys, 2026)</a:t>
            </a:r>
          </a:p>
        </p:txBody>
      </p:sp>
      <p:pic>
        <p:nvPicPr>
          <p:cNvPr id="8" name="Recorded Sound">
            <a:hlinkClick r:id="" action="ppaction://media"/>
            <a:extLst>
              <a:ext uri="{FF2B5EF4-FFF2-40B4-BE49-F238E27FC236}">
                <a16:creationId xmlns:a16="http://schemas.microsoft.com/office/drawing/2014/main" id="{F0E8E50F-E8C9-DD5A-0F54-C41A9AC0D4D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08637" y="1000397"/>
            <a:ext cx="487363" cy="487363"/>
          </a:xfrm>
          <a:prstGeom prst="rect">
            <a:avLst/>
          </a:prstGeom>
        </p:spPr>
      </p:pic>
      <p:pic>
        <p:nvPicPr>
          <p:cNvPr id="9" name="Recorded Sound">
            <a:hlinkClick r:id="" action="ppaction://media"/>
            <a:extLst>
              <a:ext uri="{FF2B5EF4-FFF2-40B4-BE49-F238E27FC236}">
                <a16:creationId xmlns:a16="http://schemas.microsoft.com/office/drawing/2014/main" id="{0C78CEA2-C2F4-EBFF-4A41-DB9BC80281EC}"/>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584825" y="1737659"/>
            <a:ext cx="487363" cy="487363"/>
          </a:xfrm>
          <a:prstGeom prst="rect">
            <a:avLst/>
          </a:prstGeom>
        </p:spPr>
      </p:pic>
    </p:spTree>
    <p:extLst>
      <p:ext uri="{BB962C8B-B14F-4D97-AF65-F5344CB8AC3E}">
        <p14:creationId xmlns:p14="http://schemas.microsoft.com/office/powerpoint/2010/main" val="3989064761"/>
      </p:ext>
    </p:extLst>
  </p:cSld>
  <p:clrMapOvr>
    <a:masterClrMapping/>
  </p:clrMapOvr>
  <mc:AlternateContent xmlns:mc="http://schemas.openxmlformats.org/markup-compatibility/2006" xmlns:p14="http://schemas.microsoft.com/office/powerpoint/2010/main">
    <mc:Choice Requires="p14">
      <p:transition spd="slow" p14:dur="2000" advTm="16001"/>
    </mc:Choice>
    <mc:Fallback xmlns="">
      <p:transition spd="slow" advTm="16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20" fill="hold"/>
                                        <p:tgtEl>
                                          <p:spTgt spid="8"/>
                                        </p:tgtEl>
                                      </p:cBhvr>
                                    </p:cmd>
                                  </p:childTnLst>
                                </p:cTn>
                              </p:par>
                            </p:childTnLst>
                          </p:cTn>
                        </p:par>
                        <p:par>
                          <p:cTn id="7" fill="hold">
                            <p:stCondLst>
                              <p:cond delay="48420"/>
                            </p:stCondLst>
                            <p:childTnLst>
                              <p:par>
                                <p:cTn id="8" presetID="1" presetClass="mediacall" presetSubtype="0" fill="hold" nodeType="afterEffect">
                                  <p:stCondLst>
                                    <p:cond delay="0"/>
                                  </p:stCondLst>
                                  <p:childTnLst>
                                    <p:cmd type="call" cmd="playFrom(0.0)">
                                      <p:cBhvr>
                                        <p:cTn id="9" dur="5239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D06BE5-5181-47AB-E0C1-3E64658F8AD7}"/>
              </a:ext>
            </a:extLst>
          </p:cNvPr>
          <p:cNvSpPr>
            <a:spLocks noGrp="1"/>
          </p:cNvSpPr>
          <p:nvPr>
            <p:ph type="sldNum" sz="quarter" idx="12"/>
          </p:nvPr>
        </p:nvSpPr>
        <p:spPr/>
        <p:txBody>
          <a:bodyPr/>
          <a:lstStyle/>
          <a:p>
            <a:fld id="{87D8E6E0-B26B-4ADB-9839-C686FB8F76C4}" type="slidenum">
              <a:rPr lang="cy-GB" smtClean="0"/>
              <a:t>13</a:t>
            </a:fld>
            <a:endParaRPr lang="cy-GB"/>
          </a:p>
        </p:txBody>
      </p:sp>
      <p:sp>
        <p:nvSpPr>
          <p:cNvPr id="5" name="Rectangle: Rounded Corners 4">
            <a:extLst>
              <a:ext uri="{FF2B5EF4-FFF2-40B4-BE49-F238E27FC236}">
                <a16:creationId xmlns:a16="http://schemas.microsoft.com/office/drawing/2014/main" id="{9C65A561-3F13-0D09-151A-744D2D072413}"/>
              </a:ext>
            </a:extLst>
          </p:cNvPr>
          <p:cNvSpPr/>
          <p:nvPr/>
        </p:nvSpPr>
        <p:spPr>
          <a:xfrm>
            <a:off x="400051" y="136525"/>
            <a:ext cx="11344274" cy="1263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Ysgol Cynwyd Sant:  Arfer effeithiol wrth wella llythrennedd trwy ddysgu creadigol (Estyn, 2020)</a:t>
            </a:r>
            <a:endParaRPr lang="cy-GB" sz="3200" dirty="0">
              <a:solidFill>
                <a:schemeClr val="tx1"/>
              </a:solidFill>
            </a:endParaRPr>
          </a:p>
        </p:txBody>
      </p:sp>
      <p:sp>
        <p:nvSpPr>
          <p:cNvPr id="6" name="Speech Bubble: Oval 5">
            <a:extLst>
              <a:ext uri="{FF2B5EF4-FFF2-40B4-BE49-F238E27FC236}">
                <a16:creationId xmlns:a16="http://schemas.microsoft.com/office/drawing/2014/main" id="{7AD3F06A-4E4E-B00A-754D-F2817336B8AD}"/>
              </a:ext>
            </a:extLst>
          </p:cNvPr>
          <p:cNvSpPr/>
          <p:nvPr/>
        </p:nvSpPr>
        <p:spPr>
          <a:xfrm>
            <a:off x="501043" y="1571846"/>
            <a:ext cx="3567448" cy="2006280"/>
          </a:xfrm>
          <a:prstGeom prst="wedgeEllipseCallout">
            <a:avLst>
              <a:gd name="adj1" fmla="val -41190"/>
              <a:gd name="adj2" fmla="val 5513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8" name="TextBox 7">
            <a:extLst>
              <a:ext uri="{FF2B5EF4-FFF2-40B4-BE49-F238E27FC236}">
                <a16:creationId xmlns:a16="http://schemas.microsoft.com/office/drawing/2014/main" id="{C903530D-6A7E-8DBB-B7A7-0740A0A4EA61}"/>
              </a:ext>
            </a:extLst>
          </p:cNvPr>
          <p:cNvSpPr txBox="1"/>
          <p:nvPr/>
        </p:nvSpPr>
        <p:spPr>
          <a:xfrm>
            <a:off x="763450" y="1661433"/>
            <a:ext cx="3042634" cy="1631216"/>
          </a:xfrm>
          <a:prstGeom prst="rect">
            <a:avLst/>
          </a:prstGeom>
          <a:noFill/>
        </p:spPr>
        <p:txBody>
          <a:bodyPr wrap="square">
            <a:spAutoFit/>
          </a:bodyPr>
          <a:lstStyle/>
          <a:p>
            <a:pPr algn="ctr"/>
            <a:r>
              <a:rPr lang="cy-GB" sz="2000" noProof="0" dirty="0"/>
              <a:t>Daw  y mwyafrif o’r dysgwyr o gartrefi </a:t>
            </a:r>
          </a:p>
          <a:p>
            <a:pPr algn="ctr"/>
            <a:r>
              <a:rPr lang="cy-GB" sz="2000" noProof="0" dirty="0"/>
              <a:t>di-Gymraeg, felly bydd y Gymraeg yn iaith newydd i’r rhan fwyaf ohonynt.</a:t>
            </a:r>
          </a:p>
        </p:txBody>
      </p:sp>
      <p:sp>
        <p:nvSpPr>
          <p:cNvPr id="9" name="TextBox 8">
            <a:extLst>
              <a:ext uri="{FF2B5EF4-FFF2-40B4-BE49-F238E27FC236}">
                <a16:creationId xmlns:a16="http://schemas.microsoft.com/office/drawing/2014/main" id="{D65B61BE-7453-AF89-95AF-E3671AE4F404}"/>
              </a:ext>
            </a:extLst>
          </p:cNvPr>
          <p:cNvSpPr txBox="1"/>
          <p:nvPr/>
        </p:nvSpPr>
        <p:spPr>
          <a:xfrm>
            <a:off x="179446" y="3578126"/>
            <a:ext cx="1584101" cy="369332"/>
          </a:xfrm>
          <a:prstGeom prst="rect">
            <a:avLst/>
          </a:prstGeom>
          <a:noFill/>
        </p:spPr>
        <p:txBody>
          <a:bodyPr wrap="square" rtlCol="0">
            <a:spAutoFit/>
          </a:bodyPr>
          <a:lstStyle/>
          <a:p>
            <a:r>
              <a:rPr lang="cy-GB" dirty="0"/>
              <a:t>(Estyn, 2020)</a:t>
            </a:r>
          </a:p>
        </p:txBody>
      </p:sp>
      <p:pic>
        <p:nvPicPr>
          <p:cNvPr id="13" name="Picture 12">
            <a:extLst>
              <a:ext uri="{FF2B5EF4-FFF2-40B4-BE49-F238E27FC236}">
                <a16:creationId xmlns:a16="http://schemas.microsoft.com/office/drawing/2014/main" id="{82E753D6-66FA-72F2-66E0-75A48D02265A}"/>
              </a:ext>
            </a:extLst>
          </p:cNvPr>
          <p:cNvPicPr>
            <a:picLocks noChangeAspect="1"/>
          </p:cNvPicPr>
          <p:nvPr/>
        </p:nvPicPr>
        <p:blipFill>
          <a:blip r:embed="rId6"/>
          <a:stretch>
            <a:fillRect/>
          </a:stretch>
        </p:blipFill>
        <p:spPr>
          <a:xfrm>
            <a:off x="1918698" y="3667713"/>
            <a:ext cx="3305041" cy="3079056"/>
          </a:xfrm>
          <a:prstGeom prst="rect">
            <a:avLst/>
          </a:prstGeom>
        </p:spPr>
      </p:pic>
      <p:sp>
        <p:nvSpPr>
          <p:cNvPr id="14" name="TextBox 13">
            <a:extLst>
              <a:ext uri="{FF2B5EF4-FFF2-40B4-BE49-F238E27FC236}">
                <a16:creationId xmlns:a16="http://schemas.microsoft.com/office/drawing/2014/main" id="{6E816E3D-571C-516A-DFCB-C2D93F8AF3A4}"/>
              </a:ext>
            </a:extLst>
          </p:cNvPr>
          <p:cNvSpPr txBox="1"/>
          <p:nvPr/>
        </p:nvSpPr>
        <p:spPr>
          <a:xfrm>
            <a:off x="179446" y="6065520"/>
            <a:ext cx="1584101" cy="461665"/>
          </a:xfrm>
          <a:prstGeom prst="rect">
            <a:avLst/>
          </a:prstGeom>
          <a:noFill/>
        </p:spPr>
        <p:txBody>
          <a:bodyPr wrap="square" rtlCol="0">
            <a:spAutoFit/>
          </a:bodyPr>
          <a:lstStyle/>
          <a:p>
            <a:r>
              <a:rPr lang="cy-GB" sz="1200" dirty="0"/>
              <a:t>(Cyngor Celfyddydau Cymru, dim dyddiad)</a:t>
            </a:r>
          </a:p>
        </p:txBody>
      </p:sp>
      <p:pic>
        <p:nvPicPr>
          <p:cNvPr id="11" name="Recorded Sound">
            <a:hlinkClick r:id="" action="ppaction://media"/>
            <a:extLst>
              <a:ext uri="{FF2B5EF4-FFF2-40B4-BE49-F238E27FC236}">
                <a16:creationId xmlns:a16="http://schemas.microsoft.com/office/drawing/2014/main" id="{71195F3A-15AD-5783-DAAE-513246EAE3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39766" y="5661998"/>
            <a:ext cx="487363" cy="487363"/>
          </a:xfrm>
          <a:prstGeom prst="rect">
            <a:avLst/>
          </a:prstGeom>
        </p:spPr>
      </p:pic>
      <p:pic>
        <p:nvPicPr>
          <p:cNvPr id="19" name="Recorded Sound">
            <a:hlinkClick r:id="" action="ppaction://media"/>
            <a:extLst>
              <a:ext uri="{FF2B5EF4-FFF2-40B4-BE49-F238E27FC236}">
                <a16:creationId xmlns:a16="http://schemas.microsoft.com/office/drawing/2014/main" id="{793A8A65-1E68-14A4-C941-AADF4B835D5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378890" y="6234112"/>
            <a:ext cx="487363" cy="487363"/>
          </a:xfrm>
          <a:prstGeom prst="rect">
            <a:avLst/>
          </a:prstGeom>
        </p:spPr>
      </p:pic>
      <p:pic>
        <p:nvPicPr>
          <p:cNvPr id="4" name="Picture 3">
            <a:extLst>
              <a:ext uri="{FF2B5EF4-FFF2-40B4-BE49-F238E27FC236}">
                <a16:creationId xmlns:a16="http://schemas.microsoft.com/office/drawing/2014/main" id="{AB59AB3E-995C-683D-965D-6500605D159B}"/>
              </a:ext>
            </a:extLst>
          </p:cNvPr>
          <p:cNvPicPr>
            <a:picLocks noChangeAspect="1"/>
          </p:cNvPicPr>
          <p:nvPr/>
        </p:nvPicPr>
        <p:blipFill>
          <a:blip r:embed="rId8"/>
          <a:stretch>
            <a:fillRect/>
          </a:stretch>
        </p:blipFill>
        <p:spPr>
          <a:xfrm>
            <a:off x="4686054" y="1543859"/>
            <a:ext cx="2037829" cy="2545420"/>
          </a:xfrm>
          <a:prstGeom prst="rect">
            <a:avLst/>
          </a:prstGeom>
          <a:ln>
            <a:solidFill>
              <a:schemeClr val="accent1"/>
            </a:solidFill>
          </a:ln>
        </p:spPr>
      </p:pic>
      <p:sp>
        <p:nvSpPr>
          <p:cNvPr id="10" name="Speech Bubble: Oval 9">
            <a:extLst>
              <a:ext uri="{FF2B5EF4-FFF2-40B4-BE49-F238E27FC236}">
                <a16:creationId xmlns:a16="http://schemas.microsoft.com/office/drawing/2014/main" id="{BFA6596C-FEB7-B8D4-930F-11BF8F6F4AB2}"/>
              </a:ext>
            </a:extLst>
          </p:cNvPr>
          <p:cNvSpPr/>
          <p:nvPr/>
        </p:nvSpPr>
        <p:spPr>
          <a:xfrm rot="10800000">
            <a:off x="6619875" y="2836168"/>
            <a:ext cx="5071082" cy="3991034"/>
          </a:xfrm>
          <a:prstGeom prst="wedgeEllipseCallout">
            <a:avLst>
              <a:gd name="adj1" fmla="val -48652"/>
              <a:gd name="adj2" fmla="val 71455"/>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TextBox 11">
            <a:extLst>
              <a:ext uri="{FF2B5EF4-FFF2-40B4-BE49-F238E27FC236}">
                <a16:creationId xmlns:a16="http://schemas.microsoft.com/office/drawing/2014/main" id="{BFC9421A-D045-90F1-8971-D5B17574B771}"/>
              </a:ext>
            </a:extLst>
          </p:cNvPr>
          <p:cNvSpPr txBox="1"/>
          <p:nvPr/>
        </p:nvSpPr>
        <p:spPr>
          <a:xfrm>
            <a:off x="10273302" y="1656984"/>
            <a:ext cx="1584101" cy="369332"/>
          </a:xfrm>
          <a:prstGeom prst="rect">
            <a:avLst/>
          </a:prstGeom>
          <a:noFill/>
        </p:spPr>
        <p:txBody>
          <a:bodyPr wrap="square" rtlCol="0">
            <a:spAutoFit/>
          </a:bodyPr>
          <a:lstStyle/>
          <a:p>
            <a:r>
              <a:rPr lang="cy-GB" dirty="0"/>
              <a:t>(Estyn, 2020)</a:t>
            </a:r>
          </a:p>
        </p:txBody>
      </p:sp>
      <p:sp>
        <p:nvSpPr>
          <p:cNvPr id="15" name="TextBox 14">
            <a:extLst>
              <a:ext uri="{FF2B5EF4-FFF2-40B4-BE49-F238E27FC236}">
                <a16:creationId xmlns:a16="http://schemas.microsoft.com/office/drawing/2014/main" id="{7A61C418-70C9-6AE8-7D0D-23590C841651}"/>
              </a:ext>
            </a:extLst>
          </p:cNvPr>
          <p:cNvSpPr txBox="1"/>
          <p:nvPr/>
        </p:nvSpPr>
        <p:spPr>
          <a:xfrm>
            <a:off x="6990998" y="3462309"/>
            <a:ext cx="4251898" cy="2677656"/>
          </a:xfrm>
          <a:prstGeom prst="rect">
            <a:avLst/>
          </a:prstGeom>
          <a:noFill/>
        </p:spPr>
        <p:txBody>
          <a:bodyPr wrap="square">
            <a:spAutoFit/>
          </a:bodyPr>
          <a:lstStyle/>
          <a:p>
            <a:pPr algn="ctr"/>
            <a:r>
              <a:rPr lang="cy-GB" sz="2400" dirty="0"/>
              <a:t>Trwy ganolbwyntio ar wella llafaredd, hyder a chreadigrwydd y dysgwyr, mae’r ysgol hefyd yn meithrin y staff fel ymarferwyr creadigol ac yn cynllunio gwaith sy’n hyrwyddo meddwl creadigol. </a:t>
            </a:r>
            <a:endParaRPr lang="cy-GB" sz="2400" noProof="0" dirty="0"/>
          </a:p>
        </p:txBody>
      </p:sp>
    </p:spTree>
    <p:extLst>
      <p:ext uri="{BB962C8B-B14F-4D97-AF65-F5344CB8AC3E}">
        <p14:creationId xmlns:p14="http://schemas.microsoft.com/office/powerpoint/2010/main" val="1782908049"/>
      </p:ext>
    </p:extLst>
  </p:cSld>
  <p:clrMapOvr>
    <a:masterClrMapping/>
  </p:clrMapOvr>
  <mc:AlternateContent xmlns:mc="http://schemas.openxmlformats.org/markup-compatibility/2006" xmlns:p14="http://schemas.microsoft.com/office/powerpoint/2010/main">
    <mc:Choice Requires="p14">
      <p:transition spd="slow" p14:dur="2000" advTm="4078"/>
    </mc:Choice>
    <mc:Fallback xmlns="">
      <p:transition spd="slow" advTm="4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35" fill="hold"/>
                                        <p:tgtEl>
                                          <p:spTgt spid="11"/>
                                        </p:tgtEl>
                                      </p:cBhvr>
                                    </p:cmd>
                                  </p:childTnLst>
                                </p:cTn>
                              </p:par>
                            </p:childTnLst>
                          </p:cTn>
                        </p:par>
                        <p:par>
                          <p:cTn id="7" fill="hold">
                            <p:stCondLst>
                              <p:cond delay="15235"/>
                            </p:stCondLst>
                            <p:childTnLst>
                              <p:par>
                                <p:cTn id="8" presetID="1" presetClass="mediacall" presetSubtype="0" fill="hold" nodeType="afterEffect">
                                  <p:stCondLst>
                                    <p:cond delay="0"/>
                                  </p:stCondLst>
                                  <p:childTnLst>
                                    <p:cmd type="call" cmd="playFrom(0.0)">
                                      <p:cBhvr>
                                        <p:cTn id="9" dur="38136"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1"/>
                </p:tgtEl>
              </p:cMediaNode>
            </p:audio>
            <p:audio>
              <p:cMediaNode vol="80000">
                <p:cTn id="11"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283FA01A-DFE9-AE9B-D8CC-77D6FBF1ADC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9FCF5F-C56C-DAE4-662E-198AE3FD0E3D}"/>
              </a:ext>
            </a:extLst>
          </p:cNvPr>
          <p:cNvSpPr>
            <a:spLocks noGrp="1"/>
          </p:cNvSpPr>
          <p:nvPr>
            <p:ph type="sldNum" sz="quarter" idx="12"/>
          </p:nvPr>
        </p:nvSpPr>
        <p:spPr/>
        <p:txBody>
          <a:bodyPr/>
          <a:lstStyle/>
          <a:p>
            <a:fld id="{87D8E6E0-B26B-4ADB-9839-C686FB8F76C4}" type="slidenum">
              <a:rPr lang="cy-GB" smtClean="0"/>
              <a:t>14</a:t>
            </a:fld>
            <a:endParaRPr lang="cy-GB"/>
          </a:p>
        </p:txBody>
      </p:sp>
      <p:sp>
        <p:nvSpPr>
          <p:cNvPr id="5" name="Rectangle: Rounded Corners 4">
            <a:extLst>
              <a:ext uri="{FF2B5EF4-FFF2-40B4-BE49-F238E27FC236}">
                <a16:creationId xmlns:a16="http://schemas.microsoft.com/office/drawing/2014/main" id="{72CD0E28-F1C6-1D8E-4FC5-5D4909E49EE6}"/>
              </a:ext>
            </a:extLst>
          </p:cNvPr>
          <p:cNvSpPr/>
          <p:nvPr/>
        </p:nvSpPr>
        <p:spPr>
          <a:xfrm>
            <a:off x="400051" y="136525"/>
            <a:ext cx="11344274" cy="71437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Dadansoddi Arfer Effeithiol Ysgol Cynwyd Sant</a:t>
            </a:r>
            <a:endParaRPr lang="cy-GB" sz="3200" dirty="0">
              <a:solidFill>
                <a:schemeClr val="tx1"/>
              </a:solidFill>
            </a:endParaRPr>
          </a:p>
        </p:txBody>
      </p:sp>
      <p:sp>
        <p:nvSpPr>
          <p:cNvPr id="11" name="TextBox 10">
            <a:extLst>
              <a:ext uri="{FF2B5EF4-FFF2-40B4-BE49-F238E27FC236}">
                <a16:creationId xmlns:a16="http://schemas.microsoft.com/office/drawing/2014/main" id="{3A3B9844-0C0C-4908-053F-5343A9CCA39E}"/>
              </a:ext>
            </a:extLst>
          </p:cNvPr>
          <p:cNvSpPr txBox="1"/>
          <p:nvPr/>
        </p:nvSpPr>
        <p:spPr>
          <a:xfrm>
            <a:off x="306703" y="850900"/>
            <a:ext cx="5643337" cy="1200329"/>
          </a:xfrm>
          <a:prstGeom prst="rect">
            <a:avLst/>
          </a:prstGeom>
          <a:noFill/>
        </p:spPr>
        <p:txBody>
          <a:bodyPr wrap="square">
            <a:spAutoFit/>
          </a:bodyPr>
          <a:lstStyle/>
          <a:p>
            <a:pPr>
              <a:spcAft>
                <a:spcPts val="800"/>
              </a:spcAft>
              <a:buNone/>
            </a:pPr>
            <a:r>
              <a:rPr lang="cy-GB" kern="100" dirty="0">
                <a:solidFill>
                  <a:srgbClr val="000000"/>
                </a:solidFill>
                <a:effectLst/>
                <a:latin typeface="Tenorite" panose="00000500000000000000" pitchFamily="2" charset="0"/>
                <a:ea typeface="Aptos" panose="020B0004020202020204" pitchFamily="34" charset="0"/>
                <a:cs typeface="Arial" panose="020B0604020202020204" pitchFamily="34" charset="0"/>
              </a:rPr>
              <a:t>Cafodd prosiect ar y cyd gyda Chyngor y Celfyddydau effaith gadarnhaol amlwg ar safonau’r dysgwyr, gyda phob plentyn yn gwneud cynnydd sylweddol yn eu medrau llafar, yn enwedig bechgyn a dysgwyr bregus.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BC4174C-6570-D5EF-C074-9F05B1C8CD3A}"/>
              </a:ext>
            </a:extLst>
          </p:cNvPr>
          <p:cNvSpPr txBox="1"/>
          <p:nvPr/>
        </p:nvSpPr>
        <p:spPr>
          <a:xfrm>
            <a:off x="5773084" y="3300848"/>
            <a:ext cx="6124276" cy="2862322"/>
          </a:xfrm>
          <a:prstGeom prst="rect">
            <a:avLst/>
          </a:prstGeom>
          <a:noFill/>
        </p:spPr>
        <p:txBody>
          <a:bodyPr wrap="square">
            <a:spAutoFit/>
          </a:bodyPr>
          <a:lstStyle/>
          <a:p>
            <a:pPr fontAlgn="base">
              <a:buNone/>
            </a:pPr>
            <a:r>
              <a:rPr lang="cy-GB" sz="2000" dirty="0">
                <a:solidFill>
                  <a:srgbClr val="000000"/>
                </a:solidFill>
                <a:effectLst/>
                <a:latin typeface="Tenorite" panose="00000500000000000000" pitchFamily="2" charset="0"/>
                <a:ea typeface="Times New Roman" panose="02020603050405020304" pitchFamily="18" charset="0"/>
              </a:rPr>
              <a:t>Archwiliodd </a:t>
            </a:r>
            <a:r>
              <a:rPr lang="cy-GB" sz="2000" dirty="0" err="1">
                <a:solidFill>
                  <a:srgbClr val="000000"/>
                </a:solidFill>
                <a:effectLst/>
                <a:latin typeface="Tenorite" panose="00000500000000000000" pitchFamily="2" charset="0"/>
                <a:ea typeface="Times New Roman" panose="02020603050405020304" pitchFamily="18" charset="0"/>
              </a:rPr>
              <a:t>Okoh</a:t>
            </a:r>
            <a:r>
              <a:rPr lang="cy-GB" sz="2000" dirty="0">
                <a:solidFill>
                  <a:srgbClr val="000000"/>
                </a:solidFill>
                <a:effectLst/>
                <a:latin typeface="Tenorite" panose="00000500000000000000" pitchFamily="2" charset="0"/>
                <a:ea typeface="Times New Roman" panose="02020603050405020304" pitchFamily="18" charset="0"/>
              </a:rPr>
              <a:t> (1980) y cysylltiad rhwng dwyieithrwydd a chreadigrwydd. Adroddodd fod plant dwyieithog o Gymru yn rhagori ar eu cymheiriaid uniaith mewn asesiadau hyfedredd llafar. Serch hynny, pwysleisia </a:t>
            </a:r>
            <a:r>
              <a:rPr lang="cy-GB" sz="2000" dirty="0" err="1">
                <a:solidFill>
                  <a:srgbClr val="000000"/>
                </a:solidFill>
                <a:effectLst/>
                <a:latin typeface="Tenorite" panose="00000500000000000000" pitchFamily="2" charset="0"/>
                <a:ea typeface="Times New Roman" panose="02020603050405020304" pitchFamily="18" charset="0"/>
              </a:rPr>
              <a:t>Hommel</a:t>
            </a:r>
            <a:r>
              <a:rPr lang="cy-GB" sz="2000" dirty="0">
                <a:solidFill>
                  <a:srgbClr val="000000"/>
                </a:solidFill>
                <a:effectLst/>
                <a:latin typeface="Tenorite" panose="00000500000000000000" pitchFamily="2" charset="0"/>
                <a:ea typeface="Times New Roman" panose="02020603050405020304" pitchFamily="18" charset="0"/>
              </a:rPr>
              <a:t> </a:t>
            </a:r>
            <a:r>
              <a:rPr lang="cy-GB" sz="2000" i="1" dirty="0" err="1">
                <a:solidFill>
                  <a:srgbClr val="000000"/>
                </a:solidFill>
                <a:effectLst/>
                <a:latin typeface="Tenorite" panose="00000500000000000000" pitchFamily="2" charset="0"/>
                <a:ea typeface="Times New Roman" panose="02020603050405020304" pitchFamily="18" charset="0"/>
              </a:rPr>
              <a:t>et</a:t>
            </a:r>
            <a:r>
              <a:rPr lang="cy-GB" sz="2000" i="1" dirty="0">
                <a:solidFill>
                  <a:srgbClr val="000000"/>
                </a:solidFill>
                <a:effectLst/>
                <a:latin typeface="Tenorite" panose="00000500000000000000" pitchFamily="2" charset="0"/>
                <a:ea typeface="Times New Roman" panose="02020603050405020304" pitchFamily="18" charset="0"/>
              </a:rPr>
              <a:t> </a:t>
            </a:r>
            <a:r>
              <a:rPr lang="cy-GB" sz="2000" i="1" dirty="0" err="1">
                <a:solidFill>
                  <a:srgbClr val="000000"/>
                </a:solidFill>
                <a:effectLst/>
                <a:latin typeface="Tenorite" panose="00000500000000000000" pitchFamily="2" charset="0"/>
                <a:ea typeface="Times New Roman" panose="02020603050405020304" pitchFamily="18" charset="0"/>
              </a:rPr>
              <a:t>al</a:t>
            </a:r>
            <a:r>
              <a:rPr lang="cy-GB" sz="2000" dirty="0">
                <a:solidFill>
                  <a:srgbClr val="000000"/>
                </a:solidFill>
                <a:effectLst/>
                <a:latin typeface="Tenorite" panose="00000500000000000000" pitchFamily="2" charset="0"/>
                <a:ea typeface="Times New Roman" panose="02020603050405020304" pitchFamily="18" charset="0"/>
              </a:rPr>
              <a:t>. (2011) na ddylid dehongli dwyieithrwydd fel achos uniongyrchol o "greadigrwydd" cyffredinol, ond yn hytrach fel un sy'n gysylltiedig â phrosesau a mecanweithiau penodol sy'n sail i feddwl gwahanol.</a:t>
            </a:r>
            <a:endParaRPr lang="en-GB" sz="20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7A0DC4E9-0B52-7AD8-2C0D-CD95EEC9D69C}"/>
              </a:ext>
            </a:extLst>
          </p:cNvPr>
          <p:cNvPicPr>
            <a:picLocks noChangeAspect="1"/>
          </p:cNvPicPr>
          <p:nvPr/>
        </p:nvPicPr>
        <p:blipFill>
          <a:blip r:embed="rId6"/>
          <a:stretch>
            <a:fillRect/>
          </a:stretch>
        </p:blipFill>
        <p:spPr>
          <a:xfrm>
            <a:off x="1094885" y="2214258"/>
            <a:ext cx="4202560" cy="4142092"/>
          </a:xfrm>
          <a:prstGeom prst="rect">
            <a:avLst/>
          </a:prstGeom>
        </p:spPr>
      </p:pic>
      <p:sp>
        <p:nvSpPr>
          <p:cNvPr id="9" name="TextBox 8">
            <a:extLst>
              <a:ext uri="{FF2B5EF4-FFF2-40B4-BE49-F238E27FC236}">
                <a16:creationId xmlns:a16="http://schemas.microsoft.com/office/drawing/2014/main" id="{626FD00F-52EE-7AD1-4648-F60C4E98672B}"/>
              </a:ext>
            </a:extLst>
          </p:cNvPr>
          <p:cNvSpPr txBox="1"/>
          <p:nvPr/>
        </p:nvSpPr>
        <p:spPr>
          <a:xfrm>
            <a:off x="2318197" y="6356350"/>
            <a:ext cx="2979248" cy="276999"/>
          </a:xfrm>
          <a:prstGeom prst="rect">
            <a:avLst/>
          </a:prstGeom>
          <a:noFill/>
        </p:spPr>
        <p:txBody>
          <a:bodyPr wrap="square" rtlCol="0">
            <a:spAutoFit/>
          </a:bodyPr>
          <a:lstStyle/>
          <a:p>
            <a:r>
              <a:rPr lang="cy-GB" sz="1200" dirty="0"/>
              <a:t>(Cyngor Celfyddydau Cymru, dim dyddiad)</a:t>
            </a:r>
          </a:p>
        </p:txBody>
      </p:sp>
      <p:sp>
        <p:nvSpPr>
          <p:cNvPr id="10" name="TextBox 9">
            <a:extLst>
              <a:ext uri="{FF2B5EF4-FFF2-40B4-BE49-F238E27FC236}">
                <a16:creationId xmlns:a16="http://schemas.microsoft.com/office/drawing/2014/main" id="{3CDDD790-1D88-66CD-83D4-76ED41124FB8}"/>
              </a:ext>
            </a:extLst>
          </p:cNvPr>
          <p:cNvSpPr txBox="1"/>
          <p:nvPr/>
        </p:nvSpPr>
        <p:spPr>
          <a:xfrm>
            <a:off x="8241347" y="2701014"/>
            <a:ext cx="2979248" cy="276999"/>
          </a:xfrm>
          <a:prstGeom prst="rect">
            <a:avLst/>
          </a:prstGeom>
          <a:noFill/>
        </p:spPr>
        <p:txBody>
          <a:bodyPr wrap="square" rtlCol="0">
            <a:spAutoFit/>
          </a:bodyPr>
          <a:lstStyle/>
          <a:p>
            <a:r>
              <a:rPr lang="cy-GB" sz="1200" dirty="0"/>
              <a:t>(Cyngor Celfyddydau Cymru, dim dyddiad)</a:t>
            </a:r>
          </a:p>
        </p:txBody>
      </p:sp>
      <p:pic>
        <p:nvPicPr>
          <p:cNvPr id="13" name="Picture 12">
            <a:extLst>
              <a:ext uri="{FF2B5EF4-FFF2-40B4-BE49-F238E27FC236}">
                <a16:creationId xmlns:a16="http://schemas.microsoft.com/office/drawing/2014/main" id="{D41F887C-CFF7-5F15-6C00-867CAB57A0DE}"/>
              </a:ext>
            </a:extLst>
          </p:cNvPr>
          <p:cNvPicPr>
            <a:picLocks noChangeAspect="1"/>
          </p:cNvPicPr>
          <p:nvPr/>
        </p:nvPicPr>
        <p:blipFill>
          <a:blip r:embed="rId7"/>
          <a:stretch>
            <a:fillRect/>
          </a:stretch>
        </p:blipFill>
        <p:spPr>
          <a:xfrm>
            <a:off x="6724168" y="947018"/>
            <a:ext cx="4496427" cy="1771897"/>
          </a:xfrm>
          <a:prstGeom prst="rect">
            <a:avLst/>
          </a:prstGeom>
        </p:spPr>
      </p:pic>
      <p:pic>
        <p:nvPicPr>
          <p:cNvPr id="3" name="Recorded Sound">
            <a:hlinkClick r:id="" action="ppaction://media"/>
            <a:extLst>
              <a:ext uri="{FF2B5EF4-FFF2-40B4-BE49-F238E27FC236}">
                <a16:creationId xmlns:a16="http://schemas.microsoft.com/office/drawing/2014/main" id="{650B2561-B3BA-4C93-6FAA-3D9EBB7E65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49740" y="1118195"/>
            <a:ext cx="487363" cy="487363"/>
          </a:xfrm>
          <a:prstGeom prst="rect">
            <a:avLst/>
          </a:prstGeom>
        </p:spPr>
      </p:pic>
      <p:pic>
        <p:nvPicPr>
          <p:cNvPr id="18" name="Recorded Sound">
            <a:hlinkClick r:id="" action="ppaction://media"/>
            <a:extLst>
              <a:ext uri="{FF2B5EF4-FFF2-40B4-BE49-F238E27FC236}">
                <a16:creationId xmlns:a16="http://schemas.microsoft.com/office/drawing/2014/main" id="{CCF46F1D-59A7-E698-8669-9C0308B6393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55425" y="2144546"/>
            <a:ext cx="487363" cy="487363"/>
          </a:xfrm>
          <a:prstGeom prst="rect">
            <a:avLst/>
          </a:prstGeom>
        </p:spPr>
      </p:pic>
    </p:spTree>
    <p:extLst>
      <p:ext uri="{BB962C8B-B14F-4D97-AF65-F5344CB8AC3E}">
        <p14:creationId xmlns:p14="http://schemas.microsoft.com/office/powerpoint/2010/main" val="3118942442"/>
      </p:ext>
    </p:extLst>
  </p:cSld>
  <p:clrMapOvr>
    <a:masterClrMapping/>
  </p:clrMapOvr>
  <mc:AlternateContent xmlns:mc="http://schemas.openxmlformats.org/markup-compatibility/2006" xmlns:p14="http://schemas.microsoft.com/office/powerpoint/2010/main">
    <mc:Choice Requires="p14">
      <p:transition spd="slow" p14:dur="2000" advTm="27988"/>
    </mc:Choice>
    <mc:Fallback xmlns="">
      <p:transition spd="slow" advTm="27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88" fill="hold"/>
                                        <p:tgtEl>
                                          <p:spTgt spid="3"/>
                                        </p:tgtEl>
                                      </p:cBhvr>
                                    </p:cmd>
                                  </p:childTnLst>
                                </p:cTn>
                              </p:par>
                            </p:childTnLst>
                          </p:cTn>
                        </p:par>
                        <p:par>
                          <p:cTn id="7" fill="hold">
                            <p:stCondLst>
                              <p:cond delay="27988"/>
                            </p:stCondLst>
                            <p:childTnLst>
                              <p:par>
                                <p:cTn id="8" presetID="1" presetClass="mediacall" presetSubtype="0" fill="hold" nodeType="afterEffect">
                                  <p:stCondLst>
                                    <p:cond delay="0"/>
                                  </p:stCondLst>
                                  <p:childTnLst>
                                    <p:cmd type="call" cmd="playFrom(0.0)">
                                      <p:cBhvr>
                                        <p:cTn id="9" dur="56669"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B174E3F-4BD0-B4AD-EA79-7B06273CA386}"/>
              </a:ext>
            </a:extLst>
          </p:cNvPr>
          <p:cNvSpPr>
            <a:spLocks noGrp="1"/>
          </p:cNvSpPr>
          <p:nvPr>
            <p:ph type="sldNum" sz="quarter" idx="12"/>
          </p:nvPr>
        </p:nvSpPr>
        <p:spPr/>
        <p:txBody>
          <a:bodyPr/>
          <a:lstStyle/>
          <a:p>
            <a:fld id="{87D8E6E0-B26B-4ADB-9839-C686FB8F76C4}" type="slidenum">
              <a:rPr lang="cy-GB" smtClean="0"/>
              <a:t>15</a:t>
            </a:fld>
            <a:endParaRPr lang="cy-GB"/>
          </a:p>
        </p:txBody>
      </p:sp>
      <p:sp>
        <p:nvSpPr>
          <p:cNvPr id="3" name="Rectangle: Rounded Corners 2">
            <a:extLst>
              <a:ext uri="{FF2B5EF4-FFF2-40B4-BE49-F238E27FC236}">
                <a16:creationId xmlns:a16="http://schemas.microsoft.com/office/drawing/2014/main" id="{A413680B-220E-AC14-23DC-F9244E0F9E32}"/>
              </a:ext>
            </a:extLst>
          </p:cNvPr>
          <p:cNvSpPr/>
          <p:nvPr/>
        </p:nvSpPr>
        <p:spPr>
          <a:xfrm>
            <a:off x="565058" y="763611"/>
            <a:ext cx="2771774" cy="7493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Casgliad</a:t>
            </a:r>
            <a:endParaRPr lang="cy-GB" sz="3200" dirty="0">
              <a:solidFill>
                <a:schemeClr val="tx1"/>
              </a:solidFill>
            </a:endParaRPr>
          </a:p>
        </p:txBody>
      </p:sp>
      <p:pic>
        <p:nvPicPr>
          <p:cNvPr id="7" name="Picture 6">
            <a:extLst>
              <a:ext uri="{FF2B5EF4-FFF2-40B4-BE49-F238E27FC236}">
                <a16:creationId xmlns:a16="http://schemas.microsoft.com/office/drawing/2014/main" id="{2E23B53B-8D58-FCC5-131B-1F6368C823B1}"/>
              </a:ext>
            </a:extLst>
          </p:cNvPr>
          <p:cNvPicPr>
            <a:picLocks noChangeAspect="1"/>
          </p:cNvPicPr>
          <p:nvPr/>
        </p:nvPicPr>
        <p:blipFill>
          <a:blip r:embed="rId4"/>
          <a:stretch>
            <a:fillRect/>
          </a:stretch>
        </p:blipFill>
        <p:spPr>
          <a:xfrm>
            <a:off x="8126082" y="363304"/>
            <a:ext cx="3227718" cy="5716046"/>
          </a:xfrm>
          <a:prstGeom prst="rect">
            <a:avLst/>
          </a:prstGeom>
        </p:spPr>
      </p:pic>
      <p:sp>
        <p:nvSpPr>
          <p:cNvPr id="8" name="TextBox 7">
            <a:extLst>
              <a:ext uri="{FF2B5EF4-FFF2-40B4-BE49-F238E27FC236}">
                <a16:creationId xmlns:a16="http://schemas.microsoft.com/office/drawing/2014/main" id="{575EEEB0-49B1-52F7-8D1E-5B539192FFF9}"/>
              </a:ext>
            </a:extLst>
          </p:cNvPr>
          <p:cNvSpPr txBox="1"/>
          <p:nvPr/>
        </p:nvSpPr>
        <p:spPr>
          <a:xfrm>
            <a:off x="8492576" y="6079350"/>
            <a:ext cx="2979248" cy="276999"/>
          </a:xfrm>
          <a:prstGeom prst="rect">
            <a:avLst/>
          </a:prstGeom>
          <a:noFill/>
        </p:spPr>
        <p:txBody>
          <a:bodyPr wrap="square" rtlCol="0">
            <a:spAutoFit/>
          </a:bodyPr>
          <a:lstStyle/>
          <a:p>
            <a:r>
              <a:rPr lang="cy-GB" sz="1200" dirty="0"/>
              <a:t>(Cyngor Celfyddydau Cymru, dim dyddiad)</a:t>
            </a:r>
          </a:p>
        </p:txBody>
      </p:sp>
      <p:sp>
        <p:nvSpPr>
          <p:cNvPr id="10" name="TextBox 9">
            <a:extLst>
              <a:ext uri="{FF2B5EF4-FFF2-40B4-BE49-F238E27FC236}">
                <a16:creationId xmlns:a16="http://schemas.microsoft.com/office/drawing/2014/main" id="{495C2C22-5EA9-474A-435E-8B7897CFB2B6}"/>
              </a:ext>
            </a:extLst>
          </p:cNvPr>
          <p:cNvSpPr txBox="1"/>
          <p:nvPr/>
        </p:nvSpPr>
        <p:spPr>
          <a:xfrm>
            <a:off x="565058" y="1524257"/>
            <a:ext cx="7377777" cy="4832092"/>
          </a:xfrm>
          <a:prstGeom prst="rect">
            <a:avLst/>
          </a:prstGeom>
          <a:noFill/>
        </p:spPr>
        <p:txBody>
          <a:bodyPr wrap="square">
            <a:spAutoFit/>
          </a:bodyPr>
          <a:lstStyle/>
          <a:p>
            <a:pPr>
              <a:spcAft>
                <a:spcPts val="800"/>
              </a:spcAft>
            </a:pPr>
            <a:r>
              <a:rPr lang="cy-GB" sz="2200" kern="100" dirty="0">
                <a:solidFill>
                  <a:srgbClr val="000000"/>
                </a:solidFill>
                <a:latin typeface="Tenorite" panose="00000500000000000000" pitchFamily="2" charset="0"/>
                <a:ea typeface="Aptos" panose="020B0004020202020204" pitchFamily="34" charset="0"/>
                <a:cs typeface="Times New Roman" panose="02020603050405020304" pitchFamily="18" charset="0"/>
              </a:rPr>
              <a:t>Ceir </a:t>
            </a:r>
            <a:r>
              <a:rPr lang="cy-GB" sz="2200" kern="1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manteision sylweddol i</a:t>
            </a:r>
            <a:r>
              <a:rPr lang="cy-GB" sz="2200" dirty="0">
                <a:latin typeface="Tenorite" panose="00000500000000000000" pitchFamily="2" charset="0"/>
              </a:rPr>
              <a:t> </a:t>
            </a:r>
            <a:r>
              <a:rPr lang="cy-GB" sz="2200" kern="100" dirty="0">
                <a:solidFill>
                  <a:srgbClr val="000000"/>
                </a:solidFill>
                <a:latin typeface="Tenorite" panose="00000500000000000000" pitchFamily="2" charset="0"/>
                <a:cs typeface="Times New Roman" panose="02020603050405020304" pitchFamily="18" charset="0"/>
              </a:rPr>
              <a:t>g</a:t>
            </a:r>
            <a:r>
              <a:rPr lang="cy-GB" sz="2200" kern="1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affael iaith newydd a datblygu dwyieithrwydd. Gall gweithredu egwyddorion trochi iaith yng nghyfnod Dysgu Sylfaen </a:t>
            </a:r>
            <a:r>
              <a:rPr lang="cy-GB" sz="2200" kern="100" dirty="0">
                <a:solidFill>
                  <a:srgbClr val="000000"/>
                </a:solidFill>
                <a:latin typeface="Tenorite" panose="00000500000000000000" pitchFamily="2" charset="0"/>
                <a:ea typeface="Aptos" panose="020B0004020202020204" pitchFamily="34" charset="0"/>
                <a:cs typeface="Times New Roman" panose="02020603050405020304" pitchFamily="18" charset="0"/>
              </a:rPr>
              <a:t>hw</a:t>
            </a:r>
            <a:r>
              <a:rPr lang="cy-GB" sz="2200" kern="1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yluso caffael iaith yn ôl Lewis (2003)</a:t>
            </a:r>
            <a:r>
              <a:rPr lang="cy-GB" sz="2200" kern="100" dirty="0">
                <a:solidFill>
                  <a:srgbClr val="000000"/>
                </a:solidFill>
                <a:latin typeface="Tenorite" panose="00000500000000000000" pitchFamily="2" charset="0"/>
                <a:ea typeface="Aptos" panose="020B0004020202020204" pitchFamily="34" charset="0"/>
                <a:cs typeface="Times New Roman" panose="02020603050405020304" pitchFamily="18" charset="0"/>
              </a:rPr>
              <a:t>, ond mae’n </a:t>
            </a:r>
            <a:r>
              <a:rPr lang="cy-GB" sz="2200" kern="100" dirty="0">
                <a:solidFill>
                  <a:srgbClr val="000000"/>
                </a:solidFill>
                <a:effectLst/>
                <a:latin typeface="Tenorite" panose="00000500000000000000" pitchFamily="2" charset="0"/>
                <a:ea typeface="Aptos" panose="020B0004020202020204" pitchFamily="34" charset="0"/>
                <a:cs typeface="Times New Roman" panose="02020603050405020304" pitchFamily="18" charset="0"/>
              </a:rPr>
              <a:t>hanfodol i addysgwyr ddeall a chymhwyso’r technegau i gefnogi datblygiad iaith pob plentyn yn effeithiol. Pryder amlwg yw’r dystiolaeth fod </a:t>
            </a:r>
            <a:r>
              <a:rPr lang="cy-GB" sz="2200" kern="100" dirty="0">
                <a:solidFill>
                  <a:srgbClr val="000000"/>
                </a:solidFill>
                <a:effectLst/>
                <a:latin typeface="Tenorite" panose="00000500000000000000" pitchFamily="2" charset="0"/>
                <a:ea typeface="Aptos" panose="020B0004020202020204" pitchFamily="34" charset="0"/>
                <a:cs typeface="Arial" panose="020B0604020202020204" pitchFamily="34" charset="0"/>
              </a:rPr>
              <a:t> gweithredu yn wahanol ar draws awdurdodau lleol </a:t>
            </a:r>
            <a:r>
              <a:rPr lang="cy-GB" sz="2200" dirty="0">
                <a:latin typeface="Tenorite" panose="00000500000000000000" pitchFamily="2" charset="0"/>
              </a:rPr>
              <a:t>Fodd bynnag, mae gweithredu yn wahanol ar draws awdurdodau lleol: mae gan rai ysgolion ddarpariaeth gref ar gyfer dysgu dwyieithog, tra bod eraill yn wynebu prinder adnoddau a staffio. Mae'r bwlch hwn yn tynnu sylw at her barhaus  lle mae nodau cenedlaethol yn fwy uchelgeisiol na'r hyn y gall rhai ardaloedd lleol ei gyflawni ar hyn o bryd.</a:t>
            </a:r>
            <a:endParaRPr lang="en-GB" sz="2200" kern="100" dirty="0">
              <a:effectLst/>
              <a:latin typeface="Tenorite" panose="00000500000000000000" pitchFamily="2" charset="0"/>
              <a:ea typeface="Aptos" panose="020B0004020202020204" pitchFamily="34" charset="0"/>
              <a:cs typeface="Times New Roman" panose="02020603050405020304" pitchFamily="18" charset="0"/>
            </a:endParaRPr>
          </a:p>
        </p:txBody>
      </p:sp>
      <p:pic>
        <p:nvPicPr>
          <p:cNvPr id="12" name="Recorded Sound">
            <a:hlinkClick r:id="" action="ppaction://media"/>
            <a:extLst>
              <a:ext uri="{FF2B5EF4-FFF2-40B4-BE49-F238E27FC236}">
                <a16:creationId xmlns:a16="http://schemas.microsoft.com/office/drawing/2014/main" id="{F2FBA2DC-C1BE-2818-37A6-97EC2E37E6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24449" y="894579"/>
            <a:ext cx="487363" cy="487363"/>
          </a:xfrm>
          <a:prstGeom prst="rect">
            <a:avLst/>
          </a:prstGeom>
        </p:spPr>
      </p:pic>
    </p:spTree>
    <p:extLst>
      <p:ext uri="{BB962C8B-B14F-4D97-AF65-F5344CB8AC3E}">
        <p14:creationId xmlns:p14="http://schemas.microsoft.com/office/powerpoint/2010/main" val="156620675"/>
      </p:ext>
    </p:extLst>
  </p:cSld>
  <p:clrMapOvr>
    <a:masterClrMapping/>
  </p:clrMapOvr>
  <mc:AlternateContent xmlns:mc="http://schemas.openxmlformats.org/markup-compatibility/2006" xmlns:p14="http://schemas.microsoft.com/office/powerpoint/2010/main">
    <mc:Choice Requires="p14">
      <p:transition spd="slow" p14:dur="2000" advTm="6725"/>
    </mc:Choice>
    <mc:Fallback xmlns="">
      <p:transition spd="slow" advTm="6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6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25BE1212-2AAB-9285-6FAF-5A926A5B21B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047BEA-3031-076B-1A44-70395352D8A7}"/>
              </a:ext>
            </a:extLst>
          </p:cNvPr>
          <p:cNvSpPr>
            <a:spLocks noGrp="1"/>
          </p:cNvSpPr>
          <p:nvPr>
            <p:ph type="sldNum" sz="quarter" idx="12"/>
          </p:nvPr>
        </p:nvSpPr>
        <p:spPr/>
        <p:txBody>
          <a:bodyPr/>
          <a:lstStyle/>
          <a:p>
            <a:fld id="{87D8E6E0-B26B-4ADB-9839-C686FB8F76C4}" type="slidenum">
              <a:rPr lang="cy-GB" smtClean="0"/>
              <a:t>16</a:t>
            </a:fld>
            <a:endParaRPr lang="cy-GB"/>
          </a:p>
        </p:txBody>
      </p:sp>
      <p:sp>
        <p:nvSpPr>
          <p:cNvPr id="3" name="Rectangle: Rounded Corners 2">
            <a:extLst>
              <a:ext uri="{FF2B5EF4-FFF2-40B4-BE49-F238E27FC236}">
                <a16:creationId xmlns:a16="http://schemas.microsoft.com/office/drawing/2014/main" id="{D5CD0947-3F85-4BCC-9A6F-25E5C4EAEA94}"/>
              </a:ext>
            </a:extLst>
          </p:cNvPr>
          <p:cNvSpPr/>
          <p:nvPr/>
        </p:nvSpPr>
        <p:spPr>
          <a:xfrm>
            <a:off x="298452" y="34925"/>
            <a:ext cx="3663948" cy="7493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Rhestr Gyfeiriadau</a:t>
            </a:r>
            <a:endParaRPr lang="cy-GB" sz="3200" dirty="0">
              <a:solidFill>
                <a:schemeClr val="tx1"/>
              </a:solidFill>
            </a:endParaRPr>
          </a:p>
        </p:txBody>
      </p:sp>
      <p:sp>
        <p:nvSpPr>
          <p:cNvPr id="5" name="TextBox 4">
            <a:extLst>
              <a:ext uri="{FF2B5EF4-FFF2-40B4-BE49-F238E27FC236}">
                <a16:creationId xmlns:a16="http://schemas.microsoft.com/office/drawing/2014/main" id="{BCA81F57-9B1E-1DEB-6065-3CDD77102FA9}"/>
              </a:ext>
            </a:extLst>
          </p:cNvPr>
          <p:cNvSpPr txBox="1"/>
          <p:nvPr/>
        </p:nvSpPr>
        <p:spPr>
          <a:xfrm>
            <a:off x="298452" y="784225"/>
            <a:ext cx="11893548" cy="6043449"/>
          </a:xfrm>
          <a:prstGeom prst="rect">
            <a:avLst/>
          </a:prstGeom>
          <a:noFill/>
        </p:spPr>
        <p:txBody>
          <a:bodyPr wrap="square">
            <a:spAutoFit/>
          </a:bodyPr>
          <a:lstStyle/>
          <a:p>
            <a:pPr>
              <a:lnSpc>
                <a:spcPct val="115000"/>
              </a:lnSpc>
              <a:buNone/>
            </a:pPr>
            <a:r>
              <a:rPr lang="cy-GB" sz="1200" kern="100" dirty="0">
                <a:effectLst/>
                <a:ea typeface="Aptos" panose="020B0004020202020204" pitchFamily="34" charset="0"/>
                <a:cs typeface="Times New Roman" panose="02020603050405020304" pitchFamily="18" charset="0"/>
              </a:rPr>
              <a:t>Addysg Cymru (2021) </a:t>
            </a:r>
            <a:r>
              <a:rPr lang="en-GB" sz="1200" i="1" kern="0" dirty="0">
                <a:effectLst/>
                <a:ea typeface="Times New Roman" panose="02020603050405020304" pitchFamily="18" charset="0"/>
                <a:cs typeface="Times New Roman" panose="02020603050405020304" pitchFamily="18" charset="0"/>
              </a:rPr>
              <a:t>MAES DYSGU A </a:t>
            </a:r>
            <a:r>
              <a:rPr lang="en-GB" sz="1200" i="1" kern="0" dirty="0" err="1">
                <a:effectLst/>
                <a:ea typeface="Times New Roman" panose="02020603050405020304" pitchFamily="18" charset="0"/>
                <a:cs typeface="Times New Roman" panose="02020603050405020304" pitchFamily="18" charset="0"/>
              </a:rPr>
              <a:t>PHROFIADIeithoedd</a:t>
            </a:r>
            <a:r>
              <a:rPr lang="en-GB" sz="1200" i="1" kern="0" dirty="0">
                <a:effectLst/>
                <a:ea typeface="Times New Roman" panose="02020603050405020304" pitchFamily="18" charset="0"/>
                <a:cs typeface="Times New Roman" panose="02020603050405020304" pitchFamily="18" charset="0"/>
              </a:rPr>
              <a:t>, </a:t>
            </a:r>
            <a:r>
              <a:rPr lang="en-GB" sz="1200" i="1" kern="0" dirty="0" err="1">
                <a:effectLst/>
                <a:ea typeface="Times New Roman" panose="02020603050405020304" pitchFamily="18" charset="0"/>
                <a:cs typeface="Times New Roman" panose="02020603050405020304" pitchFamily="18" charset="0"/>
              </a:rPr>
              <a:t>Llythrennedd</a:t>
            </a:r>
            <a:r>
              <a:rPr lang="en-GB" sz="1200" i="1" kern="0" dirty="0">
                <a:effectLst/>
                <a:ea typeface="Times New Roman" panose="02020603050405020304" pitchFamily="18" charset="0"/>
                <a:cs typeface="Times New Roman" panose="02020603050405020304" pitchFamily="18" charset="0"/>
              </a:rPr>
              <a:t> a </a:t>
            </a:r>
            <a:r>
              <a:rPr lang="en-GB" sz="1200" i="1" kern="0" dirty="0" err="1">
                <a:effectLst/>
                <a:ea typeface="Times New Roman" panose="02020603050405020304" pitchFamily="18" charset="0"/>
                <a:cs typeface="Times New Roman" panose="02020603050405020304" pitchFamily="18" charset="0"/>
              </a:rPr>
              <a:t>Chyfathrebu</a:t>
            </a:r>
            <a:r>
              <a:rPr lang="en-GB" sz="1200" b="1" i="1" kern="100" dirty="0">
                <a:effectLst/>
                <a:ea typeface="Aptos" panose="020B0004020202020204" pitchFamily="34" charset="0"/>
                <a:cs typeface="Times New Roman" panose="02020603050405020304" pitchFamily="18" charset="0"/>
              </a:rPr>
              <a:t>. </a:t>
            </a:r>
            <a:r>
              <a:rPr lang="en-GB" sz="1200" b="1" kern="100" dirty="0">
                <a:effectLst/>
                <a:ea typeface="Aptos" panose="020B0004020202020204" pitchFamily="34" charset="0"/>
                <a:cs typeface="Times New Roman" panose="02020603050405020304" pitchFamily="18" charset="0"/>
              </a:rPr>
              <a:t> </a:t>
            </a:r>
            <a:r>
              <a:rPr lang="cy-GB" sz="1200" kern="100" dirty="0">
                <a:effectLst/>
                <a:ea typeface="Aptos" panose="020B0004020202020204" pitchFamily="34" charset="0"/>
                <a:cs typeface="Times New Roman" panose="02020603050405020304" pitchFamily="18" charset="0"/>
              </a:rPr>
              <a:t>Ar gael yn: </a:t>
            </a:r>
            <a:r>
              <a:rPr lang="cy-GB" sz="1200" u="sng" kern="100" dirty="0">
                <a:solidFill>
                  <a:srgbClr val="467886"/>
                </a:solidFill>
                <a:effectLst/>
                <a:ea typeface="Aptos" panose="020B0004020202020204" pitchFamily="34" charset="0"/>
                <a:cs typeface="Times New Roman" panose="02020603050405020304" pitchFamily="18" charset="0"/>
                <a:hlinkClick r:id="rId3" tooltip="https://hwb.gov.wales/curriculum-for-wales/languages-literacy-and-communication/"/>
              </a:rPr>
              <a:t>https://hwb.gov.wales/curriculum-for-wales/languages-literacy-and-communication/</a:t>
            </a:r>
            <a:r>
              <a:rPr lang="cy-GB" sz="1200" kern="100" dirty="0">
                <a:effectLst/>
                <a:ea typeface="Aptos" panose="020B0004020202020204" pitchFamily="34" charset="0"/>
                <a:cs typeface="Times New Roman" panose="02020603050405020304" pitchFamily="18" charset="0"/>
              </a:rPr>
              <a:t> (Cyrchwyd: 24 Ionawr 2026).</a:t>
            </a:r>
            <a:endParaRPr lang="en-GB" sz="1200" kern="100" dirty="0">
              <a:ea typeface="Aptos" panose="020B0004020202020204" pitchFamily="34" charset="0"/>
              <a:cs typeface="Times New Roman" panose="02020603050405020304" pitchFamily="18" charset="0"/>
            </a:endParaRPr>
          </a:p>
          <a:p>
            <a:pPr>
              <a:lnSpc>
                <a:spcPct val="115000"/>
              </a:lnSpc>
              <a:buNone/>
            </a:pPr>
            <a:endParaRPr lang="en-GB" sz="1200" kern="100" dirty="0">
              <a:effectLst/>
              <a:ea typeface="Aptos" panose="020B0004020202020204" pitchFamily="34" charset="0"/>
              <a:cs typeface="Times New Roman" panose="02020603050405020304" pitchFamily="18" charset="0"/>
            </a:endParaRPr>
          </a:p>
          <a:p>
            <a:pPr>
              <a:lnSpc>
                <a:spcPct val="115000"/>
              </a:lnSpc>
              <a:spcAft>
                <a:spcPts val="800"/>
              </a:spcAft>
              <a:buNone/>
              <a:tabLst>
                <a:tab pos="1181735" algn="l"/>
              </a:tabLst>
            </a:pPr>
            <a:r>
              <a:rPr lang="en-GB" sz="1200" kern="100" dirty="0">
                <a:effectLst/>
                <a:ea typeface="Aptos" panose="020B0004020202020204" pitchFamily="34" charset="0"/>
                <a:cs typeface="Arial" panose="020B0604020202020204" pitchFamily="34" charset="0"/>
              </a:rPr>
              <a:t>Ashcroft, G. (2023) </a:t>
            </a:r>
            <a:r>
              <a:rPr lang="cy-GB" sz="1200" i="1" kern="100" dirty="0">
                <a:effectLst/>
                <a:ea typeface="Aptos" panose="020B0004020202020204" pitchFamily="34" charset="0"/>
                <a:cs typeface="Arial" panose="020B0604020202020204" pitchFamily="34" charset="0"/>
              </a:rPr>
              <a:t>Croeso</a:t>
            </a:r>
            <a:r>
              <a:rPr lang="cy-GB" sz="1200" kern="100" dirty="0">
                <a:effectLst/>
                <a:ea typeface="Aptos" panose="020B0004020202020204" pitchFamily="34" charset="0"/>
                <a:cs typeface="Arial" panose="020B0604020202020204" pitchFamily="34" charset="0"/>
              </a:rPr>
              <a:t>. </a:t>
            </a:r>
            <a:r>
              <a:rPr lang="en-GB" sz="1200" kern="100" dirty="0" err="1">
                <a:effectLst/>
                <a:ea typeface="Aptos" panose="020B0004020202020204" pitchFamily="34" charset="0"/>
                <a:cs typeface="Arial" panose="020B0604020202020204" pitchFamily="34" charset="0"/>
              </a:rPr>
              <a:t>Ar</a:t>
            </a:r>
            <a:r>
              <a:rPr lang="en-GB" sz="1200" kern="100" dirty="0">
                <a:effectLst/>
                <a:ea typeface="Aptos" panose="020B0004020202020204" pitchFamily="34" charset="0"/>
                <a:cs typeface="Arial" panose="020B0604020202020204" pitchFamily="34" charset="0"/>
              </a:rPr>
              <a:t> </a:t>
            </a:r>
            <a:r>
              <a:rPr lang="en-GB" sz="1200" kern="100" dirty="0" err="1">
                <a:effectLst/>
                <a:ea typeface="Aptos" panose="020B0004020202020204" pitchFamily="34" charset="0"/>
                <a:cs typeface="Arial" panose="020B0604020202020204" pitchFamily="34" charset="0"/>
              </a:rPr>
              <a:t>gael</a:t>
            </a:r>
            <a:r>
              <a:rPr lang="en-GB" sz="1200" kern="100" dirty="0">
                <a:effectLst/>
                <a:ea typeface="Aptos" panose="020B0004020202020204" pitchFamily="34" charset="0"/>
                <a:cs typeface="Arial" panose="020B0604020202020204" pitchFamily="34" charset="0"/>
              </a:rPr>
              <a:t> yn: </a:t>
            </a:r>
            <a:r>
              <a:rPr lang="en-GB" sz="1200" u="sng" kern="100" dirty="0">
                <a:solidFill>
                  <a:srgbClr val="467886"/>
                </a:solidFill>
                <a:effectLst/>
                <a:ea typeface="Aptos" panose="020B0004020202020204" pitchFamily="34" charset="0"/>
                <a:cs typeface="Arial" panose="020B0604020202020204" pitchFamily="34" charset="0"/>
                <a:hlinkClick r:id="rId4"/>
              </a:rPr>
              <a:t>https://www.yggllwyncelyn.cymru/pennaethheadteacher</a:t>
            </a:r>
            <a:r>
              <a:rPr lang="en-GB" sz="1200" kern="100" dirty="0">
                <a:effectLst/>
                <a:ea typeface="Aptos" panose="020B0004020202020204" pitchFamily="34" charset="0"/>
                <a:cs typeface="Arial" panose="020B0604020202020204" pitchFamily="34" charset="0"/>
              </a:rPr>
              <a:t> </a:t>
            </a:r>
            <a:r>
              <a:rPr lang="cy-GB" sz="1200" kern="100" dirty="0">
                <a:effectLst/>
                <a:ea typeface="Aptos" panose="020B0004020202020204" pitchFamily="34" charset="0"/>
                <a:cs typeface="Arial" panose="020B0604020202020204" pitchFamily="34" charset="0"/>
              </a:rPr>
              <a:t>(Cyrchwyd: 2 </a:t>
            </a:r>
            <a:r>
              <a:rPr lang="cy-GB" sz="1200" kern="100" dirty="0">
                <a:ea typeface="Aptos" panose="020B0004020202020204" pitchFamily="34" charset="0"/>
                <a:cs typeface="Arial" panose="020B0604020202020204" pitchFamily="34" charset="0"/>
              </a:rPr>
              <a:t>Chwefror </a:t>
            </a:r>
            <a:r>
              <a:rPr lang="cy-GB" sz="1200" kern="100" dirty="0">
                <a:effectLst/>
                <a:ea typeface="Aptos" panose="020B0004020202020204" pitchFamily="34" charset="0"/>
                <a:cs typeface="Arial" panose="020B0604020202020204" pitchFamily="34" charset="0"/>
              </a:rPr>
              <a:t>2026).</a:t>
            </a:r>
            <a:endParaRPr lang="en-GB" sz="1200"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cy-GB" sz="1200" kern="100" dirty="0">
                <a:effectLst/>
                <a:ea typeface="Aptos" panose="020B0004020202020204" pitchFamily="34" charset="0"/>
                <a:cs typeface="Times New Roman" panose="02020603050405020304" pitchFamily="18" charset="0"/>
              </a:rPr>
              <a:t>Baker, C. (2014) A </a:t>
            </a:r>
            <a:r>
              <a:rPr lang="cy-GB" sz="1200" kern="100" dirty="0" err="1">
                <a:effectLst/>
                <a:ea typeface="Aptos" panose="020B0004020202020204" pitchFamily="34" charset="0"/>
                <a:cs typeface="Times New Roman" panose="02020603050405020304" pitchFamily="18" charset="0"/>
              </a:rPr>
              <a:t>Parents</a:t>
            </a:r>
            <a:r>
              <a:rPr lang="cy-GB" sz="1200" kern="100" dirty="0">
                <a:effectLst/>
                <a:ea typeface="Aptos" panose="020B0004020202020204" pitchFamily="34" charset="0"/>
                <a:cs typeface="Times New Roman" panose="02020603050405020304" pitchFamily="18" charset="0"/>
              </a:rPr>
              <a:t>’ </a:t>
            </a:r>
            <a:r>
              <a:rPr lang="cy-GB" sz="1200" kern="100" dirty="0" err="1">
                <a:effectLst/>
                <a:ea typeface="Aptos" panose="020B0004020202020204" pitchFamily="34" charset="0"/>
                <a:cs typeface="Times New Roman" panose="02020603050405020304" pitchFamily="18" charset="0"/>
              </a:rPr>
              <a:t>and</a:t>
            </a:r>
            <a:r>
              <a:rPr lang="cy-GB" sz="1200" kern="100" dirty="0">
                <a:effectLst/>
                <a:ea typeface="Aptos" panose="020B0004020202020204" pitchFamily="34" charset="0"/>
                <a:cs typeface="Times New Roman" panose="02020603050405020304" pitchFamily="18" charset="0"/>
              </a:rPr>
              <a:t> </a:t>
            </a:r>
            <a:r>
              <a:rPr lang="cy-GB" sz="1200" kern="100" dirty="0" err="1">
                <a:effectLst/>
                <a:ea typeface="Aptos" panose="020B0004020202020204" pitchFamily="34" charset="0"/>
                <a:cs typeface="Times New Roman" panose="02020603050405020304" pitchFamily="18" charset="0"/>
              </a:rPr>
              <a:t>Teachers</a:t>
            </a:r>
            <a:r>
              <a:rPr lang="cy-GB" sz="1200" kern="100" dirty="0">
                <a:effectLst/>
                <a:ea typeface="Aptos" panose="020B0004020202020204" pitchFamily="34" charset="0"/>
                <a:cs typeface="Times New Roman" panose="02020603050405020304" pitchFamily="18" charset="0"/>
              </a:rPr>
              <a:t>’ </a:t>
            </a:r>
            <a:r>
              <a:rPr lang="cy-GB" sz="1200" kern="100" dirty="0" err="1">
                <a:effectLst/>
                <a:ea typeface="Aptos" panose="020B0004020202020204" pitchFamily="34" charset="0"/>
                <a:cs typeface="Times New Roman" panose="02020603050405020304" pitchFamily="18" charset="0"/>
              </a:rPr>
              <a:t>Guide</a:t>
            </a:r>
            <a:r>
              <a:rPr lang="cy-GB" sz="1200" kern="100" dirty="0">
                <a:effectLst/>
                <a:ea typeface="Aptos" panose="020B0004020202020204" pitchFamily="34" charset="0"/>
                <a:cs typeface="Times New Roman" panose="02020603050405020304" pitchFamily="18" charset="0"/>
              </a:rPr>
              <a:t> to </a:t>
            </a:r>
            <a:r>
              <a:rPr lang="cy-GB" sz="1200" kern="100" dirty="0" err="1">
                <a:effectLst/>
                <a:ea typeface="Aptos" panose="020B0004020202020204" pitchFamily="34" charset="0"/>
                <a:cs typeface="Times New Roman" panose="02020603050405020304" pitchFamily="18" charset="0"/>
              </a:rPr>
              <a:t>Bilingualism</a:t>
            </a:r>
            <a:r>
              <a:rPr lang="cy-GB" sz="1200" kern="100" dirty="0">
                <a:effectLst/>
                <a:ea typeface="Aptos" panose="020B0004020202020204" pitchFamily="34" charset="0"/>
                <a:cs typeface="Times New Roman" panose="02020603050405020304" pitchFamily="18" charset="0"/>
              </a:rPr>
              <a:t>. 4th edn. MULTILINGUAL MATTERS.</a:t>
            </a:r>
            <a:endParaRPr lang="en-GB" sz="1200" kern="100" dirty="0">
              <a:effectLst/>
              <a:ea typeface="Aptos" panose="020B0004020202020204" pitchFamily="34" charset="0"/>
              <a:cs typeface="Times New Roman" panose="02020603050405020304" pitchFamily="18" charset="0"/>
            </a:endParaRPr>
          </a:p>
          <a:p>
            <a:pPr>
              <a:lnSpc>
                <a:spcPct val="115000"/>
              </a:lnSpc>
              <a:spcAft>
                <a:spcPts val="800"/>
              </a:spcAft>
              <a:buNone/>
              <a:tabLst>
                <a:tab pos="1181735" algn="l"/>
              </a:tabLst>
            </a:pPr>
            <a:r>
              <a:rPr lang="cy-GB" sz="1200" kern="100" dirty="0">
                <a:effectLst/>
                <a:ea typeface="Aptos" panose="020B0004020202020204" pitchFamily="34" charset="0"/>
                <a:cs typeface="Arial" panose="020B0604020202020204" pitchFamily="34" charset="0"/>
              </a:rPr>
              <a:t>BBC Radio Cymru (2026) </a:t>
            </a:r>
            <a:r>
              <a:rPr lang="en-GB" sz="1200" i="1" kern="100" dirty="0" err="1">
                <a:effectLst/>
                <a:ea typeface="Aptos" panose="020B0004020202020204" pitchFamily="34" charset="0"/>
                <a:cs typeface="Arial" panose="020B0604020202020204" pitchFamily="34" charset="0"/>
              </a:rPr>
              <a:t>Taith</a:t>
            </a:r>
            <a:r>
              <a:rPr lang="en-GB" sz="1200" i="1" kern="100" dirty="0">
                <a:effectLst/>
                <a:ea typeface="Aptos" panose="020B0004020202020204" pitchFamily="34" charset="0"/>
                <a:cs typeface="Arial" panose="020B0604020202020204" pitchFamily="34" charset="0"/>
              </a:rPr>
              <a:t> </a:t>
            </a:r>
            <a:r>
              <a:rPr lang="en-GB" sz="1200" i="1" kern="100" dirty="0" err="1">
                <a:effectLst/>
                <a:ea typeface="Aptos" panose="020B0004020202020204" pitchFamily="34" charset="0"/>
                <a:cs typeface="Arial" panose="020B0604020202020204" pitchFamily="34" charset="0"/>
              </a:rPr>
              <a:t>Ysgolion</a:t>
            </a:r>
            <a:r>
              <a:rPr lang="en-GB" sz="1200" i="1" kern="100" dirty="0">
                <a:effectLst/>
                <a:ea typeface="Aptos" panose="020B0004020202020204" pitchFamily="34" charset="0"/>
                <a:cs typeface="Arial" panose="020B0604020202020204" pitchFamily="34" charset="0"/>
              </a:rPr>
              <a:t> C2 - Ysgol Gyfun </a:t>
            </a:r>
            <a:r>
              <a:rPr lang="en-GB" sz="1200" i="1" kern="100" dirty="0" err="1">
                <a:effectLst/>
                <a:ea typeface="Aptos" panose="020B0004020202020204" pitchFamily="34" charset="0"/>
                <a:cs typeface="Arial" panose="020B0604020202020204" pitchFamily="34" charset="0"/>
              </a:rPr>
              <a:t>G</a:t>
            </a:r>
            <a:r>
              <a:rPr lang="en-GB" sz="1200" i="1" kern="100" dirty="0" err="1">
                <a:effectLst/>
                <a:ea typeface="Aptos" panose="020B0004020202020204" pitchFamily="34" charset="0"/>
                <a:cs typeface="Cambria" panose="02040503050406030204" pitchFamily="18" charset="0"/>
              </a:rPr>
              <a:t>ŵ</a:t>
            </a:r>
            <a:r>
              <a:rPr lang="en-GB" sz="1200" i="1" kern="100" dirty="0" err="1">
                <a:effectLst/>
                <a:ea typeface="Aptos" panose="020B0004020202020204" pitchFamily="34" charset="0"/>
                <a:cs typeface="Arial" panose="020B0604020202020204" pitchFamily="34" charset="0"/>
              </a:rPr>
              <a:t>yr</a:t>
            </a:r>
            <a:r>
              <a:rPr lang="en-GB" sz="1200" i="1" kern="100" dirty="0">
                <a:effectLst/>
                <a:ea typeface="Aptos" panose="020B0004020202020204" pitchFamily="34" charset="0"/>
                <a:cs typeface="Arial" panose="020B0604020202020204" pitchFamily="34" charset="0"/>
              </a:rPr>
              <a:t>.</a:t>
            </a:r>
            <a:r>
              <a:rPr lang="en-GB" sz="1200" b="1" kern="100" dirty="0">
                <a:effectLst/>
                <a:ea typeface="Aptos" panose="020B0004020202020204" pitchFamily="34" charset="0"/>
                <a:cs typeface="Arial" panose="020B0604020202020204" pitchFamily="34" charset="0"/>
              </a:rPr>
              <a:t> </a:t>
            </a:r>
            <a:r>
              <a:rPr lang="cy-GB" sz="1200" kern="100" dirty="0">
                <a:effectLst/>
                <a:ea typeface="Aptos" panose="020B0004020202020204" pitchFamily="34" charset="0"/>
                <a:cs typeface="Arial" panose="020B0604020202020204" pitchFamily="34" charset="0"/>
              </a:rPr>
              <a:t>Ar gael yn: </a:t>
            </a:r>
            <a:r>
              <a:rPr lang="cy-GB" sz="1200" u="sng" kern="100" dirty="0">
                <a:solidFill>
                  <a:srgbClr val="467886"/>
                </a:solidFill>
                <a:effectLst/>
                <a:ea typeface="Aptos" panose="020B0004020202020204" pitchFamily="34" charset="0"/>
                <a:cs typeface="Arial" panose="020B0604020202020204" pitchFamily="34" charset="0"/>
                <a:hlinkClick r:id="rId5"/>
              </a:rPr>
              <a:t>https://www.bbc.co.uk/programmes/p01jv746/p01jv7fp</a:t>
            </a:r>
            <a:r>
              <a:rPr lang="cy-GB" sz="1200" kern="100" dirty="0">
                <a:effectLst/>
                <a:ea typeface="Aptos" panose="020B0004020202020204" pitchFamily="34" charset="0"/>
                <a:cs typeface="Arial" panose="020B0604020202020204" pitchFamily="34" charset="0"/>
              </a:rPr>
              <a:t> (Cyrchwyd:</a:t>
            </a:r>
            <a:r>
              <a:rPr lang="cy-GB" sz="1200" kern="100" dirty="0">
                <a:ea typeface="Aptos" panose="020B0004020202020204" pitchFamily="34" charset="0"/>
                <a:cs typeface="Arial" panose="020B0604020202020204" pitchFamily="34" charset="0"/>
              </a:rPr>
              <a:t> 2 Chwefror 2026</a:t>
            </a:r>
            <a:r>
              <a:rPr lang="cy-GB" sz="1200" kern="100" dirty="0">
                <a:effectLst/>
                <a:ea typeface="Aptos" panose="020B0004020202020204" pitchFamily="34" charset="0"/>
                <a:cs typeface="Arial" panose="020B0604020202020204" pitchFamily="34" charset="0"/>
              </a:rPr>
              <a:t>).</a:t>
            </a:r>
            <a:endParaRPr lang="en-GB" sz="1200" kern="100" dirty="0">
              <a:effectLst/>
              <a:ea typeface="Aptos" panose="020B0004020202020204" pitchFamily="34" charset="0"/>
              <a:cs typeface="Times New Roman" panose="02020603050405020304" pitchFamily="18" charset="0"/>
            </a:endParaRPr>
          </a:p>
          <a:p>
            <a:pPr fontAlgn="base">
              <a:buNone/>
            </a:pPr>
            <a:r>
              <a:rPr lang="cy-GB" sz="1200" dirty="0" err="1">
                <a:effectLst/>
                <a:ea typeface="Times New Roman" panose="02020603050405020304" pitchFamily="18" charset="0"/>
                <a:cs typeface="Times New Roman" panose="02020603050405020304" pitchFamily="18" charset="0"/>
              </a:rPr>
              <a:t>Booton</a:t>
            </a:r>
            <a:r>
              <a:rPr lang="cy-GB" sz="1200" dirty="0">
                <a:effectLst/>
                <a:ea typeface="Times New Roman" panose="02020603050405020304" pitchFamily="18" charset="0"/>
                <a:cs typeface="Times New Roman" panose="02020603050405020304" pitchFamily="18" charset="0"/>
              </a:rPr>
              <a:t>, S.A., </a:t>
            </a:r>
            <a:r>
              <a:rPr lang="cy-GB" sz="1200" dirty="0" err="1">
                <a:effectLst/>
                <a:ea typeface="Times New Roman" panose="02020603050405020304" pitchFamily="18" charset="0"/>
                <a:cs typeface="Times New Roman" panose="02020603050405020304" pitchFamily="18" charset="0"/>
              </a:rPr>
              <a:t>Hoicka</a:t>
            </a:r>
            <a:r>
              <a:rPr lang="cy-GB" sz="1200" dirty="0">
                <a:effectLst/>
                <a:ea typeface="Times New Roman" panose="02020603050405020304" pitchFamily="18" charset="0"/>
                <a:cs typeface="Times New Roman" panose="02020603050405020304" pitchFamily="18" charset="0"/>
              </a:rPr>
              <a:t>, E., </a:t>
            </a:r>
            <a:r>
              <a:rPr lang="cy-GB" sz="1200" dirty="0" err="1">
                <a:effectLst/>
                <a:ea typeface="Times New Roman" panose="02020603050405020304" pitchFamily="18" charset="0"/>
                <a:cs typeface="Times New Roman" panose="02020603050405020304" pitchFamily="18" charset="0"/>
              </a:rPr>
              <a:t>O'Grady</a:t>
            </a:r>
            <a:r>
              <a:rPr lang="cy-GB" sz="1200" dirty="0">
                <a:effectLst/>
                <a:ea typeface="Times New Roman" panose="02020603050405020304" pitchFamily="18" charset="0"/>
                <a:cs typeface="Times New Roman" panose="02020603050405020304" pitchFamily="18" charset="0"/>
              </a:rPr>
              <a:t>, A. M., Chan, H.Y N. a  Murphy, V. A. (2021) ‘</a:t>
            </a:r>
            <a:r>
              <a:rPr lang="cy-GB" sz="1200" dirty="0" err="1">
                <a:effectLst/>
                <a:ea typeface="Times New Roman" panose="02020603050405020304" pitchFamily="18" charset="0"/>
                <a:cs typeface="Times New Roman" panose="02020603050405020304" pitchFamily="18" charset="0"/>
              </a:rPr>
              <a:t>Children's</a:t>
            </a:r>
            <a:r>
              <a:rPr lang="cy-GB" sz="1200" dirty="0">
                <a:effectLst/>
                <a:ea typeface="Times New Roman" panose="02020603050405020304" pitchFamily="18" charset="0"/>
                <a:cs typeface="Times New Roman" panose="02020603050405020304" pitchFamily="18" charset="0"/>
              </a:rPr>
              <a:t> </a:t>
            </a:r>
            <a:r>
              <a:rPr lang="cy-GB" sz="1200" dirty="0" err="1">
                <a:effectLst/>
                <a:ea typeface="Times New Roman" panose="02020603050405020304" pitchFamily="18" charset="0"/>
                <a:cs typeface="Times New Roman" panose="02020603050405020304" pitchFamily="18" charset="0"/>
              </a:rPr>
              <a:t>divergent</a:t>
            </a:r>
            <a:r>
              <a:rPr lang="cy-GB" sz="1200" dirty="0">
                <a:effectLst/>
                <a:ea typeface="Times New Roman" panose="02020603050405020304" pitchFamily="18" charset="0"/>
                <a:cs typeface="Times New Roman" panose="02020603050405020304" pitchFamily="18" charset="0"/>
              </a:rPr>
              <a:t> </a:t>
            </a:r>
            <a:r>
              <a:rPr lang="cy-GB" sz="1200" dirty="0" err="1">
                <a:effectLst/>
                <a:ea typeface="Times New Roman" panose="02020603050405020304" pitchFamily="18" charset="0"/>
                <a:cs typeface="Times New Roman" panose="02020603050405020304" pitchFamily="18" charset="0"/>
              </a:rPr>
              <a:t>thinking</a:t>
            </a:r>
            <a:r>
              <a:rPr lang="cy-GB" sz="1200" dirty="0">
                <a:effectLst/>
                <a:ea typeface="Times New Roman" panose="02020603050405020304" pitchFamily="18" charset="0"/>
                <a:cs typeface="Times New Roman" panose="02020603050405020304" pitchFamily="18" charset="0"/>
              </a:rPr>
              <a:t> </a:t>
            </a:r>
            <a:r>
              <a:rPr lang="cy-GB" sz="1200" dirty="0" err="1">
                <a:effectLst/>
                <a:ea typeface="Times New Roman" panose="02020603050405020304" pitchFamily="18" charset="0"/>
                <a:cs typeface="Times New Roman" panose="02020603050405020304" pitchFamily="18" charset="0"/>
              </a:rPr>
              <a:t>and</a:t>
            </a:r>
            <a:r>
              <a:rPr lang="cy-GB" sz="1200" dirty="0">
                <a:effectLst/>
                <a:ea typeface="Times New Roman" panose="02020603050405020304" pitchFamily="18" charset="0"/>
                <a:cs typeface="Times New Roman" panose="02020603050405020304" pitchFamily="18" charset="0"/>
              </a:rPr>
              <a:t> </a:t>
            </a:r>
            <a:r>
              <a:rPr lang="cy-GB" sz="1200" dirty="0" err="1">
                <a:effectLst/>
                <a:ea typeface="Times New Roman" panose="02020603050405020304" pitchFamily="18" charset="0"/>
                <a:cs typeface="Times New Roman" panose="02020603050405020304" pitchFamily="18" charset="0"/>
              </a:rPr>
              <a:t>bilingualism</a:t>
            </a:r>
            <a:r>
              <a:rPr lang="cy-GB" sz="1200" dirty="0">
                <a:effectLst/>
                <a:ea typeface="Times New Roman" panose="02020603050405020304" pitchFamily="18" charset="0"/>
                <a:cs typeface="Times New Roman" panose="02020603050405020304" pitchFamily="18" charset="0"/>
              </a:rPr>
              <a:t>’, </a:t>
            </a:r>
            <a:r>
              <a:rPr lang="cy-GB" sz="1200" i="1" dirty="0" err="1">
                <a:effectLst/>
                <a:ea typeface="Times New Roman" panose="02020603050405020304" pitchFamily="18" charset="0"/>
                <a:cs typeface="Times New Roman" panose="02020603050405020304" pitchFamily="18" charset="0"/>
              </a:rPr>
              <a:t>Thinking</a:t>
            </a:r>
            <a:r>
              <a:rPr lang="cy-GB" sz="1200" i="1" dirty="0">
                <a:effectLst/>
                <a:ea typeface="Times New Roman" panose="02020603050405020304" pitchFamily="18" charset="0"/>
                <a:cs typeface="Times New Roman" panose="02020603050405020304" pitchFamily="18" charset="0"/>
              </a:rPr>
              <a:t> Skills </a:t>
            </a:r>
            <a:r>
              <a:rPr lang="cy-GB" sz="1200" i="1" dirty="0" err="1">
                <a:effectLst/>
                <a:ea typeface="Times New Roman" panose="02020603050405020304" pitchFamily="18" charset="0"/>
                <a:cs typeface="Times New Roman" panose="02020603050405020304" pitchFamily="18" charset="0"/>
              </a:rPr>
              <a:t>and</a:t>
            </a:r>
            <a:r>
              <a:rPr lang="cy-GB" sz="1200" i="1" dirty="0">
                <a:effectLst/>
                <a:ea typeface="Times New Roman" panose="02020603050405020304" pitchFamily="18" charset="0"/>
                <a:cs typeface="Times New Roman" panose="02020603050405020304" pitchFamily="18" charset="0"/>
              </a:rPr>
              <a:t> </a:t>
            </a:r>
            <a:r>
              <a:rPr lang="cy-GB" sz="1200" i="1" dirty="0" err="1">
                <a:effectLst/>
                <a:ea typeface="Times New Roman" panose="02020603050405020304" pitchFamily="18" charset="0"/>
                <a:cs typeface="Times New Roman" panose="02020603050405020304" pitchFamily="18" charset="0"/>
              </a:rPr>
              <a:t>Creativity</a:t>
            </a:r>
            <a:r>
              <a:rPr lang="cy-GB" sz="1200" dirty="0">
                <a:effectLst/>
                <a:ea typeface="Times New Roman" panose="02020603050405020304" pitchFamily="18" charset="0"/>
                <a:cs typeface="Times New Roman" panose="02020603050405020304" pitchFamily="18" charset="0"/>
              </a:rPr>
              <a:t>,</a:t>
            </a:r>
            <a:br>
              <a:rPr lang="cy-GB" sz="1200" dirty="0">
                <a:effectLst/>
                <a:ea typeface="Times New Roman" panose="02020603050405020304" pitchFamily="18" charset="0"/>
                <a:cs typeface="Times New Roman" panose="02020603050405020304" pitchFamily="18" charset="0"/>
              </a:rPr>
            </a:br>
            <a:r>
              <a:rPr lang="cy-GB" sz="1200" dirty="0">
                <a:effectLst/>
                <a:ea typeface="Times New Roman" panose="02020603050405020304" pitchFamily="18" charset="0"/>
                <a:cs typeface="Times New Roman" panose="02020603050405020304" pitchFamily="18" charset="0"/>
              </a:rPr>
              <a:t>41. Ar gael yn: </a:t>
            </a:r>
            <a:r>
              <a:rPr lang="cy-GB" sz="1200" u="sng" dirty="0">
                <a:solidFill>
                  <a:srgbClr val="467886"/>
                </a:solidFill>
                <a:effectLst/>
                <a:ea typeface="Times New Roman" panose="02020603050405020304" pitchFamily="18" charset="0"/>
                <a:cs typeface="Times New Roman" panose="02020603050405020304" pitchFamily="18" charset="0"/>
                <a:hlinkClick r:id="rId6" tooltip="https://research-ebsco-com.ezproxy.uwtsd.ac.uk/c/onvpsy/viewer/pdf/tlr2ls7xdf?route=details"/>
              </a:rPr>
              <a:t>https://research-ebsco-com.ezproxy.uwtsd.ac.uk/c/onvpsy/viewer/pdf/tlr2ls7xdf?route=details</a:t>
            </a:r>
            <a:r>
              <a:rPr lang="cy-GB" sz="1200" dirty="0">
                <a:effectLst/>
                <a:ea typeface="Times New Roman" panose="02020603050405020304" pitchFamily="18" charset="0"/>
                <a:cs typeface="Times New Roman" panose="02020603050405020304" pitchFamily="18" charset="0"/>
              </a:rPr>
              <a:t> (Cyrchwyd: 16 Ionawr 26).</a:t>
            </a:r>
            <a:endParaRPr lang="en-GB" sz="1200" dirty="0">
              <a:effectLst/>
              <a:ea typeface="Times New Roman" panose="02020603050405020304" pitchFamily="18" charset="0"/>
            </a:endParaRPr>
          </a:p>
          <a:p>
            <a:pPr fontAlgn="base">
              <a:buNone/>
            </a:pPr>
            <a:r>
              <a:rPr lang="cy-GB" sz="1200" dirty="0">
                <a:effectLst/>
                <a:ea typeface="Times New Roman" panose="02020603050405020304" pitchFamily="18" charset="0"/>
                <a:cs typeface="Times New Roman" panose="02020603050405020304" pitchFamily="18" charset="0"/>
              </a:rPr>
              <a:t> </a:t>
            </a:r>
            <a:endParaRPr lang="en-GB" sz="1200" dirty="0">
              <a:effectLst/>
              <a:ea typeface="Times New Roman" panose="02020603050405020304" pitchFamily="18" charset="0"/>
            </a:endParaRPr>
          </a:p>
          <a:p>
            <a:pPr>
              <a:lnSpc>
                <a:spcPct val="115000"/>
              </a:lnSpc>
              <a:spcAft>
                <a:spcPts val="800"/>
              </a:spcAft>
              <a:buNone/>
              <a:tabLst>
                <a:tab pos="1181735" algn="l"/>
              </a:tabLst>
            </a:pPr>
            <a:r>
              <a:rPr lang="cy-GB" sz="1200" kern="100" dirty="0">
                <a:effectLst/>
                <a:ea typeface="Aptos" panose="020B0004020202020204" pitchFamily="34" charset="0"/>
                <a:cs typeface="Arial" panose="020B0604020202020204" pitchFamily="34" charset="0"/>
              </a:rPr>
              <a:t>Cyngor Celfyddydau Cymru (dim dyddiad</a:t>
            </a:r>
            <a:r>
              <a:rPr lang="cy-GB" sz="1200" i="1" kern="100" dirty="0">
                <a:effectLst/>
                <a:ea typeface="Aptos" panose="020B0004020202020204" pitchFamily="34" charset="0"/>
                <a:cs typeface="Arial" panose="020B0604020202020204" pitchFamily="34" charset="0"/>
              </a:rPr>
              <a:t>) Dewch i ddathlu! Dysgu Creadigol drwy’r Celfyddydau.</a:t>
            </a:r>
            <a:r>
              <a:rPr lang="cy-GB" sz="1200" kern="100" dirty="0">
                <a:effectLst/>
                <a:ea typeface="Aptos" panose="020B0004020202020204" pitchFamily="34" charset="0"/>
                <a:cs typeface="Arial" panose="020B0604020202020204" pitchFamily="34" charset="0"/>
              </a:rPr>
              <a:t> Ar gael yn&gt; </a:t>
            </a:r>
            <a:r>
              <a:rPr lang="cy-GB" sz="1200" u="sng" kern="100" dirty="0">
                <a:solidFill>
                  <a:srgbClr val="467886"/>
                </a:solidFill>
                <a:effectLst/>
                <a:ea typeface="Aptos" panose="020B0004020202020204" pitchFamily="34" charset="0"/>
                <a:cs typeface="Arial" panose="020B0604020202020204" pitchFamily="34" charset="0"/>
                <a:hlinkClick r:id="rId7"/>
              </a:rPr>
              <a:t>https://creativelearning.arts.wales/sites/default/files/2023-10/A5%20Dewch%20i%20ddathlu%20booklet_compressed.pdf</a:t>
            </a:r>
            <a:r>
              <a:rPr lang="cy-GB" sz="1200" kern="100" dirty="0">
                <a:effectLst/>
                <a:ea typeface="Aptos" panose="020B0004020202020204" pitchFamily="34" charset="0"/>
                <a:cs typeface="Arial" panose="020B0604020202020204" pitchFamily="34" charset="0"/>
              </a:rPr>
              <a:t> (Cyrchwyd: </a:t>
            </a:r>
            <a:r>
              <a:rPr lang="cy-GB" sz="1200" kern="100" dirty="0">
                <a:ea typeface="Aptos" panose="020B0004020202020204" pitchFamily="34" charset="0"/>
                <a:cs typeface="Arial" panose="020B0604020202020204" pitchFamily="34" charset="0"/>
              </a:rPr>
              <a:t>2 Chwefror 2026</a:t>
            </a:r>
            <a:r>
              <a:rPr lang="cy-GB" sz="1200" kern="100" dirty="0">
                <a:effectLst/>
                <a:ea typeface="Aptos" panose="020B0004020202020204" pitchFamily="34" charset="0"/>
                <a:cs typeface="Arial" panose="020B0604020202020204" pitchFamily="34" charset="0"/>
              </a:rPr>
              <a:t>).</a:t>
            </a:r>
            <a:endParaRPr lang="en-GB" sz="1200" kern="100" dirty="0">
              <a:effectLst/>
              <a:ea typeface="Aptos" panose="020B0004020202020204" pitchFamily="34" charset="0"/>
              <a:cs typeface="Times New Roman" panose="02020603050405020304" pitchFamily="18" charset="0"/>
            </a:endParaRPr>
          </a:p>
          <a:p>
            <a:pPr>
              <a:lnSpc>
                <a:spcPct val="115000"/>
              </a:lnSpc>
              <a:spcAft>
                <a:spcPts val="800"/>
              </a:spcAft>
              <a:buNone/>
              <a:tabLst>
                <a:tab pos="1181735" algn="l"/>
              </a:tabLst>
            </a:pPr>
            <a:r>
              <a:rPr lang="cy-GB" sz="1200" kern="100" dirty="0" err="1">
                <a:effectLst/>
                <a:ea typeface="Aptos" panose="020B0004020202020204" pitchFamily="34" charset="0"/>
                <a:cs typeface="Arial" panose="020B0604020202020204" pitchFamily="34" charset="0"/>
              </a:rPr>
              <a:t>Donaldson</a:t>
            </a:r>
            <a:r>
              <a:rPr lang="cy-GB" sz="1200" kern="100" dirty="0">
                <a:effectLst/>
                <a:ea typeface="Aptos" panose="020B0004020202020204" pitchFamily="34" charset="0"/>
                <a:cs typeface="Arial" panose="020B0604020202020204" pitchFamily="34" charset="0"/>
              </a:rPr>
              <a:t>, G. (2015) </a:t>
            </a:r>
            <a:r>
              <a:rPr lang="cy-GB" sz="1200" i="1" kern="100" dirty="0">
                <a:effectLst/>
                <a:ea typeface="Aptos" panose="020B0004020202020204" pitchFamily="34" charset="0"/>
                <a:cs typeface="Arial" panose="020B0604020202020204" pitchFamily="34" charset="0"/>
              </a:rPr>
              <a:t>Dyfodol Llwyddiannus</a:t>
            </a:r>
            <a:r>
              <a:rPr lang="cy-GB" sz="1200" kern="100" dirty="0">
                <a:effectLst/>
                <a:ea typeface="Aptos" panose="020B0004020202020204" pitchFamily="34" charset="0"/>
                <a:cs typeface="Arial" panose="020B0604020202020204" pitchFamily="34" charset="0"/>
              </a:rPr>
              <a:t>. Ar gael yn: https://www.llyw.cymru/sites/default/files/publications/2018-03/dyfodol-llwyddiannus.pdf (Cyrchwyd: Ionawr 16 2026).</a:t>
            </a:r>
            <a:endParaRPr lang="en-GB" sz="1200" kern="100" dirty="0">
              <a:effectLst/>
              <a:ea typeface="Aptos" panose="020B0004020202020204" pitchFamily="34" charset="0"/>
              <a:cs typeface="Times New Roman" panose="02020603050405020304" pitchFamily="18" charset="0"/>
            </a:endParaRPr>
          </a:p>
          <a:p>
            <a:pPr>
              <a:lnSpc>
                <a:spcPct val="115000"/>
              </a:lnSpc>
              <a:spcAft>
                <a:spcPts val="800"/>
              </a:spcAft>
              <a:buNone/>
              <a:tabLst>
                <a:tab pos="1181735" algn="l"/>
              </a:tabLst>
            </a:pPr>
            <a:r>
              <a:rPr lang="cy-GB" sz="1200" kern="100" dirty="0">
                <a:effectLst/>
                <a:ea typeface="Aptos" panose="020B0004020202020204" pitchFamily="34" charset="0"/>
                <a:cs typeface="Arial" panose="020B0604020202020204" pitchFamily="34" charset="0"/>
              </a:rPr>
              <a:t>Edwards a Sparks (2020) </a:t>
            </a:r>
            <a:r>
              <a:rPr lang="en-GB" sz="1200" i="1" kern="100" dirty="0">
                <a:effectLst/>
                <a:ea typeface="Aptos" panose="020B0004020202020204" pitchFamily="34" charset="0"/>
                <a:cs typeface="Arial" panose="020B0604020202020204" pitchFamily="34" charset="0"/>
              </a:rPr>
              <a:t>Conversations that Matter: Talking with Children About Big World Issues. </a:t>
            </a:r>
            <a:r>
              <a:rPr lang="cy-GB" sz="1200" kern="100" dirty="0">
                <a:effectLst/>
                <a:ea typeface="Aptos" panose="020B0004020202020204" pitchFamily="34" charset="0"/>
                <a:cs typeface="Arial" panose="020B0604020202020204" pitchFamily="34" charset="0"/>
              </a:rPr>
              <a:t>Ar gael yn:</a:t>
            </a:r>
            <a:r>
              <a:rPr lang="cy-GB" sz="1200" kern="100" dirty="0">
                <a:effectLst/>
                <a:ea typeface="Aptos" panose="020B0004020202020204" pitchFamily="34" charset="0"/>
                <a:cs typeface="Segoe UI" panose="020B0502040204020203" pitchFamily="34" charset="0"/>
              </a:rPr>
              <a:t> </a:t>
            </a:r>
            <a:r>
              <a:rPr lang="cy-GB" sz="1200" u="sng" kern="100" dirty="0">
                <a:solidFill>
                  <a:srgbClr val="467886"/>
                </a:solidFill>
                <a:effectLst/>
                <a:ea typeface="Aptos" panose="020B0004020202020204" pitchFamily="34" charset="0"/>
                <a:cs typeface="Arial" panose="020B0604020202020204" pitchFamily="34" charset="0"/>
                <a:hlinkClick r:id="rId8"/>
              </a:rPr>
              <a:t>https://www.naeyc.org/resources/blog/conversations-that-matter</a:t>
            </a:r>
            <a:r>
              <a:rPr lang="cy-GB" sz="1200" kern="100" dirty="0">
                <a:effectLst/>
                <a:ea typeface="Aptos" panose="020B0004020202020204" pitchFamily="34" charset="0"/>
                <a:cs typeface="Arial" panose="020B0604020202020204" pitchFamily="34" charset="0"/>
              </a:rPr>
              <a:t> (Cyrchwyd: </a:t>
            </a:r>
            <a:r>
              <a:rPr lang="cy-GB" sz="1200" kern="100" dirty="0">
                <a:ea typeface="Aptos" panose="020B0004020202020204" pitchFamily="34" charset="0"/>
                <a:cs typeface="Arial" panose="020B0604020202020204" pitchFamily="34" charset="0"/>
              </a:rPr>
              <a:t>2 Chwefror 2026</a:t>
            </a:r>
            <a:r>
              <a:rPr lang="cy-GB" sz="1200" kern="100" dirty="0">
                <a:effectLst/>
                <a:ea typeface="Aptos" panose="020B0004020202020204" pitchFamily="34" charset="0"/>
                <a:cs typeface="Arial" panose="020B0604020202020204" pitchFamily="34" charset="0"/>
              </a:rPr>
              <a:t>).</a:t>
            </a:r>
          </a:p>
          <a:p>
            <a:r>
              <a:rPr lang="cy-GB" sz="1200" dirty="0" err="1"/>
              <a:t>EqualiTeach</a:t>
            </a:r>
            <a:r>
              <a:rPr lang="cy-GB" sz="1200" dirty="0"/>
              <a:t> (2020) </a:t>
            </a:r>
            <a:r>
              <a:rPr lang="en-GB" sz="1200" i="1" dirty="0"/>
              <a:t>How to Talk With Children and Young People About Race and Racism. </a:t>
            </a:r>
            <a:r>
              <a:rPr lang="cy-GB" sz="1200" dirty="0"/>
              <a:t>Ar gael yn: </a:t>
            </a:r>
            <a:r>
              <a:rPr lang="en-GB" sz="1200" u="sng" dirty="0">
                <a:hlinkClick r:id="rId9"/>
              </a:rPr>
              <a:t>https://equaliteach.co.uk/how-to-talk-with-children-and-young-people-about-race-and-racism/</a:t>
            </a:r>
            <a:r>
              <a:rPr lang="en-GB" sz="1200" dirty="0"/>
              <a:t> </a:t>
            </a:r>
            <a:r>
              <a:rPr lang="cy-GB" sz="1200" dirty="0"/>
              <a:t>(Cyrchwyd:</a:t>
            </a:r>
            <a:r>
              <a:rPr lang="cy-GB" sz="1200" kern="100" dirty="0">
                <a:ea typeface="Aptos" panose="020B0004020202020204" pitchFamily="34" charset="0"/>
                <a:cs typeface="Arial" panose="020B0604020202020204" pitchFamily="34" charset="0"/>
              </a:rPr>
              <a:t> 2 Chwefror 2026</a:t>
            </a:r>
            <a:r>
              <a:rPr lang="cy-GB" sz="1200" dirty="0"/>
              <a:t>).</a:t>
            </a:r>
          </a:p>
          <a:p>
            <a:endParaRPr lang="en-GB" sz="1200" dirty="0"/>
          </a:p>
          <a:p>
            <a:r>
              <a:rPr lang="cy-GB" sz="1200" dirty="0"/>
              <a:t>Estyn (2013) </a:t>
            </a:r>
            <a:r>
              <a:rPr lang="cy-GB" sz="1200" i="1" dirty="0"/>
              <a:t>Datblygu’r Gymraeg yn y Cyfnod Sylfaen – Ionawr 2013. </a:t>
            </a:r>
            <a:r>
              <a:rPr lang="cy-GB" sz="1200" dirty="0"/>
              <a:t>Ar gael yn: </a:t>
            </a:r>
            <a:r>
              <a:rPr lang="cy-GB" sz="1200" u="sng" dirty="0">
                <a:hlinkClick r:id="rId10"/>
              </a:rPr>
              <a:t>https://www.estyn.llyw.cymru/adnoddau-gwella/datblygur-gymraeg-yn-y-cyfnod-sylfaen-ionawr-2013/</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Estyn (2020) </a:t>
            </a:r>
            <a:r>
              <a:rPr lang="en-GB" sz="1200" i="1" dirty="0" err="1"/>
              <a:t>Gwella</a:t>
            </a:r>
            <a:r>
              <a:rPr lang="en-GB" sz="1200" i="1" dirty="0"/>
              <a:t> </a:t>
            </a:r>
            <a:r>
              <a:rPr lang="en-GB" sz="1200" i="1" dirty="0" err="1"/>
              <a:t>llythrennedd</a:t>
            </a:r>
            <a:r>
              <a:rPr lang="en-GB" sz="1200" i="1" dirty="0"/>
              <a:t> </a:t>
            </a:r>
            <a:r>
              <a:rPr lang="en-GB" sz="1200" i="1" dirty="0" err="1"/>
              <a:t>trwy</a:t>
            </a:r>
            <a:r>
              <a:rPr lang="en-GB" sz="1200" i="1" dirty="0"/>
              <a:t> </a:t>
            </a:r>
            <a:r>
              <a:rPr lang="en-GB" sz="1200" i="1" dirty="0" err="1"/>
              <a:t>ddysgu</a:t>
            </a:r>
            <a:r>
              <a:rPr lang="en-GB" sz="1200" i="1" dirty="0"/>
              <a:t> </a:t>
            </a:r>
            <a:r>
              <a:rPr lang="en-GB" sz="1200" i="1" dirty="0" err="1"/>
              <a:t>creadigol</a:t>
            </a:r>
            <a:r>
              <a:rPr lang="en-GB" sz="1200" dirty="0"/>
              <a:t>. </a:t>
            </a:r>
            <a:r>
              <a:rPr lang="en-GB" sz="1200" dirty="0" err="1"/>
              <a:t>Ar</a:t>
            </a:r>
            <a:r>
              <a:rPr lang="en-GB" sz="1200" dirty="0"/>
              <a:t> </a:t>
            </a:r>
            <a:r>
              <a:rPr lang="en-GB" sz="1200" dirty="0" err="1"/>
              <a:t>gael</a:t>
            </a:r>
            <a:r>
              <a:rPr lang="en-GB" sz="1200" dirty="0"/>
              <a:t> yn: https://www.estyn.llyw.cymru/adnoddau-gwella/gwella-llythrennedd-trwy-ddysgu-creadigol/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b="1" dirty="0"/>
              <a:t>).</a:t>
            </a:r>
          </a:p>
          <a:p>
            <a:endParaRPr lang="en-GB" sz="1200" dirty="0"/>
          </a:p>
          <a:p>
            <a:r>
              <a:rPr lang="cy-GB" sz="1200" dirty="0"/>
              <a:t>Estyn (2021) </a:t>
            </a:r>
            <a:r>
              <a:rPr lang="cy-GB" sz="1200" i="1" dirty="0"/>
              <a:t>Iaith a llythrennedd Saesneg mewn lleoliadau ac ysgolion cynradd. </a:t>
            </a:r>
            <a:r>
              <a:rPr lang="cy-GB" sz="1200" dirty="0"/>
              <a:t>Ar gael yn: </a:t>
            </a:r>
            <a:r>
              <a:rPr lang="cy-GB" sz="1200" u="sng" dirty="0">
                <a:hlinkClick r:id="rId11"/>
              </a:rPr>
              <a:t>https://www.estyn.gov.wales/system/files/2021-08/Estyn%20English%20language%20and%20literacy%20W%284%29.pdf</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endParaRPr lang="en-GB" sz="1200" dirty="0"/>
          </a:p>
          <a:p>
            <a:pPr>
              <a:lnSpc>
                <a:spcPct val="115000"/>
              </a:lnSpc>
              <a:spcAft>
                <a:spcPts val="800"/>
              </a:spcAft>
              <a:buNone/>
              <a:tabLst>
                <a:tab pos="1181735" algn="l"/>
              </a:tabLs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50916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8DCD5B7E-5D03-80D5-0A43-21DF013A7D7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08C314-0A51-63C4-E371-878F15264D1F}"/>
              </a:ext>
            </a:extLst>
          </p:cNvPr>
          <p:cNvSpPr>
            <a:spLocks noGrp="1"/>
          </p:cNvSpPr>
          <p:nvPr>
            <p:ph type="sldNum" sz="quarter" idx="12"/>
          </p:nvPr>
        </p:nvSpPr>
        <p:spPr/>
        <p:txBody>
          <a:bodyPr/>
          <a:lstStyle/>
          <a:p>
            <a:fld id="{87D8E6E0-B26B-4ADB-9839-C686FB8F76C4}" type="slidenum">
              <a:rPr lang="cy-GB" smtClean="0"/>
              <a:t>17</a:t>
            </a:fld>
            <a:endParaRPr lang="cy-GB"/>
          </a:p>
        </p:txBody>
      </p:sp>
      <p:sp>
        <p:nvSpPr>
          <p:cNvPr id="3" name="Rectangle: Rounded Corners 2">
            <a:extLst>
              <a:ext uri="{FF2B5EF4-FFF2-40B4-BE49-F238E27FC236}">
                <a16:creationId xmlns:a16="http://schemas.microsoft.com/office/drawing/2014/main" id="{846AC41F-6B68-338C-F057-67BC8A0B9921}"/>
              </a:ext>
            </a:extLst>
          </p:cNvPr>
          <p:cNvSpPr/>
          <p:nvPr/>
        </p:nvSpPr>
        <p:spPr>
          <a:xfrm>
            <a:off x="227332" y="-3175"/>
            <a:ext cx="3663948" cy="59245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Rhestr Gyfeiriadau</a:t>
            </a:r>
            <a:endParaRPr lang="cy-GB" sz="3200" dirty="0">
              <a:solidFill>
                <a:schemeClr val="tx1"/>
              </a:solidFill>
            </a:endParaRPr>
          </a:p>
        </p:txBody>
      </p:sp>
      <p:sp>
        <p:nvSpPr>
          <p:cNvPr id="4" name="TextBox 3">
            <a:extLst>
              <a:ext uri="{FF2B5EF4-FFF2-40B4-BE49-F238E27FC236}">
                <a16:creationId xmlns:a16="http://schemas.microsoft.com/office/drawing/2014/main" id="{4302CFB5-E845-079C-C32A-6967637E954B}"/>
              </a:ext>
            </a:extLst>
          </p:cNvPr>
          <p:cNvSpPr txBox="1"/>
          <p:nvPr/>
        </p:nvSpPr>
        <p:spPr>
          <a:xfrm>
            <a:off x="149226" y="672465"/>
            <a:ext cx="11893548" cy="6572825"/>
          </a:xfrm>
          <a:prstGeom prst="rect">
            <a:avLst/>
          </a:prstGeom>
          <a:noFill/>
        </p:spPr>
        <p:txBody>
          <a:bodyPr wrap="square">
            <a:spAutoFit/>
          </a:bodyPr>
          <a:lstStyle/>
          <a:p>
            <a:r>
              <a:rPr lang="en-GB" sz="1200" dirty="0"/>
              <a:t>Estyn (2024a)</a:t>
            </a:r>
            <a:r>
              <a:rPr lang="en-GB" sz="1200" b="1" dirty="0"/>
              <a:t> </a:t>
            </a:r>
            <a:r>
              <a:rPr lang="en-GB" sz="1200" i="1" dirty="0" err="1"/>
              <a:t>Darpariaeth</a:t>
            </a:r>
            <a:r>
              <a:rPr lang="en-GB" sz="1200" i="1" dirty="0"/>
              <a:t> </a:t>
            </a:r>
            <a:r>
              <a:rPr lang="en-GB" sz="1200" i="1" dirty="0" err="1"/>
              <a:t>i</a:t>
            </a:r>
            <a:r>
              <a:rPr lang="en-GB" sz="1200" i="1" dirty="0"/>
              <a:t> </a:t>
            </a:r>
            <a:r>
              <a:rPr lang="en-GB" sz="1200" i="1" dirty="0" err="1"/>
              <a:t>wella</a:t>
            </a:r>
            <a:r>
              <a:rPr lang="en-GB" sz="1200" i="1" dirty="0"/>
              <a:t> </a:t>
            </a:r>
            <a:r>
              <a:rPr lang="en-GB" sz="1200" i="1" dirty="0" err="1"/>
              <a:t>medrau</a:t>
            </a:r>
            <a:r>
              <a:rPr lang="en-GB" sz="1200" i="1" dirty="0"/>
              <a:t> Cymraeg </a:t>
            </a:r>
            <a:r>
              <a:rPr lang="en-GB" sz="1200" i="1" dirty="0" err="1"/>
              <a:t>ei</a:t>
            </a:r>
            <a:r>
              <a:rPr lang="en-GB" sz="1200" i="1" dirty="0"/>
              <a:t> </a:t>
            </a:r>
            <a:r>
              <a:rPr lang="en-GB" sz="1200" i="1" dirty="0" err="1"/>
              <a:t>disgyblion</a:t>
            </a:r>
            <a:r>
              <a:rPr lang="en-GB" sz="1200" i="1" dirty="0"/>
              <a:t>. </a:t>
            </a:r>
            <a:r>
              <a:rPr lang="cy-GB" sz="1200" dirty="0"/>
              <a:t>Ar gael yn: https://www.estyn.llyw.cymru/adnoddau-gwella/darpariaeth-i-wella-medrau-cymraeg-ei-disgyblion// (Cyrchwyd: 12 Ionawr 2026).</a:t>
            </a:r>
          </a:p>
          <a:p>
            <a:endParaRPr lang="en-GB" sz="1200" dirty="0"/>
          </a:p>
          <a:p>
            <a:r>
              <a:rPr lang="cy-GB" sz="1200" dirty="0"/>
              <a:t>Estyn (2024b) </a:t>
            </a:r>
            <a:r>
              <a:rPr lang="en-GB" sz="1200" i="1" dirty="0" err="1"/>
              <a:t>Datblygu</a:t>
            </a:r>
            <a:r>
              <a:rPr lang="en-GB" sz="1200" i="1" dirty="0"/>
              <a:t> </a:t>
            </a:r>
            <a:r>
              <a:rPr lang="en-GB" sz="1200" i="1" dirty="0" err="1"/>
              <a:t>medrau</a:t>
            </a:r>
            <a:r>
              <a:rPr lang="en-GB" sz="1200" i="1" dirty="0"/>
              <a:t> </a:t>
            </a:r>
            <a:r>
              <a:rPr lang="en-GB" sz="1200" i="1" dirty="0" err="1"/>
              <a:t>llafar</a:t>
            </a:r>
            <a:r>
              <a:rPr lang="en-GB" sz="1200" i="1" dirty="0"/>
              <a:t> Cymraeg </a:t>
            </a:r>
            <a:r>
              <a:rPr lang="en-GB" sz="1200" i="1" dirty="0" err="1"/>
              <a:t>disgyblion</a:t>
            </a:r>
            <a:r>
              <a:rPr lang="en-GB" sz="1200" b="1" dirty="0"/>
              <a:t>. </a:t>
            </a:r>
            <a:r>
              <a:rPr lang="cy-GB" sz="1200" dirty="0"/>
              <a:t>Ar gael yn: </a:t>
            </a:r>
            <a:r>
              <a:rPr lang="cy-GB" sz="1200" u="sng" dirty="0">
                <a:hlinkClick r:id="rId3"/>
              </a:rPr>
              <a:t>https://www.estyn.llyw.cymru/adnoddau-gwella/datblygu-medrau-llafar-cymraeg-disgyblion-2</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cy-GB" sz="1200" dirty="0"/>
          </a:p>
          <a:p>
            <a:r>
              <a:rPr lang="cy-GB" sz="1200" dirty="0"/>
              <a:t>Estyn (2024c) </a:t>
            </a:r>
            <a:r>
              <a:rPr lang="en-GB" sz="1200" i="1" dirty="0" err="1"/>
              <a:t>Datblygu</a:t>
            </a:r>
            <a:r>
              <a:rPr lang="en-GB" sz="1200" i="1" dirty="0"/>
              <a:t> </a:t>
            </a:r>
            <a:r>
              <a:rPr lang="en-GB" sz="1200" i="1" dirty="0" err="1"/>
              <a:t>medrau</a:t>
            </a:r>
            <a:r>
              <a:rPr lang="en-GB" sz="1200" i="1" dirty="0"/>
              <a:t> </a:t>
            </a:r>
            <a:r>
              <a:rPr lang="en-GB" sz="1200" i="1" dirty="0" err="1"/>
              <a:t>llafar</a:t>
            </a:r>
            <a:r>
              <a:rPr lang="en-GB" sz="1200" i="1" dirty="0"/>
              <a:t> Cymraeg </a:t>
            </a:r>
            <a:r>
              <a:rPr lang="en-GB" sz="1200" i="1" dirty="0" err="1"/>
              <a:t>disgyblion</a:t>
            </a:r>
            <a:r>
              <a:rPr lang="en-GB" sz="1200" b="1" dirty="0"/>
              <a:t>. </a:t>
            </a:r>
            <a:r>
              <a:rPr lang="cy-GB" sz="1200" dirty="0"/>
              <a:t>Ar gael yn: https://www.estyn.llyw.cymru/adnoddau-gwella/datblygu-medrau-llafar-cymraeg-disgyblion/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Estyn (2024c) </a:t>
            </a:r>
            <a:r>
              <a:rPr lang="cy-GB" sz="1200" i="1" dirty="0"/>
              <a:t>Trefniadau trochi yn y Gymraeg mewn awdurdodau lleol</a:t>
            </a:r>
            <a:r>
              <a:rPr lang="cy-GB" sz="1200" dirty="0"/>
              <a:t>. Ar gael yn: https://estyn.gov.wales/app/uploads/2024/08/Sut-rydym-yn-arolygu-trefniadau-trochi-yn-y-Gymraeg-mewn-awdurdodau-lleol_1.pdf (Cyrchwyd 12 Ionawr 2026).  </a:t>
            </a:r>
          </a:p>
          <a:p>
            <a:endParaRPr lang="en-GB" sz="1200" dirty="0"/>
          </a:p>
          <a:p>
            <a:r>
              <a:rPr lang="cy-GB" sz="1200" dirty="0"/>
              <a:t>Estyn (2025a) </a:t>
            </a:r>
            <a:r>
              <a:rPr lang="cy-GB" sz="1200" i="1" dirty="0"/>
              <a:t>Trefniadau Trochi yn y Gymraeg Cyngor Sir Gwynedd</a:t>
            </a:r>
            <a:r>
              <a:rPr lang="cy-GB" sz="1200" dirty="0"/>
              <a:t>. Ar gael yn: </a:t>
            </a:r>
            <a:r>
              <a:rPr lang="cy-GB" sz="1200" u="sng" dirty="0">
                <a:hlinkClick r:id="rId4"/>
              </a:rPr>
              <a:t>https://estyn.gov.wales/app/uploads/2025/05/Adroddiad-arolygiad-Gwynedd-County-Council-2025.pdf</a:t>
            </a:r>
            <a:r>
              <a:rPr lang="cy-GB" sz="1200" dirty="0"/>
              <a:t> (Cyrchwyd 12 Ionawr 2026).  </a:t>
            </a:r>
          </a:p>
          <a:p>
            <a:endParaRPr lang="en-GB" sz="1200" dirty="0"/>
          </a:p>
          <a:p>
            <a:r>
              <a:rPr lang="cy-GB" sz="1200" dirty="0"/>
              <a:t>Estyn (2025b) </a:t>
            </a:r>
            <a:r>
              <a:rPr lang="cy-GB" sz="1200" i="1" dirty="0"/>
              <a:t>Addfwyn gyda’r plentyn, cadarn ar y ffiniau: Effaith cadarnhaol gosod lles yn ganolig mewn cyd-destun datblygu iaith dysgwyr o fewn darpariaethau trochi hwyr yn Wrecsam</a:t>
            </a:r>
            <a:r>
              <a:rPr lang="cy-GB" sz="1200" b="1" dirty="0"/>
              <a:t>. </a:t>
            </a:r>
            <a:r>
              <a:rPr lang="cy-GB" sz="1200" dirty="0"/>
              <a:t>Ar gael yn: fhttps://www.estyn.llyw.cymru/adnoddau-gwella/addfwyn-gydar-plentyn-cadarn-ar-y-ffiniau-effaith-cadarnhaol-gosod-lles-yn-ganolig-mewn-cyd-destun-datblygu-iaith-dysgwyr-o-fewn-darpariaethau-trochi-hwyr-yn-wrecsam/?utm_campaign=Effective+practice+-+welsh+language+immersion&amp;utm_source=facebook,linkedin&amp;utm_medium=&amp;utm_content=&amp;fbclid=IwY2xjawPSFLZleHRuA2FlbQIxMABzcnRjBmFwcF9pZBAyMjIwMzkxNzg4MjAwODkyAAEeQlULz8ApNgpFZNGnjNcDiFWAZ2EbanSPtj5WzmvYAVvBkAIiNzFy-YwRVcY_aem_uxIFeE0oSzDsS64_lE9koA (Cyrchwyd 12 Ionawr 2026).  </a:t>
            </a:r>
            <a:endParaRPr lang="en-GB" sz="1200" dirty="0"/>
          </a:p>
          <a:p>
            <a:endParaRPr lang="cy-GB" sz="1200" dirty="0"/>
          </a:p>
          <a:p>
            <a:r>
              <a:rPr lang="cy-GB" sz="1200" dirty="0"/>
              <a:t>Estyn (2025c) </a:t>
            </a:r>
            <a:r>
              <a:rPr lang="cy-GB" sz="1200" i="1" dirty="0"/>
              <a:t>Adroddiad ar Drefniadau Trochi yn y Gymraeg yng Nghyngor Bwrdeistref Sirol Merthyr Tudful.</a:t>
            </a:r>
            <a:r>
              <a:rPr lang="cy-GB" sz="1200" dirty="0"/>
              <a:t> Ar gael yn: fhttps://estyn.gov.wales/app/uploads/2025/09/Adroddiad-arolygiad-Merthyr-Tydfil-County-Borough-Council-2025.pdf (Cyrchwyd 12 Ionawr 2026).  </a:t>
            </a:r>
          </a:p>
          <a:p>
            <a:endParaRPr lang="en-GB" sz="1200" dirty="0"/>
          </a:p>
          <a:p>
            <a:r>
              <a:rPr lang="cy-GB" sz="1200" dirty="0" err="1"/>
              <a:t>Hommel</a:t>
            </a:r>
            <a:r>
              <a:rPr lang="cy-GB" sz="1200" dirty="0"/>
              <a:t>, B., </a:t>
            </a:r>
            <a:r>
              <a:rPr lang="cy-GB" sz="1200" dirty="0" err="1"/>
              <a:t>Colzato</a:t>
            </a:r>
            <a:r>
              <a:rPr lang="cy-GB" sz="1200" dirty="0"/>
              <a:t>, L., </a:t>
            </a:r>
            <a:r>
              <a:rPr lang="cy-GB" sz="1200" dirty="0" err="1"/>
              <a:t>Fischer</a:t>
            </a:r>
            <a:r>
              <a:rPr lang="cy-GB" sz="1200" dirty="0"/>
              <a:t>, R. A </a:t>
            </a:r>
            <a:r>
              <a:rPr lang="cy-GB" sz="1200" dirty="0" err="1"/>
              <a:t>Christoffels</a:t>
            </a:r>
            <a:r>
              <a:rPr lang="cy-GB" sz="1200" dirty="0"/>
              <a:t>, I.K. (2011) ‘</a:t>
            </a:r>
            <a:r>
              <a:rPr lang="cy-GB" sz="1200" dirty="0" err="1"/>
              <a:t>Bilingualism</a:t>
            </a:r>
            <a:r>
              <a:rPr lang="cy-GB" sz="1200" dirty="0"/>
              <a:t> </a:t>
            </a:r>
            <a:r>
              <a:rPr lang="cy-GB" sz="1200" dirty="0" err="1"/>
              <a:t>and</a:t>
            </a:r>
            <a:r>
              <a:rPr lang="cy-GB" sz="1200" dirty="0"/>
              <a:t> </a:t>
            </a:r>
            <a:r>
              <a:rPr lang="cy-GB" sz="1200" dirty="0" err="1"/>
              <a:t>creativity</a:t>
            </a:r>
            <a:r>
              <a:rPr lang="cy-GB" sz="1200" dirty="0"/>
              <a:t>: </a:t>
            </a:r>
            <a:r>
              <a:rPr lang="cy-GB" sz="1200" dirty="0" err="1"/>
              <a:t>benefits</a:t>
            </a:r>
            <a:r>
              <a:rPr lang="cy-GB" sz="1200" dirty="0"/>
              <a:t> </a:t>
            </a:r>
            <a:r>
              <a:rPr lang="cy-GB" sz="1200" dirty="0" err="1"/>
              <a:t>in</a:t>
            </a:r>
            <a:r>
              <a:rPr lang="cy-GB" sz="1200" dirty="0"/>
              <a:t> </a:t>
            </a:r>
            <a:r>
              <a:rPr lang="cy-GB" sz="1200" dirty="0" err="1"/>
              <a:t>convergent</a:t>
            </a:r>
            <a:r>
              <a:rPr lang="cy-GB" sz="1200" dirty="0"/>
              <a:t> </a:t>
            </a:r>
            <a:r>
              <a:rPr lang="cy-GB" sz="1200" dirty="0" err="1"/>
              <a:t>thinking</a:t>
            </a:r>
            <a:r>
              <a:rPr lang="cy-GB" sz="1200" dirty="0"/>
              <a:t> </a:t>
            </a:r>
            <a:r>
              <a:rPr lang="cy-GB" sz="1200" dirty="0" err="1"/>
              <a:t>come</a:t>
            </a:r>
            <a:r>
              <a:rPr lang="cy-GB" sz="1200" dirty="0"/>
              <a:t> </a:t>
            </a:r>
            <a:r>
              <a:rPr lang="cy-GB" sz="1200" dirty="0" err="1"/>
              <a:t>with</a:t>
            </a:r>
            <a:r>
              <a:rPr lang="cy-GB" sz="1200" dirty="0"/>
              <a:t> </a:t>
            </a:r>
            <a:r>
              <a:rPr lang="cy-GB" sz="1200" dirty="0" err="1"/>
              <a:t>losses</a:t>
            </a:r>
            <a:r>
              <a:rPr lang="cy-GB" sz="1200" dirty="0"/>
              <a:t> </a:t>
            </a:r>
            <a:r>
              <a:rPr lang="cy-GB" sz="1200" dirty="0" err="1"/>
              <a:t>in</a:t>
            </a:r>
            <a:r>
              <a:rPr lang="cy-GB" sz="1200" dirty="0"/>
              <a:t> </a:t>
            </a:r>
            <a:r>
              <a:rPr lang="cy-GB" sz="1200" dirty="0" err="1"/>
              <a:t>divergent</a:t>
            </a:r>
            <a:r>
              <a:rPr lang="cy-GB" sz="1200" dirty="0"/>
              <a:t> </a:t>
            </a:r>
            <a:r>
              <a:rPr lang="cy-GB" sz="1200" dirty="0" err="1"/>
              <a:t>thinking</a:t>
            </a:r>
            <a:r>
              <a:rPr lang="cy-GB" sz="1200" dirty="0"/>
              <a:t>’, </a:t>
            </a:r>
            <a:r>
              <a:rPr lang="cy-GB" sz="1200" i="1" dirty="0" err="1"/>
              <a:t>Frontiers</a:t>
            </a:r>
            <a:r>
              <a:rPr lang="cy-GB" sz="1200" i="1" dirty="0"/>
              <a:t> </a:t>
            </a:r>
            <a:r>
              <a:rPr lang="cy-GB" sz="1200" i="1" dirty="0" err="1"/>
              <a:t>Psychology</a:t>
            </a:r>
            <a:r>
              <a:rPr lang="cy-GB" sz="1200" dirty="0"/>
              <a:t>, 2. Ar gael yn: https://www.frontiersin.org/journals/psychology/articles/10.3389/fpsyg.2011.00273/full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cy-GB" sz="1200" dirty="0"/>
          </a:p>
          <a:p>
            <a:r>
              <a:rPr lang="cy-GB" sz="1200" dirty="0"/>
              <a:t>Jones, B. (2010) ‘'Amrywiaeth </a:t>
            </a:r>
            <a:r>
              <a:rPr lang="cy-GB" sz="1200" dirty="0" err="1"/>
              <a:t>Caleidosgopig</a:t>
            </a:r>
            <a:r>
              <a:rPr lang="cy-GB" sz="1200" dirty="0"/>
              <a:t>’: Addysg ddwyieithog yng Nghymru heddiw', </a:t>
            </a:r>
            <a:r>
              <a:rPr lang="cy-GB" sz="1200" i="1" dirty="0"/>
              <a:t>Gwerddon,</a:t>
            </a:r>
            <a:r>
              <a:rPr lang="cy-GB" sz="1200" dirty="0"/>
              <a:t> 5, tt. 9-26. Ar gael yn: </a:t>
            </a:r>
            <a:r>
              <a:rPr lang="cy-GB" sz="1200" u="sng" dirty="0">
                <a:hlinkClick r:id="rId5"/>
              </a:rPr>
              <a:t>https://doi.org/10.61257/KGYX8354</a:t>
            </a:r>
            <a:r>
              <a:rPr lang="cy-GB" sz="1200" dirty="0"/>
              <a:t> (Cyrchwyd:  2 Ionawr 2026). </a:t>
            </a:r>
            <a:endParaRPr lang="en-GB" sz="1200" dirty="0"/>
          </a:p>
          <a:p>
            <a:pPr fontAlgn="base"/>
            <a:r>
              <a:rPr lang="cy-GB" sz="1200" dirty="0"/>
              <a:t>Jones, D. (dim dyddiad) </a:t>
            </a:r>
            <a:r>
              <a:rPr lang="cy-GB" sz="1200" i="1" dirty="0"/>
              <a:t>Cyflwyniad i Ddwyieithrwydd', Addysg Cyfrwng Cymraeg a Dwyieithog</a:t>
            </a:r>
            <a:r>
              <a:rPr lang="cy-GB" sz="1200" dirty="0"/>
              <a:t>. Prifysgol Aberystwyth. </a:t>
            </a:r>
            <a:endParaRPr lang="en-GB" sz="1200" dirty="0"/>
          </a:p>
          <a:p>
            <a:pPr fontAlgn="base"/>
            <a:r>
              <a:rPr lang="cy-GB" sz="1200" dirty="0"/>
              <a:t> </a:t>
            </a:r>
            <a:endParaRPr lang="en-GB" sz="1200" dirty="0"/>
          </a:p>
          <a:p>
            <a:r>
              <a:rPr lang="cy-GB" sz="1200" dirty="0"/>
              <a:t>Lewis, W. G. (2003) Addysg Gynradd Gymraeg: Trochi a Chyfoethogi Disgyblion. </a:t>
            </a:r>
            <a:r>
              <a:rPr lang="cy-GB" sz="1200" i="1" dirty="0"/>
              <a:t>Cylchgrawn Addysg Cymru/The Welsh </a:t>
            </a:r>
            <a:r>
              <a:rPr lang="cy-GB" sz="1200" i="1" dirty="0" err="1"/>
              <a:t>Journal</a:t>
            </a:r>
            <a:r>
              <a:rPr lang="cy-GB" sz="1200" i="1" dirty="0"/>
              <a:t> of </a:t>
            </a:r>
            <a:r>
              <a:rPr lang="cy-GB" sz="1200" i="1" dirty="0" err="1"/>
              <a:t>Education</a:t>
            </a:r>
            <a:r>
              <a:rPr lang="cy-GB" sz="1200" dirty="0"/>
              <a:t>, </a:t>
            </a:r>
            <a:r>
              <a:rPr lang="cy-GB" sz="1200" i="1" dirty="0"/>
              <a:t>12</a:t>
            </a:r>
            <a:r>
              <a:rPr lang="cy-GB" sz="1200" dirty="0"/>
              <a:t>(2), tt. 49-64. Ar gael yn: </a:t>
            </a:r>
            <a:r>
              <a:rPr lang="cy-GB" sz="1200" u="sng" dirty="0">
                <a:hlinkClick r:id="rId6" tooltip="https://research.bangor.ac.uk/en/publications/addysg-gynradd-gymraeg-trochi-a-chyfoethogi-disgyblion"/>
              </a:rPr>
              <a:t>https://research.bangor.ac.uk/en/publications/addysg-gynradd-gymraeg-trochi-a-chyfoethogi-disgyblion</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endParaRPr lang="en-GB" sz="1200" dirty="0"/>
          </a:p>
          <a:p>
            <a:endParaRPr lang="en-GB" sz="1200" dirty="0"/>
          </a:p>
          <a:p>
            <a:pPr>
              <a:lnSpc>
                <a:spcPct val="115000"/>
              </a:lnSpc>
              <a:spcAft>
                <a:spcPts val="800"/>
              </a:spcAft>
              <a:buNone/>
              <a:tabLst>
                <a:tab pos="1181735" algn="l"/>
              </a:tabLs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48282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204A44C9-784E-8BE2-D114-496CAD59584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5A16DE-11C4-04E4-1E95-92D2D49D4DCE}"/>
              </a:ext>
            </a:extLst>
          </p:cNvPr>
          <p:cNvSpPr>
            <a:spLocks noGrp="1"/>
          </p:cNvSpPr>
          <p:nvPr>
            <p:ph type="sldNum" sz="quarter" idx="12"/>
          </p:nvPr>
        </p:nvSpPr>
        <p:spPr/>
        <p:txBody>
          <a:bodyPr/>
          <a:lstStyle/>
          <a:p>
            <a:fld id="{87D8E6E0-B26B-4ADB-9839-C686FB8F76C4}" type="slidenum">
              <a:rPr lang="cy-GB" smtClean="0"/>
              <a:t>18</a:t>
            </a:fld>
            <a:endParaRPr lang="cy-GB"/>
          </a:p>
        </p:txBody>
      </p:sp>
      <p:sp>
        <p:nvSpPr>
          <p:cNvPr id="3" name="Rectangle: Rounded Corners 2">
            <a:extLst>
              <a:ext uri="{FF2B5EF4-FFF2-40B4-BE49-F238E27FC236}">
                <a16:creationId xmlns:a16="http://schemas.microsoft.com/office/drawing/2014/main" id="{F9253980-9A37-0001-A0A9-ACC55C4E42AB}"/>
              </a:ext>
            </a:extLst>
          </p:cNvPr>
          <p:cNvSpPr/>
          <p:nvPr/>
        </p:nvSpPr>
        <p:spPr>
          <a:xfrm>
            <a:off x="227332" y="-3175"/>
            <a:ext cx="3663948" cy="7493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Rhestr Gyfeiriadau</a:t>
            </a:r>
            <a:endParaRPr lang="cy-GB" sz="3200" dirty="0">
              <a:solidFill>
                <a:schemeClr val="tx1"/>
              </a:solidFill>
            </a:endParaRPr>
          </a:p>
        </p:txBody>
      </p:sp>
      <p:sp>
        <p:nvSpPr>
          <p:cNvPr id="4" name="TextBox 3">
            <a:extLst>
              <a:ext uri="{FF2B5EF4-FFF2-40B4-BE49-F238E27FC236}">
                <a16:creationId xmlns:a16="http://schemas.microsoft.com/office/drawing/2014/main" id="{37B4DFA3-09DB-062A-74BD-6C8FBE97C5AE}"/>
              </a:ext>
            </a:extLst>
          </p:cNvPr>
          <p:cNvSpPr txBox="1"/>
          <p:nvPr/>
        </p:nvSpPr>
        <p:spPr>
          <a:xfrm>
            <a:off x="298452" y="784225"/>
            <a:ext cx="11893548" cy="6018827"/>
          </a:xfrm>
          <a:prstGeom prst="rect">
            <a:avLst/>
          </a:prstGeom>
          <a:noFill/>
        </p:spPr>
        <p:txBody>
          <a:bodyPr wrap="square">
            <a:spAutoFit/>
          </a:bodyPr>
          <a:lstStyle/>
          <a:p>
            <a:r>
              <a:rPr lang="cy-GB" sz="1200" dirty="0"/>
              <a:t>Llywodraeth Cymru (2017) </a:t>
            </a:r>
            <a:r>
              <a:rPr lang="cy-GB" sz="1200" i="1" dirty="0"/>
              <a:t>Cymraeg 2050</a:t>
            </a:r>
            <a:r>
              <a:rPr lang="cy-GB" sz="1200" dirty="0"/>
              <a:t>. Ar gael yn: </a:t>
            </a:r>
            <a:r>
              <a:rPr lang="cy-GB" sz="1200" u="sng" dirty="0">
                <a:hlinkClick r:id="rId2"/>
              </a:rPr>
              <a:t>https://www.gov.wales/sites/default/files/publications/2018-12/cymraeg-2050-welsh-language-strategy.pdf</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Llywodraeth Cymru (2021) </a:t>
            </a:r>
            <a:r>
              <a:rPr lang="en-GB" sz="1200" i="1" dirty="0" err="1"/>
              <a:t>Cwricwlwm</a:t>
            </a:r>
            <a:r>
              <a:rPr lang="en-GB" sz="1200" i="1" dirty="0"/>
              <a:t> </a:t>
            </a:r>
            <a:r>
              <a:rPr lang="en-GB" sz="1200" i="1" dirty="0" err="1"/>
              <a:t>ar</a:t>
            </a:r>
            <a:r>
              <a:rPr lang="en-GB" sz="1200" i="1" dirty="0"/>
              <a:t> </a:t>
            </a:r>
            <a:r>
              <a:rPr lang="en-GB" sz="1200" i="1" dirty="0" err="1"/>
              <a:t>gyfer</a:t>
            </a:r>
            <a:r>
              <a:rPr lang="en-GB" sz="1200" i="1" dirty="0"/>
              <a:t> </a:t>
            </a:r>
            <a:r>
              <a:rPr lang="en-GB" sz="1200" i="1" dirty="0" err="1"/>
              <a:t>lleoliadau</a:t>
            </a:r>
            <a:r>
              <a:rPr lang="en-GB" sz="1200" i="1" dirty="0"/>
              <a:t> </a:t>
            </a:r>
            <a:r>
              <a:rPr lang="en-GB" sz="1200" i="1" dirty="0" err="1"/>
              <a:t>meithrin</a:t>
            </a:r>
            <a:r>
              <a:rPr lang="en-GB" sz="1200" i="1" dirty="0"/>
              <a:t> a </a:t>
            </a:r>
            <a:r>
              <a:rPr lang="en-GB" sz="1200" i="1" dirty="0" err="1"/>
              <a:t>ariennir</a:t>
            </a:r>
            <a:r>
              <a:rPr lang="en-GB" sz="1200" i="1" dirty="0"/>
              <a:t> </a:t>
            </a:r>
            <a:r>
              <a:rPr lang="en-GB" sz="1200" i="1" dirty="0" err="1"/>
              <a:t>nas</a:t>
            </a:r>
            <a:r>
              <a:rPr lang="en-GB" sz="1200" i="1" dirty="0"/>
              <a:t> </a:t>
            </a:r>
            <a:r>
              <a:rPr lang="en-GB" sz="1200" i="1" dirty="0" err="1"/>
              <a:t>cynhelir</a:t>
            </a:r>
            <a:r>
              <a:rPr lang="en-GB" sz="1200" i="1" dirty="0"/>
              <a:t>. </a:t>
            </a:r>
            <a:r>
              <a:rPr lang="cy-GB" sz="1200" dirty="0"/>
              <a:t>Ar gael yn: </a:t>
            </a:r>
            <a:r>
              <a:rPr lang="en-GB" sz="1200" u="sng" dirty="0">
                <a:hlinkClick r:id="rId3"/>
              </a:rPr>
              <a:t>https://hwb.gov.wales/cwricwlwm-i-gymru/cwricwlwm-ar-gyfer-lleoliadau-meithrin-a-ariennir-nas-cynhelir/</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Llywodraethu Cymru (2023) </a:t>
            </a:r>
            <a:r>
              <a:rPr lang="cy-GB" sz="1200" i="1" dirty="0"/>
              <a:t>Addysgeg</a:t>
            </a:r>
            <a:r>
              <a:rPr lang="cy-GB" sz="1200" dirty="0"/>
              <a:t>. Ar gael yn: </a:t>
            </a:r>
            <a:r>
              <a:rPr lang="cy-GB" sz="1200" u="sng" dirty="0">
                <a:hlinkClick r:id="rId4"/>
              </a:rPr>
              <a:t>https://hwb.gov.wales/cwricwlwm-i-gymru/cynllunio-eich-cwricwlwm/addysgeg/</a:t>
            </a:r>
            <a:r>
              <a:rPr lang="cy-GB" sz="1200" dirty="0"/>
              <a:t> (Cyrchwyd: 12 Ionawr 2026).  </a:t>
            </a:r>
          </a:p>
          <a:p>
            <a:endParaRPr lang="en-GB" sz="1200" dirty="0"/>
          </a:p>
          <a:p>
            <a:r>
              <a:rPr lang="cy-GB" sz="1200" dirty="0"/>
              <a:t>Miles, J. (2021) </a:t>
            </a:r>
            <a:r>
              <a:rPr lang="cy-GB" sz="1200" i="1" dirty="0"/>
              <a:t>Datganiad Ysgrifenedig: Canllawiau ar gategoreiddio ysgolion yn ôl y ddarpariaeth cyfrwng Cymraeg. </a:t>
            </a:r>
            <a:r>
              <a:rPr lang="en-GB" sz="1200" dirty="0" err="1"/>
              <a:t>Ar</a:t>
            </a:r>
            <a:r>
              <a:rPr lang="en-GB" sz="1200" dirty="0"/>
              <a:t> </a:t>
            </a:r>
            <a:r>
              <a:rPr lang="en-GB" sz="1200" dirty="0" err="1"/>
              <a:t>gael</a:t>
            </a:r>
            <a:r>
              <a:rPr lang="en-GB" sz="1200" dirty="0"/>
              <a:t> yn: fhttps://www.llyw.cymru/datganiad-ysgrifenedig-canllawiau-ar-gategoreiddio-ysgolion-yn-ol-y-ddarpariaeth-cyfrwng-cymraeg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Mudiad Meithrin (2016) </a:t>
            </a:r>
            <a:r>
              <a:rPr lang="cy-GB" sz="1200" i="1" dirty="0"/>
              <a:t>Siarad dwy iaith. </a:t>
            </a:r>
            <a:r>
              <a:rPr lang="cy-GB" sz="1200" dirty="0"/>
              <a:t>2il </a:t>
            </a:r>
            <a:r>
              <a:rPr lang="cy-GB" sz="1200" dirty="0" err="1"/>
              <a:t>arg</a:t>
            </a:r>
            <a:r>
              <a:rPr lang="cy-GB" sz="1200" dirty="0"/>
              <a:t>. Ar gael yn: </a:t>
            </a:r>
            <a:r>
              <a:rPr lang="cy-GB" sz="1200" u="sng" dirty="0">
                <a:hlinkClick r:id="rId5"/>
              </a:rPr>
              <a:t>https://meithrin.cymru/wp-content/uploads/2020/11/Siarad-dwy-iaithgwe1.08.pdf</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Mudiad Meithrin (dim dyddiad</a:t>
            </a:r>
            <a:r>
              <a:rPr lang="cy-GB" sz="1200" i="1" dirty="0"/>
              <a:t>) Pam dewis addysg Gymraeg?</a:t>
            </a:r>
            <a:r>
              <a:rPr lang="cy-GB" sz="1200" dirty="0"/>
              <a:t> Ar gael yn: https://www.penybontarogwr.gov.uk/media/tvwao31s/why-choose-welsh-medium-education-booklet.pdf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err="1"/>
              <a:t>Okoh</a:t>
            </a:r>
            <a:r>
              <a:rPr lang="cy-GB" sz="1200" dirty="0"/>
              <a:t>, N. (1980) ‘</a:t>
            </a:r>
            <a:r>
              <a:rPr lang="cy-GB" sz="1200" dirty="0" err="1"/>
              <a:t>Bilingualism</a:t>
            </a:r>
            <a:r>
              <a:rPr lang="cy-GB" sz="1200" dirty="0"/>
              <a:t> </a:t>
            </a:r>
            <a:r>
              <a:rPr lang="cy-GB" sz="1200" dirty="0" err="1"/>
              <a:t>and</a:t>
            </a:r>
            <a:r>
              <a:rPr lang="cy-GB" sz="1200" dirty="0"/>
              <a:t> </a:t>
            </a:r>
            <a:r>
              <a:rPr lang="cy-GB" sz="1200" dirty="0" err="1"/>
              <a:t>divergent</a:t>
            </a:r>
            <a:r>
              <a:rPr lang="cy-GB" sz="1200" dirty="0"/>
              <a:t> </a:t>
            </a:r>
            <a:r>
              <a:rPr lang="cy-GB" sz="1200" dirty="0" err="1"/>
              <a:t>thinking</a:t>
            </a:r>
            <a:r>
              <a:rPr lang="cy-GB" sz="1200" dirty="0"/>
              <a:t> </a:t>
            </a:r>
            <a:r>
              <a:rPr lang="cy-GB" sz="1200" dirty="0" err="1"/>
              <a:t>among</a:t>
            </a:r>
            <a:r>
              <a:rPr lang="cy-GB" sz="1200" dirty="0"/>
              <a:t> </a:t>
            </a:r>
            <a:r>
              <a:rPr lang="cy-GB" sz="1200" dirty="0" err="1"/>
              <a:t>Nigerian</a:t>
            </a:r>
            <a:r>
              <a:rPr lang="cy-GB" sz="1200" dirty="0"/>
              <a:t> </a:t>
            </a:r>
            <a:r>
              <a:rPr lang="cy-GB" sz="1200" dirty="0" err="1"/>
              <a:t>and</a:t>
            </a:r>
            <a:r>
              <a:rPr lang="cy-GB" sz="1200" dirty="0"/>
              <a:t> Welsh </a:t>
            </a:r>
            <a:r>
              <a:rPr lang="cy-GB" sz="1200" dirty="0" err="1"/>
              <a:t>school</a:t>
            </a:r>
            <a:r>
              <a:rPr lang="cy-GB" sz="1200" dirty="0"/>
              <a:t> </a:t>
            </a:r>
            <a:r>
              <a:rPr lang="cy-GB" sz="1200" dirty="0" err="1"/>
              <a:t>children</a:t>
            </a:r>
            <a:r>
              <a:rPr lang="cy-GB" sz="1200" dirty="0"/>
              <a:t>’, </a:t>
            </a:r>
            <a:r>
              <a:rPr lang="cy-GB" sz="1200" i="1" dirty="0"/>
              <a:t>The </a:t>
            </a:r>
            <a:r>
              <a:rPr lang="cy-GB" sz="1200" i="1" dirty="0" err="1"/>
              <a:t>journal</a:t>
            </a:r>
            <a:r>
              <a:rPr lang="cy-GB" sz="1200" i="1" dirty="0"/>
              <a:t> of </a:t>
            </a:r>
            <a:r>
              <a:rPr lang="cy-GB" sz="1200" i="1" dirty="0" err="1"/>
              <a:t>social</a:t>
            </a:r>
            <a:r>
              <a:rPr lang="cy-GB" sz="1200" i="1" dirty="0"/>
              <a:t> </a:t>
            </a:r>
            <a:r>
              <a:rPr lang="cy-GB" sz="1200" i="1" dirty="0" err="1"/>
              <a:t>psychology</a:t>
            </a:r>
            <a:r>
              <a:rPr lang="cy-GB" sz="1200" i="1" dirty="0"/>
              <a:t> </a:t>
            </a:r>
            <a:r>
              <a:rPr lang="cy-GB" sz="1200" dirty="0"/>
              <a:t>110, tt. 163-170. Ar gael yn: </a:t>
            </a:r>
            <a:r>
              <a:rPr lang="cy-GB" sz="1200" u="sng" dirty="0">
                <a:hlinkClick r:id="rId6"/>
              </a:rPr>
              <a:t>https://research-ebsco-com.ezproxy.uwtsd.ac.uk/c/onvpsy/viewer/pdf/tlr2ls7xdf?route=details</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PACEY (2016) </a:t>
            </a:r>
            <a:r>
              <a:rPr lang="cy-GB" sz="1200" i="1" dirty="0" err="1"/>
              <a:t>Theories</a:t>
            </a:r>
            <a:r>
              <a:rPr lang="cy-GB" sz="1200" i="1" dirty="0"/>
              <a:t> of </a:t>
            </a:r>
            <a:r>
              <a:rPr lang="cy-GB" sz="1200" i="1" dirty="0" err="1"/>
              <a:t>child</a:t>
            </a:r>
            <a:r>
              <a:rPr lang="cy-GB" sz="1200" i="1" dirty="0"/>
              <a:t> </a:t>
            </a:r>
            <a:r>
              <a:rPr lang="cy-GB" sz="1200" i="1" dirty="0" err="1"/>
              <a:t>development</a:t>
            </a:r>
            <a:r>
              <a:rPr lang="cy-GB" sz="1200" i="1" dirty="0"/>
              <a:t>: A </a:t>
            </a:r>
            <a:r>
              <a:rPr lang="cy-GB" sz="1200" i="1" dirty="0" err="1"/>
              <a:t>practice</a:t>
            </a:r>
            <a:r>
              <a:rPr lang="cy-GB" sz="1200" i="1" dirty="0"/>
              <a:t> </a:t>
            </a:r>
            <a:r>
              <a:rPr lang="cy-GB" sz="1200" i="1" dirty="0" err="1"/>
              <a:t>guide</a:t>
            </a:r>
            <a:r>
              <a:rPr lang="cy-GB" sz="1200" i="1" dirty="0"/>
              <a:t> to help </a:t>
            </a:r>
            <a:r>
              <a:rPr lang="cy-GB" sz="1200" i="1" dirty="0" err="1"/>
              <a:t>you</a:t>
            </a:r>
            <a:r>
              <a:rPr lang="cy-GB" sz="1200" i="1" dirty="0"/>
              <a:t> </a:t>
            </a:r>
            <a:r>
              <a:rPr lang="cy-GB" sz="1200" i="1" dirty="0" err="1"/>
              <a:t>understand</a:t>
            </a:r>
            <a:r>
              <a:rPr lang="cy-GB" sz="1200" i="1" dirty="0"/>
              <a:t> </a:t>
            </a:r>
            <a:r>
              <a:rPr lang="cy-GB" sz="1200" i="1" dirty="0" err="1"/>
              <a:t>theories</a:t>
            </a:r>
            <a:r>
              <a:rPr lang="cy-GB" sz="1200" i="1" dirty="0"/>
              <a:t> of </a:t>
            </a:r>
            <a:r>
              <a:rPr lang="cy-GB" sz="1200" i="1" dirty="0" err="1"/>
              <a:t>child</a:t>
            </a:r>
            <a:r>
              <a:rPr lang="cy-GB" sz="1200" i="1" dirty="0"/>
              <a:t> </a:t>
            </a:r>
            <a:r>
              <a:rPr lang="cy-GB" sz="1200" i="1" dirty="0" err="1"/>
              <a:t>development</a:t>
            </a:r>
            <a:r>
              <a:rPr lang="cy-GB" sz="1200" i="1" dirty="0"/>
              <a:t> </a:t>
            </a:r>
            <a:r>
              <a:rPr lang="cy-GB" sz="1200" i="1" dirty="0" err="1"/>
              <a:t>and</a:t>
            </a:r>
            <a:r>
              <a:rPr lang="cy-GB" sz="1200" i="1" dirty="0"/>
              <a:t> </a:t>
            </a:r>
            <a:r>
              <a:rPr lang="cy-GB" sz="1200" i="1" dirty="0" err="1"/>
              <a:t>their</a:t>
            </a:r>
            <a:r>
              <a:rPr lang="cy-GB" sz="1200" i="1" dirty="0"/>
              <a:t> </a:t>
            </a:r>
            <a:r>
              <a:rPr lang="cy-GB" sz="1200" i="1" dirty="0" err="1"/>
              <a:t>influence</a:t>
            </a:r>
            <a:r>
              <a:rPr lang="cy-GB" sz="1200" i="1" dirty="0"/>
              <a:t> </a:t>
            </a:r>
            <a:r>
              <a:rPr lang="cy-GB" sz="1200" i="1" dirty="0" err="1"/>
              <a:t>on</a:t>
            </a:r>
            <a:r>
              <a:rPr lang="cy-GB" sz="1200" i="1" dirty="0"/>
              <a:t> </a:t>
            </a:r>
            <a:r>
              <a:rPr lang="cy-GB" sz="1200" i="1" dirty="0" err="1"/>
              <a:t>early</a:t>
            </a:r>
            <a:r>
              <a:rPr lang="cy-GB" sz="1200" i="1" dirty="0"/>
              <a:t> </a:t>
            </a:r>
            <a:r>
              <a:rPr lang="cy-GB" sz="1200" i="1" dirty="0" err="1"/>
              <a:t>years</a:t>
            </a:r>
            <a:r>
              <a:rPr lang="cy-GB" sz="1200" i="1" dirty="0"/>
              <a:t> </a:t>
            </a:r>
            <a:r>
              <a:rPr lang="cy-GB" sz="1200" i="1" dirty="0" err="1"/>
              <a:t>practice</a:t>
            </a:r>
            <a:r>
              <a:rPr lang="cy-GB" sz="1200" dirty="0"/>
              <a:t>. Ar gael yn: </a:t>
            </a:r>
            <a:r>
              <a:rPr lang="cy-GB" sz="1200" u="sng" dirty="0">
                <a:hlinkClick r:id="rId7" tooltip="https://my.pacey.org.uk/pacey/media/website-files/pacey%20member%20practice%20guides%20(pdfs)/pacey%20member%20practice%20guides%202017%20(pdfs)/pg02-supporting-childrens-thinking.pdf"/>
              </a:rPr>
              <a:t>https://my.pacey.org.uk/Pacey/media/Website-files/PACEY%20member%20practice%20guides%20(PDFs)/PACEY%20member%20practice%20guides%202017%20(PDFs)/PG02-supporting-childrens-thinking.pdf</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Powell, E. (2026) </a:t>
            </a:r>
            <a:r>
              <a:rPr lang="cy-GB" sz="1200" i="1" dirty="0"/>
              <a:t>Croeso.</a:t>
            </a:r>
            <a:r>
              <a:rPr lang="cy-GB" sz="1200" dirty="0"/>
              <a:t> Ar gael yn: </a:t>
            </a:r>
            <a:r>
              <a:rPr lang="en-GB" sz="1200" u="sng" dirty="0">
                <a:hlinkClick r:id="rId8"/>
              </a:rPr>
              <a:t>https://www.ysgolpeniel.cymru/</a:t>
            </a:r>
            <a:r>
              <a:rPr lang="en-GB" sz="1200" dirty="0"/>
              <a:t>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Theatr Glan yr Afon (2022) </a:t>
            </a:r>
            <a:r>
              <a:rPr lang="en-GB" sz="1200" i="1" dirty="0" err="1"/>
              <a:t>Trysor</a:t>
            </a:r>
            <a:r>
              <a:rPr lang="en-GB" sz="1200" i="1" dirty="0"/>
              <a:t> Gwent 2022.</a:t>
            </a:r>
            <a:r>
              <a:rPr lang="en-GB" sz="1200" b="1" dirty="0"/>
              <a:t> </a:t>
            </a:r>
            <a:r>
              <a:rPr lang="cy-GB" sz="1200" dirty="0"/>
              <a:t>Ar gael yn: </a:t>
            </a:r>
            <a:r>
              <a:rPr lang="en-GB" sz="1200" u="sng" dirty="0">
                <a:hlinkClick r:id="rId9"/>
              </a:rPr>
              <a:t>https://www.ambobdim.cymru/profile-content/trysor-gwent-2022-cy/</a:t>
            </a:r>
            <a:r>
              <a:rPr lang="en-GB" sz="1200" dirty="0"/>
              <a:t> </a:t>
            </a:r>
            <a:r>
              <a:rPr lang="cy-GB" sz="1200" dirty="0"/>
              <a:t>(Cyrchwyd: Chwefror 2 2026).</a:t>
            </a:r>
            <a:endParaRPr lang="en-GB" sz="1200" dirty="0"/>
          </a:p>
          <a:p>
            <a:r>
              <a:rPr lang="cy-GB" sz="1200" dirty="0"/>
              <a:t>Theatr Iolo (2025) </a:t>
            </a:r>
            <a:r>
              <a:rPr lang="cy-GB" sz="1200" i="1" dirty="0"/>
              <a:t>Prosiect </a:t>
            </a:r>
            <a:r>
              <a:rPr lang="cy-GB" sz="1200" i="1" dirty="0" err="1"/>
              <a:t>Playhouse</a:t>
            </a:r>
            <a:r>
              <a:rPr lang="cy-GB" sz="1200" i="1" dirty="0"/>
              <a:t> Cymru</a:t>
            </a:r>
            <a:r>
              <a:rPr lang="cy-GB" sz="1200" dirty="0"/>
              <a:t>. Ar gael yn:</a:t>
            </a:r>
            <a:r>
              <a:rPr lang="en-GB" sz="1200" dirty="0"/>
              <a:t>https://www.theatriolo.com/schools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Wright, W.E., Baker, C. (2016) ‘</a:t>
            </a:r>
            <a:r>
              <a:rPr lang="cy-GB" sz="1200" dirty="0" err="1"/>
              <a:t>Key</a:t>
            </a:r>
            <a:r>
              <a:rPr lang="cy-GB" sz="1200" dirty="0"/>
              <a:t> Concepts </a:t>
            </a:r>
            <a:r>
              <a:rPr lang="cy-GB" sz="1200" dirty="0" err="1"/>
              <a:t>in</a:t>
            </a:r>
            <a:r>
              <a:rPr lang="cy-GB" sz="1200" dirty="0"/>
              <a:t> </a:t>
            </a:r>
            <a:r>
              <a:rPr lang="cy-GB" sz="1200" dirty="0" err="1"/>
              <a:t>Bilingual</a:t>
            </a:r>
            <a:r>
              <a:rPr lang="cy-GB" sz="1200" dirty="0"/>
              <a:t> </a:t>
            </a:r>
            <a:r>
              <a:rPr lang="cy-GB" sz="1200" dirty="0" err="1"/>
              <a:t>Education</a:t>
            </a:r>
            <a:r>
              <a:rPr lang="cy-GB" sz="1200" dirty="0"/>
              <a:t>’, </a:t>
            </a:r>
            <a:r>
              <a:rPr lang="cy-GB" sz="1200" dirty="0" err="1"/>
              <a:t>in</a:t>
            </a:r>
            <a:r>
              <a:rPr lang="cy-GB" sz="1200" dirty="0"/>
              <a:t>: </a:t>
            </a:r>
            <a:r>
              <a:rPr lang="cy-GB" sz="1200" dirty="0" err="1"/>
              <a:t>Garcia</a:t>
            </a:r>
            <a:r>
              <a:rPr lang="cy-GB" sz="1200" dirty="0"/>
              <a:t>, O., Lin, A., May, S. (</a:t>
            </a:r>
            <a:r>
              <a:rPr lang="cy-GB" sz="1200" dirty="0" err="1"/>
              <a:t>eds</a:t>
            </a:r>
            <a:r>
              <a:rPr lang="cy-GB" sz="1200" dirty="0"/>
              <a:t>) </a:t>
            </a:r>
            <a:r>
              <a:rPr lang="cy-GB" sz="1200" i="1" dirty="0" err="1"/>
              <a:t>Bilingual</a:t>
            </a:r>
            <a:r>
              <a:rPr lang="cy-GB" sz="1200" i="1" dirty="0"/>
              <a:t> </a:t>
            </a:r>
            <a:r>
              <a:rPr lang="cy-GB" sz="1200" i="1" dirty="0" err="1"/>
              <a:t>and</a:t>
            </a:r>
            <a:r>
              <a:rPr lang="cy-GB" sz="1200" i="1" dirty="0"/>
              <a:t> </a:t>
            </a:r>
            <a:r>
              <a:rPr lang="cy-GB" sz="1200" i="1" dirty="0" err="1"/>
              <a:t>Multilingual</a:t>
            </a:r>
            <a:r>
              <a:rPr lang="cy-GB" sz="1200" i="1" dirty="0"/>
              <a:t> </a:t>
            </a:r>
            <a:r>
              <a:rPr lang="cy-GB" sz="1200" i="1" dirty="0" err="1"/>
              <a:t>Education</a:t>
            </a:r>
            <a:r>
              <a:rPr lang="cy-GB" sz="1200" i="1" dirty="0"/>
              <a:t>. </a:t>
            </a:r>
            <a:r>
              <a:rPr lang="cy-GB" sz="1200" i="1" dirty="0" err="1"/>
              <a:t>Encyclopedia</a:t>
            </a:r>
            <a:r>
              <a:rPr lang="cy-GB" sz="1200" i="1" dirty="0"/>
              <a:t> of </a:t>
            </a:r>
            <a:r>
              <a:rPr lang="cy-GB" sz="1200" i="1" dirty="0" err="1"/>
              <a:t>Language</a:t>
            </a:r>
            <a:r>
              <a:rPr lang="cy-GB" sz="1200" i="1" dirty="0"/>
              <a:t> </a:t>
            </a:r>
            <a:r>
              <a:rPr lang="cy-GB" sz="1200" i="1" dirty="0" err="1"/>
              <a:t>and</a:t>
            </a:r>
            <a:r>
              <a:rPr lang="cy-GB" sz="1200" i="1" dirty="0"/>
              <a:t> </a:t>
            </a:r>
            <a:r>
              <a:rPr lang="cy-GB" sz="1200" i="1" dirty="0" err="1"/>
              <a:t>Education</a:t>
            </a:r>
            <a:r>
              <a:rPr lang="cy-GB" sz="1200" dirty="0"/>
              <a:t>. </a:t>
            </a:r>
            <a:r>
              <a:rPr lang="cy-GB" sz="1200" dirty="0" err="1"/>
              <a:t>Springer</a:t>
            </a:r>
            <a:r>
              <a:rPr lang="cy-GB" sz="1200" dirty="0"/>
              <a:t>, Cham.  Ar gael yn: </a:t>
            </a:r>
            <a:r>
              <a:rPr lang="cy-GB" sz="1200" u="sng" dirty="0">
                <a:hlinkClick r:id="rId10"/>
              </a:rPr>
              <a:t>https://doi.org/10.1007/978-3-319-02324-3_2-1</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endParaRPr lang="en-GB" sz="1200" dirty="0"/>
          </a:p>
          <a:p>
            <a:endParaRPr lang="en-GB" sz="1200" dirty="0"/>
          </a:p>
          <a:p>
            <a:pPr>
              <a:lnSpc>
                <a:spcPct val="115000"/>
              </a:lnSpc>
              <a:spcAft>
                <a:spcPts val="800"/>
              </a:spcAft>
              <a:buNone/>
              <a:tabLst>
                <a:tab pos="1181735" algn="l"/>
              </a:tabLs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3586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10B0A319-338E-7046-3559-6BFA5EE477D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70F247C-C82C-C574-FD62-2CFB2D26819B}"/>
              </a:ext>
            </a:extLst>
          </p:cNvPr>
          <p:cNvSpPr>
            <a:spLocks noGrp="1"/>
          </p:cNvSpPr>
          <p:nvPr>
            <p:ph type="sldNum" sz="quarter" idx="12"/>
          </p:nvPr>
        </p:nvSpPr>
        <p:spPr/>
        <p:txBody>
          <a:bodyPr/>
          <a:lstStyle/>
          <a:p>
            <a:fld id="{87D8E6E0-B26B-4ADB-9839-C686FB8F76C4}" type="slidenum">
              <a:rPr lang="cy-GB" smtClean="0"/>
              <a:t>19</a:t>
            </a:fld>
            <a:endParaRPr lang="cy-GB"/>
          </a:p>
        </p:txBody>
      </p:sp>
      <p:sp>
        <p:nvSpPr>
          <p:cNvPr id="3" name="Rectangle: Rounded Corners 2">
            <a:extLst>
              <a:ext uri="{FF2B5EF4-FFF2-40B4-BE49-F238E27FC236}">
                <a16:creationId xmlns:a16="http://schemas.microsoft.com/office/drawing/2014/main" id="{D74E94A7-E972-FE20-7D32-91D550F1350B}"/>
              </a:ext>
            </a:extLst>
          </p:cNvPr>
          <p:cNvSpPr/>
          <p:nvPr/>
        </p:nvSpPr>
        <p:spPr>
          <a:xfrm>
            <a:off x="227332" y="-3175"/>
            <a:ext cx="3663948" cy="74930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b="1" dirty="0">
                <a:solidFill>
                  <a:schemeClr val="tx1"/>
                </a:solidFill>
                <a:latin typeface="Abadi" panose="020B0604020104020204" pitchFamily="34" charset="0"/>
                <a:cs typeface="Tunga" panose="020B0502040204020203" pitchFamily="34" charset="0"/>
              </a:rPr>
              <a:t>Rhestr Gyfeiriadau</a:t>
            </a:r>
            <a:endParaRPr lang="cy-GB" sz="3200" dirty="0">
              <a:solidFill>
                <a:schemeClr val="tx1"/>
              </a:solidFill>
            </a:endParaRPr>
          </a:p>
        </p:txBody>
      </p:sp>
      <p:sp>
        <p:nvSpPr>
          <p:cNvPr id="4" name="TextBox 3">
            <a:extLst>
              <a:ext uri="{FF2B5EF4-FFF2-40B4-BE49-F238E27FC236}">
                <a16:creationId xmlns:a16="http://schemas.microsoft.com/office/drawing/2014/main" id="{331B54BB-9DB1-38A2-77E3-FE31DBFE7964}"/>
              </a:ext>
            </a:extLst>
          </p:cNvPr>
          <p:cNvSpPr txBox="1"/>
          <p:nvPr/>
        </p:nvSpPr>
        <p:spPr>
          <a:xfrm>
            <a:off x="298452" y="784225"/>
            <a:ext cx="11893548" cy="2694840"/>
          </a:xfrm>
          <a:prstGeom prst="rect">
            <a:avLst/>
          </a:prstGeom>
          <a:noFill/>
        </p:spPr>
        <p:txBody>
          <a:bodyPr wrap="square">
            <a:spAutoFit/>
          </a:bodyPr>
          <a:lstStyle/>
          <a:p>
            <a:r>
              <a:rPr lang="cy-GB" sz="1200" dirty="0"/>
              <a:t>Ysgol Aberteifi (2026</a:t>
            </a:r>
            <a:r>
              <a:rPr lang="cy-GB" sz="1200" i="1" dirty="0"/>
              <a:t>) Beth yw mantais dwy iaith?</a:t>
            </a:r>
            <a:r>
              <a:rPr lang="cy-GB" sz="1200" dirty="0"/>
              <a:t> Ar gael yn: </a:t>
            </a:r>
            <a:r>
              <a:rPr lang="en-GB" sz="1200" u="sng" dirty="0">
                <a:hlinkClick r:id="rId2"/>
              </a:rPr>
              <a:t>https://ygaberteifi.co.uk/mantais-dwyieithrwydd/</a:t>
            </a:r>
            <a:r>
              <a:rPr lang="en-GB" sz="1200" dirty="0"/>
              <a:t>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Ysgol Dinas Powys (2026) </a:t>
            </a:r>
            <a:r>
              <a:rPr lang="cy-GB" sz="1200" i="1" dirty="0"/>
              <a:t>Siarter Iaith Gymraeg- Cymraeg Campus </a:t>
            </a:r>
            <a:r>
              <a:rPr lang="cy-GB" sz="1200" dirty="0"/>
              <a:t>Ar gael yn: fhttps://www.dinaspowysps.co.uk/page/?title=Cymraeg&amp;pid=174</a:t>
            </a:r>
            <a:r>
              <a:rPr lang="cy-GB" sz="1200" b="1" u="sng" dirty="0"/>
              <a:t>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Ysgol Gymraeg Bro Teyrnon (dim dyddiad) </a:t>
            </a:r>
            <a:r>
              <a:rPr lang="cy-GB" sz="1200" i="1" dirty="0"/>
              <a:t>Ysgol Bro Teyrnon. </a:t>
            </a:r>
            <a:r>
              <a:rPr lang="cy-GB" sz="1200" dirty="0"/>
              <a:t>Ar gael yn: </a:t>
            </a:r>
            <a:r>
              <a:rPr lang="en-GB" sz="1200" u="sng" dirty="0">
                <a:hlinkClick r:id="rId3"/>
              </a:rPr>
              <a:t>https://www.facebook.com/BroTeyrnon/</a:t>
            </a:r>
            <a:r>
              <a:rPr lang="en-GB" sz="1200" dirty="0"/>
              <a:t>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Ysgol Gymunedol Peniel (2025) </a:t>
            </a:r>
            <a:r>
              <a:rPr lang="cy-GB" sz="1200" i="1" dirty="0"/>
              <a:t>Ysgol Gynradd Peniel. </a:t>
            </a:r>
            <a:r>
              <a:rPr lang="cy-GB" sz="1200" dirty="0"/>
              <a:t>Ar gael yn: </a:t>
            </a:r>
            <a:r>
              <a:rPr lang="cy-GB" sz="1200" u="sng" dirty="0">
                <a:hlinkClick r:id="rId4"/>
              </a:rPr>
              <a:t>https://www.ysgolpeniel.cymru/page/?title=Amdanon+ni+%2D+About+us&amp;pid=6</a:t>
            </a:r>
            <a:r>
              <a:rPr lang="cy-GB" sz="1200" dirty="0"/>
              <a:t> (Cyrchwyd: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Ysgol Gynradd Gymraeg Llwyncelyn (2024) </a:t>
            </a:r>
            <a:r>
              <a:rPr lang="cy-GB" sz="1200" i="1" dirty="0"/>
              <a:t>Ysgol Gynradd Llwyncelyn. </a:t>
            </a:r>
            <a:r>
              <a:rPr lang="cy-GB" sz="1200" dirty="0"/>
              <a:t>Ar gael yn: </a:t>
            </a:r>
            <a:r>
              <a:rPr lang="en-GB" sz="1200" u="sng" dirty="0">
                <a:hlinkClick r:id="rId5"/>
              </a:rPr>
              <a:t>https://www.facebook.com/p/Ysgol-Gynradd-Gymraeg-Llwyncelyn-61569996147906/</a:t>
            </a:r>
            <a:r>
              <a:rPr lang="en-GB" sz="1200" dirty="0"/>
              <a:t> </a:t>
            </a:r>
            <a:r>
              <a:rPr lang="cy-GB" sz="1200" dirty="0"/>
              <a:t>(Cyrchwyd: </a:t>
            </a:r>
            <a:r>
              <a:rPr lang="cy-GB" sz="1200" kern="100" dirty="0">
                <a:ea typeface="Aptos" panose="020B0004020202020204" pitchFamily="34" charset="0"/>
                <a:cs typeface="Arial" panose="020B0604020202020204" pitchFamily="34" charset="0"/>
              </a:rPr>
              <a:t>2 Chwefror 2026</a:t>
            </a:r>
            <a:r>
              <a:rPr lang="cy-GB" sz="1200" dirty="0"/>
              <a:t>).</a:t>
            </a:r>
          </a:p>
          <a:p>
            <a:endParaRPr lang="en-GB" sz="1200" dirty="0"/>
          </a:p>
          <a:p>
            <a:r>
              <a:rPr lang="cy-GB" sz="1200" dirty="0"/>
              <a:t>Ysgol St. Joseph (dim dyddiad) </a:t>
            </a:r>
            <a:r>
              <a:rPr lang="cy-GB" sz="1200" i="1" dirty="0"/>
              <a:t>Dwyieithrwydd. </a:t>
            </a:r>
            <a:r>
              <a:rPr lang="cy-GB" sz="1200" dirty="0"/>
              <a:t>Ar gael yn: https://stjosephs.wales/wp-content/uploads/2020/02/Bilingualism-Dwyieithrwydd.pdf (Cyrchwyd: </a:t>
            </a:r>
            <a:r>
              <a:rPr lang="cy-GB" sz="1200" kern="100" dirty="0">
                <a:ea typeface="Aptos" panose="020B0004020202020204" pitchFamily="34" charset="0"/>
                <a:cs typeface="Arial" panose="020B0604020202020204" pitchFamily="34" charset="0"/>
              </a:rPr>
              <a:t>2 Chwefror 2026</a:t>
            </a:r>
            <a:r>
              <a:rPr lang="cy-GB" sz="1200" dirty="0"/>
              <a:t>).</a:t>
            </a:r>
            <a:endParaRPr lang="en-GB" sz="1200" dirty="0"/>
          </a:p>
          <a:p>
            <a:endParaRPr lang="en-GB" sz="1200" dirty="0"/>
          </a:p>
          <a:p>
            <a:pPr>
              <a:lnSpc>
                <a:spcPct val="115000"/>
              </a:lnSpc>
              <a:spcAft>
                <a:spcPts val="800"/>
              </a:spcAft>
              <a:buNone/>
              <a:tabLst>
                <a:tab pos="1181735" algn="l"/>
              </a:tabLs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850936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3388</Words>
  <PresentationFormat>Widescreen</PresentationFormat>
  <Paragraphs>192</Paragraphs>
  <Slides>19</Slides>
  <Notes>3</Notes>
  <HiddenSlides>0</HiddenSlides>
  <MMClips>23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Abadi</vt:lpstr>
      <vt:lpstr>Aptos</vt:lpstr>
      <vt:lpstr>Aptos Display</vt:lpstr>
      <vt:lpstr>Arial</vt:lpstr>
      <vt:lpstr>Tenorite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2026-01-29T12:38:42Z</dcterms:created>
  <dcterms:modified xsi:type="dcterms:W3CDTF">2026-02-11T19:03:47Z</dcterms:modified>
</cp:coreProperties>
</file>