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12"/>
  </p:notesMasterIdLst>
  <p:handoutMasterIdLst>
    <p:handoutMasterId r:id="rId13"/>
  </p:handoutMasterIdLst>
  <p:sldIdLst>
    <p:sldId id="277" r:id="rId2"/>
    <p:sldId id="331" r:id="rId3"/>
    <p:sldId id="258" r:id="rId4"/>
    <p:sldId id="347" r:id="rId5"/>
    <p:sldId id="353" r:id="rId6"/>
    <p:sldId id="348" r:id="rId7"/>
    <p:sldId id="350" r:id="rId8"/>
    <p:sldId id="349" r:id="rId9"/>
    <p:sldId id="343" r:id="rId10"/>
    <p:sldId id="344" r:id="rId11"/>
  </p:sldIdLst>
  <p:sldSz cx="9144000" cy="6858000" type="screen4x3"/>
  <p:notesSz cx="6669088" cy="97536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72">
          <p15:clr>
            <a:srgbClr val="A4A3A4"/>
          </p15:clr>
        </p15:guide>
        <p15:guide id="2" pos="210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0C0C0"/>
    <a:srgbClr val="5F5F5F"/>
    <a:srgbClr val="8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130" autoAdjust="0"/>
    <p:restoredTop sz="94576" autoAdjust="0"/>
  </p:normalViewPr>
  <p:slideViewPr>
    <p:cSldViewPr>
      <p:cViewPr varScale="1">
        <p:scale>
          <a:sx n="63" d="100"/>
          <a:sy n="63" d="100"/>
        </p:scale>
        <p:origin x="1284" y="5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>
      <p:cViewPr varScale="1">
        <p:scale>
          <a:sx n="61" d="100"/>
          <a:sy n="61" d="100"/>
        </p:scale>
        <p:origin x="-1698" y="-54"/>
      </p:cViewPr>
      <p:guideLst>
        <p:guide orient="horz" pos="3072"/>
        <p:guide pos="210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>
            <a:extLst>
              <a:ext uri="{FF2B5EF4-FFF2-40B4-BE49-F238E27FC236}">
                <a16:creationId xmlns:a16="http://schemas.microsoft.com/office/drawing/2014/main" id="{57274D4A-6071-4C31-A995-8D631746066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1" name="Rectangle 3">
            <a:extLst>
              <a:ext uri="{FF2B5EF4-FFF2-40B4-BE49-F238E27FC236}">
                <a16:creationId xmlns:a16="http://schemas.microsoft.com/office/drawing/2014/main" id="{BADEFA6E-7C85-4A2D-AB54-6E16E24BFB99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76663" y="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2" name="Rectangle 4">
            <a:extLst>
              <a:ext uri="{FF2B5EF4-FFF2-40B4-BE49-F238E27FC236}">
                <a16:creationId xmlns:a16="http://schemas.microsoft.com/office/drawing/2014/main" id="{52806E7A-8B06-4D8A-8399-677A8B7BC099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26465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3" name="Rectangle 5">
            <a:extLst>
              <a:ext uri="{FF2B5EF4-FFF2-40B4-BE49-F238E27FC236}">
                <a16:creationId xmlns:a16="http://schemas.microsoft.com/office/drawing/2014/main" id="{D0AFD47A-B545-4C2A-9CEB-19E3DDEAA340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76663" y="926465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EB3EE64B-EB71-4E2B-93C1-F4117BD13F7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>
            <a:extLst>
              <a:ext uri="{FF2B5EF4-FFF2-40B4-BE49-F238E27FC236}">
                <a16:creationId xmlns:a16="http://schemas.microsoft.com/office/drawing/2014/main" id="{F97D3AEC-DAC3-4500-8659-DFA8FD0DBFF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3" name="Rectangle 3">
            <a:extLst>
              <a:ext uri="{FF2B5EF4-FFF2-40B4-BE49-F238E27FC236}">
                <a16:creationId xmlns:a16="http://schemas.microsoft.com/office/drawing/2014/main" id="{160B9893-99AA-40C5-B429-8512093DCAE5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77825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95350" y="730250"/>
            <a:ext cx="4878388" cy="36591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7045" name="Rectangle 5">
            <a:extLst>
              <a:ext uri="{FF2B5EF4-FFF2-40B4-BE49-F238E27FC236}">
                <a16:creationId xmlns:a16="http://schemas.microsoft.com/office/drawing/2014/main" id="{ECD89C32-CF52-4DF8-9846-7469C765B3C5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89000" y="4632325"/>
            <a:ext cx="4891088" cy="439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noProof="0"/>
              <a:t>Click to edit Master text styles</a:t>
            </a:r>
          </a:p>
          <a:p>
            <a:pPr lvl="1"/>
            <a:r>
              <a:rPr lang="en-GB" altLang="en-US" noProof="0"/>
              <a:t>Second level</a:t>
            </a:r>
          </a:p>
          <a:p>
            <a:pPr lvl="2"/>
            <a:r>
              <a:rPr lang="en-GB" altLang="en-US" noProof="0"/>
              <a:t>Third level</a:t>
            </a:r>
          </a:p>
          <a:p>
            <a:pPr lvl="3"/>
            <a:r>
              <a:rPr lang="en-GB" altLang="en-US" noProof="0"/>
              <a:t>Fourth level</a:t>
            </a:r>
          </a:p>
          <a:p>
            <a:pPr lvl="4"/>
            <a:r>
              <a:rPr lang="en-GB" altLang="en-US" noProof="0"/>
              <a:t>Fifth level</a:t>
            </a:r>
          </a:p>
        </p:txBody>
      </p:sp>
      <p:sp>
        <p:nvSpPr>
          <p:cNvPr id="87046" name="Rectangle 6">
            <a:extLst>
              <a:ext uri="{FF2B5EF4-FFF2-40B4-BE49-F238E27FC236}">
                <a16:creationId xmlns:a16="http://schemas.microsoft.com/office/drawing/2014/main" id="{0881B87C-B2F0-403D-8047-490EAD13F442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7" name="Rectangle 7">
            <a:extLst>
              <a:ext uri="{FF2B5EF4-FFF2-40B4-BE49-F238E27FC236}">
                <a16:creationId xmlns:a16="http://schemas.microsoft.com/office/drawing/2014/main" id="{AC955B34-3EBE-4CF3-8FA5-A6B243E1714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7825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81B164FB-C17E-44B0-8405-045844A6C61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5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31838" indent="-28098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255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57638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272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4844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416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3988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560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457DD099-6E5F-4EB3-8873-C6D6682A2AAA}" type="slidenum">
              <a:rPr kumimoji="0" lang="en-GB" altLang="en-US" smtClean="0"/>
              <a:pPr>
                <a:spcBef>
                  <a:spcPct val="0"/>
                </a:spcBef>
              </a:pPr>
              <a:t>2</a:t>
            </a:fld>
            <a:endParaRPr kumimoji="0" lang="en-GB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5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31838" indent="-28098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255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57638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272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4844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416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3988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560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457DD099-6E5F-4EB3-8873-C6D6682A2AAA}" type="slidenum">
              <a:rPr kumimoji="0" lang="en-GB" altLang="en-US" smtClean="0"/>
              <a:pPr>
                <a:spcBef>
                  <a:spcPct val="0"/>
                </a:spcBef>
              </a:pPr>
              <a:t>9</a:t>
            </a:fld>
            <a:endParaRPr kumimoji="0" lang="en-GB" altLang="en-US"/>
          </a:p>
        </p:txBody>
      </p:sp>
    </p:spTree>
    <p:extLst>
      <p:ext uri="{BB962C8B-B14F-4D97-AF65-F5344CB8AC3E}">
        <p14:creationId xmlns:p14="http://schemas.microsoft.com/office/powerpoint/2010/main" val="3162687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5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31838" indent="-28098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255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57638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272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4844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416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3988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560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457DD099-6E5F-4EB3-8873-C6D6682A2AAA}" type="slidenum">
              <a:rPr kumimoji="0" lang="en-GB" altLang="en-US" smtClean="0"/>
              <a:pPr>
                <a:spcBef>
                  <a:spcPct val="0"/>
                </a:spcBef>
              </a:pPr>
              <a:t>10</a:t>
            </a:fld>
            <a:endParaRPr kumimoji="0" lang="en-GB" altLang="en-US"/>
          </a:p>
        </p:txBody>
      </p:sp>
    </p:spTree>
    <p:extLst>
      <p:ext uri="{BB962C8B-B14F-4D97-AF65-F5344CB8AC3E}">
        <p14:creationId xmlns:p14="http://schemas.microsoft.com/office/powerpoint/2010/main" val="29283367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BA379F-2687-42D5-BD11-CCFD486FA93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95288" y="6524625"/>
            <a:ext cx="971550" cy="219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FCBBD8-CF39-48F7-8656-50407EDD0B37}" type="datetime1">
              <a:rPr lang="en-GB" altLang="en-US"/>
              <a:pPr>
                <a:defRPr/>
              </a:pPr>
              <a:t>18/01/2025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DC0210-3A98-4E80-A493-9097B8EA88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40200" y="6381750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529589-853B-4D1C-BB9C-5B46B696F2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05DF63-1FF9-46D5-8FED-1829CDB5D9E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123989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E86CF0-C040-4ECE-8BD3-C00954DCC0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03D31F-598B-47EE-BA37-93F097A3D676}" type="datetime1">
              <a:rPr lang="en-GB" altLang="en-US"/>
              <a:pPr>
                <a:defRPr/>
              </a:pPr>
              <a:t>18/01/2025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4C04FF-0357-4130-AC28-3F988C577F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32138" y="6461125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EDCEDB-BC6D-4588-B62D-E297C3288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50E941-99E4-4403-A917-B30FF69A96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82514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7525B8-0A1E-48CE-AA7A-94CA5D59C5A5}" type="datetime1">
              <a:rPr lang="en-GB" altLang="en-US"/>
              <a:pPr>
                <a:defRPr/>
              </a:pPr>
              <a:t>18/01/2025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0CEAE2-E49E-4389-B4D7-B5A65611D1B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149374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614AD2-EBEE-4B9C-B8EB-7B45076136C4}" type="datetime1">
              <a:rPr lang="en-GB" altLang="en-US"/>
              <a:pPr>
                <a:defRPr/>
              </a:pPr>
              <a:t>18/01/2025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6495F9-B3F5-4DDF-9323-6CEC80C52C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949152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53B735-BACA-4CF9-84E6-D7AD67CD6A41}" type="datetime1">
              <a:rPr lang="en-GB" altLang="en-US"/>
              <a:pPr>
                <a:defRPr/>
              </a:pPr>
              <a:t>18/01/2025</a:t>
            </a:fld>
            <a:endParaRPr lang="en-GB" alt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69F83E-C611-4B90-8FAE-1379528B23C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448070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8B45E6-64D3-4C5F-BDB6-A1B894EEEA29}" type="datetime1">
              <a:rPr lang="en-GB" altLang="en-US"/>
              <a:pPr>
                <a:defRPr/>
              </a:pPr>
              <a:t>18/01/2025</a:t>
            </a:fld>
            <a:endParaRPr lang="en-GB" alt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F5663D-1B9D-48C8-BD8E-835F92F174D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20749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0023C4-5528-489E-A726-D14A340FF59E}" type="datetime1">
              <a:rPr lang="en-GB" altLang="en-US"/>
              <a:pPr>
                <a:defRPr/>
              </a:pPr>
              <a:t>18/01/2025</a:t>
            </a:fld>
            <a:endParaRPr lang="en-GB" altLang="en-US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1819AB-B9DA-41D7-8C91-5DE9528F5AA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264221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F297A0-C124-4ADC-9EF2-B843F7980417}" type="datetime1">
              <a:rPr lang="en-GB" altLang="en-US"/>
              <a:pPr>
                <a:defRPr/>
              </a:pPr>
              <a:t>18/01/2025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707D33-CDDE-408A-A9D9-8533BBB6956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544884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FE7C81-BC59-49C4-B970-6020E639505B}" type="datetime1">
              <a:rPr lang="en-GB" altLang="en-US"/>
              <a:pPr>
                <a:defRPr/>
              </a:pPr>
              <a:t>18/01/2025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564236-0921-40F4-A526-D08299A9CED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299935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2EEDF0-64B3-49F7-80EF-7E736BE598CD}" type="datetime1">
              <a:rPr lang="en-GB" altLang="en-US"/>
              <a:pPr>
                <a:defRPr/>
              </a:pPr>
              <a:t>18/01/2025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5FFBAA-7097-4EBF-8EC8-BA13F122F32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42130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471B8D-6ACC-4BC6-87AC-49C3135EE585}" type="datetime1">
              <a:rPr lang="en-GB" altLang="en-US"/>
              <a:pPr>
                <a:defRPr/>
              </a:pPr>
              <a:t>18/01/2025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27268F-FCE8-404C-B794-14F77261286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484253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50825" y="6524625"/>
            <a:ext cx="97155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A9480EC-F3F6-4006-B02E-8C8A54398A24}" type="datetime1">
              <a:rPr lang="en-GB" altLang="en-US"/>
              <a:pPr>
                <a:defRPr/>
              </a:pPr>
              <a:t>18/01/2025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Myriad Pro"/>
              </a:defRPr>
            </a:lvl1pPr>
          </a:lstStyle>
          <a:p>
            <a:pPr>
              <a:defRPr/>
            </a:pPr>
            <a:fld id="{AD58E4E2-7891-4D91-AF5F-9946CA6D74F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6" r:id="rId1"/>
    <p:sldLayoutId id="2147483787" r:id="rId2"/>
    <p:sldLayoutId id="2147483777" r:id="rId3"/>
    <p:sldLayoutId id="2147483778" r:id="rId4"/>
    <p:sldLayoutId id="2147483779" r:id="rId5"/>
    <p:sldLayoutId id="2147483780" r:id="rId6"/>
    <p:sldLayoutId id="2147483781" r:id="rId7"/>
    <p:sldLayoutId id="2147483782" r:id="rId8"/>
    <p:sldLayoutId id="2147483783" r:id="rId9"/>
    <p:sldLayoutId id="2147483784" r:id="rId10"/>
    <p:sldLayoutId id="2147483785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7" grpId="0" build="p" autoUpdateAnimBg="0">
        <p:tmplLst>
          <p:tmpl lvl="1">
            <p:tnLst>
              <p:par>
                <p:cTn presetID="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ctrTitle"/>
          </p:nvPr>
        </p:nvSpPr>
        <p:spPr>
          <a:xfrm>
            <a:off x="684213" y="908050"/>
            <a:ext cx="7772400" cy="1512888"/>
          </a:xfrm>
        </p:spPr>
        <p:txBody>
          <a:bodyPr/>
          <a:lstStyle/>
          <a:p>
            <a:pPr eaLnBrk="1" hangingPunct="1"/>
            <a:r>
              <a:rPr lang="en-GB" b="1" dirty="0"/>
              <a:t>LCLM 4003</a:t>
            </a:r>
            <a:endParaRPr lang="en-GB" altLang="en-US" dirty="0"/>
          </a:p>
        </p:txBody>
      </p:sp>
      <p:sp>
        <p:nvSpPr>
          <p:cNvPr id="6147" name="Subtitle 4"/>
          <p:cNvSpPr>
            <a:spLocks noGrp="1"/>
          </p:cNvSpPr>
          <p:nvPr>
            <p:ph type="subTitle" idx="1"/>
          </p:nvPr>
        </p:nvSpPr>
        <p:spPr>
          <a:xfrm>
            <a:off x="1370013" y="2133600"/>
            <a:ext cx="6400800" cy="3363913"/>
          </a:xfrm>
        </p:spPr>
        <p:txBody>
          <a:bodyPr/>
          <a:lstStyle/>
          <a:p>
            <a:pPr eaLnBrk="1" hangingPunct="1"/>
            <a:r>
              <a:rPr lang="en-US" dirty="0">
                <a:solidFill>
                  <a:schemeClr val="tx1"/>
                </a:solidFill>
              </a:rPr>
              <a:t>Effective Team Working</a:t>
            </a:r>
            <a:br>
              <a:rPr lang="en-US" dirty="0">
                <a:solidFill>
                  <a:schemeClr val="tx1"/>
                </a:solidFill>
              </a:rPr>
            </a:br>
            <a:r>
              <a:rPr lang="en-US" dirty="0">
                <a:solidFill>
                  <a:schemeClr val="tx1"/>
                </a:solidFill>
              </a:rPr>
              <a:t>and Communication</a:t>
            </a:r>
          </a:p>
          <a:p>
            <a:pPr eaLnBrk="1" hangingPunct="1"/>
            <a:r>
              <a:rPr lang="en-GB" altLang="en-US" dirty="0">
                <a:solidFill>
                  <a:schemeClr val="tx1"/>
                </a:solidFill>
                <a:highlight>
                  <a:srgbClr val="FFFF00"/>
                </a:highlight>
              </a:rPr>
              <a:t>Week 1</a:t>
            </a:r>
          </a:p>
          <a:p>
            <a:pPr eaLnBrk="1" hangingPunct="1"/>
            <a:endParaRPr lang="en-GB" altLang="en-US" dirty="0">
              <a:solidFill>
                <a:schemeClr val="tx1"/>
              </a:solidFill>
            </a:endParaRPr>
          </a:p>
          <a:p>
            <a:pPr eaLnBrk="1" hangingPunct="1"/>
            <a:r>
              <a:rPr lang="en-GB" altLang="en-US" dirty="0">
                <a:solidFill>
                  <a:schemeClr val="bg1"/>
                </a:solidFill>
              </a:rPr>
              <a:t>Introduction </a:t>
            </a:r>
            <a:r>
              <a:rPr lang="en-GB" altLang="en-US">
                <a:solidFill>
                  <a:schemeClr val="bg1"/>
                </a:solidFill>
              </a:rPr>
              <a:t>to the module</a:t>
            </a:r>
            <a:endParaRPr lang="en-GB" altLang="en-US" dirty="0">
              <a:solidFill>
                <a:schemeClr val="bg1"/>
              </a:solidFill>
            </a:endParaRPr>
          </a:p>
          <a:p>
            <a:pPr eaLnBrk="1" hangingPunct="1"/>
            <a:r>
              <a:rPr lang="en-GB" altLang="en-US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6149" name="Slide Number Placeholder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8244408" y="6453336"/>
            <a:ext cx="730250" cy="3397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6282CF4-F11D-4118-ADBB-5F84001E3BD5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</a:t>
            </a:fld>
            <a:endParaRPr lang="en-GB" altLang="en-US" sz="1200" dirty="0">
              <a:solidFill>
                <a:srgbClr val="898989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Date Placeholder 3"/>
          <p:cNvSpPr>
            <a:spLocks noGrp="1" noChangeArrowheads="1"/>
          </p:cNvSpPr>
          <p:nvPr>
            <p:ph type="dt" sz="quarter" idx="10"/>
          </p:nvPr>
        </p:nvSpPr>
        <p:spPr bwMode="auto">
          <a:xfrm>
            <a:off x="457200" y="6245225"/>
            <a:ext cx="2133600" cy="4762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algn="l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en-US" altLang="en-US" sz="1800">
              <a:cs typeface="Arial" panose="020B0604020202020204" pitchFamily="34" charset="0"/>
            </a:endParaRPr>
          </a:p>
        </p:txBody>
      </p:sp>
      <p:sp>
        <p:nvSpPr>
          <p:cNvPr id="7171" name="Title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en-GB" altLang="en-US" sz="3600" b="1" dirty="0"/>
              <a:t>What we will discuss</a:t>
            </a:r>
          </a:p>
        </p:txBody>
      </p:sp>
      <p:sp>
        <p:nvSpPr>
          <p:cNvPr id="7172" name="Content Placeholder 2">
            <a:extLst>
              <a:ext uri="{FF2B5EF4-FFF2-40B4-BE49-F238E27FC236}">
                <a16:creationId xmlns:a16="http://schemas.microsoft.com/office/drawing/2014/main" id="{0724A76E-155B-47DE-A1DF-4361EF20C5CA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457200" y="1268413"/>
            <a:ext cx="8507413" cy="4176712"/>
          </a:xfrm>
        </p:spPr>
        <p:txBody>
          <a:bodyPr/>
          <a:lstStyle/>
          <a:p>
            <a:r>
              <a:rPr lang="en-US" sz="2800" dirty="0"/>
              <a:t>ground rules</a:t>
            </a:r>
          </a:p>
          <a:p>
            <a:r>
              <a:rPr lang="en-US" sz="2800" dirty="0"/>
              <a:t>teaching approach</a:t>
            </a:r>
          </a:p>
          <a:p>
            <a:r>
              <a:rPr lang="en-US" sz="2800" dirty="0"/>
              <a:t>university sessions</a:t>
            </a:r>
          </a:p>
          <a:p>
            <a:r>
              <a:rPr lang="en-US" sz="2800" dirty="0"/>
              <a:t>Moodle</a:t>
            </a:r>
          </a:p>
          <a:p>
            <a:r>
              <a:rPr lang="en-US" sz="2800" dirty="0"/>
              <a:t>your notes</a:t>
            </a:r>
          </a:p>
          <a:p>
            <a:endParaRPr lang="en-US" sz="2800" dirty="0"/>
          </a:p>
          <a:p>
            <a:pPr marL="0" indent="0" eaLnBrk="1" hangingPunct="1">
              <a:buFont typeface="Arial" panose="020B0604020202020204" pitchFamily="34" charset="0"/>
              <a:buNone/>
              <a:defRPr/>
            </a:pPr>
            <a:endParaRPr lang="en-GB" altLang="en-US" sz="2400" dirty="0"/>
          </a:p>
        </p:txBody>
      </p:sp>
      <p:sp>
        <p:nvSpPr>
          <p:cNvPr id="7173" name="Slide Number Placeholder 3"/>
          <p:cNvSpPr>
            <a:spLocks noGrp="1" noChangeArrowheads="1"/>
          </p:cNvSpPr>
          <p:nvPr>
            <p:ph type="sldNum" sz="quarter" idx="11"/>
          </p:nvPr>
        </p:nvSpPr>
        <p:spPr bwMode="auto">
          <a:xfrm>
            <a:off x="6834595" y="6384117"/>
            <a:ext cx="2133600" cy="4762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4EAF49C8-D4EC-4CDF-9D19-8D049255FCFE}" type="slidenum">
              <a:rPr lang="en-US" altLang="en-US" sz="1400" smtClean="0">
                <a:latin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2</a:t>
            </a:fld>
            <a:endParaRPr lang="en-US" altLang="en-US" sz="1400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1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1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1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1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1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1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1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1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2" grpId="0" build="p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Date Placeholder 3">
            <a:extLst>
              <a:ext uri="{FF2B5EF4-FFF2-40B4-BE49-F238E27FC236}">
                <a16:creationId xmlns:a16="http://schemas.microsoft.com/office/drawing/2014/main" id="{E6283B49-C3AA-45F4-86D2-4A7925567AFB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defRPr/>
            </a:pPr>
            <a:endParaRPr lang="en-GB" altLang="en-US" dirty="0"/>
          </a:p>
        </p:txBody>
      </p:sp>
      <p:sp>
        <p:nvSpPr>
          <p:cNvPr id="9219" name="Footer Placeholder 4"/>
          <p:cNvSpPr>
            <a:spLocks noGrp="1" noChangeArrowheads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GB" altLang="en-US" sz="18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220" name="Slide Number Placeholder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8321675" y="6403975"/>
            <a:ext cx="730250" cy="3397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A0C0BB46-70EA-400F-A880-7E02F5FEAD8B}" type="slidenum">
              <a:rPr lang="en-GB" altLang="en-US" sz="1200" smtClean="0">
                <a:latin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3</a:t>
            </a:fld>
            <a:endParaRPr lang="en-GB" altLang="en-US" sz="1200" dirty="0">
              <a:latin typeface="Arial" panose="020B0604020202020204" pitchFamily="34" charset="0"/>
            </a:endParaRPr>
          </a:p>
        </p:txBody>
      </p:sp>
      <p:sp>
        <p:nvSpPr>
          <p:cNvPr id="9221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600" b="1" dirty="0"/>
              <a:t>Ground rules</a:t>
            </a:r>
            <a:endParaRPr lang="en-GB" altLang="en-US" sz="3600" b="1" dirty="0"/>
          </a:p>
        </p:txBody>
      </p:sp>
      <p:sp>
        <p:nvSpPr>
          <p:cNvPr id="9222" name="Rectangle 3"/>
          <p:cNvSpPr>
            <a:spLocks noGrp="1"/>
          </p:cNvSpPr>
          <p:nvPr>
            <p:ph type="body" idx="1"/>
          </p:nvPr>
        </p:nvSpPr>
        <p:spPr>
          <a:xfrm>
            <a:off x="465138" y="1196752"/>
            <a:ext cx="8229600" cy="3916363"/>
          </a:xfrm>
        </p:spPr>
        <p:txBody>
          <a:bodyPr/>
          <a:lstStyle/>
          <a:p>
            <a:r>
              <a:rPr lang="en-US" sz="2800" dirty="0"/>
              <a:t>your independent study time</a:t>
            </a:r>
          </a:p>
          <a:p>
            <a:r>
              <a:rPr lang="en-US" sz="2800" dirty="0"/>
              <a:t>classroom start time</a:t>
            </a:r>
          </a:p>
          <a:p>
            <a:r>
              <a:rPr lang="en-US" sz="2800" dirty="0"/>
              <a:t>classroom finish time</a:t>
            </a:r>
          </a:p>
          <a:p>
            <a:r>
              <a:rPr lang="en-US" sz="2800" dirty="0"/>
              <a:t>mobile phones</a:t>
            </a:r>
          </a:p>
          <a:p>
            <a:r>
              <a:rPr lang="en-US" sz="2800" dirty="0"/>
              <a:t>listening to others</a:t>
            </a:r>
          </a:p>
          <a:p>
            <a:r>
              <a:rPr lang="en-US" sz="2800" dirty="0"/>
              <a:t>lecturer’s role conducting sessions</a:t>
            </a:r>
          </a:p>
          <a:p>
            <a:r>
              <a:rPr lang="en-US" sz="2800" dirty="0"/>
              <a:t>respect for others</a:t>
            </a:r>
          </a:p>
          <a:p>
            <a:r>
              <a:rPr lang="en-US" sz="2800" dirty="0"/>
              <a:t>the attendance register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1027">
            <a:extLst>
              <a:ext uri="{FF2B5EF4-FFF2-40B4-BE49-F238E27FC236}">
                <a16:creationId xmlns:a16="http://schemas.microsoft.com/office/drawing/2014/main" id="{27054C9D-ED45-456B-90D8-0F690EB52ADA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468313" y="1484313"/>
            <a:ext cx="7704137" cy="5761037"/>
          </a:xfrm>
        </p:spPr>
        <p:txBody>
          <a:bodyPr/>
          <a:lstStyle/>
          <a:p>
            <a:pPr eaLnBrk="1" hangingPunct="1">
              <a:defRPr/>
            </a:pPr>
            <a:r>
              <a:rPr lang="en-GB" altLang="en-US" sz="2800" dirty="0"/>
              <a:t>ATTENDANCE IS NO LONGER MEASURED IN PERCENTAGE.</a:t>
            </a:r>
          </a:p>
          <a:p>
            <a:pPr eaLnBrk="1" hangingPunct="1">
              <a:defRPr/>
            </a:pPr>
            <a:r>
              <a:rPr lang="en-GB" altLang="en-US" sz="2800" dirty="0"/>
              <a:t>YOU MUST AIM TO ATTEND 100% of your classes.</a:t>
            </a:r>
          </a:p>
          <a:p>
            <a:pPr eaLnBrk="1" hangingPunct="1">
              <a:defRPr/>
            </a:pPr>
            <a:r>
              <a:rPr lang="en-GB" altLang="en-US" sz="2800" dirty="0"/>
              <a:t>IF YOU ARE ABSENT in Weeks 1 &amp; 2 you may be withdrawn from the course.</a:t>
            </a:r>
          </a:p>
          <a:p>
            <a:pPr eaLnBrk="1" hangingPunct="1">
              <a:defRPr/>
            </a:pPr>
            <a:endParaRPr lang="en-GB" altLang="en-US" sz="2800" dirty="0"/>
          </a:p>
          <a:p>
            <a:pPr eaLnBrk="1" hangingPunct="1">
              <a:defRPr/>
            </a:pPr>
            <a:endParaRPr lang="en-GB" altLang="en-US" sz="2800" dirty="0"/>
          </a:p>
          <a:p>
            <a:pPr marL="0" indent="0" eaLnBrk="1" hangingPunct="1">
              <a:buNone/>
              <a:defRPr/>
            </a:pPr>
            <a:endParaRPr lang="en-GB" altLang="en-US" sz="2300" dirty="0"/>
          </a:p>
          <a:p>
            <a:pPr eaLnBrk="1" hangingPunct="1">
              <a:defRPr/>
            </a:pPr>
            <a:endParaRPr lang="en-GB" altLang="en-US" sz="2300" dirty="0"/>
          </a:p>
          <a:p>
            <a:pPr eaLnBrk="1" hangingPunct="1">
              <a:defRPr/>
            </a:pPr>
            <a:endParaRPr lang="en-GB" altLang="en-US" sz="2300" dirty="0"/>
          </a:p>
        </p:txBody>
      </p:sp>
      <p:sp>
        <p:nvSpPr>
          <p:cNvPr id="9219" name="Rectangle 1026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en-GB" altLang="en-US" sz="3600" b="1" dirty="0"/>
              <a:t>Important - Attendance  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FCE87A4-82E5-4B5D-A339-27E649CB3E37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96541118-0CCB-4DE6-B824-CA8AA2D772FE}" type="datetime1">
              <a:rPr lang="en-GB" altLang="en-US"/>
              <a:pPr>
                <a:defRPr/>
              </a:pPr>
              <a:t>18/01/2025</a:t>
            </a:fld>
            <a:endParaRPr lang="en-GB" altLang="en-US"/>
          </a:p>
        </p:txBody>
      </p:sp>
      <p:sp>
        <p:nvSpPr>
          <p:cNvPr id="9221" name="Slide Number Placeholder 2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7495AAFF-761F-40B4-A4B5-0416ADE489A0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4</a:t>
            </a:fld>
            <a:endParaRPr lang="en-GB" altLang="en-US" sz="1200">
              <a:solidFill>
                <a:srgbClr val="89898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87495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24A93A-023E-B042-244D-0972949EC9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GB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/>
                <a:ea typeface="+mj-ea"/>
                <a:cs typeface="+mj-cs"/>
              </a:rPr>
              <a:t>Important - Attendance 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16C70A-377C-E92E-F9FF-778A67BC1E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4392489"/>
          </a:xfrm>
        </p:spPr>
        <p:txBody>
          <a:bodyPr/>
          <a:lstStyle/>
          <a:p>
            <a:r>
              <a:rPr lang="en-GB" dirty="0"/>
              <a:t>Morning CLASSES Start at 9 </a:t>
            </a:r>
            <a:r>
              <a:rPr lang="en-GB" dirty="0" err="1"/>
              <a:t>a.m</a:t>
            </a:r>
            <a:r>
              <a:rPr lang="en-GB" dirty="0"/>
              <a:t> and 11.15</a:t>
            </a:r>
          </a:p>
          <a:p>
            <a:r>
              <a:rPr lang="en-GB" dirty="0"/>
              <a:t>Afternoon CLASSES Start at 1.45 and 4 pm.</a:t>
            </a:r>
          </a:p>
          <a:p>
            <a:r>
              <a:rPr lang="en-GB" dirty="0"/>
              <a:t>You Are </a:t>
            </a:r>
            <a:r>
              <a:rPr lang="en-GB" b="1" dirty="0"/>
              <a:t>PRESENT</a:t>
            </a:r>
            <a:r>
              <a:rPr lang="en-GB" dirty="0"/>
              <a:t> up to the first 10 minutes of the class.</a:t>
            </a:r>
          </a:p>
          <a:p>
            <a:r>
              <a:rPr lang="en-GB" dirty="0"/>
              <a:t>You are </a:t>
            </a:r>
            <a:r>
              <a:rPr lang="en-GB" b="1" dirty="0"/>
              <a:t>LATE </a:t>
            </a:r>
            <a:r>
              <a:rPr lang="en-GB" dirty="0"/>
              <a:t>between 11 and 40 minutes past the hour.</a:t>
            </a:r>
          </a:p>
          <a:p>
            <a:r>
              <a:rPr lang="en-GB" dirty="0"/>
              <a:t>You are </a:t>
            </a:r>
            <a:r>
              <a:rPr lang="en-GB" b="1" dirty="0"/>
              <a:t>ABSENT</a:t>
            </a:r>
            <a:r>
              <a:rPr lang="en-GB" dirty="0"/>
              <a:t> after 41 minutes past the start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74F925-1A67-4382-CABA-9FEDCBD50F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18/01/2025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56D3DC-76AF-56F2-585F-B4589FD478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5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6005085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br>
              <a:rPr lang="en-GB" altLang="en-US" sz="4000" b="1" dirty="0"/>
            </a:br>
            <a:r>
              <a:rPr lang="en-GB" altLang="en-US" sz="3600" b="1" dirty="0"/>
              <a:t>Example: Class starts at 9.00am</a:t>
            </a:r>
            <a:br>
              <a:rPr lang="en-GB" altLang="en-US" dirty="0"/>
            </a:br>
            <a:endParaRPr lang="en-GB" alt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9AE4E5-9127-472F-A8C7-2D25AB2122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3916363"/>
          </a:xfrm>
        </p:spPr>
        <p:txBody>
          <a:bodyPr/>
          <a:lstStyle/>
          <a:p>
            <a:pPr marL="0" indent="0" eaLnBrk="1" hangingPunct="1">
              <a:buFont typeface="Arial" panose="020B0604020202020204" pitchFamily="34" charset="0"/>
              <a:buNone/>
              <a:defRPr/>
            </a:pPr>
            <a:r>
              <a:rPr lang="en-GB" altLang="en-US" sz="2800" dirty="0"/>
              <a:t>Student arrives at between 9 and 9.10- </a:t>
            </a:r>
            <a:r>
              <a:rPr lang="en-GB" altLang="en-US" sz="2800" b="1" dirty="0"/>
              <a:t>Present</a:t>
            </a:r>
          </a:p>
          <a:p>
            <a:pPr marL="0" indent="0" eaLnBrk="1" hangingPunct="1">
              <a:buFont typeface="Arial" panose="020B0604020202020204" pitchFamily="34" charset="0"/>
              <a:buNone/>
              <a:defRPr/>
            </a:pPr>
            <a:r>
              <a:rPr lang="en-GB" altLang="en-US" sz="2800" dirty="0"/>
              <a:t>Student arrives between 9.11 and 9. 40 – </a:t>
            </a:r>
            <a:r>
              <a:rPr lang="en-GB" altLang="en-US" sz="2800" b="1" dirty="0"/>
              <a:t>Late</a:t>
            </a:r>
          </a:p>
          <a:p>
            <a:pPr marL="0" indent="0" eaLnBrk="1" hangingPunct="1">
              <a:buFont typeface="Arial" panose="020B0604020202020204" pitchFamily="34" charset="0"/>
              <a:buNone/>
              <a:defRPr/>
            </a:pPr>
            <a:r>
              <a:rPr lang="en-GB" altLang="en-US" sz="2800" dirty="0"/>
              <a:t>Student arrives after 9.41 –</a:t>
            </a:r>
            <a:r>
              <a:rPr lang="en-GB" altLang="en-US" sz="2800" b="1" dirty="0"/>
              <a:t>Absent </a:t>
            </a:r>
          </a:p>
          <a:p>
            <a:pPr marL="0" indent="0" eaLnBrk="1" hangingPunct="1">
              <a:buFont typeface="Arial" panose="020B0604020202020204" pitchFamily="34" charset="0"/>
              <a:buNone/>
              <a:defRPr/>
            </a:pPr>
            <a:r>
              <a:rPr lang="en-GB" altLang="en-US" sz="2800" dirty="0"/>
              <a:t>NOTE:</a:t>
            </a:r>
          </a:p>
          <a:p>
            <a:pPr marL="0" indent="0" eaLnBrk="1" hangingPunct="1">
              <a:buFont typeface="Arial" panose="020B0604020202020204" pitchFamily="34" charset="0"/>
              <a:buNone/>
              <a:defRPr/>
            </a:pPr>
            <a:r>
              <a:rPr lang="en-GB" altLang="en-US" sz="2800" dirty="0"/>
              <a:t>Same rules apply if you leave early</a:t>
            </a:r>
          </a:p>
          <a:p>
            <a:pPr eaLnBrk="1" hangingPunct="1">
              <a:defRPr/>
            </a:pPr>
            <a:endParaRPr lang="en-GB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CA3E45A-C9E0-4032-A913-E17F2306447D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0BA5387-BDC0-481B-86B8-25A2F1852DE2}" type="datetime1">
              <a:rPr lang="en-GB" altLang="en-US"/>
              <a:pPr>
                <a:defRPr/>
              </a:pPr>
              <a:t>18/01/2025</a:t>
            </a:fld>
            <a:endParaRPr lang="en-GB" altLang="en-US"/>
          </a:p>
        </p:txBody>
      </p:sp>
      <p:sp>
        <p:nvSpPr>
          <p:cNvPr id="10245" name="Slide Number Placeholder 5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E2EF2470-9C8B-4CFC-9D88-45E45EB8D5E6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6</a:t>
            </a:fld>
            <a:endParaRPr lang="en-GB" altLang="en-US" sz="1200">
              <a:solidFill>
                <a:srgbClr val="89898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09728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b="1" dirty="0"/>
              <a:t>Making the Most of Your Classes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3917032"/>
          </a:xfrm>
        </p:spPr>
        <p:txBody>
          <a:bodyPr/>
          <a:lstStyle/>
          <a:p>
            <a:r>
              <a:rPr lang="en-GB" sz="2400" dirty="0"/>
              <a:t>Arrive </a:t>
            </a:r>
            <a:r>
              <a:rPr lang="en-GB" sz="2400" b="1" dirty="0"/>
              <a:t>on time</a:t>
            </a:r>
            <a:r>
              <a:rPr lang="en-GB" sz="2400" dirty="0"/>
              <a:t> at the start and after any breaks.</a:t>
            </a:r>
          </a:p>
          <a:p>
            <a:pPr eaLnBrk="1" hangingPunct="1"/>
            <a:r>
              <a:rPr lang="en-GB" altLang="en-US" sz="2400" dirty="0"/>
              <a:t>Mobile phones – switched off and in your bag. Out of sight out of mind!</a:t>
            </a:r>
          </a:p>
          <a:p>
            <a:r>
              <a:rPr lang="en-GB" sz="2400" dirty="0"/>
              <a:t>Take notes -these will help focus your thoughts as you complete the associated reading (r</a:t>
            </a:r>
            <a:r>
              <a:rPr lang="en-GB" altLang="en-US" sz="2400" dirty="0"/>
              <a:t>emember to bring pen and paper)</a:t>
            </a:r>
          </a:p>
          <a:p>
            <a:r>
              <a:rPr lang="en-GB" altLang="en-US" sz="2400" dirty="0"/>
              <a:t>Correspondence – name, student number, module – make sure you check your UWTSD email frequently</a:t>
            </a:r>
          </a:p>
          <a:p>
            <a:endParaRPr lang="en-GB" sz="2800" dirty="0"/>
          </a:p>
          <a:p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18/01/2025</a:t>
            </a:fld>
            <a:endParaRPr lang="en-GB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7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704420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Date Placeholder 3">
            <a:extLst>
              <a:ext uri="{FF2B5EF4-FFF2-40B4-BE49-F238E27FC236}">
                <a16:creationId xmlns:a16="http://schemas.microsoft.com/office/drawing/2014/main" id="{E6283B49-C3AA-45F4-86D2-4A7925567AFB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defRPr/>
            </a:pPr>
            <a:endParaRPr lang="en-GB" altLang="en-US" dirty="0"/>
          </a:p>
        </p:txBody>
      </p:sp>
      <p:sp>
        <p:nvSpPr>
          <p:cNvPr id="9219" name="Footer Placeholder 4"/>
          <p:cNvSpPr>
            <a:spLocks noGrp="1" noChangeArrowheads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GB" altLang="en-US" sz="18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220" name="Slide Number Placeholder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8321675" y="6403975"/>
            <a:ext cx="730250" cy="3397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A0C0BB46-70EA-400F-A880-7E02F5FEAD8B}" type="slidenum">
              <a:rPr lang="en-GB" altLang="en-US" sz="1200" smtClean="0">
                <a:latin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8</a:t>
            </a:fld>
            <a:endParaRPr lang="en-GB" altLang="en-US" sz="1200" dirty="0">
              <a:latin typeface="Arial" panose="020B0604020202020204" pitchFamily="34" charset="0"/>
            </a:endParaRPr>
          </a:p>
        </p:txBody>
      </p:sp>
      <p:sp>
        <p:nvSpPr>
          <p:cNvPr id="9221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3200" b="1" dirty="0"/>
              <a:t>Learning and teaching strategies</a:t>
            </a:r>
            <a:endParaRPr lang="en-GB" altLang="en-US" sz="3200" b="1" dirty="0"/>
          </a:p>
        </p:txBody>
      </p:sp>
      <p:sp>
        <p:nvSpPr>
          <p:cNvPr id="9222" name="Rectangle 3"/>
          <p:cNvSpPr>
            <a:spLocks noGrp="1"/>
          </p:cNvSpPr>
          <p:nvPr>
            <p:ph type="body" idx="1"/>
          </p:nvPr>
        </p:nvSpPr>
        <p:spPr>
          <a:xfrm>
            <a:off x="465138" y="1268760"/>
            <a:ext cx="8229600" cy="4248472"/>
          </a:xfrm>
        </p:spPr>
        <p:txBody>
          <a:bodyPr/>
          <a:lstStyle/>
          <a:p>
            <a:r>
              <a:rPr lang="en-GB" sz="2000" dirty="0"/>
              <a:t>Lectures</a:t>
            </a:r>
          </a:p>
          <a:p>
            <a:pPr lvl="1"/>
            <a:r>
              <a:rPr lang="en-GB" sz="2000" dirty="0"/>
              <a:t>For the explanation of key themes and concepts</a:t>
            </a:r>
          </a:p>
          <a:p>
            <a:pPr lvl="2"/>
            <a:r>
              <a:rPr lang="en-GB" sz="2000" dirty="0"/>
              <a:t>principally lecturer talking but feel free to ask questions</a:t>
            </a:r>
          </a:p>
          <a:p>
            <a:r>
              <a:rPr lang="en-GB" sz="2000" dirty="0"/>
              <a:t>Workshops</a:t>
            </a:r>
          </a:p>
          <a:p>
            <a:pPr lvl="1"/>
            <a:r>
              <a:rPr lang="en-GB" sz="2000" dirty="0"/>
              <a:t>Various activities and cases</a:t>
            </a:r>
          </a:p>
          <a:p>
            <a:r>
              <a:rPr lang="en-GB" sz="2000" dirty="0"/>
              <a:t>Moodle</a:t>
            </a:r>
          </a:p>
          <a:p>
            <a:pPr lvl="1"/>
            <a:r>
              <a:rPr lang="en-GB" sz="2000" dirty="0"/>
              <a:t>Web-pages devoted to the module</a:t>
            </a:r>
          </a:p>
          <a:p>
            <a:pPr lvl="1"/>
            <a:r>
              <a:rPr lang="en-GB" sz="2000" dirty="0"/>
              <a:t>Repository for resources</a:t>
            </a:r>
          </a:p>
          <a:p>
            <a:pPr lvl="1"/>
            <a:r>
              <a:rPr lang="en-GB" sz="2000" dirty="0"/>
              <a:t>Communication</a:t>
            </a:r>
          </a:p>
          <a:p>
            <a:r>
              <a:rPr lang="en-GB" sz="2000" dirty="0"/>
              <a:t>Reading/personal study – see reading list</a:t>
            </a:r>
          </a:p>
          <a:p>
            <a:pPr lvl="1"/>
            <a:r>
              <a:rPr lang="en-GB" sz="2000" dirty="0"/>
              <a:t>Most important of all!!</a:t>
            </a:r>
          </a:p>
          <a:p>
            <a:endParaRPr lang="en-GB" dirty="0"/>
          </a:p>
          <a:p>
            <a:pPr marL="0" indent="0">
              <a:buNone/>
            </a:pPr>
            <a:br>
              <a:rPr lang="en-GB" b="1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317542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Date Placeholder 3"/>
          <p:cNvSpPr>
            <a:spLocks noGrp="1" noChangeArrowheads="1"/>
          </p:cNvSpPr>
          <p:nvPr>
            <p:ph type="dt" sz="quarter" idx="10"/>
          </p:nvPr>
        </p:nvSpPr>
        <p:spPr bwMode="auto">
          <a:xfrm>
            <a:off x="457200" y="6245225"/>
            <a:ext cx="2133600" cy="4762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algn="l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en-US" altLang="en-US" sz="1800">
              <a:cs typeface="Arial" panose="020B0604020202020204" pitchFamily="34" charset="0"/>
            </a:endParaRPr>
          </a:p>
        </p:txBody>
      </p:sp>
      <p:sp>
        <p:nvSpPr>
          <p:cNvPr id="7171" name="Title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GB" sz="3600" b="1" dirty="0"/>
              <a:t>Module aims</a:t>
            </a:r>
            <a:endParaRPr lang="en-GB" sz="3600" dirty="0"/>
          </a:p>
        </p:txBody>
      </p:sp>
      <p:sp>
        <p:nvSpPr>
          <p:cNvPr id="7172" name="Content Placeholder 2">
            <a:extLst>
              <a:ext uri="{FF2B5EF4-FFF2-40B4-BE49-F238E27FC236}">
                <a16:creationId xmlns:a16="http://schemas.microsoft.com/office/drawing/2014/main" id="{0724A76E-155B-47DE-A1DF-4361EF20C5CA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457200" y="1268413"/>
            <a:ext cx="8507413" cy="4176712"/>
          </a:xfrm>
        </p:spPr>
        <p:txBody>
          <a:bodyPr/>
          <a:lstStyle/>
          <a:p>
            <a:r>
              <a:rPr lang="en-GB" sz="2800" dirty="0"/>
              <a:t>To introduce students to strategies for effective team working (Covered from weeks 1 to 4 and </a:t>
            </a:r>
            <a:r>
              <a:rPr lang="en-GB" sz="2800" b="1" dirty="0"/>
              <a:t>examined in week 5 </a:t>
            </a:r>
            <a:r>
              <a:rPr lang="en-GB" sz="2800" dirty="0"/>
              <a:t>by an in-class written examination).</a:t>
            </a:r>
          </a:p>
          <a:p>
            <a:r>
              <a:rPr lang="en-GB" sz="2800" dirty="0"/>
              <a:t>To develop students’ awareness of the range of communication skills integral to success within the workplace (covered in the first 4 weeks of the term and </a:t>
            </a:r>
            <a:r>
              <a:rPr lang="en-GB" sz="2800" b="1" dirty="0"/>
              <a:t>examined in week 10</a:t>
            </a:r>
            <a:r>
              <a:rPr lang="en-GB" sz="2800" dirty="0"/>
              <a:t> through a TEAM presentation.</a:t>
            </a:r>
          </a:p>
          <a:p>
            <a:endParaRPr lang="en-GB" sz="2800" dirty="0"/>
          </a:p>
        </p:txBody>
      </p:sp>
      <p:sp>
        <p:nvSpPr>
          <p:cNvPr id="7173" name="Slide Number Placeholder 3"/>
          <p:cNvSpPr>
            <a:spLocks noGrp="1" noChangeArrowheads="1"/>
          </p:cNvSpPr>
          <p:nvPr>
            <p:ph type="sldNum" sz="quarter" idx="11"/>
          </p:nvPr>
        </p:nvSpPr>
        <p:spPr bwMode="auto">
          <a:xfrm>
            <a:off x="6834595" y="6384117"/>
            <a:ext cx="2133600" cy="4762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4EAF49C8-D4EC-4CDF-9D19-8D049255FCFE}" type="slidenum">
              <a:rPr lang="en-US" altLang="en-US" sz="1400" smtClean="0">
                <a:latin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9</a:t>
            </a:fld>
            <a:endParaRPr lang="en-US" altLang="en-US" sz="1400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79845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1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1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2" grpId="0" build="p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Date Placeholder 3"/>
          <p:cNvSpPr>
            <a:spLocks noGrp="1" noChangeArrowheads="1"/>
          </p:cNvSpPr>
          <p:nvPr>
            <p:ph type="dt" sz="quarter" idx="10"/>
          </p:nvPr>
        </p:nvSpPr>
        <p:spPr bwMode="auto">
          <a:xfrm>
            <a:off x="457200" y="6245225"/>
            <a:ext cx="2133600" cy="4762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algn="l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en-US" altLang="en-US" sz="1800">
              <a:cs typeface="Arial" panose="020B0604020202020204" pitchFamily="34" charset="0"/>
            </a:endParaRPr>
          </a:p>
        </p:txBody>
      </p:sp>
      <p:sp>
        <p:nvSpPr>
          <p:cNvPr id="7171" name="Title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GB" sz="3600" b="1" dirty="0"/>
              <a:t>Learning outcomes</a:t>
            </a:r>
          </a:p>
        </p:txBody>
      </p:sp>
      <p:sp>
        <p:nvSpPr>
          <p:cNvPr id="7172" name="Content Placeholder 2">
            <a:extLst>
              <a:ext uri="{FF2B5EF4-FFF2-40B4-BE49-F238E27FC236}">
                <a16:creationId xmlns:a16="http://schemas.microsoft.com/office/drawing/2014/main" id="{0724A76E-155B-47DE-A1DF-4361EF20C5CA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457200" y="1268413"/>
            <a:ext cx="8507413" cy="4176712"/>
          </a:xfrm>
        </p:spPr>
        <p:txBody>
          <a:bodyPr/>
          <a:lstStyle/>
          <a:p>
            <a:r>
              <a:rPr lang="en-GB" sz="2400" dirty="0"/>
              <a:t>Upon the successful completion of this module, the student should be able to demonstrate the ability to: </a:t>
            </a:r>
          </a:p>
          <a:p>
            <a:endParaRPr lang="en-GB" sz="2400" dirty="0"/>
          </a:p>
          <a:p>
            <a:r>
              <a:rPr lang="en-GB" sz="2400" dirty="0"/>
              <a:t>apply the main theories relating to group dynamics, team working and communication to their own workplace examples; </a:t>
            </a:r>
          </a:p>
          <a:p>
            <a:endParaRPr lang="en-GB" sz="2400" dirty="0"/>
          </a:p>
          <a:p>
            <a:r>
              <a:rPr lang="en-GB" sz="2400" dirty="0"/>
              <a:t>prepare and deliver a short presentation within a team working context. </a:t>
            </a:r>
          </a:p>
          <a:p>
            <a:endParaRPr lang="en-GB" dirty="0"/>
          </a:p>
        </p:txBody>
      </p:sp>
      <p:sp>
        <p:nvSpPr>
          <p:cNvPr id="7173" name="Slide Number Placeholder 3"/>
          <p:cNvSpPr>
            <a:spLocks noGrp="1" noChangeArrowheads="1"/>
          </p:cNvSpPr>
          <p:nvPr>
            <p:ph type="sldNum" sz="quarter" idx="11"/>
          </p:nvPr>
        </p:nvSpPr>
        <p:spPr bwMode="auto">
          <a:xfrm>
            <a:off x="6834595" y="6384117"/>
            <a:ext cx="2133600" cy="4762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4EAF49C8-D4EC-4CDF-9D19-8D049255FCFE}" type="slidenum">
              <a:rPr lang="en-US" altLang="en-US" sz="1400" smtClean="0">
                <a:latin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10</a:t>
            </a:fld>
            <a:endParaRPr lang="en-US" altLang="en-US" sz="1400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02179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1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1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1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1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2" grpId="0" build="p" autoUpdateAnimBg="0"/>
    </p:bldLst>
  </p:timing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PPT template</Template>
  <TotalTime>837</TotalTime>
  <Words>451</Words>
  <Application>Microsoft Office PowerPoint</Application>
  <PresentationFormat>On-screen Show (4:3)</PresentationFormat>
  <Paragraphs>85</Paragraphs>
  <Slides>10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Myriad Pro</vt:lpstr>
      <vt:lpstr>Verdana</vt:lpstr>
      <vt:lpstr>20140311PresentationUWTSDTemplate</vt:lpstr>
      <vt:lpstr>LCLM 4003</vt:lpstr>
      <vt:lpstr>What we will discuss</vt:lpstr>
      <vt:lpstr>Ground rules</vt:lpstr>
      <vt:lpstr>Important - Attendance  </vt:lpstr>
      <vt:lpstr>Important - Attendance </vt:lpstr>
      <vt:lpstr> Example: Class starts at 9.00am </vt:lpstr>
      <vt:lpstr>Making the Most of Your Classes</vt:lpstr>
      <vt:lpstr>Learning and teaching strategies</vt:lpstr>
      <vt:lpstr>Module aims</vt:lpstr>
      <vt:lpstr>Learning outcomes</vt:lpstr>
    </vt:vector>
  </TitlesOfParts>
  <Company>University of Wales Lampeter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Personal Management Skills I</dc:title>
  <dc:creator>Venus</dc:creator>
  <cp:lastModifiedBy>Lloyd Beharry</cp:lastModifiedBy>
  <cp:revision>56</cp:revision>
  <cp:lastPrinted>2018-07-09T15:27:01Z</cp:lastPrinted>
  <dcterms:created xsi:type="dcterms:W3CDTF">2002-10-07T19:43:58Z</dcterms:created>
  <dcterms:modified xsi:type="dcterms:W3CDTF">2025-01-18T17:02:56Z</dcterms:modified>
</cp:coreProperties>
</file>