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72" r:id="rId9"/>
    <p:sldId id="263" r:id="rId10"/>
    <p:sldId id="264" r:id="rId11"/>
    <p:sldId id="265" r:id="rId12"/>
    <p:sldId id="266" r:id="rId13"/>
    <p:sldId id="267"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6" d="100"/>
          <a:sy n="106" d="100"/>
        </p:scale>
        <p:origin x="756" y="2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ia Ferreira Amado (2211924)" userId="80d9c879-46a8-4d65-a18b-1e1a92df5f52" providerId="ADAL" clId="{85DE4C48-AC82-486F-9B6F-9C99421CDEB9}"/>
    <pc:docChg chg="custSel modSld">
      <pc:chgData name="Katia Ferreira Amado (2211924)" userId="80d9c879-46a8-4d65-a18b-1e1a92df5f52" providerId="ADAL" clId="{85DE4C48-AC82-486F-9B6F-9C99421CDEB9}" dt="2025-12-03T12:49:02.573" v="3" actId="1076"/>
      <pc:docMkLst>
        <pc:docMk/>
      </pc:docMkLst>
      <pc:sldChg chg="modSp mod">
        <pc:chgData name="Katia Ferreira Amado (2211924)" userId="80d9c879-46a8-4d65-a18b-1e1a92df5f52" providerId="ADAL" clId="{85DE4C48-AC82-486F-9B6F-9C99421CDEB9}" dt="2025-12-03T12:49:02.573" v="3" actId="1076"/>
        <pc:sldMkLst>
          <pc:docMk/>
          <pc:sldMk cId="0" sldId="270"/>
        </pc:sldMkLst>
        <pc:spChg chg="mod">
          <ac:chgData name="Katia Ferreira Amado (2211924)" userId="80d9c879-46a8-4d65-a18b-1e1a92df5f52" providerId="ADAL" clId="{85DE4C48-AC82-486F-9B6F-9C99421CDEB9}" dt="2025-12-03T12:49:02.573" v="3" actId="1076"/>
          <ac:spMkLst>
            <pc:docMk/>
            <pc:sldMk cId="0" sldId="270"/>
            <ac:spMk id="2" creationId="{6D624A0E-3C47-8FB3-A54D-C2EA65794F9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4F0D018-CA98-4ABF-EC0E-46B03165CD76}"/>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pt-BR" sz="1200" b="0" i="0" u="none" strike="noStrike" kern="1200" cap="none" spc="0" baseline="0">
                <a:solidFill>
                  <a:srgbClr val="000000"/>
                </a:solidFill>
                <a:uFillTx/>
                <a:latin typeface="Aptos"/>
              </a:defRPr>
            </a:lvl1pPr>
          </a:lstStyle>
          <a:p>
            <a:pPr lvl="0"/>
            <a:endParaRPr lang="pt-BR"/>
          </a:p>
        </p:txBody>
      </p:sp>
      <p:sp>
        <p:nvSpPr>
          <p:cNvPr id="3" name="Date Placeholder 2">
            <a:extLst>
              <a:ext uri="{FF2B5EF4-FFF2-40B4-BE49-F238E27FC236}">
                <a16:creationId xmlns:a16="http://schemas.microsoft.com/office/drawing/2014/main" id="{E17136C2-69DC-4DB3-CBE8-153F140376B2}"/>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pt-BR" sz="1200" b="0" i="0" u="none" strike="noStrike" kern="1200" cap="none" spc="0" baseline="0">
                <a:solidFill>
                  <a:srgbClr val="000000"/>
                </a:solidFill>
                <a:uFillTx/>
                <a:latin typeface="Aptos"/>
              </a:defRPr>
            </a:lvl1pPr>
          </a:lstStyle>
          <a:p>
            <a:pPr lvl="0"/>
            <a:fld id="{D16B3B9C-9D54-48E1-BD26-CB3F2542D544}" type="datetime1">
              <a:rPr lang="pt-BR"/>
              <a:pPr lvl="0"/>
              <a:t>03/12/2025</a:t>
            </a:fld>
            <a:endParaRPr lang="pt-BR"/>
          </a:p>
        </p:txBody>
      </p:sp>
      <p:sp>
        <p:nvSpPr>
          <p:cNvPr id="4" name="Slide Image Placeholder 3">
            <a:extLst>
              <a:ext uri="{FF2B5EF4-FFF2-40B4-BE49-F238E27FC236}">
                <a16:creationId xmlns:a16="http://schemas.microsoft.com/office/drawing/2014/main" id="{342104A9-6BAE-83B1-E0F6-664ED56041BC}"/>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E3F2BFFA-F73E-A1B4-B80D-84426D69D75A}"/>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pt-BR"/>
          </a:p>
        </p:txBody>
      </p:sp>
      <p:sp>
        <p:nvSpPr>
          <p:cNvPr id="6" name="Footer Placeholder 5">
            <a:extLst>
              <a:ext uri="{FF2B5EF4-FFF2-40B4-BE49-F238E27FC236}">
                <a16:creationId xmlns:a16="http://schemas.microsoft.com/office/drawing/2014/main" id="{2BC7719A-05B5-EECC-A404-411ADA60502E}"/>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pt-BR" sz="1200" b="0" i="0" u="none" strike="noStrike" kern="1200" cap="none" spc="0" baseline="0">
                <a:solidFill>
                  <a:srgbClr val="000000"/>
                </a:solidFill>
                <a:uFillTx/>
                <a:latin typeface="Aptos"/>
              </a:defRPr>
            </a:lvl1pPr>
          </a:lstStyle>
          <a:p>
            <a:pPr lvl="0"/>
            <a:endParaRPr lang="pt-BR"/>
          </a:p>
        </p:txBody>
      </p:sp>
      <p:sp>
        <p:nvSpPr>
          <p:cNvPr id="7" name="Slide Number Placeholder 6">
            <a:extLst>
              <a:ext uri="{FF2B5EF4-FFF2-40B4-BE49-F238E27FC236}">
                <a16:creationId xmlns:a16="http://schemas.microsoft.com/office/drawing/2014/main" id="{2A5BA130-A975-2B43-A8A2-53B059782F18}"/>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457200" rtl="0" fontAlgn="auto" hangingPunct="1">
              <a:lnSpc>
                <a:spcPct val="100000"/>
              </a:lnSpc>
              <a:spcBef>
                <a:spcPts val="0"/>
              </a:spcBef>
              <a:spcAft>
                <a:spcPts val="0"/>
              </a:spcAft>
              <a:buNone/>
              <a:tabLst/>
              <a:defRPr lang="pt-BR" sz="1200" b="0" i="0" u="none" strike="noStrike" kern="1200" cap="none" spc="0" baseline="0">
                <a:solidFill>
                  <a:srgbClr val="000000"/>
                </a:solidFill>
                <a:uFillTx/>
                <a:latin typeface="Aptos"/>
              </a:defRPr>
            </a:lvl1pPr>
          </a:lstStyle>
          <a:p>
            <a:pPr lvl="0"/>
            <a:fld id="{331DD84F-BDA1-4821-A4D0-0FC6E09B891A}" type="slidenum">
              <a:t>‹#›</a:t>
            </a:fld>
            <a:endParaRPr lang="pt-BR"/>
          </a:p>
        </p:txBody>
      </p:sp>
      <p:sp>
        <p:nvSpPr>
          <p:cNvPr id="8" name="Header Placeholder 1">
            <a:extLst>
              <a:ext uri="{FF2B5EF4-FFF2-40B4-BE49-F238E27FC236}">
                <a16:creationId xmlns:a16="http://schemas.microsoft.com/office/drawing/2014/main" id="{3A0444FE-2760-58EA-3817-C3808CB26EFB}"/>
              </a:ext>
            </a:extLst>
          </p:cNvPr>
          <p:cNvSpPr txBox="1">
            <a:spLocks noGrp="1"/>
          </p:cNvSpPr>
          <p:nvPr>
            <p:ph type="hdr" sz="quarter" idx="10"/>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9" name="Date Placeholder 2">
            <a:extLst>
              <a:ext uri="{FF2B5EF4-FFF2-40B4-BE49-F238E27FC236}">
                <a16:creationId xmlns:a16="http://schemas.microsoft.com/office/drawing/2014/main" id="{B25A2B03-3217-F3CA-A914-035BABFFDEF7}"/>
              </a:ext>
            </a:extLst>
          </p:cNvPr>
          <p:cNvSpPr txBox="1">
            <a:spLocks noGrp="1"/>
          </p:cNvSpPr>
          <p:nvPr>
            <p:ph type="dt" sz="quarter" idx="7"/>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093F712A-714E-49D8-BBD2-E23BA9682EB0}" type="datetime1">
              <a:rPr lang="en-US"/>
              <a:pPr lvl="0"/>
              <a:t>12/3/2025</a:t>
            </a:fld>
            <a:endParaRPr lang="en-US"/>
          </a:p>
        </p:txBody>
      </p:sp>
      <p:sp>
        <p:nvSpPr>
          <p:cNvPr id="10" name="Slide Image Placeholder 3">
            <a:extLst>
              <a:ext uri="{FF2B5EF4-FFF2-40B4-BE49-F238E27FC236}">
                <a16:creationId xmlns:a16="http://schemas.microsoft.com/office/drawing/2014/main" id="{E4605C16-35B2-9BD9-F6E7-65B48584DEBA}"/>
              </a:ext>
            </a:extLst>
          </p:cNvPr>
          <p:cNvSpPr>
            <a:spLocks noGrp="1" noRot="1" noChangeAspect="1"/>
          </p:cNvSpPr>
          <p:nvPr>
            <p:ph type="sldImg" sz="quarter" idx="4294967295"/>
          </p:nvPr>
        </p:nvSpPr>
        <p:spPr>
          <a:xfrm>
            <a:off x="685800" y="1143000"/>
            <a:ext cx="5486400" cy="3086099"/>
          </a:xfrm>
          <a:prstGeom prst="rect">
            <a:avLst/>
          </a:prstGeom>
          <a:noFill/>
          <a:ln w="12701">
            <a:solidFill>
              <a:srgbClr val="000000"/>
            </a:solidFill>
            <a:prstDash val="solid"/>
          </a:ln>
        </p:spPr>
      </p:sp>
      <p:sp>
        <p:nvSpPr>
          <p:cNvPr id="11" name="Notes Placeholder 4">
            <a:extLst>
              <a:ext uri="{FF2B5EF4-FFF2-40B4-BE49-F238E27FC236}">
                <a16:creationId xmlns:a16="http://schemas.microsoft.com/office/drawing/2014/main" id="{8BCB6EA7-C2BF-58FE-464F-714A8C946985}"/>
              </a:ext>
            </a:extLst>
          </p:cNvPr>
          <p:cNvSpPr txBox="1">
            <a:spLocks noGrp="1"/>
          </p:cNvSpPr>
          <p:nvPr>
            <p:ph type="body" sz="quarter" idx="4294967295"/>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Footer Placeholder 5">
            <a:extLst>
              <a:ext uri="{FF2B5EF4-FFF2-40B4-BE49-F238E27FC236}">
                <a16:creationId xmlns:a16="http://schemas.microsoft.com/office/drawing/2014/main" id="{CA99B04A-DACD-16CC-7B8D-D6C6AE185F5F}"/>
              </a:ext>
            </a:extLst>
          </p:cNvPr>
          <p:cNvSpPr txBox="1">
            <a:spLocks noGrp="1"/>
          </p:cNvSpPr>
          <p:nvPr>
            <p:ph type="ftr" sz="quarter" idx="9"/>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13" name="Slide Number Placeholder 6">
            <a:extLst>
              <a:ext uri="{FF2B5EF4-FFF2-40B4-BE49-F238E27FC236}">
                <a16:creationId xmlns:a16="http://schemas.microsoft.com/office/drawing/2014/main" id="{E9056A89-FB6D-94EF-BA18-C7E297DF50B0}"/>
              </a:ext>
            </a:extLst>
          </p:cNvPr>
          <p:cNvSpPr txBox="1">
            <a:spLocks noGrp="1"/>
          </p:cNvSpPr>
          <p:nvPr>
            <p:ph type="sldNum" sz="quarter" idx="8"/>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1C3DBD7E-814F-4056-8457-0F0FB83B7A67}" type="slidenum">
              <a:t>‹#›</a:t>
            </a:fld>
            <a:endParaRPr lang="en-US"/>
          </a:p>
        </p:txBody>
      </p:sp>
    </p:spTree>
    <p:extLst>
      <p:ext uri="{BB962C8B-B14F-4D97-AF65-F5344CB8AC3E}">
        <p14:creationId xmlns:p14="http://schemas.microsoft.com/office/powerpoint/2010/main" val="550840387"/>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B29679D-FA0C-D39C-20E3-9463FAA0DE4E}"/>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7FB87D34-7BE7-DA87-23F3-538835748A38}"/>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3893834C-9D40-AF74-3A91-5B5B80C2EA79}"/>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B118D3D-FDAC-49DD-A898-52B28A587639}" type="slidenum">
              <a:t>2</a:t>
            </a:fld>
            <a:endParaRPr lang="en-GB" sz="1200" b="0" i="0" u="none" strike="noStrike" kern="1200" cap="none" spc="0" baseline="0">
              <a:solidFill>
                <a:srgbClr val="000000"/>
              </a:solidFill>
              <a:uFillTx/>
              <a:latin typeface="Apto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8B8AF-F03C-D658-3AC1-2A85A177672D}"/>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p>
        </p:txBody>
      </p:sp>
      <p:sp>
        <p:nvSpPr>
          <p:cNvPr id="3" name="Subtitle 2">
            <a:extLst>
              <a:ext uri="{FF2B5EF4-FFF2-40B4-BE49-F238E27FC236}">
                <a16:creationId xmlns:a16="http://schemas.microsoft.com/office/drawing/2014/main" id="{DF682B04-5469-DF74-F3CB-AB515E5300FC}"/>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p>
        </p:txBody>
      </p:sp>
      <p:sp>
        <p:nvSpPr>
          <p:cNvPr id="4" name="Date Placeholder 3">
            <a:extLst>
              <a:ext uri="{FF2B5EF4-FFF2-40B4-BE49-F238E27FC236}">
                <a16:creationId xmlns:a16="http://schemas.microsoft.com/office/drawing/2014/main" id="{295341F4-9081-231D-2A68-9FE356F5EC03}"/>
              </a:ext>
            </a:extLst>
          </p:cNvPr>
          <p:cNvSpPr txBox="1">
            <a:spLocks noGrp="1"/>
          </p:cNvSpPr>
          <p:nvPr>
            <p:ph type="dt" sz="half" idx="7"/>
          </p:nvPr>
        </p:nvSpPr>
        <p:spPr/>
        <p:txBody>
          <a:bodyPr/>
          <a:lstStyle>
            <a:lvl1pPr>
              <a:defRPr/>
            </a:lvl1pPr>
          </a:lstStyle>
          <a:p>
            <a:pPr lvl="0"/>
            <a:fld id="{07B9D648-430B-4FB4-A30E-80C0D92FCDED}" type="datetime1">
              <a:rPr lang="pt-BR"/>
              <a:pPr lvl="0"/>
              <a:t>03/12/2025</a:t>
            </a:fld>
            <a:endParaRPr lang="pt-BR"/>
          </a:p>
        </p:txBody>
      </p:sp>
      <p:sp>
        <p:nvSpPr>
          <p:cNvPr id="5" name="Footer Placeholder 4">
            <a:extLst>
              <a:ext uri="{FF2B5EF4-FFF2-40B4-BE49-F238E27FC236}">
                <a16:creationId xmlns:a16="http://schemas.microsoft.com/office/drawing/2014/main" id="{74D7690F-5A06-5FBF-456C-64EBB29AFBD9}"/>
              </a:ext>
            </a:extLst>
          </p:cNvPr>
          <p:cNvSpPr txBox="1">
            <a:spLocks noGrp="1"/>
          </p:cNvSpPr>
          <p:nvPr>
            <p:ph type="ftr" sz="quarter" idx="9"/>
          </p:nvPr>
        </p:nvSpPr>
        <p:spPr/>
        <p:txBody>
          <a:bodyPr/>
          <a:lstStyle>
            <a:lvl1pPr>
              <a:defRPr/>
            </a:lvl1pPr>
          </a:lstStyle>
          <a:p>
            <a:pPr lvl="0"/>
            <a:endParaRPr lang="pt-BR"/>
          </a:p>
        </p:txBody>
      </p:sp>
      <p:sp>
        <p:nvSpPr>
          <p:cNvPr id="6" name="Slide Number Placeholder 5">
            <a:extLst>
              <a:ext uri="{FF2B5EF4-FFF2-40B4-BE49-F238E27FC236}">
                <a16:creationId xmlns:a16="http://schemas.microsoft.com/office/drawing/2014/main" id="{1250FA15-A509-C4D4-BEDB-9E47416CD5FD}"/>
              </a:ext>
            </a:extLst>
          </p:cNvPr>
          <p:cNvSpPr txBox="1">
            <a:spLocks noGrp="1"/>
          </p:cNvSpPr>
          <p:nvPr>
            <p:ph type="sldNum" sz="quarter" idx="8"/>
          </p:nvPr>
        </p:nvSpPr>
        <p:spPr/>
        <p:txBody>
          <a:bodyPr/>
          <a:lstStyle>
            <a:lvl1pPr>
              <a:defRPr/>
            </a:lvl1pPr>
          </a:lstStyle>
          <a:p>
            <a:pPr lvl="0"/>
            <a:fld id="{AF320E51-8500-433B-BD62-C268E91D0622}" type="slidenum">
              <a:t>‹#›</a:t>
            </a:fld>
            <a:endParaRPr lang="pt-BR"/>
          </a:p>
        </p:txBody>
      </p:sp>
    </p:spTree>
    <p:extLst>
      <p:ext uri="{BB962C8B-B14F-4D97-AF65-F5344CB8AC3E}">
        <p14:creationId xmlns:p14="http://schemas.microsoft.com/office/powerpoint/2010/main" val="1160598384"/>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299C7A-E350-E714-1E63-91C9A6332F4E}"/>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E50D4BFF-A025-6872-E88A-EBB715B3D276}"/>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451273-3F55-D15D-565F-9E9FC6642494}"/>
              </a:ext>
            </a:extLst>
          </p:cNvPr>
          <p:cNvSpPr txBox="1">
            <a:spLocks noGrp="1"/>
          </p:cNvSpPr>
          <p:nvPr>
            <p:ph type="dt" sz="half" idx="7"/>
          </p:nvPr>
        </p:nvSpPr>
        <p:spPr/>
        <p:txBody>
          <a:bodyPr/>
          <a:lstStyle>
            <a:lvl1pPr>
              <a:defRPr/>
            </a:lvl1pPr>
          </a:lstStyle>
          <a:p>
            <a:pPr lvl="0"/>
            <a:fld id="{1A08D41C-63F6-4126-A9A0-E0B072219FFD}" type="datetime1">
              <a:rPr lang="pt-BR"/>
              <a:pPr lvl="0"/>
              <a:t>03/12/2025</a:t>
            </a:fld>
            <a:endParaRPr lang="pt-BR"/>
          </a:p>
        </p:txBody>
      </p:sp>
      <p:sp>
        <p:nvSpPr>
          <p:cNvPr id="5" name="Footer Placeholder 4">
            <a:extLst>
              <a:ext uri="{FF2B5EF4-FFF2-40B4-BE49-F238E27FC236}">
                <a16:creationId xmlns:a16="http://schemas.microsoft.com/office/drawing/2014/main" id="{A736119F-D19A-868B-E5E2-53F190E6A874}"/>
              </a:ext>
            </a:extLst>
          </p:cNvPr>
          <p:cNvSpPr txBox="1">
            <a:spLocks noGrp="1"/>
          </p:cNvSpPr>
          <p:nvPr>
            <p:ph type="ftr" sz="quarter" idx="9"/>
          </p:nvPr>
        </p:nvSpPr>
        <p:spPr/>
        <p:txBody>
          <a:bodyPr/>
          <a:lstStyle>
            <a:lvl1pPr>
              <a:defRPr/>
            </a:lvl1pPr>
          </a:lstStyle>
          <a:p>
            <a:pPr lvl="0"/>
            <a:endParaRPr lang="pt-BR"/>
          </a:p>
        </p:txBody>
      </p:sp>
      <p:sp>
        <p:nvSpPr>
          <p:cNvPr id="6" name="Slide Number Placeholder 5">
            <a:extLst>
              <a:ext uri="{FF2B5EF4-FFF2-40B4-BE49-F238E27FC236}">
                <a16:creationId xmlns:a16="http://schemas.microsoft.com/office/drawing/2014/main" id="{A696BC92-16D5-7D26-34A2-1510AD0D6BAB}"/>
              </a:ext>
            </a:extLst>
          </p:cNvPr>
          <p:cNvSpPr txBox="1">
            <a:spLocks noGrp="1"/>
          </p:cNvSpPr>
          <p:nvPr>
            <p:ph type="sldNum" sz="quarter" idx="8"/>
          </p:nvPr>
        </p:nvSpPr>
        <p:spPr/>
        <p:txBody>
          <a:bodyPr/>
          <a:lstStyle>
            <a:lvl1pPr>
              <a:defRPr/>
            </a:lvl1pPr>
          </a:lstStyle>
          <a:p>
            <a:pPr lvl="0"/>
            <a:fld id="{BF0504DA-02C6-4170-B7D3-BA20108526CB}" type="slidenum">
              <a:t>‹#›</a:t>
            </a:fld>
            <a:endParaRPr lang="pt-BR"/>
          </a:p>
        </p:txBody>
      </p:sp>
    </p:spTree>
    <p:extLst>
      <p:ext uri="{BB962C8B-B14F-4D97-AF65-F5344CB8AC3E}">
        <p14:creationId xmlns:p14="http://schemas.microsoft.com/office/powerpoint/2010/main" val="7797383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BB827-F33B-06C1-2E6A-740B4CFC26A6}"/>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p>
        </p:txBody>
      </p:sp>
      <p:sp>
        <p:nvSpPr>
          <p:cNvPr id="3" name="Text Placeholder 2">
            <a:extLst>
              <a:ext uri="{FF2B5EF4-FFF2-40B4-BE49-F238E27FC236}">
                <a16:creationId xmlns:a16="http://schemas.microsoft.com/office/drawing/2014/main" id="{EE7050B8-C185-A398-1BDB-E8ED16EBAC84}"/>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7BA37F0F-3DAF-E33A-12E4-B2CC615E68DF}"/>
              </a:ext>
            </a:extLst>
          </p:cNvPr>
          <p:cNvSpPr txBox="1">
            <a:spLocks noGrp="1"/>
          </p:cNvSpPr>
          <p:nvPr>
            <p:ph type="dt" sz="half" idx="7"/>
          </p:nvPr>
        </p:nvSpPr>
        <p:spPr/>
        <p:txBody>
          <a:bodyPr/>
          <a:lstStyle>
            <a:lvl1pPr>
              <a:defRPr/>
            </a:lvl1pPr>
          </a:lstStyle>
          <a:p>
            <a:pPr lvl="0"/>
            <a:fld id="{29F72FC8-7D60-401E-8B73-810FFCEDB4B3}" type="datetime1">
              <a:rPr lang="pt-BR"/>
              <a:pPr lvl="0"/>
              <a:t>03/12/2025</a:t>
            </a:fld>
            <a:endParaRPr lang="pt-BR"/>
          </a:p>
        </p:txBody>
      </p:sp>
      <p:sp>
        <p:nvSpPr>
          <p:cNvPr id="5" name="Footer Placeholder 4">
            <a:extLst>
              <a:ext uri="{FF2B5EF4-FFF2-40B4-BE49-F238E27FC236}">
                <a16:creationId xmlns:a16="http://schemas.microsoft.com/office/drawing/2014/main" id="{5E243B4B-DBDE-F630-E140-237D11D34784}"/>
              </a:ext>
            </a:extLst>
          </p:cNvPr>
          <p:cNvSpPr txBox="1">
            <a:spLocks noGrp="1"/>
          </p:cNvSpPr>
          <p:nvPr>
            <p:ph type="ftr" sz="quarter" idx="9"/>
          </p:nvPr>
        </p:nvSpPr>
        <p:spPr/>
        <p:txBody>
          <a:bodyPr/>
          <a:lstStyle>
            <a:lvl1pPr>
              <a:defRPr/>
            </a:lvl1pPr>
          </a:lstStyle>
          <a:p>
            <a:pPr lvl="0"/>
            <a:endParaRPr lang="pt-BR"/>
          </a:p>
        </p:txBody>
      </p:sp>
      <p:sp>
        <p:nvSpPr>
          <p:cNvPr id="6" name="Slide Number Placeholder 5">
            <a:extLst>
              <a:ext uri="{FF2B5EF4-FFF2-40B4-BE49-F238E27FC236}">
                <a16:creationId xmlns:a16="http://schemas.microsoft.com/office/drawing/2014/main" id="{17FE8E9B-2344-2C90-8110-5BF29608E227}"/>
              </a:ext>
            </a:extLst>
          </p:cNvPr>
          <p:cNvSpPr txBox="1">
            <a:spLocks noGrp="1"/>
          </p:cNvSpPr>
          <p:nvPr>
            <p:ph type="sldNum" sz="quarter" idx="8"/>
          </p:nvPr>
        </p:nvSpPr>
        <p:spPr/>
        <p:txBody>
          <a:bodyPr/>
          <a:lstStyle>
            <a:lvl1pPr>
              <a:defRPr/>
            </a:lvl1pPr>
          </a:lstStyle>
          <a:p>
            <a:pPr lvl="0"/>
            <a:fld id="{7CF77371-F792-46CB-8EFA-78963BBC3685}" type="slidenum">
              <a:t>‹#›</a:t>
            </a:fld>
            <a:endParaRPr lang="pt-BR"/>
          </a:p>
        </p:txBody>
      </p:sp>
    </p:spTree>
    <p:extLst>
      <p:ext uri="{BB962C8B-B14F-4D97-AF65-F5344CB8AC3E}">
        <p14:creationId xmlns:p14="http://schemas.microsoft.com/office/powerpoint/2010/main" val="3900611049"/>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DB3B1-B91F-2553-3229-1FF926B7A007}"/>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53AB01C3-FD49-DE52-34FE-E0A3240DE912}"/>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A6F9873-F95B-3068-9B8F-4A4471E7E7D8}"/>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1889546-F46E-197C-983A-33BC08B58DE9}"/>
              </a:ext>
            </a:extLst>
          </p:cNvPr>
          <p:cNvSpPr txBox="1">
            <a:spLocks noGrp="1"/>
          </p:cNvSpPr>
          <p:nvPr>
            <p:ph type="dt" sz="half" idx="7"/>
          </p:nvPr>
        </p:nvSpPr>
        <p:spPr/>
        <p:txBody>
          <a:bodyPr/>
          <a:lstStyle>
            <a:lvl1pPr>
              <a:defRPr/>
            </a:lvl1pPr>
          </a:lstStyle>
          <a:p>
            <a:pPr lvl="0"/>
            <a:fld id="{929EF43F-3F1C-4B59-9CDF-F5C129D64542}" type="datetime1">
              <a:rPr lang="pt-BR"/>
              <a:pPr lvl="0"/>
              <a:t>03/12/2025</a:t>
            </a:fld>
            <a:endParaRPr lang="pt-BR"/>
          </a:p>
        </p:txBody>
      </p:sp>
      <p:sp>
        <p:nvSpPr>
          <p:cNvPr id="6" name="Footer Placeholder 5">
            <a:extLst>
              <a:ext uri="{FF2B5EF4-FFF2-40B4-BE49-F238E27FC236}">
                <a16:creationId xmlns:a16="http://schemas.microsoft.com/office/drawing/2014/main" id="{AE5EBBAF-19C6-ADDA-7095-E5BCF9CFE027}"/>
              </a:ext>
            </a:extLst>
          </p:cNvPr>
          <p:cNvSpPr txBox="1">
            <a:spLocks noGrp="1"/>
          </p:cNvSpPr>
          <p:nvPr>
            <p:ph type="ftr" sz="quarter" idx="9"/>
          </p:nvPr>
        </p:nvSpPr>
        <p:spPr/>
        <p:txBody>
          <a:bodyPr/>
          <a:lstStyle>
            <a:lvl1pPr>
              <a:defRPr/>
            </a:lvl1pPr>
          </a:lstStyle>
          <a:p>
            <a:pPr lvl="0"/>
            <a:endParaRPr lang="pt-BR"/>
          </a:p>
        </p:txBody>
      </p:sp>
      <p:sp>
        <p:nvSpPr>
          <p:cNvPr id="7" name="Slide Number Placeholder 6">
            <a:extLst>
              <a:ext uri="{FF2B5EF4-FFF2-40B4-BE49-F238E27FC236}">
                <a16:creationId xmlns:a16="http://schemas.microsoft.com/office/drawing/2014/main" id="{2B9247A9-96E0-2989-E92B-2890981CAA3A}"/>
              </a:ext>
            </a:extLst>
          </p:cNvPr>
          <p:cNvSpPr txBox="1">
            <a:spLocks noGrp="1"/>
          </p:cNvSpPr>
          <p:nvPr>
            <p:ph type="sldNum" sz="quarter" idx="8"/>
          </p:nvPr>
        </p:nvSpPr>
        <p:spPr/>
        <p:txBody>
          <a:bodyPr/>
          <a:lstStyle>
            <a:lvl1pPr>
              <a:defRPr/>
            </a:lvl1pPr>
          </a:lstStyle>
          <a:p>
            <a:pPr lvl="0"/>
            <a:fld id="{82DF7EA1-B285-4E35-9A92-DC02AED21003}" type="slidenum">
              <a:t>‹#›</a:t>
            </a:fld>
            <a:endParaRPr lang="pt-BR"/>
          </a:p>
        </p:txBody>
      </p:sp>
    </p:spTree>
    <p:extLst>
      <p:ext uri="{BB962C8B-B14F-4D97-AF65-F5344CB8AC3E}">
        <p14:creationId xmlns:p14="http://schemas.microsoft.com/office/powerpoint/2010/main" val="24212290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8A1B1-4CFF-4F83-8FCA-03BFEC5200EF}"/>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B795722B-D6CC-4660-51E8-6EF99A0B806C}"/>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8F55510C-15EA-477E-2E31-6446632C9DB5}"/>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5D2A028-AB98-829F-07B0-22D47F1638EA}"/>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B168BE0E-52A3-F799-7530-20D2AE3951C9}"/>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2E7905-38B2-5726-FA66-608BD3396BDA}"/>
              </a:ext>
            </a:extLst>
          </p:cNvPr>
          <p:cNvSpPr txBox="1">
            <a:spLocks noGrp="1"/>
          </p:cNvSpPr>
          <p:nvPr>
            <p:ph type="dt" sz="half" idx="7"/>
          </p:nvPr>
        </p:nvSpPr>
        <p:spPr/>
        <p:txBody>
          <a:bodyPr/>
          <a:lstStyle>
            <a:lvl1pPr>
              <a:defRPr/>
            </a:lvl1pPr>
          </a:lstStyle>
          <a:p>
            <a:pPr lvl="0"/>
            <a:fld id="{BC7F220C-A58D-4352-BC2A-165A15171035}" type="datetime1">
              <a:rPr lang="pt-BR"/>
              <a:pPr lvl="0"/>
              <a:t>03/12/2025</a:t>
            </a:fld>
            <a:endParaRPr lang="pt-BR"/>
          </a:p>
        </p:txBody>
      </p:sp>
      <p:sp>
        <p:nvSpPr>
          <p:cNvPr id="8" name="Footer Placeholder 7">
            <a:extLst>
              <a:ext uri="{FF2B5EF4-FFF2-40B4-BE49-F238E27FC236}">
                <a16:creationId xmlns:a16="http://schemas.microsoft.com/office/drawing/2014/main" id="{608A141F-184B-8BB5-C292-F0A906765D3F}"/>
              </a:ext>
            </a:extLst>
          </p:cNvPr>
          <p:cNvSpPr txBox="1">
            <a:spLocks noGrp="1"/>
          </p:cNvSpPr>
          <p:nvPr>
            <p:ph type="ftr" sz="quarter" idx="9"/>
          </p:nvPr>
        </p:nvSpPr>
        <p:spPr/>
        <p:txBody>
          <a:bodyPr/>
          <a:lstStyle>
            <a:lvl1pPr>
              <a:defRPr/>
            </a:lvl1pPr>
          </a:lstStyle>
          <a:p>
            <a:pPr lvl="0"/>
            <a:endParaRPr lang="pt-BR"/>
          </a:p>
        </p:txBody>
      </p:sp>
      <p:sp>
        <p:nvSpPr>
          <p:cNvPr id="9" name="Slide Number Placeholder 8">
            <a:extLst>
              <a:ext uri="{FF2B5EF4-FFF2-40B4-BE49-F238E27FC236}">
                <a16:creationId xmlns:a16="http://schemas.microsoft.com/office/drawing/2014/main" id="{713A7F61-141F-6A38-6C32-EA5FF8360A44}"/>
              </a:ext>
            </a:extLst>
          </p:cNvPr>
          <p:cNvSpPr txBox="1">
            <a:spLocks noGrp="1"/>
          </p:cNvSpPr>
          <p:nvPr>
            <p:ph type="sldNum" sz="quarter" idx="8"/>
          </p:nvPr>
        </p:nvSpPr>
        <p:spPr/>
        <p:txBody>
          <a:bodyPr/>
          <a:lstStyle>
            <a:lvl1pPr>
              <a:defRPr/>
            </a:lvl1pPr>
          </a:lstStyle>
          <a:p>
            <a:pPr lvl="0"/>
            <a:fld id="{4671AD79-231A-432D-8177-31A1D7A4A0D1}" type="slidenum">
              <a:t>‹#›</a:t>
            </a:fld>
            <a:endParaRPr lang="pt-BR"/>
          </a:p>
        </p:txBody>
      </p:sp>
    </p:spTree>
    <p:extLst>
      <p:ext uri="{BB962C8B-B14F-4D97-AF65-F5344CB8AC3E}">
        <p14:creationId xmlns:p14="http://schemas.microsoft.com/office/powerpoint/2010/main" val="2841159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E3220-5E4F-9AF7-0208-878EA71C8836}"/>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07A8D95B-9E4D-8C76-A39A-2F29276D0660}"/>
              </a:ext>
            </a:extLst>
          </p:cNvPr>
          <p:cNvSpPr txBox="1">
            <a:spLocks noGrp="1"/>
          </p:cNvSpPr>
          <p:nvPr>
            <p:ph type="dt" sz="half" idx="7"/>
          </p:nvPr>
        </p:nvSpPr>
        <p:spPr/>
        <p:txBody>
          <a:bodyPr/>
          <a:lstStyle>
            <a:lvl1pPr>
              <a:defRPr/>
            </a:lvl1pPr>
          </a:lstStyle>
          <a:p>
            <a:pPr lvl="0"/>
            <a:fld id="{C2B4A09A-43C0-4682-BCBF-DF75E5954A00}" type="datetime1">
              <a:rPr lang="pt-BR"/>
              <a:pPr lvl="0"/>
              <a:t>03/12/2025</a:t>
            </a:fld>
            <a:endParaRPr lang="pt-BR"/>
          </a:p>
        </p:txBody>
      </p:sp>
      <p:sp>
        <p:nvSpPr>
          <p:cNvPr id="4" name="Footer Placeholder 3">
            <a:extLst>
              <a:ext uri="{FF2B5EF4-FFF2-40B4-BE49-F238E27FC236}">
                <a16:creationId xmlns:a16="http://schemas.microsoft.com/office/drawing/2014/main" id="{F492510C-DC8D-0B86-06A7-53FFD5738945}"/>
              </a:ext>
            </a:extLst>
          </p:cNvPr>
          <p:cNvSpPr txBox="1">
            <a:spLocks noGrp="1"/>
          </p:cNvSpPr>
          <p:nvPr>
            <p:ph type="ftr" sz="quarter" idx="9"/>
          </p:nvPr>
        </p:nvSpPr>
        <p:spPr/>
        <p:txBody>
          <a:bodyPr/>
          <a:lstStyle>
            <a:lvl1pPr>
              <a:defRPr/>
            </a:lvl1pPr>
          </a:lstStyle>
          <a:p>
            <a:pPr lvl="0"/>
            <a:endParaRPr lang="pt-BR"/>
          </a:p>
        </p:txBody>
      </p:sp>
      <p:sp>
        <p:nvSpPr>
          <p:cNvPr id="5" name="Slide Number Placeholder 4">
            <a:extLst>
              <a:ext uri="{FF2B5EF4-FFF2-40B4-BE49-F238E27FC236}">
                <a16:creationId xmlns:a16="http://schemas.microsoft.com/office/drawing/2014/main" id="{DB9112EF-7752-D741-64FA-665F6BB2FEF2}"/>
              </a:ext>
            </a:extLst>
          </p:cNvPr>
          <p:cNvSpPr txBox="1">
            <a:spLocks noGrp="1"/>
          </p:cNvSpPr>
          <p:nvPr>
            <p:ph type="sldNum" sz="quarter" idx="8"/>
          </p:nvPr>
        </p:nvSpPr>
        <p:spPr/>
        <p:txBody>
          <a:bodyPr/>
          <a:lstStyle>
            <a:lvl1pPr>
              <a:defRPr/>
            </a:lvl1pPr>
          </a:lstStyle>
          <a:p>
            <a:pPr lvl="0"/>
            <a:fld id="{15C5BB33-9B7E-4881-8599-5E111EB4E70C}" type="slidenum">
              <a:t>‹#›</a:t>
            </a:fld>
            <a:endParaRPr lang="pt-BR"/>
          </a:p>
        </p:txBody>
      </p:sp>
    </p:spTree>
    <p:extLst>
      <p:ext uri="{BB962C8B-B14F-4D97-AF65-F5344CB8AC3E}">
        <p14:creationId xmlns:p14="http://schemas.microsoft.com/office/powerpoint/2010/main" val="6731975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5BA8586-4569-5607-BE7A-7D48292752A3}"/>
              </a:ext>
            </a:extLst>
          </p:cNvPr>
          <p:cNvSpPr txBox="1">
            <a:spLocks noGrp="1"/>
          </p:cNvSpPr>
          <p:nvPr>
            <p:ph type="dt" sz="half" idx="7"/>
          </p:nvPr>
        </p:nvSpPr>
        <p:spPr/>
        <p:txBody>
          <a:bodyPr/>
          <a:lstStyle>
            <a:lvl1pPr>
              <a:defRPr/>
            </a:lvl1pPr>
          </a:lstStyle>
          <a:p>
            <a:pPr lvl="0"/>
            <a:fld id="{9DB5D6BB-FCC6-47D6-BBB5-873BDC934962}" type="datetime1">
              <a:rPr lang="pt-BR"/>
              <a:pPr lvl="0"/>
              <a:t>03/12/2025</a:t>
            </a:fld>
            <a:endParaRPr lang="pt-BR"/>
          </a:p>
        </p:txBody>
      </p:sp>
      <p:sp>
        <p:nvSpPr>
          <p:cNvPr id="3" name="Footer Placeholder 2">
            <a:extLst>
              <a:ext uri="{FF2B5EF4-FFF2-40B4-BE49-F238E27FC236}">
                <a16:creationId xmlns:a16="http://schemas.microsoft.com/office/drawing/2014/main" id="{AF5C7395-AA8D-E674-B041-B0D3C877A4F5}"/>
              </a:ext>
            </a:extLst>
          </p:cNvPr>
          <p:cNvSpPr txBox="1">
            <a:spLocks noGrp="1"/>
          </p:cNvSpPr>
          <p:nvPr>
            <p:ph type="ftr" sz="quarter" idx="9"/>
          </p:nvPr>
        </p:nvSpPr>
        <p:spPr/>
        <p:txBody>
          <a:bodyPr/>
          <a:lstStyle>
            <a:lvl1pPr>
              <a:defRPr/>
            </a:lvl1pPr>
          </a:lstStyle>
          <a:p>
            <a:pPr lvl="0"/>
            <a:endParaRPr lang="pt-BR"/>
          </a:p>
        </p:txBody>
      </p:sp>
      <p:sp>
        <p:nvSpPr>
          <p:cNvPr id="4" name="Slide Number Placeholder 3">
            <a:extLst>
              <a:ext uri="{FF2B5EF4-FFF2-40B4-BE49-F238E27FC236}">
                <a16:creationId xmlns:a16="http://schemas.microsoft.com/office/drawing/2014/main" id="{15357D64-22B2-548C-633B-9BEEE386EBAF}"/>
              </a:ext>
            </a:extLst>
          </p:cNvPr>
          <p:cNvSpPr txBox="1">
            <a:spLocks noGrp="1"/>
          </p:cNvSpPr>
          <p:nvPr>
            <p:ph type="sldNum" sz="quarter" idx="8"/>
          </p:nvPr>
        </p:nvSpPr>
        <p:spPr/>
        <p:txBody>
          <a:bodyPr/>
          <a:lstStyle>
            <a:lvl1pPr>
              <a:defRPr/>
            </a:lvl1pPr>
          </a:lstStyle>
          <a:p>
            <a:pPr lvl="0"/>
            <a:fld id="{17B48363-667E-4375-ACA7-58F36A3AC8A3}" type="slidenum">
              <a:t>‹#›</a:t>
            </a:fld>
            <a:endParaRPr lang="pt-BR"/>
          </a:p>
        </p:txBody>
      </p:sp>
    </p:spTree>
    <p:extLst>
      <p:ext uri="{BB962C8B-B14F-4D97-AF65-F5344CB8AC3E}">
        <p14:creationId xmlns:p14="http://schemas.microsoft.com/office/powerpoint/2010/main" val="3412332161"/>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6CA1C3-32C7-FA70-D5A5-76724AD6E7E4}"/>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p>
        </p:txBody>
      </p:sp>
      <p:sp>
        <p:nvSpPr>
          <p:cNvPr id="3" name="Content Placeholder 2">
            <a:extLst>
              <a:ext uri="{FF2B5EF4-FFF2-40B4-BE49-F238E27FC236}">
                <a16:creationId xmlns:a16="http://schemas.microsoft.com/office/drawing/2014/main" id="{85166570-E5FA-5E83-ABA3-D10B4A684FBA}"/>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46BDF3B-8068-518F-C99D-886384891EB1}"/>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279EC5F2-8D89-1AFD-1497-F6ACB48F2835}"/>
              </a:ext>
            </a:extLst>
          </p:cNvPr>
          <p:cNvSpPr txBox="1">
            <a:spLocks noGrp="1"/>
          </p:cNvSpPr>
          <p:nvPr>
            <p:ph type="dt" sz="half" idx="7"/>
          </p:nvPr>
        </p:nvSpPr>
        <p:spPr/>
        <p:txBody>
          <a:bodyPr/>
          <a:lstStyle>
            <a:lvl1pPr>
              <a:defRPr/>
            </a:lvl1pPr>
          </a:lstStyle>
          <a:p>
            <a:pPr lvl="0"/>
            <a:fld id="{D30C5AD2-3ABF-42A4-AC06-9CE52BB56B19}" type="datetime1">
              <a:rPr lang="pt-BR"/>
              <a:pPr lvl="0"/>
              <a:t>03/12/2025</a:t>
            </a:fld>
            <a:endParaRPr lang="pt-BR"/>
          </a:p>
        </p:txBody>
      </p:sp>
      <p:sp>
        <p:nvSpPr>
          <p:cNvPr id="6" name="Footer Placeholder 5">
            <a:extLst>
              <a:ext uri="{FF2B5EF4-FFF2-40B4-BE49-F238E27FC236}">
                <a16:creationId xmlns:a16="http://schemas.microsoft.com/office/drawing/2014/main" id="{C203CA84-5EA8-FEA6-439D-747107B5D428}"/>
              </a:ext>
            </a:extLst>
          </p:cNvPr>
          <p:cNvSpPr txBox="1">
            <a:spLocks noGrp="1"/>
          </p:cNvSpPr>
          <p:nvPr>
            <p:ph type="ftr" sz="quarter" idx="9"/>
          </p:nvPr>
        </p:nvSpPr>
        <p:spPr/>
        <p:txBody>
          <a:bodyPr/>
          <a:lstStyle>
            <a:lvl1pPr>
              <a:defRPr/>
            </a:lvl1pPr>
          </a:lstStyle>
          <a:p>
            <a:pPr lvl="0"/>
            <a:endParaRPr lang="pt-BR"/>
          </a:p>
        </p:txBody>
      </p:sp>
      <p:sp>
        <p:nvSpPr>
          <p:cNvPr id="7" name="Slide Number Placeholder 6">
            <a:extLst>
              <a:ext uri="{FF2B5EF4-FFF2-40B4-BE49-F238E27FC236}">
                <a16:creationId xmlns:a16="http://schemas.microsoft.com/office/drawing/2014/main" id="{2E754D47-D3D5-1398-E25A-2DF60F3B1954}"/>
              </a:ext>
            </a:extLst>
          </p:cNvPr>
          <p:cNvSpPr txBox="1">
            <a:spLocks noGrp="1"/>
          </p:cNvSpPr>
          <p:nvPr>
            <p:ph type="sldNum" sz="quarter" idx="8"/>
          </p:nvPr>
        </p:nvSpPr>
        <p:spPr/>
        <p:txBody>
          <a:bodyPr/>
          <a:lstStyle>
            <a:lvl1pPr>
              <a:defRPr/>
            </a:lvl1pPr>
          </a:lstStyle>
          <a:p>
            <a:pPr lvl="0"/>
            <a:fld id="{7C49EE92-CEF8-4B90-8454-A60787FF6ED7}" type="slidenum">
              <a:t>‹#›</a:t>
            </a:fld>
            <a:endParaRPr lang="pt-BR"/>
          </a:p>
        </p:txBody>
      </p:sp>
    </p:spTree>
    <p:extLst>
      <p:ext uri="{BB962C8B-B14F-4D97-AF65-F5344CB8AC3E}">
        <p14:creationId xmlns:p14="http://schemas.microsoft.com/office/powerpoint/2010/main" val="21315120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80C0C-1FEC-B9CE-641C-FD50478C6AC1}"/>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p>
        </p:txBody>
      </p:sp>
      <p:sp>
        <p:nvSpPr>
          <p:cNvPr id="3" name="Picture Placeholder 2">
            <a:extLst>
              <a:ext uri="{FF2B5EF4-FFF2-40B4-BE49-F238E27FC236}">
                <a16:creationId xmlns:a16="http://schemas.microsoft.com/office/drawing/2014/main" id="{81A9890F-666F-3D0A-02F6-4775DB0D7F29}"/>
              </a:ext>
            </a:extLst>
          </p:cNvPr>
          <p:cNvSpPr txBox="1">
            <a:spLocks noGrp="1"/>
          </p:cNvSpPr>
          <p:nvPr>
            <p:ph type="pic" idx="1"/>
          </p:nvPr>
        </p:nvSpPr>
        <p:spPr>
          <a:xfrm>
            <a:off x="5183184" y="987423"/>
            <a:ext cx="6172200" cy="4873623"/>
          </a:xfrm>
        </p:spPr>
        <p:txBody>
          <a:bodyPr/>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4E47307F-1ADD-7D70-C9D6-7C35DF6B661C}"/>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FB280F75-C7B1-A6CA-DE8F-92186D9AD5F7}"/>
              </a:ext>
            </a:extLst>
          </p:cNvPr>
          <p:cNvSpPr txBox="1">
            <a:spLocks noGrp="1"/>
          </p:cNvSpPr>
          <p:nvPr>
            <p:ph type="dt" sz="half" idx="7"/>
          </p:nvPr>
        </p:nvSpPr>
        <p:spPr/>
        <p:txBody>
          <a:bodyPr/>
          <a:lstStyle>
            <a:lvl1pPr>
              <a:defRPr/>
            </a:lvl1pPr>
          </a:lstStyle>
          <a:p>
            <a:pPr lvl="0"/>
            <a:fld id="{52293C9A-9974-4FF6-973C-A01E0A47336A}" type="datetime1">
              <a:rPr lang="pt-BR"/>
              <a:pPr lvl="0"/>
              <a:t>03/12/2025</a:t>
            </a:fld>
            <a:endParaRPr lang="pt-BR"/>
          </a:p>
        </p:txBody>
      </p:sp>
      <p:sp>
        <p:nvSpPr>
          <p:cNvPr id="6" name="Footer Placeholder 5">
            <a:extLst>
              <a:ext uri="{FF2B5EF4-FFF2-40B4-BE49-F238E27FC236}">
                <a16:creationId xmlns:a16="http://schemas.microsoft.com/office/drawing/2014/main" id="{8476F8F7-FA43-7033-FCAB-033942D25836}"/>
              </a:ext>
            </a:extLst>
          </p:cNvPr>
          <p:cNvSpPr txBox="1">
            <a:spLocks noGrp="1"/>
          </p:cNvSpPr>
          <p:nvPr>
            <p:ph type="ftr" sz="quarter" idx="9"/>
          </p:nvPr>
        </p:nvSpPr>
        <p:spPr/>
        <p:txBody>
          <a:bodyPr/>
          <a:lstStyle>
            <a:lvl1pPr>
              <a:defRPr/>
            </a:lvl1pPr>
          </a:lstStyle>
          <a:p>
            <a:pPr lvl="0"/>
            <a:endParaRPr lang="pt-BR"/>
          </a:p>
        </p:txBody>
      </p:sp>
      <p:sp>
        <p:nvSpPr>
          <p:cNvPr id="7" name="Slide Number Placeholder 6">
            <a:extLst>
              <a:ext uri="{FF2B5EF4-FFF2-40B4-BE49-F238E27FC236}">
                <a16:creationId xmlns:a16="http://schemas.microsoft.com/office/drawing/2014/main" id="{413F0F3D-9D9D-798A-67BF-B32B64E8C1EC}"/>
              </a:ext>
            </a:extLst>
          </p:cNvPr>
          <p:cNvSpPr txBox="1">
            <a:spLocks noGrp="1"/>
          </p:cNvSpPr>
          <p:nvPr>
            <p:ph type="sldNum" sz="quarter" idx="8"/>
          </p:nvPr>
        </p:nvSpPr>
        <p:spPr/>
        <p:txBody>
          <a:bodyPr/>
          <a:lstStyle>
            <a:lvl1pPr>
              <a:defRPr/>
            </a:lvl1pPr>
          </a:lstStyle>
          <a:p>
            <a:pPr lvl="0"/>
            <a:fld id="{9B0ED45B-7FEB-415B-A8D9-E5B70F30C935}" type="slidenum">
              <a:t>‹#›</a:t>
            </a:fld>
            <a:endParaRPr lang="pt-BR"/>
          </a:p>
        </p:txBody>
      </p:sp>
    </p:spTree>
    <p:extLst>
      <p:ext uri="{BB962C8B-B14F-4D97-AF65-F5344CB8AC3E}">
        <p14:creationId xmlns:p14="http://schemas.microsoft.com/office/powerpoint/2010/main" val="33078092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770EF-AC74-B237-2220-D5BE985D4A83}"/>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07167530-B93A-52C7-B565-FF6006683B7E}"/>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FBAB28F-B672-A9A0-7130-BFB4BA2F6105}"/>
              </a:ext>
            </a:extLst>
          </p:cNvPr>
          <p:cNvSpPr txBox="1">
            <a:spLocks noGrp="1"/>
          </p:cNvSpPr>
          <p:nvPr>
            <p:ph type="dt" sz="half" idx="7"/>
          </p:nvPr>
        </p:nvSpPr>
        <p:spPr/>
        <p:txBody>
          <a:bodyPr/>
          <a:lstStyle>
            <a:lvl1pPr>
              <a:defRPr/>
            </a:lvl1pPr>
          </a:lstStyle>
          <a:p>
            <a:pPr lvl="0"/>
            <a:fld id="{CDF33D60-DF56-41C6-9854-ED6C433E0462}" type="datetime1">
              <a:rPr lang="pt-BR"/>
              <a:pPr lvl="0"/>
              <a:t>03/12/2025</a:t>
            </a:fld>
            <a:endParaRPr lang="pt-BR"/>
          </a:p>
        </p:txBody>
      </p:sp>
      <p:sp>
        <p:nvSpPr>
          <p:cNvPr id="5" name="Footer Placeholder 4">
            <a:extLst>
              <a:ext uri="{FF2B5EF4-FFF2-40B4-BE49-F238E27FC236}">
                <a16:creationId xmlns:a16="http://schemas.microsoft.com/office/drawing/2014/main" id="{0329B461-1BF0-16CE-6228-B792B8B46C7D}"/>
              </a:ext>
            </a:extLst>
          </p:cNvPr>
          <p:cNvSpPr txBox="1">
            <a:spLocks noGrp="1"/>
          </p:cNvSpPr>
          <p:nvPr>
            <p:ph type="ftr" sz="quarter" idx="9"/>
          </p:nvPr>
        </p:nvSpPr>
        <p:spPr/>
        <p:txBody>
          <a:bodyPr/>
          <a:lstStyle>
            <a:lvl1pPr>
              <a:defRPr/>
            </a:lvl1pPr>
          </a:lstStyle>
          <a:p>
            <a:pPr lvl="0"/>
            <a:endParaRPr lang="pt-BR"/>
          </a:p>
        </p:txBody>
      </p:sp>
      <p:sp>
        <p:nvSpPr>
          <p:cNvPr id="6" name="Slide Number Placeholder 5">
            <a:extLst>
              <a:ext uri="{FF2B5EF4-FFF2-40B4-BE49-F238E27FC236}">
                <a16:creationId xmlns:a16="http://schemas.microsoft.com/office/drawing/2014/main" id="{A320CAD8-85EB-4961-71DE-9AD1D3191E53}"/>
              </a:ext>
            </a:extLst>
          </p:cNvPr>
          <p:cNvSpPr txBox="1">
            <a:spLocks noGrp="1"/>
          </p:cNvSpPr>
          <p:nvPr>
            <p:ph type="sldNum" sz="quarter" idx="8"/>
          </p:nvPr>
        </p:nvSpPr>
        <p:spPr/>
        <p:txBody>
          <a:bodyPr/>
          <a:lstStyle>
            <a:lvl1pPr>
              <a:defRPr/>
            </a:lvl1pPr>
          </a:lstStyle>
          <a:p>
            <a:pPr lvl="0"/>
            <a:fld id="{EF9E0CD1-8F32-4133-A84E-81D971A11DD4}" type="slidenum">
              <a:t>‹#›</a:t>
            </a:fld>
            <a:endParaRPr lang="pt-BR"/>
          </a:p>
        </p:txBody>
      </p:sp>
    </p:spTree>
    <p:extLst>
      <p:ext uri="{BB962C8B-B14F-4D97-AF65-F5344CB8AC3E}">
        <p14:creationId xmlns:p14="http://schemas.microsoft.com/office/powerpoint/2010/main" val="14796490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D2106AB-C455-11E9-BDAE-6DF96D614745}"/>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A5694BD8-AE02-6A0C-355D-0919459E613A}"/>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101BF7-4BA8-4583-3F49-4F218FB4CAF0}"/>
              </a:ext>
            </a:extLst>
          </p:cNvPr>
          <p:cNvSpPr txBox="1">
            <a:spLocks noGrp="1"/>
          </p:cNvSpPr>
          <p:nvPr>
            <p:ph type="dt" sz="half" idx="7"/>
          </p:nvPr>
        </p:nvSpPr>
        <p:spPr/>
        <p:txBody>
          <a:bodyPr/>
          <a:lstStyle>
            <a:lvl1pPr>
              <a:defRPr/>
            </a:lvl1pPr>
          </a:lstStyle>
          <a:p>
            <a:pPr lvl="0"/>
            <a:fld id="{11270FBC-937E-4229-B9EB-57B51C58E12D}" type="datetime1">
              <a:rPr lang="pt-BR"/>
              <a:pPr lvl="0"/>
              <a:t>03/12/2025</a:t>
            </a:fld>
            <a:endParaRPr lang="pt-BR"/>
          </a:p>
        </p:txBody>
      </p:sp>
      <p:sp>
        <p:nvSpPr>
          <p:cNvPr id="5" name="Footer Placeholder 4">
            <a:extLst>
              <a:ext uri="{FF2B5EF4-FFF2-40B4-BE49-F238E27FC236}">
                <a16:creationId xmlns:a16="http://schemas.microsoft.com/office/drawing/2014/main" id="{3BC69FEF-4029-EB60-2EC7-1532566DAAA8}"/>
              </a:ext>
            </a:extLst>
          </p:cNvPr>
          <p:cNvSpPr txBox="1">
            <a:spLocks noGrp="1"/>
          </p:cNvSpPr>
          <p:nvPr>
            <p:ph type="ftr" sz="quarter" idx="9"/>
          </p:nvPr>
        </p:nvSpPr>
        <p:spPr/>
        <p:txBody>
          <a:bodyPr/>
          <a:lstStyle>
            <a:lvl1pPr>
              <a:defRPr/>
            </a:lvl1pPr>
          </a:lstStyle>
          <a:p>
            <a:pPr lvl="0"/>
            <a:endParaRPr lang="pt-BR"/>
          </a:p>
        </p:txBody>
      </p:sp>
      <p:sp>
        <p:nvSpPr>
          <p:cNvPr id="6" name="Slide Number Placeholder 5">
            <a:extLst>
              <a:ext uri="{FF2B5EF4-FFF2-40B4-BE49-F238E27FC236}">
                <a16:creationId xmlns:a16="http://schemas.microsoft.com/office/drawing/2014/main" id="{5692DCA8-49DC-8F32-4EC3-D3976906F70F}"/>
              </a:ext>
            </a:extLst>
          </p:cNvPr>
          <p:cNvSpPr txBox="1">
            <a:spLocks noGrp="1"/>
          </p:cNvSpPr>
          <p:nvPr>
            <p:ph type="sldNum" sz="quarter" idx="8"/>
          </p:nvPr>
        </p:nvSpPr>
        <p:spPr/>
        <p:txBody>
          <a:bodyPr/>
          <a:lstStyle>
            <a:lvl1pPr>
              <a:defRPr/>
            </a:lvl1pPr>
          </a:lstStyle>
          <a:p>
            <a:pPr lvl="0"/>
            <a:fld id="{D59A5C01-1390-4110-8BBE-E6FCE7043177}" type="slidenum">
              <a:t>‹#›</a:t>
            </a:fld>
            <a:endParaRPr lang="pt-BR"/>
          </a:p>
        </p:txBody>
      </p:sp>
    </p:spTree>
    <p:extLst>
      <p:ext uri="{BB962C8B-B14F-4D97-AF65-F5344CB8AC3E}">
        <p14:creationId xmlns:p14="http://schemas.microsoft.com/office/powerpoint/2010/main" val="16583576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D9A8DBE-636D-CC39-2766-7D6C0BEE6BE2}"/>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9419605B-9414-F999-9758-1EF8D0F34955}"/>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386AB0-BC2C-533F-F7F6-0AC90A4DF0F9}"/>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pt-BR" sz="1200" b="0" i="0" u="none" strike="noStrike" kern="1200" cap="none" spc="0" baseline="0">
                <a:solidFill>
                  <a:srgbClr val="898989"/>
                </a:solidFill>
                <a:uFillTx/>
                <a:latin typeface="Calibri"/>
              </a:defRPr>
            </a:lvl1pPr>
          </a:lstStyle>
          <a:p>
            <a:pPr lvl="0"/>
            <a:fld id="{A5FE2635-2D4C-4DB2-BF31-DFA4E8426BB2}" type="datetime1">
              <a:rPr lang="pt-BR"/>
              <a:pPr lvl="0"/>
              <a:t>03/12/2025</a:t>
            </a:fld>
            <a:endParaRPr lang="pt-BR"/>
          </a:p>
        </p:txBody>
      </p:sp>
      <p:sp>
        <p:nvSpPr>
          <p:cNvPr id="5" name="Footer Placeholder 4">
            <a:extLst>
              <a:ext uri="{FF2B5EF4-FFF2-40B4-BE49-F238E27FC236}">
                <a16:creationId xmlns:a16="http://schemas.microsoft.com/office/drawing/2014/main" id="{07B229C7-7C2C-82E0-FF0A-27C7C9543CDD}"/>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457200" rtl="0" fontAlgn="auto" hangingPunct="1">
              <a:lnSpc>
                <a:spcPct val="100000"/>
              </a:lnSpc>
              <a:spcBef>
                <a:spcPts val="0"/>
              </a:spcBef>
              <a:spcAft>
                <a:spcPts val="0"/>
              </a:spcAft>
              <a:buNone/>
              <a:tabLst/>
              <a:defRPr lang="pt-BR" sz="1200" b="0" i="0" u="none" strike="noStrike" kern="1200" cap="none" spc="0" baseline="0">
                <a:solidFill>
                  <a:srgbClr val="898989"/>
                </a:solidFill>
                <a:uFillTx/>
                <a:latin typeface="Calibri"/>
              </a:defRPr>
            </a:lvl1pPr>
          </a:lstStyle>
          <a:p>
            <a:pPr lvl="0"/>
            <a:endParaRPr lang="pt-BR"/>
          </a:p>
        </p:txBody>
      </p:sp>
      <p:sp>
        <p:nvSpPr>
          <p:cNvPr id="6" name="Slide Number Placeholder 5">
            <a:extLst>
              <a:ext uri="{FF2B5EF4-FFF2-40B4-BE49-F238E27FC236}">
                <a16:creationId xmlns:a16="http://schemas.microsoft.com/office/drawing/2014/main" id="{90A0A2C2-61D8-6E34-CA78-6FC05AF2CCD1}"/>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pt-BR" sz="1200" b="0" i="0" u="none" strike="noStrike" kern="1200" cap="none" spc="0" baseline="0">
                <a:solidFill>
                  <a:srgbClr val="898989"/>
                </a:solidFill>
                <a:uFillTx/>
                <a:latin typeface="Calibri"/>
              </a:defRPr>
            </a:lvl1pPr>
          </a:lstStyle>
          <a:p>
            <a:pPr lvl="0"/>
            <a:fld id="{AE85FFF7-0415-4F18-9B6A-A516E0FA270F}" type="slidenum">
              <a:t>‹#›</a:t>
            </a:fld>
            <a:endParaRPr lang="pt-B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3.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3.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3.svg"/><Relationship Id="rId7" Type="http://schemas.openxmlformats.org/officeDocument/2006/relationships/image" Target="../media/image17.svg"/><Relationship Id="rId2" Type="http://schemas.openxmlformats.org/officeDocument/2006/relationships/image" Target="../media/image12.png"/><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15.svg"/><Relationship Id="rId4" Type="http://schemas.openxmlformats.org/officeDocument/2006/relationships/image" Target="../media/image14.png"/><Relationship Id="rId9" Type="http://schemas.openxmlformats.org/officeDocument/2006/relationships/image" Target="../media/image19.svg"/></Relationships>
</file>

<file path=ppt/slides/_rels/slide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8" Type="http://schemas.openxmlformats.org/officeDocument/2006/relationships/image" Target="../media/image28.png"/><Relationship Id="rId13" Type="http://schemas.openxmlformats.org/officeDocument/2006/relationships/image" Target="../media/image33.svg"/><Relationship Id="rId3" Type="http://schemas.openxmlformats.org/officeDocument/2006/relationships/image" Target="../media/image23.svg"/><Relationship Id="rId7" Type="http://schemas.openxmlformats.org/officeDocument/2006/relationships/image" Target="../media/image27.svg"/><Relationship Id="rId12" Type="http://schemas.openxmlformats.org/officeDocument/2006/relationships/image" Target="../media/image32.png"/><Relationship Id="rId2" Type="http://schemas.openxmlformats.org/officeDocument/2006/relationships/image" Target="../media/image22.png"/><Relationship Id="rId1" Type="http://schemas.openxmlformats.org/officeDocument/2006/relationships/slideLayout" Target="../slideLayouts/slideLayout3.xml"/><Relationship Id="rId6" Type="http://schemas.openxmlformats.org/officeDocument/2006/relationships/image" Target="../media/image26.png"/><Relationship Id="rId11" Type="http://schemas.openxmlformats.org/officeDocument/2006/relationships/image" Target="../media/image31.svg"/><Relationship Id="rId5" Type="http://schemas.openxmlformats.org/officeDocument/2006/relationships/image" Target="../media/image25.svg"/><Relationship Id="rId15" Type="http://schemas.openxmlformats.org/officeDocument/2006/relationships/image" Target="../media/image35.svg"/><Relationship Id="rId10" Type="http://schemas.openxmlformats.org/officeDocument/2006/relationships/image" Target="../media/image30.png"/><Relationship Id="rId4" Type="http://schemas.openxmlformats.org/officeDocument/2006/relationships/image" Target="../media/image24.png"/><Relationship Id="rId9" Type="http://schemas.openxmlformats.org/officeDocument/2006/relationships/image" Target="../media/image29.svg"/><Relationship Id="rId14" Type="http://schemas.openxmlformats.org/officeDocument/2006/relationships/image" Target="../media/image34.png"/></Relationships>
</file>

<file path=ppt/slides/_rels/slide12.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38.svg"/><Relationship Id="rId7" Type="http://schemas.openxmlformats.org/officeDocument/2006/relationships/image" Target="../media/image42.svg"/><Relationship Id="rId2" Type="http://schemas.openxmlformats.org/officeDocument/2006/relationships/image" Target="../media/image37.png"/><Relationship Id="rId1" Type="http://schemas.openxmlformats.org/officeDocument/2006/relationships/slideLayout" Target="../slideLayouts/slideLayout3.xml"/><Relationship Id="rId6" Type="http://schemas.openxmlformats.org/officeDocument/2006/relationships/image" Target="../media/image41.png"/><Relationship Id="rId5" Type="http://schemas.openxmlformats.org/officeDocument/2006/relationships/image" Target="../media/image40.svg"/><Relationship Id="rId4" Type="http://schemas.openxmlformats.org/officeDocument/2006/relationships/image" Target="../media/image39.png"/></Relationships>
</file>

<file path=ppt/slides/_rels/slide14.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8" Type="http://schemas.openxmlformats.org/officeDocument/2006/relationships/hyperlink" Target="https://www.diabetes.org.uk/about-diabetes/type-2-diabetes/treatments" TargetMode="External"/><Relationship Id="rId13" Type="http://schemas.openxmlformats.org/officeDocument/2006/relationships/hyperlink" Target="https://www.nhs.uk/conditions/type-2-diabetes/what-is-type-2-diabetes/" TargetMode="External"/><Relationship Id="rId3" Type="http://schemas.openxmlformats.org/officeDocument/2006/relationships/hyperlink" Target="https://www.diabetes.org.uk/about-diabetes/type-2-diabetes/symptoms" TargetMode="External"/><Relationship Id="rId7" Type="http://schemas.openxmlformats.org/officeDocument/2006/relationships/hyperlink" Target="https://www.diabetes.org.uk/about-diabetes/type-2-diabetes/preventing" TargetMode="External"/><Relationship Id="rId12" Type="http://schemas.openxmlformats.org/officeDocument/2006/relationships/hyperlink" Target="https://www.york.ac.uk/news-and-events/news/2024/research/diabetes-cost-to-uk/?utm_source=chatgpt.com" TargetMode="External"/><Relationship Id="rId2" Type="http://schemas.openxmlformats.org/officeDocument/2006/relationships/hyperlink" Target="https://www.diabetes.org.uk/about-diabetes/type-2-diabetes/causes" TargetMode="External"/><Relationship Id="rId1" Type="http://schemas.openxmlformats.org/officeDocument/2006/relationships/slideLayout" Target="../slideLayouts/slideLayout3.xml"/><Relationship Id="rId6" Type="http://schemas.openxmlformats.org/officeDocument/2006/relationships/hyperlink" Target="https://www.diabetes.org.uk/living-with-diabetes/emotional-wellbeing/stigma?utm_source=chatgpt.com" TargetMode="External"/><Relationship Id="rId11" Type="http://schemas.openxmlformats.org/officeDocument/2006/relationships/hyperlink" Target="https://idf.org/about-diabetes/diabetes-facts-figures/" TargetMode="External"/><Relationship Id="rId5" Type="http://schemas.openxmlformats.org/officeDocument/2006/relationships/hyperlink" Target="https://www.diabetes.org.uk/about-us/news-and-views/77-say-rising-cost-living-negatively-impacting-how-they-manage-their?utm_source=chatgpt.com" TargetMode="External"/><Relationship Id="rId10" Type="http://schemas.openxmlformats.org/officeDocument/2006/relationships/hyperlink" Target="https://www.britishjournalofnursing.com/content/clinical/the-fundamentals-of-diabetes-care" TargetMode="External"/><Relationship Id="rId4" Type="http://schemas.openxmlformats.org/officeDocument/2006/relationships/hyperlink" Target="https://www.diabetes.org.uk/about-us/news-and-views/cost-complications-highlights-urgent-need-transform-diabetes?utm_source=chatgpt.com" TargetMode="External"/><Relationship Id="rId9" Type="http://schemas.openxmlformats.org/officeDocument/2006/relationships/hyperlink" Target="https://www.diabetes.org.uk/about-diabetes/looking-after-diabetes/care-to-expect?utm_source=chatgpt.com" TargetMode="External"/><Relationship Id="rId14" Type="http://schemas.openxmlformats.org/officeDocument/2006/relationships/hyperlink" Target="https://www.nhs.uk/conditions/type-2-diabetes/symptoms/"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cks.nice.org.uk/topics/diabetes-type-2/diagnosis/diagnosis-in-adults/" TargetMode="External"/><Relationship Id="rId3" Type="http://schemas.openxmlformats.org/officeDocument/2006/relationships/hyperlink" Target="https://www.nhs.uk/conditions/type-2-diabetes/symptoms/" TargetMode="External"/><Relationship Id="rId7" Type="http://schemas.openxmlformats.org/officeDocument/2006/relationships/hyperlink" Target="https://cks.nice.org.uk/topics/diabetes-type-2/background-information/prevalence/" TargetMode="External"/><Relationship Id="rId2" Type="http://schemas.openxmlformats.org/officeDocument/2006/relationships/hyperlink" Target="https://www.nhsbsa.nhs.uk/statistical-collections/prescribing-diabetes-england/prescribing-diabetes-england-201516-202425?utm_source=chatgpt.com" TargetMode="External"/><Relationship Id="rId1" Type="http://schemas.openxmlformats.org/officeDocument/2006/relationships/slideLayout" Target="../slideLayouts/slideLayout7.xml"/><Relationship Id="rId6" Type="http://schemas.openxmlformats.org/officeDocument/2006/relationships/hyperlink" Target="https://cks.nice.org.uk/topics/diabetes-type-2/background-information/causes/" TargetMode="External"/><Relationship Id="rId11" Type="http://schemas.openxmlformats.org/officeDocument/2006/relationships/hyperlink" Target="https://www.who.int/news-room/fact-sheets/detail/diabetes" TargetMode="External"/><Relationship Id="rId5" Type="http://schemas.openxmlformats.org/officeDocument/2006/relationships/hyperlink" Target="https://www.england.nhs.uk/personalisedcare/comprehensive-model-of-personalised-care/" TargetMode="External"/><Relationship Id="rId10" Type="http://schemas.openxmlformats.org/officeDocument/2006/relationships/hyperlink" Target="https://www.bda.uk.com/resource/diabetes-type-2.html" TargetMode="External"/><Relationship Id="rId4" Type="http://schemas.openxmlformats.org/officeDocument/2006/relationships/hyperlink" Target="https://www.england.nhs.uk/wp-content/uploads/sites/40/2018/07/nhs-rightcare-pathway-diabetes.pdf?utm_source=chatgpt.com" TargetMode="External"/><Relationship Id="rId9" Type="http://schemas.openxmlformats.org/officeDocument/2006/relationships/hyperlink" Target="https://www.nice.org.uk/guidance/ng28/chapter/Recommendat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A6BFC701-214E-B63B-2806-13087E4BC38B}"/>
              </a:ext>
            </a:extLst>
          </p:cNvPr>
          <p:cNvSpPr/>
          <p:nvPr/>
        </p:nvSpPr>
        <p:spPr>
          <a:xfrm>
            <a:off x="0" y="0"/>
            <a:ext cx="12191996" cy="6858000"/>
          </a:xfrm>
          <a:prstGeom prst="rect">
            <a:avLst/>
          </a:prstGeom>
          <a:solidFill>
            <a:srgbClr val="FFFFFF"/>
          </a:solidFill>
          <a:ln w="15873" cap="rnd">
            <a:solidFill>
              <a:srgbClr val="011524"/>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Century Gothic"/>
            </a:endParaRPr>
          </a:p>
        </p:txBody>
      </p:sp>
      <p:sp>
        <p:nvSpPr>
          <p:cNvPr id="3" name="Title 1">
            <a:extLst>
              <a:ext uri="{FF2B5EF4-FFF2-40B4-BE49-F238E27FC236}">
                <a16:creationId xmlns:a16="http://schemas.microsoft.com/office/drawing/2014/main" id="{6079D4D1-B443-1773-3464-500ADD298FB0}"/>
              </a:ext>
            </a:extLst>
          </p:cNvPr>
          <p:cNvSpPr txBox="1">
            <a:spLocks noGrp="1"/>
          </p:cNvSpPr>
          <p:nvPr>
            <p:ph type="ctrTitle"/>
          </p:nvPr>
        </p:nvSpPr>
        <p:spPr>
          <a:xfrm>
            <a:off x="-256681" y="3204450"/>
            <a:ext cx="12705350" cy="814885"/>
          </a:xfrm>
        </p:spPr>
        <p:txBody>
          <a:bodyPr>
            <a:noAutofit/>
          </a:bodyPr>
          <a:lstStyle/>
          <a:p>
            <a:pPr lvl="0"/>
            <a:r>
              <a:rPr lang="en-GB" sz="3200" b="1">
                <a:solidFill>
                  <a:srgbClr val="031830"/>
                </a:solidFill>
              </a:rPr>
              <a:t>Community care and Management of Longer-term Conditions</a:t>
            </a:r>
            <a:br>
              <a:rPr lang="en-GB" sz="3200">
                <a:solidFill>
                  <a:srgbClr val="031830"/>
                </a:solidFill>
              </a:rPr>
            </a:br>
            <a:r>
              <a:rPr lang="en-GB" sz="3200" b="1">
                <a:solidFill>
                  <a:srgbClr val="031830"/>
                </a:solidFill>
              </a:rPr>
              <a:t>LCHS7003</a:t>
            </a:r>
            <a:br>
              <a:rPr lang="en-GB" sz="3200">
                <a:solidFill>
                  <a:srgbClr val="031830"/>
                </a:solidFill>
              </a:rPr>
            </a:br>
            <a:endParaRPr lang="pt-BR" sz="3200">
              <a:solidFill>
                <a:srgbClr val="031830"/>
              </a:solidFill>
            </a:endParaRPr>
          </a:p>
        </p:txBody>
      </p:sp>
      <p:sp>
        <p:nvSpPr>
          <p:cNvPr id="4" name="Subtitle 2">
            <a:extLst>
              <a:ext uri="{FF2B5EF4-FFF2-40B4-BE49-F238E27FC236}">
                <a16:creationId xmlns:a16="http://schemas.microsoft.com/office/drawing/2014/main" id="{8CB0D39C-CA0D-7CBD-D6D2-ED9B262D2B93}"/>
              </a:ext>
            </a:extLst>
          </p:cNvPr>
          <p:cNvSpPr txBox="1">
            <a:spLocks noGrp="1"/>
          </p:cNvSpPr>
          <p:nvPr>
            <p:ph type="subTitle" idx="1"/>
          </p:nvPr>
        </p:nvSpPr>
        <p:spPr>
          <a:xfrm>
            <a:off x="285137" y="5348746"/>
            <a:ext cx="3903409" cy="1140540"/>
          </a:xfrm>
        </p:spPr>
        <p:txBody>
          <a:bodyPr/>
          <a:lstStyle/>
          <a:p>
            <a:pPr lvl="0">
              <a:spcBef>
                <a:spcPts val="300"/>
              </a:spcBef>
            </a:pPr>
            <a:r>
              <a:rPr lang="en-GB" sz="1200" b="1">
                <a:latin typeface="Arial" pitchFamily="34"/>
                <a:cs typeface="Arial" pitchFamily="34"/>
              </a:rPr>
              <a:t>Lecturer: Brian Mashumba</a:t>
            </a:r>
            <a:endParaRPr lang="en-GB" sz="1200">
              <a:latin typeface="Arial" pitchFamily="34"/>
              <a:cs typeface="Arial" pitchFamily="34"/>
            </a:endParaRPr>
          </a:p>
          <a:p>
            <a:pPr lvl="0">
              <a:spcBef>
                <a:spcPts val="300"/>
              </a:spcBef>
            </a:pPr>
            <a:r>
              <a:rPr lang="en-GB" sz="1200" b="1">
                <a:latin typeface="Arial" pitchFamily="34"/>
                <a:cs typeface="Arial" pitchFamily="34"/>
              </a:rPr>
              <a:t>Student name: Katia Ferreira Amado</a:t>
            </a:r>
            <a:endParaRPr lang="en-GB" sz="1200">
              <a:latin typeface="Arial" pitchFamily="34"/>
              <a:cs typeface="Arial" pitchFamily="34"/>
            </a:endParaRPr>
          </a:p>
          <a:p>
            <a:pPr lvl="0">
              <a:spcBef>
                <a:spcPts val="300"/>
              </a:spcBef>
            </a:pPr>
            <a:r>
              <a:rPr lang="en-GB" sz="1200" b="1">
                <a:latin typeface="Arial" pitchFamily="34"/>
                <a:cs typeface="Arial" pitchFamily="34"/>
              </a:rPr>
              <a:t>Student number: 2211924</a:t>
            </a:r>
            <a:endParaRPr lang="en-GB" sz="1200">
              <a:latin typeface="Arial" pitchFamily="34"/>
              <a:cs typeface="Arial" pitchFamily="34"/>
            </a:endParaRPr>
          </a:p>
          <a:p>
            <a:pPr lvl="0">
              <a:spcBef>
                <a:spcPts val="300"/>
              </a:spcBef>
            </a:pPr>
            <a:endParaRPr lang="pt-BR" sz="1200">
              <a:latin typeface="Arial" pitchFamily="34"/>
              <a:cs typeface="Arial" pitchFamily="34"/>
            </a:endParaRPr>
          </a:p>
        </p:txBody>
      </p:sp>
      <p:pic>
        <p:nvPicPr>
          <p:cNvPr id="5" name="Picture 3" descr="Discover University of Wales Trinity Saint David">
            <a:extLst>
              <a:ext uri="{FF2B5EF4-FFF2-40B4-BE49-F238E27FC236}">
                <a16:creationId xmlns:a16="http://schemas.microsoft.com/office/drawing/2014/main" id="{62329E52-D848-B2F1-7960-DCABF10F084B}"/>
              </a:ext>
            </a:extLst>
          </p:cNvPr>
          <p:cNvPicPr>
            <a:picLocks noChangeAspect="1"/>
          </p:cNvPicPr>
          <p:nvPr/>
        </p:nvPicPr>
        <p:blipFill>
          <a:blip r:embed="rId2"/>
          <a:srcRect/>
          <a:stretch>
            <a:fillRect/>
          </a:stretch>
        </p:blipFill>
        <p:spPr>
          <a:xfrm>
            <a:off x="181051" y="222885"/>
            <a:ext cx="3871597" cy="1377315"/>
          </a:xfrm>
          <a:prstGeom prst="rect">
            <a:avLst/>
          </a:prstGeom>
          <a:noFill/>
          <a:ln cap="flat">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pic>
        <p:nvPicPr>
          <p:cNvPr id="2" name="Picture 11" descr="Celery apple juice">
            <a:extLst>
              <a:ext uri="{FF2B5EF4-FFF2-40B4-BE49-F238E27FC236}">
                <a16:creationId xmlns:a16="http://schemas.microsoft.com/office/drawing/2014/main" id="{94BAA324-3E61-43BA-6FF9-9C9567D71022}"/>
              </a:ext>
            </a:extLst>
          </p:cNvPr>
          <p:cNvPicPr>
            <a:picLocks noChangeAspect="1"/>
          </p:cNvPicPr>
          <p:nvPr/>
        </p:nvPicPr>
        <p:blipFill>
          <a:blip r:embed="rId3">
            <a:alphaModFix amt="56000"/>
          </a:blip>
          <a:stretch>
            <a:fillRect/>
          </a:stretch>
        </p:blipFill>
        <p:spPr>
          <a:xfrm>
            <a:off x="6135971" y="0"/>
            <a:ext cx="6056025" cy="6858000"/>
          </a:xfrm>
          <a:prstGeom prst="rect">
            <a:avLst/>
          </a:prstGeom>
          <a:noFill/>
          <a:ln cap="flat">
            <a:noFill/>
          </a:ln>
        </p:spPr>
      </p:pic>
      <p:sp>
        <p:nvSpPr>
          <p:cNvPr id="3" name="Oval 8">
            <a:extLst>
              <a:ext uri="{FF2B5EF4-FFF2-40B4-BE49-F238E27FC236}">
                <a16:creationId xmlns:a16="http://schemas.microsoft.com/office/drawing/2014/main" id="{3CCBEE10-86E9-6E89-DA34-36B1B7D48025}"/>
              </a:ext>
            </a:extLst>
          </p:cNvPr>
          <p:cNvSpPr/>
          <p:nvPr/>
        </p:nvSpPr>
        <p:spPr>
          <a:xfrm>
            <a:off x="5617835" y="349090"/>
            <a:ext cx="6062883" cy="6076242"/>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E2F0D9"/>
          </a:solidFill>
          <a:ln cap="flat">
            <a:noFill/>
            <a:prstDash val="solid"/>
          </a:ln>
          <a:effectLst>
            <a:outerShdw dist="27944" dir="5400000" algn="tl">
              <a:srgbClr val="000000">
                <a:alpha val="32000"/>
              </a:srgbClr>
            </a:outerShdw>
          </a:effectLst>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Calibri"/>
            </a:endParaRPr>
          </a:p>
        </p:txBody>
      </p:sp>
      <p:sp>
        <p:nvSpPr>
          <p:cNvPr id="4" name="Rectangle 7">
            <a:extLst>
              <a:ext uri="{FF2B5EF4-FFF2-40B4-BE49-F238E27FC236}">
                <a16:creationId xmlns:a16="http://schemas.microsoft.com/office/drawing/2014/main" id="{3F28A590-5E11-5BC0-118E-699FE9CDECD4}"/>
              </a:ext>
            </a:extLst>
          </p:cNvPr>
          <p:cNvSpPr/>
          <p:nvPr/>
        </p:nvSpPr>
        <p:spPr>
          <a:xfrm>
            <a:off x="10396" y="0"/>
            <a:ext cx="8771025" cy="6858000"/>
          </a:xfrm>
          <a:prstGeom prst="rect">
            <a:avLst/>
          </a:prstGeom>
          <a:solidFill>
            <a:srgbClr val="92D050"/>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Calibri"/>
            </a:endParaRPr>
          </a:p>
        </p:txBody>
      </p:sp>
      <p:sp>
        <p:nvSpPr>
          <p:cNvPr id="5" name="Title 1">
            <a:extLst>
              <a:ext uri="{FF2B5EF4-FFF2-40B4-BE49-F238E27FC236}">
                <a16:creationId xmlns:a16="http://schemas.microsoft.com/office/drawing/2014/main" id="{D0691C85-8DB9-5085-81A2-2CB7F4798492}"/>
              </a:ext>
            </a:extLst>
          </p:cNvPr>
          <p:cNvSpPr txBox="1">
            <a:spLocks noGrp="1"/>
          </p:cNvSpPr>
          <p:nvPr>
            <p:ph type="title"/>
          </p:nvPr>
        </p:nvSpPr>
        <p:spPr>
          <a:xfrm>
            <a:off x="-52916" y="1962402"/>
            <a:ext cx="10515600" cy="1300660"/>
          </a:xfrm>
        </p:spPr>
        <p:txBody>
          <a:bodyPr/>
          <a:lstStyle/>
          <a:p>
            <a:pPr lvl="0"/>
            <a:r>
              <a:rPr lang="pt-BR" sz="5800" b="1">
                <a:solidFill>
                  <a:srgbClr val="FFFFFF"/>
                </a:solidFill>
                <a:effectLst>
                  <a:outerShdw dist="38096" dir="2700000">
                    <a:srgbClr val="000000"/>
                  </a:outerShdw>
                </a:effectLst>
                <a:latin typeface="Arial" pitchFamily="34"/>
                <a:cs typeface="Arial" pitchFamily="34"/>
              </a:rPr>
              <a:t>DIABETES TYPE 2 </a:t>
            </a:r>
          </a:p>
        </p:txBody>
      </p:sp>
      <p:sp>
        <p:nvSpPr>
          <p:cNvPr id="6" name="Rectangle: Rounded Corners 9">
            <a:extLst>
              <a:ext uri="{FF2B5EF4-FFF2-40B4-BE49-F238E27FC236}">
                <a16:creationId xmlns:a16="http://schemas.microsoft.com/office/drawing/2014/main" id="{2B1BF7EB-FADE-D958-DEA7-D1E1383FE477}"/>
              </a:ext>
            </a:extLst>
          </p:cNvPr>
          <p:cNvSpPr/>
          <p:nvPr/>
        </p:nvSpPr>
        <p:spPr>
          <a:xfrm>
            <a:off x="227438" y="3293723"/>
            <a:ext cx="5908532" cy="311051"/>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548235"/>
          </a:solidFill>
          <a:ln w="12701" cap="flat">
            <a:solidFill>
              <a:srgbClr val="172C51"/>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Calibri"/>
            </a:endParaRPr>
          </a:p>
        </p:txBody>
      </p:sp>
      <p:sp>
        <p:nvSpPr>
          <p:cNvPr id="7" name="Text Placeholder 2">
            <a:extLst>
              <a:ext uri="{FF2B5EF4-FFF2-40B4-BE49-F238E27FC236}">
                <a16:creationId xmlns:a16="http://schemas.microsoft.com/office/drawing/2014/main" id="{A4E971DD-1452-FA0F-CEA8-107E9A0120BF}"/>
              </a:ext>
            </a:extLst>
          </p:cNvPr>
          <p:cNvSpPr txBox="1">
            <a:spLocks noGrp="1"/>
          </p:cNvSpPr>
          <p:nvPr>
            <p:ph type="body" idx="1"/>
          </p:nvPr>
        </p:nvSpPr>
        <p:spPr>
          <a:xfrm>
            <a:off x="178280" y="3233675"/>
            <a:ext cx="11915390" cy="440393"/>
          </a:xfrm>
        </p:spPr>
        <p:txBody>
          <a:bodyPr>
            <a:noAutofit/>
          </a:bodyPr>
          <a:lstStyle/>
          <a:p>
            <a:pPr lvl="0">
              <a:lnSpc>
                <a:spcPct val="150000"/>
              </a:lnSpc>
              <a:spcBef>
                <a:spcPts val="700"/>
              </a:spcBef>
            </a:pPr>
            <a:r>
              <a:rPr lang="en-GB" sz="1100" b="1">
                <a:solidFill>
                  <a:srgbClr val="FFFFFF"/>
                </a:solidFill>
                <a:latin typeface="Arial" pitchFamily="34"/>
                <a:cs typeface="Arial" pitchFamily="34"/>
              </a:rPr>
              <a:t>Primary care nurses and Community diabetes specialist nurses in the United Kingdom.</a:t>
            </a:r>
            <a:endParaRPr lang="pt-BR" sz="1100" b="1">
              <a:solidFill>
                <a:srgbClr val="FFFFFF"/>
              </a:solidFill>
              <a:latin typeface="Arial" pitchFamily="34"/>
              <a:cs typeface="Arial" pitchFamily="34"/>
            </a:endParaRPr>
          </a:p>
        </p:txBody>
      </p:sp>
      <p:pic>
        <p:nvPicPr>
          <p:cNvPr id="8" name="Picture 3">
            <a:extLst>
              <a:ext uri="{FF2B5EF4-FFF2-40B4-BE49-F238E27FC236}">
                <a16:creationId xmlns:a16="http://schemas.microsoft.com/office/drawing/2014/main" id="{B5BAE1DC-A914-8224-284B-A346A6E84BD3}"/>
              </a:ext>
            </a:extLst>
          </p:cNvPr>
          <p:cNvPicPr>
            <a:picLocks noChangeAspect="1"/>
          </p:cNvPicPr>
          <p:nvPr/>
        </p:nvPicPr>
        <p:blipFill>
          <a:blip r:embed="rId4"/>
          <a:stretch>
            <a:fillRect/>
          </a:stretch>
        </p:blipFill>
        <p:spPr>
          <a:xfrm>
            <a:off x="6908804" y="880868"/>
            <a:ext cx="4377754" cy="5012685"/>
          </a:xfrm>
          <a:prstGeom prst="ellipse">
            <a:avLst/>
          </a:prstGeom>
          <a:noFill/>
          <a:ln cap="flat">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pic>
      <p:sp>
        <p:nvSpPr>
          <p:cNvPr id="9" name="Oval 12">
            <a:extLst>
              <a:ext uri="{FF2B5EF4-FFF2-40B4-BE49-F238E27FC236}">
                <a16:creationId xmlns:a16="http://schemas.microsoft.com/office/drawing/2014/main" id="{AD67B68F-868B-2FF3-ECEF-4B6E2D1FCC88}"/>
              </a:ext>
            </a:extLst>
          </p:cNvPr>
          <p:cNvSpPr/>
          <p:nvPr/>
        </p:nvSpPr>
        <p:spPr>
          <a:xfrm>
            <a:off x="8568814" y="5917164"/>
            <a:ext cx="127814" cy="12654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385723"/>
          </a:solidFill>
          <a:ln w="12701" cap="flat">
            <a:solidFill>
              <a:srgbClr val="172C51"/>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Calibri"/>
            </a:endParaRPr>
          </a:p>
        </p:txBody>
      </p:sp>
      <p:sp>
        <p:nvSpPr>
          <p:cNvPr id="10" name="Oval 13">
            <a:extLst>
              <a:ext uri="{FF2B5EF4-FFF2-40B4-BE49-F238E27FC236}">
                <a16:creationId xmlns:a16="http://schemas.microsoft.com/office/drawing/2014/main" id="{2E70F3B4-7F83-8DCB-AEB8-800E5114FB8C}"/>
              </a:ext>
            </a:extLst>
          </p:cNvPr>
          <p:cNvSpPr/>
          <p:nvPr/>
        </p:nvSpPr>
        <p:spPr>
          <a:xfrm>
            <a:off x="8766444" y="5913854"/>
            <a:ext cx="127814" cy="12654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385723"/>
          </a:solidFill>
          <a:ln w="12701" cap="flat">
            <a:solidFill>
              <a:srgbClr val="172C51"/>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Calibri"/>
            </a:endParaRPr>
          </a:p>
        </p:txBody>
      </p:sp>
      <p:sp>
        <p:nvSpPr>
          <p:cNvPr id="11" name="Oval 14">
            <a:extLst>
              <a:ext uri="{FF2B5EF4-FFF2-40B4-BE49-F238E27FC236}">
                <a16:creationId xmlns:a16="http://schemas.microsoft.com/office/drawing/2014/main" id="{1AB65A90-CFEE-6BC7-DEDF-F6E4E79AAF84}"/>
              </a:ext>
            </a:extLst>
          </p:cNvPr>
          <p:cNvSpPr/>
          <p:nvPr/>
        </p:nvSpPr>
        <p:spPr>
          <a:xfrm>
            <a:off x="8585365" y="6119777"/>
            <a:ext cx="127814" cy="12654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385723"/>
          </a:solidFill>
          <a:ln w="12701" cap="flat">
            <a:solidFill>
              <a:srgbClr val="172C51"/>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Calibri"/>
            </a:endParaRPr>
          </a:p>
        </p:txBody>
      </p:sp>
      <p:sp>
        <p:nvSpPr>
          <p:cNvPr id="12" name="Oval 15">
            <a:extLst>
              <a:ext uri="{FF2B5EF4-FFF2-40B4-BE49-F238E27FC236}">
                <a16:creationId xmlns:a16="http://schemas.microsoft.com/office/drawing/2014/main" id="{5AB7960E-983E-9435-BA91-ECA1FEB230F0}"/>
              </a:ext>
            </a:extLst>
          </p:cNvPr>
          <p:cNvSpPr/>
          <p:nvPr/>
        </p:nvSpPr>
        <p:spPr>
          <a:xfrm>
            <a:off x="8780279" y="6107972"/>
            <a:ext cx="127814" cy="12654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385723"/>
          </a:solidFill>
          <a:ln w="12701" cap="flat">
            <a:solidFill>
              <a:srgbClr val="172C51"/>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Calibri"/>
            </a:endParaRPr>
          </a:p>
        </p:txBody>
      </p:sp>
      <p:sp>
        <p:nvSpPr>
          <p:cNvPr id="13" name="Oval 17">
            <a:extLst>
              <a:ext uri="{FF2B5EF4-FFF2-40B4-BE49-F238E27FC236}">
                <a16:creationId xmlns:a16="http://schemas.microsoft.com/office/drawing/2014/main" id="{A9C8487C-F364-F637-4016-CDAE1E48FEB9}"/>
              </a:ext>
            </a:extLst>
          </p:cNvPr>
          <p:cNvSpPr/>
          <p:nvPr/>
        </p:nvSpPr>
        <p:spPr>
          <a:xfrm>
            <a:off x="8585365" y="6342717"/>
            <a:ext cx="127814" cy="12654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385723"/>
          </a:solidFill>
          <a:ln w="12701" cap="flat">
            <a:solidFill>
              <a:srgbClr val="172C51"/>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Calibri"/>
            </a:endParaRPr>
          </a:p>
        </p:txBody>
      </p:sp>
      <p:sp>
        <p:nvSpPr>
          <p:cNvPr id="14" name="Oval 18">
            <a:extLst>
              <a:ext uri="{FF2B5EF4-FFF2-40B4-BE49-F238E27FC236}">
                <a16:creationId xmlns:a16="http://schemas.microsoft.com/office/drawing/2014/main" id="{D1B0EC33-BE77-F20D-C6DC-6AE3773EF7D2}"/>
              </a:ext>
            </a:extLst>
          </p:cNvPr>
          <p:cNvSpPr/>
          <p:nvPr/>
        </p:nvSpPr>
        <p:spPr>
          <a:xfrm>
            <a:off x="8796253" y="6342717"/>
            <a:ext cx="127814" cy="12654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385723"/>
          </a:solidFill>
          <a:ln w="12701" cap="flat">
            <a:solidFill>
              <a:srgbClr val="172C51"/>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Calibri"/>
            </a:endParaRPr>
          </a:p>
        </p:txBody>
      </p:sp>
      <p:sp>
        <p:nvSpPr>
          <p:cNvPr id="15" name="Oval 19">
            <a:extLst>
              <a:ext uri="{FF2B5EF4-FFF2-40B4-BE49-F238E27FC236}">
                <a16:creationId xmlns:a16="http://schemas.microsoft.com/office/drawing/2014/main" id="{3E4D4AD2-E142-FDCE-5B98-219FB484B6FC}"/>
              </a:ext>
            </a:extLst>
          </p:cNvPr>
          <p:cNvSpPr/>
          <p:nvPr/>
        </p:nvSpPr>
        <p:spPr>
          <a:xfrm>
            <a:off x="8599374" y="6597798"/>
            <a:ext cx="127814" cy="12654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385723"/>
          </a:solidFill>
          <a:ln w="12701" cap="flat">
            <a:solidFill>
              <a:srgbClr val="172C51"/>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Calibri"/>
            </a:endParaRPr>
          </a:p>
        </p:txBody>
      </p:sp>
      <p:sp>
        <p:nvSpPr>
          <p:cNvPr id="16" name="Oval 20">
            <a:extLst>
              <a:ext uri="{FF2B5EF4-FFF2-40B4-BE49-F238E27FC236}">
                <a16:creationId xmlns:a16="http://schemas.microsoft.com/office/drawing/2014/main" id="{2BCF0064-3467-874E-04D6-5084B215E4CE}"/>
              </a:ext>
            </a:extLst>
          </p:cNvPr>
          <p:cNvSpPr/>
          <p:nvPr/>
        </p:nvSpPr>
        <p:spPr>
          <a:xfrm>
            <a:off x="8816333" y="6597798"/>
            <a:ext cx="127814" cy="12654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385723"/>
          </a:solidFill>
          <a:ln w="12701" cap="flat">
            <a:solidFill>
              <a:srgbClr val="172C51"/>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Rectangle: Rounded Corners 16">
            <a:extLst>
              <a:ext uri="{FF2B5EF4-FFF2-40B4-BE49-F238E27FC236}">
                <a16:creationId xmlns:a16="http://schemas.microsoft.com/office/drawing/2014/main" id="{288331F0-FB52-407A-05CC-D3FB0285FEDC}"/>
              </a:ext>
            </a:extLst>
          </p:cNvPr>
          <p:cNvSpPr/>
          <p:nvPr/>
        </p:nvSpPr>
        <p:spPr>
          <a:xfrm>
            <a:off x="8732410" y="2578214"/>
            <a:ext cx="3352803" cy="4279785"/>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FFFFF"/>
          </a:solidFill>
          <a:ln w="12701" cap="flat">
            <a:solidFill>
              <a:srgbClr val="172C51"/>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Calibri"/>
            </a:endParaRPr>
          </a:p>
        </p:txBody>
      </p:sp>
      <p:sp>
        <p:nvSpPr>
          <p:cNvPr id="3" name="Rectangle: Rounded Corners 18">
            <a:extLst>
              <a:ext uri="{FF2B5EF4-FFF2-40B4-BE49-F238E27FC236}">
                <a16:creationId xmlns:a16="http://schemas.microsoft.com/office/drawing/2014/main" id="{3547D61A-AE96-4A72-D7C0-8EC06A17D665}"/>
              </a:ext>
            </a:extLst>
          </p:cNvPr>
          <p:cNvSpPr/>
          <p:nvPr/>
        </p:nvSpPr>
        <p:spPr>
          <a:xfrm>
            <a:off x="4414613" y="2578214"/>
            <a:ext cx="3352803" cy="4279785"/>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FFFFF"/>
          </a:solidFill>
          <a:ln w="12701" cap="flat">
            <a:solidFill>
              <a:srgbClr val="172C51"/>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Calibri"/>
            </a:endParaRPr>
          </a:p>
        </p:txBody>
      </p:sp>
      <p:sp>
        <p:nvSpPr>
          <p:cNvPr id="4" name="Rectangle: Rounded Corners 17">
            <a:extLst>
              <a:ext uri="{FF2B5EF4-FFF2-40B4-BE49-F238E27FC236}">
                <a16:creationId xmlns:a16="http://schemas.microsoft.com/office/drawing/2014/main" id="{2A0CEF23-E1B5-930A-B747-ECE2AF5DAE38}"/>
              </a:ext>
            </a:extLst>
          </p:cNvPr>
          <p:cNvSpPr/>
          <p:nvPr/>
        </p:nvSpPr>
        <p:spPr>
          <a:xfrm>
            <a:off x="73536" y="2611718"/>
            <a:ext cx="3376074" cy="4212768"/>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FFFFF"/>
          </a:solidFill>
          <a:ln w="12701" cap="flat">
            <a:solidFill>
              <a:srgbClr val="172C51"/>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Calibri"/>
            </a:endParaRPr>
          </a:p>
        </p:txBody>
      </p:sp>
      <p:pic>
        <p:nvPicPr>
          <p:cNvPr id="5" name="Picture 2" descr="What Do Green Foods Do For You at Tabitha Abernathy blog">
            <a:extLst>
              <a:ext uri="{FF2B5EF4-FFF2-40B4-BE49-F238E27FC236}">
                <a16:creationId xmlns:a16="http://schemas.microsoft.com/office/drawing/2014/main" id="{63B2C04B-DB5B-722B-09BB-5C100D84C999}"/>
              </a:ext>
            </a:extLst>
          </p:cNvPr>
          <p:cNvPicPr>
            <a:picLocks noChangeAspect="1"/>
          </p:cNvPicPr>
          <p:nvPr/>
        </p:nvPicPr>
        <p:blipFill>
          <a:blip r:embed="rId2">
            <a:alphaModFix amt="3000"/>
          </a:blip>
          <a:srcRect/>
          <a:stretch>
            <a:fillRect/>
          </a:stretch>
        </p:blipFill>
        <p:spPr>
          <a:xfrm>
            <a:off x="140653" y="1813556"/>
            <a:ext cx="12191996" cy="6858000"/>
          </a:xfrm>
          <a:prstGeom prst="rect">
            <a:avLst/>
          </a:prstGeom>
          <a:noFill/>
          <a:ln cap="flat">
            <a:noFill/>
          </a:ln>
        </p:spPr>
      </p:pic>
      <p:sp>
        <p:nvSpPr>
          <p:cNvPr id="6" name="Text Placeholder 2">
            <a:extLst>
              <a:ext uri="{FF2B5EF4-FFF2-40B4-BE49-F238E27FC236}">
                <a16:creationId xmlns:a16="http://schemas.microsoft.com/office/drawing/2014/main" id="{675C2101-9900-ED23-C66D-D13F626EEE07}"/>
              </a:ext>
            </a:extLst>
          </p:cNvPr>
          <p:cNvSpPr txBox="1">
            <a:spLocks noGrp="1"/>
          </p:cNvSpPr>
          <p:nvPr>
            <p:ph type="body" idx="1"/>
          </p:nvPr>
        </p:nvSpPr>
        <p:spPr>
          <a:xfrm>
            <a:off x="69439" y="2938122"/>
            <a:ext cx="3352803" cy="3700467"/>
          </a:xfrm>
        </p:spPr>
        <p:txBody>
          <a:bodyPr>
            <a:noAutofit/>
          </a:bodyPr>
          <a:lstStyle/>
          <a:p>
            <a:pPr marL="171450" lvl="0" indent="-171450" algn="just">
              <a:lnSpc>
                <a:spcPct val="100000"/>
              </a:lnSpc>
              <a:spcBef>
                <a:spcPts val="300"/>
              </a:spcBef>
              <a:buFont typeface="Wingdings" pitchFamily="2"/>
              <a:buChar char="v"/>
            </a:pPr>
            <a:r>
              <a:rPr lang="en-GB" sz="1100" b="1">
                <a:solidFill>
                  <a:srgbClr val="000000"/>
                </a:solidFill>
                <a:latin typeface="Arial" pitchFamily="34"/>
                <a:cs typeface="Arial" pitchFamily="34"/>
              </a:rPr>
              <a:t>Diabetes is a long-term condition </a:t>
            </a:r>
            <a:r>
              <a:rPr lang="en-GB" sz="1100">
                <a:solidFill>
                  <a:srgbClr val="000000"/>
                </a:solidFill>
                <a:latin typeface="Arial" pitchFamily="34"/>
                <a:cs typeface="Arial" pitchFamily="34"/>
              </a:rPr>
              <a:t>that happens when the pancreas does not make enough insulin or when the body cannot use insulin properly. Insulin is the hormone that controls blood sugar. High blood sugar (hyperglycaemia) is common in uncontrolled diabetes and, over time, can cause serious damage to the body, especially to the nerves and blood vessels (WHO, 2024).</a:t>
            </a:r>
          </a:p>
          <a:p>
            <a:pPr lvl="0" algn="just">
              <a:lnSpc>
                <a:spcPct val="100000"/>
              </a:lnSpc>
              <a:spcBef>
                <a:spcPts val="300"/>
              </a:spcBef>
            </a:pPr>
            <a:endParaRPr lang="en-GB" sz="1100">
              <a:solidFill>
                <a:srgbClr val="000000"/>
              </a:solidFill>
              <a:latin typeface="Arial" pitchFamily="34"/>
              <a:cs typeface="Arial" pitchFamily="34"/>
            </a:endParaRPr>
          </a:p>
          <a:p>
            <a:pPr marL="171450" lvl="0" indent="-171450" algn="just">
              <a:lnSpc>
                <a:spcPct val="100000"/>
              </a:lnSpc>
              <a:spcBef>
                <a:spcPts val="300"/>
              </a:spcBef>
              <a:buFont typeface="Wingdings" pitchFamily="2"/>
              <a:buChar char="v"/>
            </a:pPr>
            <a:r>
              <a:rPr lang="en-GB" sz="1100">
                <a:solidFill>
                  <a:srgbClr val="000000"/>
                </a:solidFill>
                <a:latin typeface="Arial" pitchFamily="34"/>
                <a:cs typeface="Arial" pitchFamily="34"/>
              </a:rPr>
              <a:t>Type 2 diabetes is a condition where the body struggles to use insulin properly or does not produce enough of it (NHS, n.d.a).</a:t>
            </a:r>
          </a:p>
          <a:p>
            <a:pPr lvl="0" algn="just">
              <a:lnSpc>
                <a:spcPct val="100000"/>
              </a:lnSpc>
              <a:spcBef>
                <a:spcPts val="300"/>
              </a:spcBef>
            </a:pPr>
            <a:endParaRPr lang="en-GB" sz="1100">
              <a:solidFill>
                <a:srgbClr val="000000"/>
              </a:solidFill>
              <a:latin typeface="Arial" pitchFamily="34"/>
              <a:cs typeface="Arial" pitchFamily="34"/>
            </a:endParaRPr>
          </a:p>
          <a:p>
            <a:pPr marL="171450" lvl="0" indent="-171450" algn="just">
              <a:lnSpc>
                <a:spcPct val="100000"/>
              </a:lnSpc>
              <a:spcBef>
                <a:spcPts val="300"/>
              </a:spcBef>
              <a:buFont typeface="Wingdings" pitchFamily="2"/>
              <a:buChar char="v"/>
            </a:pPr>
            <a:r>
              <a:rPr lang="en-GB" sz="1100">
                <a:solidFill>
                  <a:srgbClr val="000000"/>
                </a:solidFill>
                <a:latin typeface="Arial" pitchFamily="34"/>
                <a:cs typeface="Arial" pitchFamily="34"/>
              </a:rPr>
              <a:t>Diabetes mellitus is a group of conditions where blood sugar stays high because the body does not make enough insulin, does not use insulin properly, or both. This leads to problems with how the body handles carbohydrates, fats, and proteins (NICE, 2025a).</a:t>
            </a:r>
            <a:endParaRPr lang="pt-BR" sz="1100">
              <a:solidFill>
                <a:srgbClr val="000000"/>
              </a:solidFill>
              <a:latin typeface="Arial" pitchFamily="34"/>
              <a:cs typeface="Arial" pitchFamily="34"/>
            </a:endParaRPr>
          </a:p>
        </p:txBody>
      </p:sp>
      <p:sp>
        <p:nvSpPr>
          <p:cNvPr id="7" name="Oval 7">
            <a:extLst>
              <a:ext uri="{FF2B5EF4-FFF2-40B4-BE49-F238E27FC236}">
                <a16:creationId xmlns:a16="http://schemas.microsoft.com/office/drawing/2014/main" id="{8680E636-4794-E2AD-772B-2B071917F6D4}"/>
              </a:ext>
            </a:extLst>
          </p:cNvPr>
          <p:cNvSpPr/>
          <p:nvPr/>
        </p:nvSpPr>
        <p:spPr>
          <a:xfrm>
            <a:off x="9372225" y="1039087"/>
            <a:ext cx="2309225" cy="1620984"/>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A9D18E"/>
          </a:solidFill>
          <a:ln cap="flat">
            <a:noFill/>
            <a:prstDash val="soli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BR" sz="1800" b="1" i="0" u="none" strike="noStrike" kern="1200" cap="none" spc="0" baseline="0">
                <a:solidFill>
                  <a:srgbClr val="FFFFFF"/>
                </a:solidFill>
                <a:uFillTx/>
                <a:latin typeface="Arial" pitchFamily="34"/>
                <a:cs typeface="Arial" pitchFamily="34"/>
              </a:rPr>
              <a:t>Symptoms</a:t>
            </a:r>
          </a:p>
        </p:txBody>
      </p:sp>
      <p:sp>
        <p:nvSpPr>
          <p:cNvPr id="8" name="TextBox 4">
            <a:extLst>
              <a:ext uri="{FF2B5EF4-FFF2-40B4-BE49-F238E27FC236}">
                <a16:creationId xmlns:a16="http://schemas.microsoft.com/office/drawing/2014/main" id="{24D1FC6E-6B6F-9AC3-479C-142C188B65D4}"/>
              </a:ext>
            </a:extLst>
          </p:cNvPr>
          <p:cNvSpPr txBox="1"/>
          <p:nvPr/>
        </p:nvSpPr>
        <p:spPr>
          <a:xfrm>
            <a:off x="9011476" y="2938122"/>
            <a:ext cx="3111081" cy="2853220"/>
          </a:xfrm>
          <a:prstGeom prst="rect">
            <a:avLst/>
          </a:prstGeom>
          <a:noFill/>
          <a:ln cap="flat">
            <a:noFill/>
          </a:ln>
        </p:spPr>
        <p:txBody>
          <a:bodyPr vert="horz" wrap="square" lIns="91440" tIns="45720" rIns="91440" bIns="45720" anchor="t" anchorCtr="0" compatLnSpc="1">
            <a:spAutoFit/>
          </a:bodyPr>
          <a:lstStyle/>
          <a:p>
            <a:pPr marL="285750" marR="0" lvl="0" indent="-285750" algn="l" defTabSz="457200" rtl="0" fontAlgn="auto" hangingPunct="1">
              <a:lnSpc>
                <a:spcPct val="15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100" b="0" i="0" u="none" strike="noStrike" kern="1200" cap="none" spc="0" baseline="0">
                <a:solidFill>
                  <a:srgbClr val="000000"/>
                </a:solidFill>
                <a:uFillTx/>
                <a:latin typeface="Arial" pitchFamily="34"/>
                <a:cs typeface="Arial" pitchFamily="34"/>
              </a:rPr>
              <a:t>Needing to urinate more often than normal.</a:t>
            </a:r>
          </a:p>
          <a:p>
            <a:pPr marL="342900" marR="0" lvl="0" indent="-342900" algn="l" defTabSz="457200" rtl="0" fontAlgn="auto" hangingPunct="1">
              <a:lnSpc>
                <a:spcPct val="15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pt-BR" sz="1100" b="0" i="0" u="none" strike="noStrike" kern="1200" cap="none" spc="0" baseline="0">
                <a:solidFill>
                  <a:srgbClr val="000000"/>
                </a:solidFill>
                <a:uFillTx/>
                <a:latin typeface="Arial" pitchFamily="34"/>
                <a:cs typeface="Arial" pitchFamily="34"/>
              </a:rPr>
              <a:t>Constantly feeling thristy.</a:t>
            </a:r>
          </a:p>
          <a:p>
            <a:pPr marL="342900" marR="0" lvl="0" indent="-342900" algn="l" defTabSz="457200" rtl="0" fontAlgn="auto" hangingPunct="1">
              <a:lnSpc>
                <a:spcPct val="15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pt-BR" sz="1100" b="0" i="0" u="none" strike="noStrike" kern="1200" cap="none" spc="0" baseline="0">
                <a:solidFill>
                  <a:srgbClr val="000000"/>
                </a:solidFill>
                <a:uFillTx/>
                <a:latin typeface="Arial" pitchFamily="34"/>
                <a:cs typeface="Arial" pitchFamily="34"/>
              </a:rPr>
              <a:t>Losing weight without trying.</a:t>
            </a:r>
          </a:p>
          <a:p>
            <a:pPr marL="342900" marR="0" lvl="0" indent="-342900" algn="l" defTabSz="457200" rtl="0" fontAlgn="auto" hangingPunct="1">
              <a:lnSpc>
                <a:spcPct val="15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pt-BR" sz="1100" b="0" i="0" u="none" strike="noStrike" kern="1200" cap="none" spc="0" baseline="0">
                <a:solidFill>
                  <a:srgbClr val="000000"/>
                </a:solidFill>
                <a:uFillTx/>
                <a:latin typeface="Arial" pitchFamily="34"/>
                <a:cs typeface="Arial" pitchFamily="34"/>
              </a:rPr>
              <a:t>Feeling unusually tired or low on energy (NHS, n.d.b).</a:t>
            </a:r>
          </a:p>
          <a:p>
            <a:pPr marL="342900" marR="0" lvl="0" indent="-342900" algn="l" defTabSz="457200" rtl="0" fontAlgn="auto" hangingPunct="1">
              <a:lnSpc>
                <a:spcPct val="15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pt-BR" sz="1100" b="0" i="0" u="none" strike="noStrike" kern="1200" cap="none" spc="0" baseline="0">
                <a:solidFill>
                  <a:srgbClr val="000000"/>
                </a:solidFill>
                <a:uFillTx/>
                <a:latin typeface="Arial" pitchFamily="34"/>
                <a:cs typeface="Arial" pitchFamily="34"/>
              </a:rPr>
              <a:t>Genital itching ou thrush.</a:t>
            </a:r>
          </a:p>
          <a:p>
            <a:pPr marL="342900" marR="0" lvl="0" indent="-342900" algn="l" defTabSz="457200" rtl="0" fontAlgn="auto" hangingPunct="1">
              <a:lnSpc>
                <a:spcPct val="15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pt-BR" sz="1100" b="0" i="0" u="none" strike="noStrike" kern="0" cap="none" spc="0" baseline="0">
                <a:solidFill>
                  <a:srgbClr val="000000"/>
                </a:solidFill>
                <a:uFillTx/>
                <a:latin typeface="Arial" pitchFamily="34"/>
                <a:cs typeface="Arial" pitchFamily="34"/>
              </a:rPr>
              <a:t>Slow-healing cuts and wounds.</a:t>
            </a:r>
          </a:p>
          <a:p>
            <a:pPr marL="342900" marR="0" lvl="0" indent="-342900" algn="l" defTabSz="457200" rtl="0" fontAlgn="auto" hangingPunct="1">
              <a:lnSpc>
                <a:spcPct val="15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pt-BR" sz="1100" b="0" i="0" u="none" strike="noStrike" kern="1200" cap="none" spc="0" baseline="0">
                <a:solidFill>
                  <a:srgbClr val="000000"/>
                </a:solidFill>
                <a:uFillTx/>
                <a:latin typeface="Arial" pitchFamily="34"/>
                <a:cs typeface="Arial" pitchFamily="34"/>
              </a:rPr>
              <a:t>Blurred vision (Diabetes UK, 2023b) (Koleck et al., 2021). </a:t>
            </a:r>
          </a:p>
          <a:p>
            <a:pPr marL="285750" marR="0" lvl="0" indent="-285750" algn="l" defTabSz="457200" rtl="0" fontAlgn="auto" hangingPunct="1">
              <a:lnSpc>
                <a:spcPct val="15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endParaRPr lang="pt-BR" sz="1100" b="0" i="0" u="none" strike="noStrike" kern="1200" cap="none" spc="0" baseline="0">
              <a:solidFill>
                <a:srgbClr val="FFFFFF"/>
              </a:solidFill>
              <a:uFillTx/>
              <a:latin typeface="Century Gothic"/>
            </a:endParaRPr>
          </a:p>
        </p:txBody>
      </p:sp>
      <p:sp>
        <p:nvSpPr>
          <p:cNvPr id="9" name="TextBox 6">
            <a:extLst>
              <a:ext uri="{FF2B5EF4-FFF2-40B4-BE49-F238E27FC236}">
                <a16:creationId xmlns:a16="http://schemas.microsoft.com/office/drawing/2014/main" id="{FEB0657F-918A-E4A4-1686-DB8744D26E6B}"/>
              </a:ext>
            </a:extLst>
          </p:cNvPr>
          <p:cNvSpPr txBox="1"/>
          <p:nvPr/>
        </p:nvSpPr>
        <p:spPr>
          <a:xfrm>
            <a:off x="4414613" y="2943151"/>
            <a:ext cx="3218642" cy="4293482"/>
          </a:xfrm>
          <a:prstGeom prst="rect">
            <a:avLst/>
          </a:prstGeom>
          <a:noFill/>
          <a:ln cap="flat">
            <a:noFill/>
          </a:ln>
        </p:spPr>
        <p:txBody>
          <a:bodyPr vert="horz" wrap="square" lIns="91440" tIns="45720" rIns="91440" bIns="45720" anchor="t" anchorCtr="0" compatLnSpc="1">
            <a:spAutoFit/>
          </a:bodyPr>
          <a:lstStyle/>
          <a:p>
            <a:pPr marL="285750" marR="0" lvl="0" indent="-285750" algn="l" defTabSz="457200" rtl="0" fontAlgn="auto" hangingPunct="1">
              <a:lnSpc>
                <a:spcPct val="10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pt-BR" sz="1100" b="0" i="0" u="none" strike="noStrike" kern="1200" cap="none" spc="0" baseline="0">
                <a:solidFill>
                  <a:srgbClr val="000000"/>
                </a:solidFill>
                <a:uFillTx/>
                <a:latin typeface="Arial" pitchFamily="34"/>
                <a:cs typeface="Arial" pitchFamily="34"/>
              </a:rPr>
              <a:t>Insulin resistance: the body cannot respond properly to insulin.</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100" b="0" i="0" u="none" strike="noStrike" kern="1200" cap="none" spc="0" baseline="0">
              <a:solidFill>
                <a:srgbClr val="000000"/>
              </a:solidFill>
              <a:uFillTx/>
              <a:latin typeface="Arial" pitchFamily="34"/>
              <a:cs typeface="Arial" pitchFamily="34"/>
            </a:endParaRPr>
          </a:p>
          <a:p>
            <a:pPr marL="285750" marR="0" lvl="0" indent="-285750" algn="l" defTabSz="457200" rtl="0" fontAlgn="auto" hangingPunct="1">
              <a:lnSpc>
                <a:spcPct val="10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pt-BR" sz="1100" b="0" i="0" u="none" strike="noStrike" kern="1200" cap="none" spc="0" baseline="0">
                <a:solidFill>
                  <a:srgbClr val="000000"/>
                </a:solidFill>
                <a:uFillTx/>
                <a:latin typeface="Arial" pitchFamily="34"/>
                <a:cs typeface="Arial" pitchFamily="34"/>
              </a:rPr>
              <a:t>Insulin deficiency: The pancreas does not make enough insulin to meet the body’s (NICE, 2025b).</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100" b="0" i="0" u="none" strike="noStrike" kern="1200" cap="none" spc="0" baseline="0">
              <a:solidFill>
                <a:srgbClr val="000000"/>
              </a:solidFill>
              <a:uFillTx/>
              <a:latin typeface="Arial" pitchFamily="34"/>
              <a:cs typeface="Arial" pitchFamily="34"/>
            </a:endParaRPr>
          </a:p>
          <a:p>
            <a:pPr marL="171450" marR="0" lvl="0" indent="-171450" algn="just" defTabSz="457200" rtl="0" fontAlgn="auto" hangingPunct="1">
              <a:lnSpc>
                <a:spcPct val="10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100" b="1" i="0" u="none" strike="noStrike" kern="1200" cap="none" spc="0" baseline="0">
                <a:solidFill>
                  <a:srgbClr val="000000"/>
                </a:solidFill>
                <a:uFillTx/>
                <a:latin typeface="Arial" pitchFamily="34"/>
                <a:cs typeface="Arial" pitchFamily="34"/>
              </a:rPr>
              <a:t>The main causes of type 2 diabetes include:</a:t>
            </a:r>
          </a:p>
          <a:p>
            <a:pPr marL="628650" marR="0" lvl="1" indent="-171450" algn="just" defTabSz="457200" rtl="0" fontAlgn="auto" hangingPunct="1">
              <a:lnSpc>
                <a:spcPct val="100000"/>
              </a:lnSpc>
              <a:spcBef>
                <a:spcPts val="0"/>
              </a:spcBef>
              <a:spcAft>
                <a:spcPts val="600"/>
              </a:spcAft>
              <a:buSzPct val="100000"/>
              <a:buFont typeface="Arial" pitchFamily="34"/>
              <a:buChar char="•"/>
              <a:tabLst/>
              <a:defRPr sz="1800" b="0" i="0" u="none" strike="noStrike" kern="0" cap="none" spc="0" baseline="0">
                <a:solidFill>
                  <a:srgbClr val="000000"/>
                </a:solidFill>
                <a:uFillTx/>
              </a:defRPr>
            </a:pPr>
            <a:r>
              <a:rPr lang="en-GB" sz="1100" b="0" i="0" u="none" strike="noStrike" kern="1200" cap="none" spc="0" baseline="0">
                <a:solidFill>
                  <a:srgbClr val="000000"/>
                </a:solidFill>
                <a:uFillTx/>
                <a:latin typeface="Arial" pitchFamily="34"/>
                <a:cs typeface="Arial" pitchFamily="34"/>
              </a:rPr>
              <a:t>Being overweight or living with obesity.</a:t>
            </a:r>
          </a:p>
          <a:p>
            <a:pPr marL="628650" marR="0" lvl="1" indent="-171450" algn="just" defTabSz="457200" rtl="0" fontAlgn="auto" hangingPunct="1">
              <a:lnSpc>
                <a:spcPct val="100000"/>
              </a:lnSpc>
              <a:spcBef>
                <a:spcPts val="0"/>
              </a:spcBef>
              <a:spcAft>
                <a:spcPts val="600"/>
              </a:spcAft>
              <a:buSzPct val="100000"/>
              <a:buFont typeface="Arial" pitchFamily="34"/>
              <a:buChar char="•"/>
              <a:tabLst/>
              <a:defRPr sz="1800" b="0" i="0" u="none" strike="noStrike" kern="0" cap="none" spc="0" baseline="0">
                <a:solidFill>
                  <a:srgbClr val="000000"/>
                </a:solidFill>
                <a:uFillTx/>
              </a:defRPr>
            </a:pPr>
            <a:r>
              <a:rPr lang="en-GB" sz="1100" b="0" i="0" u="none" strike="noStrike" kern="1200" cap="none" spc="0" baseline="0">
                <a:solidFill>
                  <a:srgbClr val="000000"/>
                </a:solidFill>
                <a:uFillTx/>
                <a:latin typeface="Arial" pitchFamily="34"/>
                <a:cs typeface="Arial" pitchFamily="34"/>
              </a:rPr>
              <a:t>Having an unhealthy waist size for your gender or ethnicity.</a:t>
            </a:r>
          </a:p>
          <a:p>
            <a:pPr marL="628650" marR="0" lvl="1" indent="-171450" algn="just" defTabSz="457200" rtl="0" fontAlgn="auto" hangingPunct="1">
              <a:lnSpc>
                <a:spcPct val="100000"/>
              </a:lnSpc>
              <a:spcBef>
                <a:spcPts val="0"/>
              </a:spcBef>
              <a:spcAft>
                <a:spcPts val="600"/>
              </a:spcAft>
              <a:buSzPct val="100000"/>
              <a:buFont typeface="Arial" pitchFamily="34"/>
              <a:buChar char="•"/>
              <a:tabLst/>
              <a:defRPr sz="1800" b="0" i="0" u="none" strike="noStrike" kern="0" cap="none" spc="0" baseline="0">
                <a:solidFill>
                  <a:srgbClr val="000000"/>
                </a:solidFill>
                <a:uFillTx/>
              </a:defRPr>
            </a:pPr>
            <a:r>
              <a:rPr lang="en-GB" sz="1100" b="0" i="0" u="none" strike="noStrike" kern="1200" cap="none" spc="0" baseline="0">
                <a:solidFill>
                  <a:srgbClr val="000000"/>
                </a:solidFill>
                <a:uFillTx/>
                <a:latin typeface="Arial" pitchFamily="34"/>
                <a:cs typeface="Arial" pitchFamily="34"/>
              </a:rPr>
              <a:t>Having too much fat around the liver and pancreas.</a:t>
            </a:r>
          </a:p>
          <a:p>
            <a:pPr marL="628650" marR="0" lvl="1" indent="-171450" algn="just" defTabSz="457200" rtl="0" fontAlgn="auto" hangingPunct="1">
              <a:lnSpc>
                <a:spcPct val="100000"/>
              </a:lnSpc>
              <a:spcBef>
                <a:spcPts val="0"/>
              </a:spcBef>
              <a:spcAft>
                <a:spcPts val="600"/>
              </a:spcAft>
              <a:buSzPct val="100000"/>
              <a:buFont typeface="Arial" pitchFamily="34"/>
              <a:buChar char="•"/>
              <a:tabLst/>
              <a:defRPr sz="1800" b="0" i="0" u="none" strike="noStrike" kern="0" cap="none" spc="0" baseline="0">
                <a:solidFill>
                  <a:srgbClr val="000000"/>
                </a:solidFill>
                <a:uFillTx/>
              </a:defRPr>
            </a:pPr>
            <a:r>
              <a:rPr lang="en-GB" sz="1100" b="0" i="0" u="none" strike="noStrike" kern="1200" cap="none" spc="0" baseline="0">
                <a:solidFill>
                  <a:srgbClr val="000000"/>
                </a:solidFill>
                <a:uFillTx/>
                <a:latin typeface="Arial" pitchFamily="34"/>
                <a:cs typeface="Arial" pitchFamily="34"/>
              </a:rPr>
              <a:t>Other things that increase the risk of type 2 diabetes are high blood pressure, getting older, your ethnicity, and having a family history of the condition. These are known as risk factors for type 2 diabetes (Diabetes UK, 2023a)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100" b="0" i="0" u="none" strike="noStrike" kern="1200" cap="none" spc="0" baseline="0">
              <a:solidFill>
                <a:srgbClr val="000000"/>
              </a:solidFill>
              <a:uFillTx/>
              <a:latin typeface="Arial" pitchFamily="34"/>
              <a:cs typeface="Arial" pitchFamily="34"/>
            </a:endParaRPr>
          </a:p>
          <a:p>
            <a:pPr marL="285750" marR="0" lvl="0" indent="-285750" algn="l" defTabSz="457200" rtl="0" fontAlgn="auto" hangingPunct="1">
              <a:lnSpc>
                <a:spcPct val="10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endParaRPr lang="en-GB" sz="1100" b="0" i="0" u="none" strike="noStrike" kern="1200" cap="none" spc="0" baseline="0">
              <a:solidFill>
                <a:srgbClr val="FFFFFF"/>
              </a:solidFill>
              <a:uFillTx/>
              <a:latin typeface="Arial" pitchFamily="34"/>
              <a:cs typeface="Arial" pitchFamily="34"/>
            </a:endParaRPr>
          </a:p>
        </p:txBody>
      </p:sp>
      <p:sp>
        <p:nvSpPr>
          <p:cNvPr id="10" name="Oval 5">
            <a:extLst>
              <a:ext uri="{FF2B5EF4-FFF2-40B4-BE49-F238E27FC236}">
                <a16:creationId xmlns:a16="http://schemas.microsoft.com/office/drawing/2014/main" id="{823C9079-DC50-9A17-6A48-EAC6EF91A0BD}"/>
              </a:ext>
            </a:extLst>
          </p:cNvPr>
          <p:cNvSpPr/>
          <p:nvPr/>
        </p:nvSpPr>
        <p:spPr>
          <a:xfrm>
            <a:off x="681886" y="1039087"/>
            <a:ext cx="2127918" cy="1620984"/>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A9D18E"/>
          </a:solidFill>
          <a:ln cap="flat">
            <a:noFill/>
            <a:prstDash val="soli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BR" sz="1800" b="1" i="0" u="none" strike="noStrike" kern="1200" cap="none" spc="0" baseline="0">
                <a:solidFill>
                  <a:srgbClr val="FFFFFF"/>
                </a:solidFill>
                <a:uFillTx/>
                <a:latin typeface="Arial" pitchFamily="34"/>
                <a:cs typeface="Arial" pitchFamily="34"/>
              </a:rPr>
              <a:t>Definition</a:t>
            </a:r>
            <a:r>
              <a:rPr lang="pt-BR" sz="1800" b="0" i="0" u="none" strike="noStrike" kern="1200" cap="none" spc="0" baseline="0">
                <a:solidFill>
                  <a:srgbClr val="FFFFFF"/>
                </a:solidFill>
                <a:uFillTx/>
                <a:latin typeface="Calibri"/>
              </a:rPr>
              <a:t> </a:t>
            </a:r>
          </a:p>
        </p:txBody>
      </p:sp>
      <p:sp>
        <p:nvSpPr>
          <p:cNvPr id="11" name="Oval 8">
            <a:extLst>
              <a:ext uri="{FF2B5EF4-FFF2-40B4-BE49-F238E27FC236}">
                <a16:creationId xmlns:a16="http://schemas.microsoft.com/office/drawing/2014/main" id="{11919FF9-8316-F6B3-5DF2-A278629AEEE0}"/>
              </a:ext>
            </a:extLst>
          </p:cNvPr>
          <p:cNvSpPr/>
          <p:nvPr/>
        </p:nvSpPr>
        <p:spPr>
          <a:xfrm>
            <a:off x="4936397" y="1039087"/>
            <a:ext cx="2309225" cy="1620984"/>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A9D18E"/>
          </a:solidFill>
          <a:ln cap="flat">
            <a:noFill/>
            <a:prstDash val="soli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BR" sz="1800" b="1" i="0" u="none" strike="noStrike" kern="1200" cap="none" spc="0" baseline="0">
                <a:solidFill>
                  <a:srgbClr val="FFFFFF"/>
                </a:solidFill>
                <a:uFillTx/>
                <a:latin typeface="Arial" pitchFamily="34"/>
                <a:cs typeface="Arial" pitchFamily="34"/>
              </a:rPr>
              <a:t>Aetiology (Causes) </a:t>
            </a:r>
          </a:p>
        </p:txBody>
      </p:sp>
      <p:sp>
        <p:nvSpPr>
          <p:cNvPr id="12" name="TextBox 11">
            <a:extLst>
              <a:ext uri="{FF2B5EF4-FFF2-40B4-BE49-F238E27FC236}">
                <a16:creationId xmlns:a16="http://schemas.microsoft.com/office/drawing/2014/main" id="{FBCE0ECF-4076-253A-4DBA-C33A05724A25}"/>
              </a:ext>
            </a:extLst>
          </p:cNvPr>
          <p:cNvSpPr txBox="1"/>
          <p:nvPr/>
        </p:nvSpPr>
        <p:spPr>
          <a:xfrm>
            <a:off x="1615991" y="33503"/>
            <a:ext cx="8950037" cy="707882"/>
          </a:xfrm>
          <a:prstGeom prst="rect">
            <a:avLst/>
          </a:prstGeom>
          <a:noFill/>
          <a:ln cap="flat">
            <a:noFill/>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BR" sz="4000" b="1" i="0" u="none" strike="noStrike" kern="1200" cap="none" spc="0" baseline="0">
                <a:solidFill>
                  <a:srgbClr val="196B24"/>
                </a:solidFill>
                <a:uFillTx/>
                <a:latin typeface="Arial" pitchFamily="34"/>
                <a:cs typeface="Arial" pitchFamily="34"/>
              </a:rPr>
              <a:t>Overview</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pic>
        <p:nvPicPr>
          <p:cNvPr id="2" name="Picture 3">
            <a:extLst>
              <a:ext uri="{FF2B5EF4-FFF2-40B4-BE49-F238E27FC236}">
                <a16:creationId xmlns:a16="http://schemas.microsoft.com/office/drawing/2014/main" id="{153C0826-9ED2-D712-3EF1-F0ED35C3A88C}"/>
              </a:ext>
            </a:extLst>
          </p:cNvPr>
          <p:cNvPicPr>
            <a:picLocks noChangeAspect="1"/>
          </p:cNvPicPr>
          <p:nvPr/>
        </p:nvPicPr>
        <p:blipFill>
          <a:blip r:embed="rId2">
            <a:alphaModFix amt="4000"/>
          </a:blip>
          <a:stretch>
            <a:fillRect/>
          </a:stretch>
        </p:blipFill>
        <p:spPr>
          <a:xfrm>
            <a:off x="0" y="0"/>
            <a:ext cx="12191996" cy="6858000"/>
          </a:xfrm>
          <a:prstGeom prst="rect">
            <a:avLst/>
          </a:prstGeom>
          <a:noFill/>
          <a:ln cap="flat">
            <a:noFill/>
          </a:ln>
        </p:spPr>
      </p:pic>
      <p:sp>
        <p:nvSpPr>
          <p:cNvPr id="3" name="TextBox 5">
            <a:extLst>
              <a:ext uri="{FF2B5EF4-FFF2-40B4-BE49-F238E27FC236}">
                <a16:creationId xmlns:a16="http://schemas.microsoft.com/office/drawing/2014/main" id="{8C6D23B2-C3B1-050B-320A-EA3B9E091B81}"/>
              </a:ext>
            </a:extLst>
          </p:cNvPr>
          <p:cNvSpPr txBox="1"/>
          <p:nvPr/>
        </p:nvSpPr>
        <p:spPr>
          <a:xfrm>
            <a:off x="8585914" y="166219"/>
            <a:ext cx="4076696" cy="707882"/>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BR" sz="4000" b="1" i="0" u="none" strike="noStrike" kern="1200" cap="none" spc="0" baseline="0">
                <a:solidFill>
                  <a:srgbClr val="80350E"/>
                </a:solidFill>
                <a:effectLst>
                  <a:outerShdw dist="25402" dir="5400000">
                    <a:srgbClr val="6E747A"/>
                  </a:outerShdw>
                </a:effectLst>
                <a:uFillTx/>
                <a:latin typeface="Arial" pitchFamily="34"/>
                <a:cs typeface="Arial" pitchFamily="34"/>
              </a:rPr>
              <a:t>Prevalence</a:t>
            </a:r>
            <a:r>
              <a:rPr lang="pt-BR" sz="4000" b="1" i="0" u="none" strike="noStrike" kern="1200" cap="none" spc="0" baseline="0">
                <a:solidFill>
                  <a:srgbClr val="80350E"/>
                </a:solidFill>
                <a:effectLst>
                  <a:outerShdw dist="38096" dir="2700000">
                    <a:srgbClr val="ED7D31"/>
                  </a:outerShdw>
                </a:effectLst>
                <a:uFillTx/>
                <a:latin typeface="Arial" pitchFamily="34"/>
                <a:cs typeface="Arial" pitchFamily="34"/>
              </a:rPr>
              <a:t> </a:t>
            </a:r>
          </a:p>
        </p:txBody>
      </p:sp>
      <p:sp>
        <p:nvSpPr>
          <p:cNvPr id="4" name="Oval 4">
            <a:extLst>
              <a:ext uri="{FF2B5EF4-FFF2-40B4-BE49-F238E27FC236}">
                <a16:creationId xmlns:a16="http://schemas.microsoft.com/office/drawing/2014/main" id="{E3ACE8F0-189A-1203-81A6-2B9704A2D300}"/>
              </a:ext>
            </a:extLst>
          </p:cNvPr>
          <p:cNvSpPr/>
          <p:nvPr/>
        </p:nvSpPr>
        <p:spPr>
          <a:xfrm>
            <a:off x="2411419" y="4562170"/>
            <a:ext cx="2514600" cy="2077361"/>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D966"/>
          </a:solidFill>
          <a:ln cap="flat">
            <a:noFill/>
            <a:prstDash val="solid"/>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BR" sz="2400" b="1" i="0" u="none" strike="noStrike" kern="1200" cap="none" spc="0" baseline="0">
                <a:solidFill>
                  <a:srgbClr val="000000"/>
                </a:solidFill>
                <a:uFillTx/>
                <a:latin typeface="Arial" pitchFamily="34"/>
                <a:cs typeface="Arial" pitchFamily="34"/>
              </a:rPr>
              <a:t>UK</a:t>
            </a:r>
          </a:p>
        </p:txBody>
      </p:sp>
      <p:sp>
        <p:nvSpPr>
          <p:cNvPr id="5" name="Oval 5">
            <a:extLst>
              <a:ext uri="{FF2B5EF4-FFF2-40B4-BE49-F238E27FC236}">
                <a16:creationId xmlns:a16="http://schemas.microsoft.com/office/drawing/2014/main" id="{91BAC42B-82CB-CD58-5D4F-1C59BBEB1052}"/>
              </a:ext>
            </a:extLst>
          </p:cNvPr>
          <p:cNvSpPr/>
          <p:nvPr/>
        </p:nvSpPr>
        <p:spPr>
          <a:xfrm>
            <a:off x="113669" y="1283671"/>
            <a:ext cx="2514600" cy="2318342"/>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4B183"/>
          </a:solidFill>
          <a:ln cap="flat">
            <a:noFill/>
            <a:prstDash val="solid"/>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BR" sz="2400" b="1" i="0" u="none" strike="noStrike" kern="1200" cap="none" spc="0" baseline="0">
                <a:solidFill>
                  <a:srgbClr val="000000"/>
                </a:solidFill>
                <a:uFillTx/>
                <a:latin typeface="Calibri"/>
              </a:rPr>
              <a:t>Worldwide</a:t>
            </a:r>
          </a:p>
        </p:txBody>
      </p:sp>
      <p:sp>
        <p:nvSpPr>
          <p:cNvPr id="6" name="Flowchart: Terminator 10">
            <a:extLst>
              <a:ext uri="{FF2B5EF4-FFF2-40B4-BE49-F238E27FC236}">
                <a16:creationId xmlns:a16="http://schemas.microsoft.com/office/drawing/2014/main" id="{D255993B-4DBD-9709-3CDD-D18FFC4FB9BD}"/>
              </a:ext>
            </a:extLst>
          </p:cNvPr>
          <p:cNvSpPr/>
          <p:nvPr/>
        </p:nvSpPr>
        <p:spPr>
          <a:xfrm>
            <a:off x="3156207" y="1381996"/>
            <a:ext cx="6564084" cy="2318342"/>
          </a:xfrm>
          <a:custGeom>
            <a:avLst/>
            <a:gdLst>
              <a:gd name="f0" fmla="val 10800000"/>
              <a:gd name="f1" fmla="val 5400000"/>
              <a:gd name="f2" fmla="val 16200000"/>
              <a:gd name="f3" fmla="val w"/>
              <a:gd name="f4" fmla="val h"/>
              <a:gd name="f5" fmla="val 0"/>
              <a:gd name="f6" fmla="val 21600"/>
              <a:gd name="f7" fmla="val 3475"/>
              <a:gd name="f8" fmla="val 18125"/>
              <a:gd name="f9" fmla="val 10800"/>
              <a:gd name="f10" fmla="*/ f3 1 21600"/>
              <a:gd name="f11" fmla="*/ f4 1 21600"/>
              <a:gd name="f12" fmla="+- f6 0 f5"/>
              <a:gd name="f13" fmla="*/ f12 1 21600"/>
              <a:gd name="f14" fmla="*/ f12 1018 1"/>
              <a:gd name="f15" fmla="*/ f12 20582 1"/>
              <a:gd name="f16" fmla="*/ f12 3163 1"/>
              <a:gd name="f17" fmla="*/ f12 18437 1"/>
              <a:gd name="f18" fmla="*/ f14 1 21600"/>
              <a:gd name="f19" fmla="*/ f15 1 21600"/>
              <a:gd name="f20" fmla="*/ f16 1 21600"/>
              <a:gd name="f21" fmla="*/ f17 1 21600"/>
              <a:gd name="f22" fmla="*/ f18 1 f13"/>
              <a:gd name="f23" fmla="*/ f19 1 f13"/>
              <a:gd name="f24" fmla="*/ f20 1 f13"/>
              <a:gd name="f25" fmla="*/ f21 1 f13"/>
              <a:gd name="f26" fmla="*/ f22 f10 1"/>
              <a:gd name="f27" fmla="*/ f23 f10 1"/>
              <a:gd name="f28" fmla="*/ f25 f11 1"/>
              <a:gd name="f29" fmla="*/ f24 f11 1"/>
            </a:gdLst>
            <a:ahLst/>
            <a:cxnLst>
              <a:cxn ang="3cd4">
                <a:pos x="hc" y="t"/>
              </a:cxn>
              <a:cxn ang="0">
                <a:pos x="r" y="vc"/>
              </a:cxn>
              <a:cxn ang="cd4">
                <a:pos x="hc" y="b"/>
              </a:cxn>
              <a:cxn ang="cd2">
                <a:pos x="l" y="vc"/>
              </a:cxn>
            </a:cxnLst>
            <a:rect l="f26" t="f29" r="f27" b="f28"/>
            <a:pathLst>
              <a:path w="21600" h="21600">
                <a:moveTo>
                  <a:pt x="f7" y="f5"/>
                </a:moveTo>
                <a:lnTo>
                  <a:pt x="f8" y="f5"/>
                </a:lnTo>
                <a:arcTo wR="f7" hR="f9" stAng="f2" swAng="f0"/>
                <a:lnTo>
                  <a:pt x="f7" y="f6"/>
                </a:lnTo>
                <a:arcTo wR="f7" hR="f9" stAng="f1" swAng="f0"/>
                <a:close/>
              </a:path>
            </a:pathLst>
          </a:custGeom>
          <a:solidFill>
            <a:srgbClr val="F4B183"/>
          </a:solidFill>
          <a:ln cap="flat">
            <a:noFill/>
            <a:prstDash val="soli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wrap="square" lIns="91440" tIns="45720" rIns="91440" bIns="45720" anchor="ctr" anchorCtr="1" compatLnSpc="1">
            <a:noAutofit/>
          </a:bodyPr>
          <a:lstStyle/>
          <a:p>
            <a:pPr marL="285750" marR="0" lvl="0" indent="-285750" algn="ctr" defTabSz="457200" rtl="0" fontAlgn="auto" hangingPunct="1">
              <a:lnSpc>
                <a:spcPct val="15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pt-BR" sz="1100" b="1" i="0" u="none" strike="noStrike" kern="1200" cap="none" spc="0" baseline="0">
                <a:solidFill>
                  <a:srgbClr val="000000"/>
                </a:solidFill>
                <a:uFillTx/>
                <a:latin typeface="Arial" pitchFamily="34"/>
                <a:cs typeface="Arial" pitchFamily="34"/>
              </a:rPr>
              <a:t>Diabetes around the world (2024): </a:t>
            </a:r>
            <a:r>
              <a:rPr lang="pt-BR" sz="1100" b="0" i="0" u="none" strike="noStrike" kern="1200" cap="none" spc="0" baseline="0">
                <a:solidFill>
                  <a:srgbClr val="000000"/>
                </a:solidFill>
                <a:uFillTx/>
                <a:latin typeface="Arial" pitchFamily="34"/>
                <a:cs typeface="Arial" pitchFamily="34"/>
              </a:rPr>
              <a:t>Approximately </a:t>
            </a:r>
            <a:r>
              <a:rPr lang="pt-BR" sz="1100" b="1" i="0" u="none" strike="noStrike" kern="1200" cap="none" spc="0" baseline="0">
                <a:solidFill>
                  <a:srgbClr val="000000"/>
                </a:solidFill>
                <a:uFillTx/>
                <a:latin typeface="Arial" pitchFamily="34"/>
                <a:cs typeface="Arial" pitchFamily="34"/>
              </a:rPr>
              <a:t>589 million </a:t>
            </a:r>
            <a:r>
              <a:rPr lang="pt-BR" sz="1100" b="0" i="0" u="none" strike="noStrike" kern="1200" cap="none" spc="0" baseline="0">
                <a:solidFill>
                  <a:srgbClr val="000000"/>
                </a:solidFill>
                <a:uFillTx/>
                <a:latin typeface="Arial" pitchFamily="34"/>
                <a:cs typeface="Arial" pitchFamily="34"/>
              </a:rPr>
              <a:t>adults (</a:t>
            </a:r>
            <a:r>
              <a:rPr lang="pt-BR" sz="1100" b="1" i="0" u="none" strike="noStrike" kern="1200" cap="none" spc="0" baseline="0">
                <a:solidFill>
                  <a:srgbClr val="000000"/>
                </a:solidFill>
                <a:uFillTx/>
                <a:latin typeface="Arial" pitchFamily="34"/>
                <a:cs typeface="Arial" pitchFamily="34"/>
              </a:rPr>
              <a:t>age 20-79</a:t>
            </a:r>
            <a:r>
              <a:rPr lang="pt-BR" sz="1100" b="0" i="0" u="none" strike="noStrike" kern="1200" cap="none" spc="0" baseline="0">
                <a:solidFill>
                  <a:srgbClr val="000000"/>
                </a:solidFill>
                <a:uFillTx/>
                <a:latin typeface="Arial" pitchFamily="34"/>
                <a:cs typeface="Arial" pitchFamily="34"/>
              </a:rPr>
              <a:t>) are living with diabetes.</a:t>
            </a:r>
          </a:p>
          <a:p>
            <a:pPr marL="285750" marR="0" lvl="0" indent="-285750" algn="ctr" defTabSz="457200" rtl="0" fontAlgn="auto" hangingPunct="1">
              <a:lnSpc>
                <a:spcPct val="15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pt-BR" sz="1100" b="0" i="0" u="none" strike="noStrike" kern="1200" cap="none" spc="0" baseline="0">
                <a:solidFill>
                  <a:srgbClr val="000000"/>
                </a:solidFill>
                <a:uFillTx/>
                <a:latin typeface="Arial" pitchFamily="34"/>
                <a:cs typeface="Arial" pitchFamily="34"/>
              </a:rPr>
              <a:t>This number is projected to rise to </a:t>
            </a:r>
            <a:r>
              <a:rPr lang="pt-BR" sz="1100" b="1" i="0" u="none" strike="noStrike" kern="1200" cap="none" spc="0" baseline="0">
                <a:solidFill>
                  <a:srgbClr val="000000"/>
                </a:solidFill>
                <a:uFillTx/>
                <a:latin typeface="Arial" pitchFamily="34"/>
                <a:cs typeface="Arial" pitchFamily="34"/>
              </a:rPr>
              <a:t>853 million by 2025</a:t>
            </a:r>
            <a:r>
              <a:rPr lang="pt-BR" sz="1100" b="0" i="0" u="none" strike="noStrike" kern="1200" cap="none" spc="0" baseline="0">
                <a:solidFill>
                  <a:srgbClr val="000000"/>
                </a:solidFill>
                <a:uFillTx/>
                <a:latin typeface="Arial" pitchFamily="34"/>
                <a:cs typeface="Arial" pitchFamily="34"/>
              </a:rPr>
              <a:t>.</a:t>
            </a:r>
          </a:p>
          <a:p>
            <a:pPr marL="285750" marR="0" lvl="0" indent="-285750" algn="ctr" defTabSz="457200" rtl="0" fontAlgn="auto" hangingPunct="1">
              <a:lnSpc>
                <a:spcPct val="15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pt-BR" sz="1100" b="1" i="0" u="none" strike="noStrike" kern="1200" cap="none" spc="0" baseline="0">
                <a:solidFill>
                  <a:srgbClr val="000000"/>
                </a:solidFill>
                <a:uFillTx/>
                <a:latin typeface="Arial" pitchFamily="34"/>
                <a:cs typeface="Arial" pitchFamily="34"/>
              </a:rPr>
              <a:t>81% of people </a:t>
            </a:r>
            <a:r>
              <a:rPr lang="pt-BR" sz="1100" b="0" i="0" u="none" strike="noStrike" kern="1200" cap="none" spc="0" baseline="0">
                <a:solidFill>
                  <a:srgbClr val="000000"/>
                </a:solidFill>
                <a:uFillTx/>
                <a:latin typeface="Arial" pitchFamily="34"/>
                <a:cs typeface="Arial" pitchFamily="34"/>
              </a:rPr>
              <a:t>with diabetes live in low and middle income countries (IDF, 2025).</a:t>
            </a:r>
          </a:p>
          <a:p>
            <a:pPr marL="285750" marR="0" lvl="0" indent="-285750" algn="ctr" defTabSz="457200" rtl="0" fontAlgn="auto" hangingPunct="1">
              <a:lnSpc>
                <a:spcPct val="15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pt-BR" sz="1100" b="0" i="0" u="none" strike="noStrike" kern="1200" cap="none" spc="0" baseline="0">
                <a:solidFill>
                  <a:srgbClr val="000000"/>
                </a:solidFill>
                <a:uFillTx/>
                <a:latin typeface="Arial" pitchFamily="34"/>
                <a:cs typeface="Arial" pitchFamily="34"/>
              </a:rPr>
              <a:t>Global trends in type 2 diabetes: </a:t>
            </a:r>
            <a:r>
              <a:rPr lang="pt-BR" sz="1100" b="1" i="0" u="none" strike="noStrike" kern="1200" cap="none" spc="0" baseline="0">
                <a:solidFill>
                  <a:srgbClr val="000000"/>
                </a:solidFill>
                <a:uFillTx/>
                <a:latin typeface="Arial" pitchFamily="34"/>
                <a:cs typeface="Arial" pitchFamily="34"/>
              </a:rPr>
              <a:t>In 2021</a:t>
            </a:r>
            <a:r>
              <a:rPr lang="pt-BR" sz="1100" b="0" i="0" u="none" strike="noStrike" kern="1200" cap="none" spc="0" baseline="0">
                <a:solidFill>
                  <a:srgbClr val="000000"/>
                </a:solidFill>
                <a:uFillTx/>
                <a:latin typeface="Arial" pitchFamily="34"/>
                <a:cs typeface="Arial" pitchFamily="34"/>
              </a:rPr>
              <a:t>, the global incidence was </a:t>
            </a:r>
            <a:r>
              <a:rPr lang="pt-BR" sz="1100" b="1" i="0" u="none" strike="noStrike" kern="1200" cap="none" spc="0" baseline="0">
                <a:solidFill>
                  <a:srgbClr val="000000"/>
                </a:solidFill>
                <a:uFillTx/>
                <a:latin typeface="Arial" pitchFamily="34"/>
                <a:cs typeface="Arial" pitchFamily="34"/>
              </a:rPr>
              <a:t>6.1%, </a:t>
            </a:r>
            <a:r>
              <a:rPr lang="pt-BR" sz="1100" b="0" i="0" u="none" strike="noStrike" kern="1200" cap="none" spc="0" baseline="0">
                <a:solidFill>
                  <a:srgbClr val="000000"/>
                </a:solidFill>
                <a:uFillTx/>
                <a:latin typeface="Arial" pitchFamily="34"/>
                <a:cs typeface="Arial" pitchFamily="34"/>
              </a:rPr>
              <a:t>projected to reach </a:t>
            </a:r>
            <a:r>
              <a:rPr lang="pt-BR" sz="1100" b="1" i="0" u="none" strike="noStrike" kern="1200" cap="none" spc="0" baseline="0">
                <a:solidFill>
                  <a:srgbClr val="000000"/>
                </a:solidFill>
                <a:uFillTx/>
                <a:latin typeface="Arial" pitchFamily="34"/>
                <a:cs typeface="Arial" pitchFamily="34"/>
              </a:rPr>
              <a:t>9.8% by 2050</a:t>
            </a:r>
            <a:r>
              <a:rPr lang="pt-BR" sz="1100" b="0" i="0" u="none" strike="noStrike" kern="1200" cap="none" spc="0" baseline="0">
                <a:solidFill>
                  <a:srgbClr val="000000"/>
                </a:solidFill>
                <a:uFillTx/>
                <a:latin typeface="Arial" pitchFamily="34"/>
                <a:cs typeface="Arial" pitchFamily="34"/>
              </a:rPr>
              <a:t>, with </a:t>
            </a:r>
            <a:r>
              <a:rPr lang="pt-BR" sz="1100" b="1" i="0" u="none" strike="noStrike" kern="1200" cap="none" spc="0" baseline="0">
                <a:solidFill>
                  <a:srgbClr val="000000"/>
                </a:solidFill>
                <a:uFillTx/>
                <a:latin typeface="Arial" pitchFamily="34"/>
                <a:cs typeface="Arial" pitchFamily="34"/>
              </a:rPr>
              <a:t>1.27 billion people </a:t>
            </a:r>
            <a:r>
              <a:rPr lang="pt-BR" sz="1100" b="0" i="0" u="none" strike="noStrike" kern="1200" cap="none" spc="0" baseline="0">
                <a:solidFill>
                  <a:srgbClr val="000000"/>
                </a:solidFill>
                <a:uFillTx/>
                <a:latin typeface="Arial" pitchFamily="34"/>
                <a:cs typeface="Arial" pitchFamily="34"/>
              </a:rPr>
              <a:t>affected. </a:t>
            </a:r>
          </a:p>
          <a:p>
            <a:pPr marL="285750" marR="0" lvl="0" indent="-285750" algn="ctr" defTabSz="457200" rtl="0" fontAlgn="auto" hangingPunct="1">
              <a:lnSpc>
                <a:spcPct val="15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pt-BR" sz="1100" b="0" i="0" u="none" strike="noStrike" kern="1200" cap="none" spc="0" baseline="0">
                <a:solidFill>
                  <a:srgbClr val="000000"/>
                </a:solidFill>
                <a:uFillTx/>
                <a:latin typeface="Arial" pitchFamily="34"/>
                <a:cs typeface="Arial" pitchFamily="34"/>
              </a:rPr>
              <a:t>The fastest growth is expected in </a:t>
            </a:r>
            <a:r>
              <a:rPr lang="pt-BR" sz="1100" b="1" i="0" u="none" strike="noStrike" kern="1200" cap="none" spc="0" baseline="0">
                <a:solidFill>
                  <a:srgbClr val="000000"/>
                </a:solidFill>
                <a:uFillTx/>
                <a:latin typeface="Arial" pitchFamily="34"/>
                <a:cs typeface="Arial" pitchFamily="34"/>
              </a:rPr>
              <a:t>North Africa/Middle East</a:t>
            </a:r>
            <a:r>
              <a:rPr lang="pt-BR" sz="1100" b="0" i="0" u="none" strike="noStrike" kern="1200" cap="none" spc="0" baseline="0">
                <a:solidFill>
                  <a:srgbClr val="000000"/>
                </a:solidFill>
                <a:uFillTx/>
                <a:latin typeface="Arial" pitchFamily="34"/>
                <a:cs typeface="Arial" pitchFamily="34"/>
              </a:rPr>
              <a:t>, East Asia, Southern Sub-Saharan Africa, Central Latin America, and Australasia (NICE, 2025d).</a:t>
            </a:r>
          </a:p>
        </p:txBody>
      </p:sp>
      <p:sp>
        <p:nvSpPr>
          <p:cNvPr id="7" name="Flowchart: Terminator 11">
            <a:extLst>
              <a:ext uri="{FF2B5EF4-FFF2-40B4-BE49-F238E27FC236}">
                <a16:creationId xmlns:a16="http://schemas.microsoft.com/office/drawing/2014/main" id="{360FBD32-2568-115F-0844-C40DEFA3E099}"/>
              </a:ext>
            </a:extLst>
          </p:cNvPr>
          <p:cNvSpPr/>
          <p:nvPr/>
        </p:nvSpPr>
        <p:spPr>
          <a:xfrm>
            <a:off x="5543513" y="4562170"/>
            <a:ext cx="6564084" cy="2077361"/>
          </a:xfrm>
          <a:custGeom>
            <a:avLst/>
            <a:gdLst>
              <a:gd name="f0" fmla="val 10800000"/>
              <a:gd name="f1" fmla="val 5400000"/>
              <a:gd name="f2" fmla="val 16200000"/>
              <a:gd name="f3" fmla="val w"/>
              <a:gd name="f4" fmla="val h"/>
              <a:gd name="f5" fmla="val 0"/>
              <a:gd name="f6" fmla="val 21600"/>
              <a:gd name="f7" fmla="val 3475"/>
              <a:gd name="f8" fmla="val 18125"/>
              <a:gd name="f9" fmla="val 10800"/>
              <a:gd name="f10" fmla="*/ f3 1 21600"/>
              <a:gd name="f11" fmla="*/ f4 1 21600"/>
              <a:gd name="f12" fmla="+- f6 0 f5"/>
              <a:gd name="f13" fmla="*/ f12 1 21600"/>
              <a:gd name="f14" fmla="*/ f12 1018 1"/>
              <a:gd name="f15" fmla="*/ f12 20582 1"/>
              <a:gd name="f16" fmla="*/ f12 3163 1"/>
              <a:gd name="f17" fmla="*/ f12 18437 1"/>
              <a:gd name="f18" fmla="*/ f14 1 21600"/>
              <a:gd name="f19" fmla="*/ f15 1 21600"/>
              <a:gd name="f20" fmla="*/ f16 1 21600"/>
              <a:gd name="f21" fmla="*/ f17 1 21600"/>
              <a:gd name="f22" fmla="*/ f18 1 f13"/>
              <a:gd name="f23" fmla="*/ f19 1 f13"/>
              <a:gd name="f24" fmla="*/ f20 1 f13"/>
              <a:gd name="f25" fmla="*/ f21 1 f13"/>
              <a:gd name="f26" fmla="*/ f22 f10 1"/>
              <a:gd name="f27" fmla="*/ f23 f10 1"/>
              <a:gd name="f28" fmla="*/ f25 f11 1"/>
              <a:gd name="f29" fmla="*/ f24 f11 1"/>
            </a:gdLst>
            <a:ahLst/>
            <a:cxnLst>
              <a:cxn ang="3cd4">
                <a:pos x="hc" y="t"/>
              </a:cxn>
              <a:cxn ang="0">
                <a:pos x="r" y="vc"/>
              </a:cxn>
              <a:cxn ang="cd4">
                <a:pos x="hc" y="b"/>
              </a:cxn>
              <a:cxn ang="cd2">
                <a:pos x="l" y="vc"/>
              </a:cxn>
            </a:cxnLst>
            <a:rect l="f26" t="f29" r="f27" b="f28"/>
            <a:pathLst>
              <a:path w="21600" h="21600">
                <a:moveTo>
                  <a:pt x="f7" y="f5"/>
                </a:moveTo>
                <a:lnTo>
                  <a:pt x="f8" y="f5"/>
                </a:lnTo>
                <a:arcTo wR="f7" hR="f9" stAng="f2" swAng="f0"/>
                <a:lnTo>
                  <a:pt x="f7" y="f6"/>
                </a:lnTo>
                <a:arcTo wR="f7" hR="f9" stAng="f1" swAng="f0"/>
                <a:close/>
              </a:path>
            </a:pathLst>
          </a:custGeom>
          <a:solidFill>
            <a:srgbClr val="FFD966"/>
          </a:solidFill>
          <a:ln cap="flat">
            <a:noFill/>
            <a:prstDash val="soli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wrap="square" lIns="91440" tIns="45720" rIns="91440" bIns="45720" anchor="ctr" anchorCtr="1" compatLnSpc="1">
            <a:noAutofit/>
          </a:bodyPr>
          <a:lstStyle/>
          <a:p>
            <a:pPr marL="171450" marR="0" lvl="0" indent="-171450" algn="ctr" defTabSz="457200" rtl="0" fontAlgn="auto" hangingPunct="1">
              <a:lnSpc>
                <a:spcPct val="15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pt-BR" sz="1100" b="0" i="0" u="none" strike="noStrike" kern="1200" cap="none" spc="0" baseline="0">
                <a:solidFill>
                  <a:srgbClr val="000000"/>
                </a:solidFill>
                <a:uFillTx/>
                <a:latin typeface="Arial" pitchFamily="34"/>
                <a:cs typeface="Arial" pitchFamily="34"/>
              </a:rPr>
              <a:t>Approximately </a:t>
            </a:r>
            <a:r>
              <a:rPr lang="pt-BR" sz="1100" b="1" i="0" u="none" strike="noStrike" kern="1200" cap="none" spc="0" baseline="0">
                <a:solidFill>
                  <a:srgbClr val="000000"/>
                </a:solidFill>
                <a:uFillTx/>
                <a:latin typeface="Arial" pitchFamily="34"/>
                <a:cs typeface="Arial" pitchFamily="34"/>
              </a:rPr>
              <a:t>4.6 million people </a:t>
            </a:r>
            <a:r>
              <a:rPr lang="pt-BR" sz="1100" b="0" i="0" u="none" strike="noStrike" kern="1200" cap="none" spc="0" baseline="0">
                <a:solidFill>
                  <a:srgbClr val="000000"/>
                </a:solidFill>
                <a:uFillTx/>
                <a:latin typeface="Arial" pitchFamily="34"/>
                <a:cs typeface="Arial" pitchFamily="34"/>
              </a:rPr>
              <a:t>have been diagnosed with diabetes.</a:t>
            </a:r>
          </a:p>
          <a:p>
            <a:pPr marL="171450" marR="0" lvl="0" indent="-171450" algn="ctr" defTabSz="457200" rtl="0" fontAlgn="auto" hangingPunct="1">
              <a:lnSpc>
                <a:spcPct val="15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pt-BR" sz="1100" b="0" i="0" u="none" strike="noStrike" kern="1200" cap="none" spc="0" baseline="0">
                <a:solidFill>
                  <a:srgbClr val="000000"/>
                </a:solidFill>
                <a:uFillTx/>
                <a:latin typeface="Arial" pitchFamily="34"/>
                <a:cs typeface="Arial" pitchFamily="34"/>
              </a:rPr>
              <a:t>Around </a:t>
            </a:r>
            <a:r>
              <a:rPr lang="pt-BR" sz="1100" b="1" i="0" u="none" strike="noStrike" kern="1200" cap="none" spc="0" baseline="0">
                <a:solidFill>
                  <a:srgbClr val="000000"/>
                </a:solidFill>
                <a:uFillTx/>
                <a:latin typeface="Arial" pitchFamily="34"/>
                <a:cs typeface="Arial" pitchFamily="34"/>
              </a:rPr>
              <a:t>90% </a:t>
            </a:r>
            <a:r>
              <a:rPr lang="pt-BR" sz="1100" b="0" i="0" u="none" strike="noStrike" kern="1200" cap="none" spc="0" baseline="0">
                <a:solidFill>
                  <a:srgbClr val="000000"/>
                </a:solidFill>
                <a:uFillTx/>
                <a:latin typeface="Arial" pitchFamily="34"/>
                <a:cs typeface="Arial" pitchFamily="34"/>
              </a:rPr>
              <a:t>of these cases are type 2 diabetes.</a:t>
            </a:r>
          </a:p>
          <a:p>
            <a:pPr marL="171450" marR="0" lvl="0" indent="-171450" algn="ctr" defTabSz="457200" rtl="0" fontAlgn="auto" hangingPunct="1">
              <a:lnSpc>
                <a:spcPct val="15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pt-BR" sz="1100" b="1" i="0" u="none" strike="noStrike" kern="1200" cap="none" spc="0" baseline="0">
                <a:solidFill>
                  <a:srgbClr val="000000"/>
                </a:solidFill>
                <a:uFillTx/>
                <a:latin typeface="Arial" pitchFamily="34"/>
                <a:cs typeface="Arial" pitchFamily="34"/>
              </a:rPr>
              <a:t>Children with diabetes type 2: </a:t>
            </a:r>
            <a:r>
              <a:rPr lang="pt-BR" sz="1100" b="0" i="0" u="none" strike="noStrike" kern="1200" cap="none" spc="0" baseline="0">
                <a:solidFill>
                  <a:srgbClr val="000000"/>
                </a:solidFill>
                <a:uFillTx/>
                <a:latin typeface="Arial" pitchFamily="34"/>
                <a:cs typeface="Arial" pitchFamily="34"/>
              </a:rPr>
              <a:t>In </a:t>
            </a:r>
            <a:r>
              <a:rPr lang="pt-BR" sz="1100" b="1" i="0" u="none" strike="noStrike" kern="1200" cap="none" spc="0" baseline="0">
                <a:solidFill>
                  <a:srgbClr val="000000"/>
                </a:solidFill>
                <a:uFillTx/>
                <a:latin typeface="Arial" pitchFamily="34"/>
                <a:cs typeface="Arial" pitchFamily="34"/>
              </a:rPr>
              <a:t>2023-2024, 35.122 children </a:t>
            </a:r>
            <a:r>
              <a:rPr lang="pt-BR" sz="1100" b="0" i="0" u="none" strike="noStrike" kern="1200" cap="none" spc="0" baseline="0">
                <a:solidFill>
                  <a:srgbClr val="000000"/>
                </a:solidFill>
                <a:uFillTx/>
                <a:latin typeface="Arial" pitchFamily="34"/>
                <a:cs typeface="Arial" pitchFamily="34"/>
              </a:rPr>
              <a:t>in England and Wales received diabetes care, with </a:t>
            </a:r>
            <a:r>
              <a:rPr lang="pt-BR" sz="1100" b="1" i="0" u="none" strike="noStrike" kern="1200" cap="none" spc="0" baseline="0">
                <a:solidFill>
                  <a:srgbClr val="000000"/>
                </a:solidFill>
                <a:uFillTx/>
                <a:latin typeface="Arial" pitchFamily="34"/>
                <a:cs typeface="Arial" pitchFamily="34"/>
              </a:rPr>
              <a:t>1,359</a:t>
            </a:r>
            <a:r>
              <a:rPr lang="pt-BR" sz="1100" b="0" i="0" u="none" strike="noStrike" kern="1200" cap="none" spc="0" baseline="0">
                <a:solidFill>
                  <a:srgbClr val="000000"/>
                </a:solidFill>
                <a:uFillTx/>
                <a:latin typeface="Arial" pitchFamily="34"/>
                <a:cs typeface="Arial" pitchFamily="34"/>
              </a:rPr>
              <a:t> (</a:t>
            </a:r>
            <a:r>
              <a:rPr lang="pt-BR" sz="1100" b="1" i="0" u="none" strike="noStrike" kern="1200" cap="none" spc="0" baseline="0">
                <a:solidFill>
                  <a:srgbClr val="000000"/>
                </a:solidFill>
                <a:uFillTx/>
                <a:latin typeface="Arial" pitchFamily="34"/>
                <a:cs typeface="Arial" pitchFamily="34"/>
              </a:rPr>
              <a:t>3.9%) </a:t>
            </a:r>
            <a:r>
              <a:rPr lang="pt-BR" sz="1100" b="0" i="0" u="none" strike="noStrike" kern="1200" cap="none" spc="0" baseline="0">
                <a:solidFill>
                  <a:srgbClr val="000000"/>
                </a:solidFill>
                <a:uFillTx/>
                <a:latin typeface="Arial" pitchFamily="34"/>
                <a:cs typeface="Arial" pitchFamily="34"/>
              </a:rPr>
              <a:t>having type 2 diabetes (a </a:t>
            </a:r>
            <a:r>
              <a:rPr lang="pt-BR" sz="1100" b="1" i="0" u="none" strike="noStrike" kern="1200" cap="none" spc="0" baseline="0">
                <a:solidFill>
                  <a:srgbClr val="000000"/>
                </a:solidFill>
                <a:uFillTx/>
                <a:latin typeface="Arial" pitchFamily="34"/>
                <a:cs typeface="Arial" pitchFamily="34"/>
              </a:rPr>
              <a:t>72% </a:t>
            </a:r>
            <a:r>
              <a:rPr lang="pt-BR" sz="1100" b="0" i="0" u="none" strike="noStrike" kern="1200" cap="none" spc="0" baseline="0">
                <a:solidFill>
                  <a:srgbClr val="000000"/>
                </a:solidFill>
                <a:uFillTx/>
                <a:latin typeface="Arial" pitchFamily="34"/>
                <a:cs typeface="Arial" pitchFamily="34"/>
              </a:rPr>
              <a:t>increase over four years) (NICE, 2025c).</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pic>
        <p:nvPicPr>
          <p:cNvPr id="2" name="Picture 2" descr="Economic Burden of Diabetes on the Rise | Cardiometabolic Health Congress">
            <a:extLst>
              <a:ext uri="{FF2B5EF4-FFF2-40B4-BE49-F238E27FC236}">
                <a16:creationId xmlns:a16="http://schemas.microsoft.com/office/drawing/2014/main" id="{6CED24E8-05B3-E19C-FB6F-5252C2194E20}"/>
              </a:ext>
            </a:extLst>
          </p:cNvPr>
          <p:cNvPicPr>
            <a:picLocks noChangeAspect="1"/>
          </p:cNvPicPr>
          <p:nvPr/>
        </p:nvPicPr>
        <p:blipFill>
          <a:blip r:embed="rId2">
            <a:alphaModFix amt="4000"/>
          </a:blip>
          <a:srcRect/>
          <a:stretch>
            <a:fillRect/>
          </a:stretch>
        </p:blipFill>
        <p:spPr>
          <a:xfrm>
            <a:off x="0" y="9053"/>
            <a:ext cx="4317997" cy="2729676"/>
          </a:xfrm>
          <a:prstGeom prst="rect">
            <a:avLst/>
          </a:prstGeom>
          <a:noFill/>
          <a:ln cap="flat">
            <a:noFill/>
          </a:ln>
        </p:spPr>
      </p:pic>
      <p:pic>
        <p:nvPicPr>
          <p:cNvPr id="3" name="Picture 11">
            <a:extLst>
              <a:ext uri="{FF2B5EF4-FFF2-40B4-BE49-F238E27FC236}">
                <a16:creationId xmlns:a16="http://schemas.microsoft.com/office/drawing/2014/main" id="{717A5A83-8F16-DBC4-4EC2-7B799A1E6128}"/>
              </a:ext>
            </a:extLst>
          </p:cNvPr>
          <p:cNvPicPr>
            <a:picLocks noChangeAspect="1"/>
          </p:cNvPicPr>
          <p:nvPr/>
        </p:nvPicPr>
        <p:blipFill>
          <a:blip r:embed="rId3">
            <a:alphaModFix amt="9000"/>
          </a:blip>
          <a:stretch>
            <a:fillRect/>
          </a:stretch>
        </p:blipFill>
        <p:spPr>
          <a:xfrm>
            <a:off x="0" y="4550822"/>
            <a:ext cx="3576739" cy="2379908"/>
          </a:xfrm>
          <a:prstGeom prst="rect">
            <a:avLst/>
          </a:prstGeom>
          <a:noFill/>
          <a:ln cap="flat">
            <a:noFill/>
          </a:ln>
        </p:spPr>
      </p:pic>
      <p:sp>
        <p:nvSpPr>
          <p:cNvPr id="4" name="Flowchart: Stored Data 13">
            <a:extLst>
              <a:ext uri="{FF2B5EF4-FFF2-40B4-BE49-F238E27FC236}">
                <a16:creationId xmlns:a16="http://schemas.microsoft.com/office/drawing/2014/main" id="{FA167300-8199-6723-6A10-C40E111425B4}"/>
              </a:ext>
            </a:extLst>
          </p:cNvPr>
          <p:cNvSpPr/>
          <p:nvPr/>
        </p:nvSpPr>
        <p:spPr>
          <a:xfrm>
            <a:off x="2566217" y="-15654"/>
            <a:ext cx="11568879" cy="6873654"/>
          </a:xfrm>
          <a:custGeom>
            <a:avLst/>
            <a:gdLst>
              <a:gd name="f0" fmla="val 10800000"/>
              <a:gd name="f1" fmla="val 5400000"/>
              <a:gd name="f2" fmla="val 16200000"/>
              <a:gd name="f3" fmla="val 180"/>
              <a:gd name="f4" fmla="val w"/>
              <a:gd name="f5" fmla="val h"/>
              <a:gd name="f6" fmla="val 0"/>
              <a:gd name="f7" fmla="val 12192000"/>
              <a:gd name="f8" fmla="val 7019123"/>
              <a:gd name="f9" fmla="+- 0 0 10800000"/>
              <a:gd name="f10" fmla="val 2032000"/>
              <a:gd name="f11" fmla="val 3509562"/>
              <a:gd name="f12" fmla="+- 0 0 -360"/>
              <a:gd name="f13" fmla="+- 0 0 -270"/>
              <a:gd name="f14" fmla="+- 0 0 -180"/>
              <a:gd name="f15" fmla="+- 0 0 -90"/>
              <a:gd name="f16" fmla="*/ f4 1 12192000"/>
              <a:gd name="f17" fmla="*/ f5 1 7019123"/>
              <a:gd name="f18" fmla="+- f8 0 f6"/>
              <a:gd name="f19" fmla="+- f7 0 f6"/>
              <a:gd name="f20" fmla="*/ f12 f0 1"/>
              <a:gd name="f21" fmla="*/ f13 f0 1"/>
              <a:gd name="f22" fmla="*/ f14 f0 1"/>
              <a:gd name="f23" fmla="*/ f15 f0 1"/>
              <a:gd name="f24" fmla="*/ f19 1 12192000"/>
              <a:gd name="f25" fmla="*/ f18 1 7019123"/>
              <a:gd name="f26" fmla="*/ f20 1 f3"/>
              <a:gd name="f27" fmla="*/ f21 1 f3"/>
              <a:gd name="f28" fmla="*/ f22 1 f3"/>
              <a:gd name="f29" fmla="*/ f23 1 f3"/>
              <a:gd name="f30" fmla="*/ 6096000 1 f24"/>
              <a:gd name="f31" fmla="*/ 0 1 f25"/>
              <a:gd name="f32" fmla="*/ 0 1 f24"/>
              <a:gd name="f33" fmla="*/ 3509562 1 f25"/>
              <a:gd name="f34" fmla="*/ 7019123 1 f25"/>
              <a:gd name="f35" fmla="*/ 10160000 1 f24"/>
              <a:gd name="f36" fmla="*/ 2032000 1 f24"/>
              <a:gd name="f37" fmla="+- f26 0 f1"/>
              <a:gd name="f38" fmla="+- f27 0 f1"/>
              <a:gd name="f39" fmla="+- f28 0 f1"/>
              <a:gd name="f40" fmla="+- f29 0 f1"/>
              <a:gd name="f41" fmla="*/ f36 f16 1"/>
              <a:gd name="f42" fmla="*/ f35 f16 1"/>
              <a:gd name="f43" fmla="*/ f34 f17 1"/>
              <a:gd name="f44" fmla="*/ f31 f17 1"/>
              <a:gd name="f45" fmla="*/ f30 f16 1"/>
              <a:gd name="f46" fmla="*/ f32 f16 1"/>
              <a:gd name="f47" fmla="*/ f33 f17 1"/>
            </a:gdLst>
            <a:ahLst/>
            <a:cxnLst>
              <a:cxn ang="3cd4">
                <a:pos x="hc" y="t"/>
              </a:cxn>
              <a:cxn ang="0">
                <a:pos x="r" y="vc"/>
              </a:cxn>
              <a:cxn ang="cd4">
                <a:pos x="hc" y="b"/>
              </a:cxn>
              <a:cxn ang="cd2">
                <a:pos x="l" y="vc"/>
              </a:cxn>
              <a:cxn ang="f37">
                <a:pos x="f45" y="f44"/>
              </a:cxn>
              <a:cxn ang="f38">
                <a:pos x="f46" y="f47"/>
              </a:cxn>
              <a:cxn ang="f39">
                <a:pos x="f45" y="f43"/>
              </a:cxn>
              <a:cxn ang="f40">
                <a:pos x="f42" y="f47"/>
              </a:cxn>
            </a:cxnLst>
            <a:rect l="f41" t="f44" r="f42" b="f43"/>
            <a:pathLst>
              <a:path w="12192000" h="7019123">
                <a:moveTo>
                  <a:pt x="f10" y="f6"/>
                </a:moveTo>
                <a:lnTo>
                  <a:pt x="f7" y="f6"/>
                </a:lnTo>
                <a:arcTo wR="f10" hR="f11" stAng="f2" swAng="f9"/>
                <a:lnTo>
                  <a:pt x="f10" y="f8"/>
                </a:lnTo>
                <a:arcTo wR="f10" hR="f11" stAng="f1" swAng="f0"/>
                <a:close/>
              </a:path>
            </a:pathLst>
          </a:custGeom>
          <a:solidFill>
            <a:srgbClr val="FF7171"/>
          </a:solidFill>
          <a:ln cap="flat">
            <a:noFill/>
            <a:prstDash val="soli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Calibri"/>
            </a:endParaRPr>
          </a:p>
        </p:txBody>
      </p:sp>
      <p:sp>
        <p:nvSpPr>
          <p:cNvPr id="5" name="Teardrop 11">
            <a:extLst>
              <a:ext uri="{FF2B5EF4-FFF2-40B4-BE49-F238E27FC236}">
                <a16:creationId xmlns:a16="http://schemas.microsoft.com/office/drawing/2014/main" id="{7FE3E19A-864A-B4BE-6DBA-D4C28AEC0BA6}"/>
              </a:ext>
            </a:extLst>
          </p:cNvPr>
          <p:cNvSpPr/>
          <p:nvPr/>
        </p:nvSpPr>
        <p:spPr>
          <a:xfrm flipH="1">
            <a:off x="0" y="1656719"/>
            <a:ext cx="3454402" cy="3311517"/>
          </a:xfrm>
          <a:custGeom>
            <a:avLst/>
            <a:gdLst>
              <a:gd name="f0" fmla="val 10800000"/>
              <a:gd name="f1" fmla="val 5400000"/>
              <a:gd name="f2" fmla="val 180"/>
              <a:gd name="f3" fmla="val w"/>
              <a:gd name="f4" fmla="val h"/>
              <a:gd name="f5" fmla="val ss"/>
              <a:gd name="f6" fmla="val 0"/>
              <a:gd name="f7" fmla="*/ 5419351 1 1725033"/>
              <a:gd name="f8" fmla="sqrt 2"/>
              <a:gd name="f9" fmla="val 100000"/>
              <a:gd name="f10" fmla="+- 0 0 -180"/>
              <a:gd name="f11" fmla="+- 0 0 -360"/>
              <a:gd name="f12" fmla="abs f3"/>
              <a:gd name="f13" fmla="abs f4"/>
              <a:gd name="f14" fmla="abs f5"/>
              <a:gd name="f15" fmla="+- 2700000 f1 0"/>
              <a:gd name="f16" fmla="*/ f10 f0 1"/>
              <a:gd name="f17" fmla="*/ f11 f0 1"/>
              <a:gd name="f18" fmla="?: f12 f3 1"/>
              <a:gd name="f19" fmla="?: f13 f4 1"/>
              <a:gd name="f20" fmla="?: f14 f5 1"/>
              <a:gd name="f21" fmla="+- f15 0 f1"/>
              <a:gd name="f22" fmla="*/ f16 1 f2"/>
              <a:gd name="f23" fmla="*/ f17 1 f2"/>
              <a:gd name="f24" fmla="*/ f18 1 21600"/>
              <a:gd name="f25" fmla="*/ f19 1 21600"/>
              <a:gd name="f26" fmla="*/ 21600 f18 1"/>
              <a:gd name="f27" fmla="*/ 21600 f19 1"/>
              <a:gd name="f28" fmla="+- f21 f1 0"/>
              <a:gd name="f29" fmla="+- f22 0 f1"/>
              <a:gd name="f30" fmla="+- f23 0 f1"/>
              <a:gd name="f31" fmla="min f25 f24"/>
              <a:gd name="f32" fmla="*/ f26 1 f20"/>
              <a:gd name="f33" fmla="*/ f27 1 f20"/>
              <a:gd name="f34" fmla="*/ f28 f7 1"/>
              <a:gd name="f35" fmla="val f32"/>
              <a:gd name="f36" fmla="val f33"/>
              <a:gd name="f37" fmla="*/ f34 1 f0"/>
              <a:gd name="f38" fmla="*/ f6 f31 1"/>
              <a:gd name="f39" fmla="+- f36 0 f6"/>
              <a:gd name="f40" fmla="+- f35 0 f6"/>
              <a:gd name="f41" fmla="+- 0 0 f37"/>
              <a:gd name="f42" fmla="*/ f35 f31 1"/>
              <a:gd name="f43" fmla="*/ f39 1 2"/>
              <a:gd name="f44" fmla="*/ f40 1 2"/>
              <a:gd name="f45" fmla="+- 0 0 f41"/>
              <a:gd name="f46" fmla="+- f6 f43 0"/>
              <a:gd name="f47" fmla="+- f6 f44 0"/>
              <a:gd name="f48" fmla="*/ f44 f8 1"/>
              <a:gd name="f49" fmla="*/ f43 f8 1"/>
              <a:gd name="f50" fmla="*/ f45 f0 1"/>
              <a:gd name="f51" fmla="*/ f44 f31 1"/>
              <a:gd name="f52" fmla="*/ f43 f31 1"/>
              <a:gd name="f53" fmla="*/ f48 f9 1"/>
              <a:gd name="f54" fmla="*/ f49 f9 1"/>
              <a:gd name="f55" fmla="*/ f50 1 f7"/>
              <a:gd name="f56" fmla="*/ f46 f31 1"/>
              <a:gd name="f57" fmla="*/ f53 1 100000"/>
              <a:gd name="f58" fmla="*/ f54 1 100000"/>
              <a:gd name="f59" fmla="+- f55 0 f1"/>
              <a:gd name="f60" fmla="cos 1 f59"/>
              <a:gd name="f61" fmla="sin 1 f59"/>
              <a:gd name="f62" fmla="+- 0 0 f60"/>
              <a:gd name="f63" fmla="+- 0 0 f61"/>
              <a:gd name="f64" fmla="+- 0 0 f62"/>
              <a:gd name="f65" fmla="+- 0 0 f63"/>
              <a:gd name="f66" fmla="val f64"/>
              <a:gd name="f67" fmla="val f65"/>
              <a:gd name="f68" fmla="*/ f66 f57 1"/>
              <a:gd name="f69" fmla="*/ f67 f58 1"/>
              <a:gd name="f70" fmla="*/ f66 f44 1"/>
              <a:gd name="f71" fmla="*/ f67 f43 1"/>
              <a:gd name="f72" fmla="+- f47 f68 0"/>
              <a:gd name="f73" fmla="+- f46 0 f69"/>
              <a:gd name="f74" fmla="+- f47 0 f70"/>
              <a:gd name="f75" fmla="+- f47 f70 0"/>
              <a:gd name="f76" fmla="+- f46 0 f71"/>
              <a:gd name="f77" fmla="+- f46 f71 0"/>
              <a:gd name="f78" fmla="+- f47 f72 0"/>
              <a:gd name="f79" fmla="+- f46 f73 0"/>
              <a:gd name="f80" fmla="*/ f74 f31 1"/>
              <a:gd name="f81" fmla="*/ f76 f31 1"/>
              <a:gd name="f82" fmla="*/ f75 f31 1"/>
              <a:gd name="f83" fmla="*/ f77 f31 1"/>
              <a:gd name="f84" fmla="*/ f72 f31 1"/>
              <a:gd name="f85" fmla="*/ f73 f31 1"/>
              <a:gd name="f86" fmla="*/ f78 1 2"/>
              <a:gd name="f87" fmla="*/ f79 1 2"/>
              <a:gd name="f88" fmla="*/ f86 f31 1"/>
              <a:gd name="f89" fmla="*/ f87 f31 1"/>
            </a:gdLst>
            <a:ahLst/>
            <a:cxnLst>
              <a:cxn ang="3cd4">
                <a:pos x="hc" y="t"/>
              </a:cxn>
              <a:cxn ang="0">
                <a:pos x="r" y="vc"/>
              </a:cxn>
              <a:cxn ang="cd4">
                <a:pos x="hc" y="b"/>
              </a:cxn>
              <a:cxn ang="cd2">
                <a:pos x="l" y="vc"/>
              </a:cxn>
              <a:cxn ang="f29">
                <a:pos x="f82" y="f83"/>
              </a:cxn>
              <a:cxn ang="f29">
                <a:pos x="f80" y="f83"/>
              </a:cxn>
              <a:cxn ang="f30">
                <a:pos x="f80" y="f81"/>
              </a:cxn>
              <a:cxn ang="f30">
                <a:pos x="f84" y="f85"/>
              </a:cxn>
            </a:cxnLst>
            <a:rect l="f80" t="f81" r="f82" b="f83"/>
            <a:pathLst>
              <a:path>
                <a:moveTo>
                  <a:pt x="f38" y="f56"/>
                </a:moveTo>
                <a:arcTo wR="f51" hR="f52" stAng="f0" swAng="f1"/>
                <a:quadBezTo>
                  <a:pt x="f88" y="f38"/>
                  <a:pt x="f84" y="f85"/>
                </a:quadBezTo>
                <a:quadBezTo>
                  <a:pt x="f42" y="f89"/>
                  <a:pt x="f42" y="f56"/>
                </a:quadBezTo>
                <a:arcTo wR="f51" hR="f52" stAng="f6" swAng="f0"/>
                <a:close/>
              </a:path>
            </a:pathLst>
          </a:custGeom>
          <a:solidFill>
            <a:srgbClr val="FFFFFF"/>
          </a:solidFill>
          <a:ln cap="flat">
            <a:noFill/>
            <a:prstDash val="soli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BR" sz="4000" b="1" i="0" u="none" strike="noStrike" kern="1200" cap="none" spc="0" baseline="0">
                <a:solidFill>
                  <a:srgbClr val="C00000"/>
                </a:solidFill>
                <a:uFillTx/>
                <a:latin typeface="Arial" pitchFamily="34"/>
                <a:cs typeface="Arial" pitchFamily="34"/>
              </a:rPr>
              <a:t>Burden</a:t>
            </a:r>
            <a:r>
              <a:rPr lang="pt-BR" sz="1800" b="0" i="0" u="none" strike="noStrike" kern="1200" cap="none" spc="0" baseline="0">
                <a:solidFill>
                  <a:srgbClr val="000000"/>
                </a:solidFill>
                <a:uFillTx/>
                <a:latin typeface="Calibri"/>
              </a:rPr>
              <a:t> </a:t>
            </a:r>
          </a:p>
        </p:txBody>
      </p:sp>
      <p:sp>
        <p:nvSpPr>
          <p:cNvPr id="6" name="TextBox 16">
            <a:extLst>
              <a:ext uri="{FF2B5EF4-FFF2-40B4-BE49-F238E27FC236}">
                <a16:creationId xmlns:a16="http://schemas.microsoft.com/office/drawing/2014/main" id="{366F9079-3F4C-3755-CB2E-AC7CD1B95F3B}"/>
              </a:ext>
            </a:extLst>
          </p:cNvPr>
          <p:cNvSpPr txBox="1"/>
          <p:nvPr/>
        </p:nvSpPr>
        <p:spPr>
          <a:xfrm>
            <a:off x="3779937" y="3749460"/>
            <a:ext cx="6315550" cy="3362459"/>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pt-BR" sz="2000" b="1" i="0" u="none" strike="noStrike" kern="1200" cap="none" spc="0" baseline="0">
                <a:solidFill>
                  <a:srgbClr val="000000"/>
                </a:solidFill>
                <a:uFillTx/>
                <a:latin typeface="Arial" pitchFamily="34"/>
                <a:cs typeface="Arial" pitchFamily="34"/>
              </a:rPr>
              <a:t>Social</a:t>
            </a:r>
          </a:p>
          <a:p>
            <a:pPr marL="285750" marR="0" lvl="0" indent="-285750" algn="l" defTabSz="457200" rtl="0" fontAlgn="auto" hangingPunct="1">
              <a:lnSpc>
                <a:spcPct val="15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pt-BR" sz="1400" b="1" i="0" u="none" strike="noStrike" kern="0" cap="none" spc="0" baseline="0">
                <a:solidFill>
                  <a:srgbClr val="000000"/>
                </a:solidFill>
                <a:uFillTx/>
                <a:latin typeface="Arial" pitchFamily="34"/>
                <a:cs typeface="Arial" pitchFamily="34"/>
              </a:rPr>
              <a:t>Diabetes Stgma</a:t>
            </a:r>
            <a:r>
              <a:rPr lang="pt-BR" sz="1600" b="1" i="0" u="none" strike="noStrike" kern="0" cap="none" spc="0" baseline="0">
                <a:solidFill>
                  <a:srgbClr val="000000"/>
                </a:solidFill>
                <a:uFillTx/>
                <a:latin typeface="Arial" pitchFamily="34"/>
                <a:cs typeface="Arial" pitchFamily="34"/>
              </a:rPr>
              <a:t>: </a:t>
            </a:r>
            <a:r>
              <a:rPr lang="pt-BR" sz="1100" b="0" i="0" u="none" strike="noStrike" kern="0" cap="none" spc="0" baseline="0">
                <a:solidFill>
                  <a:srgbClr val="000000"/>
                </a:solidFill>
                <a:uFillTx/>
                <a:latin typeface="Arial" pitchFamily="34"/>
                <a:cs typeface="Arial" pitchFamily="34"/>
              </a:rPr>
              <a:t>Driven by </a:t>
            </a:r>
            <a:r>
              <a:rPr lang="pt-BR" sz="1100" b="1" i="0" u="none" strike="noStrike" kern="0" cap="none" spc="0" baseline="0">
                <a:solidFill>
                  <a:srgbClr val="000000"/>
                </a:solidFill>
                <a:uFillTx/>
                <a:latin typeface="Arial" pitchFamily="34"/>
                <a:cs typeface="Arial" pitchFamily="34"/>
              </a:rPr>
              <a:t>misconceptions</a:t>
            </a:r>
            <a:r>
              <a:rPr lang="pt-BR" sz="1100" b="0" i="0" u="none" strike="noStrike" kern="0" cap="none" spc="0" baseline="0">
                <a:solidFill>
                  <a:srgbClr val="000000"/>
                </a:solidFill>
                <a:uFillTx/>
                <a:latin typeface="Arial" pitchFamily="34"/>
                <a:cs typeface="Arial" pitchFamily="34"/>
              </a:rPr>
              <a:t> about diabetes.</a:t>
            </a:r>
          </a:p>
          <a:p>
            <a:pPr marL="742950" marR="0" lvl="1" indent="-285750" algn="l"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pt-BR" sz="1100" b="0" i="0" u="none" strike="noStrike" kern="0" cap="none" spc="0" baseline="0">
                <a:solidFill>
                  <a:srgbClr val="000000"/>
                </a:solidFill>
                <a:uFillTx/>
                <a:latin typeface="Arial" pitchFamily="34"/>
                <a:cs typeface="Arial" pitchFamily="34"/>
              </a:rPr>
              <a:t>Nearly half of people believe </a:t>
            </a:r>
            <a:r>
              <a:rPr lang="pt-BR" sz="1100" b="1" i="0" u="none" strike="noStrike" kern="0" cap="none" spc="0" baseline="0">
                <a:solidFill>
                  <a:srgbClr val="000000"/>
                </a:solidFill>
                <a:uFillTx/>
                <a:latin typeface="Arial" pitchFamily="34"/>
                <a:cs typeface="Arial" pitchFamily="34"/>
              </a:rPr>
              <a:t>these stereotypes</a:t>
            </a:r>
            <a:r>
              <a:rPr lang="pt-BR" sz="1100" b="0" i="0" u="none" strike="noStrike" kern="0" cap="none" spc="0" baseline="0">
                <a:solidFill>
                  <a:srgbClr val="000000"/>
                </a:solidFill>
                <a:uFillTx/>
                <a:latin typeface="Arial" pitchFamily="34"/>
                <a:cs typeface="Arial" pitchFamily="34"/>
              </a:rPr>
              <a:t>.</a:t>
            </a:r>
          </a:p>
          <a:p>
            <a:pPr marL="742950" marR="0" lvl="1" indent="-285750" algn="l"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pt-BR" sz="1100" b="1" i="0" u="none" strike="noStrike" kern="0" cap="none" spc="0" baseline="0">
                <a:solidFill>
                  <a:srgbClr val="000000"/>
                </a:solidFill>
                <a:uFillTx/>
                <a:latin typeface="Arial" pitchFamily="34"/>
                <a:cs typeface="Arial" pitchFamily="34"/>
              </a:rPr>
              <a:t>Causes shame and increases depression, anxiety, and distress </a:t>
            </a:r>
            <a:r>
              <a:rPr lang="pt-BR" sz="1100" b="0" i="0" u="sng" strike="noStrike" kern="0" cap="none" spc="0" baseline="0">
                <a:solidFill>
                  <a:srgbClr val="000000"/>
                </a:solidFill>
                <a:uFillTx/>
                <a:latin typeface="Arial" pitchFamily="34"/>
                <a:cs typeface="Arial" pitchFamily="34"/>
              </a:rPr>
              <a:t>(Diabetes UK, n.d.d).</a:t>
            </a:r>
          </a:p>
          <a:p>
            <a:pPr marL="457200" marR="0" lvl="1" indent="0" algn="l" defTabSz="457200" rtl="0" fontAlgn="auto" hangingPunct="1">
              <a:lnSpc>
                <a:spcPct val="150000"/>
              </a:lnSpc>
              <a:spcBef>
                <a:spcPts val="0"/>
              </a:spcBef>
              <a:spcAft>
                <a:spcPts val="0"/>
              </a:spcAft>
              <a:buNone/>
              <a:tabLst/>
              <a:defRPr sz="1800" b="0" i="0" u="none" strike="noStrike" kern="0" cap="none" spc="0" baseline="0">
                <a:solidFill>
                  <a:srgbClr val="000000"/>
                </a:solidFill>
                <a:uFillTx/>
              </a:defRPr>
            </a:pPr>
            <a:endParaRPr lang="pt-BR" sz="1100" b="0" i="0" u="none" strike="noStrike" kern="0" cap="none" spc="0" baseline="0">
              <a:solidFill>
                <a:srgbClr val="000000"/>
              </a:solidFill>
              <a:uFillTx/>
              <a:latin typeface="Arial" pitchFamily="34"/>
              <a:cs typeface="Arial" pitchFamily="34"/>
            </a:endParaRPr>
          </a:p>
          <a:p>
            <a:pPr marL="285750" marR="0" lvl="0" indent="-285750" algn="l" defTabSz="457200" rtl="0" fontAlgn="auto" hangingPunct="1">
              <a:lnSpc>
                <a:spcPct val="15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pt-BR" sz="1400" b="1" i="0" u="none" strike="noStrike" kern="0" cap="none" spc="0" baseline="0">
                <a:solidFill>
                  <a:srgbClr val="000000"/>
                </a:solidFill>
                <a:uFillTx/>
                <a:latin typeface="Arial" pitchFamily="34"/>
                <a:cs typeface="Arial" pitchFamily="34"/>
              </a:rPr>
              <a:t>Cost of livin &amp; Diabetes: </a:t>
            </a:r>
            <a:r>
              <a:rPr lang="pt-BR" sz="1100" b="0" i="0" u="none" strike="noStrike" kern="0" cap="none" spc="0" baseline="0">
                <a:solidFill>
                  <a:srgbClr val="000000"/>
                </a:solidFill>
                <a:uFillTx/>
                <a:latin typeface="Arial" pitchFamily="34"/>
                <a:cs typeface="Arial" pitchFamily="34"/>
              </a:rPr>
              <a:t>Many cannot </a:t>
            </a:r>
            <a:r>
              <a:rPr lang="pt-BR" sz="1100" b="1" i="0" u="none" strike="noStrike" kern="0" cap="none" spc="0" baseline="0">
                <a:solidFill>
                  <a:srgbClr val="000000"/>
                </a:solidFill>
                <a:uFillTx/>
                <a:latin typeface="Arial" pitchFamily="34"/>
                <a:cs typeface="Arial" pitchFamily="34"/>
              </a:rPr>
              <a:t>afford essentials</a:t>
            </a:r>
            <a:r>
              <a:rPr lang="pt-BR" sz="1100" b="0" i="0" u="none" strike="noStrike" kern="0" cap="none" spc="0" baseline="0">
                <a:solidFill>
                  <a:srgbClr val="000000"/>
                </a:solidFill>
                <a:uFillTx/>
                <a:latin typeface="Arial" pitchFamily="34"/>
                <a:cs typeface="Arial" pitchFamily="34"/>
              </a:rPr>
              <a:t>, affecting family wellbeing.</a:t>
            </a:r>
          </a:p>
          <a:p>
            <a:pPr marL="742950" marR="0" lvl="1" indent="-285750" algn="l"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pt-BR" sz="1100" b="1" i="0" u="none" strike="noStrike" kern="0" cap="none" spc="0" baseline="0">
                <a:solidFill>
                  <a:srgbClr val="000000"/>
                </a:solidFill>
                <a:uFillTx/>
                <a:latin typeface="Arial" pitchFamily="34"/>
                <a:cs typeface="Arial" pitchFamily="34"/>
              </a:rPr>
              <a:t>66% cut back on healthy food</a:t>
            </a:r>
            <a:r>
              <a:rPr lang="pt-BR" sz="1100" b="0" i="0" u="none" strike="noStrike" kern="0" cap="none" spc="0" baseline="0">
                <a:solidFill>
                  <a:srgbClr val="000000"/>
                </a:solidFill>
                <a:uFillTx/>
                <a:latin typeface="Arial" pitchFamily="34"/>
                <a:cs typeface="Arial" pitchFamily="34"/>
              </a:rPr>
              <a:t>.</a:t>
            </a:r>
          </a:p>
          <a:p>
            <a:pPr marL="742950" marR="0" lvl="1" indent="-285750" algn="l"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pt-BR" sz="1100" b="1" i="0" u="none" strike="noStrike" kern="0" cap="none" spc="0" baseline="0">
                <a:solidFill>
                  <a:srgbClr val="000000"/>
                </a:solidFill>
                <a:uFillTx/>
                <a:latin typeface="Arial" pitchFamily="34"/>
                <a:cs typeface="Arial" pitchFamily="34"/>
              </a:rPr>
              <a:t>45% </a:t>
            </a:r>
            <a:r>
              <a:rPr lang="pt-BR" sz="1100" b="0" i="0" u="none" strike="noStrike" kern="0" cap="none" spc="0" baseline="0">
                <a:solidFill>
                  <a:srgbClr val="000000"/>
                </a:solidFill>
                <a:uFillTx/>
                <a:latin typeface="Arial" pitchFamily="34"/>
                <a:cs typeface="Arial" pitchFamily="34"/>
              </a:rPr>
              <a:t>report that cost stress worsens diabetes management.</a:t>
            </a:r>
          </a:p>
          <a:p>
            <a:pPr marL="742950" marR="0" lvl="1" indent="-285750" algn="l"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pt-BR" sz="1100" b="1" i="0" u="none" strike="noStrike" kern="0" cap="none" spc="0" baseline="0">
                <a:solidFill>
                  <a:srgbClr val="000000"/>
                </a:solidFill>
                <a:uFillTx/>
                <a:latin typeface="Arial" pitchFamily="34"/>
                <a:cs typeface="Arial" pitchFamily="34"/>
              </a:rPr>
              <a:t>Families face emotional strain and lifestyle sacrifices </a:t>
            </a:r>
            <a:r>
              <a:rPr lang="pt-BR" sz="1100" b="0" i="0" u="none" strike="noStrike" kern="0" cap="none" spc="0" baseline="0">
                <a:solidFill>
                  <a:srgbClr val="000000"/>
                </a:solidFill>
                <a:uFillTx/>
                <a:latin typeface="Arial" pitchFamily="34"/>
                <a:cs typeface="Arial" pitchFamily="34"/>
              </a:rPr>
              <a:t>(Diabetes UK, 2025d).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100" b="0" i="0" u="none" strike="noStrike" kern="0" cap="none" spc="0" baseline="0">
              <a:solidFill>
                <a:srgbClr val="000000"/>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100" b="0" i="0" u="none" strike="noStrike" kern="1200" cap="none" spc="0" baseline="0">
              <a:solidFill>
                <a:srgbClr val="000000"/>
              </a:solidFill>
              <a:uFillTx/>
              <a:latin typeface="Arial" pitchFamily="34"/>
              <a:cs typeface="Arial" pitchFamily="34"/>
            </a:endParaRPr>
          </a:p>
        </p:txBody>
      </p:sp>
      <p:sp>
        <p:nvSpPr>
          <p:cNvPr id="7" name="TextBox 17">
            <a:extLst>
              <a:ext uri="{FF2B5EF4-FFF2-40B4-BE49-F238E27FC236}">
                <a16:creationId xmlns:a16="http://schemas.microsoft.com/office/drawing/2014/main" id="{DB7F918C-8E8A-AA78-7A19-09A0BCC4D6E1}"/>
              </a:ext>
            </a:extLst>
          </p:cNvPr>
          <p:cNvSpPr txBox="1"/>
          <p:nvPr/>
        </p:nvSpPr>
        <p:spPr>
          <a:xfrm>
            <a:off x="3779937" y="0"/>
            <a:ext cx="7668048" cy="3800465"/>
          </a:xfrm>
          <a:prstGeom prst="rect">
            <a:avLst/>
          </a:prstGeom>
          <a:noFill/>
          <a:ln cap="flat">
            <a:noFill/>
          </a:ln>
        </p:spPr>
        <p:txBody>
          <a:bodyPr vert="horz" wrap="square" lIns="91440" tIns="45720" rIns="91440" bIns="45720" anchor="t" anchorCtr="0" compatLnSpc="1">
            <a:spAutoFit/>
          </a:bodyPr>
          <a:lstStyle/>
          <a:p>
            <a:pPr marL="0" marR="0" lvl="0" indent="0" algn="just" defTabSz="4572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pt-BR" sz="2000" b="1" i="0" u="none" strike="noStrike" kern="1200" cap="none" spc="0" baseline="0">
                <a:solidFill>
                  <a:srgbClr val="000000"/>
                </a:solidFill>
                <a:uFillTx/>
                <a:latin typeface="Arial" pitchFamily="34"/>
                <a:cs typeface="Arial" pitchFamily="34"/>
              </a:rPr>
              <a:t>Economic</a:t>
            </a:r>
          </a:p>
          <a:p>
            <a:pPr marL="285750" marR="0" lvl="0" indent="-285750" algn="just" defTabSz="457200" rtl="0" fontAlgn="auto" hangingPunct="1">
              <a:lnSpc>
                <a:spcPct val="15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pt-BR" sz="1400" b="1" i="0" u="none" strike="noStrike" kern="0" cap="none" spc="0" baseline="0">
                <a:solidFill>
                  <a:srgbClr val="000000"/>
                </a:solidFill>
                <a:uFillTx/>
                <a:latin typeface="Arial" pitchFamily="34"/>
                <a:cs typeface="Arial" pitchFamily="34"/>
              </a:rPr>
              <a:t>NHS: </a:t>
            </a:r>
            <a:r>
              <a:rPr lang="pt-BR" sz="1100" b="0" i="0" u="none" strike="noStrike" kern="0" cap="none" spc="0" baseline="0">
                <a:solidFill>
                  <a:srgbClr val="000000"/>
                </a:solidFill>
                <a:uFillTx/>
                <a:latin typeface="Arial" pitchFamily="34"/>
                <a:cs typeface="Arial" pitchFamily="34"/>
              </a:rPr>
              <a:t>Diabetes costs NHS </a:t>
            </a:r>
            <a:r>
              <a:rPr lang="pt-BR" sz="1100" b="1" i="0" u="none" strike="noStrike" kern="0" cap="none" spc="0" baseline="0">
                <a:solidFill>
                  <a:srgbClr val="000000"/>
                </a:solidFill>
                <a:uFillTx/>
                <a:latin typeface="Arial" pitchFamily="34"/>
                <a:cs typeface="Arial" pitchFamily="34"/>
              </a:rPr>
              <a:t>10.7 billion per year, </a:t>
            </a:r>
            <a:r>
              <a:rPr lang="pt-BR" sz="1100" b="0" i="0" u="none" strike="noStrike" kern="0" cap="none" spc="0" baseline="0">
                <a:solidFill>
                  <a:srgbClr val="000000"/>
                </a:solidFill>
                <a:uFillTx/>
                <a:latin typeface="Arial" pitchFamily="34"/>
                <a:cs typeface="Arial" pitchFamily="34"/>
              </a:rPr>
              <a:t>representing approximately </a:t>
            </a:r>
            <a:r>
              <a:rPr lang="pt-BR" sz="1100" b="1" i="0" u="none" strike="noStrike" kern="0" cap="none" spc="0" baseline="0">
                <a:solidFill>
                  <a:srgbClr val="000000"/>
                </a:solidFill>
                <a:uFillTx/>
                <a:latin typeface="Arial" pitchFamily="34"/>
                <a:cs typeface="Arial" pitchFamily="34"/>
              </a:rPr>
              <a:t>6% </a:t>
            </a:r>
            <a:r>
              <a:rPr lang="pt-BR" sz="1100" b="0" i="0" u="none" strike="noStrike" kern="0" cap="none" spc="0" baseline="0">
                <a:solidFill>
                  <a:srgbClr val="000000"/>
                </a:solidFill>
                <a:uFillTx/>
                <a:latin typeface="Arial" pitchFamily="34"/>
                <a:cs typeface="Arial" pitchFamily="34"/>
              </a:rPr>
              <a:t>of the UK health budget (Martin, 2024) . </a:t>
            </a:r>
          </a:p>
          <a:p>
            <a:pPr marL="742950" marR="0" lvl="1" indent="-285750" algn="just"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pt-BR" sz="1100" b="1" i="0" u="none" strike="noStrike" kern="0" cap="none" spc="0" baseline="0">
                <a:solidFill>
                  <a:srgbClr val="000000"/>
                </a:solidFill>
                <a:uFillTx/>
                <a:latin typeface="Arial" pitchFamily="34"/>
                <a:cs typeface="Arial" pitchFamily="34"/>
              </a:rPr>
              <a:t>4.4 billion </a:t>
            </a:r>
            <a:r>
              <a:rPr lang="pt-BR" sz="1100" b="0" i="0" u="none" strike="noStrike" kern="0" cap="none" spc="0" baseline="0">
                <a:solidFill>
                  <a:srgbClr val="000000"/>
                </a:solidFill>
                <a:uFillTx/>
                <a:latin typeface="Arial" pitchFamily="34"/>
                <a:cs typeface="Arial" pitchFamily="34"/>
              </a:rPr>
              <a:t>is spent on routine diabetes care.</a:t>
            </a:r>
          </a:p>
          <a:p>
            <a:pPr marL="742950" marR="0" lvl="1" indent="-285750" algn="just"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pt-BR" sz="1100" b="1" i="0" u="none" strike="noStrike" kern="0" cap="none" spc="0" baseline="0">
                <a:solidFill>
                  <a:srgbClr val="000000"/>
                </a:solidFill>
                <a:uFillTx/>
                <a:latin typeface="Arial" pitchFamily="34"/>
                <a:cs typeface="Arial" pitchFamily="34"/>
              </a:rPr>
              <a:t>6.2 billion (60% of the total cost) </a:t>
            </a:r>
            <a:r>
              <a:rPr lang="pt-BR" sz="1100" b="0" i="0" u="none" strike="noStrike" kern="0" cap="none" spc="0" baseline="0">
                <a:solidFill>
                  <a:srgbClr val="000000"/>
                </a:solidFill>
                <a:uFillTx/>
                <a:latin typeface="Arial" pitchFamily="34"/>
                <a:cs typeface="Arial" pitchFamily="34"/>
              </a:rPr>
              <a:t>is spent on treatng complications many of which are associated with type 2 diabetes. </a:t>
            </a:r>
          </a:p>
          <a:p>
            <a:pPr marL="742950" marR="0" lvl="1" indent="-285750" algn="just"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pt-BR" sz="1100" b="0" i="0" u="none" strike="noStrike" kern="0" cap="none" spc="0" baseline="0">
                <a:solidFill>
                  <a:srgbClr val="000000"/>
                </a:solidFill>
                <a:uFillTx/>
                <a:latin typeface="Arial" pitchFamily="34"/>
                <a:cs typeface="Arial" pitchFamily="34"/>
              </a:rPr>
              <a:t>It is projected that the total cost of diabetes could reach </a:t>
            </a:r>
            <a:r>
              <a:rPr lang="pt-BR" sz="1100" b="1" i="0" u="none" strike="noStrike" kern="0" cap="none" spc="0" baseline="0">
                <a:solidFill>
                  <a:srgbClr val="000000"/>
                </a:solidFill>
                <a:uFillTx/>
                <a:latin typeface="Arial" pitchFamily="34"/>
                <a:cs typeface="Arial" pitchFamily="34"/>
              </a:rPr>
              <a:t>£18 billion by 2035 </a:t>
            </a:r>
            <a:r>
              <a:rPr lang="pt-BR" sz="1100" b="0" i="0" u="none" strike="noStrike" kern="0" cap="none" spc="0" baseline="0">
                <a:solidFill>
                  <a:srgbClr val="000000"/>
                </a:solidFill>
                <a:uFillTx/>
                <a:latin typeface="Arial" pitchFamily="34"/>
                <a:cs typeface="Arial" pitchFamily="34"/>
              </a:rPr>
              <a:t>(Diabetees UK, 2024c).</a:t>
            </a:r>
          </a:p>
          <a:p>
            <a:pPr marL="0" marR="0" lvl="0" indent="0" algn="just" defTabSz="457200" rtl="0" fontAlgn="auto" hangingPunct="1">
              <a:lnSpc>
                <a:spcPct val="150000"/>
              </a:lnSpc>
              <a:spcBef>
                <a:spcPts val="0"/>
              </a:spcBef>
              <a:spcAft>
                <a:spcPts val="0"/>
              </a:spcAft>
              <a:buNone/>
              <a:tabLst/>
              <a:defRPr sz="1800" b="0" i="0" u="none" strike="noStrike" kern="0" cap="none" spc="0" baseline="0">
                <a:solidFill>
                  <a:srgbClr val="000000"/>
                </a:solidFill>
                <a:uFillTx/>
              </a:defRPr>
            </a:pPr>
            <a:endParaRPr lang="pt-BR" sz="1100" b="0" i="0" u="none" strike="noStrike" kern="0" cap="none" spc="0" baseline="0">
              <a:solidFill>
                <a:srgbClr val="000000"/>
              </a:solidFill>
              <a:uFillTx/>
              <a:latin typeface="Arial" pitchFamily="34"/>
              <a:cs typeface="Arial" pitchFamily="34"/>
            </a:endParaRPr>
          </a:p>
          <a:p>
            <a:pPr marL="285750" marR="0" lvl="0" indent="-285750" algn="just" defTabSz="457200" rtl="0" fontAlgn="auto" hangingPunct="1">
              <a:lnSpc>
                <a:spcPct val="15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pt-BR" sz="1400" b="1" i="0" u="none" strike="noStrike" kern="0" cap="none" spc="0" baseline="0">
                <a:solidFill>
                  <a:srgbClr val="000000"/>
                </a:solidFill>
                <a:uFillTx/>
                <a:latin typeface="Arial" pitchFamily="34"/>
                <a:cs typeface="Arial" pitchFamily="34"/>
              </a:rPr>
              <a:t>Medication: </a:t>
            </a:r>
            <a:r>
              <a:rPr lang="pt-BR" sz="1100" b="0" i="0" u="none" strike="noStrike" kern="0" cap="none" spc="0" baseline="0">
                <a:solidFill>
                  <a:srgbClr val="000000"/>
                </a:solidFill>
                <a:uFillTx/>
                <a:latin typeface="Arial" pitchFamily="34"/>
                <a:cs typeface="Arial" pitchFamily="34"/>
              </a:rPr>
              <a:t>Diabetes prescribing costs doubled to </a:t>
            </a:r>
            <a:r>
              <a:rPr lang="pt-BR" sz="1100" b="1" i="0" u="none" strike="noStrike" kern="0" cap="none" spc="0" baseline="0">
                <a:solidFill>
                  <a:srgbClr val="000000"/>
                </a:solidFill>
                <a:uFillTx/>
                <a:latin typeface="Arial" pitchFamily="34"/>
                <a:cs typeface="Arial" pitchFamily="34"/>
              </a:rPr>
              <a:t>1.92 Billion in 2024/25.</a:t>
            </a:r>
          </a:p>
          <a:p>
            <a:pPr marL="742950" marR="0" lvl="1" indent="-285750" algn="just"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pt-BR" sz="1100" b="0" i="0" u="none" strike="noStrike" kern="0" cap="none" spc="0" baseline="0">
                <a:solidFill>
                  <a:srgbClr val="000000"/>
                </a:solidFill>
                <a:uFillTx/>
                <a:latin typeface="Arial" pitchFamily="34"/>
                <a:cs typeface="Arial" pitchFamily="34"/>
              </a:rPr>
              <a:t>Main costs: </a:t>
            </a:r>
            <a:r>
              <a:rPr lang="pt-BR" sz="1100" b="1" i="0" u="none" strike="noStrike" kern="0" cap="none" spc="0" baseline="0">
                <a:solidFill>
                  <a:srgbClr val="000000"/>
                </a:solidFill>
                <a:uFillTx/>
                <a:latin typeface="Arial" pitchFamily="34"/>
                <a:cs typeface="Arial" pitchFamily="34"/>
              </a:rPr>
              <a:t>Glucose sensors, dapabliflozin and tirzepatide.</a:t>
            </a:r>
          </a:p>
          <a:p>
            <a:pPr marL="742950" marR="0" lvl="1" indent="-285750" algn="just"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pt-BR" sz="1100" b="0" i="0" u="none" strike="noStrike" kern="0" cap="none" spc="0" baseline="0">
                <a:solidFill>
                  <a:srgbClr val="000000"/>
                </a:solidFill>
                <a:uFillTx/>
                <a:latin typeface="Arial" pitchFamily="34"/>
                <a:cs typeface="Arial" pitchFamily="34"/>
              </a:rPr>
              <a:t>The most treated group was </a:t>
            </a:r>
            <a:r>
              <a:rPr lang="pt-BR" sz="1100" b="1" i="0" u="none" strike="noStrike" kern="0" cap="none" spc="0" baseline="0">
                <a:solidFill>
                  <a:srgbClr val="000000"/>
                </a:solidFill>
                <a:uFillTx/>
                <a:latin typeface="Arial" pitchFamily="34"/>
                <a:cs typeface="Arial" pitchFamily="34"/>
              </a:rPr>
              <a:t>men aged 60-64.</a:t>
            </a:r>
          </a:p>
          <a:p>
            <a:pPr marL="742950" marR="0" lvl="1" indent="-285750" algn="just"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pt-BR" sz="1100" b="0" i="0" u="none" strike="noStrike" kern="0" cap="none" spc="0" baseline="0">
                <a:solidFill>
                  <a:srgbClr val="000000"/>
                </a:solidFill>
                <a:uFillTx/>
                <a:latin typeface="Arial" pitchFamily="34"/>
                <a:cs typeface="Arial" pitchFamily="34"/>
              </a:rPr>
              <a:t>Higher prescribing rates were seen in more </a:t>
            </a:r>
            <a:r>
              <a:rPr lang="pt-BR" sz="1100" b="1" i="0" u="none" strike="noStrike" kern="0" cap="none" spc="0" baseline="0">
                <a:solidFill>
                  <a:srgbClr val="000000"/>
                </a:solidFill>
                <a:uFillTx/>
                <a:latin typeface="Arial" pitchFamily="34"/>
                <a:cs typeface="Arial" pitchFamily="34"/>
              </a:rPr>
              <a:t>deprived areas </a:t>
            </a:r>
            <a:r>
              <a:rPr lang="pt-BR" sz="1100" b="0" i="0" u="none" strike="noStrike" kern="0" cap="none" spc="0" baseline="0">
                <a:solidFill>
                  <a:srgbClr val="000000"/>
                </a:solidFill>
                <a:uFillTx/>
                <a:latin typeface="Arial" pitchFamily="34"/>
                <a:cs typeface="Arial" pitchFamily="34"/>
              </a:rPr>
              <a:t>(NHS, 2025c).</a:t>
            </a:r>
          </a:p>
          <a:p>
            <a:pPr marL="285750" marR="0" lvl="0" indent="-285750" algn="just"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pt-BR" sz="1100" b="0" i="0" u="none" strike="noStrike" kern="1200" cap="none" spc="0" baseline="0">
              <a:solidFill>
                <a:srgbClr val="000000"/>
              </a:solidFill>
              <a:uFillTx/>
              <a:latin typeface="Arial" pitchFamily="34"/>
              <a:cs typeface="Arial" pitchFamily="34"/>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Arrow: Chevron 3">
            <a:extLst>
              <a:ext uri="{FF2B5EF4-FFF2-40B4-BE49-F238E27FC236}">
                <a16:creationId xmlns:a16="http://schemas.microsoft.com/office/drawing/2014/main" id="{BE4C4E86-BE65-CFEC-3D21-37DE0D91EBF4}"/>
              </a:ext>
            </a:extLst>
          </p:cNvPr>
          <p:cNvSpPr/>
          <p:nvPr/>
        </p:nvSpPr>
        <p:spPr>
          <a:xfrm>
            <a:off x="165899" y="172364"/>
            <a:ext cx="5269303" cy="1409703"/>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4 f30 1"/>
              <a:gd name="f39" fmla="*/ f33 f30 1"/>
              <a:gd name="f40" fmla="*/ f36 1 2"/>
              <a:gd name="f41" fmla="min f37 f36"/>
              <a:gd name="f42" fmla="+- f6 f40 0"/>
              <a:gd name="f43" fmla="*/ f41 f7 1"/>
              <a:gd name="f44" fmla="*/ f43 1 100000"/>
              <a:gd name="f45" fmla="*/ f42 f30 1"/>
              <a:gd name="f46" fmla="+- f33 0 f44"/>
              <a:gd name="f47" fmla="*/ f44 f30 1"/>
              <a:gd name="f48" fmla="*/ f46 1 2"/>
              <a:gd name="f49" fmla="+- f46 0 f44"/>
              <a:gd name="f50" fmla="*/ f46 f30 1"/>
              <a:gd name="f51" fmla="?: f49 f44 f6"/>
              <a:gd name="f52" fmla="?: f49 f46 f33"/>
              <a:gd name="f53" fmla="*/ f48 f30 1"/>
              <a:gd name="f54" fmla="*/ f51 f30 1"/>
              <a:gd name="f55" fmla="*/ f52 f30 1"/>
            </a:gdLst>
            <a:ahLst/>
            <a:cxnLst>
              <a:cxn ang="3cd4">
                <a:pos x="hc" y="t"/>
              </a:cxn>
              <a:cxn ang="0">
                <a:pos x="r" y="vc"/>
              </a:cxn>
              <a:cxn ang="cd4">
                <a:pos x="hc" y="b"/>
              </a:cxn>
              <a:cxn ang="cd2">
                <a:pos x="l" y="vc"/>
              </a:cxn>
              <a:cxn ang="f27">
                <a:pos x="f53" y="f35"/>
              </a:cxn>
              <a:cxn ang="f28">
                <a:pos x="f47" y="f45"/>
              </a:cxn>
              <a:cxn ang="f29">
                <a:pos x="f53" y="f38"/>
              </a:cxn>
            </a:cxnLst>
            <a:rect l="f54" t="f35" r="f55" b="f38"/>
            <a:pathLst>
              <a:path>
                <a:moveTo>
                  <a:pt x="f35" y="f35"/>
                </a:moveTo>
                <a:lnTo>
                  <a:pt x="f50" y="f35"/>
                </a:lnTo>
                <a:lnTo>
                  <a:pt x="f39" y="f45"/>
                </a:lnTo>
                <a:lnTo>
                  <a:pt x="f50" y="f38"/>
                </a:lnTo>
                <a:lnTo>
                  <a:pt x="f35" y="f38"/>
                </a:lnTo>
                <a:lnTo>
                  <a:pt x="f47" y="f45"/>
                </a:lnTo>
                <a:close/>
              </a:path>
            </a:pathLst>
          </a:custGeom>
          <a:solidFill>
            <a:srgbClr val="FBE3D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1" i="0" u="none" strike="noStrike" kern="1200" cap="none" spc="0" baseline="0">
                <a:solidFill>
                  <a:srgbClr val="80350E"/>
                </a:solidFill>
                <a:uFillTx/>
                <a:latin typeface="Arial" pitchFamily="34"/>
                <a:cs typeface="Arial" pitchFamily="34"/>
              </a:rPr>
              <a:t>Step 1: Diagnosis</a:t>
            </a:r>
            <a:endParaRPr lang="pt-BR" sz="4000" b="1" i="0" u="none" strike="noStrike" kern="1200" cap="none" spc="0" baseline="0">
              <a:solidFill>
                <a:srgbClr val="80350E"/>
              </a:solidFill>
              <a:uFillTx/>
              <a:latin typeface="Arial" pitchFamily="34"/>
              <a:cs typeface="Arial" pitchFamily="34"/>
            </a:endParaRPr>
          </a:p>
        </p:txBody>
      </p:sp>
      <p:sp>
        <p:nvSpPr>
          <p:cNvPr id="3" name="Arrow: Chevron 6">
            <a:extLst>
              <a:ext uri="{FF2B5EF4-FFF2-40B4-BE49-F238E27FC236}">
                <a16:creationId xmlns:a16="http://schemas.microsoft.com/office/drawing/2014/main" id="{16A2D01A-09C5-E9B5-42AB-71233246C2F5}"/>
              </a:ext>
            </a:extLst>
          </p:cNvPr>
          <p:cNvSpPr/>
          <p:nvPr/>
        </p:nvSpPr>
        <p:spPr>
          <a:xfrm>
            <a:off x="6574417" y="172364"/>
            <a:ext cx="5451680" cy="1409703"/>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4 f30 1"/>
              <a:gd name="f39" fmla="*/ f33 f30 1"/>
              <a:gd name="f40" fmla="*/ f36 1 2"/>
              <a:gd name="f41" fmla="min f37 f36"/>
              <a:gd name="f42" fmla="+- f6 f40 0"/>
              <a:gd name="f43" fmla="*/ f41 f7 1"/>
              <a:gd name="f44" fmla="*/ f43 1 100000"/>
              <a:gd name="f45" fmla="*/ f42 f30 1"/>
              <a:gd name="f46" fmla="+- f33 0 f44"/>
              <a:gd name="f47" fmla="*/ f44 f30 1"/>
              <a:gd name="f48" fmla="*/ f46 1 2"/>
              <a:gd name="f49" fmla="+- f46 0 f44"/>
              <a:gd name="f50" fmla="*/ f46 f30 1"/>
              <a:gd name="f51" fmla="?: f49 f44 f6"/>
              <a:gd name="f52" fmla="?: f49 f46 f33"/>
              <a:gd name="f53" fmla="*/ f48 f30 1"/>
              <a:gd name="f54" fmla="*/ f51 f30 1"/>
              <a:gd name="f55" fmla="*/ f52 f30 1"/>
            </a:gdLst>
            <a:ahLst/>
            <a:cxnLst>
              <a:cxn ang="3cd4">
                <a:pos x="hc" y="t"/>
              </a:cxn>
              <a:cxn ang="0">
                <a:pos x="r" y="vc"/>
              </a:cxn>
              <a:cxn ang="cd4">
                <a:pos x="hc" y="b"/>
              </a:cxn>
              <a:cxn ang="cd2">
                <a:pos x="l" y="vc"/>
              </a:cxn>
              <a:cxn ang="f27">
                <a:pos x="f53" y="f35"/>
              </a:cxn>
              <a:cxn ang="f28">
                <a:pos x="f47" y="f45"/>
              </a:cxn>
              <a:cxn ang="f29">
                <a:pos x="f53" y="f38"/>
              </a:cxn>
            </a:cxnLst>
            <a:rect l="f54" t="f35" r="f55" b="f38"/>
            <a:pathLst>
              <a:path>
                <a:moveTo>
                  <a:pt x="f35" y="f35"/>
                </a:moveTo>
                <a:lnTo>
                  <a:pt x="f50" y="f35"/>
                </a:lnTo>
                <a:lnTo>
                  <a:pt x="f39" y="f45"/>
                </a:lnTo>
                <a:lnTo>
                  <a:pt x="f50" y="f38"/>
                </a:lnTo>
                <a:lnTo>
                  <a:pt x="f35" y="f38"/>
                </a:lnTo>
                <a:lnTo>
                  <a:pt x="f47" y="f45"/>
                </a:lnTo>
                <a:close/>
              </a:path>
            </a:pathLst>
          </a:custGeom>
          <a:solidFill>
            <a:srgbClr val="FBE3D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1" i="0" u="none" strike="noStrike" kern="1200" cap="none" spc="0" baseline="0">
                <a:solidFill>
                  <a:srgbClr val="80350E"/>
                </a:solidFill>
                <a:uFillTx/>
                <a:latin typeface="Arial" pitchFamily="34"/>
                <a:cs typeface="Arial" pitchFamily="34"/>
              </a:rPr>
              <a:t>Step 2: Initial Assessment</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000000"/>
              </a:solidFill>
              <a:uFillTx/>
              <a:latin typeface="Aptos"/>
            </a:endParaRPr>
          </a:p>
        </p:txBody>
      </p:sp>
      <p:sp>
        <p:nvSpPr>
          <p:cNvPr id="4" name="Teardrop 9">
            <a:extLst>
              <a:ext uri="{FF2B5EF4-FFF2-40B4-BE49-F238E27FC236}">
                <a16:creationId xmlns:a16="http://schemas.microsoft.com/office/drawing/2014/main" id="{1F20AF1A-12B3-D865-4CD4-A6613DB70673}"/>
              </a:ext>
            </a:extLst>
          </p:cNvPr>
          <p:cNvSpPr/>
          <p:nvPr/>
        </p:nvSpPr>
        <p:spPr>
          <a:xfrm rot="18788867">
            <a:off x="4301840" y="2422355"/>
            <a:ext cx="321704" cy="338986"/>
          </a:xfrm>
          <a:custGeom>
            <a:avLst/>
            <a:gdLst>
              <a:gd name="f0" fmla="val 10800000"/>
              <a:gd name="f1" fmla="val 5400000"/>
              <a:gd name="f2" fmla="val 180"/>
              <a:gd name="f3" fmla="val w"/>
              <a:gd name="f4" fmla="val h"/>
              <a:gd name="f5" fmla="val ss"/>
              <a:gd name="f6" fmla="val 0"/>
              <a:gd name="f7" fmla="*/ 5419351 1 1725033"/>
              <a:gd name="f8" fmla="sqrt 2"/>
              <a:gd name="f9" fmla="val 100000"/>
              <a:gd name="f10" fmla="+- 0 0 -180"/>
              <a:gd name="f11" fmla="+- 0 0 -360"/>
              <a:gd name="f12" fmla="abs f3"/>
              <a:gd name="f13" fmla="abs f4"/>
              <a:gd name="f14" fmla="abs f5"/>
              <a:gd name="f15" fmla="+- 2700000 f1 0"/>
              <a:gd name="f16" fmla="*/ f10 f0 1"/>
              <a:gd name="f17" fmla="*/ f11 f0 1"/>
              <a:gd name="f18" fmla="?: f12 f3 1"/>
              <a:gd name="f19" fmla="?: f13 f4 1"/>
              <a:gd name="f20" fmla="?: f14 f5 1"/>
              <a:gd name="f21" fmla="+- f15 0 f1"/>
              <a:gd name="f22" fmla="*/ f16 1 f2"/>
              <a:gd name="f23" fmla="*/ f17 1 f2"/>
              <a:gd name="f24" fmla="*/ f18 1 21600"/>
              <a:gd name="f25" fmla="*/ f19 1 21600"/>
              <a:gd name="f26" fmla="*/ 21600 f18 1"/>
              <a:gd name="f27" fmla="*/ 21600 f19 1"/>
              <a:gd name="f28" fmla="+- f21 f1 0"/>
              <a:gd name="f29" fmla="+- f22 0 f1"/>
              <a:gd name="f30" fmla="+- f23 0 f1"/>
              <a:gd name="f31" fmla="min f25 f24"/>
              <a:gd name="f32" fmla="*/ f26 1 f20"/>
              <a:gd name="f33" fmla="*/ f27 1 f20"/>
              <a:gd name="f34" fmla="*/ f28 f7 1"/>
              <a:gd name="f35" fmla="val f32"/>
              <a:gd name="f36" fmla="val f33"/>
              <a:gd name="f37" fmla="*/ f34 1 f0"/>
              <a:gd name="f38" fmla="*/ f6 f31 1"/>
              <a:gd name="f39" fmla="+- f36 0 f6"/>
              <a:gd name="f40" fmla="+- f35 0 f6"/>
              <a:gd name="f41" fmla="+- 0 0 f37"/>
              <a:gd name="f42" fmla="*/ f35 f31 1"/>
              <a:gd name="f43" fmla="*/ f39 1 2"/>
              <a:gd name="f44" fmla="*/ f40 1 2"/>
              <a:gd name="f45" fmla="+- 0 0 f41"/>
              <a:gd name="f46" fmla="+- f6 f43 0"/>
              <a:gd name="f47" fmla="+- f6 f44 0"/>
              <a:gd name="f48" fmla="*/ f44 f8 1"/>
              <a:gd name="f49" fmla="*/ f43 f8 1"/>
              <a:gd name="f50" fmla="*/ f45 f0 1"/>
              <a:gd name="f51" fmla="*/ f44 f31 1"/>
              <a:gd name="f52" fmla="*/ f43 f31 1"/>
              <a:gd name="f53" fmla="*/ f48 f9 1"/>
              <a:gd name="f54" fmla="*/ f49 f9 1"/>
              <a:gd name="f55" fmla="*/ f50 1 f7"/>
              <a:gd name="f56" fmla="*/ f46 f31 1"/>
              <a:gd name="f57" fmla="*/ f53 1 100000"/>
              <a:gd name="f58" fmla="*/ f54 1 100000"/>
              <a:gd name="f59" fmla="+- f55 0 f1"/>
              <a:gd name="f60" fmla="cos 1 f59"/>
              <a:gd name="f61" fmla="sin 1 f59"/>
              <a:gd name="f62" fmla="+- 0 0 f60"/>
              <a:gd name="f63" fmla="+- 0 0 f61"/>
              <a:gd name="f64" fmla="+- 0 0 f62"/>
              <a:gd name="f65" fmla="+- 0 0 f63"/>
              <a:gd name="f66" fmla="val f64"/>
              <a:gd name="f67" fmla="val f65"/>
              <a:gd name="f68" fmla="*/ f66 f57 1"/>
              <a:gd name="f69" fmla="*/ f67 f58 1"/>
              <a:gd name="f70" fmla="*/ f66 f44 1"/>
              <a:gd name="f71" fmla="*/ f67 f43 1"/>
              <a:gd name="f72" fmla="+- f47 f68 0"/>
              <a:gd name="f73" fmla="+- f46 0 f69"/>
              <a:gd name="f74" fmla="+- f47 0 f70"/>
              <a:gd name="f75" fmla="+- f47 f70 0"/>
              <a:gd name="f76" fmla="+- f46 0 f71"/>
              <a:gd name="f77" fmla="+- f46 f71 0"/>
              <a:gd name="f78" fmla="+- f47 f72 0"/>
              <a:gd name="f79" fmla="+- f46 f73 0"/>
              <a:gd name="f80" fmla="*/ f74 f31 1"/>
              <a:gd name="f81" fmla="*/ f76 f31 1"/>
              <a:gd name="f82" fmla="*/ f75 f31 1"/>
              <a:gd name="f83" fmla="*/ f77 f31 1"/>
              <a:gd name="f84" fmla="*/ f72 f31 1"/>
              <a:gd name="f85" fmla="*/ f73 f31 1"/>
              <a:gd name="f86" fmla="*/ f78 1 2"/>
              <a:gd name="f87" fmla="*/ f79 1 2"/>
              <a:gd name="f88" fmla="*/ f86 f31 1"/>
              <a:gd name="f89" fmla="*/ f87 f31 1"/>
            </a:gdLst>
            <a:ahLst/>
            <a:cxnLst>
              <a:cxn ang="3cd4">
                <a:pos x="hc" y="t"/>
              </a:cxn>
              <a:cxn ang="0">
                <a:pos x="r" y="vc"/>
              </a:cxn>
              <a:cxn ang="cd4">
                <a:pos x="hc" y="b"/>
              </a:cxn>
              <a:cxn ang="cd2">
                <a:pos x="l" y="vc"/>
              </a:cxn>
              <a:cxn ang="f29">
                <a:pos x="f82" y="f83"/>
              </a:cxn>
              <a:cxn ang="f29">
                <a:pos x="f80" y="f83"/>
              </a:cxn>
              <a:cxn ang="f30">
                <a:pos x="f80" y="f81"/>
              </a:cxn>
              <a:cxn ang="f30">
                <a:pos x="f84" y="f85"/>
              </a:cxn>
            </a:cxnLst>
            <a:rect l="f80" t="f81" r="f82" b="f83"/>
            <a:pathLst>
              <a:path>
                <a:moveTo>
                  <a:pt x="f38" y="f56"/>
                </a:moveTo>
                <a:arcTo wR="f51" hR="f52" stAng="f0" swAng="f1"/>
                <a:quadBezTo>
                  <a:pt x="f88" y="f38"/>
                  <a:pt x="f84" y="f85"/>
                </a:quadBezTo>
                <a:quadBezTo>
                  <a:pt x="f42" y="f89"/>
                  <a:pt x="f42" y="f56"/>
                </a:quadBezTo>
                <a:arcTo wR="f51" hR="f52" stAng="f6" swAng="f0"/>
                <a:close/>
              </a:path>
            </a:pathLst>
          </a:custGeom>
          <a:solidFill>
            <a:srgbClr val="FF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Aptos"/>
            </a:endParaRPr>
          </a:p>
        </p:txBody>
      </p:sp>
      <p:pic>
        <p:nvPicPr>
          <p:cNvPr id="5" name="Picture 8">
            <a:extLst>
              <a:ext uri="{FF2B5EF4-FFF2-40B4-BE49-F238E27FC236}">
                <a16:creationId xmlns:a16="http://schemas.microsoft.com/office/drawing/2014/main" id="{68129DFE-F3FD-E3E2-EA40-F06448B2A4C9}"/>
              </a:ext>
            </a:extLst>
          </p:cNvPr>
          <p:cNvPicPr>
            <a:picLocks noChangeAspect="1"/>
          </p:cNvPicPr>
          <p:nvPr/>
        </p:nvPicPr>
        <p:blipFill>
          <a:blip r:embed="rId2"/>
          <a:stretch>
            <a:fillRect/>
          </a:stretch>
        </p:blipFill>
        <p:spPr>
          <a:xfrm>
            <a:off x="3946971" y="2501898"/>
            <a:ext cx="1990849" cy="4356101"/>
          </a:xfrm>
          <a:prstGeom prst="rect">
            <a:avLst/>
          </a:prstGeom>
          <a:noFill/>
          <a:ln cap="flat">
            <a:noFill/>
          </a:ln>
        </p:spPr>
      </p:pic>
      <p:sp>
        <p:nvSpPr>
          <p:cNvPr id="6" name="TextBox 10">
            <a:extLst>
              <a:ext uri="{FF2B5EF4-FFF2-40B4-BE49-F238E27FC236}">
                <a16:creationId xmlns:a16="http://schemas.microsoft.com/office/drawing/2014/main" id="{27D98135-1A89-DE2D-F55C-1B14CCB294B1}"/>
              </a:ext>
            </a:extLst>
          </p:cNvPr>
          <p:cNvSpPr txBox="1"/>
          <p:nvPr/>
        </p:nvSpPr>
        <p:spPr>
          <a:xfrm>
            <a:off x="165899" y="2358575"/>
            <a:ext cx="3389315" cy="4223659"/>
          </a:xfrm>
          <a:prstGeom prst="rect">
            <a:avLst/>
          </a:prstGeom>
          <a:noFill/>
          <a:ln cap="flat">
            <a:noFill/>
          </a:ln>
        </p:spPr>
        <p:txBody>
          <a:bodyPr vert="horz" wrap="square" lIns="91440" tIns="45720" rIns="91440" bIns="45720" anchor="t" anchorCtr="0" compatLnSpc="1">
            <a:spAutoFit/>
          </a:bodyPr>
          <a:lstStyle/>
          <a:p>
            <a:pPr marL="285750" marR="0" lvl="0" indent="-285750" algn="just" defTabSz="914400" rtl="0" fontAlgn="auto" hangingPunct="1">
              <a:lnSpc>
                <a:spcPct val="20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pt-BR" sz="1400" b="1" i="0" u="none" strike="noStrike" kern="1200" cap="none" spc="0" baseline="0">
                <a:solidFill>
                  <a:srgbClr val="000000"/>
                </a:solidFill>
                <a:uFillTx/>
                <a:latin typeface="Arial" pitchFamily="34"/>
                <a:cs typeface="Arial" pitchFamily="34"/>
              </a:rPr>
              <a:t>NHS</a:t>
            </a:r>
          </a:p>
          <a:p>
            <a:pPr marL="742950" marR="0" lvl="1" indent="-285750" algn="just" defTabSz="914400" rtl="0" fontAlgn="auto" hangingPunct="1">
              <a:lnSpc>
                <a:spcPct val="2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pt-BR" sz="1100" b="0" i="0" u="none" strike="noStrike" kern="1200" cap="none" spc="0" baseline="0">
                <a:solidFill>
                  <a:srgbClr val="000000"/>
                </a:solidFill>
                <a:uFillTx/>
                <a:latin typeface="Arial" pitchFamily="34"/>
                <a:cs typeface="Arial" pitchFamily="34"/>
              </a:rPr>
              <a:t>Diagnosis with a </a:t>
            </a:r>
            <a:r>
              <a:rPr lang="pt-BR" sz="1100" b="1" i="0" u="none" strike="noStrike" kern="1200" cap="none" spc="0" baseline="0">
                <a:solidFill>
                  <a:srgbClr val="000000"/>
                </a:solidFill>
                <a:uFillTx/>
                <a:latin typeface="Arial" pitchFamily="34"/>
                <a:cs typeface="Arial" pitchFamily="34"/>
              </a:rPr>
              <a:t>blood test </a:t>
            </a:r>
            <a:r>
              <a:rPr lang="pt-BR" sz="1100" b="0" i="0" u="none" strike="noStrike" kern="1200" cap="none" spc="0" baseline="0">
                <a:solidFill>
                  <a:srgbClr val="000000"/>
                </a:solidFill>
                <a:uFillTx/>
                <a:latin typeface="Arial" pitchFamily="34"/>
                <a:cs typeface="Arial" pitchFamily="34"/>
              </a:rPr>
              <a:t>measuring blood glucose (sugar) levels.</a:t>
            </a:r>
          </a:p>
          <a:p>
            <a:pPr marL="742950" marR="0" lvl="1" indent="-285750" algn="just" defTabSz="914400" rtl="0" fontAlgn="auto" hangingPunct="1">
              <a:lnSpc>
                <a:spcPct val="2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pt-BR" sz="1100" b="0" i="0" u="none" strike="noStrike" kern="1200" cap="none" spc="0" baseline="0">
                <a:solidFill>
                  <a:srgbClr val="000000"/>
                </a:solidFill>
                <a:uFillTx/>
                <a:latin typeface="Arial" pitchFamily="34"/>
                <a:cs typeface="Arial" pitchFamily="34"/>
              </a:rPr>
              <a:t>Results usually take a </a:t>
            </a:r>
            <a:r>
              <a:rPr lang="pt-BR" sz="1100" b="1" i="0" u="none" strike="noStrike" kern="1200" cap="none" spc="0" baseline="0">
                <a:solidFill>
                  <a:srgbClr val="000000"/>
                </a:solidFill>
                <a:uFillTx/>
                <a:latin typeface="Arial" pitchFamily="34"/>
                <a:cs typeface="Arial" pitchFamily="34"/>
              </a:rPr>
              <a:t>few days </a:t>
            </a:r>
            <a:r>
              <a:rPr lang="pt-BR" sz="1100" b="0" i="0" u="none" strike="noStrike" kern="1200" cap="none" spc="0" baseline="0">
                <a:solidFill>
                  <a:srgbClr val="000000"/>
                </a:solidFill>
                <a:uFillTx/>
                <a:latin typeface="Arial" pitchFamily="34"/>
                <a:cs typeface="Arial" pitchFamily="34"/>
              </a:rPr>
              <a:t>(NHS, 2025d).  </a:t>
            </a:r>
          </a:p>
          <a:p>
            <a:pPr marL="285750" marR="0" lvl="0" indent="-285750" algn="just" defTabSz="914400" rtl="0" fontAlgn="auto" hangingPunct="1">
              <a:lnSpc>
                <a:spcPct val="20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pt-BR" sz="1400" b="1" i="0" u="none" strike="noStrike" kern="1200" cap="none" spc="0" baseline="0">
                <a:solidFill>
                  <a:srgbClr val="000000"/>
                </a:solidFill>
                <a:uFillTx/>
                <a:latin typeface="Arial" pitchFamily="34"/>
                <a:cs typeface="Arial" pitchFamily="34"/>
              </a:rPr>
              <a:t>NICE</a:t>
            </a:r>
          </a:p>
          <a:p>
            <a:pPr marL="628650" marR="0" lvl="1" indent="-171450" algn="just" defTabSz="914400" rtl="0" fontAlgn="auto" hangingPunct="1">
              <a:lnSpc>
                <a:spcPct val="2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1100" b="1" i="0" u="none" strike="noStrike" kern="1200" cap="none" spc="0" baseline="0">
                <a:solidFill>
                  <a:srgbClr val="000000"/>
                </a:solidFill>
                <a:uFillTx/>
                <a:latin typeface="Arial" pitchFamily="34"/>
                <a:cs typeface="Arial" pitchFamily="34"/>
              </a:rPr>
              <a:t>Hemoglobin A1C or HbA1c </a:t>
            </a:r>
            <a:r>
              <a:rPr lang="en-GB" sz="1100" b="0" i="0" u="none" strike="noStrike" kern="1200" cap="none" spc="0" baseline="0">
                <a:solidFill>
                  <a:srgbClr val="000000"/>
                </a:solidFill>
                <a:uFillTx/>
                <a:latin typeface="Arial" pitchFamily="34"/>
                <a:cs typeface="Arial" pitchFamily="34"/>
              </a:rPr>
              <a:t>≥ 48 mmol/mol (6.5%) </a:t>
            </a:r>
          </a:p>
          <a:p>
            <a:pPr marL="628650" marR="0" lvl="1" indent="-171450" algn="just" defTabSz="914400" rtl="0" fontAlgn="auto" hangingPunct="1">
              <a:lnSpc>
                <a:spcPct val="2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1100" b="0" i="0" u="none" strike="noStrike" kern="1200" cap="none" spc="0" baseline="0">
                <a:solidFill>
                  <a:srgbClr val="000000"/>
                </a:solidFill>
                <a:uFillTx/>
                <a:latin typeface="Arial" pitchFamily="34"/>
                <a:cs typeface="Arial" pitchFamily="34"/>
              </a:rPr>
              <a:t>Fasting plasma glucose ≥ 7.0 mmol/L</a:t>
            </a:r>
          </a:p>
          <a:p>
            <a:pPr marL="628650" marR="0" lvl="1" indent="-171450" algn="just" defTabSz="914400" rtl="0" fontAlgn="auto" hangingPunct="1">
              <a:lnSpc>
                <a:spcPct val="2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1100" b="0" i="0" u="none" strike="noStrike" kern="1200" cap="none" spc="0" baseline="0">
                <a:solidFill>
                  <a:srgbClr val="000000"/>
                </a:solidFill>
                <a:uFillTx/>
                <a:latin typeface="Arial" pitchFamily="34"/>
                <a:cs typeface="Arial" pitchFamily="34"/>
              </a:rPr>
              <a:t>Random plasma glucose ≥ 11.1 mmol/L (if symptomatic) (NICE, 2025)</a:t>
            </a:r>
          </a:p>
          <a:p>
            <a:pPr marL="0" marR="0" lvl="0" indent="0" algn="just"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endParaRPr lang="pt-BR" sz="1100" b="0" i="0" u="none" strike="noStrike" kern="1200" cap="none" spc="0" baseline="0">
              <a:solidFill>
                <a:srgbClr val="000000"/>
              </a:solidFill>
              <a:uFillTx/>
              <a:latin typeface="Arial" pitchFamily="34"/>
              <a:cs typeface="Arial" pitchFamily="34"/>
            </a:endParaRPr>
          </a:p>
        </p:txBody>
      </p:sp>
      <p:pic>
        <p:nvPicPr>
          <p:cNvPr id="7" name="Picture 20">
            <a:extLst>
              <a:ext uri="{FF2B5EF4-FFF2-40B4-BE49-F238E27FC236}">
                <a16:creationId xmlns:a16="http://schemas.microsoft.com/office/drawing/2014/main" id="{7122C738-A2D1-0201-6100-303C45A3A586}"/>
              </a:ext>
            </a:extLst>
          </p:cNvPr>
          <p:cNvPicPr>
            <a:picLocks noChangeAspect="1"/>
          </p:cNvPicPr>
          <p:nvPr/>
        </p:nvPicPr>
        <p:blipFill>
          <a:blip r:embed="rId3">
            <a:alphaModFix amt="4000"/>
          </a:blip>
          <a:stretch>
            <a:fillRect/>
          </a:stretch>
        </p:blipFill>
        <p:spPr>
          <a:xfrm>
            <a:off x="0" y="0"/>
            <a:ext cx="12191996" cy="6858000"/>
          </a:xfrm>
          <a:prstGeom prst="rect">
            <a:avLst/>
          </a:prstGeom>
          <a:noFill/>
          <a:ln cap="flat">
            <a:noFill/>
          </a:ln>
        </p:spPr>
      </p:pic>
      <p:pic>
        <p:nvPicPr>
          <p:cNvPr id="8" name="Picture 12">
            <a:extLst>
              <a:ext uri="{FF2B5EF4-FFF2-40B4-BE49-F238E27FC236}">
                <a16:creationId xmlns:a16="http://schemas.microsoft.com/office/drawing/2014/main" id="{2E3D5F4B-FB25-FAB8-2A70-2E68E0D78A45}"/>
              </a:ext>
            </a:extLst>
          </p:cNvPr>
          <p:cNvPicPr>
            <a:picLocks noChangeAspect="1"/>
          </p:cNvPicPr>
          <p:nvPr/>
        </p:nvPicPr>
        <p:blipFill>
          <a:blip r:embed="rId4">
            <a:alphaModFix amt="67000"/>
          </a:blip>
          <a:stretch>
            <a:fillRect/>
          </a:stretch>
        </p:blipFill>
        <p:spPr>
          <a:xfrm>
            <a:off x="10099557" y="2358575"/>
            <a:ext cx="1990849" cy="4356101"/>
          </a:xfrm>
          <a:prstGeom prst="rect">
            <a:avLst/>
          </a:prstGeom>
          <a:noFill/>
          <a:ln cap="flat">
            <a:noFill/>
          </a:ln>
        </p:spPr>
      </p:pic>
      <p:sp>
        <p:nvSpPr>
          <p:cNvPr id="9" name="TextBox 14">
            <a:extLst>
              <a:ext uri="{FF2B5EF4-FFF2-40B4-BE49-F238E27FC236}">
                <a16:creationId xmlns:a16="http://schemas.microsoft.com/office/drawing/2014/main" id="{A9324A95-3693-3F6F-0024-22A2C46FA872}"/>
              </a:ext>
            </a:extLst>
          </p:cNvPr>
          <p:cNvSpPr txBox="1"/>
          <p:nvPr/>
        </p:nvSpPr>
        <p:spPr>
          <a:xfrm>
            <a:off x="6574417" y="2358575"/>
            <a:ext cx="3370862" cy="4192880"/>
          </a:xfrm>
          <a:prstGeom prst="rect">
            <a:avLst/>
          </a:prstGeom>
          <a:noFill/>
          <a:ln cap="flat">
            <a:noFill/>
          </a:ln>
        </p:spPr>
        <p:txBody>
          <a:bodyPr vert="horz" wrap="square" lIns="91440" tIns="45720" rIns="91440" bIns="45720" anchor="t" anchorCtr="0" compatLnSpc="1">
            <a:spAutoFit/>
          </a:bodyPr>
          <a:lstStyle/>
          <a:p>
            <a:pPr marL="285750" marR="0" lvl="0" indent="-285750" algn="just" defTabSz="914400" rtl="0" fontAlgn="auto" hangingPunct="1">
              <a:lnSpc>
                <a:spcPct val="15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pt-BR" sz="1400" b="1" i="0" u="none" strike="noStrike" kern="1200" cap="none" spc="0" baseline="0">
                <a:solidFill>
                  <a:srgbClr val="000000"/>
                </a:solidFill>
                <a:uFillTx/>
                <a:latin typeface="Arial" pitchFamily="34"/>
                <a:cs typeface="Arial" pitchFamily="34"/>
              </a:rPr>
              <a:t>NHS</a:t>
            </a:r>
          </a:p>
          <a:p>
            <a:pPr marL="742950" marR="0" lvl="1" indent="-2857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pt-BR" sz="1100" b="0" i="0" u="none" strike="noStrike" kern="1200" cap="none" spc="0" baseline="0">
                <a:solidFill>
                  <a:srgbClr val="000000"/>
                </a:solidFill>
                <a:uFillTx/>
                <a:latin typeface="Arial" pitchFamily="34"/>
                <a:cs typeface="Arial" pitchFamily="34"/>
              </a:rPr>
              <a:t>Diagnosis is confirmed and explained.</a:t>
            </a:r>
          </a:p>
          <a:p>
            <a:pPr marL="742950" marR="0" lvl="1" indent="-2857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pt-BR" sz="1100" b="1" i="0" u="none" strike="noStrike" kern="1200" cap="none" spc="0" baseline="0">
                <a:solidFill>
                  <a:srgbClr val="000000"/>
                </a:solidFill>
                <a:uFillTx/>
                <a:latin typeface="Arial" pitchFamily="34"/>
                <a:cs typeface="Arial" pitchFamily="34"/>
              </a:rPr>
              <a:t>Mental health assessment.</a:t>
            </a:r>
          </a:p>
          <a:p>
            <a:pPr marL="742950" marR="0" lvl="1" indent="-2857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100" b="0" i="0" u="none" strike="noStrike" kern="1200" cap="none" spc="0" baseline="0">
                <a:solidFill>
                  <a:srgbClr val="000000"/>
                </a:solidFill>
                <a:uFillTx/>
                <a:latin typeface="Aptos"/>
              </a:rPr>
              <a:t>Given </a:t>
            </a:r>
            <a:r>
              <a:rPr lang="en-GB" sz="1100" b="1" i="0" u="none" strike="noStrike" kern="1200" cap="none" spc="0" baseline="0">
                <a:solidFill>
                  <a:srgbClr val="000000"/>
                </a:solidFill>
                <a:uFillTx/>
                <a:latin typeface="Aptos"/>
              </a:rPr>
              <a:t>diet and activity advice</a:t>
            </a:r>
            <a:r>
              <a:rPr lang="en-GB" sz="1100" b="0" i="0" u="none" strike="noStrike" kern="1200" cap="none" spc="0" baseline="0">
                <a:solidFill>
                  <a:srgbClr val="000000"/>
                </a:solidFill>
                <a:uFillTx/>
                <a:latin typeface="Aptos"/>
              </a:rPr>
              <a:t>.</a:t>
            </a:r>
          </a:p>
          <a:p>
            <a:pPr marL="742950" marR="0" lvl="1" indent="-2857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pt-BR" sz="1100" b="0" i="0" u="none" strike="noStrike" kern="1200" cap="none" spc="0" baseline="0">
                <a:solidFill>
                  <a:srgbClr val="000000"/>
                </a:solidFill>
                <a:uFillTx/>
                <a:latin typeface="Arial" pitchFamily="34"/>
                <a:cs typeface="Arial" pitchFamily="34"/>
              </a:rPr>
              <a:t>Referred to structured diabetes education.</a:t>
            </a:r>
          </a:p>
          <a:p>
            <a:pPr marL="742950" marR="0" lvl="1" indent="-2857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pt-BR" sz="1100" b="1" i="0" u="none" strike="noStrike" kern="1200" cap="none" spc="0" baseline="0">
                <a:solidFill>
                  <a:srgbClr val="000000"/>
                </a:solidFill>
                <a:uFillTx/>
                <a:latin typeface="Arial" pitchFamily="34"/>
                <a:cs typeface="Arial" pitchFamily="34"/>
              </a:rPr>
              <a:t>Plan for care and treatment </a:t>
            </a:r>
            <a:r>
              <a:rPr lang="pt-BR" sz="1100" b="0" i="0" u="none" strike="noStrike" kern="1200" cap="none" spc="0" baseline="0">
                <a:solidFill>
                  <a:srgbClr val="000000"/>
                </a:solidFill>
                <a:uFillTx/>
                <a:latin typeface="Arial" pitchFamily="34"/>
                <a:cs typeface="Arial" pitchFamily="34"/>
              </a:rPr>
              <a:t>is discussed at a follow-up appointment (NHS, n.d.e).</a:t>
            </a:r>
          </a:p>
          <a:p>
            <a:pPr marL="742950" marR="0" lvl="1" indent="-2857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pt-BR" sz="1100" b="0" i="0" u="none" strike="noStrike" kern="1200" cap="none" spc="0" baseline="0">
              <a:solidFill>
                <a:srgbClr val="000000"/>
              </a:solidFill>
              <a:uFillTx/>
              <a:latin typeface="Arial" pitchFamily="34"/>
              <a:cs typeface="Arial" pitchFamily="34"/>
            </a:endParaRPr>
          </a:p>
          <a:p>
            <a:pPr marL="285750" marR="0" lvl="0" indent="-285750" algn="just" defTabSz="914400" rtl="0" fontAlgn="auto" hangingPunct="1">
              <a:lnSpc>
                <a:spcPct val="15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100" b="1" i="0" u="none" strike="noStrike" kern="1200" cap="none" spc="0" baseline="0">
                <a:solidFill>
                  <a:srgbClr val="000000"/>
                </a:solidFill>
                <a:uFillTx/>
                <a:latin typeface="Aptos"/>
              </a:rPr>
              <a:t>Annual reviews </a:t>
            </a:r>
            <a:r>
              <a:rPr lang="en-GB" sz="1100" b="0" i="0" u="none" strike="noStrike" kern="1200" cap="none" spc="0" baseline="0">
                <a:solidFill>
                  <a:srgbClr val="000000"/>
                </a:solidFill>
                <a:uFillTx/>
                <a:latin typeface="Aptos"/>
              </a:rPr>
              <a:t>are essential to prevent serious complications.</a:t>
            </a:r>
          </a:p>
          <a:p>
            <a:pPr marL="628650" marR="0" lvl="1" indent="-1714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100" b="0" i="0" u="none" strike="noStrike" kern="1200" cap="none" spc="0" baseline="0">
                <a:solidFill>
                  <a:srgbClr val="000000"/>
                </a:solidFill>
                <a:uFillTx/>
                <a:latin typeface="Aptos"/>
              </a:rPr>
              <a:t>Key checks: Blood tests, urine teste, eye screening, foot check, blood pressure (Diabetes UK, 2025e).</a:t>
            </a:r>
          </a:p>
          <a:p>
            <a:pPr marL="742950" marR="0" lvl="1" indent="-2857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pt-BR" sz="1100" b="0" i="0" u="none" strike="noStrike" kern="1200" cap="none" spc="0" baseline="0">
              <a:solidFill>
                <a:srgbClr val="000000"/>
              </a:solidFill>
              <a:uFillTx/>
              <a:latin typeface="Arial" pitchFamily="34"/>
              <a:cs typeface="Arial" pitchFamily="34"/>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pic>
        <p:nvPicPr>
          <p:cNvPr id="2" name="Picture 27">
            <a:extLst>
              <a:ext uri="{FF2B5EF4-FFF2-40B4-BE49-F238E27FC236}">
                <a16:creationId xmlns:a16="http://schemas.microsoft.com/office/drawing/2014/main" id="{6C67FA49-6216-6937-A0B9-1254FB83042E}"/>
              </a:ext>
            </a:extLst>
          </p:cNvPr>
          <p:cNvPicPr>
            <a:picLocks noChangeAspect="1"/>
          </p:cNvPicPr>
          <p:nvPr/>
        </p:nvPicPr>
        <p:blipFill>
          <a:blip r:embed="rId2">
            <a:alphaModFix amt="3000"/>
          </a:blip>
          <a:stretch>
            <a:fillRect/>
          </a:stretch>
        </p:blipFill>
        <p:spPr>
          <a:xfrm>
            <a:off x="24743" y="32480"/>
            <a:ext cx="12142500" cy="6829242"/>
          </a:xfrm>
          <a:prstGeom prst="rect">
            <a:avLst/>
          </a:prstGeom>
          <a:noFill/>
          <a:ln cap="flat">
            <a:noFill/>
          </a:ln>
        </p:spPr>
      </p:pic>
      <p:sp>
        <p:nvSpPr>
          <p:cNvPr id="3" name="Title 1">
            <a:extLst>
              <a:ext uri="{FF2B5EF4-FFF2-40B4-BE49-F238E27FC236}">
                <a16:creationId xmlns:a16="http://schemas.microsoft.com/office/drawing/2014/main" id="{EC537051-6F52-4EA5-D748-763CB7811EBD}"/>
              </a:ext>
            </a:extLst>
          </p:cNvPr>
          <p:cNvSpPr txBox="1">
            <a:spLocks noGrp="1"/>
          </p:cNvSpPr>
          <p:nvPr>
            <p:ph type="title"/>
          </p:nvPr>
        </p:nvSpPr>
        <p:spPr>
          <a:xfrm>
            <a:off x="147977" y="110395"/>
            <a:ext cx="5039560" cy="683486"/>
          </a:xfrm>
        </p:spPr>
        <p:txBody>
          <a:bodyPr/>
          <a:lstStyle/>
          <a:p>
            <a:pPr lvl="0"/>
            <a:r>
              <a:rPr lang="en-GB" sz="4000" b="1">
                <a:solidFill>
                  <a:srgbClr val="4E95D9"/>
                </a:solidFill>
                <a:latin typeface="Arial" pitchFamily="34"/>
                <a:cs typeface="Arial" pitchFamily="34"/>
              </a:rPr>
              <a:t>Management </a:t>
            </a:r>
            <a:endParaRPr lang="pt-BR" sz="4000" b="1">
              <a:solidFill>
                <a:srgbClr val="4E95D9"/>
              </a:solidFill>
              <a:latin typeface="Arial" pitchFamily="34"/>
              <a:cs typeface="Arial" pitchFamily="34"/>
            </a:endParaRPr>
          </a:p>
        </p:txBody>
      </p:sp>
      <p:sp>
        <p:nvSpPr>
          <p:cNvPr id="4" name="Minus Sign 9">
            <a:extLst>
              <a:ext uri="{FF2B5EF4-FFF2-40B4-BE49-F238E27FC236}">
                <a16:creationId xmlns:a16="http://schemas.microsoft.com/office/drawing/2014/main" id="{1A3013FA-23C7-4D6E-E826-C9EC93834A86}"/>
              </a:ext>
            </a:extLst>
          </p:cNvPr>
          <p:cNvSpPr/>
          <p:nvPr/>
        </p:nvSpPr>
        <p:spPr>
          <a:xfrm rot="2945908">
            <a:off x="989999" y="3606941"/>
            <a:ext cx="2776685" cy="1031964"/>
          </a:xfrm>
          <a:custGeom>
            <a:avLst/>
            <a:gdLst>
              <a:gd name="f0" fmla="val 10800000"/>
              <a:gd name="f1" fmla="val 5400000"/>
              <a:gd name="f2" fmla="val 180"/>
              <a:gd name="f3" fmla="val w"/>
              <a:gd name="f4" fmla="val h"/>
              <a:gd name="f5" fmla="val ss"/>
              <a:gd name="f6" fmla="val 0"/>
              <a:gd name="f7" fmla="val 23520"/>
              <a:gd name="f8" fmla="+- 0 0 -90"/>
              <a:gd name="f9" fmla="+- 0 0 -180"/>
              <a:gd name="f10" fmla="+- 0 0 -270"/>
              <a:gd name="f11" fmla="+- 0 0 -36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38 0 f6"/>
              <a:gd name="f40" fmla="+- f37 0 f6"/>
              <a:gd name="f41" fmla="*/ f39 1 2"/>
              <a:gd name="f42" fmla="*/ f40 1 2"/>
              <a:gd name="f43" fmla="*/ f39 f7 1"/>
              <a:gd name="f44" fmla="*/ f40 73490 1"/>
              <a:gd name="f45" fmla="+- f6 f41 0"/>
              <a:gd name="f46" fmla="+- f6 f42 0"/>
              <a:gd name="f47" fmla="*/ f43 1 200000"/>
              <a:gd name="f48" fmla="*/ f44 1 200000"/>
              <a:gd name="f49" fmla="+- f45 0 f47"/>
              <a:gd name="f50" fmla="+- f45 f47 0"/>
              <a:gd name="f51" fmla="+- f46 0 f48"/>
              <a:gd name="f52" fmla="+- f46 f48 0"/>
              <a:gd name="f53" fmla="*/ f45 f34 1"/>
              <a:gd name="f54" fmla="*/ f46 f34 1"/>
              <a:gd name="f55" fmla="*/ f51 f34 1"/>
              <a:gd name="f56" fmla="*/ f49 f34 1"/>
              <a:gd name="f57" fmla="*/ f52 f34 1"/>
              <a:gd name="f58" fmla="*/ f50 f34 1"/>
            </a:gdLst>
            <a:ahLst/>
            <a:cxnLst>
              <a:cxn ang="3cd4">
                <a:pos x="hc" y="t"/>
              </a:cxn>
              <a:cxn ang="0">
                <a:pos x="r" y="vc"/>
              </a:cxn>
              <a:cxn ang="cd4">
                <a:pos x="hc" y="b"/>
              </a:cxn>
              <a:cxn ang="cd2">
                <a:pos x="l" y="vc"/>
              </a:cxn>
              <a:cxn ang="f30">
                <a:pos x="f57" y="f53"/>
              </a:cxn>
              <a:cxn ang="f31">
                <a:pos x="f54" y="f58"/>
              </a:cxn>
              <a:cxn ang="f32">
                <a:pos x="f55" y="f53"/>
              </a:cxn>
              <a:cxn ang="f33">
                <a:pos x="f54" y="f56"/>
              </a:cxn>
            </a:cxnLst>
            <a:rect l="f55" t="f56" r="f57" b="f58"/>
            <a:pathLst>
              <a:path>
                <a:moveTo>
                  <a:pt x="f55" y="f56"/>
                </a:moveTo>
                <a:lnTo>
                  <a:pt x="f57" y="f56"/>
                </a:lnTo>
                <a:lnTo>
                  <a:pt x="f57" y="f58"/>
                </a:lnTo>
                <a:lnTo>
                  <a:pt x="f55" y="f58"/>
                </a:lnTo>
                <a:close/>
              </a:path>
            </a:pathLst>
          </a:custGeom>
          <a:solidFill>
            <a:srgbClr val="D9D9D9"/>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Aptos"/>
            </a:endParaRPr>
          </a:p>
        </p:txBody>
      </p:sp>
      <p:sp>
        <p:nvSpPr>
          <p:cNvPr id="5" name="Diamond 4">
            <a:extLst>
              <a:ext uri="{FF2B5EF4-FFF2-40B4-BE49-F238E27FC236}">
                <a16:creationId xmlns:a16="http://schemas.microsoft.com/office/drawing/2014/main" id="{451736B8-8F09-756F-CCE5-7C0475BE4F2A}"/>
              </a:ext>
            </a:extLst>
          </p:cNvPr>
          <p:cNvSpPr/>
          <p:nvPr/>
        </p:nvSpPr>
        <p:spPr>
          <a:xfrm>
            <a:off x="347023" y="1668990"/>
            <a:ext cx="3036256" cy="3020574"/>
          </a:xfrm>
          <a:custGeom>
            <a:avLst/>
            <a:gdLst>
              <a:gd name="f0" fmla="val w"/>
              <a:gd name="f1" fmla="val h"/>
              <a:gd name="f2" fmla="val ss"/>
              <a:gd name="f3" fmla="val 0"/>
              <a:gd name="f4" fmla="abs f0"/>
              <a:gd name="f5" fmla="abs f1"/>
              <a:gd name="f6" fmla="abs f2"/>
              <a:gd name="f7" fmla="?: f4 f0 1"/>
              <a:gd name="f8" fmla="?: f5 f1 1"/>
              <a:gd name="f9" fmla="?: f6 f2 1"/>
              <a:gd name="f10" fmla="*/ f7 1 21600"/>
              <a:gd name="f11" fmla="*/ f8 1 21600"/>
              <a:gd name="f12" fmla="*/ 21600 f7 1"/>
              <a:gd name="f13" fmla="*/ 21600 f8 1"/>
              <a:gd name="f14" fmla="min f11 f10"/>
              <a:gd name="f15" fmla="*/ f12 1 f9"/>
              <a:gd name="f16" fmla="*/ f13 1 f9"/>
              <a:gd name="f17" fmla="val f15"/>
              <a:gd name="f18" fmla="val f16"/>
              <a:gd name="f19" fmla="*/ f3 f14 1"/>
              <a:gd name="f20" fmla="+- f18 0 f3"/>
              <a:gd name="f21" fmla="+- f17 0 f3"/>
              <a:gd name="f22" fmla="*/ f17 f14 1"/>
              <a:gd name="f23" fmla="*/ f18 f14 1"/>
              <a:gd name="f24" fmla="*/ f20 1 2"/>
              <a:gd name="f25" fmla="*/ f20 1 4"/>
              <a:gd name="f26" fmla="*/ f21 1 2"/>
              <a:gd name="f27" fmla="*/ f21 1 4"/>
              <a:gd name="f28" fmla="*/ f21 3 1"/>
              <a:gd name="f29" fmla="*/ f20 3 1"/>
              <a:gd name="f30" fmla="+- f3 f24 0"/>
              <a:gd name="f31" fmla="+- f3 f26 0"/>
              <a:gd name="f32" fmla="*/ f28 1 4"/>
              <a:gd name="f33" fmla="*/ f29 1 4"/>
              <a:gd name="f34" fmla="*/ f27 f14 1"/>
              <a:gd name="f35" fmla="*/ f25 f14 1"/>
              <a:gd name="f36" fmla="*/ f32 f14 1"/>
              <a:gd name="f37" fmla="*/ f33 f14 1"/>
              <a:gd name="f38" fmla="*/ f30 f14 1"/>
              <a:gd name="f39" fmla="*/ f31 f14 1"/>
            </a:gdLst>
            <a:ahLst/>
            <a:cxnLst>
              <a:cxn ang="3cd4">
                <a:pos x="hc" y="t"/>
              </a:cxn>
              <a:cxn ang="0">
                <a:pos x="r" y="vc"/>
              </a:cxn>
              <a:cxn ang="cd4">
                <a:pos x="hc" y="b"/>
              </a:cxn>
              <a:cxn ang="cd2">
                <a:pos x="l" y="vc"/>
              </a:cxn>
            </a:cxnLst>
            <a:rect l="f34" t="f35" r="f36" b="f37"/>
            <a:pathLst>
              <a:path>
                <a:moveTo>
                  <a:pt x="f19" y="f38"/>
                </a:moveTo>
                <a:lnTo>
                  <a:pt x="f39" y="f19"/>
                </a:lnTo>
                <a:lnTo>
                  <a:pt x="f22" y="f38"/>
                </a:lnTo>
                <a:lnTo>
                  <a:pt x="f39" y="f23"/>
                </a:lnTo>
                <a:close/>
              </a:path>
            </a:pathLst>
          </a:custGeom>
          <a:solidFill>
            <a:srgbClr val="00B050"/>
          </a:solidFill>
          <a:ln cap="flat">
            <a:noFill/>
            <a:prstDash val="soli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BR" sz="1400" b="1" i="0" u="none" strike="noStrike" kern="1200" cap="none" spc="0" baseline="0">
                <a:solidFill>
                  <a:srgbClr val="FFFFFF"/>
                </a:solidFill>
                <a:uFillTx/>
                <a:latin typeface="Arial" pitchFamily="34"/>
                <a:cs typeface="Arial" pitchFamily="34"/>
              </a:rPr>
              <a:t>01</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BR" sz="1400" b="1" i="0" u="none" strike="noStrike" kern="1200" cap="none" spc="0" baseline="0">
                <a:solidFill>
                  <a:srgbClr val="FFFFFF"/>
                </a:solidFill>
                <a:uFillTx/>
                <a:latin typeface="Arial" pitchFamily="34"/>
                <a:cs typeface="Arial" pitchFamily="34"/>
              </a:rPr>
              <a:t>Healthy lifestyle</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400" b="1" i="0" u="none" strike="noStrike" kern="1200" cap="none" spc="0" baseline="0">
              <a:solidFill>
                <a:srgbClr val="FFFFFF"/>
              </a:solidFill>
              <a:uFillTx/>
              <a:latin typeface="Arial" pitchFamily="34"/>
              <a:cs typeface="Arial" pitchFamily="34"/>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a:solidFill>
                  <a:srgbClr val="FFFFFF"/>
                </a:solidFill>
                <a:uFillTx/>
                <a:latin typeface="Arial" pitchFamily="34"/>
                <a:cs typeface="Arial" pitchFamily="34"/>
              </a:rPr>
              <a:t>Eat better, move more, and manage your weight.</a:t>
            </a:r>
            <a:br>
              <a:rPr lang="en-GB" sz="1100" b="0" i="0" u="none" strike="noStrike" kern="1200" cap="none" spc="0" baseline="0">
                <a:solidFill>
                  <a:srgbClr val="FFFFFF"/>
                </a:solidFill>
                <a:uFillTx/>
                <a:latin typeface="Arial" pitchFamily="34"/>
                <a:cs typeface="Arial" pitchFamily="34"/>
              </a:rPr>
            </a:br>
            <a:r>
              <a:rPr lang="en-GB" sz="1100" b="0" i="0" u="none" strike="noStrike" kern="1200" cap="none" spc="0" baseline="0">
                <a:solidFill>
                  <a:srgbClr val="FFFFFF"/>
                </a:solidFill>
                <a:uFillTx/>
                <a:latin typeface="Arial" pitchFamily="34"/>
                <a:cs typeface="Arial" pitchFamily="34"/>
              </a:rPr>
              <a:t>This helps control blood sugar and prevent complications.</a:t>
            </a:r>
            <a:endParaRPr lang="pt-BR" sz="1100" b="0" i="0" u="none" strike="noStrike" kern="1200" cap="none" spc="0" baseline="0">
              <a:solidFill>
                <a:srgbClr val="FFFFFF"/>
              </a:solidFill>
              <a:uFillTx/>
              <a:latin typeface="Arial" pitchFamily="34"/>
              <a:cs typeface="Arial" pitchFamily="34"/>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100" b="0" i="0" u="none" strike="noStrike" kern="1200" cap="none" spc="0" baseline="0">
              <a:solidFill>
                <a:srgbClr val="FFFFFF"/>
              </a:solidFill>
              <a:uFillTx/>
              <a:latin typeface="Arial" pitchFamily="34"/>
              <a:cs typeface="Arial" pitchFamily="34"/>
            </a:endParaRPr>
          </a:p>
        </p:txBody>
      </p:sp>
      <p:sp>
        <p:nvSpPr>
          <p:cNvPr id="6" name="Minus Sign 10">
            <a:extLst>
              <a:ext uri="{FF2B5EF4-FFF2-40B4-BE49-F238E27FC236}">
                <a16:creationId xmlns:a16="http://schemas.microsoft.com/office/drawing/2014/main" id="{04889159-6293-7D36-8B7B-3E0D7720DAC5}"/>
              </a:ext>
            </a:extLst>
          </p:cNvPr>
          <p:cNvSpPr/>
          <p:nvPr/>
        </p:nvSpPr>
        <p:spPr>
          <a:xfrm rot="7734208">
            <a:off x="8274959" y="3510794"/>
            <a:ext cx="3384688" cy="1031964"/>
          </a:xfrm>
          <a:custGeom>
            <a:avLst/>
            <a:gdLst>
              <a:gd name="f0" fmla="val 10800000"/>
              <a:gd name="f1" fmla="val 5400000"/>
              <a:gd name="f2" fmla="val 180"/>
              <a:gd name="f3" fmla="val w"/>
              <a:gd name="f4" fmla="val h"/>
              <a:gd name="f5" fmla="val ss"/>
              <a:gd name="f6" fmla="val 0"/>
              <a:gd name="f7" fmla="val 23520"/>
              <a:gd name="f8" fmla="+- 0 0 -90"/>
              <a:gd name="f9" fmla="+- 0 0 -180"/>
              <a:gd name="f10" fmla="+- 0 0 -270"/>
              <a:gd name="f11" fmla="+- 0 0 -36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38 0 f6"/>
              <a:gd name="f40" fmla="+- f37 0 f6"/>
              <a:gd name="f41" fmla="*/ f39 1 2"/>
              <a:gd name="f42" fmla="*/ f40 1 2"/>
              <a:gd name="f43" fmla="*/ f39 f7 1"/>
              <a:gd name="f44" fmla="*/ f40 73490 1"/>
              <a:gd name="f45" fmla="+- f6 f41 0"/>
              <a:gd name="f46" fmla="+- f6 f42 0"/>
              <a:gd name="f47" fmla="*/ f43 1 200000"/>
              <a:gd name="f48" fmla="*/ f44 1 200000"/>
              <a:gd name="f49" fmla="+- f45 0 f47"/>
              <a:gd name="f50" fmla="+- f45 f47 0"/>
              <a:gd name="f51" fmla="+- f46 0 f48"/>
              <a:gd name="f52" fmla="+- f46 f48 0"/>
              <a:gd name="f53" fmla="*/ f45 f34 1"/>
              <a:gd name="f54" fmla="*/ f46 f34 1"/>
              <a:gd name="f55" fmla="*/ f51 f34 1"/>
              <a:gd name="f56" fmla="*/ f49 f34 1"/>
              <a:gd name="f57" fmla="*/ f52 f34 1"/>
              <a:gd name="f58" fmla="*/ f50 f34 1"/>
            </a:gdLst>
            <a:ahLst/>
            <a:cxnLst>
              <a:cxn ang="3cd4">
                <a:pos x="hc" y="t"/>
              </a:cxn>
              <a:cxn ang="0">
                <a:pos x="r" y="vc"/>
              </a:cxn>
              <a:cxn ang="cd4">
                <a:pos x="hc" y="b"/>
              </a:cxn>
              <a:cxn ang="cd2">
                <a:pos x="l" y="vc"/>
              </a:cxn>
              <a:cxn ang="f30">
                <a:pos x="f57" y="f53"/>
              </a:cxn>
              <a:cxn ang="f31">
                <a:pos x="f54" y="f58"/>
              </a:cxn>
              <a:cxn ang="f32">
                <a:pos x="f55" y="f53"/>
              </a:cxn>
              <a:cxn ang="f33">
                <a:pos x="f54" y="f56"/>
              </a:cxn>
            </a:cxnLst>
            <a:rect l="f55" t="f56" r="f57" b="f58"/>
            <a:pathLst>
              <a:path>
                <a:moveTo>
                  <a:pt x="f55" y="f56"/>
                </a:moveTo>
                <a:lnTo>
                  <a:pt x="f57" y="f56"/>
                </a:lnTo>
                <a:lnTo>
                  <a:pt x="f57" y="f58"/>
                </a:lnTo>
                <a:lnTo>
                  <a:pt x="f55" y="f58"/>
                </a:lnTo>
                <a:close/>
              </a:path>
            </a:pathLst>
          </a:custGeom>
          <a:solidFill>
            <a:srgbClr val="D9D9D9"/>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Aptos"/>
            </a:endParaRPr>
          </a:p>
        </p:txBody>
      </p:sp>
      <p:sp>
        <p:nvSpPr>
          <p:cNvPr id="7" name="Minus Sign 12">
            <a:extLst>
              <a:ext uri="{FF2B5EF4-FFF2-40B4-BE49-F238E27FC236}">
                <a16:creationId xmlns:a16="http://schemas.microsoft.com/office/drawing/2014/main" id="{0B574A98-FC3A-DA70-65EB-5AC93EBF7B65}"/>
              </a:ext>
            </a:extLst>
          </p:cNvPr>
          <p:cNvSpPr/>
          <p:nvPr/>
        </p:nvSpPr>
        <p:spPr>
          <a:xfrm rot="2945908">
            <a:off x="5930932" y="3730604"/>
            <a:ext cx="3360767" cy="1031964"/>
          </a:xfrm>
          <a:custGeom>
            <a:avLst/>
            <a:gdLst>
              <a:gd name="f0" fmla="val 10800000"/>
              <a:gd name="f1" fmla="val 5400000"/>
              <a:gd name="f2" fmla="val 180"/>
              <a:gd name="f3" fmla="val w"/>
              <a:gd name="f4" fmla="val h"/>
              <a:gd name="f5" fmla="val ss"/>
              <a:gd name="f6" fmla="val 0"/>
              <a:gd name="f7" fmla="val 23520"/>
              <a:gd name="f8" fmla="+- 0 0 -90"/>
              <a:gd name="f9" fmla="+- 0 0 -180"/>
              <a:gd name="f10" fmla="+- 0 0 -270"/>
              <a:gd name="f11" fmla="+- 0 0 -36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38 0 f6"/>
              <a:gd name="f40" fmla="+- f37 0 f6"/>
              <a:gd name="f41" fmla="*/ f39 1 2"/>
              <a:gd name="f42" fmla="*/ f40 1 2"/>
              <a:gd name="f43" fmla="*/ f39 f7 1"/>
              <a:gd name="f44" fmla="*/ f40 73490 1"/>
              <a:gd name="f45" fmla="+- f6 f41 0"/>
              <a:gd name="f46" fmla="+- f6 f42 0"/>
              <a:gd name="f47" fmla="*/ f43 1 200000"/>
              <a:gd name="f48" fmla="*/ f44 1 200000"/>
              <a:gd name="f49" fmla="+- f45 0 f47"/>
              <a:gd name="f50" fmla="+- f45 f47 0"/>
              <a:gd name="f51" fmla="+- f46 0 f48"/>
              <a:gd name="f52" fmla="+- f46 f48 0"/>
              <a:gd name="f53" fmla="*/ f45 f34 1"/>
              <a:gd name="f54" fmla="*/ f46 f34 1"/>
              <a:gd name="f55" fmla="*/ f51 f34 1"/>
              <a:gd name="f56" fmla="*/ f49 f34 1"/>
              <a:gd name="f57" fmla="*/ f52 f34 1"/>
              <a:gd name="f58" fmla="*/ f50 f34 1"/>
            </a:gdLst>
            <a:ahLst/>
            <a:cxnLst>
              <a:cxn ang="3cd4">
                <a:pos x="hc" y="t"/>
              </a:cxn>
              <a:cxn ang="0">
                <a:pos x="r" y="vc"/>
              </a:cxn>
              <a:cxn ang="cd4">
                <a:pos x="hc" y="b"/>
              </a:cxn>
              <a:cxn ang="cd2">
                <a:pos x="l" y="vc"/>
              </a:cxn>
              <a:cxn ang="f30">
                <a:pos x="f57" y="f53"/>
              </a:cxn>
              <a:cxn ang="f31">
                <a:pos x="f54" y="f58"/>
              </a:cxn>
              <a:cxn ang="f32">
                <a:pos x="f55" y="f53"/>
              </a:cxn>
              <a:cxn ang="f33">
                <a:pos x="f54" y="f56"/>
              </a:cxn>
            </a:cxnLst>
            <a:rect l="f55" t="f56" r="f57" b="f58"/>
            <a:pathLst>
              <a:path>
                <a:moveTo>
                  <a:pt x="f55" y="f56"/>
                </a:moveTo>
                <a:lnTo>
                  <a:pt x="f57" y="f56"/>
                </a:lnTo>
                <a:lnTo>
                  <a:pt x="f57" y="f58"/>
                </a:lnTo>
                <a:lnTo>
                  <a:pt x="f55" y="f58"/>
                </a:lnTo>
                <a:close/>
              </a:path>
            </a:pathLst>
          </a:custGeom>
          <a:solidFill>
            <a:srgbClr val="D9D9D9"/>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Aptos"/>
            </a:endParaRPr>
          </a:p>
        </p:txBody>
      </p:sp>
      <p:sp>
        <p:nvSpPr>
          <p:cNvPr id="8" name="Diamond 5">
            <a:extLst>
              <a:ext uri="{FF2B5EF4-FFF2-40B4-BE49-F238E27FC236}">
                <a16:creationId xmlns:a16="http://schemas.microsoft.com/office/drawing/2014/main" id="{64B533B3-86F8-6ACC-7AC6-65335ABECDCC}"/>
              </a:ext>
            </a:extLst>
          </p:cNvPr>
          <p:cNvSpPr/>
          <p:nvPr/>
        </p:nvSpPr>
        <p:spPr>
          <a:xfrm>
            <a:off x="7134843" y="3769257"/>
            <a:ext cx="3131765" cy="3074368"/>
          </a:xfrm>
          <a:custGeom>
            <a:avLst/>
            <a:gdLst>
              <a:gd name="f0" fmla="val w"/>
              <a:gd name="f1" fmla="val h"/>
              <a:gd name="f2" fmla="val ss"/>
              <a:gd name="f3" fmla="val 0"/>
              <a:gd name="f4" fmla="abs f0"/>
              <a:gd name="f5" fmla="abs f1"/>
              <a:gd name="f6" fmla="abs f2"/>
              <a:gd name="f7" fmla="?: f4 f0 1"/>
              <a:gd name="f8" fmla="?: f5 f1 1"/>
              <a:gd name="f9" fmla="?: f6 f2 1"/>
              <a:gd name="f10" fmla="*/ f7 1 21600"/>
              <a:gd name="f11" fmla="*/ f8 1 21600"/>
              <a:gd name="f12" fmla="*/ 21600 f7 1"/>
              <a:gd name="f13" fmla="*/ 21600 f8 1"/>
              <a:gd name="f14" fmla="min f11 f10"/>
              <a:gd name="f15" fmla="*/ f12 1 f9"/>
              <a:gd name="f16" fmla="*/ f13 1 f9"/>
              <a:gd name="f17" fmla="val f15"/>
              <a:gd name="f18" fmla="val f16"/>
              <a:gd name="f19" fmla="*/ f3 f14 1"/>
              <a:gd name="f20" fmla="+- f18 0 f3"/>
              <a:gd name="f21" fmla="+- f17 0 f3"/>
              <a:gd name="f22" fmla="*/ f17 f14 1"/>
              <a:gd name="f23" fmla="*/ f18 f14 1"/>
              <a:gd name="f24" fmla="*/ f20 1 2"/>
              <a:gd name="f25" fmla="*/ f20 1 4"/>
              <a:gd name="f26" fmla="*/ f21 1 2"/>
              <a:gd name="f27" fmla="*/ f21 1 4"/>
              <a:gd name="f28" fmla="*/ f21 3 1"/>
              <a:gd name="f29" fmla="*/ f20 3 1"/>
              <a:gd name="f30" fmla="+- f3 f24 0"/>
              <a:gd name="f31" fmla="+- f3 f26 0"/>
              <a:gd name="f32" fmla="*/ f28 1 4"/>
              <a:gd name="f33" fmla="*/ f29 1 4"/>
              <a:gd name="f34" fmla="*/ f27 f14 1"/>
              <a:gd name="f35" fmla="*/ f25 f14 1"/>
              <a:gd name="f36" fmla="*/ f32 f14 1"/>
              <a:gd name="f37" fmla="*/ f33 f14 1"/>
              <a:gd name="f38" fmla="*/ f30 f14 1"/>
              <a:gd name="f39" fmla="*/ f31 f14 1"/>
            </a:gdLst>
            <a:ahLst/>
            <a:cxnLst>
              <a:cxn ang="3cd4">
                <a:pos x="hc" y="t"/>
              </a:cxn>
              <a:cxn ang="0">
                <a:pos x="r" y="vc"/>
              </a:cxn>
              <a:cxn ang="cd4">
                <a:pos x="hc" y="b"/>
              </a:cxn>
              <a:cxn ang="cd2">
                <a:pos x="l" y="vc"/>
              </a:cxn>
            </a:cxnLst>
            <a:rect l="f34" t="f35" r="f36" b="f37"/>
            <a:pathLst>
              <a:path>
                <a:moveTo>
                  <a:pt x="f19" y="f38"/>
                </a:moveTo>
                <a:lnTo>
                  <a:pt x="f39" y="f19"/>
                </a:lnTo>
                <a:lnTo>
                  <a:pt x="f22" y="f38"/>
                </a:lnTo>
                <a:lnTo>
                  <a:pt x="f39" y="f23"/>
                </a:lnTo>
                <a:close/>
              </a:path>
            </a:pathLst>
          </a:custGeom>
          <a:solidFill>
            <a:srgbClr val="FF8F8F"/>
          </a:solidFill>
          <a:ln cap="flat">
            <a:noFill/>
            <a:prstDash val="soli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1" i="0" u="none" strike="noStrike" kern="1200" cap="none" spc="0" baseline="0">
                <a:solidFill>
                  <a:srgbClr val="FFFFFF"/>
                </a:solidFill>
                <a:uFillTx/>
                <a:latin typeface="Arial" pitchFamily="34"/>
                <a:cs typeface="Arial" pitchFamily="34"/>
              </a:rPr>
              <a:t>04 Preventing Complications</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100" b="1" i="0" u="none" strike="noStrike" kern="1200" cap="none" spc="0" baseline="0">
              <a:solidFill>
                <a:srgbClr val="FFFFFF"/>
              </a:solidFill>
              <a:uFillTx/>
              <a:latin typeface="Arial" pitchFamily="34"/>
              <a:cs typeface="Arial" pitchFamily="34"/>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a:solidFill>
                  <a:srgbClr val="FFFFFF"/>
                </a:solidFill>
                <a:uFillTx/>
                <a:latin typeface="Arial" pitchFamily="34"/>
                <a:cs typeface="Arial" pitchFamily="34"/>
              </a:rPr>
              <a:t>Regular check-ups prevent serious problems.</a:t>
            </a:r>
            <a:br>
              <a:rPr lang="en-GB" sz="1100" b="0" i="0" u="none" strike="noStrike" kern="1200" cap="none" spc="0" baseline="0">
                <a:solidFill>
                  <a:srgbClr val="FFFFFF"/>
                </a:solidFill>
                <a:uFillTx/>
                <a:latin typeface="Arial" pitchFamily="34"/>
                <a:cs typeface="Arial" pitchFamily="34"/>
              </a:rPr>
            </a:br>
            <a:r>
              <a:rPr lang="en-GB" sz="1100" b="0" i="0" u="none" strike="noStrike" kern="1200" cap="none" spc="0" baseline="0">
                <a:solidFill>
                  <a:srgbClr val="FFFFFF"/>
                </a:solidFill>
                <a:uFillTx/>
                <a:latin typeface="Arial" pitchFamily="34"/>
                <a:cs typeface="Arial" pitchFamily="34"/>
              </a:rPr>
              <a:t>Includes eye exams, foot checks, and urine tests for the kidneys.</a:t>
            </a:r>
          </a:p>
        </p:txBody>
      </p:sp>
      <p:sp>
        <p:nvSpPr>
          <p:cNvPr id="9" name="Minus Sign 11">
            <a:extLst>
              <a:ext uri="{FF2B5EF4-FFF2-40B4-BE49-F238E27FC236}">
                <a16:creationId xmlns:a16="http://schemas.microsoft.com/office/drawing/2014/main" id="{13A61E9D-2B0B-50E1-7B09-F4BCC95F88FF}"/>
              </a:ext>
            </a:extLst>
          </p:cNvPr>
          <p:cNvSpPr/>
          <p:nvPr/>
        </p:nvSpPr>
        <p:spPr>
          <a:xfrm rot="8069389">
            <a:off x="3083692" y="3669460"/>
            <a:ext cx="3574298" cy="1031964"/>
          </a:xfrm>
          <a:custGeom>
            <a:avLst/>
            <a:gdLst>
              <a:gd name="f0" fmla="val 10800000"/>
              <a:gd name="f1" fmla="val 5400000"/>
              <a:gd name="f2" fmla="val 180"/>
              <a:gd name="f3" fmla="val w"/>
              <a:gd name="f4" fmla="val h"/>
              <a:gd name="f5" fmla="val ss"/>
              <a:gd name="f6" fmla="val 0"/>
              <a:gd name="f7" fmla="val 23520"/>
              <a:gd name="f8" fmla="+- 0 0 -90"/>
              <a:gd name="f9" fmla="+- 0 0 -180"/>
              <a:gd name="f10" fmla="+- 0 0 -270"/>
              <a:gd name="f11" fmla="+- 0 0 -36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38 0 f6"/>
              <a:gd name="f40" fmla="+- f37 0 f6"/>
              <a:gd name="f41" fmla="*/ f39 1 2"/>
              <a:gd name="f42" fmla="*/ f40 1 2"/>
              <a:gd name="f43" fmla="*/ f39 f7 1"/>
              <a:gd name="f44" fmla="*/ f40 73490 1"/>
              <a:gd name="f45" fmla="+- f6 f41 0"/>
              <a:gd name="f46" fmla="+- f6 f42 0"/>
              <a:gd name="f47" fmla="*/ f43 1 200000"/>
              <a:gd name="f48" fmla="*/ f44 1 200000"/>
              <a:gd name="f49" fmla="+- f45 0 f47"/>
              <a:gd name="f50" fmla="+- f45 f47 0"/>
              <a:gd name="f51" fmla="+- f46 0 f48"/>
              <a:gd name="f52" fmla="+- f46 f48 0"/>
              <a:gd name="f53" fmla="*/ f45 f34 1"/>
              <a:gd name="f54" fmla="*/ f46 f34 1"/>
              <a:gd name="f55" fmla="*/ f51 f34 1"/>
              <a:gd name="f56" fmla="*/ f49 f34 1"/>
              <a:gd name="f57" fmla="*/ f52 f34 1"/>
              <a:gd name="f58" fmla="*/ f50 f34 1"/>
            </a:gdLst>
            <a:ahLst/>
            <a:cxnLst>
              <a:cxn ang="3cd4">
                <a:pos x="hc" y="t"/>
              </a:cxn>
              <a:cxn ang="0">
                <a:pos x="r" y="vc"/>
              </a:cxn>
              <a:cxn ang="cd4">
                <a:pos x="hc" y="b"/>
              </a:cxn>
              <a:cxn ang="cd2">
                <a:pos x="l" y="vc"/>
              </a:cxn>
              <a:cxn ang="f30">
                <a:pos x="f57" y="f53"/>
              </a:cxn>
              <a:cxn ang="f31">
                <a:pos x="f54" y="f58"/>
              </a:cxn>
              <a:cxn ang="f32">
                <a:pos x="f55" y="f53"/>
              </a:cxn>
              <a:cxn ang="f33">
                <a:pos x="f54" y="f56"/>
              </a:cxn>
            </a:cxnLst>
            <a:rect l="f55" t="f56" r="f57" b="f58"/>
            <a:pathLst>
              <a:path>
                <a:moveTo>
                  <a:pt x="f55" y="f56"/>
                </a:moveTo>
                <a:lnTo>
                  <a:pt x="f57" y="f56"/>
                </a:lnTo>
                <a:lnTo>
                  <a:pt x="f57" y="f58"/>
                </a:lnTo>
                <a:lnTo>
                  <a:pt x="f55" y="f58"/>
                </a:lnTo>
                <a:close/>
              </a:path>
            </a:pathLst>
          </a:custGeom>
          <a:solidFill>
            <a:srgbClr val="D9D9D9"/>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Aptos"/>
            </a:endParaRPr>
          </a:p>
        </p:txBody>
      </p:sp>
      <p:sp>
        <p:nvSpPr>
          <p:cNvPr id="10" name="Diamond 6">
            <a:extLst>
              <a:ext uri="{FF2B5EF4-FFF2-40B4-BE49-F238E27FC236}">
                <a16:creationId xmlns:a16="http://schemas.microsoft.com/office/drawing/2014/main" id="{28C4B820-8CB8-03DA-ECC9-3C966BF80C61}"/>
              </a:ext>
            </a:extLst>
          </p:cNvPr>
          <p:cNvSpPr/>
          <p:nvPr/>
        </p:nvSpPr>
        <p:spPr>
          <a:xfrm>
            <a:off x="4410471" y="1668990"/>
            <a:ext cx="3320927" cy="3215880"/>
          </a:xfrm>
          <a:custGeom>
            <a:avLst/>
            <a:gdLst>
              <a:gd name="f0" fmla="val w"/>
              <a:gd name="f1" fmla="val h"/>
              <a:gd name="f2" fmla="val ss"/>
              <a:gd name="f3" fmla="val 0"/>
              <a:gd name="f4" fmla="abs f0"/>
              <a:gd name="f5" fmla="abs f1"/>
              <a:gd name="f6" fmla="abs f2"/>
              <a:gd name="f7" fmla="?: f4 f0 1"/>
              <a:gd name="f8" fmla="?: f5 f1 1"/>
              <a:gd name="f9" fmla="?: f6 f2 1"/>
              <a:gd name="f10" fmla="*/ f7 1 21600"/>
              <a:gd name="f11" fmla="*/ f8 1 21600"/>
              <a:gd name="f12" fmla="*/ 21600 f7 1"/>
              <a:gd name="f13" fmla="*/ 21600 f8 1"/>
              <a:gd name="f14" fmla="min f11 f10"/>
              <a:gd name="f15" fmla="*/ f12 1 f9"/>
              <a:gd name="f16" fmla="*/ f13 1 f9"/>
              <a:gd name="f17" fmla="val f15"/>
              <a:gd name="f18" fmla="val f16"/>
              <a:gd name="f19" fmla="*/ f3 f14 1"/>
              <a:gd name="f20" fmla="+- f18 0 f3"/>
              <a:gd name="f21" fmla="+- f17 0 f3"/>
              <a:gd name="f22" fmla="*/ f17 f14 1"/>
              <a:gd name="f23" fmla="*/ f18 f14 1"/>
              <a:gd name="f24" fmla="*/ f20 1 2"/>
              <a:gd name="f25" fmla="*/ f20 1 4"/>
              <a:gd name="f26" fmla="*/ f21 1 2"/>
              <a:gd name="f27" fmla="*/ f21 1 4"/>
              <a:gd name="f28" fmla="*/ f21 3 1"/>
              <a:gd name="f29" fmla="*/ f20 3 1"/>
              <a:gd name="f30" fmla="+- f3 f24 0"/>
              <a:gd name="f31" fmla="+- f3 f26 0"/>
              <a:gd name="f32" fmla="*/ f28 1 4"/>
              <a:gd name="f33" fmla="*/ f29 1 4"/>
              <a:gd name="f34" fmla="*/ f27 f14 1"/>
              <a:gd name="f35" fmla="*/ f25 f14 1"/>
              <a:gd name="f36" fmla="*/ f32 f14 1"/>
              <a:gd name="f37" fmla="*/ f33 f14 1"/>
              <a:gd name="f38" fmla="*/ f30 f14 1"/>
              <a:gd name="f39" fmla="*/ f31 f14 1"/>
            </a:gdLst>
            <a:ahLst/>
            <a:cxnLst>
              <a:cxn ang="3cd4">
                <a:pos x="hc" y="t"/>
              </a:cxn>
              <a:cxn ang="0">
                <a:pos x="r" y="vc"/>
              </a:cxn>
              <a:cxn ang="cd4">
                <a:pos x="hc" y="b"/>
              </a:cxn>
              <a:cxn ang="cd2">
                <a:pos x="l" y="vc"/>
              </a:cxn>
            </a:cxnLst>
            <a:rect l="f34" t="f35" r="f36" b="f37"/>
            <a:pathLst>
              <a:path>
                <a:moveTo>
                  <a:pt x="f19" y="f38"/>
                </a:moveTo>
                <a:lnTo>
                  <a:pt x="f39" y="f19"/>
                </a:lnTo>
                <a:lnTo>
                  <a:pt x="f22" y="f38"/>
                </a:lnTo>
                <a:lnTo>
                  <a:pt x="f39" y="f23"/>
                </a:lnTo>
                <a:close/>
              </a:path>
            </a:pathLst>
          </a:custGeom>
          <a:solidFill>
            <a:srgbClr val="A6CAEC"/>
          </a:solidFill>
          <a:ln cap="flat">
            <a:noFill/>
            <a:prstDash val="soli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1" i="0" u="none" strike="noStrike" kern="1200" cap="none" spc="0" baseline="0">
                <a:solidFill>
                  <a:srgbClr val="FFFFFF"/>
                </a:solidFill>
                <a:uFillTx/>
                <a:latin typeface="Arial" pitchFamily="34"/>
                <a:cs typeface="Arial" pitchFamily="34"/>
              </a:rPr>
              <a:t>03 Heart &amp; Kidney Protection</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1" i="0" u="none" strike="noStrike" kern="1200" cap="none" spc="0" baseline="0">
              <a:solidFill>
                <a:srgbClr val="FFFFFF"/>
              </a:solidFill>
              <a:uFillTx/>
              <a:latin typeface="Arial" pitchFamily="34"/>
              <a:cs typeface="Arial" pitchFamily="34"/>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a:solidFill>
                  <a:srgbClr val="FFFFFF"/>
                </a:solidFill>
                <a:uFillTx/>
                <a:latin typeface="Arial" pitchFamily="34"/>
                <a:cs typeface="Arial" pitchFamily="34"/>
              </a:rPr>
              <a:t>Controlling blood pressure and cholesterol protects the heart and kidneys.</a:t>
            </a:r>
            <a:br>
              <a:rPr lang="en-GB" sz="1100" b="0" i="0" u="none" strike="noStrike" kern="1200" cap="none" spc="0" baseline="0">
                <a:solidFill>
                  <a:srgbClr val="FFFFFF"/>
                </a:solidFill>
                <a:uFillTx/>
                <a:latin typeface="Arial" pitchFamily="34"/>
                <a:cs typeface="Arial" pitchFamily="34"/>
              </a:rPr>
            </a:br>
            <a:r>
              <a:rPr lang="en-GB" sz="1100" b="0" i="0" u="none" strike="noStrike" kern="1200" cap="none" spc="0" baseline="0">
                <a:solidFill>
                  <a:srgbClr val="FFFFFF"/>
                </a:solidFill>
                <a:uFillTx/>
                <a:latin typeface="Arial" pitchFamily="34"/>
                <a:cs typeface="Arial" pitchFamily="34"/>
              </a:rPr>
              <a:t>Includes statins and kidney function tests.</a:t>
            </a:r>
            <a:endParaRPr lang="pt-BR" sz="1100" b="1" i="0" u="none" strike="noStrike" kern="1200" cap="none" spc="0" baseline="0">
              <a:solidFill>
                <a:srgbClr val="FFFFFF"/>
              </a:solidFill>
              <a:uFillTx/>
              <a:latin typeface="Arial" pitchFamily="34"/>
              <a:cs typeface="Arial" pitchFamily="34"/>
            </a:endParaRPr>
          </a:p>
        </p:txBody>
      </p:sp>
      <p:sp>
        <p:nvSpPr>
          <p:cNvPr id="11" name="Diamond 7">
            <a:extLst>
              <a:ext uri="{FF2B5EF4-FFF2-40B4-BE49-F238E27FC236}">
                <a16:creationId xmlns:a16="http://schemas.microsoft.com/office/drawing/2014/main" id="{922FE26F-6649-053C-72A9-76C3E3ED6D97}"/>
              </a:ext>
            </a:extLst>
          </p:cNvPr>
          <p:cNvSpPr/>
          <p:nvPr/>
        </p:nvSpPr>
        <p:spPr>
          <a:xfrm>
            <a:off x="2388577" y="4069217"/>
            <a:ext cx="2960552" cy="2774408"/>
          </a:xfrm>
          <a:custGeom>
            <a:avLst/>
            <a:gdLst>
              <a:gd name="f0" fmla="val w"/>
              <a:gd name="f1" fmla="val h"/>
              <a:gd name="f2" fmla="val ss"/>
              <a:gd name="f3" fmla="val 0"/>
              <a:gd name="f4" fmla="abs f0"/>
              <a:gd name="f5" fmla="abs f1"/>
              <a:gd name="f6" fmla="abs f2"/>
              <a:gd name="f7" fmla="?: f4 f0 1"/>
              <a:gd name="f8" fmla="?: f5 f1 1"/>
              <a:gd name="f9" fmla="?: f6 f2 1"/>
              <a:gd name="f10" fmla="*/ f7 1 21600"/>
              <a:gd name="f11" fmla="*/ f8 1 21600"/>
              <a:gd name="f12" fmla="*/ 21600 f7 1"/>
              <a:gd name="f13" fmla="*/ 21600 f8 1"/>
              <a:gd name="f14" fmla="min f11 f10"/>
              <a:gd name="f15" fmla="*/ f12 1 f9"/>
              <a:gd name="f16" fmla="*/ f13 1 f9"/>
              <a:gd name="f17" fmla="val f15"/>
              <a:gd name="f18" fmla="val f16"/>
              <a:gd name="f19" fmla="*/ f3 f14 1"/>
              <a:gd name="f20" fmla="+- f18 0 f3"/>
              <a:gd name="f21" fmla="+- f17 0 f3"/>
              <a:gd name="f22" fmla="*/ f17 f14 1"/>
              <a:gd name="f23" fmla="*/ f18 f14 1"/>
              <a:gd name="f24" fmla="*/ f20 1 2"/>
              <a:gd name="f25" fmla="*/ f20 1 4"/>
              <a:gd name="f26" fmla="*/ f21 1 2"/>
              <a:gd name="f27" fmla="*/ f21 1 4"/>
              <a:gd name="f28" fmla="*/ f21 3 1"/>
              <a:gd name="f29" fmla="*/ f20 3 1"/>
              <a:gd name="f30" fmla="+- f3 f24 0"/>
              <a:gd name="f31" fmla="+- f3 f26 0"/>
              <a:gd name="f32" fmla="*/ f28 1 4"/>
              <a:gd name="f33" fmla="*/ f29 1 4"/>
              <a:gd name="f34" fmla="*/ f27 f14 1"/>
              <a:gd name="f35" fmla="*/ f25 f14 1"/>
              <a:gd name="f36" fmla="*/ f32 f14 1"/>
              <a:gd name="f37" fmla="*/ f33 f14 1"/>
              <a:gd name="f38" fmla="*/ f30 f14 1"/>
              <a:gd name="f39" fmla="*/ f31 f14 1"/>
            </a:gdLst>
            <a:ahLst/>
            <a:cxnLst>
              <a:cxn ang="3cd4">
                <a:pos x="hc" y="t"/>
              </a:cxn>
              <a:cxn ang="0">
                <a:pos x="r" y="vc"/>
              </a:cxn>
              <a:cxn ang="cd4">
                <a:pos x="hc" y="b"/>
              </a:cxn>
              <a:cxn ang="cd2">
                <a:pos x="l" y="vc"/>
              </a:cxn>
            </a:cxnLst>
            <a:rect l="f34" t="f35" r="f36" b="f37"/>
            <a:pathLst>
              <a:path>
                <a:moveTo>
                  <a:pt x="f19" y="f38"/>
                </a:moveTo>
                <a:lnTo>
                  <a:pt x="f39" y="f19"/>
                </a:lnTo>
                <a:lnTo>
                  <a:pt x="f22" y="f38"/>
                </a:lnTo>
                <a:lnTo>
                  <a:pt x="f39" y="f23"/>
                </a:lnTo>
                <a:close/>
              </a:path>
            </a:pathLst>
          </a:custGeom>
          <a:solidFill>
            <a:srgbClr val="FFC000"/>
          </a:solidFill>
          <a:ln cap="flat">
            <a:noFill/>
            <a:prstDash val="soli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1" i="0" u="none" strike="noStrike" kern="1200" cap="none" spc="0" baseline="0">
                <a:solidFill>
                  <a:srgbClr val="FFFFFF"/>
                </a:solidFill>
                <a:uFillTx/>
                <a:latin typeface="Arial" pitchFamily="34"/>
                <a:cs typeface="Arial" pitchFamily="34"/>
              </a:rPr>
              <a:t>02</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1" i="0" u="none" strike="noStrike" kern="1200" cap="none" spc="0" baseline="0">
                <a:solidFill>
                  <a:srgbClr val="FFFFFF"/>
                </a:solidFill>
                <a:uFillTx/>
                <a:latin typeface="Arial" pitchFamily="34"/>
                <a:cs typeface="Arial" pitchFamily="34"/>
              </a:rPr>
              <a:t>Blood Sugar Control</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100" b="0" i="0" u="none" strike="noStrike" kern="1200" cap="none" spc="0" baseline="0">
              <a:solidFill>
                <a:srgbClr val="FFFFFF"/>
              </a:solidFill>
              <a:uFillTx/>
              <a:latin typeface="Arial" pitchFamily="34"/>
              <a:cs typeface="Arial" pitchFamily="34"/>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a:solidFill>
                  <a:srgbClr val="FFFFFF"/>
                </a:solidFill>
                <a:uFillTx/>
                <a:latin typeface="Arial" pitchFamily="34"/>
                <a:cs typeface="Arial" pitchFamily="34"/>
              </a:rPr>
              <a:t>Medicines help keep blood sugar in a safe range.</a:t>
            </a:r>
            <a:br>
              <a:rPr lang="en-GB" sz="1100" b="0" i="0" u="none" strike="noStrike" kern="1200" cap="none" spc="0" baseline="0">
                <a:solidFill>
                  <a:srgbClr val="FFFFFF"/>
                </a:solidFill>
                <a:uFillTx/>
                <a:latin typeface="Arial" pitchFamily="34"/>
                <a:cs typeface="Arial" pitchFamily="34"/>
              </a:rPr>
            </a:br>
            <a:r>
              <a:rPr lang="en-GB" sz="1100" b="0" i="0" u="none" strike="noStrike" kern="1200" cap="none" spc="0" baseline="0">
                <a:solidFill>
                  <a:srgbClr val="FFFFFF"/>
                </a:solidFill>
                <a:uFillTx/>
                <a:latin typeface="Arial" pitchFamily="34"/>
                <a:cs typeface="Arial" pitchFamily="34"/>
              </a:rPr>
              <a:t>Metformin is the first choice, other medicines or insulin can be added if needed.</a:t>
            </a:r>
            <a:endParaRPr lang="pt-BR" sz="1100" b="0" i="0" u="none" strike="noStrike" kern="1200" cap="none" spc="0" baseline="0">
              <a:solidFill>
                <a:srgbClr val="FFFFFF"/>
              </a:solidFill>
              <a:uFillTx/>
              <a:latin typeface="Arial" pitchFamily="34"/>
              <a:cs typeface="Arial" pitchFamily="34"/>
            </a:endParaRPr>
          </a:p>
        </p:txBody>
      </p:sp>
      <p:sp>
        <p:nvSpPr>
          <p:cNvPr id="12" name="Diamond 8">
            <a:extLst>
              <a:ext uri="{FF2B5EF4-FFF2-40B4-BE49-F238E27FC236}">
                <a16:creationId xmlns:a16="http://schemas.microsoft.com/office/drawing/2014/main" id="{BB6FD535-DE65-7405-55E2-44AB1477FC61}"/>
              </a:ext>
            </a:extLst>
          </p:cNvPr>
          <p:cNvSpPr/>
          <p:nvPr/>
        </p:nvSpPr>
        <p:spPr>
          <a:xfrm>
            <a:off x="9130997" y="1600949"/>
            <a:ext cx="3036256" cy="3020574"/>
          </a:xfrm>
          <a:custGeom>
            <a:avLst/>
            <a:gdLst>
              <a:gd name="f0" fmla="val w"/>
              <a:gd name="f1" fmla="val h"/>
              <a:gd name="f2" fmla="val ss"/>
              <a:gd name="f3" fmla="val 0"/>
              <a:gd name="f4" fmla="abs f0"/>
              <a:gd name="f5" fmla="abs f1"/>
              <a:gd name="f6" fmla="abs f2"/>
              <a:gd name="f7" fmla="?: f4 f0 1"/>
              <a:gd name="f8" fmla="?: f5 f1 1"/>
              <a:gd name="f9" fmla="?: f6 f2 1"/>
              <a:gd name="f10" fmla="*/ f7 1 21600"/>
              <a:gd name="f11" fmla="*/ f8 1 21600"/>
              <a:gd name="f12" fmla="*/ 21600 f7 1"/>
              <a:gd name="f13" fmla="*/ 21600 f8 1"/>
              <a:gd name="f14" fmla="min f11 f10"/>
              <a:gd name="f15" fmla="*/ f12 1 f9"/>
              <a:gd name="f16" fmla="*/ f13 1 f9"/>
              <a:gd name="f17" fmla="val f15"/>
              <a:gd name="f18" fmla="val f16"/>
              <a:gd name="f19" fmla="*/ f3 f14 1"/>
              <a:gd name="f20" fmla="+- f18 0 f3"/>
              <a:gd name="f21" fmla="+- f17 0 f3"/>
              <a:gd name="f22" fmla="*/ f17 f14 1"/>
              <a:gd name="f23" fmla="*/ f18 f14 1"/>
              <a:gd name="f24" fmla="*/ f20 1 2"/>
              <a:gd name="f25" fmla="*/ f20 1 4"/>
              <a:gd name="f26" fmla="*/ f21 1 2"/>
              <a:gd name="f27" fmla="*/ f21 1 4"/>
              <a:gd name="f28" fmla="*/ f21 3 1"/>
              <a:gd name="f29" fmla="*/ f20 3 1"/>
              <a:gd name="f30" fmla="+- f3 f24 0"/>
              <a:gd name="f31" fmla="+- f3 f26 0"/>
              <a:gd name="f32" fmla="*/ f28 1 4"/>
              <a:gd name="f33" fmla="*/ f29 1 4"/>
              <a:gd name="f34" fmla="*/ f27 f14 1"/>
              <a:gd name="f35" fmla="*/ f25 f14 1"/>
              <a:gd name="f36" fmla="*/ f32 f14 1"/>
              <a:gd name="f37" fmla="*/ f33 f14 1"/>
              <a:gd name="f38" fmla="*/ f30 f14 1"/>
              <a:gd name="f39" fmla="*/ f31 f14 1"/>
            </a:gdLst>
            <a:ahLst/>
            <a:cxnLst>
              <a:cxn ang="3cd4">
                <a:pos x="hc" y="t"/>
              </a:cxn>
              <a:cxn ang="0">
                <a:pos x="r" y="vc"/>
              </a:cxn>
              <a:cxn ang="cd4">
                <a:pos x="hc" y="b"/>
              </a:cxn>
              <a:cxn ang="cd2">
                <a:pos x="l" y="vc"/>
              </a:cxn>
            </a:cxnLst>
            <a:rect l="f34" t="f35" r="f36" b="f37"/>
            <a:pathLst>
              <a:path>
                <a:moveTo>
                  <a:pt x="f19" y="f38"/>
                </a:moveTo>
                <a:lnTo>
                  <a:pt x="f39" y="f19"/>
                </a:lnTo>
                <a:lnTo>
                  <a:pt x="f22" y="f38"/>
                </a:lnTo>
                <a:lnTo>
                  <a:pt x="f39" y="f23"/>
                </a:lnTo>
                <a:close/>
              </a:path>
            </a:pathLst>
          </a:custGeom>
          <a:solidFill>
            <a:srgbClr val="3B7D23"/>
          </a:solidFill>
          <a:ln cap="flat">
            <a:noFill/>
            <a:prstDash val="soli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wrap="square" lIns="91440" tIns="45720" rIns="91440" bIns="45720" anchor="ctr" anchorCtr="0"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1" i="0" u="none" strike="noStrike" kern="1200" cap="none" spc="0" baseline="0">
                <a:solidFill>
                  <a:srgbClr val="FFFFFF"/>
                </a:solidFill>
                <a:uFillTx/>
                <a:latin typeface="Arial" pitchFamily="34"/>
                <a:cs typeface="Arial" pitchFamily="34"/>
              </a:rPr>
              <a:t>05 Support &amp; Education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100" b="1" i="0" u="none" strike="noStrike" kern="1200" cap="none" spc="0" baseline="0">
              <a:solidFill>
                <a:srgbClr val="FFFFFF"/>
              </a:solidFill>
              <a:uFillTx/>
              <a:latin typeface="Arial" pitchFamily="34"/>
              <a:cs typeface="Arial" pitchFamily="34"/>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a:solidFill>
                  <a:srgbClr val="FFFFFF"/>
                </a:solidFill>
                <a:uFillTx/>
                <a:latin typeface="Arial" pitchFamily="34"/>
                <a:cs typeface="Arial" pitchFamily="34"/>
              </a:rPr>
              <a:t>Learning about diabetes helps you live better with it.</a:t>
            </a:r>
            <a:br>
              <a:rPr lang="en-GB" sz="1100" b="0" i="0" u="none" strike="noStrike" kern="1200" cap="none" spc="0" baseline="0">
                <a:solidFill>
                  <a:srgbClr val="FFFFFF"/>
                </a:solidFill>
                <a:uFillTx/>
                <a:latin typeface="Arial" pitchFamily="34"/>
                <a:cs typeface="Arial" pitchFamily="34"/>
              </a:rPr>
            </a:br>
            <a:r>
              <a:rPr lang="en-GB" sz="1100" b="0" i="0" u="none" strike="noStrike" kern="1200" cap="none" spc="0" baseline="0">
                <a:solidFill>
                  <a:srgbClr val="FFFFFF"/>
                </a:solidFill>
                <a:uFillTx/>
                <a:latin typeface="Arial" pitchFamily="34"/>
                <a:cs typeface="Arial" pitchFamily="34"/>
              </a:rPr>
              <a:t>Education programmes and support to stop smoking are recommended.</a:t>
            </a:r>
          </a:p>
        </p:txBody>
      </p:sp>
      <p:sp>
        <p:nvSpPr>
          <p:cNvPr id="13" name="TextBox 13">
            <a:extLst>
              <a:ext uri="{FF2B5EF4-FFF2-40B4-BE49-F238E27FC236}">
                <a16:creationId xmlns:a16="http://schemas.microsoft.com/office/drawing/2014/main" id="{83CB6A8D-5D76-D685-984C-13EACCE99637}"/>
              </a:ext>
            </a:extLst>
          </p:cNvPr>
          <p:cNvSpPr txBox="1"/>
          <p:nvPr/>
        </p:nvSpPr>
        <p:spPr>
          <a:xfrm>
            <a:off x="10266608" y="6492240"/>
            <a:ext cx="1542208" cy="26160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BR" sz="1100" b="0" i="0" u="none" strike="noStrike" kern="1200" cap="none" spc="0" baseline="0">
                <a:solidFill>
                  <a:srgbClr val="000000"/>
                </a:solidFill>
                <a:uFillTx/>
                <a:latin typeface="Arial" pitchFamily="34"/>
                <a:cs typeface="Arial" pitchFamily="34"/>
              </a:rPr>
              <a:t>(NICE, 2022f)</a:t>
            </a:r>
          </a:p>
        </p:txBody>
      </p:sp>
      <p:sp>
        <p:nvSpPr>
          <p:cNvPr id="14" name="Diamond 14">
            <a:extLst>
              <a:ext uri="{FF2B5EF4-FFF2-40B4-BE49-F238E27FC236}">
                <a16:creationId xmlns:a16="http://schemas.microsoft.com/office/drawing/2014/main" id="{06ADD525-D82A-44E0-DFEB-E5DB25E73D61}"/>
              </a:ext>
            </a:extLst>
          </p:cNvPr>
          <p:cNvSpPr/>
          <p:nvPr/>
        </p:nvSpPr>
        <p:spPr>
          <a:xfrm>
            <a:off x="627013" y="5854519"/>
            <a:ext cx="596517" cy="722330"/>
          </a:xfrm>
          <a:custGeom>
            <a:avLst/>
            <a:gdLst>
              <a:gd name="f0" fmla="val w"/>
              <a:gd name="f1" fmla="val h"/>
              <a:gd name="f2" fmla="val ss"/>
              <a:gd name="f3" fmla="val 0"/>
              <a:gd name="f4" fmla="abs f0"/>
              <a:gd name="f5" fmla="abs f1"/>
              <a:gd name="f6" fmla="abs f2"/>
              <a:gd name="f7" fmla="?: f4 f0 1"/>
              <a:gd name="f8" fmla="?: f5 f1 1"/>
              <a:gd name="f9" fmla="?: f6 f2 1"/>
              <a:gd name="f10" fmla="*/ f7 1 21600"/>
              <a:gd name="f11" fmla="*/ f8 1 21600"/>
              <a:gd name="f12" fmla="*/ 21600 f7 1"/>
              <a:gd name="f13" fmla="*/ 21600 f8 1"/>
              <a:gd name="f14" fmla="min f11 f10"/>
              <a:gd name="f15" fmla="*/ f12 1 f9"/>
              <a:gd name="f16" fmla="*/ f13 1 f9"/>
              <a:gd name="f17" fmla="val f15"/>
              <a:gd name="f18" fmla="val f16"/>
              <a:gd name="f19" fmla="*/ f3 f14 1"/>
              <a:gd name="f20" fmla="+- f18 0 f3"/>
              <a:gd name="f21" fmla="+- f17 0 f3"/>
              <a:gd name="f22" fmla="*/ f17 f14 1"/>
              <a:gd name="f23" fmla="*/ f18 f14 1"/>
              <a:gd name="f24" fmla="*/ f20 1 2"/>
              <a:gd name="f25" fmla="*/ f20 1 4"/>
              <a:gd name="f26" fmla="*/ f21 1 2"/>
              <a:gd name="f27" fmla="*/ f21 1 4"/>
              <a:gd name="f28" fmla="*/ f21 3 1"/>
              <a:gd name="f29" fmla="*/ f20 3 1"/>
              <a:gd name="f30" fmla="+- f3 f24 0"/>
              <a:gd name="f31" fmla="+- f3 f26 0"/>
              <a:gd name="f32" fmla="*/ f28 1 4"/>
              <a:gd name="f33" fmla="*/ f29 1 4"/>
              <a:gd name="f34" fmla="*/ f27 f14 1"/>
              <a:gd name="f35" fmla="*/ f25 f14 1"/>
              <a:gd name="f36" fmla="*/ f32 f14 1"/>
              <a:gd name="f37" fmla="*/ f33 f14 1"/>
              <a:gd name="f38" fmla="*/ f30 f14 1"/>
              <a:gd name="f39" fmla="*/ f31 f14 1"/>
            </a:gdLst>
            <a:ahLst/>
            <a:cxnLst>
              <a:cxn ang="3cd4">
                <a:pos x="hc" y="t"/>
              </a:cxn>
              <a:cxn ang="0">
                <a:pos x="r" y="vc"/>
              </a:cxn>
              <a:cxn ang="cd4">
                <a:pos x="hc" y="b"/>
              </a:cxn>
              <a:cxn ang="cd2">
                <a:pos x="l" y="vc"/>
              </a:cxn>
            </a:cxnLst>
            <a:rect l="f34" t="f35" r="f36" b="f37"/>
            <a:pathLst>
              <a:path>
                <a:moveTo>
                  <a:pt x="f19" y="f38"/>
                </a:moveTo>
                <a:lnTo>
                  <a:pt x="f39" y="f19"/>
                </a:lnTo>
                <a:lnTo>
                  <a:pt x="f22" y="f38"/>
                </a:lnTo>
                <a:lnTo>
                  <a:pt x="f39" y="f23"/>
                </a:lnTo>
                <a:close/>
              </a:path>
            </a:pathLst>
          </a:custGeom>
          <a:solidFill>
            <a:srgbClr val="FFFFFF"/>
          </a:solidFill>
          <a:ln w="19046" cap="flat">
            <a:solidFill>
              <a:srgbClr val="4EA72E"/>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000000"/>
              </a:solidFill>
              <a:uFillTx/>
              <a:latin typeface="Aptos"/>
            </a:endParaRPr>
          </a:p>
        </p:txBody>
      </p:sp>
      <p:sp>
        <p:nvSpPr>
          <p:cNvPr id="15" name="Diamond 19">
            <a:extLst>
              <a:ext uri="{FF2B5EF4-FFF2-40B4-BE49-F238E27FC236}">
                <a16:creationId xmlns:a16="http://schemas.microsoft.com/office/drawing/2014/main" id="{DB78144D-5B75-3221-797E-D0625CDB673D}"/>
              </a:ext>
            </a:extLst>
          </p:cNvPr>
          <p:cNvSpPr/>
          <p:nvPr/>
        </p:nvSpPr>
        <p:spPr>
          <a:xfrm>
            <a:off x="8359426" y="2283009"/>
            <a:ext cx="458599" cy="497150"/>
          </a:xfrm>
          <a:custGeom>
            <a:avLst/>
            <a:gdLst>
              <a:gd name="f0" fmla="val w"/>
              <a:gd name="f1" fmla="val h"/>
              <a:gd name="f2" fmla="val ss"/>
              <a:gd name="f3" fmla="val 0"/>
              <a:gd name="f4" fmla="abs f0"/>
              <a:gd name="f5" fmla="abs f1"/>
              <a:gd name="f6" fmla="abs f2"/>
              <a:gd name="f7" fmla="?: f4 f0 1"/>
              <a:gd name="f8" fmla="?: f5 f1 1"/>
              <a:gd name="f9" fmla="?: f6 f2 1"/>
              <a:gd name="f10" fmla="*/ f7 1 21600"/>
              <a:gd name="f11" fmla="*/ f8 1 21600"/>
              <a:gd name="f12" fmla="*/ 21600 f7 1"/>
              <a:gd name="f13" fmla="*/ 21600 f8 1"/>
              <a:gd name="f14" fmla="min f11 f10"/>
              <a:gd name="f15" fmla="*/ f12 1 f9"/>
              <a:gd name="f16" fmla="*/ f13 1 f9"/>
              <a:gd name="f17" fmla="val f15"/>
              <a:gd name="f18" fmla="val f16"/>
              <a:gd name="f19" fmla="*/ f3 f14 1"/>
              <a:gd name="f20" fmla="+- f18 0 f3"/>
              <a:gd name="f21" fmla="+- f17 0 f3"/>
              <a:gd name="f22" fmla="*/ f17 f14 1"/>
              <a:gd name="f23" fmla="*/ f18 f14 1"/>
              <a:gd name="f24" fmla="*/ f20 1 2"/>
              <a:gd name="f25" fmla="*/ f20 1 4"/>
              <a:gd name="f26" fmla="*/ f21 1 2"/>
              <a:gd name="f27" fmla="*/ f21 1 4"/>
              <a:gd name="f28" fmla="*/ f21 3 1"/>
              <a:gd name="f29" fmla="*/ f20 3 1"/>
              <a:gd name="f30" fmla="+- f3 f24 0"/>
              <a:gd name="f31" fmla="+- f3 f26 0"/>
              <a:gd name="f32" fmla="*/ f28 1 4"/>
              <a:gd name="f33" fmla="*/ f29 1 4"/>
              <a:gd name="f34" fmla="*/ f27 f14 1"/>
              <a:gd name="f35" fmla="*/ f25 f14 1"/>
              <a:gd name="f36" fmla="*/ f32 f14 1"/>
              <a:gd name="f37" fmla="*/ f33 f14 1"/>
              <a:gd name="f38" fmla="*/ f30 f14 1"/>
              <a:gd name="f39" fmla="*/ f31 f14 1"/>
            </a:gdLst>
            <a:ahLst/>
            <a:cxnLst>
              <a:cxn ang="3cd4">
                <a:pos x="hc" y="t"/>
              </a:cxn>
              <a:cxn ang="0">
                <a:pos x="r" y="vc"/>
              </a:cxn>
              <a:cxn ang="cd4">
                <a:pos x="hc" y="b"/>
              </a:cxn>
              <a:cxn ang="cd2">
                <a:pos x="l" y="vc"/>
              </a:cxn>
            </a:cxnLst>
            <a:rect l="f34" t="f35" r="f36" b="f37"/>
            <a:pathLst>
              <a:path>
                <a:moveTo>
                  <a:pt x="f19" y="f38"/>
                </a:moveTo>
                <a:lnTo>
                  <a:pt x="f39" y="f19"/>
                </a:lnTo>
                <a:lnTo>
                  <a:pt x="f22" y="f38"/>
                </a:lnTo>
                <a:lnTo>
                  <a:pt x="f39" y="f23"/>
                </a:lnTo>
                <a:close/>
              </a:path>
            </a:pathLst>
          </a:custGeom>
          <a:solidFill>
            <a:srgbClr val="4EA72E"/>
          </a:solidFill>
          <a:ln w="25402" cap="flat">
            <a:solidFill>
              <a:srgbClr val="FFFFF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Aptos"/>
            </a:endParaRPr>
          </a:p>
        </p:txBody>
      </p:sp>
      <p:sp>
        <p:nvSpPr>
          <p:cNvPr id="16" name="Diamond 20">
            <a:extLst>
              <a:ext uri="{FF2B5EF4-FFF2-40B4-BE49-F238E27FC236}">
                <a16:creationId xmlns:a16="http://schemas.microsoft.com/office/drawing/2014/main" id="{94830544-6E9C-5771-BF99-D94E6151EEAE}"/>
              </a:ext>
            </a:extLst>
          </p:cNvPr>
          <p:cNvSpPr/>
          <p:nvPr/>
        </p:nvSpPr>
        <p:spPr>
          <a:xfrm>
            <a:off x="5942850" y="5957261"/>
            <a:ext cx="306296" cy="311042"/>
          </a:xfrm>
          <a:custGeom>
            <a:avLst/>
            <a:gdLst>
              <a:gd name="f0" fmla="val w"/>
              <a:gd name="f1" fmla="val h"/>
              <a:gd name="f2" fmla="val ss"/>
              <a:gd name="f3" fmla="val 0"/>
              <a:gd name="f4" fmla="abs f0"/>
              <a:gd name="f5" fmla="abs f1"/>
              <a:gd name="f6" fmla="abs f2"/>
              <a:gd name="f7" fmla="?: f4 f0 1"/>
              <a:gd name="f8" fmla="?: f5 f1 1"/>
              <a:gd name="f9" fmla="?: f6 f2 1"/>
              <a:gd name="f10" fmla="*/ f7 1 21600"/>
              <a:gd name="f11" fmla="*/ f8 1 21600"/>
              <a:gd name="f12" fmla="*/ 21600 f7 1"/>
              <a:gd name="f13" fmla="*/ 21600 f8 1"/>
              <a:gd name="f14" fmla="min f11 f10"/>
              <a:gd name="f15" fmla="*/ f12 1 f9"/>
              <a:gd name="f16" fmla="*/ f13 1 f9"/>
              <a:gd name="f17" fmla="val f15"/>
              <a:gd name="f18" fmla="val f16"/>
              <a:gd name="f19" fmla="*/ f3 f14 1"/>
              <a:gd name="f20" fmla="+- f18 0 f3"/>
              <a:gd name="f21" fmla="+- f17 0 f3"/>
              <a:gd name="f22" fmla="*/ f17 f14 1"/>
              <a:gd name="f23" fmla="*/ f18 f14 1"/>
              <a:gd name="f24" fmla="*/ f20 1 2"/>
              <a:gd name="f25" fmla="*/ f20 1 4"/>
              <a:gd name="f26" fmla="*/ f21 1 2"/>
              <a:gd name="f27" fmla="*/ f21 1 4"/>
              <a:gd name="f28" fmla="*/ f21 3 1"/>
              <a:gd name="f29" fmla="*/ f20 3 1"/>
              <a:gd name="f30" fmla="+- f3 f24 0"/>
              <a:gd name="f31" fmla="+- f3 f26 0"/>
              <a:gd name="f32" fmla="*/ f28 1 4"/>
              <a:gd name="f33" fmla="*/ f29 1 4"/>
              <a:gd name="f34" fmla="*/ f27 f14 1"/>
              <a:gd name="f35" fmla="*/ f25 f14 1"/>
              <a:gd name="f36" fmla="*/ f32 f14 1"/>
              <a:gd name="f37" fmla="*/ f33 f14 1"/>
              <a:gd name="f38" fmla="*/ f30 f14 1"/>
              <a:gd name="f39" fmla="*/ f31 f14 1"/>
            </a:gdLst>
            <a:ahLst/>
            <a:cxnLst>
              <a:cxn ang="3cd4">
                <a:pos x="hc" y="t"/>
              </a:cxn>
              <a:cxn ang="0">
                <a:pos x="r" y="vc"/>
              </a:cxn>
              <a:cxn ang="cd4">
                <a:pos x="hc" y="b"/>
              </a:cxn>
              <a:cxn ang="cd2">
                <a:pos x="l" y="vc"/>
              </a:cxn>
            </a:cxnLst>
            <a:rect l="f34" t="f35" r="f36" b="f37"/>
            <a:pathLst>
              <a:path>
                <a:moveTo>
                  <a:pt x="f19" y="f38"/>
                </a:moveTo>
                <a:lnTo>
                  <a:pt x="f39" y="f19"/>
                </a:lnTo>
                <a:lnTo>
                  <a:pt x="f22" y="f38"/>
                </a:lnTo>
                <a:lnTo>
                  <a:pt x="f39" y="f23"/>
                </a:lnTo>
                <a:close/>
              </a:path>
            </a:pathLst>
          </a:custGeom>
          <a:solidFill>
            <a:srgbClr val="FFFFFF"/>
          </a:solidFill>
          <a:ln w="19046" cap="flat">
            <a:solidFill>
              <a:srgbClr val="4EA72E"/>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000000"/>
              </a:solidFill>
              <a:uFillTx/>
              <a:latin typeface="Aptos"/>
            </a:endParaRPr>
          </a:p>
        </p:txBody>
      </p:sp>
      <p:sp>
        <p:nvSpPr>
          <p:cNvPr id="17" name="Diamond 21">
            <a:extLst>
              <a:ext uri="{FF2B5EF4-FFF2-40B4-BE49-F238E27FC236}">
                <a16:creationId xmlns:a16="http://schemas.microsoft.com/office/drawing/2014/main" id="{3BE474D6-9FB3-9E9A-9687-23DC713DAB89}"/>
              </a:ext>
            </a:extLst>
          </p:cNvPr>
          <p:cNvSpPr/>
          <p:nvPr/>
        </p:nvSpPr>
        <p:spPr>
          <a:xfrm>
            <a:off x="6209370" y="5436994"/>
            <a:ext cx="507876" cy="569936"/>
          </a:xfrm>
          <a:custGeom>
            <a:avLst/>
            <a:gdLst>
              <a:gd name="f0" fmla="val w"/>
              <a:gd name="f1" fmla="val h"/>
              <a:gd name="f2" fmla="val ss"/>
              <a:gd name="f3" fmla="val 0"/>
              <a:gd name="f4" fmla="abs f0"/>
              <a:gd name="f5" fmla="abs f1"/>
              <a:gd name="f6" fmla="abs f2"/>
              <a:gd name="f7" fmla="?: f4 f0 1"/>
              <a:gd name="f8" fmla="?: f5 f1 1"/>
              <a:gd name="f9" fmla="?: f6 f2 1"/>
              <a:gd name="f10" fmla="*/ f7 1 21600"/>
              <a:gd name="f11" fmla="*/ f8 1 21600"/>
              <a:gd name="f12" fmla="*/ 21600 f7 1"/>
              <a:gd name="f13" fmla="*/ 21600 f8 1"/>
              <a:gd name="f14" fmla="min f11 f10"/>
              <a:gd name="f15" fmla="*/ f12 1 f9"/>
              <a:gd name="f16" fmla="*/ f13 1 f9"/>
              <a:gd name="f17" fmla="val f15"/>
              <a:gd name="f18" fmla="val f16"/>
              <a:gd name="f19" fmla="*/ f3 f14 1"/>
              <a:gd name="f20" fmla="+- f18 0 f3"/>
              <a:gd name="f21" fmla="+- f17 0 f3"/>
              <a:gd name="f22" fmla="*/ f17 f14 1"/>
              <a:gd name="f23" fmla="*/ f18 f14 1"/>
              <a:gd name="f24" fmla="*/ f20 1 2"/>
              <a:gd name="f25" fmla="*/ f20 1 4"/>
              <a:gd name="f26" fmla="*/ f21 1 2"/>
              <a:gd name="f27" fmla="*/ f21 1 4"/>
              <a:gd name="f28" fmla="*/ f21 3 1"/>
              <a:gd name="f29" fmla="*/ f20 3 1"/>
              <a:gd name="f30" fmla="+- f3 f24 0"/>
              <a:gd name="f31" fmla="+- f3 f26 0"/>
              <a:gd name="f32" fmla="*/ f28 1 4"/>
              <a:gd name="f33" fmla="*/ f29 1 4"/>
              <a:gd name="f34" fmla="*/ f27 f14 1"/>
              <a:gd name="f35" fmla="*/ f25 f14 1"/>
              <a:gd name="f36" fmla="*/ f32 f14 1"/>
              <a:gd name="f37" fmla="*/ f33 f14 1"/>
              <a:gd name="f38" fmla="*/ f30 f14 1"/>
              <a:gd name="f39" fmla="*/ f31 f14 1"/>
            </a:gdLst>
            <a:ahLst/>
            <a:cxnLst>
              <a:cxn ang="3cd4">
                <a:pos x="hc" y="t"/>
              </a:cxn>
              <a:cxn ang="0">
                <a:pos x="r" y="vc"/>
              </a:cxn>
              <a:cxn ang="cd4">
                <a:pos x="hc" y="b"/>
              </a:cxn>
              <a:cxn ang="cd2">
                <a:pos x="l" y="vc"/>
              </a:cxn>
            </a:cxnLst>
            <a:rect l="f34" t="f35" r="f36" b="f37"/>
            <a:pathLst>
              <a:path>
                <a:moveTo>
                  <a:pt x="f19" y="f38"/>
                </a:moveTo>
                <a:lnTo>
                  <a:pt x="f39" y="f19"/>
                </a:lnTo>
                <a:lnTo>
                  <a:pt x="f22" y="f38"/>
                </a:lnTo>
                <a:lnTo>
                  <a:pt x="f39" y="f23"/>
                </a:lnTo>
                <a:close/>
              </a:path>
            </a:pathLst>
          </a:custGeom>
          <a:solidFill>
            <a:srgbClr val="B4E5A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Aptos"/>
            </a:endParaRPr>
          </a:p>
        </p:txBody>
      </p:sp>
      <p:sp>
        <p:nvSpPr>
          <p:cNvPr id="18" name="Diamond 22">
            <a:extLst>
              <a:ext uri="{FF2B5EF4-FFF2-40B4-BE49-F238E27FC236}">
                <a16:creationId xmlns:a16="http://schemas.microsoft.com/office/drawing/2014/main" id="{49480ABD-AF0A-A08C-F27D-08C1D3775403}"/>
              </a:ext>
            </a:extLst>
          </p:cNvPr>
          <p:cNvSpPr/>
          <p:nvPr/>
        </p:nvSpPr>
        <p:spPr>
          <a:xfrm>
            <a:off x="1456355" y="6060167"/>
            <a:ext cx="306296" cy="311042"/>
          </a:xfrm>
          <a:custGeom>
            <a:avLst/>
            <a:gdLst>
              <a:gd name="f0" fmla="val w"/>
              <a:gd name="f1" fmla="val h"/>
              <a:gd name="f2" fmla="val ss"/>
              <a:gd name="f3" fmla="val 0"/>
              <a:gd name="f4" fmla="abs f0"/>
              <a:gd name="f5" fmla="abs f1"/>
              <a:gd name="f6" fmla="abs f2"/>
              <a:gd name="f7" fmla="?: f4 f0 1"/>
              <a:gd name="f8" fmla="?: f5 f1 1"/>
              <a:gd name="f9" fmla="?: f6 f2 1"/>
              <a:gd name="f10" fmla="*/ f7 1 21600"/>
              <a:gd name="f11" fmla="*/ f8 1 21600"/>
              <a:gd name="f12" fmla="*/ 21600 f7 1"/>
              <a:gd name="f13" fmla="*/ 21600 f8 1"/>
              <a:gd name="f14" fmla="min f11 f10"/>
              <a:gd name="f15" fmla="*/ f12 1 f9"/>
              <a:gd name="f16" fmla="*/ f13 1 f9"/>
              <a:gd name="f17" fmla="val f15"/>
              <a:gd name="f18" fmla="val f16"/>
              <a:gd name="f19" fmla="*/ f3 f14 1"/>
              <a:gd name="f20" fmla="+- f18 0 f3"/>
              <a:gd name="f21" fmla="+- f17 0 f3"/>
              <a:gd name="f22" fmla="*/ f17 f14 1"/>
              <a:gd name="f23" fmla="*/ f18 f14 1"/>
              <a:gd name="f24" fmla="*/ f20 1 2"/>
              <a:gd name="f25" fmla="*/ f20 1 4"/>
              <a:gd name="f26" fmla="*/ f21 1 2"/>
              <a:gd name="f27" fmla="*/ f21 1 4"/>
              <a:gd name="f28" fmla="*/ f21 3 1"/>
              <a:gd name="f29" fmla="*/ f20 3 1"/>
              <a:gd name="f30" fmla="+- f3 f24 0"/>
              <a:gd name="f31" fmla="+- f3 f26 0"/>
              <a:gd name="f32" fmla="*/ f28 1 4"/>
              <a:gd name="f33" fmla="*/ f29 1 4"/>
              <a:gd name="f34" fmla="*/ f27 f14 1"/>
              <a:gd name="f35" fmla="*/ f25 f14 1"/>
              <a:gd name="f36" fmla="*/ f32 f14 1"/>
              <a:gd name="f37" fmla="*/ f33 f14 1"/>
              <a:gd name="f38" fmla="*/ f30 f14 1"/>
              <a:gd name="f39" fmla="*/ f31 f14 1"/>
            </a:gdLst>
            <a:ahLst/>
            <a:cxnLst>
              <a:cxn ang="3cd4">
                <a:pos x="hc" y="t"/>
              </a:cxn>
              <a:cxn ang="0">
                <a:pos x="r" y="vc"/>
              </a:cxn>
              <a:cxn ang="cd4">
                <a:pos x="hc" y="b"/>
              </a:cxn>
              <a:cxn ang="cd2">
                <a:pos x="l" y="vc"/>
              </a:cxn>
            </a:cxnLst>
            <a:rect l="f34" t="f35" r="f36" b="f37"/>
            <a:pathLst>
              <a:path>
                <a:moveTo>
                  <a:pt x="f19" y="f38"/>
                </a:moveTo>
                <a:lnTo>
                  <a:pt x="f39" y="f19"/>
                </a:lnTo>
                <a:lnTo>
                  <a:pt x="f22" y="f38"/>
                </a:lnTo>
                <a:lnTo>
                  <a:pt x="f39" y="f23"/>
                </a:lnTo>
                <a:close/>
              </a:path>
            </a:pathLst>
          </a:custGeom>
          <a:solidFill>
            <a:srgbClr val="13501B"/>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Aptos"/>
            </a:endParaRPr>
          </a:p>
        </p:txBody>
      </p:sp>
      <p:sp>
        <p:nvSpPr>
          <p:cNvPr id="19" name="Diamond 23">
            <a:extLst>
              <a:ext uri="{FF2B5EF4-FFF2-40B4-BE49-F238E27FC236}">
                <a16:creationId xmlns:a16="http://schemas.microsoft.com/office/drawing/2014/main" id="{7D376121-6AB6-E033-96C9-53B5A29E2395}"/>
              </a:ext>
            </a:extLst>
          </p:cNvPr>
          <p:cNvSpPr/>
          <p:nvPr/>
        </p:nvSpPr>
        <p:spPr>
          <a:xfrm>
            <a:off x="4089461" y="2747589"/>
            <a:ext cx="306296" cy="311042"/>
          </a:xfrm>
          <a:custGeom>
            <a:avLst/>
            <a:gdLst>
              <a:gd name="f0" fmla="val w"/>
              <a:gd name="f1" fmla="val h"/>
              <a:gd name="f2" fmla="val ss"/>
              <a:gd name="f3" fmla="val 0"/>
              <a:gd name="f4" fmla="abs f0"/>
              <a:gd name="f5" fmla="abs f1"/>
              <a:gd name="f6" fmla="abs f2"/>
              <a:gd name="f7" fmla="?: f4 f0 1"/>
              <a:gd name="f8" fmla="?: f5 f1 1"/>
              <a:gd name="f9" fmla="?: f6 f2 1"/>
              <a:gd name="f10" fmla="*/ f7 1 21600"/>
              <a:gd name="f11" fmla="*/ f8 1 21600"/>
              <a:gd name="f12" fmla="*/ 21600 f7 1"/>
              <a:gd name="f13" fmla="*/ 21600 f8 1"/>
              <a:gd name="f14" fmla="min f11 f10"/>
              <a:gd name="f15" fmla="*/ f12 1 f9"/>
              <a:gd name="f16" fmla="*/ f13 1 f9"/>
              <a:gd name="f17" fmla="val f15"/>
              <a:gd name="f18" fmla="val f16"/>
              <a:gd name="f19" fmla="*/ f3 f14 1"/>
              <a:gd name="f20" fmla="+- f18 0 f3"/>
              <a:gd name="f21" fmla="+- f17 0 f3"/>
              <a:gd name="f22" fmla="*/ f17 f14 1"/>
              <a:gd name="f23" fmla="*/ f18 f14 1"/>
              <a:gd name="f24" fmla="*/ f20 1 2"/>
              <a:gd name="f25" fmla="*/ f20 1 4"/>
              <a:gd name="f26" fmla="*/ f21 1 2"/>
              <a:gd name="f27" fmla="*/ f21 1 4"/>
              <a:gd name="f28" fmla="*/ f21 3 1"/>
              <a:gd name="f29" fmla="*/ f20 3 1"/>
              <a:gd name="f30" fmla="+- f3 f24 0"/>
              <a:gd name="f31" fmla="+- f3 f26 0"/>
              <a:gd name="f32" fmla="*/ f28 1 4"/>
              <a:gd name="f33" fmla="*/ f29 1 4"/>
              <a:gd name="f34" fmla="*/ f27 f14 1"/>
              <a:gd name="f35" fmla="*/ f25 f14 1"/>
              <a:gd name="f36" fmla="*/ f32 f14 1"/>
              <a:gd name="f37" fmla="*/ f33 f14 1"/>
              <a:gd name="f38" fmla="*/ f30 f14 1"/>
              <a:gd name="f39" fmla="*/ f31 f14 1"/>
            </a:gdLst>
            <a:ahLst/>
            <a:cxnLst>
              <a:cxn ang="3cd4">
                <a:pos x="hc" y="t"/>
              </a:cxn>
              <a:cxn ang="0">
                <a:pos x="r" y="vc"/>
              </a:cxn>
              <a:cxn ang="cd4">
                <a:pos x="hc" y="b"/>
              </a:cxn>
              <a:cxn ang="cd2">
                <a:pos x="l" y="vc"/>
              </a:cxn>
            </a:cxnLst>
            <a:rect l="f34" t="f35" r="f36" b="f37"/>
            <a:pathLst>
              <a:path>
                <a:moveTo>
                  <a:pt x="f19" y="f38"/>
                </a:moveTo>
                <a:lnTo>
                  <a:pt x="f39" y="f19"/>
                </a:lnTo>
                <a:lnTo>
                  <a:pt x="f22" y="f38"/>
                </a:lnTo>
                <a:lnTo>
                  <a:pt x="f39" y="f23"/>
                </a:lnTo>
                <a:close/>
              </a:path>
            </a:pathLst>
          </a:custGeom>
          <a:solidFill>
            <a:srgbClr val="13501B"/>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Aptos"/>
            </a:endParaRPr>
          </a:p>
        </p:txBody>
      </p:sp>
      <p:sp>
        <p:nvSpPr>
          <p:cNvPr id="20" name="Diamond 24">
            <a:extLst>
              <a:ext uri="{FF2B5EF4-FFF2-40B4-BE49-F238E27FC236}">
                <a16:creationId xmlns:a16="http://schemas.microsoft.com/office/drawing/2014/main" id="{1DB53289-FDCE-F53D-2B47-89B1CD2A70AA}"/>
              </a:ext>
            </a:extLst>
          </p:cNvPr>
          <p:cNvSpPr/>
          <p:nvPr/>
        </p:nvSpPr>
        <p:spPr>
          <a:xfrm>
            <a:off x="8726384" y="2127488"/>
            <a:ext cx="306296" cy="311042"/>
          </a:xfrm>
          <a:custGeom>
            <a:avLst/>
            <a:gdLst>
              <a:gd name="f0" fmla="val w"/>
              <a:gd name="f1" fmla="val h"/>
              <a:gd name="f2" fmla="val ss"/>
              <a:gd name="f3" fmla="val 0"/>
              <a:gd name="f4" fmla="abs f0"/>
              <a:gd name="f5" fmla="abs f1"/>
              <a:gd name="f6" fmla="abs f2"/>
              <a:gd name="f7" fmla="?: f4 f0 1"/>
              <a:gd name="f8" fmla="?: f5 f1 1"/>
              <a:gd name="f9" fmla="?: f6 f2 1"/>
              <a:gd name="f10" fmla="*/ f7 1 21600"/>
              <a:gd name="f11" fmla="*/ f8 1 21600"/>
              <a:gd name="f12" fmla="*/ 21600 f7 1"/>
              <a:gd name="f13" fmla="*/ 21600 f8 1"/>
              <a:gd name="f14" fmla="min f11 f10"/>
              <a:gd name="f15" fmla="*/ f12 1 f9"/>
              <a:gd name="f16" fmla="*/ f13 1 f9"/>
              <a:gd name="f17" fmla="val f15"/>
              <a:gd name="f18" fmla="val f16"/>
              <a:gd name="f19" fmla="*/ f3 f14 1"/>
              <a:gd name="f20" fmla="+- f18 0 f3"/>
              <a:gd name="f21" fmla="+- f17 0 f3"/>
              <a:gd name="f22" fmla="*/ f17 f14 1"/>
              <a:gd name="f23" fmla="*/ f18 f14 1"/>
              <a:gd name="f24" fmla="*/ f20 1 2"/>
              <a:gd name="f25" fmla="*/ f20 1 4"/>
              <a:gd name="f26" fmla="*/ f21 1 2"/>
              <a:gd name="f27" fmla="*/ f21 1 4"/>
              <a:gd name="f28" fmla="*/ f21 3 1"/>
              <a:gd name="f29" fmla="*/ f20 3 1"/>
              <a:gd name="f30" fmla="+- f3 f24 0"/>
              <a:gd name="f31" fmla="+- f3 f26 0"/>
              <a:gd name="f32" fmla="*/ f28 1 4"/>
              <a:gd name="f33" fmla="*/ f29 1 4"/>
              <a:gd name="f34" fmla="*/ f27 f14 1"/>
              <a:gd name="f35" fmla="*/ f25 f14 1"/>
              <a:gd name="f36" fmla="*/ f32 f14 1"/>
              <a:gd name="f37" fmla="*/ f33 f14 1"/>
              <a:gd name="f38" fmla="*/ f30 f14 1"/>
              <a:gd name="f39" fmla="*/ f31 f14 1"/>
            </a:gdLst>
            <a:ahLst/>
            <a:cxnLst>
              <a:cxn ang="3cd4">
                <a:pos x="hc" y="t"/>
              </a:cxn>
              <a:cxn ang="0">
                <a:pos x="r" y="vc"/>
              </a:cxn>
              <a:cxn ang="cd4">
                <a:pos x="hc" y="b"/>
              </a:cxn>
              <a:cxn ang="cd2">
                <a:pos x="l" y="vc"/>
              </a:cxn>
            </a:cxnLst>
            <a:rect l="f34" t="f35" r="f36" b="f37"/>
            <a:pathLst>
              <a:path>
                <a:moveTo>
                  <a:pt x="f19" y="f38"/>
                </a:moveTo>
                <a:lnTo>
                  <a:pt x="f39" y="f19"/>
                </a:lnTo>
                <a:lnTo>
                  <a:pt x="f22" y="f38"/>
                </a:lnTo>
                <a:lnTo>
                  <a:pt x="f39" y="f23"/>
                </a:lnTo>
                <a:close/>
              </a:path>
            </a:pathLst>
          </a:custGeom>
          <a:gradFill>
            <a:gsLst>
              <a:gs pos="0">
                <a:srgbClr val="AC51A0"/>
              </a:gs>
              <a:gs pos="100000">
                <a:srgbClr val="A62598"/>
              </a:gs>
            </a:gsLst>
            <a:lin ang="5400000"/>
          </a:gradFill>
          <a:ln w="12701" cap="flat">
            <a:solidFill>
              <a:srgbClr val="A02B9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Aptos"/>
            </a:endParaRPr>
          </a:p>
        </p:txBody>
      </p:sp>
      <p:sp>
        <p:nvSpPr>
          <p:cNvPr id="21" name="Diamond 25">
            <a:extLst>
              <a:ext uri="{FF2B5EF4-FFF2-40B4-BE49-F238E27FC236}">
                <a16:creationId xmlns:a16="http://schemas.microsoft.com/office/drawing/2014/main" id="{0238D539-C5D5-EB4B-4C3C-993908522A70}"/>
              </a:ext>
            </a:extLst>
          </p:cNvPr>
          <p:cNvSpPr/>
          <p:nvPr/>
        </p:nvSpPr>
        <p:spPr>
          <a:xfrm>
            <a:off x="11405430" y="5473388"/>
            <a:ext cx="458599" cy="497150"/>
          </a:xfrm>
          <a:custGeom>
            <a:avLst/>
            <a:gdLst>
              <a:gd name="f0" fmla="val w"/>
              <a:gd name="f1" fmla="val h"/>
              <a:gd name="f2" fmla="val ss"/>
              <a:gd name="f3" fmla="val 0"/>
              <a:gd name="f4" fmla="abs f0"/>
              <a:gd name="f5" fmla="abs f1"/>
              <a:gd name="f6" fmla="abs f2"/>
              <a:gd name="f7" fmla="?: f4 f0 1"/>
              <a:gd name="f8" fmla="?: f5 f1 1"/>
              <a:gd name="f9" fmla="?: f6 f2 1"/>
              <a:gd name="f10" fmla="*/ f7 1 21600"/>
              <a:gd name="f11" fmla="*/ f8 1 21600"/>
              <a:gd name="f12" fmla="*/ 21600 f7 1"/>
              <a:gd name="f13" fmla="*/ 21600 f8 1"/>
              <a:gd name="f14" fmla="min f11 f10"/>
              <a:gd name="f15" fmla="*/ f12 1 f9"/>
              <a:gd name="f16" fmla="*/ f13 1 f9"/>
              <a:gd name="f17" fmla="val f15"/>
              <a:gd name="f18" fmla="val f16"/>
              <a:gd name="f19" fmla="*/ f3 f14 1"/>
              <a:gd name="f20" fmla="+- f18 0 f3"/>
              <a:gd name="f21" fmla="+- f17 0 f3"/>
              <a:gd name="f22" fmla="*/ f17 f14 1"/>
              <a:gd name="f23" fmla="*/ f18 f14 1"/>
              <a:gd name="f24" fmla="*/ f20 1 2"/>
              <a:gd name="f25" fmla="*/ f20 1 4"/>
              <a:gd name="f26" fmla="*/ f21 1 2"/>
              <a:gd name="f27" fmla="*/ f21 1 4"/>
              <a:gd name="f28" fmla="*/ f21 3 1"/>
              <a:gd name="f29" fmla="*/ f20 3 1"/>
              <a:gd name="f30" fmla="+- f3 f24 0"/>
              <a:gd name="f31" fmla="+- f3 f26 0"/>
              <a:gd name="f32" fmla="*/ f28 1 4"/>
              <a:gd name="f33" fmla="*/ f29 1 4"/>
              <a:gd name="f34" fmla="*/ f27 f14 1"/>
              <a:gd name="f35" fmla="*/ f25 f14 1"/>
              <a:gd name="f36" fmla="*/ f32 f14 1"/>
              <a:gd name="f37" fmla="*/ f33 f14 1"/>
              <a:gd name="f38" fmla="*/ f30 f14 1"/>
              <a:gd name="f39" fmla="*/ f31 f14 1"/>
            </a:gdLst>
            <a:ahLst/>
            <a:cxnLst>
              <a:cxn ang="3cd4">
                <a:pos x="hc" y="t"/>
              </a:cxn>
              <a:cxn ang="0">
                <a:pos x="r" y="vc"/>
              </a:cxn>
              <a:cxn ang="cd4">
                <a:pos x="hc" y="b"/>
              </a:cxn>
              <a:cxn ang="cd2">
                <a:pos x="l" y="vc"/>
              </a:cxn>
            </a:cxnLst>
            <a:rect l="f34" t="f35" r="f36" b="f37"/>
            <a:pathLst>
              <a:path>
                <a:moveTo>
                  <a:pt x="f19" y="f38"/>
                </a:moveTo>
                <a:lnTo>
                  <a:pt x="f39" y="f19"/>
                </a:lnTo>
                <a:lnTo>
                  <a:pt x="f22" y="f38"/>
                </a:lnTo>
                <a:lnTo>
                  <a:pt x="f39" y="f23"/>
                </a:lnTo>
                <a:close/>
              </a:path>
            </a:pathLst>
          </a:custGeom>
          <a:solidFill>
            <a:srgbClr val="FFFFFF"/>
          </a:solidFill>
          <a:ln w="19046" cap="flat">
            <a:solidFill>
              <a:srgbClr val="A02B9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000000"/>
              </a:solidFill>
              <a:uFillTx/>
              <a:latin typeface="Aptos"/>
            </a:endParaRPr>
          </a:p>
        </p:txBody>
      </p:sp>
      <p:sp>
        <p:nvSpPr>
          <p:cNvPr id="22" name="Diamond 26">
            <a:extLst>
              <a:ext uri="{FF2B5EF4-FFF2-40B4-BE49-F238E27FC236}">
                <a16:creationId xmlns:a16="http://schemas.microsoft.com/office/drawing/2014/main" id="{FF3AE492-C454-D6AF-56E2-8D02C8CD70C0}"/>
              </a:ext>
            </a:extLst>
          </p:cNvPr>
          <p:cNvSpPr/>
          <p:nvPr/>
        </p:nvSpPr>
        <p:spPr>
          <a:xfrm>
            <a:off x="3490914" y="2032162"/>
            <a:ext cx="458599" cy="497150"/>
          </a:xfrm>
          <a:custGeom>
            <a:avLst/>
            <a:gdLst>
              <a:gd name="f0" fmla="val w"/>
              <a:gd name="f1" fmla="val h"/>
              <a:gd name="f2" fmla="val ss"/>
              <a:gd name="f3" fmla="val 0"/>
              <a:gd name="f4" fmla="abs f0"/>
              <a:gd name="f5" fmla="abs f1"/>
              <a:gd name="f6" fmla="abs f2"/>
              <a:gd name="f7" fmla="?: f4 f0 1"/>
              <a:gd name="f8" fmla="?: f5 f1 1"/>
              <a:gd name="f9" fmla="?: f6 f2 1"/>
              <a:gd name="f10" fmla="*/ f7 1 21600"/>
              <a:gd name="f11" fmla="*/ f8 1 21600"/>
              <a:gd name="f12" fmla="*/ 21600 f7 1"/>
              <a:gd name="f13" fmla="*/ 21600 f8 1"/>
              <a:gd name="f14" fmla="min f11 f10"/>
              <a:gd name="f15" fmla="*/ f12 1 f9"/>
              <a:gd name="f16" fmla="*/ f13 1 f9"/>
              <a:gd name="f17" fmla="val f15"/>
              <a:gd name="f18" fmla="val f16"/>
              <a:gd name="f19" fmla="*/ f3 f14 1"/>
              <a:gd name="f20" fmla="+- f18 0 f3"/>
              <a:gd name="f21" fmla="+- f17 0 f3"/>
              <a:gd name="f22" fmla="*/ f17 f14 1"/>
              <a:gd name="f23" fmla="*/ f18 f14 1"/>
              <a:gd name="f24" fmla="*/ f20 1 2"/>
              <a:gd name="f25" fmla="*/ f20 1 4"/>
              <a:gd name="f26" fmla="*/ f21 1 2"/>
              <a:gd name="f27" fmla="*/ f21 1 4"/>
              <a:gd name="f28" fmla="*/ f21 3 1"/>
              <a:gd name="f29" fmla="*/ f20 3 1"/>
              <a:gd name="f30" fmla="+- f3 f24 0"/>
              <a:gd name="f31" fmla="+- f3 f26 0"/>
              <a:gd name="f32" fmla="*/ f28 1 4"/>
              <a:gd name="f33" fmla="*/ f29 1 4"/>
              <a:gd name="f34" fmla="*/ f27 f14 1"/>
              <a:gd name="f35" fmla="*/ f25 f14 1"/>
              <a:gd name="f36" fmla="*/ f32 f14 1"/>
              <a:gd name="f37" fmla="*/ f33 f14 1"/>
              <a:gd name="f38" fmla="*/ f30 f14 1"/>
              <a:gd name="f39" fmla="*/ f31 f14 1"/>
            </a:gdLst>
            <a:ahLst/>
            <a:cxnLst>
              <a:cxn ang="3cd4">
                <a:pos x="hc" y="t"/>
              </a:cxn>
              <a:cxn ang="0">
                <a:pos x="r" y="vc"/>
              </a:cxn>
              <a:cxn ang="cd4">
                <a:pos x="hc" y="b"/>
              </a:cxn>
              <a:cxn ang="cd2">
                <a:pos x="l" y="vc"/>
              </a:cxn>
            </a:cxnLst>
            <a:rect l="f34" t="f35" r="f36" b="f37"/>
            <a:pathLst>
              <a:path>
                <a:moveTo>
                  <a:pt x="f19" y="f38"/>
                </a:moveTo>
                <a:lnTo>
                  <a:pt x="f39" y="f19"/>
                </a:lnTo>
                <a:lnTo>
                  <a:pt x="f22" y="f38"/>
                </a:lnTo>
                <a:lnTo>
                  <a:pt x="f39" y="f23"/>
                </a:lnTo>
                <a:close/>
              </a:path>
            </a:pathLst>
          </a:custGeom>
          <a:solidFill>
            <a:srgbClr val="FFFFFF"/>
          </a:solidFill>
          <a:ln w="19046" cap="flat">
            <a:solidFill>
              <a:srgbClr val="E97132"/>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000000"/>
              </a:solidFill>
              <a:uFillTx/>
              <a:latin typeface="Aptos"/>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6F0B4FDF-4A21-D1AE-38FC-97520900B479}"/>
              </a:ext>
            </a:extLst>
          </p:cNvPr>
          <p:cNvSpPr/>
          <p:nvPr/>
        </p:nvSpPr>
        <p:spPr>
          <a:xfrm>
            <a:off x="0" y="0"/>
            <a:ext cx="12191996" cy="1615443"/>
          </a:xfrm>
          <a:prstGeom prst="rect">
            <a:avLst/>
          </a:prstGeom>
          <a:solidFill>
            <a:srgbClr val="F2CFEE"/>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90000"/>
              </a:lnSpc>
              <a:spcBef>
                <a:spcPts val="0"/>
              </a:spcBef>
              <a:spcAft>
                <a:spcPts val="0"/>
              </a:spcAft>
              <a:buNone/>
              <a:tabLst/>
              <a:defRPr sz="1800" b="0" i="0" u="none" strike="noStrike" kern="0" cap="none" spc="0" baseline="0">
                <a:solidFill>
                  <a:srgbClr val="000000"/>
                </a:solidFill>
                <a:uFillTx/>
              </a:defRPr>
            </a:pPr>
            <a:endParaRPr lang="pt-BR" sz="1800" b="0" i="0" u="none" strike="noStrike" kern="0" cap="none" spc="0" baseline="0">
              <a:solidFill>
                <a:srgbClr val="000000"/>
              </a:solidFill>
              <a:uFillTx/>
              <a:latin typeface="Aptos Display"/>
            </a:endParaRPr>
          </a:p>
        </p:txBody>
      </p:sp>
      <p:sp>
        <p:nvSpPr>
          <p:cNvPr id="3" name="Oval 9">
            <a:extLst>
              <a:ext uri="{FF2B5EF4-FFF2-40B4-BE49-F238E27FC236}">
                <a16:creationId xmlns:a16="http://schemas.microsoft.com/office/drawing/2014/main" id="{26221805-8BE8-017E-CD1D-B821E68AB0A8}"/>
              </a:ext>
            </a:extLst>
          </p:cNvPr>
          <p:cNvSpPr/>
          <p:nvPr/>
        </p:nvSpPr>
        <p:spPr>
          <a:xfrm>
            <a:off x="8990371" y="838294"/>
            <a:ext cx="2096591" cy="161544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Aptos"/>
            </a:endParaRPr>
          </a:p>
        </p:txBody>
      </p:sp>
      <p:sp>
        <p:nvSpPr>
          <p:cNvPr id="4" name="Oval 5">
            <a:extLst>
              <a:ext uri="{FF2B5EF4-FFF2-40B4-BE49-F238E27FC236}">
                <a16:creationId xmlns:a16="http://schemas.microsoft.com/office/drawing/2014/main" id="{7F2E959B-92D8-3D83-53F6-66DE11916709}"/>
              </a:ext>
            </a:extLst>
          </p:cNvPr>
          <p:cNvSpPr/>
          <p:nvPr/>
        </p:nvSpPr>
        <p:spPr>
          <a:xfrm>
            <a:off x="9377985" y="940990"/>
            <a:ext cx="1384666" cy="92926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8ED973"/>
          </a:solidFill>
          <a:ln cap="flat">
            <a:noFill/>
            <a:prstDash val="soli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Aptos"/>
            </a:endParaRPr>
          </a:p>
        </p:txBody>
      </p:sp>
      <p:sp>
        <p:nvSpPr>
          <p:cNvPr id="5" name="Oval 11">
            <a:extLst>
              <a:ext uri="{FF2B5EF4-FFF2-40B4-BE49-F238E27FC236}">
                <a16:creationId xmlns:a16="http://schemas.microsoft.com/office/drawing/2014/main" id="{B233D00F-3C55-4CE4-E739-AC33C28AEFC3}"/>
              </a:ext>
            </a:extLst>
          </p:cNvPr>
          <p:cNvSpPr/>
          <p:nvPr/>
        </p:nvSpPr>
        <p:spPr>
          <a:xfrm>
            <a:off x="605790" y="838294"/>
            <a:ext cx="2096591" cy="161544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Aptos"/>
            </a:endParaRPr>
          </a:p>
        </p:txBody>
      </p:sp>
      <p:sp>
        <p:nvSpPr>
          <p:cNvPr id="6" name="Oval 6">
            <a:extLst>
              <a:ext uri="{FF2B5EF4-FFF2-40B4-BE49-F238E27FC236}">
                <a16:creationId xmlns:a16="http://schemas.microsoft.com/office/drawing/2014/main" id="{8F3329E2-CB21-3EFD-7640-2BA6604AAA2B}"/>
              </a:ext>
            </a:extLst>
          </p:cNvPr>
          <p:cNvSpPr/>
          <p:nvPr/>
        </p:nvSpPr>
        <p:spPr>
          <a:xfrm>
            <a:off x="961756" y="885541"/>
            <a:ext cx="1384666" cy="957221"/>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BE3D6"/>
          </a:solidFill>
          <a:ln cap="flat">
            <a:noFill/>
            <a:prstDash val="soli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Aptos"/>
            </a:endParaRPr>
          </a:p>
        </p:txBody>
      </p:sp>
      <p:sp>
        <p:nvSpPr>
          <p:cNvPr id="7" name="Oval 7">
            <a:extLst>
              <a:ext uri="{FF2B5EF4-FFF2-40B4-BE49-F238E27FC236}">
                <a16:creationId xmlns:a16="http://schemas.microsoft.com/office/drawing/2014/main" id="{20D76F4A-B5ED-E875-AB69-E7C609EF92B3}"/>
              </a:ext>
            </a:extLst>
          </p:cNvPr>
          <p:cNvSpPr/>
          <p:nvPr/>
        </p:nvSpPr>
        <p:spPr>
          <a:xfrm>
            <a:off x="2814020" y="838294"/>
            <a:ext cx="2096591" cy="161544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Aptos"/>
            </a:endParaRPr>
          </a:p>
        </p:txBody>
      </p:sp>
      <p:sp>
        <p:nvSpPr>
          <p:cNvPr id="8" name="Oval 10">
            <a:extLst>
              <a:ext uri="{FF2B5EF4-FFF2-40B4-BE49-F238E27FC236}">
                <a16:creationId xmlns:a16="http://schemas.microsoft.com/office/drawing/2014/main" id="{ABA8C50D-A591-631F-42F2-AECC70954A83}"/>
              </a:ext>
            </a:extLst>
          </p:cNvPr>
          <p:cNvSpPr/>
          <p:nvPr/>
        </p:nvSpPr>
        <p:spPr>
          <a:xfrm>
            <a:off x="6716222" y="838294"/>
            <a:ext cx="2096591" cy="161544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Aptos"/>
            </a:endParaRPr>
          </a:p>
        </p:txBody>
      </p:sp>
      <p:sp>
        <p:nvSpPr>
          <p:cNvPr id="9" name="Oval 8">
            <a:extLst>
              <a:ext uri="{FF2B5EF4-FFF2-40B4-BE49-F238E27FC236}">
                <a16:creationId xmlns:a16="http://schemas.microsoft.com/office/drawing/2014/main" id="{BE64231E-6659-3585-F8D4-64FEC02DB165}"/>
              </a:ext>
            </a:extLst>
          </p:cNvPr>
          <p:cNvSpPr/>
          <p:nvPr/>
        </p:nvSpPr>
        <p:spPr>
          <a:xfrm>
            <a:off x="7072179" y="989581"/>
            <a:ext cx="1384666" cy="972071"/>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FF00"/>
          </a:solidFill>
          <a:ln cap="flat">
            <a:noFill/>
            <a:prstDash val="soli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Aptos"/>
            </a:endParaRPr>
          </a:p>
        </p:txBody>
      </p:sp>
      <p:sp>
        <p:nvSpPr>
          <p:cNvPr id="10" name="TextBox 12">
            <a:extLst>
              <a:ext uri="{FF2B5EF4-FFF2-40B4-BE49-F238E27FC236}">
                <a16:creationId xmlns:a16="http://schemas.microsoft.com/office/drawing/2014/main" id="{F16FE62F-2EF4-4418-E36C-451213518910}"/>
              </a:ext>
            </a:extLst>
          </p:cNvPr>
          <p:cNvSpPr txBox="1"/>
          <p:nvPr/>
        </p:nvSpPr>
        <p:spPr>
          <a:xfrm>
            <a:off x="0" y="-101388"/>
            <a:ext cx="6515099" cy="70788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BR" sz="4000" b="1" i="0" u="none" strike="noStrike" kern="1200" cap="none" spc="0" baseline="0">
                <a:solidFill>
                  <a:srgbClr val="78206E"/>
                </a:solidFill>
                <a:uFillTx/>
                <a:latin typeface="Arial" pitchFamily="34"/>
                <a:cs typeface="Arial" pitchFamily="34"/>
              </a:rPr>
              <a:t>Models and Frameworks</a:t>
            </a:r>
          </a:p>
        </p:txBody>
      </p:sp>
      <p:sp>
        <p:nvSpPr>
          <p:cNvPr id="11" name="Oval 13">
            <a:extLst>
              <a:ext uri="{FF2B5EF4-FFF2-40B4-BE49-F238E27FC236}">
                <a16:creationId xmlns:a16="http://schemas.microsoft.com/office/drawing/2014/main" id="{D27A3AF0-B0B9-1FFA-492D-E042AB8AA9E7}"/>
              </a:ext>
            </a:extLst>
          </p:cNvPr>
          <p:cNvSpPr/>
          <p:nvPr/>
        </p:nvSpPr>
        <p:spPr>
          <a:xfrm>
            <a:off x="3169977" y="913494"/>
            <a:ext cx="1384666" cy="984269"/>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00B0F0"/>
          </a:solidFill>
          <a:ln cap="flat">
            <a:noFill/>
            <a:prstDash val="soli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Aptos"/>
            </a:endParaRPr>
          </a:p>
        </p:txBody>
      </p:sp>
      <p:pic>
        <p:nvPicPr>
          <p:cNvPr id="12" name="Graphic 15" descr="Home1 with solid fill">
            <a:extLst>
              <a:ext uri="{FF2B5EF4-FFF2-40B4-BE49-F238E27FC236}">
                <a16:creationId xmlns:a16="http://schemas.microsoft.com/office/drawing/2014/main" id="{A2FC8B24-C04B-7B28-C1A7-1543C3F8CF7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194023" y="814702"/>
            <a:ext cx="914400" cy="914400"/>
          </a:xfrm>
          <a:prstGeom prst="rect">
            <a:avLst/>
          </a:prstGeom>
          <a:noFill/>
          <a:ln cap="flat">
            <a:noFill/>
          </a:ln>
        </p:spPr>
      </p:pic>
      <p:pic>
        <p:nvPicPr>
          <p:cNvPr id="13" name="Graphic 17" descr="Chat with solid fill">
            <a:extLst>
              <a:ext uri="{FF2B5EF4-FFF2-40B4-BE49-F238E27FC236}">
                <a16:creationId xmlns:a16="http://schemas.microsoft.com/office/drawing/2014/main" id="{2D9857EC-CD3E-B9F7-7B29-9424A701A19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366607" y="930786"/>
            <a:ext cx="914400" cy="1103808"/>
          </a:xfrm>
          <a:prstGeom prst="rect">
            <a:avLst/>
          </a:prstGeom>
          <a:noFill/>
          <a:ln cap="flat">
            <a:noFill/>
          </a:ln>
        </p:spPr>
      </p:pic>
      <p:pic>
        <p:nvPicPr>
          <p:cNvPr id="14" name="Graphic 19" descr="Cheers outline">
            <a:extLst>
              <a:ext uri="{FF2B5EF4-FFF2-40B4-BE49-F238E27FC236}">
                <a16:creationId xmlns:a16="http://schemas.microsoft.com/office/drawing/2014/main" id="{EDC209BC-C2E3-751C-1799-032361D27800}"/>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354293" y="1005675"/>
            <a:ext cx="1084213" cy="838203"/>
          </a:xfrm>
          <a:prstGeom prst="rect">
            <a:avLst/>
          </a:prstGeom>
          <a:noFill/>
          <a:ln cap="flat">
            <a:noFill/>
          </a:ln>
        </p:spPr>
      </p:pic>
      <p:pic>
        <p:nvPicPr>
          <p:cNvPr id="15" name="Graphic 21" descr="Lunch Box outline">
            <a:extLst>
              <a:ext uri="{FF2B5EF4-FFF2-40B4-BE49-F238E27FC236}">
                <a16:creationId xmlns:a16="http://schemas.microsoft.com/office/drawing/2014/main" id="{1CBB21AA-3248-7051-0AD5-474F2464FB85}"/>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9519763" y="997646"/>
            <a:ext cx="1101093" cy="736960"/>
          </a:xfrm>
          <a:prstGeom prst="rect">
            <a:avLst/>
          </a:prstGeom>
          <a:noFill/>
          <a:ln cap="flat">
            <a:noFill/>
          </a:ln>
        </p:spPr>
      </p:pic>
      <p:sp>
        <p:nvSpPr>
          <p:cNvPr id="16" name="TextBox 25">
            <a:extLst>
              <a:ext uri="{FF2B5EF4-FFF2-40B4-BE49-F238E27FC236}">
                <a16:creationId xmlns:a16="http://schemas.microsoft.com/office/drawing/2014/main" id="{C7082747-B6BA-7DEC-DE53-452F97F1980C}"/>
              </a:ext>
            </a:extLst>
          </p:cNvPr>
          <p:cNvSpPr txBox="1"/>
          <p:nvPr/>
        </p:nvSpPr>
        <p:spPr>
          <a:xfrm>
            <a:off x="563306" y="2812209"/>
            <a:ext cx="5581982" cy="2833789"/>
          </a:xfrm>
          <a:prstGeom prst="rect">
            <a:avLst/>
          </a:prstGeom>
          <a:noFill/>
          <a:ln cap="flat">
            <a:noFill/>
          </a:ln>
        </p:spPr>
        <p:txBody>
          <a:bodyPr vert="horz" wrap="square" lIns="91440" tIns="45720" rIns="91440" bIns="45720" anchor="t" anchorCtr="0" compatLnSpc="1">
            <a:spAutoFit/>
          </a:bodyPr>
          <a:lstStyle/>
          <a:p>
            <a:pPr marL="171450" marR="0" lvl="0" indent="-171450" algn="l" defTabSz="914400" rtl="0" fontAlgn="auto" hangingPunct="1">
              <a:lnSpc>
                <a:spcPct val="15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000" b="1" i="0" u="none" strike="noStrike" kern="1200" cap="none" spc="0" baseline="0">
                <a:solidFill>
                  <a:srgbClr val="000000"/>
                </a:solidFill>
                <a:uFillTx/>
                <a:latin typeface="Arial" pitchFamily="34"/>
                <a:cs typeface="Arial" pitchFamily="34"/>
              </a:rPr>
              <a:t>Person-Centred Care</a:t>
            </a:r>
          </a:p>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cs typeface="Arial" pitchFamily="34"/>
              </a:rPr>
              <a:t>Care is built around you, not just your diabetes.</a:t>
            </a:r>
            <a:endParaRPr lang="en-GB" sz="1000" b="1" i="0" u="none" strike="noStrike" kern="1200" cap="none" spc="0" baseline="0">
              <a:solidFill>
                <a:srgbClr val="000000"/>
              </a:solidFill>
              <a:uFillTx/>
              <a:latin typeface="Arial" pitchFamily="34"/>
              <a:cs typeface="Arial" pitchFamily="34"/>
            </a:endParaRPr>
          </a:p>
          <a:p>
            <a:pPr marL="171450" marR="0" lvl="0" indent="-171450" algn="l" defTabSz="914400" rtl="0" fontAlgn="auto" hangingPunct="1">
              <a:lnSpc>
                <a:spcPct val="15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000" b="1" i="0" u="none" strike="noStrike" kern="1200" cap="none" spc="0" baseline="0">
                <a:solidFill>
                  <a:srgbClr val="000000"/>
                </a:solidFill>
                <a:uFillTx/>
                <a:latin typeface="Arial" pitchFamily="34"/>
                <a:cs typeface="Arial" pitchFamily="34"/>
              </a:rPr>
              <a:t> Empowered Patients</a:t>
            </a:r>
          </a:p>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cs typeface="Arial" pitchFamily="34"/>
              </a:rPr>
              <a:t>You have control access your records and join decisions about your care.</a:t>
            </a:r>
          </a:p>
          <a:p>
            <a:pPr marL="171450" marR="0" lvl="0" indent="-171450" algn="l" defTabSz="914400" rtl="0" fontAlgn="auto" hangingPunct="1">
              <a:lnSpc>
                <a:spcPct val="15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000" b="1" i="0" u="none" strike="noStrike" kern="1200" cap="none" spc="0" baseline="0">
                <a:solidFill>
                  <a:srgbClr val="000000"/>
                </a:solidFill>
                <a:uFillTx/>
                <a:latin typeface="Arial" pitchFamily="34"/>
                <a:cs typeface="Arial" pitchFamily="34"/>
              </a:rPr>
              <a:t>Professional </a:t>
            </a:r>
            <a:r>
              <a:rPr lang="en-GB" sz="1100" b="1" i="0" u="none" strike="noStrike" kern="1200" cap="none" spc="0" baseline="0">
                <a:solidFill>
                  <a:srgbClr val="000000"/>
                </a:solidFill>
                <a:uFillTx/>
                <a:latin typeface="Arial" pitchFamily="34"/>
                <a:cs typeface="Arial" pitchFamily="34"/>
              </a:rPr>
              <a:t>Collaboration</a:t>
            </a:r>
          </a:p>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cs typeface="Arial" pitchFamily="34"/>
              </a:rPr>
              <a:t>Doctors, nurses, and specialists work together to give better care.</a:t>
            </a:r>
          </a:p>
          <a:p>
            <a:pPr marL="171450" marR="0" lvl="0" indent="-171450" algn="l" defTabSz="914400" rtl="0" fontAlgn="auto" hangingPunct="1">
              <a:lnSpc>
                <a:spcPct val="15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000" b="1" i="0" u="none" strike="noStrike" kern="1200" cap="none" spc="0" baseline="0">
                <a:solidFill>
                  <a:srgbClr val="000000"/>
                </a:solidFill>
                <a:uFillTx/>
                <a:latin typeface="Arial" pitchFamily="34"/>
                <a:cs typeface="Arial" pitchFamily="34"/>
              </a:rPr>
              <a:t> Evidence &amp; Best Practice</a:t>
            </a:r>
          </a:p>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cs typeface="Arial" pitchFamily="34"/>
              </a:rPr>
              <a:t>Treatments follow proven guidelines for safe and effective diabetes care.</a:t>
            </a:r>
          </a:p>
          <a:p>
            <a:pPr marL="171450" marR="0" lvl="0" indent="-171450" algn="l" defTabSz="914400" rtl="0" fontAlgn="auto" hangingPunct="1">
              <a:lnSpc>
                <a:spcPct val="15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000" b="1" i="0" u="none" strike="noStrike" kern="1200" cap="none" spc="0" baseline="0">
                <a:solidFill>
                  <a:srgbClr val="000000"/>
                </a:solidFill>
                <a:uFillTx/>
                <a:latin typeface="Arial" pitchFamily="34"/>
                <a:cs typeface="Arial" pitchFamily="34"/>
              </a:rPr>
              <a:t>Integrated System Approach</a:t>
            </a:r>
          </a:p>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cs typeface="Arial" pitchFamily="34"/>
              </a:rPr>
              <a:t>Different healthcare teams coordinate to manage your diabetes smoothly.</a:t>
            </a:r>
          </a:p>
          <a:p>
            <a:pPr marL="171450" marR="0" lvl="0" indent="-171450" algn="l" defTabSz="914400" rtl="0" fontAlgn="auto" hangingPunct="1">
              <a:lnSpc>
                <a:spcPct val="15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000" b="1" i="0" u="none" strike="noStrike" kern="1200" cap="none" spc="0" baseline="0">
                <a:solidFill>
                  <a:srgbClr val="000000"/>
                </a:solidFill>
                <a:uFillTx/>
                <a:latin typeface="Arial" pitchFamily="34"/>
                <a:cs typeface="Arial" pitchFamily="34"/>
              </a:rPr>
              <a:t>Continuous Improvement</a:t>
            </a:r>
          </a:p>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cs typeface="Arial" pitchFamily="34"/>
              </a:rPr>
              <a:t>Care is reviewed and improved to help you stay healthy longer (The Health Foundation, 2013).</a:t>
            </a:r>
          </a:p>
        </p:txBody>
      </p:sp>
      <p:sp>
        <p:nvSpPr>
          <p:cNvPr id="17" name="TextBox 1">
            <a:extLst>
              <a:ext uri="{FF2B5EF4-FFF2-40B4-BE49-F238E27FC236}">
                <a16:creationId xmlns:a16="http://schemas.microsoft.com/office/drawing/2014/main" id="{7A1C45D3-5658-BB0F-F85D-286E8BDAA7EA}"/>
              </a:ext>
            </a:extLst>
          </p:cNvPr>
          <p:cNvSpPr txBox="1"/>
          <p:nvPr/>
        </p:nvSpPr>
        <p:spPr>
          <a:xfrm>
            <a:off x="605790" y="2577099"/>
            <a:ext cx="4551682" cy="27699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BR" sz="1200" b="1" i="0" u="none" strike="noStrike" kern="1200" cap="none" spc="0" baseline="0">
                <a:solidFill>
                  <a:srgbClr val="000000"/>
                </a:solidFill>
                <a:uFillTx/>
                <a:latin typeface="Arial" pitchFamily="34"/>
                <a:cs typeface="Arial" pitchFamily="34"/>
              </a:rPr>
              <a:t>House of care Model (NHS England)</a:t>
            </a:r>
          </a:p>
        </p:txBody>
      </p:sp>
      <p:sp>
        <p:nvSpPr>
          <p:cNvPr id="18" name="TextBox 21">
            <a:extLst>
              <a:ext uri="{FF2B5EF4-FFF2-40B4-BE49-F238E27FC236}">
                <a16:creationId xmlns:a16="http://schemas.microsoft.com/office/drawing/2014/main" id="{AA3CEB5E-9825-CB6B-953C-F78FE31027F5}"/>
              </a:ext>
            </a:extLst>
          </p:cNvPr>
          <p:cNvSpPr txBox="1"/>
          <p:nvPr/>
        </p:nvSpPr>
        <p:spPr>
          <a:xfrm>
            <a:off x="6187772" y="2854098"/>
            <a:ext cx="5710793" cy="3107967"/>
          </a:xfrm>
          <a:prstGeom prst="rect">
            <a:avLst/>
          </a:prstGeom>
          <a:noFill/>
          <a:ln cap="flat">
            <a:noFill/>
          </a:ln>
        </p:spPr>
        <p:txBody>
          <a:bodyPr vert="horz" wrap="square" lIns="91440" tIns="45720" rIns="91440" bIns="45720" anchor="t" anchorCtr="0" compatLnSpc="1">
            <a:spAutoFit/>
          </a:bodyPr>
          <a:lstStyle/>
          <a:p>
            <a:pPr marL="171450" marR="0" lvl="0" indent="-171450" algn="just" defTabSz="914400" rtl="0" fontAlgn="auto" hangingPunct="1">
              <a:lnSpc>
                <a:spcPct val="15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100" b="0" i="0" u="none" strike="noStrike" kern="1200" cap="none" spc="0" baseline="0" dirty="0">
                <a:solidFill>
                  <a:srgbClr val="000000"/>
                </a:solidFill>
                <a:uFillTx/>
                <a:latin typeface="Arial" pitchFamily="34"/>
                <a:cs typeface="Arial" pitchFamily="34"/>
              </a:rPr>
              <a:t>Supports people with diabetes and carers to manage health and make informed choices.</a:t>
            </a:r>
          </a:p>
          <a:p>
            <a:pPr marL="171450" marR="0" lvl="0" indent="-171450" algn="just" defTabSz="914400" rtl="0" fontAlgn="auto" hangingPunct="1">
              <a:lnSpc>
                <a:spcPct val="15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100" b="0" i="0" u="none" strike="noStrike" kern="1200" cap="none" spc="0" baseline="0" dirty="0">
                <a:solidFill>
                  <a:srgbClr val="000000"/>
                </a:solidFill>
                <a:uFillTx/>
                <a:latin typeface="Arial" pitchFamily="34"/>
                <a:cs typeface="Arial" pitchFamily="34"/>
              </a:rPr>
              <a:t>Provides proactive support for long-term management of blood sugar, diet, and lifestyle.</a:t>
            </a:r>
          </a:p>
          <a:p>
            <a:pPr marL="171450" marR="0" lvl="0" indent="-171450" algn="just" defTabSz="914400" rtl="0" fontAlgn="auto" hangingPunct="1">
              <a:lnSpc>
                <a:spcPct val="15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100" b="0" i="0" u="none" strike="noStrike" kern="1200" cap="none" spc="0" baseline="0" dirty="0">
                <a:solidFill>
                  <a:srgbClr val="000000"/>
                </a:solidFill>
                <a:uFillTx/>
                <a:latin typeface="Arial" pitchFamily="34"/>
                <a:cs typeface="Arial" pitchFamily="34"/>
              </a:rPr>
              <a:t>Offers integrated support for complex needs (e.g., multiple conditions, complications).</a:t>
            </a:r>
          </a:p>
          <a:p>
            <a:pPr marL="0" marR="0" lvl="0" indent="0" algn="just"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100" b="1" i="0" u="none" strike="noStrike" kern="1200" cap="none" spc="0" baseline="0" dirty="0">
                <a:solidFill>
                  <a:srgbClr val="000000"/>
                </a:solidFill>
                <a:uFillTx/>
                <a:latin typeface="Arial" pitchFamily="34"/>
                <a:cs typeface="Arial" pitchFamily="34"/>
              </a:rPr>
              <a:t>Core programmes applied to diabetes:</a:t>
            </a:r>
          </a:p>
          <a:p>
            <a:pPr marL="171450" marR="0" lvl="0" indent="-171450" algn="just" defTabSz="914400" rtl="0" fontAlgn="auto" hangingPunct="1">
              <a:lnSpc>
                <a:spcPct val="15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100" b="1" i="0" u="none" strike="noStrike" kern="1200" cap="none" spc="0" baseline="0" dirty="0">
                <a:solidFill>
                  <a:srgbClr val="000000"/>
                </a:solidFill>
                <a:uFillTx/>
                <a:latin typeface="Arial" pitchFamily="34"/>
                <a:cs typeface="Arial" pitchFamily="34"/>
              </a:rPr>
              <a:t>Shared decision-making </a:t>
            </a:r>
            <a:r>
              <a:rPr lang="en-GB" sz="1100" i="0" u="none" strike="noStrike" kern="1200" cap="none" spc="0" baseline="0" dirty="0">
                <a:solidFill>
                  <a:srgbClr val="000000"/>
                </a:solidFill>
                <a:uFillTx/>
                <a:latin typeface="Arial" pitchFamily="34"/>
                <a:cs typeface="Arial" pitchFamily="34"/>
              </a:rPr>
              <a:t>for treatment and lifestyle choices.</a:t>
            </a:r>
          </a:p>
          <a:p>
            <a:pPr marL="171450" marR="0" lvl="0" indent="-171450" algn="just" defTabSz="914400" rtl="0" fontAlgn="auto" hangingPunct="1">
              <a:lnSpc>
                <a:spcPct val="15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100" b="1" i="0" u="none" strike="noStrike" kern="1200" cap="none" spc="0" baseline="0" dirty="0">
                <a:solidFill>
                  <a:srgbClr val="000000"/>
                </a:solidFill>
                <a:uFillTx/>
                <a:latin typeface="Arial" pitchFamily="34"/>
                <a:cs typeface="Arial" pitchFamily="34"/>
              </a:rPr>
              <a:t>Personalised care planning </a:t>
            </a:r>
            <a:r>
              <a:rPr lang="en-GB" sz="1100" b="0" i="0" u="none" strike="noStrike" kern="1200" cap="none" spc="0" baseline="0" dirty="0">
                <a:solidFill>
                  <a:srgbClr val="000000"/>
                </a:solidFill>
                <a:uFillTx/>
                <a:latin typeface="Arial" pitchFamily="34"/>
                <a:cs typeface="Arial" pitchFamily="34"/>
              </a:rPr>
              <a:t>(medication, diet, exercise).</a:t>
            </a:r>
          </a:p>
          <a:p>
            <a:pPr marL="171450" marR="0" lvl="0" indent="-171450" algn="just" defTabSz="914400" rtl="0" fontAlgn="auto" hangingPunct="1">
              <a:lnSpc>
                <a:spcPct val="15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100" b="1" i="0" u="none" strike="noStrike" kern="1200" cap="none" spc="0" baseline="0" dirty="0">
                <a:solidFill>
                  <a:srgbClr val="000000"/>
                </a:solidFill>
                <a:uFillTx/>
                <a:latin typeface="Arial" pitchFamily="34"/>
                <a:cs typeface="Arial" pitchFamily="34"/>
              </a:rPr>
              <a:t>Enabling choice in care pathways.</a:t>
            </a:r>
          </a:p>
          <a:p>
            <a:pPr marL="171450" marR="0" lvl="0" indent="-171450" algn="just" defTabSz="914400" rtl="0" fontAlgn="auto" hangingPunct="1">
              <a:lnSpc>
                <a:spcPct val="15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100" b="1" i="0" u="none" strike="noStrike" kern="1200" cap="none" spc="0" baseline="0" dirty="0">
                <a:solidFill>
                  <a:srgbClr val="000000"/>
                </a:solidFill>
                <a:uFillTx/>
                <a:latin typeface="Arial" pitchFamily="34"/>
                <a:cs typeface="Arial" pitchFamily="34"/>
              </a:rPr>
              <a:t>Social prescribing &amp; community support </a:t>
            </a:r>
            <a:r>
              <a:rPr lang="en-GB" sz="1100" b="0" i="0" u="none" strike="noStrike" kern="1200" cap="none" spc="0" baseline="0" dirty="0">
                <a:solidFill>
                  <a:srgbClr val="000000"/>
                </a:solidFill>
                <a:uFillTx/>
                <a:latin typeface="Arial" pitchFamily="34"/>
                <a:cs typeface="Arial" pitchFamily="34"/>
              </a:rPr>
              <a:t>(e.g., exercise groups, peer support).</a:t>
            </a:r>
          </a:p>
          <a:p>
            <a:pPr marL="171450" marR="0" lvl="0" indent="-171450" algn="just" defTabSz="914400" rtl="0" fontAlgn="auto" hangingPunct="1">
              <a:lnSpc>
                <a:spcPct val="15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100" b="1" i="0" u="none" strike="noStrike" kern="1200" cap="none" spc="0" baseline="0" dirty="0">
                <a:solidFill>
                  <a:srgbClr val="000000"/>
                </a:solidFill>
                <a:uFillTx/>
                <a:latin typeface="Arial" pitchFamily="34"/>
                <a:cs typeface="Arial" pitchFamily="34"/>
              </a:rPr>
              <a:t>Supported self-management </a:t>
            </a:r>
            <a:r>
              <a:rPr lang="en-GB" sz="1100" b="0" i="0" u="none" strike="noStrike" kern="1200" cap="none" spc="0" baseline="0" dirty="0">
                <a:solidFill>
                  <a:srgbClr val="000000"/>
                </a:solidFill>
                <a:uFillTx/>
                <a:latin typeface="Arial" pitchFamily="34"/>
                <a:cs typeface="Arial" pitchFamily="34"/>
              </a:rPr>
              <a:t>(monitoring glucose, managing symptoms).</a:t>
            </a:r>
          </a:p>
          <a:p>
            <a:pPr marL="171450" marR="0" lvl="0" indent="-171450" algn="just" defTabSz="914400" rtl="0" fontAlgn="auto" hangingPunct="1">
              <a:lnSpc>
                <a:spcPct val="15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100" b="1" i="0" u="none" strike="noStrike" kern="1200" cap="none" spc="0" baseline="0" dirty="0">
                <a:solidFill>
                  <a:srgbClr val="000000"/>
                </a:solidFill>
                <a:uFillTx/>
                <a:latin typeface="Arial" pitchFamily="34"/>
                <a:cs typeface="Arial" pitchFamily="34"/>
              </a:rPr>
              <a:t>Personal/integrated health budgets </a:t>
            </a:r>
            <a:r>
              <a:rPr lang="en-GB" sz="1100" b="0" i="0" u="none" strike="noStrike" kern="1200" cap="none" spc="0" baseline="0" dirty="0">
                <a:solidFill>
                  <a:srgbClr val="000000"/>
                </a:solidFill>
                <a:uFillTx/>
                <a:latin typeface="Arial" pitchFamily="34"/>
                <a:cs typeface="Arial" pitchFamily="34"/>
              </a:rPr>
              <a:t>for additional support(NHS, </a:t>
            </a:r>
            <a:r>
              <a:rPr lang="en-GB" sz="1100" b="0" i="0" u="none" strike="noStrike" kern="1200" cap="none" spc="0" baseline="0" dirty="0" err="1">
                <a:solidFill>
                  <a:srgbClr val="000000"/>
                </a:solidFill>
                <a:uFillTx/>
                <a:latin typeface="Arial" pitchFamily="34"/>
                <a:cs typeface="Arial" pitchFamily="34"/>
              </a:rPr>
              <a:t>n.d.f</a:t>
            </a:r>
            <a:r>
              <a:rPr lang="en-GB" sz="1100" b="0" i="0" u="none" strike="noStrike" kern="1200" cap="none" spc="0" baseline="0" dirty="0">
                <a:solidFill>
                  <a:srgbClr val="000000"/>
                </a:solidFill>
                <a:uFillTx/>
                <a:latin typeface="Arial" pitchFamily="34"/>
                <a:cs typeface="Arial" pitchFamily="34"/>
              </a:rPr>
              <a:t>).</a:t>
            </a:r>
            <a:endParaRPr lang="pt-BR" sz="1100" b="0" i="0" u="none" strike="noStrike" kern="1200" cap="none" spc="0" baseline="0" dirty="0">
              <a:solidFill>
                <a:srgbClr val="000000"/>
              </a:solidFill>
              <a:uFillTx/>
              <a:latin typeface="Arial" pitchFamily="34"/>
              <a:cs typeface="Arial" pitchFamily="34"/>
            </a:endParaRPr>
          </a:p>
        </p:txBody>
      </p:sp>
      <p:sp>
        <p:nvSpPr>
          <p:cNvPr id="19" name="TextBox 22">
            <a:extLst>
              <a:ext uri="{FF2B5EF4-FFF2-40B4-BE49-F238E27FC236}">
                <a16:creationId xmlns:a16="http://schemas.microsoft.com/office/drawing/2014/main" id="{5070B234-87FA-BC89-908C-1922DC8515EC}"/>
              </a:ext>
            </a:extLst>
          </p:cNvPr>
          <p:cNvSpPr txBox="1"/>
          <p:nvPr/>
        </p:nvSpPr>
        <p:spPr>
          <a:xfrm>
            <a:off x="6346332" y="2535210"/>
            <a:ext cx="4221025" cy="27699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BR" sz="1200" b="1" i="0" u="none" strike="noStrike" kern="1200" cap="none" spc="0" baseline="0" dirty="0">
                <a:solidFill>
                  <a:srgbClr val="000000"/>
                </a:solidFill>
                <a:uFillTx/>
                <a:latin typeface="Arial" pitchFamily="34"/>
                <a:cs typeface="Arial" pitchFamily="34"/>
              </a:rPr>
              <a:t>NHS Comprehensive Model for Personalised Care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pic>
        <p:nvPicPr>
          <p:cNvPr id="2" name="Picture 17" descr="A person in different poses">
            <a:extLst>
              <a:ext uri="{FF2B5EF4-FFF2-40B4-BE49-F238E27FC236}">
                <a16:creationId xmlns:a16="http://schemas.microsoft.com/office/drawing/2014/main" id="{45750E02-54DE-F559-CE5F-92BCDDFA94DB}"/>
              </a:ext>
            </a:extLst>
          </p:cNvPr>
          <p:cNvPicPr>
            <a:picLocks noChangeAspect="1"/>
          </p:cNvPicPr>
          <p:nvPr/>
        </p:nvPicPr>
        <p:blipFill>
          <a:blip r:embed="rId2">
            <a:alphaModFix amt="3000"/>
          </a:blip>
          <a:stretch>
            <a:fillRect/>
          </a:stretch>
        </p:blipFill>
        <p:spPr>
          <a:xfrm>
            <a:off x="0" y="34719"/>
            <a:ext cx="12191996" cy="6823280"/>
          </a:xfrm>
          <a:prstGeom prst="rect">
            <a:avLst/>
          </a:prstGeom>
          <a:noFill/>
          <a:ln cap="flat">
            <a:noFill/>
          </a:ln>
        </p:spPr>
      </p:pic>
      <p:sp>
        <p:nvSpPr>
          <p:cNvPr id="3" name="Title 1">
            <a:extLst>
              <a:ext uri="{FF2B5EF4-FFF2-40B4-BE49-F238E27FC236}">
                <a16:creationId xmlns:a16="http://schemas.microsoft.com/office/drawing/2014/main" id="{78885D90-1FD9-2F46-A1E3-63D72F3B5503}"/>
              </a:ext>
            </a:extLst>
          </p:cNvPr>
          <p:cNvSpPr txBox="1">
            <a:spLocks noGrp="1"/>
          </p:cNvSpPr>
          <p:nvPr>
            <p:ph type="title"/>
          </p:nvPr>
        </p:nvSpPr>
        <p:spPr>
          <a:xfrm>
            <a:off x="0" y="-502389"/>
            <a:ext cx="10515600" cy="1209924"/>
          </a:xfrm>
        </p:spPr>
        <p:txBody>
          <a:bodyPr/>
          <a:lstStyle/>
          <a:p>
            <a:pPr lvl="0"/>
            <a:r>
              <a:rPr lang="en-GB" sz="4000" b="1">
                <a:solidFill>
                  <a:srgbClr val="8ED973"/>
                </a:solidFill>
                <a:latin typeface="Arial" pitchFamily="34"/>
                <a:cs typeface="Arial" pitchFamily="34"/>
              </a:rPr>
              <a:t>Treatment </a:t>
            </a:r>
            <a:endParaRPr lang="pt-BR" sz="4000" b="1">
              <a:solidFill>
                <a:srgbClr val="8ED973"/>
              </a:solidFill>
              <a:latin typeface="Arial" pitchFamily="34"/>
              <a:cs typeface="Arial" pitchFamily="34"/>
            </a:endParaRPr>
          </a:p>
        </p:txBody>
      </p:sp>
      <p:grpSp>
        <p:nvGrpSpPr>
          <p:cNvPr id="4" name="Diagram 4">
            <a:extLst>
              <a:ext uri="{FF2B5EF4-FFF2-40B4-BE49-F238E27FC236}">
                <a16:creationId xmlns:a16="http://schemas.microsoft.com/office/drawing/2014/main" id="{66054D73-8C9B-632E-A328-CD6C3AD73EE4}"/>
              </a:ext>
            </a:extLst>
          </p:cNvPr>
          <p:cNvGrpSpPr/>
          <p:nvPr/>
        </p:nvGrpSpPr>
        <p:grpSpPr>
          <a:xfrm>
            <a:off x="365321" y="852879"/>
            <a:ext cx="5123400" cy="5407578"/>
            <a:chOff x="365321" y="852879"/>
            <a:chExt cx="5123400" cy="5407578"/>
          </a:xfrm>
          <a:scene3d>
            <a:camera prst="orthographicFront">
              <a:rot lat="0" lon="0" rev="0"/>
            </a:camera>
            <a:lightRig rig="balanced" dir="t">
              <a:rot lat="0" lon="0" rev="8700000"/>
            </a:lightRig>
          </a:scene3d>
        </p:grpSpPr>
        <p:sp>
          <p:nvSpPr>
            <p:cNvPr id="5" name="Freeform: Shape 4">
              <a:extLst>
                <a:ext uri="{FF2B5EF4-FFF2-40B4-BE49-F238E27FC236}">
                  <a16:creationId xmlns:a16="http://schemas.microsoft.com/office/drawing/2014/main" id="{2C44B8B7-324A-1E99-27F7-DFBFDE6E00BE}"/>
                </a:ext>
              </a:extLst>
            </p:cNvPr>
            <p:cNvSpPr/>
            <p:nvPr/>
          </p:nvSpPr>
          <p:spPr>
            <a:xfrm>
              <a:off x="2265041" y="3246202"/>
              <a:ext cx="2673330" cy="2673330"/>
            </a:xfrm>
            <a:custGeom>
              <a:avLst/>
              <a:gdLst>
                <a:gd name="f0" fmla="val 10800000"/>
                <a:gd name="f1" fmla="val 5400000"/>
                <a:gd name="f2" fmla="val 180"/>
                <a:gd name="f3" fmla="val w"/>
                <a:gd name="f4" fmla="val h"/>
                <a:gd name="f5" fmla="val 0"/>
                <a:gd name="f6" fmla="val 2673334"/>
                <a:gd name="f7" fmla="val 1897544"/>
                <a:gd name="f8" fmla="val 426232"/>
                <a:gd name="f9" fmla="val 2105487"/>
                <a:gd name="f10" fmla="val 251738"/>
                <a:gd name="f11" fmla="val 2271609"/>
                <a:gd name="f12" fmla="val 391131"/>
                <a:gd name="f13" fmla="val 2135875"/>
                <a:gd name="f14" fmla="val 626216"/>
                <a:gd name="f15" fmla="val 2232390"/>
                <a:gd name="f16" fmla="val 734789"/>
                <a:gd name="f17" fmla="val 2305771"/>
                <a:gd name="f18" fmla="val 861888"/>
                <a:gd name="f19" fmla="val 2351540"/>
                <a:gd name="f20" fmla="val 999759"/>
                <a:gd name="f21" fmla="val 2622996"/>
                <a:gd name="f22" fmla="val 999751"/>
                <a:gd name="f23" fmla="val 2660653"/>
                <a:gd name="f24" fmla="val 1213314"/>
                <a:gd name="f25" fmla="val 2405565"/>
                <a:gd name="f26" fmla="val 1306151"/>
                <a:gd name="f27" fmla="val 2409711"/>
                <a:gd name="f28" fmla="val 1451361"/>
                <a:gd name="f29" fmla="val 2384226"/>
                <a:gd name="f30" fmla="val 1595893"/>
                <a:gd name="f31" fmla="val 2330665"/>
                <a:gd name="f32" fmla="val 1730928"/>
                <a:gd name="f33" fmla="val 2538618"/>
                <a:gd name="f34" fmla="val 1905411"/>
                <a:gd name="f35" fmla="val 2430189"/>
                <a:gd name="f36" fmla="val 2093215"/>
                <a:gd name="f37" fmla="val 2175106"/>
                <a:gd name="f38" fmla="val 2000365"/>
                <a:gd name="f39" fmla="val 2084943"/>
                <a:gd name="f40" fmla="val 2114267"/>
                <a:gd name="f41" fmla="val 1972517"/>
                <a:gd name="f42" fmla="val 2208604"/>
                <a:gd name="f43" fmla="val 1844688"/>
                <a:gd name="f44" fmla="val 2277619"/>
                <a:gd name="f45" fmla="val 1891833"/>
                <a:gd name="f46" fmla="val 2544949"/>
                <a:gd name="f47" fmla="val 1688054"/>
                <a:gd name="f48" fmla="val 2619119"/>
                <a:gd name="f49" fmla="val 1552332"/>
                <a:gd name="f50" fmla="val 2384027"/>
                <a:gd name="f51" fmla="val 1410048"/>
                <a:gd name="f52" fmla="val 2413325"/>
                <a:gd name="f53" fmla="val 1263286"/>
                <a:gd name="f54" fmla="val 1121002"/>
                <a:gd name="f55" fmla="val 985280"/>
                <a:gd name="f56" fmla="val 781501"/>
                <a:gd name="f57" fmla="val 828646"/>
                <a:gd name="f58" fmla="val 2277618"/>
                <a:gd name="f59" fmla="val 700818"/>
                <a:gd name="f60" fmla="val 2208603"/>
                <a:gd name="f61" fmla="val 588392"/>
                <a:gd name="f62" fmla="val 498228"/>
                <a:gd name="f63" fmla="val 243145"/>
                <a:gd name="f64" fmla="val 134716"/>
                <a:gd name="f65" fmla="val 342669"/>
                <a:gd name="f66" fmla="val 289109"/>
                <a:gd name="f67" fmla="val 263624"/>
                <a:gd name="f68" fmla="val 267769"/>
                <a:gd name="f69" fmla="val 12681"/>
                <a:gd name="f70" fmla="val 50338"/>
                <a:gd name="f71" fmla="val 321794"/>
                <a:gd name="f72" fmla="val 999758"/>
                <a:gd name="f73" fmla="val 367563"/>
                <a:gd name="f74" fmla="val 861887"/>
                <a:gd name="f75" fmla="val 440944"/>
                <a:gd name="f76" fmla="val 734788"/>
                <a:gd name="f77" fmla="val 537459"/>
                <a:gd name="f78" fmla="val 626215"/>
                <a:gd name="f79" fmla="val 401725"/>
                <a:gd name="f80" fmla="val 567847"/>
                <a:gd name="f81" fmla="val 775790"/>
                <a:gd name="f82" fmla="val 899473"/>
                <a:gd name="f83" fmla="val 350037"/>
                <a:gd name="f84" fmla="val 1037384"/>
                <a:gd name="f85" fmla="val 299841"/>
                <a:gd name="f86" fmla="val 1181107"/>
                <a:gd name="f87" fmla="val 278708"/>
                <a:gd name="f88" fmla="val 1228238"/>
                <a:gd name="f89" fmla="val 11375"/>
                <a:gd name="f90" fmla="val 1445096"/>
                <a:gd name="f91" fmla="val 1492227"/>
                <a:gd name="f92" fmla="val 278709"/>
                <a:gd name="f93" fmla="val 1635951"/>
                <a:gd name="f94" fmla="val 299842"/>
                <a:gd name="f95" fmla="val 1773862"/>
                <a:gd name="f96" fmla="val 1897545"/>
                <a:gd name="f97" fmla="+- 0 0 -90"/>
                <a:gd name="f98" fmla="*/ f3 1 2673334"/>
                <a:gd name="f99" fmla="*/ f4 1 2673334"/>
                <a:gd name="f100" fmla="+- f6 0 f5"/>
                <a:gd name="f101" fmla="*/ f97 f0 1"/>
                <a:gd name="f102" fmla="*/ f100 1 2673334"/>
                <a:gd name="f103" fmla="*/ 1897544 f100 1"/>
                <a:gd name="f104" fmla="*/ 426232 f100 1"/>
                <a:gd name="f105" fmla="*/ 2105487 f100 1"/>
                <a:gd name="f106" fmla="*/ 251738 f100 1"/>
                <a:gd name="f107" fmla="*/ 2271609 f100 1"/>
                <a:gd name="f108" fmla="*/ 391131 f100 1"/>
                <a:gd name="f109" fmla="*/ 2135875 f100 1"/>
                <a:gd name="f110" fmla="*/ 626216 f100 1"/>
                <a:gd name="f111" fmla="*/ 2351540 f100 1"/>
                <a:gd name="f112" fmla="*/ 999759 f100 1"/>
                <a:gd name="f113" fmla="*/ 2622996 f100 1"/>
                <a:gd name="f114" fmla="*/ 999751 f100 1"/>
                <a:gd name="f115" fmla="*/ 2660653 f100 1"/>
                <a:gd name="f116" fmla="*/ 1213314 f100 1"/>
                <a:gd name="f117" fmla="*/ 2405565 f100 1"/>
                <a:gd name="f118" fmla="*/ 1306151 f100 1"/>
                <a:gd name="f119" fmla="*/ 2330665 f100 1"/>
                <a:gd name="f120" fmla="*/ 1730928 f100 1"/>
                <a:gd name="f121" fmla="*/ 2538618 f100 1"/>
                <a:gd name="f122" fmla="*/ 1905411 f100 1"/>
                <a:gd name="f123" fmla="*/ 2430189 f100 1"/>
                <a:gd name="f124" fmla="*/ 2093215 f100 1"/>
                <a:gd name="f125" fmla="*/ 2175106 f100 1"/>
                <a:gd name="f126" fmla="*/ 2000365 f100 1"/>
                <a:gd name="f127" fmla="*/ 1844688 f100 1"/>
                <a:gd name="f128" fmla="*/ 2277619 f100 1"/>
                <a:gd name="f129" fmla="*/ 1891833 f100 1"/>
                <a:gd name="f130" fmla="*/ 2544949 f100 1"/>
                <a:gd name="f131" fmla="*/ 1688054 f100 1"/>
                <a:gd name="f132" fmla="*/ 2619119 f100 1"/>
                <a:gd name="f133" fmla="*/ 1552332 f100 1"/>
                <a:gd name="f134" fmla="*/ 2384027 f100 1"/>
                <a:gd name="f135" fmla="*/ 1121002 f100 1"/>
                <a:gd name="f136" fmla="*/ 985280 f100 1"/>
                <a:gd name="f137" fmla="*/ 781501 f100 1"/>
                <a:gd name="f138" fmla="*/ 828646 f100 1"/>
                <a:gd name="f139" fmla="*/ 2277618 f100 1"/>
                <a:gd name="f140" fmla="*/ 498228 f100 1"/>
                <a:gd name="f141" fmla="*/ 243145 f100 1"/>
                <a:gd name="f142" fmla="*/ 134716 f100 1"/>
                <a:gd name="f143" fmla="*/ 342669 f100 1"/>
                <a:gd name="f144" fmla="*/ 267769 f100 1"/>
                <a:gd name="f145" fmla="*/ 12681 f100 1"/>
                <a:gd name="f146" fmla="*/ 50338 f100 1"/>
                <a:gd name="f147" fmla="*/ 321794 f100 1"/>
                <a:gd name="f148" fmla="*/ 999758 f100 1"/>
                <a:gd name="f149" fmla="*/ 537459 f100 1"/>
                <a:gd name="f150" fmla="*/ 626215 f100 1"/>
                <a:gd name="f151" fmla="*/ 401725 f100 1"/>
                <a:gd name="f152" fmla="*/ 567847 f100 1"/>
                <a:gd name="f153" fmla="*/ 775790 f100 1"/>
                <a:gd name="f154" fmla="*/ 1181107 f100 1"/>
                <a:gd name="f155" fmla="*/ 278708 f100 1"/>
                <a:gd name="f156" fmla="*/ 1228238 f100 1"/>
                <a:gd name="f157" fmla="*/ 11375 f100 1"/>
                <a:gd name="f158" fmla="*/ 1445096 f100 1"/>
                <a:gd name="f159" fmla="*/ 1492227 f100 1"/>
                <a:gd name="f160" fmla="*/ 278709 f100 1"/>
                <a:gd name="f161" fmla="*/ 1897545 f100 1"/>
                <a:gd name="f162" fmla="*/ f101 1 f2"/>
                <a:gd name="f163" fmla="*/ f103 1 2673334"/>
                <a:gd name="f164" fmla="*/ f104 1 2673334"/>
                <a:gd name="f165" fmla="*/ f105 1 2673334"/>
                <a:gd name="f166" fmla="*/ f106 1 2673334"/>
                <a:gd name="f167" fmla="*/ f107 1 2673334"/>
                <a:gd name="f168" fmla="*/ f108 1 2673334"/>
                <a:gd name="f169" fmla="*/ f109 1 2673334"/>
                <a:gd name="f170" fmla="*/ f110 1 2673334"/>
                <a:gd name="f171" fmla="*/ f111 1 2673334"/>
                <a:gd name="f172" fmla="*/ f112 1 2673334"/>
                <a:gd name="f173" fmla="*/ f113 1 2673334"/>
                <a:gd name="f174" fmla="*/ f114 1 2673334"/>
                <a:gd name="f175" fmla="*/ f115 1 2673334"/>
                <a:gd name="f176" fmla="*/ f116 1 2673334"/>
                <a:gd name="f177" fmla="*/ f117 1 2673334"/>
                <a:gd name="f178" fmla="*/ f118 1 2673334"/>
                <a:gd name="f179" fmla="*/ f119 1 2673334"/>
                <a:gd name="f180" fmla="*/ f120 1 2673334"/>
                <a:gd name="f181" fmla="*/ f121 1 2673334"/>
                <a:gd name="f182" fmla="*/ f122 1 2673334"/>
                <a:gd name="f183" fmla="*/ f123 1 2673334"/>
                <a:gd name="f184" fmla="*/ f124 1 2673334"/>
                <a:gd name="f185" fmla="*/ f125 1 2673334"/>
                <a:gd name="f186" fmla="*/ f126 1 2673334"/>
                <a:gd name="f187" fmla="*/ f127 1 2673334"/>
                <a:gd name="f188" fmla="*/ f128 1 2673334"/>
                <a:gd name="f189" fmla="*/ f129 1 2673334"/>
                <a:gd name="f190" fmla="*/ f130 1 2673334"/>
                <a:gd name="f191" fmla="*/ f131 1 2673334"/>
                <a:gd name="f192" fmla="*/ f132 1 2673334"/>
                <a:gd name="f193" fmla="*/ f133 1 2673334"/>
                <a:gd name="f194" fmla="*/ f134 1 2673334"/>
                <a:gd name="f195" fmla="*/ f135 1 2673334"/>
                <a:gd name="f196" fmla="*/ f136 1 2673334"/>
                <a:gd name="f197" fmla="*/ f137 1 2673334"/>
                <a:gd name="f198" fmla="*/ f138 1 2673334"/>
                <a:gd name="f199" fmla="*/ f139 1 2673334"/>
                <a:gd name="f200" fmla="*/ f140 1 2673334"/>
                <a:gd name="f201" fmla="*/ f141 1 2673334"/>
                <a:gd name="f202" fmla="*/ f142 1 2673334"/>
                <a:gd name="f203" fmla="*/ f143 1 2673334"/>
                <a:gd name="f204" fmla="*/ f144 1 2673334"/>
                <a:gd name="f205" fmla="*/ f145 1 2673334"/>
                <a:gd name="f206" fmla="*/ f146 1 2673334"/>
                <a:gd name="f207" fmla="*/ f147 1 2673334"/>
                <a:gd name="f208" fmla="*/ f148 1 2673334"/>
                <a:gd name="f209" fmla="*/ f149 1 2673334"/>
                <a:gd name="f210" fmla="*/ f150 1 2673334"/>
                <a:gd name="f211" fmla="*/ f151 1 2673334"/>
                <a:gd name="f212" fmla="*/ f152 1 2673334"/>
                <a:gd name="f213" fmla="*/ f153 1 2673334"/>
                <a:gd name="f214" fmla="*/ f154 1 2673334"/>
                <a:gd name="f215" fmla="*/ f155 1 2673334"/>
                <a:gd name="f216" fmla="*/ f156 1 2673334"/>
                <a:gd name="f217" fmla="*/ f157 1 2673334"/>
                <a:gd name="f218" fmla="*/ f158 1 2673334"/>
                <a:gd name="f219" fmla="*/ f159 1 2673334"/>
                <a:gd name="f220" fmla="*/ f160 1 2673334"/>
                <a:gd name="f221" fmla="*/ f161 1 2673334"/>
                <a:gd name="f222" fmla="*/ f5 1 f102"/>
                <a:gd name="f223" fmla="*/ f6 1 f102"/>
                <a:gd name="f224" fmla="+- f162 0 f1"/>
                <a:gd name="f225" fmla="*/ f163 1 f102"/>
                <a:gd name="f226" fmla="*/ f164 1 f102"/>
                <a:gd name="f227" fmla="*/ f165 1 f102"/>
                <a:gd name="f228" fmla="*/ f166 1 f102"/>
                <a:gd name="f229" fmla="*/ f167 1 f102"/>
                <a:gd name="f230" fmla="*/ f168 1 f102"/>
                <a:gd name="f231" fmla="*/ f169 1 f102"/>
                <a:gd name="f232" fmla="*/ f170 1 f102"/>
                <a:gd name="f233" fmla="*/ f171 1 f102"/>
                <a:gd name="f234" fmla="*/ f172 1 f102"/>
                <a:gd name="f235" fmla="*/ f173 1 f102"/>
                <a:gd name="f236" fmla="*/ f174 1 f102"/>
                <a:gd name="f237" fmla="*/ f175 1 f102"/>
                <a:gd name="f238" fmla="*/ f176 1 f102"/>
                <a:gd name="f239" fmla="*/ f177 1 f102"/>
                <a:gd name="f240" fmla="*/ f178 1 f102"/>
                <a:gd name="f241" fmla="*/ f179 1 f102"/>
                <a:gd name="f242" fmla="*/ f180 1 f102"/>
                <a:gd name="f243" fmla="*/ f181 1 f102"/>
                <a:gd name="f244" fmla="*/ f182 1 f102"/>
                <a:gd name="f245" fmla="*/ f183 1 f102"/>
                <a:gd name="f246" fmla="*/ f184 1 f102"/>
                <a:gd name="f247" fmla="*/ f185 1 f102"/>
                <a:gd name="f248" fmla="*/ f186 1 f102"/>
                <a:gd name="f249" fmla="*/ f187 1 f102"/>
                <a:gd name="f250" fmla="*/ f188 1 f102"/>
                <a:gd name="f251" fmla="*/ f189 1 f102"/>
                <a:gd name="f252" fmla="*/ f190 1 f102"/>
                <a:gd name="f253" fmla="*/ f191 1 f102"/>
                <a:gd name="f254" fmla="*/ f192 1 f102"/>
                <a:gd name="f255" fmla="*/ f193 1 f102"/>
                <a:gd name="f256" fmla="*/ f194 1 f102"/>
                <a:gd name="f257" fmla="*/ f195 1 f102"/>
                <a:gd name="f258" fmla="*/ f196 1 f102"/>
                <a:gd name="f259" fmla="*/ f197 1 f102"/>
                <a:gd name="f260" fmla="*/ f198 1 f102"/>
                <a:gd name="f261" fmla="*/ f199 1 f102"/>
                <a:gd name="f262" fmla="*/ f200 1 f102"/>
                <a:gd name="f263" fmla="*/ f201 1 f102"/>
                <a:gd name="f264" fmla="*/ f202 1 f102"/>
                <a:gd name="f265" fmla="*/ f203 1 f102"/>
                <a:gd name="f266" fmla="*/ f204 1 f102"/>
                <a:gd name="f267" fmla="*/ f205 1 f102"/>
                <a:gd name="f268" fmla="*/ f206 1 f102"/>
                <a:gd name="f269" fmla="*/ f207 1 f102"/>
                <a:gd name="f270" fmla="*/ f208 1 f102"/>
                <a:gd name="f271" fmla="*/ f209 1 f102"/>
                <a:gd name="f272" fmla="*/ f210 1 f102"/>
                <a:gd name="f273" fmla="*/ f211 1 f102"/>
                <a:gd name="f274" fmla="*/ f212 1 f102"/>
                <a:gd name="f275" fmla="*/ f213 1 f102"/>
                <a:gd name="f276" fmla="*/ f214 1 f102"/>
                <a:gd name="f277" fmla="*/ f215 1 f102"/>
                <a:gd name="f278" fmla="*/ f216 1 f102"/>
                <a:gd name="f279" fmla="*/ f217 1 f102"/>
                <a:gd name="f280" fmla="*/ f218 1 f102"/>
                <a:gd name="f281" fmla="*/ f219 1 f102"/>
                <a:gd name="f282" fmla="*/ f220 1 f102"/>
                <a:gd name="f283" fmla="*/ f221 1 f102"/>
                <a:gd name="f284" fmla="*/ f222 f98 1"/>
                <a:gd name="f285" fmla="*/ f223 f98 1"/>
                <a:gd name="f286" fmla="*/ f223 f99 1"/>
                <a:gd name="f287" fmla="*/ f222 f99 1"/>
                <a:gd name="f288" fmla="*/ f225 f98 1"/>
                <a:gd name="f289" fmla="*/ f226 f99 1"/>
                <a:gd name="f290" fmla="*/ f227 f98 1"/>
                <a:gd name="f291" fmla="*/ f228 f99 1"/>
                <a:gd name="f292" fmla="*/ f229 f98 1"/>
                <a:gd name="f293" fmla="*/ f230 f99 1"/>
                <a:gd name="f294" fmla="*/ f231 f98 1"/>
                <a:gd name="f295" fmla="*/ f232 f99 1"/>
                <a:gd name="f296" fmla="*/ f233 f98 1"/>
                <a:gd name="f297" fmla="*/ f234 f99 1"/>
                <a:gd name="f298" fmla="*/ f235 f98 1"/>
                <a:gd name="f299" fmla="*/ f236 f99 1"/>
                <a:gd name="f300" fmla="*/ f237 f98 1"/>
                <a:gd name="f301" fmla="*/ f238 f99 1"/>
                <a:gd name="f302" fmla="*/ f239 f98 1"/>
                <a:gd name="f303" fmla="*/ f240 f99 1"/>
                <a:gd name="f304" fmla="*/ f241 f98 1"/>
                <a:gd name="f305" fmla="*/ f242 f99 1"/>
                <a:gd name="f306" fmla="*/ f243 f98 1"/>
                <a:gd name="f307" fmla="*/ f244 f99 1"/>
                <a:gd name="f308" fmla="*/ f245 f98 1"/>
                <a:gd name="f309" fmla="*/ f246 f99 1"/>
                <a:gd name="f310" fmla="*/ f247 f98 1"/>
                <a:gd name="f311" fmla="*/ f248 f99 1"/>
                <a:gd name="f312" fmla="*/ f249 f98 1"/>
                <a:gd name="f313" fmla="*/ f250 f99 1"/>
                <a:gd name="f314" fmla="*/ f251 f98 1"/>
                <a:gd name="f315" fmla="*/ f252 f99 1"/>
                <a:gd name="f316" fmla="*/ f253 f98 1"/>
                <a:gd name="f317" fmla="*/ f254 f99 1"/>
                <a:gd name="f318" fmla="*/ f255 f98 1"/>
                <a:gd name="f319" fmla="*/ f256 f99 1"/>
                <a:gd name="f320" fmla="*/ f257 f98 1"/>
                <a:gd name="f321" fmla="*/ f258 f98 1"/>
                <a:gd name="f322" fmla="*/ f259 f98 1"/>
                <a:gd name="f323" fmla="*/ f260 f98 1"/>
                <a:gd name="f324" fmla="*/ f261 f99 1"/>
                <a:gd name="f325" fmla="*/ f262 f98 1"/>
                <a:gd name="f326" fmla="*/ f263 f98 1"/>
                <a:gd name="f327" fmla="*/ f264 f98 1"/>
                <a:gd name="f328" fmla="*/ f265 f98 1"/>
                <a:gd name="f329" fmla="*/ f266 f98 1"/>
                <a:gd name="f330" fmla="*/ f267 f98 1"/>
                <a:gd name="f331" fmla="*/ f268 f98 1"/>
                <a:gd name="f332" fmla="*/ f269 f98 1"/>
                <a:gd name="f333" fmla="*/ f270 f99 1"/>
                <a:gd name="f334" fmla="*/ f271 f98 1"/>
                <a:gd name="f335" fmla="*/ f272 f99 1"/>
                <a:gd name="f336" fmla="*/ f273 f98 1"/>
                <a:gd name="f337" fmla="*/ f274 f98 1"/>
                <a:gd name="f338" fmla="*/ f275 f98 1"/>
                <a:gd name="f339" fmla="*/ f276 f98 1"/>
                <a:gd name="f340" fmla="*/ f277 f99 1"/>
                <a:gd name="f341" fmla="*/ f278 f98 1"/>
                <a:gd name="f342" fmla="*/ f279 f99 1"/>
                <a:gd name="f343" fmla="*/ f280 f98 1"/>
                <a:gd name="f344" fmla="*/ f281 f98 1"/>
                <a:gd name="f345" fmla="*/ f282 f99 1"/>
                <a:gd name="f346" fmla="*/ f283 f98 1"/>
              </a:gdLst>
              <a:ahLst/>
              <a:cxnLst>
                <a:cxn ang="3cd4">
                  <a:pos x="hc" y="t"/>
                </a:cxn>
                <a:cxn ang="0">
                  <a:pos x="r" y="vc"/>
                </a:cxn>
                <a:cxn ang="cd4">
                  <a:pos x="hc" y="b"/>
                </a:cxn>
                <a:cxn ang="cd2">
                  <a:pos x="l" y="vc"/>
                </a:cxn>
                <a:cxn ang="f224">
                  <a:pos x="f288" y="f289"/>
                </a:cxn>
                <a:cxn ang="f224">
                  <a:pos x="f290" y="f291"/>
                </a:cxn>
                <a:cxn ang="f224">
                  <a:pos x="f292" y="f293"/>
                </a:cxn>
                <a:cxn ang="f224">
                  <a:pos x="f294" y="f295"/>
                </a:cxn>
                <a:cxn ang="f224">
                  <a:pos x="f296" y="f297"/>
                </a:cxn>
                <a:cxn ang="f224">
                  <a:pos x="f298" y="f299"/>
                </a:cxn>
                <a:cxn ang="f224">
                  <a:pos x="f300" y="f301"/>
                </a:cxn>
                <a:cxn ang="f224">
                  <a:pos x="f302" y="f303"/>
                </a:cxn>
                <a:cxn ang="f224">
                  <a:pos x="f304" y="f305"/>
                </a:cxn>
                <a:cxn ang="f224">
                  <a:pos x="f306" y="f307"/>
                </a:cxn>
                <a:cxn ang="f224">
                  <a:pos x="f308" y="f309"/>
                </a:cxn>
                <a:cxn ang="f224">
                  <a:pos x="f310" y="f311"/>
                </a:cxn>
                <a:cxn ang="f224">
                  <a:pos x="f312" y="f313"/>
                </a:cxn>
                <a:cxn ang="f224">
                  <a:pos x="f314" y="f315"/>
                </a:cxn>
                <a:cxn ang="f224">
                  <a:pos x="f316" y="f317"/>
                </a:cxn>
                <a:cxn ang="f224">
                  <a:pos x="f318" y="f319"/>
                </a:cxn>
                <a:cxn ang="f224">
                  <a:pos x="f320" y="f319"/>
                </a:cxn>
                <a:cxn ang="f224">
                  <a:pos x="f321" y="f317"/>
                </a:cxn>
                <a:cxn ang="f224">
                  <a:pos x="f322" y="f315"/>
                </a:cxn>
                <a:cxn ang="f224">
                  <a:pos x="f323" y="f324"/>
                </a:cxn>
                <a:cxn ang="f224">
                  <a:pos x="f325" y="f311"/>
                </a:cxn>
                <a:cxn ang="f224">
                  <a:pos x="f326" y="f309"/>
                </a:cxn>
                <a:cxn ang="f224">
                  <a:pos x="f327" y="f307"/>
                </a:cxn>
                <a:cxn ang="f224">
                  <a:pos x="f328" y="f305"/>
                </a:cxn>
                <a:cxn ang="f224">
                  <a:pos x="f329" y="f303"/>
                </a:cxn>
                <a:cxn ang="f224">
                  <a:pos x="f330" y="f301"/>
                </a:cxn>
                <a:cxn ang="f224">
                  <a:pos x="f331" y="f299"/>
                </a:cxn>
                <a:cxn ang="f224">
                  <a:pos x="f332" y="f333"/>
                </a:cxn>
                <a:cxn ang="f224">
                  <a:pos x="f334" y="f335"/>
                </a:cxn>
                <a:cxn ang="f224">
                  <a:pos x="f336" y="f293"/>
                </a:cxn>
                <a:cxn ang="f224">
                  <a:pos x="f337" y="f291"/>
                </a:cxn>
                <a:cxn ang="f224">
                  <a:pos x="f338" y="f289"/>
                </a:cxn>
                <a:cxn ang="f224">
                  <a:pos x="f339" y="f340"/>
                </a:cxn>
                <a:cxn ang="f224">
                  <a:pos x="f341" y="f342"/>
                </a:cxn>
                <a:cxn ang="f224">
                  <a:pos x="f343" y="f342"/>
                </a:cxn>
                <a:cxn ang="f224">
                  <a:pos x="f344" y="f345"/>
                </a:cxn>
                <a:cxn ang="f224">
                  <a:pos x="f346" y="f289"/>
                </a:cxn>
                <a:cxn ang="f224">
                  <a:pos x="f288" y="f289"/>
                </a:cxn>
              </a:cxnLst>
              <a:rect l="f284" t="f287" r="f285" b="f286"/>
              <a:pathLst>
                <a:path w="2673334" h="2673334">
                  <a:moveTo>
                    <a:pt x="f7" y="f8"/>
                  </a:moveTo>
                  <a:lnTo>
                    <a:pt x="f9" y="f10"/>
                  </a:lnTo>
                  <a:lnTo>
                    <a:pt x="f11" y="f12"/>
                  </a:lnTo>
                  <a:lnTo>
                    <a:pt x="f13" y="f14"/>
                  </a:lnTo>
                  <a:cubicBezTo>
                    <a:pt x="f15" y="f16"/>
                    <a:pt x="f17" y="f18"/>
                    <a:pt x="f19" y="f20"/>
                  </a:cubicBezTo>
                  <a:lnTo>
                    <a:pt x="f21" y="f22"/>
                  </a:lnTo>
                  <a:lnTo>
                    <a:pt x="f23" y="f24"/>
                  </a:lnTo>
                  <a:lnTo>
                    <a:pt x="f25" y="f26"/>
                  </a:lnTo>
                  <a:cubicBezTo>
                    <a:pt x="f27" y="f28"/>
                    <a:pt x="f29" y="f30"/>
                    <a:pt x="f31" y="f32"/>
                  </a:cubicBezTo>
                  <a:lnTo>
                    <a:pt x="f33" y="f34"/>
                  </a:lnTo>
                  <a:lnTo>
                    <a:pt x="f35" y="f36"/>
                  </a:lnTo>
                  <a:lnTo>
                    <a:pt x="f37" y="f38"/>
                  </a:lnTo>
                  <a:cubicBezTo>
                    <a:pt x="f39" y="f40"/>
                    <a:pt x="f41" y="f42"/>
                    <a:pt x="f43" y="f44"/>
                  </a:cubicBezTo>
                  <a:lnTo>
                    <a:pt x="f45" y="f46"/>
                  </a:lnTo>
                  <a:lnTo>
                    <a:pt x="f47" y="f48"/>
                  </a:lnTo>
                  <a:lnTo>
                    <a:pt x="f49" y="f50"/>
                  </a:lnTo>
                  <a:cubicBezTo>
                    <a:pt x="f51" y="f52"/>
                    <a:pt x="f53" y="f52"/>
                    <a:pt x="f54" y="f50"/>
                  </a:cubicBezTo>
                  <a:lnTo>
                    <a:pt x="f55" y="f48"/>
                  </a:lnTo>
                  <a:lnTo>
                    <a:pt x="f56" y="f46"/>
                  </a:lnTo>
                  <a:lnTo>
                    <a:pt x="f57" y="f58"/>
                  </a:lnTo>
                  <a:cubicBezTo>
                    <a:pt x="f59" y="f60"/>
                    <a:pt x="f61" y="f40"/>
                    <a:pt x="f62" y="f38"/>
                  </a:cubicBezTo>
                  <a:lnTo>
                    <a:pt x="f63" y="f36"/>
                  </a:lnTo>
                  <a:lnTo>
                    <a:pt x="f64" y="f34"/>
                  </a:lnTo>
                  <a:lnTo>
                    <a:pt x="f65" y="f32"/>
                  </a:lnTo>
                  <a:cubicBezTo>
                    <a:pt x="f66" y="f30"/>
                    <a:pt x="f67" y="f28"/>
                    <a:pt x="f68" y="f26"/>
                  </a:cubicBezTo>
                  <a:lnTo>
                    <a:pt x="f69" y="f24"/>
                  </a:lnTo>
                  <a:lnTo>
                    <a:pt x="f70" y="f22"/>
                  </a:lnTo>
                  <a:lnTo>
                    <a:pt x="f71" y="f72"/>
                  </a:lnTo>
                  <a:cubicBezTo>
                    <a:pt x="f73" y="f74"/>
                    <a:pt x="f75" y="f76"/>
                    <a:pt x="f77" y="f78"/>
                  </a:cubicBezTo>
                  <a:lnTo>
                    <a:pt x="f79" y="f12"/>
                  </a:lnTo>
                  <a:lnTo>
                    <a:pt x="f80" y="f10"/>
                  </a:lnTo>
                  <a:lnTo>
                    <a:pt x="f81" y="f8"/>
                  </a:lnTo>
                  <a:cubicBezTo>
                    <a:pt x="f82" y="f83"/>
                    <a:pt x="f84" y="f85"/>
                    <a:pt x="f86" y="f87"/>
                  </a:cubicBezTo>
                  <a:lnTo>
                    <a:pt x="f88" y="f89"/>
                  </a:lnTo>
                  <a:lnTo>
                    <a:pt x="f90" y="f89"/>
                  </a:lnTo>
                  <a:lnTo>
                    <a:pt x="f91" y="f92"/>
                  </a:lnTo>
                  <a:cubicBezTo>
                    <a:pt x="f93" y="f94"/>
                    <a:pt x="f95" y="f83"/>
                    <a:pt x="f96" y="f8"/>
                  </a:cubicBezTo>
                  <a:lnTo>
                    <a:pt x="f7" y="f8"/>
                  </a:lnTo>
                  <a:close/>
                </a:path>
              </a:pathLst>
            </a:custGeom>
            <a:solidFill>
              <a:srgbClr val="E97132"/>
            </a:solidFill>
            <a:ln cap="flat">
              <a:noFill/>
              <a:prstDash val="solid"/>
            </a:ln>
            <a:effectLst>
              <a:outerShdw blurRad="44450" dist="27940" dir="5400000" algn="ctr">
                <a:srgbClr val="000000">
                  <a:alpha val="32000"/>
                </a:srgbClr>
              </a:outerShdw>
            </a:effectLst>
            <a:sp3d>
              <a:bevelT w="190500" h="38100"/>
            </a:sp3d>
          </p:spPr>
          <p:txBody>
            <a:bodyPr vert="horz" wrap="square" lIns="562858" tIns="651619" rIns="562858" bIns="698373" anchor="ctr" anchorCtr="1" compatLnSpc="1">
              <a:noAutofit/>
            </a:bodyPr>
            <a:lstStyle/>
            <a:p>
              <a:pPr marL="0" marR="0" lvl="0" indent="0" algn="ctr"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pt-BR" sz="2000" b="1" i="0" u="none" strike="noStrike" kern="1200" cap="none" spc="0" baseline="0">
                  <a:solidFill>
                    <a:srgbClr val="FFFFFF"/>
                  </a:solidFill>
                  <a:uFillTx/>
                  <a:latin typeface="Arial" pitchFamily="34"/>
                  <a:cs typeface="Arial" pitchFamily="34"/>
                </a:rPr>
                <a:t>Healthy Lifestyle</a:t>
              </a:r>
            </a:p>
          </p:txBody>
        </p:sp>
        <p:sp>
          <p:nvSpPr>
            <p:cNvPr id="6" name="Freeform: Shape 5">
              <a:extLst>
                <a:ext uri="{FF2B5EF4-FFF2-40B4-BE49-F238E27FC236}">
                  <a16:creationId xmlns:a16="http://schemas.microsoft.com/office/drawing/2014/main" id="{AAD906C1-FA27-ED65-0F56-1467E4BCBD4A}"/>
                </a:ext>
              </a:extLst>
            </p:cNvPr>
            <p:cNvSpPr/>
            <p:nvPr/>
          </p:nvSpPr>
          <p:spPr>
            <a:xfrm>
              <a:off x="709647" y="2614324"/>
              <a:ext cx="1944242" cy="1944242"/>
            </a:xfrm>
            <a:custGeom>
              <a:avLst/>
              <a:gdLst>
                <a:gd name="f0" fmla="val 10800000"/>
                <a:gd name="f1" fmla="val 5400000"/>
                <a:gd name="f2" fmla="val 180"/>
                <a:gd name="f3" fmla="val w"/>
                <a:gd name="f4" fmla="val h"/>
                <a:gd name="f5" fmla="val 0"/>
                <a:gd name="f6" fmla="val 1944243"/>
                <a:gd name="f7" fmla="val 1454774"/>
                <a:gd name="f8" fmla="val 492427"/>
                <a:gd name="f9" fmla="val 1741616"/>
                <a:gd name="f10" fmla="val 405979"/>
                <a:gd name="f11" fmla="val 1847163"/>
                <a:gd name="f12" fmla="val 588792"/>
                <a:gd name="f13" fmla="val 1628875"/>
                <a:gd name="f14" fmla="val 793979"/>
                <a:gd name="f15" fmla="val 1660517"/>
                <a:gd name="f16" fmla="val 910633"/>
                <a:gd name="f17" fmla="val 1033610"/>
                <a:gd name="f18" fmla="val 1150263"/>
                <a:gd name="f19" fmla="val 1355451"/>
                <a:gd name="f20" fmla="val 1538264"/>
                <a:gd name="f21" fmla="val 1451816"/>
                <a:gd name="f22" fmla="val 1369570"/>
                <a:gd name="f23" fmla="val 1537546"/>
                <a:gd name="f24" fmla="val 1263069"/>
                <a:gd name="f25" fmla="val 1599034"/>
                <a:gd name="f26" fmla="val 1146223"/>
                <a:gd name="f27" fmla="val 1629958"/>
                <a:gd name="f28" fmla="val 1077669"/>
                <a:gd name="f29" fmla="val 1921594"/>
                <a:gd name="f30" fmla="val 866574"/>
                <a:gd name="f31" fmla="val 798020"/>
                <a:gd name="f32" fmla="val 681174"/>
                <a:gd name="f33" fmla="val 574673"/>
                <a:gd name="f34" fmla="val 1537545"/>
                <a:gd name="f35" fmla="val 489469"/>
                <a:gd name="f36" fmla="val 202627"/>
                <a:gd name="f37" fmla="val 97080"/>
                <a:gd name="f38" fmla="val 315368"/>
                <a:gd name="f39" fmla="val 1150264"/>
                <a:gd name="f40" fmla="val 283726"/>
                <a:gd name="f41" fmla="val 793980"/>
                <a:gd name="f42" fmla="val 406697"/>
                <a:gd name="f43" fmla="val 345209"/>
                <a:gd name="f44" fmla="val 314285"/>
                <a:gd name="f45" fmla="val 22649"/>
                <a:gd name="f46" fmla="val 406698"/>
                <a:gd name="f47" fmla="+- 0 0 -90"/>
                <a:gd name="f48" fmla="*/ f3 1 1944243"/>
                <a:gd name="f49" fmla="*/ f4 1 1944243"/>
                <a:gd name="f50" fmla="+- f6 0 f5"/>
                <a:gd name="f51" fmla="*/ f47 f0 1"/>
                <a:gd name="f52" fmla="*/ f50 1 1944243"/>
                <a:gd name="f53" fmla="*/ 1454774 f50 1"/>
                <a:gd name="f54" fmla="*/ 492427 f50 1"/>
                <a:gd name="f55" fmla="*/ 1741616 f50 1"/>
                <a:gd name="f56" fmla="*/ 405979 f50 1"/>
                <a:gd name="f57" fmla="*/ 1847163 f50 1"/>
                <a:gd name="f58" fmla="*/ 588792 f50 1"/>
                <a:gd name="f59" fmla="*/ 1628875 f50 1"/>
                <a:gd name="f60" fmla="*/ 793979 f50 1"/>
                <a:gd name="f61" fmla="*/ 1150263 f50 1"/>
                <a:gd name="f62" fmla="*/ 1355451 f50 1"/>
                <a:gd name="f63" fmla="*/ 1538264 f50 1"/>
                <a:gd name="f64" fmla="*/ 1451816 f50 1"/>
                <a:gd name="f65" fmla="*/ 1146223 f50 1"/>
                <a:gd name="f66" fmla="*/ 1629958 f50 1"/>
                <a:gd name="f67" fmla="*/ 1077669 f50 1"/>
                <a:gd name="f68" fmla="*/ 1921594 f50 1"/>
                <a:gd name="f69" fmla="*/ 866574 f50 1"/>
                <a:gd name="f70" fmla="*/ 798020 f50 1"/>
                <a:gd name="f71" fmla="*/ 489469 f50 1"/>
                <a:gd name="f72" fmla="*/ 202627 f50 1"/>
                <a:gd name="f73" fmla="*/ 97080 f50 1"/>
                <a:gd name="f74" fmla="*/ 315368 f50 1"/>
                <a:gd name="f75" fmla="*/ 1150264 f50 1"/>
                <a:gd name="f76" fmla="*/ 793980 f50 1"/>
                <a:gd name="f77" fmla="*/ 314285 f50 1"/>
                <a:gd name="f78" fmla="*/ 22649 f50 1"/>
                <a:gd name="f79" fmla="*/ f51 1 f2"/>
                <a:gd name="f80" fmla="*/ f53 1 1944243"/>
                <a:gd name="f81" fmla="*/ f54 1 1944243"/>
                <a:gd name="f82" fmla="*/ f55 1 1944243"/>
                <a:gd name="f83" fmla="*/ f56 1 1944243"/>
                <a:gd name="f84" fmla="*/ f57 1 1944243"/>
                <a:gd name="f85" fmla="*/ f58 1 1944243"/>
                <a:gd name="f86" fmla="*/ f59 1 1944243"/>
                <a:gd name="f87" fmla="*/ f60 1 1944243"/>
                <a:gd name="f88" fmla="*/ f61 1 1944243"/>
                <a:gd name="f89" fmla="*/ f62 1 1944243"/>
                <a:gd name="f90" fmla="*/ f63 1 1944243"/>
                <a:gd name="f91" fmla="*/ f64 1 1944243"/>
                <a:gd name="f92" fmla="*/ f65 1 1944243"/>
                <a:gd name="f93" fmla="*/ f66 1 1944243"/>
                <a:gd name="f94" fmla="*/ f67 1 1944243"/>
                <a:gd name="f95" fmla="*/ f68 1 1944243"/>
                <a:gd name="f96" fmla="*/ f69 1 1944243"/>
                <a:gd name="f97" fmla="*/ f70 1 1944243"/>
                <a:gd name="f98" fmla="*/ f71 1 1944243"/>
                <a:gd name="f99" fmla="*/ f72 1 1944243"/>
                <a:gd name="f100" fmla="*/ f73 1 1944243"/>
                <a:gd name="f101" fmla="*/ f74 1 1944243"/>
                <a:gd name="f102" fmla="*/ f75 1 1944243"/>
                <a:gd name="f103" fmla="*/ f76 1 1944243"/>
                <a:gd name="f104" fmla="*/ f77 1 1944243"/>
                <a:gd name="f105" fmla="*/ f78 1 1944243"/>
                <a:gd name="f106" fmla="*/ f5 1 f52"/>
                <a:gd name="f107" fmla="*/ f6 1 f52"/>
                <a:gd name="f108" fmla="+- f79 0 f1"/>
                <a:gd name="f109" fmla="*/ f80 1 f52"/>
                <a:gd name="f110" fmla="*/ f81 1 f52"/>
                <a:gd name="f111" fmla="*/ f82 1 f52"/>
                <a:gd name="f112" fmla="*/ f83 1 f52"/>
                <a:gd name="f113" fmla="*/ f84 1 f52"/>
                <a:gd name="f114" fmla="*/ f85 1 f52"/>
                <a:gd name="f115" fmla="*/ f86 1 f52"/>
                <a:gd name="f116" fmla="*/ f87 1 f52"/>
                <a:gd name="f117" fmla="*/ f88 1 f52"/>
                <a:gd name="f118" fmla="*/ f89 1 f52"/>
                <a:gd name="f119" fmla="*/ f90 1 f52"/>
                <a:gd name="f120" fmla="*/ f91 1 f52"/>
                <a:gd name="f121" fmla="*/ f92 1 f52"/>
                <a:gd name="f122" fmla="*/ f93 1 f52"/>
                <a:gd name="f123" fmla="*/ f94 1 f52"/>
                <a:gd name="f124" fmla="*/ f95 1 f52"/>
                <a:gd name="f125" fmla="*/ f96 1 f52"/>
                <a:gd name="f126" fmla="*/ f97 1 f52"/>
                <a:gd name="f127" fmla="*/ f98 1 f52"/>
                <a:gd name="f128" fmla="*/ f99 1 f52"/>
                <a:gd name="f129" fmla="*/ f100 1 f52"/>
                <a:gd name="f130" fmla="*/ f101 1 f52"/>
                <a:gd name="f131" fmla="*/ f102 1 f52"/>
                <a:gd name="f132" fmla="*/ f103 1 f52"/>
                <a:gd name="f133" fmla="*/ f104 1 f52"/>
                <a:gd name="f134" fmla="*/ f105 1 f52"/>
                <a:gd name="f135" fmla="*/ f106 f48 1"/>
                <a:gd name="f136" fmla="*/ f107 f48 1"/>
                <a:gd name="f137" fmla="*/ f107 f49 1"/>
                <a:gd name="f138" fmla="*/ f106 f49 1"/>
                <a:gd name="f139" fmla="*/ f109 f48 1"/>
                <a:gd name="f140" fmla="*/ f110 f49 1"/>
                <a:gd name="f141" fmla="*/ f111 f48 1"/>
                <a:gd name="f142" fmla="*/ f112 f49 1"/>
                <a:gd name="f143" fmla="*/ f113 f48 1"/>
                <a:gd name="f144" fmla="*/ f114 f49 1"/>
                <a:gd name="f145" fmla="*/ f115 f48 1"/>
                <a:gd name="f146" fmla="*/ f116 f49 1"/>
                <a:gd name="f147" fmla="*/ f117 f49 1"/>
                <a:gd name="f148" fmla="*/ f118 f49 1"/>
                <a:gd name="f149" fmla="*/ f119 f49 1"/>
                <a:gd name="f150" fmla="*/ f120 f49 1"/>
                <a:gd name="f151" fmla="*/ f121 f48 1"/>
                <a:gd name="f152" fmla="*/ f122 f49 1"/>
                <a:gd name="f153" fmla="*/ f123 f48 1"/>
                <a:gd name="f154" fmla="*/ f124 f49 1"/>
                <a:gd name="f155" fmla="*/ f125 f48 1"/>
                <a:gd name="f156" fmla="*/ f126 f48 1"/>
                <a:gd name="f157" fmla="*/ f127 f48 1"/>
                <a:gd name="f158" fmla="*/ f128 f48 1"/>
                <a:gd name="f159" fmla="*/ f129 f48 1"/>
                <a:gd name="f160" fmla="*/ f130 f48 1"/>
                <a:gd name="f161" fmla="*/ f131 f49 1"/>
                <a:gd name="f162" fmla="*/ f132 f49 1"/>
                <a:gd name="f163" fmla="*/ f133 f49 1"/>
                <a:gd name="f164" fmla="*/ f134 f49 1"/>
              </a:gdLst>
              <a:ahLst/>
              <a:cxnLst>
                <a:cxn ang="3cd4">
                  <a:pos x="hc" y="t"/>
                </a:cxn>
                <a:cxn ang="0">
                  <a:pos x="r" y="vc"/>
                </a:cxn>
                <a:cxn ang="cd4">
                  <a:pos x="hc" y="b"/>
                </a:cxn>
                <a:cxn ang="cd2">
                  <a:pos x="l" y="vc"/>
                </a:cxn>
                <a:cxn ang="f108">
                  <a:pos x="f139" y="f140"/>
                </a:cxn>
                <a:cxn ang="f108">
                  <a:pos x="f141" y="f142"/>
                </a:cxn>
                <a:cxn ang="f108">
                  <a:pos x="f143" y="f144"/>
                </a:cxn>
                <a:cxn ang="f108">
                  <a:pos x="f145" y="f146"/>
                </a:cxn>
                <a:cxn ang="f108">
                  <a:pos x="f145" y="f147"/>
                </a:cxn>
                <a:cxn ang="f108">
                  <a:pos x="f143" y="f148"/>
                </a:cxn>
                <a:cxn ang="f108">
                  <a:pos x="f141" y="f149"/>
                </a:cxn>
                <a:cxn ang="f108">
                  <a:pos x="f139" y="f150"/>
                </a:cxn>
                <a:cxn ang="f108">
                  <a:pos x="f151" y="f152"/>
                </a:cxn>
                <a:cxn ang="f108">
                  <a:pos x="f153" y="f154"/>
                </a:cxn>
                <a:cxn ang="f108">
                  <a:pos x="f155" y="f154"/>
                </a:cxn>
                <a:cxn ang="f108">
                  <a:pos x="f156" y="f152"/>
                </a:cxn>
                <a:cxn ang="f108">
                  <a:pos x="f157" y="f150"/>
                </a:cxn>
                <a:cxn ang="f108">
                  <a:pos x="f158" y="f149"/>
                </a:cxn>
                <a:cxn ang="f108">
                  <a:pos x="f159" y="f148"/>
                </a:cxn>
                <a:cxn ang="f108">
                  <a:pos x="f160" y="f161"/>
                </a:cxn>
                <a:cxn ang="f108">
                  <a:pos x="f160" y="f162"/>
                </a:cxn>
                <a:cxn ang="f108">
                  <a:pos x="f159" y="f144"/>
                </a:cxn>
                <a:cxn ang="f108">
                  <a:pos x="f158" y="f142"/>
                </a:cxn>
                <a:cxn ang="f108">
                  <a:pos x="f157" y="f140"/>
                </a:cxn>
                <a:cxn ang="f108">
                  <a:pos x="f156" y="f163"/>
                </a:cxn>
                <a:cxn ang="f108">
                  <a:pos x="f155" y="f164"/>
                </a:cxn>
                <a:cxn ang="f108">
                  <a:pos x="f153" y="f164"/>
                </a:cxn>
                <a:cxn ang="f108">
                  <a:pos x="f151" y="f163"/>
                </a:cxn>
                <a:cxn ang="f108">
                  <a:pos x="f139" y="f140"/>
                </a:cxn>
              </a:cxnLst>
              <a:rect l="f135" t="f138" r="f136" b="f137"/>
              <a:pathLst>
                <a:path w="1944243" h="1944243">
                  <a:moveTo>
                    <a:pt x="f7" y="f8"/>
                  </a:moveTo>
                  <a:lnTo>
                    <a:pt x="f9" y="f10"/>
                  </a:lnTo>
                  <a:lnTo>
                    <a:pt x="f11" y="f12"/>
                  </a:lnTo>
                  <a:lnTo>
                    <a:pt x="f13" y="f14"/>
                  </a:lnTo>
                  <a:cubicBezTo>
                    <a:pt x="f15" y="f16"/>
                    <a:pt x="f15" y="f17"/>
                    <a:pt x="f13" y="f18"/>
                  </a:cubicBezTo>
                  <a:lnTo>
                    <a:pt x="f11" y="f19"/>
                  </a:lnTo>
                  <a:lnTo>
                    <a:pt x="f9" y="f20"/>
                  </a:lnTo>
                  <a:lnTo>
                    <a:pt x="f7" y="f21"/>
                  </a:lnTo>
                  <a:cubicBezTo>
                    <a:pt x="f22" y="f23"/>
                    <a:pt x="f24" y="f25"/>
                    <a:pt x="f26" y="f27"/>
                  </a:cubicBezTo>
                  <a:lnTo>
                    <a:pt x="f28" y="f29"/>
                  </a:lnTo>
                  <a:lnTo>
                    <a:pt x="f30" y="f29"/>
                  </a:lnTo>
                  <a:lnTo>
                    <a:pt x="f31" y="f27"/>
                  </a:lnTo>
                  <a:cubicBezTo>
                    <a:pt x="f32" y="f25"/>
                    <a:pt x="f33" y="f34"/>
                    <a:pt x="f35" y="f21"/>
                  </a:cubicBezTo>
                  <a:lnTo>
                    <a:pt x="f36" y="f20"/>
                  </a:lnTo>
                  <a:lnTo>
                    <a:pt x="f37" y="f19"/>
                  </a:lnTo>
                  <a:lnTo>
                    <a:pt x="f38" y="f39"/>
                  </a:lnTo>
                  <a:cubicBezTo>
                    <a:pt x="f40" y="f17"/>
                    <a:pt x="f40" y="f16"/>
                    <a:pt x="f38" y="f41"/>
                  </a:cubicBezTo>
                  <a:lnTo>
                    <a:pt x="f37" y="f12"/>
                  </a:lnTo>
                  <a:lnTo>
                    <a:pt x="f36" y="f10"/>
                  </a:lnTo>
                  <a:lnTo>
                    <a:pt x="f35" y="f8"/>
                  </a:lnTo>
                  <a:cubicBezTo>
                    <a:pt x="f33" y="f42"/>
                    <a:pt x="f32" y="f43"/>
                    <a:pt x="f31" y="f44"/>
                  </a:cubicBezTo>
                  <a:lnTo>
                    <a:pt x="f30" y="f45"/>
                  </a:lnTo>
                  <a:lnTo>
                    <a:pt x="f28" y="f45"/>
                  </a:lnTo>
                  <a:lnTo>
                    <a:pt x="f26" y="f44"/>
                  </a:lnTo>
                  <a:cubicBezTo>
                    <a:pt x="f24" y="f43"/>
                    <a:pt x="f22" y="f46"/>
                    <a:pt x="f7" y="f8"/>
                  </a:cubicBezTo>
                  <a:close/>
                </a:path>
              </a:pathLst>
            </a:custGeom>
            <a:solidFill>
              <a:srgbClr val="8EB21E"/>
            </a:solidFill>
            <a:ln cap="flat">
              <a:noFill/>
              <a:prstDash val="solid"/>
            </a:ln>
            <a:effectLst>
              <a:outerShdw blurRad="44450" dist="27940" dir="5400000" algn="ctr">
                <a:srgbClr val="000000">
                  <a:alpha val="32000"/>
                </a:srgbClr>
              </a:outerShdw>
            </a:effectLst>
            <a:sp3d>
              <a:bevelT w="190500" h="38100"/>
            </a:sp3d>
          </p:spPr>
          <p:txBody>
            <a:bodyPr vert="horz" wrap="square" lIns="512329" tIns="515282" rIns="512329" bIns="515282" anchor="ctr" anchorCtr="1" compatLnSpc="1">
              <a:noAutofit/>
            </a:bodyPr>
            <a:lstStyle/>
            <a:p>
              <a:pPr marL="0" marR="0" lvl="0" indent="0" algn="ctr"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pt-BR" sz="1800" b="1" i="0" u="none" strike="noStrike" kern="1200" cap="none" spc="0" baseline="0">
                  <a:solidFill>
                    <a:srgbClr val="FFFFFF"/>
                  </a:solidFill>
                  <a:uFillTx/>
                  <a:latin typeface="Aptos"/>
                </a:rPr>
                <a:t>Mental Health</a:t>
              </a:r>
            </a:p>
          </p:txBody>
        </p:sp>
        <p:sp>
          <p:nvSpPr>
            <p:cNvPr id="7" name="Freeform: Shape 6">
              <a:extLst>
                <a:ext uri="{FF2B5EF4-FFF2-40B4-BE49-F238E27FC236}">
                  <a16:creationId xmlns:a16="http://schemas.microsoft.com/office/drawing/2014/main" id="{271761C5-4298-8104-1EDB-EAE2E79406A3}"/>
                </a:ext>
              </a:extLst>
            </p:cNvPr>
            <p:cNvSpPr/>
            <p:nvPr/>
          </p:nvSpPr>
          <p:spPr>
            <a:xfrm>
              <a:off x="1584554" y="1058930"/>
              <a:ext cx="2333091" cy="2333091"/>
            </a:xfrm>
            <a:custGeom>
              <a:avLst/>
              <a:gdLst>
                <a:gd name="f0" fmla="val 10800000"/>
                <a:gd name="f1" fmla="val 5400000"/>
                <a:gd name="f2" fmla="val 180"/>
                <a:gd name="f3" fmla="val w"/>
                <a:gd name="f4" fmla="val h"/>
                <a:gd name="f5" fmla="val 0"/>
                <a:gd name="f6" fmla="val 1904961"/>
                <a:gd name="f7" fmla="val 1226122"/>
                <a:gd name="f8" fmla="val 481866"/>
                <a:gd name="f9" fmla="val 1429876"/>
                <a:gd name="f10" fmla="val 355672"/>
                <a:gd name="f11" fmla="val 1549289"/>
                <a:gd name="f12" fmla="val 475084"/>
                <a:gd name="f13" fmla="val 1423095"/>
                <a:gd name="f14" fmla="val 678839"/>
                <a:gd name="f15" fmla="val 1471700"/>
                <a:gd name="f16" fmla="val 762431"/>
                <a:gd name="f17" fmla="val 1497163"/>
                <a:gd name="f18" fmla="val 857460"/>
                <a:gd name="f19" fmla="val 1496866"/>
                <a:gd name="f20" fmla="val 954154"/>
                <a:gd name="f21" fmla="val 1708030"/>
                <a:gd name="f22" fmla="val 1067514"/>
                <a:gd name="f23" fmla="val 1664322"/>
                <a:gd name="f24" fmla="val 1230634"/>
                <a:gd name="f25" fmla="val 1424768"/>
                <a:gd name="f26" fmla="val 1223224"/>
                <a:gd name="f27" fmla="val 1376678"/>
                <a:gd name="f28" fmla="val 1307113"/>
                <a:gd name="f29" fmla="val 1307112"/>
                <a:gd name="f30" fmla="val 1376679"/>
                <a:gd name="f31" fmla="val 1424769"/>
                <a:gd name="f32" fmla="val 1067513"/>
                <a:gd name="f33" fmla="val 762430"/>
                <a:gd name="f34" fmla="val 475085"/>
                <a:gd name="f35" fmla="val 1429877"/>
                <a:gd name="f36" fmla="val 433261"/>
                <a:gd name="f37" fmla="val 1142530"/>
                <a:gd name="f38" fmla="val 407798"/>
                <a:gd name="f39" fmla="val 1047501"/>
                <a:gd name="f40" fmla="val 408095"/>
                <a:gd name="f41" fmla="val 950807"/>
                <a:gd name="f42" fmla="val 196931"/>
                <a:gd name="f43" fmla="val 837447"/>
                <a:gd name="f44" fmla="val 240639"/>
                <a:gd name="f45" fmla="val 674327"/>
                <a:gd name="f46" fmla="val 480193"/>
                <a:gd name="f47" fmla="val 681737"/>
                <a:gd name="f48" fmla="val 528283"/>
                <a:gd name="f49" fmla="val 597848"/>
                <a:gd name="f50" fmla="val 597849"/>
                <a:gd name="f51" fmla="val 528282"/>
                <a:gd name="f52" fmla="val 480192"/>
                <a:gd name="f53" fmla="val 837448"/>
                <a:gd name="f54" fmla="val 1142531"/>
                <a:gd name="f55" fmla="+- 0 0 -90"/>
                <a:gd name="f56" fmla="*/ f3 1 1904961"/>
                <a:gd name="f57" fmla="*/ f4 1 1904961"/>
                <a:gd name="f58" fmla="+- f6 0 f5"/>
                <a:gd name="f59" fmla="*/ f55 f0 1"/>
                <a:gd name="f60" fmla="*/ f58 1 1904961"/>
                <a:gd name="f61" fmla="*/ 1425381 f58 1"/>
                <a:gd name="f62" fmla="*/ 482478 f58 1"/>
                <a:gd name="f63" fmla="*/ 1706427 f58 1"/>
                <a:gd name="f64" fmla="*/ 397776 f58 1"/>
                <a:gd name="f65" fmla="*/ 1809842 f58 1"/>
                <a:gd name="f66" fmla="*/ 576895 f58 1"/>
                <a:gd name="f67" fmla="*/ 1595965 f58 1"/>
                <a:gd name="f68" fmla="*/ 777938 f58 1"/>
                <a:gd name="f69" fmla="*/ 1127024 f58 1"/>
                <a:gd name="f70" fmla="*/ 1328066 f58 1"/>
                <a:gd name="f71" fmla="*/ 1507185 f58 1"/>
                <a:gd name="f72" fmla="*/ 1422483 f58 1"/>
                <a:gd name="f73" fmla="*/ 1123064 f58 1"/>
                <a:gd name="f74" fmla="*/ 1597026 f58 1"/>
                <a:gd name="f75" fmla="*/ 1055895 f58 1"/>
                <a:gd name="f76" fmla="*/ 1882770 f58 1"/>
                <a:gd name="f77" fmla="*/ 849066 f58 1"/>
                <a:gd name="f78" fmla="*/ 781897 f58 1"/>
                <a:gd name="f79" fmla="*/ 479580 f58 1"/>
                <a:gd name="f80" fmla="*/ 198534 f58 1"/>
                <a:gd name="f81" fmla="*/ 95119 f58 1"/>
                <a:gd name="f82" fmla="*/ 308996 f58 1"/>
                <a:gd name="f83" fmla="*/ 1127023 f58 1"/>
                <a:gd name="f84" fmla="*/ 777937 f58 1"/>
                <a:gd name="f85" fmla="*/ 307935 f58 1"/>
                <a:gd name="f86" fmla="*/ 22191 f58 1"/>
                <a:gd name="f87" fmla="*/ f59 1 f2"/>
                <a:gd name="f88" fmla="*/ f61 1 1904961"/>
                <a:gd name="f89" fmla="*/ f62 1 1904961"/>
                <a:gd name="f90" fmla="*/ f63 1 1904961"/>
                <a:gd name="f91" fmla="*/ f64 1 1904961"/>
                <a:gd name="f92" fmla="*/ f65 1 1904961"/>
                <a:gd name="f93" fmla="*/ f66 1 1904961"/>
                <a:gd name="f94" fmla="*/ f67 1 1904961"/>
                <a:gd name="f95" fmla="*/ f68 1 1904961"/>
                <a:gd name="f96" fmla="*/ f69 1 1904961"/>
                <a:gd name="f97" fmla="*/ f70 1 1904961"/>
                <a:gd name="f98" fmla="*/ f71 1 1904961"/>
                <a:gd name="f99" fmla="*/ f72 1 1904961"/>
                <a:gd name="f100" fmla="*/ f73 1 1904961"/>
                <a:gd name="f101" fmla="*/ f74 1 1904961"/>
                <a:gd name="f102" fmla="*/ f75 1 1904961"/>
                <a:gd name="f103" fmla="*/ f76 1 1904961"/>
                <a:gd name="f104" fmla="*/ f77 1 1904961"/>
                <a:gd name="f105" fmla="*/ f78 1 1904961"/>
                <a:gd name="f106" fmla="*/ f79 1 1904961"/>
                <a:gd name="f107" fmla="*/ f80 1 1904961"/>
                <a:gd name="f108" fmla="*/ f81 1 1904961"/>
                <a:gd name="f109" fmla="*/ f82 1 1904961"/>
                <a:gd name="f110" fmla="*/ f83 1 1904961"/>
                <a:gd name="f111" fmla="*/ f84 1 1904961"/>
                <a:gd name="f112" fmla="*/ f85 1 1904961"/>
                <a:gd name="f113" fmla="*/ f86 1 1904961"/>
                <a:gd name="f114" fmla="*/ f5 1 f60"/>
                <a:gd name="f115" fmla="*/ f6 1 f60"/>
                <a:gd name="f116" fmla="+- f87 0 f1"/>
                <a:gd name="f117" fmla="*/ f88 1 f60"/>
                <a:gd name="f118" fmla="*/ f89 1 f60"/>
                <a:gd name="f119" fmla="*/ f90 1 f60"/>
                <a:gd name="f120" fmla="*/ f91 1 f60"/>
                <a:gd name="f121" fmla="*/ f92 1 f60"/>
                <a:gd name="f122" fmla="*/ f93 1 f60"/>
                <a:gd name="f123" fmla="*/ f94 1 f60"/>
                <a:gd name="f124" fmla="*/ f95 1 f60"/>
                <a:gd name="f125" fmla="*/ f96 1 f60"/>
                <a:gd name="f126" fmla="*/ f97 1 f60"/>
                <a:gd name="f127" fmla="*/ f98 1 f60"/>
                <a:gd name="f128" fmla="*/ f99 1 f60"/>
                <a:gd name="f129" fmla="*/ f100 1 f60"/>
                <a:gd name="f130" fmla="*/ f101 1 f60"/>
                <a:gd name="f131" fmla="*/ f102 1 f60"/>
                <a:gd name="f132" fmla="*/ f103 1 f60"/>
                <a:gd name="f133" fmla="*/ f104 1 f60"/>
                <a:gd name="f134" fmla="*/ f105 1 f60"/>
                <a:gd name="f135" fmla="*/ f106 1 f60"/>
                <a:gd name="f136" fmla="*/ f107 1 f60"/>
                <a:gd name="f137" fmla="*/ f108 1 f60"/>
                <a:gd name="f138" fmla="*/ f109 1 f60"/>
                <a:gd name="f139" fmla="*/ f110 1 f60"/>
                <a:gd name="f140" fmla="*/ f111 1 f60"/>
                <a:gd name="f141" fmla="*/ f112 1 f60"/>
                <a:gd name="f142" fmla="*/ f113 1 f60"/>
                <a:gd name="f143" fmla="*/ f114 f56 1"/>
                <a:gd name="f144" fmla="*/ f115 f56 1"/>
                <a:gd name="f145" fmla="*/ f115 f57 1"/>
                <a:gd name="f146" fmla="*/ f114 f57 1"/>
                <a:gd name="f147" fmla="*/ f117 f56 1"/>
                <a:gd name="f148" fmla="*/ f118 f57 1"/>
                <a:gd name="f149" fmla="*/ f119 f56 1"/>
                <a:gd name="f150" fmla="*/ f120 f57 1"/>
                <a:gd name="f151" fmla="*/ f121 f56 1"/>
                <a:gd name="f152" fmla="*/ f122 f57 1"/>
                <a:gd name="f153" fmla="*/ f123 f56 1"/>
                <a:gd name="f154" fmla="*/ f124 f57 1"/>
                <a:gd name="f155" fmla="*/ f125 f57 1"/>
                <a:gd name="f156" fmla="*/ f126 f57 1"/>
                <a:gd name="f157" fmla="*/ f127 f57 1"/>
                <a:gd name="f158" fmla="*/ f128 f57 1"/>
                <a:gd name="f159" fmla="*/ f129 f56 1"/>
                <a:gd name="f160" fmla="*/ f130 f57 1"/>
                <a:gd name="f161" fmla="*/ f131 f56 1"/>
                <a:gd name="f162" fmla="*/ f132 f57 1"/>
                <a:gd name="f163" fmla="*/ f133 f56 1"/>
                <a:gd name="f164" fmla="*/ f134 f56 1"/>
                <a:gd name="f165" fmla="*/ f135 f56 1"/>
                <a:gd name="f166" fmla="*/ f136 f56 1"/>
                <a:gd name="f167" fmla="*/ f137 f56 1"/>
                <a:gd name="f168" fmla="*/ f138 f56 1"/>
                <a:gd name="f169" fmla="*/ f139 f57 1"/>
                <a:gd name="f170" fmla="*/ f140 f57 1"/>
                <a:gd name="f171" fmla="*/ f141 f57 1"/>
                <a:gd name="f172" fmla="*/ f142 f57 1"/>
              </a:gdLst>
              <a:ahLst/>
              <a:cxnLst>
                <a:cxn ang="3cd4">
                  <a:pos x="hc" y="t"/>
                </a:cxn>
                <a:cxn ang="0">
                  <a:pos x="r" y="vc"/>
                </a:cxn>
                <a:cxn ang="cd4">
                  <a:pos x="hc" y="b"/>
                </a:cxn>
                <a:cxn ang="cd2">
                  <a:pos x="l" y="vc"/>
                </a:cxn>
                <a:cxn ang="f116">
                  <a:pos x="f147" y="f148"/>
                </a:cxn>
                <a:cxn ang="f116">
                  <a:pos x="f149" y="f150"/>
                </a:cxn>
                <a:cxn ang="f116">
                  <a:pos x="f151" y="f152"/>
                </a:cxn>
                <a:cxn ang="f116">
                  <a:pos x="f153" y="f154"/>
                </a:cxn>
                <a:cxn ang="f116">
                  <a:pos x="f153" y="f155"/>
                </a:cxn>
                <a:cxn ang="f116">
                  <a:pos x="f151" y="f156"/>
                </a:cxn>
                <a:cxn ang="f116">
                  <a:pos x="f149" y="f157"/>
                </a:cxn>
                <a:cxn ang="f116">
                  <a:pos x="f147" y="f158"/>
                </a:cxn>
                <a:cxn ang="f116">
                  <a:pos x="f159" y="f160"/>
                </a:cxn>
                <a:cxn ang="f116">
                  <a:pos x="f161" y="f162"/>
                </a:cxn>
                <a:cxn ang="f116">
                  <a:pos x="f163" y="f162"/>
                </a:cxn>
                <a:cxn ang="f116">
                  <a:pos x="f164" y="f160"/>
                </a:cxn>
                <a:cxn ang="f116">
                  <a:pos x="f165" y="f158"/>
                </a:cxn>
                <a:cxn ang="f116">
                  <a:pos x="f166" y="f157"/>
                </a:cxn>
                <a:cxn ang="f116">
                  <a:pos x="f167" y="f156"/>
                </a:cxn>
                <a:cxn ang="f116">
                  <a:pos x="f168" y="f169"/>
                </a:cxn>
                <a:cxn ang="f116">
                  <a:pos x="f168" y="f170"/>
                </a:cxn>
                <a:cxn ang="f116">
                  <a:pos x="f167" y="f152"/>
                </a:cxn>
                <a:cxn ang="f116">
                  <a:pos x="f166" y="f150"/>
                </a:cxn>
                <a:cxn ang="f116">
                  <a:pos x="f165" y="f148"/>
                </a:cxn>
                <a:cxn ang="f116">
                  <a:pos x="f164" y="f171"/>
                </a:cxn>
                <a:cxn ang="f116">
                  <a:pos x="f163" y="f172"/>
                </a:cxn>
                <a:cxn ang="f116">
                  <a:pos x="f161" y="f172"/>
                </a:cxn>
                <a:cxn ang="f116">
                  <a:pos x="f159" y="f171"/>
                </a:cxn>
                <a:cxn ang="f116">
                  <a:pos x="f147" y="f148"/>
                </a:cxn>
              </a:cxnLst>
              <a:rect l="f143" t="f146" r="f144" b="f145"/>
              <a:pathLst>
                <a:path w="1904961" h="1904961">
                  <a:moveTo>
                    <a:pt x="f7" y="f8"/>
                  </a:moveTo>
                  <a:lnTo>
                    <a:pt x="f9" y="f10"/>
                  </a:lnTo>
                  <a:lnTo>
                    <a:pt x="f11" y="f12"/>
                  </a:lnTo>
                  <a:lnTo>
                    <a:pt x="f13" y="f14"/>
                  </a:lnTo>
                  <a:cubicBezTo>
                    <a:pt x="f15" y="f16"/>
                    <a:pt x="f17" y="f18"/>
                    <a:pt x="f19" y="f20"/>
                  </a:cubicBezTo>
                  <a:lnTo>
                    <a:pt x="f21" y="f22"/>
                  </a:lnTo>
                  <a:lnTo>
                    <a:pt x="f23" y="f24"/>
                  </a:lnTo>
                  <a:lnTo>
                    <a:pt x="f25" y="f26"/>
                  </a:lnTo>
                  <a:cubicBezTo>
                    <a:pt x="f27" y="f28"/>
                    <a:pt x="f29" y="f30"/>
                    <a:pt x="f26" y="f31"/>
                  </a:cubicBezTo>
                  <a:lnTo>
                    <a:pt x="f24" y="f23"/>
                  </a:lnTo>
                  <a:lnTo>
                    <a:pt x="f32" y="f21"/>
                  </a:lnTo>
                  <a:lnTo>
                    <a:pt x="f20" y="f19"/>
                  </a:lnTo>
                  <a:cubicBezTo>
                    <a:pt x="f18" y="f17"/>
                    <a:pt x="f33" y="f15"/>
                    <a:pt x="f14" y="f13"/>
                  </a:cubicBezTo>
                  <a:lnTo>
                    <a:pt x="f34" y="f11"/>
                  </a:lnTo>
                  <a:lnTo>
                    <a:pt x="f10" y="f35"/>
                  </a:lnTo>
                  <a:lnTo>
                    <a:pt x="f8" y="f7"/>
                  </a:lnTo>
                  <a:cubicBezTo>
                    <a:pt x="f36" y="f37"/>
                    <a:pt x="f38" y="f39"/>
                    <a:pt x="f40" y="f41"/>
                  </a:cubicBezTo>
                  <a:lnTo>
                    <a:pt x="f42" y="f43"/>
                  </a:lnTo>
                  <a:lnTo>
                    <a:pt x="f44" y="f45"/>
                  </a:lnTo>
                  <a:lnTo>
                    <a:pt x="f46" y="f47"/>
                  </a:lnTo>
                  <a:cubicBezTo>
                    <a:pt x="f48" y="f49"/>
                    <a:pt x="f50" y="f51"/>
                    <a:pt x="f47" y="f52"/>
                  </a:cubicBezTo>
                  <a:lnTo>
                    <a:pt x="f45" y="f44"/>
                  </a:lnTo>
                  <a:lnTo>
                    <a:pt x="f53" y="f42"/>
                  </a:lnTo>
                  <a:lnTo>
                    <a:pt x="f41" y="f40"/>
                  </a:lnTo>
                  <a:cubicBezTo>
                    <a:pt x="f39" y="f38"/>
                    <a:pt x="f54" y="f36"/>
                    <a:pt x="f7" y="f8"/>
                  </a:cubicBezTo>
                  <a:close/>
                </a:path>
              </a:pathLst>
            </a:custGeom>
            <a:solidFill>
              <a:srgbClr val="196B24"/>
            </a:solidFill>
            <a:ln cap="flat">
              <a:noFill/>
              <a:prstDash val="solid"/>
            </a:ln>
            <a:effectLst>
              <a:outerShdw blurRad="44450" dist="27940" dir="5400000" algn="ctr">
                <a:srgbClr val="000000">
                  <a:alpha val="32000"/>
                </a:srgbClr>
              </a:outerShdw>
            </a:effectLst>
            <a:sp3d>
              <a:bevelT w="190500" h="38100"/>
            </a:sp3d>
          </p:spPr>
          <p:txBody>
            <a:bodyPr vert="horz" wrap="square" lIns="650933" tIns="650933" rIns="650933" bIns="650933" anchor="ctr" anchorCtr="1" compatLnSpc="1">
              <a:noAutofit/>
            </a:bodyPr>
            <a:lstStyle/>
            <a:p>
              <a:pPr marL="0" marR="0" lvl="0" indent="0" algn="ctr" defTabSz="666753"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pt-BR" sz="1500" b="1" i="0" u="none" strike="noStrike" kern="1200" cap="none" spc="0" baseline="0">
                  <a:solidFill>
                    <a:srgbClr val="FFFFFF"/>
                  </a:solidFill>
                  <a:uFillTx/>
                  <a:latin typeface="Aptos"/>
                </a:rPr>
                <a:t>Medication</a:t>
              </a:r>
            </a:p>
          </p:txBody>
        </p:sp>
        <p:sp>
          <p:nvSpPr>
            <p:cNvPr id="8" name="Freeform: Shape 7">
              <a:extLst>
                <a:ext uri="{FF2B5EF4-FFF2-40B4-BE49-F238E27FC236}">
                  <a16:creationId xmlns:a16="http://schemas.microsoft.com/office/drawing/2014/main" id="{B36118DC-CFDE-078A-ECD6-7C4CAA3E8FF2}"/>
                </a:ext>
              </a:extLst>
            </p:cNvPr>
            <p:cNvSpPr/>
            <p:nvPr/>
          </p:nvSpPr>
          <p:spPr>
            <a:xfrm>
              <a:off x="2066854" y="2838590"/>
              <a:ext cx="3421867" cy="3421867"/>
            </a:xfrm>
            <a:custGeom>
              <a:avLst/>
              <a:gdLst>
                <a:gd name="f0" fmla="val 10800000"/>
                <a:gd name="f1" fmla="val 5400000"/>
                <a:gd name="f2" fmla="val 180"/>
                <a:gd name="f3" fmla="val w"/>
                <a:gd name="f4" fmla="val h"/>
                <a:gd name="f5" fmla="val 0"/>
                <a:gd name="f6" fmla="val 3421868"/>
                <a:gd name="f7" fmla="+- 0 0 8281760"/>
                <a:gd name="f8" fmla="val 1539398"/>
                <a:gd name="f9" fmla="val 116149"/>
                <a:gd name="f10" fmla="val 1603984"/>
                <a:gd name="f11" fmla="val 15831650"/>
                <a:gd name="f12" fmla="val 8313402"/>
                <a:gd name="f13" fmla="val 2967609"/>
                <a:gd name="f14" fmla="val 2871066"/>
                <a:gd name="f15" fmla="val 2747205"/>
                <a:gd name="f16" fmla="val 2828111"/>
                <a:gd name="f17" fmla="val 2713074"/>
                <a:gd name="f18" fmla="val 2596657"/>
                <a:gd name="f19" fmla="val 2785588"/>
                <a:gd name="f20" fmla="val 2674833"/>
                <a:gd name="f21" fmla="val 1443601"/>
                <a:gd name="f22" fmla="val 2513410"/>
                <a:gd name="f23" fmla="+- 0 0 -263"/>
                <a:gd name="f24" fmla="+- 0 0 -137"/>
                <a:gd name="f25" fmla="+- 0 0 -227"/>
                <a:gd name="f26" fmla="+- 0 0 -317"/>
                <a:gd name="f27" fmla="*/ f3 1 3421868"/>
                <a:gd name="f28" fmla="*/ f4 1 3421868"/>
                <a:gd name="f29" fmla="+- f6 0 f5"/>
                <a:gd name="f30" fmla="*/ f23 f0 1"/>
                <a:gd name="f31" fmla="*/ f24 f0 1"/>
                <a:gd name="f32" fmla="*/ f25 f0 1"/>
                <a:gd name="f33" fmla="*/ f26 f0 1"/>
                <a:gd name="f34" fmla="*/ f29 1 3421868"/>
                <a:gd name="f35" fmla="*/ f30 1 f2"/>
                <a:gd name="f36" fmla="*/ f31 1 f2"/>
                <a:gd name="f37" fmla="*/ f32 1 f2"/>
                <a:gd name="f38" fmla="*/ f33 1 f2"/>
                <a:gd name="f39" fmla="*/ 1547974 1 f34"/>
                <a:gd name="f40" fmla="*/ 195881 1 f34"/>
                <a:gd name="f41" fmla="*/ 2967609 1 f34"/>
                <a:gd name="f42" fmla="*/ 2871066 1 f34"/>
                <a:gd name="f43" fmla="*/ 2747205 1 f34"/>
                <a:gd name="f44" fmla="*/ 2828111 1 f34"/>
                <a:gd name="f45" fmla="*/ 2713074 1 f34"/>
                <a:gd name="f46" fmla="*/ 2596657 1 f34"/>
                <a:gd name="f47" fmla="*/ 576746 1 f34"/>
                <a:gd name="f48" fmla="*/ 2845122 1 f34"/>
                <a:gd name="f49" fmla="+- f35 0 f1"/>
                <a:gd name="f50" fmla="+- f36 0 f1"/>
                <a:gd name="f51" fmla="+- f37 0 f1"/>
                <a:gd name="f52" fmla="+- f38 0 f1"/>
                <a:gd name="f53" fmla="*/ f47 f27 1"/>
                <a:gd name="f54" fmla="*/ f48 f27 1"/>
                <a:gd name="f55" fmla="*/ f48 f28 1"/>
                <a:gd name="f56" fmla="*/ f47 f28 1"/>
                <a:gd name="f57" fmla="*/ f39 f27 1"/>
                <a:gd name="f58" fmla="*/ f40 f28 1"/>
                <a:gd name="f59" fmla="*/ f41 f27 1"/>
                <a:gd name="f60" fmla="*/ f42 f28 1"/>
                <a:gd name="f61" fmla="*/ f43 f27 1"/>
                <a:gd name="f62" fmla="*/ f44 f28 1"/>
                <a:gd name="f63" fmla="*/ f45 f27 1"/>
                <a:gd name="f64" fmla="*/ f46 f28 1"/>
              </a:gdLst>
              <a:ahLst/>
              <a:cxnLst>
                <a:cxn ang="3cd4">
                  <a:pos x="hc" y="t"/>
                </a:cxn>
                <a:cxn ang="0">
                  <a:pos x="r" y="vc"/>
                </a:cxn>
                <a:cxn ang="cd4">
                  <a:pos x="hc" y="b"/>
                </a:cxn>
                <a:cxn ang="cd2">
                  <a:pos x="l" y="vc"/>
                </a:cxn>
                <a:cxn ang="f49">
                  <a:pos x="f57" y="f58"/>
                </a:cxn>
                <a:cxn ang="f50">
                  <a:pos x="f59" y="f60"/>
                </a:cxn>
                <a:cxn ang="f51">
                  <a:pos x="f61" y="f62"/>
                </a:cxn>
                <a:cxn ang="f52">
                  <a:pos x="f63" y="f64"/>
                </a:cxn>
              </a:cxnLst>
              <a:rect l="f53" t="f56" r="f54" b="f55"/>
              <a:pathLst>
                <a:path w="3421868" h="3421868">
                  <a:moveTo>
                    <a:pt x="f8" y="f9"/>
                  </a:moveTo>
                  <a:arcTo wR="f10" hR="f10" stAng="f11" swAng="f12"/>
                  <a:lnTo>
                    <a:pt x="f13" y="f14"/>
                  </a:lnTo>
                  <a:lnTo>
                    <a:pt x="f15" y="f16"/>
                  </a:lnTo>
                  <a:lnTo>
                    <a:pt x="f17" y="f18"/>
                  </a:lnTo>
                  <a:lnTo>
                    <a:pt x="f19" y="f20"/>
                  </a:lnTo>
                  <a:arcTo wR="f21" hR="f21" stAng="f22" swAng="f7"/>
                  <a:close/>
                </a:path>
              </a:pathLst>
            </a:custGeom>
            <a:solidFill>
              <a:srgbClr val="E97132"/>
            </a:solidFill>
            <a:ln cap="flat">
              <a:noFill/>
              <a:prstDash val="solid"/>
            </a:ln>
            <a:effectLst>
              <a:outerShdw blurRad="44450" dist="27940" dir="5400000" algn="ctr">
                <a:srgbClr val="000000">
                  <a:alpha val="32000"/>
                </a:srgbClr>
              </a:outerShdw>
            </a:effectLst>
            <a:sp3d>
              <a:bevelT w="190500" h="38100"/>
            </a:sp3d>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000000"/>
                </a:solidFill>
                <a:uFillTx/>
                <a:latin typeface="Aptos"/>
              </a:endParaRPr>
            </a:p>
          </p:txBody>
        </p:sp>
        <p:sp>
          <p:nvSpPr>
            <p:cNvPr id="9" name="Freeform: Shape 8">
              <a:extLst>
                <a:ext uri="{FF2B5EF4-FFF2-40B4-BE49-F238E27FC236}">
                  <a16:creationId xmlns:a16="http://schemas.microsoft.com/office/drawing/2014/main" id="{42E260C7-ADBB-DED9-674C-30E19381BAD9}"/>
                </a:ext>
              </a:extLst>
            </p:cNvPr>
            <p:cNvSpPr/>
            <p:nvPr/>
          </p:nvSpPr>
          <p:spPr>
            <a:xfrm>
              <a:off x="365321" y="2181273"/>
              <a:ext cx="2486198" cy="2486198"/>
            </a:xfrm>
            <a:custGeom>
              <a:avLst/>
              <a:gdLst>
                <a:gd name="f0" fmla="val 10800000"/>
                <a:gd name="f1" fmla="val 5400000"/>
                <a:gd name="f2" fmla="val 180"/>
                <a:gd name="f3" fmla="val w"/>
                <a:gd name="f4" fmla="val h"/>
                <a:gd name="f5" fmla="val 0"/>
                <a:gd name="f6" fmla="val 2486200"/>
                <a:gd name="f7" fmla="+- 0 0 4313128"/>
                <a:gd name="f8" fmla="val 804587"/>
                <a:gd name="f9" fmla="val 194966"/>
                <a:gd name="f10" fmla="val 866498"/>
                <a:gd name="f11" fmla="val 342946"/>
                <a:gd name="f12" fmla="val 975759"/>
                <a:gd name="f13" fmla="val 14837806"/>
                <a:gd name="f14" fmla="val 374258"/>
                <a:gd name="f15" fmla="val 1298442"/>
                <a:gd name="f16" fmla="val 211564"/>
                <a:gd name="f17" fmla="val 1468915"/>
                <a:gd name="f18" fmla="val 8644"/>
                <a:gd name="f19" fmla="val 1378479"/>
                <a:gd name="f20" fmla="val 112529"/>
                <a:gd name="f21" fmla="val 1355738"/>
                <a:gd name="f22" fmla="val 1136169"/>
                <a:gd name="f23" fmla="val 10458627"/>
                <a:gd name="f24" fmla="val 4379179"/>
                <a:gd name="f25" fmla="+- 0 0 -427"/>
                <a:gd name="f26" fmla="+- 0 0 -257"/>
                <a:gd name="f27" fmla="+- 0 0 -167"/>
                <a:gd name="f28" fmla="+- 0 0 -437"/>
                <a:gd name="f29" fmla="*/ f3 1 2486200"/>
                <a:gd name="f30" fmla="*/ f4 1 2486200"/>
                <a:gd name="f31" fmla="+- f6 0 f5"/>
                <a:gd name="f32" fmla="*/ f25 f0 1"/>
                <a:gd name="f33" fmla="*/ f26 f0 1"/>
                <a:gd name="f34" fmla="*/ f27 f0 1"/>
                <a:gd name="f35" fmla="*/ f28 f0 1"/>
                <a:gd name="f36" fmla="*/ f31 1 2486200"/>
                <a:gd name="f37" fmla="*/ f32 1 f2"/>
                <a:gd name="f38" fmla="*/ f33 1 f2"/>
                <a:gd name="f39" fmla="*/ f34 1 f2"/>
                <a:gd name="f40" fmla="*/ f35 1 f2"/>
                <a:gd name="f41" fmla="*/ 835542 1 f36"/>
                <a:gd name="f42" fmla="*/ 268956 1 f36"/>
                <a:gd name="f43" fmla="*/ 8644 1 f36"/>
                <a:gd name="f44" fmla="*/ 1378479 1 f36"/>
                <a:gd name="f45" fmla="*/ 211564 1 f36"/>
                <a:gd name="f46" fmla="*/ 1468915 1 f36"/>
                <a:gd name="f47" fmla="*/ 374258 1 f36"/>
                <a:gd name="f48" fmla="*/ 1298442 1 f36"/>
                <a:gd name="f49" fmla="*/ 439708 1 f36"/>
                <a:gd name="f50" fmla="*/ 2046492 1 f36"/>
                <a:gd name="f51" fmla="+- f37 0 f1"/>
                <a:gd name="f52" fmla="+- f38 0 f1"/>
                <a:gd name="f53" fmla="+- f39 0 f1"/>
                <a:gd name="f54" fmla="+- f40 0 f1"/>
                <a:gd name="f55" fmla="*/ f49 f29 1"/>
                <a:gd name="f56" fmla="*/ f50 f29 1"/>
                <a:gd name="f57" fmla="*/ f50 f30 1"/>
                <a:gd name="f58" fmla="*/ f49 f30 1"/>
                <a:gd name="f59" fmla="*/ f41 f29 1"/>
                <a:gd name="f60" fmla="*/ f42 f30 1"/>
                <a:gd name="f61" fmla="*/ f43 f29 1"/>
                <a:gd name="f62" fmla="*/ f44 f30 1"/>
                <a:gd name="f63" fmla="*/ f45 f29 1"/>
                <a:gd name="f64" fmla="*/ f46 f30 1"/>
                <a:gd name="f65" fmla="*/ f47 f29 1"/>
                <a:gd name="f66" fmla="*/ f48 f30 1"/>
              </a:gdLst>
              <a:ahLst/>
              <a:cxnLst>
                <a:cxn ang="3cd4">
                  <a:pos x="hc" y="t"/>
                </a:cxn>
                <a:cxn ang="0">
                  <a:pos x="r" y="vc"/>
                </a:cxn>
                <a:cxn ang="cd4">
                  <a:pos x="hc" y="b"/>
                </a:cxn>
                <a:cxn ang="cd2">
                  <a:pos x="l" y="vc"/>
                </a:cxn>
                <a:cxn ang="f51">
                  <a:pos x="f59" y="f60"/>
                </a:cxn>
                <a:cxn ang="f52">
                  <a:pos x="f61" y="f62"/>
                </a:cxn>
                <a:cxn ang="f53">
                  <a:pos x="f63" y="f64"/>
                </a:cxn>
                <a:cxn ang="f54">
                  <a:pos x="f65" y="f66"/>
                </a:cxn>
              </a:cxnLst>
              <a:rect l="f55" t="f58" r="f56" b="f57"/>
              <a:pathLst>
                <a:path w="2486200" h="2486200">
                  <a:moveTo>
                    <a:pt x="f8" y="f9"/>
                  </a:moveTo>
                  <a:lnTo>
                    <a:pt x="f10" y="f11"/>
                  </a:lnTo>
                  <a:arcTo wR="f12" hR="f12" stAng="f13" swAng="f7"/>
                  <a:lnTo>
                    <a:pt x="f14" y="f15"/>
                  </a:lnTo>
                  <a:lnTo>
                    <a:pt x="f16" y="f17"/>
                  </a:lnTo>
                  <a:lnTo>
                    <a:pt x="f18" y="f19"/>
                  </a:lnTo>
                  <a:lnTo>
                    <a:pt x="f20" y="f21"/>
                  </a:lnTo>
                  <a:arcTo wR="f22" hR="f22" stAng="f23" swAng="f24"/>
                  <a:close/>
                </a:path>
              </a:pathLst>
            </a:custGeom>
            <a:solidFill>
              <a:srgbClr val="8EB21E"/>
            </a:solidFill>
            <a:ln cap="flat">
              <a:noFill/>
              <a:prstDash val="solid"/>
            </a:ln>
            <a:effectLst>
              <a:outerShdw blurRad="44450" dist="27940" dir="5400000" algn="ctr">
                <a:srgbClr val="000000">
                  <a:alpha val="32000"/>
                </a:srgbClr>
              </a:outerShdw>
            </a:effectLst>
            <a:sp3d>
              <a:bevelT w="190500" h="38100"/>
            </a:sp3d>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000000"/>
                </a:solidFill>
                <a:uFillTx/>
                <a:latin typeface="Aptos"/>
              </a:endParaRPr>
            </a:p>
          </p:txBody>
        </p:sp>
        <p:sp>
          <p:nvSpPr>
            <p:cNvPr id="10" name="Freeform: Shape 9">
              <a:extLst>
                <a:ext uri="{FF2B5EF4-FFF2-40B4-BE49-F238E27FC236}">
                  <a16:creationId xmlns:a16="http://schemas.microsoft.com/office/drawing/2014/main" id="{BA2DB443-7E59-5D6F-1675-F930B5DD1C90}"/>
                </a:ext>
              </a:extLst>
            </p:cNvPr>
            <p:cNvSpPr/>
            <p:nvPr/>
          </p:nvSpPr>
          <p:spPr>
            <a:xfrm>
              <a:off x="1357975" y="852879"/>
              <a:ext cx="2680627" cy="2680627"/>
            </a:xfrm>
            <a:custGeom>
              <a:avLst/>
              <a:gdLst>
                <a:gd name="f0" fmla="val 10800000"/>
                <a:gd name="f1" fmla="val 5400000"/>
                <a:gd name="f2" fmla="val 180"/>
                <a:gd name="f3" fmla="val w"/>
                <a:gd name="f4" fmla="val h"/>
                <a:gd name="f5" fmla="val 0"/>
                <a:gd name="f6" fmla="val 2680625"/>
                <a:gd name="f7" fmla="+- 0 0 2775998"/>
                <a:gd name="f8" fmla="val 111370"/>
                <a:gd name="f9" fmla="val 1444870"/>
                <a:gd name="f10" fmla="val 1233382"/>
                <a:gd name="f11" fmla="val 10508221"/>
                <a:gd name="f12" fmla="val 2831334"/>
                <a:gd name="f13" fmla="val 357867"/>
                <a:gd name="f14" fmla="val 430145"/>
                <a:gd name="f15" fmla="val 575678"/>
                <a:gd name="f16" fmla="val 477089"/>
                <a:gd name="f17" fmla="val 606032"/>
                <a:gd name="f18" fmla="val 710308"/>
                <a:gd name="f19" fmla="val 535508"/>
                <a:gd name="f20" fmla="val 630691"/>
                <a:gd name="f21" fmla="val 1072974"/>
                <a:gd name="f22" fmla="val 13284219"/>
                <a:gd name="f23" fmla="+- 0 0 -175"/>
                <a:gd name="f24" fmla="+- 0 0 -318"/>
                <a:gd name="f25" fmla="+- 0 0 -408"/>
                <a:gd name="f26" fmla="+- 0 0 -498"/>
                <a:gd name="f27" fmla="*/ f3 1 2680625"/>
                <a:gd name="f28" fmla="*/ f4 1 2680625"/>
                <a:gd name="f29" fmla="+- f6 0 f5"/>
                <a:gd name="f30" fmla="*/ f23 f0 1"/>
                <a:gd name="f31" fmla="*/ f24 f0 1"/>
                <a:gd name="f32" fmla="*/ f25 f0 1"/>
                <a:gd name="f33" fmla="*/ f26 f0 1"/>
                <a:gd name="f34" fmla="*/ f29 1 2680625"/>
                <a:gd name="f35" fmla="*/ f30 1 f2"/>
                <a:gd name="f36" fmla="*/ f31 1 f2"/>
                <a:gd name="f37" fmla="*/ f32 1 f2"/>
                <a:gd name="f38" fmla="*/ f33 1 f2"/>
                <a:gd name="f39" fmla="*/ 191286 1 f34"/>
                <a:gd name="f40" fmla="*/ 1438071 1 f34"/>
                <a:gd name="f41" fmla="*/ 357867 1 f34"/>
                <a:gd name="f42" fmla="*/ 430145 1 f34"/>
                <a:gd name="f43" fmla="*/ 575678 1 f34"/>
                <a:gd name="f44" fmla="*/ 477089 1 f34"/>
                <a:gd name="f45" fmla="*/ 606032 1 f34"/>
                <a:gd name="f46" fmla="*/ 710308 1 f34"/>
                <a:gd name="f47" fmla="*/ 468179 1 f34"/>
                <a:gd name="f48" fmla="*/ 2212446 1 f34"/>
                <a:gd name="f49" fmla="+- f35 0 f1"/>
                <a:gd name="f50" fmla="+- f36 0 f1"/>
                <a:gd name="f51" fmla="+- f37 0 f1"/>
                <a:gd name="f52" fmla="+- f38 0 f1"/>
                <a:gd name="f53" fmla="*/ f47 f27 1"/>
                <a:gd name="f54" fmla="*/ f48 f27 1"/>
                <a:gd name="f55" fmla="*/ f48 f28 1"/>
                <a:gd name="f56" fmla="*/ f47 f28 1"/>
                <a:gd name="f57" fmla="*/ f39 f27 1"/>
                <a:gd name="f58" fmla="*/ f40 f28 1"/>
                <a:gd name="f59" fmla="*/ f41 f27 1"/>
                <a:gd name="f60" fmla="*/ f42 f28 1"/>
                <a:gd name="f61" fmla="*/ f43 f27 1"/>
                <a:gd name="f62" fmla="*/ f44 f28 1"/>
                <a:gd name="f63" fmla="*/ f45 f27 1"/>
                <a:gd name="f64" fmla="*/ f46 f28 1"/>
              </a:gdLst>
              <a:ahLst/>
              <a:cxnLst>
                <a:cxn ang="3cd4">
                  <a:pos x="hc" y="t"/>
                </a:cxn>
                <a:cxn ang="0">
                  <a:pos x="r" y="vc"/>
                </a:cxn>
                <a:cxn ang="cd4">
                  <a:pos x="hc" y="b"/>
                </a:cxn>
                <a:cxn ang="cd2">
                  <a:pos x="l" y="vc"/>
                </a:cxn>
                <a:cxn ang="f49">
                  <a:pos x="f57" y="f58"/>
                </a:cxn>
                <a:cxn ang="f50">
                  <a:pos x="f59" y="f60"/>
                </a:cxn>
                <a:cxn ang="f51">
                  <a:pos x="f61" y="f62"/>
                </a:cxn>
                <a:cxn ang="f52">
                  <a:pos x="f63" y="f64"/>
                </a:cxn>
              </a:cxnLst>
              <a:rect l="f53" t="f56" r="f54" b="f55"/>
              <a:pathLst>
                <a:path w="2680625" h="2680625">
                  <a:moveTo>
                    <a:pt x="f8" y="f9"/>
                  </a:moveTo>
                  <a:arcTo wR="f10" hR="f10" stAng="f11" swAng="f12"/>
                  <a:lnTo>
                    <a:pt x="f13" y="f14"/>
                  </a:lnTo>
                  <a:lnTo>
                    <a:pt x="f15" y="f16"/>
                  </a:lnTo>
                  <a:lnTo>
                    <a:pt x="f17" y="f18"/>
                  </a:lnTo>
                  <a:lnTo>
                    <a:pt x="f19" y="f20"/>
                  </a:lnTo>
                  <a:arcTo wR="f21" hR="f21" stAng="f22" swAng="f7"/>
                  <a:close/>
                </a:path>
              </a:pathLst>
            </a:custGeom>
            <a:solidFill>
              <a:srgbClr val="196B24"/>
            </a:solidFill>
            <a:ln cap="flat">
              <a:noFill/>
              <a:prstDash val="solid"/>
            </a:ln>
            <a:effectLst>
              <a:outerShdw blurRad="44450" dist="27940" dir="5400000" algn="ctr">
                <a:srgbClr val="000000">
                  <a:alpha val="32000"/>
                </a:srgbClr>
              </a:outerShdw>
            </a:effectLst>
            <a:sp3d>
              <a:bevelT w="190500" h="38100"/>
            </a:sp3d>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000000"/>
                </a:solidFill>
                <a:uFillTx/>
                <a:latin typeface="Aptos"/>
              </a:endParaRPr>
            </a:p>
          </p:txBody>
        </p:sp>
      </p:grpSp>
      <p:sp>
        <p:nvSpPr>
          <p:cNvPr id="11" name="Rectangle: Rounded Corners 13">
            <a:extLst>
              <a:ext uri="{FF2B5EF4-FFF2-40B4-BE49-F238E27FC236}">
                <a16:creationId xmlns:a16="http://schemas.microsoft.com/office/drawing/2014/main" id="{69F73C78-8266-C997-D2A6-FF7B1E4B1BE6}"/>
              </a:ext>
            </a:extLst>
          </p:cNvPr>
          <p:cNvSpPr/>
          <p:nvPr/>
        </p:nvSpPr>
        <p:spPr>
          <a:xfrm>
            <a:off x="5878284" y="89291"/>
            <a:ext cx="6222272" cy="2184638"/>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2AA84"/>
          </a:solidFill>
          <a:ln cap="flat">
            <a:noFill/>
            <a:prstDash val="soli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Aptos"/>
            </a:endParaRPr>
          </a:p>
        </p:txBody>
      </p:sp>
      <p:sp>
        <p:nvSpPr>
          <p:cNvPr id="12" name="TextBox 6">
            <a:extLst>
              <a:ext uri="{FF2B5EF4-FFF2-40B4-BE49-F238E27FC236}">
                <a16:creationId xmlns:a16="http://schemas.microsoft.com/office/drawing/2014/main" id="{5BF4C9D4-5773-A8CE-A373-053AD9602497}"/>
              </a:ext>
            </a:extLst>
          </p:cNvPr>
          <p:cNvSpPr txBox="1"/>
          <p:nvPr/>
        </p:nvSpPr>
        <p:spPr>
          <a:xfrm>
            <a:off x="6096003" y="127677"/>
            <a:ext cx="5843454" cy="2184638"/>
          </a:xfrm>
          <a:prstGeom prst="rect">
            <a:avLst/>
          </a:prstGeom>
          <a:noFill/>
          <a:ln cap="flat">
            <a:noFill/>
          </a:ln>
        </p:spPr>
        <p:txBody>
          <a:bodyPr vert="horz" wrap="square" lIns="91440" tIns="45720" rIns="91440" bIns="45720" anchor="t" anchorCtr="0" compatLnSpc="1">
            <a:spAutoFit/>
          </a:bodyPr>
          <a:lstStyle/>
          <a:p>
            <a:pPr marL="342900" marR="0" lvl="0" indent="-342900" algn="just" defTabSz="914400" rtl="0" fontAlgn="auto" hangingPunct="1">
              <a:lnSpc>
                <a:spcPct val="15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200" b="1" i="0" u="none" strike="noStrike" kern="1200" cap="none" spc="0" baseline="0" dirty="0">
                <a:solidFill>
                  <a:srgbClr val="000000"/>
                </a:solidFill>
                <a:uFillTx/>
                <a:latin typeface="Arial" pitchFamily="34"/>
                <a:cs typeface="Arial" pitchFamily="34"/>
              </a:rPr>
              <a:t>Healthy Lifestyle</a:t>
            </a:r>
          </a:p>
          <a:p>
            <a:pPr marL="342900" marR="0" lvl="0" indent="-34290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100" b="0" i="0" u="none" strike="noStrike" kern="1200" cap="none" spc="0" baseline="0" dirty="0">
                <a:solidFill>
                  <a:srgbClr val="000000"/>
                </a:solidFill>
                <a:uFillTx/>
                <a:latin typeface="Arial" pitchFamily="34"/>
                <a:cs typeface="Arial" pitchFamily="34"/>
              </a:rPr>
              <a:t>Eat a balanced diet, be active, and aim to lose weight. These changes help control blood sugar and reduce the risk of complications.</a:t>
            </a:r>
          </a:p>
          <a:p>
            <a:pPr marL="342900" marR="0" lvl="0" indent="-34290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100" b="0" i="0" u="none" strike="noStrike" kern="1200" cap="none" spc="0" baseline="0" dirty="0">
              <a:solidFill>
                <a:srgbClr val="000000"/>
              </a:solidFill>
              <a:uFillTx/>
              <a:latin typeface="Arial" pitchFamily="34"/>
              <a:cs typeface="Arial" pitchFamily="34"/>
            </a:endParaRPr>
          </a:p>
          <a:p>
            <a:pPr marL="342900" marR="0" lvl="0" indent="-342900" algn="just" defTabSz="914400" rtl="0" fontAlgn="auto" hangingPunct="1">
              <a:lnSpc>
                <a:spcPct val="15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100" b="0" i="0" u="none" strike="noStrike" kern="1200" cap="none" spc="0" baseline="0" dirty="0">
                <a:solidFill>
                  <a:srgbClr val="000000"/>
                </a:solidFill>
                <a:uFillTx/>
                <a:latin typeface="Arial" pitchFamily="34"/>
                <a:cs typeface="Arial" pitchFamily="34"/>
              </a:rPr>
              <a:t> </a:t>
            </a:r>
            <a:r>
              <a:rPr lang="en-GB" sz="1200" b="1" i="0" u="none" strike="noStrike" kern="1200" cap="none" spc="0" baseline="0" dirty="0">
                <a:solidFill>
                  <a:srgbClr val="000000"/>
                </a:solidFill>
                <a:uFillTx/>
                <a:latin typeface="Arial" pitchFamily="34"/>
                <a:cs typeface="Arial" pitchFamily="34"/>
              </a:rPr>
              <a:t>Medication</a:t>
            </a:r>
          </a:p>
          <a:p>
            <a:pPr marL="342900" marR="0" lvl="0" indent="-34290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100" b="0" i="0" u="none" strike="noStrike" kern="1200" cap="none" spc="0" baseline="0" dirty="0">
                <a:solidFill>
                  <a:srgbClr val="000000"/>
                </a:solidFill>
                <a:uFillTx/>
                <a:latin typeface="Arial" pitchFamily="34"/>
                <a:cs typeface="Arial" pitchFamily="34"/>
              </a:rPr>
              <a:t>Metformin is usually the first medicine. If needed, other tablets, injections, or insulin can be added. Medicines are chosen with your preferences and health in mind (Diabetes UK, 2023</a:t>
            </a:r>
            <a:r>
              <a:rPr lang="en-GB" sz="1100" b="0" i="0" u="none" strike="noStrike" kern="0" cap="none" spc="0" baseline="0" dirty="0">
                <a:solidFill>
                  <a:srgbClr val="000000"/>
                </a:solidFill>
                <a:uFillTx/>
                <a:latin typeface="Arial" pitchFamily="34"/>
                <a:cs typeface="Arial" pitchFamily="34"/>
              </a:rPr>
              <a:t>f</a:t>
            </a:r>
            <a:r>
              <a:rPr lang="en-GB" sz="1100" b="0" i="0" u="none" strike="noStrike" kern="1200" cap="none" spc="0" baseline="0" dirty="0">
                <a:solidFill>
                  <a:srgbClr val="000000"/>
                </a:solidFill>
                <a:uFillTx/>
                <a:latin typeface="Arial" pitchFamily="34"/>
                <a:cs typeface="Arial" pitchFamily="34"/>
              </a:rPr>
              <a:t>) (BDA, 2025).</a:t>
            </a:r>
          </a:p>
        </p:txBody>
      </p:sp>
      <p:sp>
        <p:nvSpPr>
          <p:cNvPr id="13" name="Rectangle: Rounded Corners 14">
            <a:extLst>
              <a:ext uri="{FF2B5EF4-FFF2-40B4-BE49-F238E27FC236}">
                <a16:creationId xmlns:a16="http://schemas.microsoft.com/office/drawing/2014/main" id="{641AE0AD-0BEF-5B75-244F-E23DC130B917}"/>
              </a:ext>
            </a:extLst>
          </p:cNvPr>
          <p:cNvSpPr/>
          <p:nvPr/>
        </p:nvSpPr>
        <p:spPr>
          <a:xfrm>
            <a:off x="5832564" y="2399074"/>
            <a:ext cx="6222272" cy="2286886"/>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8ED973"/>
          </a:solidFill>
          <a:ln cap="flat">
            <a:noFill/>
            <a:prstDash val="soli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Aptos"/>
            </a:endParaRPr>
          </a:p>
        </p:txBody>
      </p:sp>
      <p:sp>
        <p:nvSpPr>
          <p:cNvPr id="14" name="TextBox 10">
            <a:extLst>
              <a:ext uri="{FF2B5EF4-FFF2-40B4-BE49-F238E27FC236}">
                <a16:creationId xmlns:a16="http://schemas.microsoft.com/office/drawing/2014/main" id="{03710085-420E-55B7-DE40-2DBEDC1CED3F}"/>
              </a:ext>
            </a:extLst>
          </p:cNvPr>
          <p:cNvSpPr txBox="1"/>
          <p:nvPr/>
        </p:nvSpPr>
        <p:spPr>
          <a:xfrm>
            <a:off x="5984967" y="2547490"/>
            <a:ext cx="6069869" cy="2138470"/>
          </a:xfrm>
          <a:prstGeom prst="rect">
            <a:avLst/>
          </a:prstGeom>
          <a:noFill/>
          <a:ln cap="flat">
            <a:noFill/>
          </a:ln>
        </p:spPr>
        <p:txBody>
          <a:bodyPr vert="horz" wrap="square" lIns="91440" tIns="45720" rIns="91440" bIns="45720" anchor="t" anchorCtr="0" compatLnSpc="1">
            <a:spAutoFit/>
          </a:bodyPr>
          <a:lstStyle/>
          <a:p>
            <a:pPr marL="171450" marR="0" lvl="0" indent="-171450" algn="l" defTabSz="914400" rtl="0" fontAlgn="auto" hangingPunct="1">
              <a:lnSpc>
                <a:spcPct val="15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100" b="0" i="0" u="none" strike="noStrike" kern="1200" cap="none" spc="0" baseline="0">
                <a:solidFill>
                  <a:srgbClr val="000000"/>
                </a:solidFill>
                <a:uFillTx/>
                <a:latin typeface="Arial" pitchFamily="34"/>
                <a:cs typeface="Arial" pitchFamily="34"/>
              </a:rPr>
              <a:t> </a:t>
            </a:r>
            <a:r>
              <a:rPr lang="en-GB" sz="1200" b="1" i="0" u="none" strike="noStrike" kern="1200" cap="none" spc="0" baseline="0">
                <a:solidFill>
                  <a:srgbClr val="000000"/>
                </a:solidFill>
                <a:uFillTx/>
                <a:latin typeface="Arial" pitchFamily="34"/>
                <a:cs typeface="Arial" pitchFamily="34"/>
              </a:rPr>
              <a:t>Blood Sugar Monitoring</a:t>
            </a:r>
          </a:p>
          <a:p>
            <a:pPr marL="171450" marR="0" lvl="0" indent="-1714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100" b="0" i="0" u="none" strike="noStrike" kern="1200" cap="none" spc="0" baseline="0">
                <a:solidFill>
                  <a:srgbClr val="000000"/>
                </a:solidFill>
                <a:uFillTx/>
                <a:latin typeface="Arial" pitchFamily="34"/>
                <a:cs typeface="Arial" pitchFamily="34"/>
              </a:rPr>
              <a:t>Flash or continuous glucose monitors make it easier to track blood sugar without many finger-prick tests. NHS may provide these if you qualify.</a:t>
            </a:r>
          </a:p>
          <a:p>
            <a:pPr marL="171450" marR="0" lvl="0" indent="-171450" algn="l" defTabSz="914400" rtl="0" fontAlgn="auto" hangingPunct="1">
              <a:lnSpc>
                <a:spcPct val="15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endParaRPr lang="en-GB" sz="1100" b="0" i="0" u="none" strike="noStrike" kern="1200" cap="none" spc="0" baseline="0">
              <a:solidFill>
                <a:srgbClr val="000000"/>
              </a:solidFill>
              <a:uFillTx/>
              <a:latin typeface="Arial" pitchFamily="34"/>
              <a:cs typeface="Arial" pitchFamily="34"/>
            </a:endParaRPr>
          </a:p>
          <a:p>
            <a:pPr marL="171450" marR="0" lvl="0" indent="-171450" algn="l" defTabSz="914400" rtl="0" fontAlgn="auto" hangingPunct="1">
              <a:lnSpc>
                <a:spcPct val="15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100" b="0" i="0" u="none" strike="noStrike" kern="1200" cap="none" spc="0" baseline="0">
                <a:solidFill>
                  <a:srgbClr val="000000"/>
                </a:solidFill>
                <a:uFillTx/>
                <a:latin typeface="Arial" pitchFamily="34"/>
                <a:cs typeface="Arial" pitchFamily="34"/>
              </a:rPr>
              <a:t> </a:t>
            </a:r>
            <a:r>
              <a:rPr lang="en-GB" sz="1200" b="1" i="0" u="none" strike="noStrike" kern="1200" cap="none" spc="0" baseline="0">
                <a:solidFill>
                  <a:srgbClr val="000000"/>
                </a:solidFill>
                <a:uFillTx/>
                <a:latin typeface="Arial" pitchFamily="34"/>
                <a:cs typeface="Arial" pitchFamily="34"/>
              </a:rPr>
              <a:t>Heart &amp; Emotional Health</a:t>
            </a:r>
          </a:p>
          <a:p>
            <a:pPr marL="171450" marR="0" lvl="0" indent="-1714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100" b="0" i="0" u="none" strike="noStrike" kern="1200" cap="none" spc="0" baseline="0">
                <a:solidFill>
                  <a:srgbClr val="000000"/>
                </a:solidFill>
                <a:uFillTx/>
                <a:latin typeface="Arial" pitchFamily="34"/>
                <a:cs typeface="Arial" pitchFamily="34"/>
              </a:rPr>
              <a:t>Some diabetes medicines also protect your heart. It’s important to manage stress, anxiety, or depression, as emotional health affects diabetes control (Diabetes UK, 2023</a:t>
            </a:r>
            <a:r>
              <a:rPr lang="en-GB" sz="1100" b="0" i="0" u="none" strike="noStrike" kern="0" cap="none" spc="0" baseline="0">
                <a:solidFill>
                  <a:srgbClr val="000000"/>
                </a:solidFill>
                <a:uFillTx/>
                <a:latin typeface="Arial" pitchFamily="34"/>
                <a:cs typeface="Arial" pitchFamily="34"/>
              </a:rPr>
              <a:t>f</a:t>
            </a:r>
            <a:r>
              <a:rPr lang="en-GB" sz="1100" b="0" i="0" u="none" strike="noStrike" kern="1200" cap="none" spc="0" baseline="0">
                <a:solidFill>
                  <a:srgbClr val="000000"/>
                </a:solidFill>
                <a:uFillTx/>
                <a:latin typeface="Arial" pitchFamily="34"/>
                <a:cs typeface="Arial" pitchFamily="34"/>
              </a:rPr>
              <a:t>) (</a:t>
            </a:r>
            <a:r>
              <a:rPr lang="en-GB" sz="1100" b="0" i="0" u="none" strike="noStrike" kern="0" cap="none" spc="0" baseline="0">
                <a:solidFill>
                  <a:srgbClr val="000000"/>
                </a:solidFill>
                <a:uFillTx/>
                <a:latin typeface="Arial" pitchFamily="34"/>
                <a:cs typeface="Arial" pitchFamily="34"/>
              </a:rPr>
              <a:t>BDA, 2025)</a:t>
            </a:r>
            <a:r>
              <a:rPr lang="en-GB" sz="1100" b="0" i="0" u="none" strike="noStrike" kern="1200" cap="none" spc="0" baseline="0">
                <a:solidFill>
                  <a:srgbClr val="000000"/>
                </a:solidFill>
                <a:uFillTx/>
                <a:latin typeface="Arial" pitchFamily="34"/>
                <a:cs typeface="Arial" pitchFamily="34"/>
              </a:rPr>
              <a:t>.</a:t>
            </a:r>
          </a:p>
        </p:txBody>
      </p:sp>
      <p:sp>
        <p:nvSpPr>
          <p:cNvPr id="15" name="Rectangle: Rounded Corners 15">
            <a:extLst>
              <a:ext uri="{FF2B5EF4-FFF2-40B4-BE49-F238E27FC236}">
                <a16:creationId xmlns:a16="http://schemas.microsoft.com/office/drawing/2014/main" id="{B0A19144-0E5A-470A-2B13-B221F92B4C65}"/>
              </a:ext>
            </a:extLst>
          </p:cNvPr>
          <p:cNvSpPr/>
          <p:nvPr/>
        </p:nvSpPr>
        <p:spPr>
          <a:xfrm>
            <a:off x="5786844" y="4780812"/>
            <a:ext cx="6313712" cy="1958562"/>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3B7D23"/>
          </a:solidFill>
          <a:ln cap="flat">
            <a:noFill/>
            <a:prstDash val="soli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Aptos"/>
            </a:endParaRPr>
          </a:p>
        </p:txBody>
      </p:sp>
      <p:sp>
        <p:nvSpPr>
          <p:cNvPr id="16" name="TextBox 12">
            <a:extLst>
              <a:ext uri="{FF2B5EF4-FFF2-40B4-BE49-F238E27FC236}">
                <a16:creationId xmlns:a16="http://schemas.microsoft.com/office/drawing/2014/main" id="{1D93D6EF-7E55-F390-143C-15C0279C94FB}"/>
              </a:ext>
            </a:extLst>
          </p:cNvPr>
          <p:cNvSpPr txBox="1"/>
          <p:nvPr/>
        </p:nvSpPr>
        <p:spPr>
          <a:xfrm>
            <a:off x="5786844" y="4836005"/>
            <a:ext cx="6313712" cy="1884550"/>
          </a:xfrm>
          <a:prstGeom prst="rect">
            <a:avLst/>
          </a:prstGeom>
          <a:noFill/>
          <a:ln cap="flat">
            <a:noFill/>
          </a:ln>
          <a:effectLst>
            <a:outerShdw blurRad="44450" dist="27940" dir="5400000" algn="ctr">
              <a:srgbClr val="000000">
                <a:alpha val="32000"/>
              </a:srgbClr>
            </a:outerShdw>
          </a:effectLst>
        </p:spPr>
        <p:txBody>
          <a:bodyPr vert="horz" wrap="square" lIns="91440" tIns="45720" rIns="91440" bIns="45720" anchor="t" anchorCtr="0" compatLnSpc="1">
            <a:spAutoFit/>
          </a:bodyPr>
          <a:lstStyle/>
          <a:p>
            <a:pPr marL="171450" marR="0" lvl="0" indent="-171450" algn="just" defTabSz="914400" rtl="0" fontAlgn="auto" hangingPunct="1">
              <a:lnSpc>
                <a:spcPct val="15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100" b="0" i="0" u="none" strike="noStrike" kern="1200" cap="none" spc="0" baseline="0" dirty="0">
                <a:solidFill>
                  <a:srgbClr val="000000"/>
                </a:solidFill>
                <a:uFillTx/>
                <a:latin typeface="Arial" pitchFamily="34"/>
                <a:cs typeface="Arial" pitchFamily="34"/>
              </a:rPr>
              <a:t> </a:t>
            </a:r>
            <a:r>
              <a:rPr lang="en-GB" sz="1200" b="1" i="0" u="none" strike="noStrike" kern="1200" cap="none" spc="0" baseline="0" dirty="0">
                <a:solidFill>
                  <a:srgbClr val="000000"/>
                </a:solidFill>
                <a:uFillTx/>
                <a:latin typeface="Arial" pitchFamily="34"/>
                <a:cs typeface="Arial" pitchFamily="34"/>
              </a:rPr>
              <a:t>Rapid Control of High Blood Sugar</a:t>
            </a:r>
          </a:p>
          <a:p>
            <a:pPr marL="171450" marR="0" lvl="0" indent="-1714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100" b="0" i="0" u="none" strike="noStrike" kern="1200" cap="none" spc="0" baseline="0" dirty="0">
                <a:solidFill>
                  <a:srgbClr val="000000"/>
                </a:solidFill>
                <a:uFillTx/>
                <a:latin typeface="Arial" pitchFamily="34"/>
                <a:cs typeface="Arial" pitchFamily="34"/>
              </a:rPr>
              <a:t>Insulin or very low-calorie diets can quickly lower high blood sugar. Hospital care may be needed for dangerous levels, like in DKA or HHS. </a:t>
            </a:r>
          </a:p>
          <a:p>
            <a:pPr marL="0" marR="0" lvl="0" indent="0" algn="just"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endParaRPr lang="en-GB" sz="1100" b="0" i="0" u="none" strike="noStrike" kern="1200" cap="none" spc="0" baseline="0" dirty="0">
              <a:solidFill>
                <a:srgbClr val="000000"/>
              </a:solidFill>
              <a:uFillTx/>
              <a:latin typeface="Arial" pitchFamily="34"/>
              <a:cs typeface="Arial" pitchFamily="34"/>
            </a:endParaRPr>
          </a:p>
          <a:p>
            <a:pPr marL="171450" marR="0" lvl="0" indent="-171450" algn="just" defTabSz="914400" rtl="0" fontAlgn="auto" hangingPunct="1">
              <a:lnSpc>
                <a:spcPct val="150000"/>
              </a:lnSpc>
              <a:spcBef>
                <a:spcPts val="0"/>
              </a:spcBef>
              <a:spcAft>
                <a:spcPts val="0"/>
              </a:spcAft>
              <a:buSzPct val="100000"/>
              <a:buFont typeface="Wingdings" pitchFamily="2"/>
              <a:buChar char="v"/>
              <a:tabLst/>
              <a:defRPr sz="1800" b="0" i="0" u="none" strike="noStrike" kern="0" cap="none" spc="0" baseline="0">
                <a:solidFill>
                  <a:srgbClr val="000000"/>
                </a:solidFill>
                <a:uFillTx/>
              </a:defRPr>
            </a:pPr>
            <a:r>
              <a:rPr lang="en-GB" sz="1100" b="0" i="0" u="none" strike="noStrike" kern="1200" cap="none" spc="0" baseline="0" dirty="0">
                <a:solidFill>
                  <a:srgbClr val="000000"/>
                </a:solidFill>
                <a:uFillTx/>
                <a:latin typeface="Arial" pitchFamily="34"/>
                <a:cs typeface="Arial" pitchFamily="34"/>
              </a:rPr>
              <a:t> </a:t>
            </a:r>
            <a:r>
              <a:rPr lang="en-GB" sz="1200" b="1" i="0" u="none" strike="noStrike" kern="1200" cap="none" spc="0" baseline="0" dirty="0">
                <a:solidFill>
                  <a:srgbClr val="000000"/>
                </a:solidFill>
                <a:uFillTx/>
                <a:latin typeface="Arial" pitchFamily="34"/>
                <a:cs typeface="Arial" pitchFamily="34"/>
              </a:rPr>
              <a:t>Diabetes Remission</a:t>
            </a:r>
          </a:p>
          <a:p>
            <a:pPr marL="171450" marR="0" lvl="0" indent="-1714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100" b="0" i="0" u="none" strike="noStrike" kern="1200" cap="none" spc="0" baseline="0" dirty="0">
                <a:solidFill>
                  <a:srgbClr val="000000"/>
                </a:solidFill>
                <a:uFillTx/>
                <a:latin typeface="Arial" pitchFamily="34"/>
                <a:cs typeface="Arial" pitchFamily="34"/>
              </a:rPr>
              <a:t>Significant weight loss can put type 2 diabetes into remission. This improves health, but diabetes can return if weight is regained (Diabetes UK, 2023</a:t>
            </a:r>
            <a:r>
              <a:rPr lang="en-GB" sz="1100" b="0" i="0" u="none" strike="noStrike" kern="0" cap="none" spc="0" baseline="0" dirty="0">
                <a:solidFill>
                  <a:srgbClr val="000000"/>
                </a:solidFill>
                <a:uFillTx/>
                <a:latin typeface="Arial" pitchFamily="34"/>
                <a:cs typeface="Arial" pitchFamily="34"/>
              </a:rPr>
              <a:t>f</a:t>
            </a:r>
            <a:r>
              <a:rPr lang="en-GB" sz="1100" b="0" i="0" u="none" strike="noStrike" kern="1200" cap="none" spc="0" baseline="0" dirty="0">
                <a:solidFill>
                  <a:srgbClr val="000000"/>
                </a:solidFill>
                <a:uFillTx/>
                <a:latin typeface="Arial" pitchFamily="34"/>
                <a:cs typeface="Arial" pitchFamily="34"/>
              </a:rPr>
              <a:t>) (</a:t>
            </a:r>
            <a:r>
              <a:rPr lang="en-GB" sz="1100" b="0" i="0" u="none" strike="noStrike" kern="0" cap="none" spc="0" baseline="0" dirty="0">
                <a:solidFill>
                  <a:srgbClr val="000000"/>
                </a:solidFill>
                <a:uFillTx/>
                <a:latin typeface="Arial" pitchFamily="34"/>
                <a:cs typeface="Arial" pitchFamily="34"/>
              </a:rPr>
              <a:t>BDA, 2025)</a:t>
            </a:r>
            <a:r>
              <a:rPr lang="en-GB" sz="1100" b="0" i="0" u="none" strike="noStrike" kern="1200" cap="none" spc="0" baseline="0" dirty="0">
                <a:solidFill>
                  <a:srgbClr val="000000"/>
                </a:solidFill>
                <a:uFillTx/>
                <a:latin typeface="Arial" pitchFamily="34"/>
                <a:cs typeface="Arial" pitchFamily="34"/>
              </a:rPr>
              <a: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pic>
        <p:nvPicPr>
          <p:cNvPr id="2" name="Picture 7">
            <a:extLst>
              <a:ext uri="{FF2B5EF4-FFF2-40B4-BE49-F238E27FC236}">
                <a16:creationId xmlns:a16="http://schemas.microsoft.com/office/drawing/2014/main" id="{4C762C58-FA9D-FC7F-422F-7B95D1BADF27}"/>
              </a:ext>
            </a:extLst>
          </p:cNvPr>
          <p:cNvPicPr>
            <a:picLocks noChangeAspect="1"/>
          </p:cNvPicPr>
          <p:nvPr/>
        </p:nvPicPr>
        <p:blipFill>
          <a:blip r:embed="rId2">
            <a:alphaModFix amt="3000"/>
          </a:blip>
          <a:stretch>
            <a:fillRect/>
          </a:stretch>
        </p:blipFill>
        <p:spPr>
          <a:xfrm>
            <a:off x="-2249" y="-95253"/>
            <a:ext cx="12194246" cy="6817601"/>
          </a:xfrm>
          <a:prstGeom prst="rect">
            <a:avLst/>
          </a:prstGeom>
          <a:noFill/>
          <a:ln cap="flat">
            <a:noFill/>
          </a:ln>
        </p:spPr>
      </p:pic>
      <p:sp>
        <p:nvSpPr>
          <p:cNvPr id="3" name="Title 1">
            <a:extLst>
              <a:ext uri="{FF2B5EF4-FFF2-40B4-BE49-F238E27FC236}">
                <a16:creationId xmlns:a16="http://schemas.microsoft.com/office/drawing/2014/main" id="{BA3A47BB-F915-5390-774A-D967DF9EA728}"/>
              </a:ext>
            </a:extLst>
          </p:cNvPr>
          <p:cNvSpPr txBox="1">
            <a:spLocks noGrp="1"/>
          </p:cNvSpPr>
          <p:nvPr>
            <p:ph type="title"/>
          </p:nvPr>
        </p:nvSpPr>
        <p:spPr>
          <a:xfrm>
            <a:off x="142033" y="0"/>
            <a:ext cx="10515600" cy="1354308"/>
          </a:xfrm>
        </p:spPr>
        <p:txBody>
          <a:bodyPr/>
          <a:lstStyle/>
          <a:p>
            <a:pPr lvl="0"/>
            <a:r>
              <a:rPr lang="en-GB" sz="4000" b="1">
                <a:solidFill>
                  <a:srgbClr val="990000"/>
                </a:solidFill>
                <a:latin typeface="Arial" pitchFamily="34"/>
                <a:cs typeface="Arial" pitchFamily="34"/>
              </a:rPr>
              <a:t>Comorbidity</a:t>
            </a:r>
            <a:br>
              <a:rPr lang="en-GB" sz="4000" b="1">
                <a:solidFill>
                  <a:srgbClr val="990000"/>
                </a:solidFill>
                <a:latin typeface="Arial" pitchFamily="34"/>
                <a:cs typeface="Arial" pitchFamily="34"/>
              </a:rPr>
            </a:br>
            <a:endParaRPr lang="pt-BR" sz="4000" b="1">
              <a:solidFill>
                <a:srgbClr val="990000"/>
              </a:solidFill>
              <a:latin typeface="Arial" pitchFamily="34"/>
              <a:cs typeface="Arial" pitchFamily="34"/>
            </a:endParaRPr>
          </a:p>
        </p:txBody>
      </p:sp>
      <p:grpSp>
        <p:nvGrpSpPr>
          <p:cNvPr id="4" name="Diagram 4">
            <a:extLst>
              <a:ext uri="{FF2B5EF4-FFF2-40B4-BE49-F238E27FC236}">
                <a16:creationId xmlns:a16="http://schemas.microsoft.com/office/drawing/2014/main" id="{1C692EB1-F922-CC4C-0A89-A1F11F762BB1}"/>
              </a:ext>
            </a:extLst>
          </p:cNvPr>
          <p:cNvGrpSpPr/>
          <p:nvPr/>
        </p:nvGrpSpPr>
        <p:grpSpPr>
          <a:xfrm>
            <a:off x="1306924" y="202402"/>
            <a:ext cx="10231569" cy="7701012"/>
            <a:chOff x="1306924" y="202402"/>
            <a:chExt cx="10231569" cy="7701012"/>
          </a:xfrm>
        </p:grpSpPr>
        <p:sp>
          <p:nvSpPr>
            <p:cNvPr id="5" name="Freeform: Shape 4">
              <a:extLst>
                <a:ext uri="{FF2B5EF4-FFF2-40B4-BE49-F238E27FC236}">
                  <a16:creationId xmlns:a16="http://schemas.microsoft.com/office/drawing/2014/main" id="{7EB84949-A773-8AD1-A742-15ADB91D7E93}"/>
                </a:ext>
              </a:extLst>
            </p:cNvPr>
            <p:cNvSpPr/>
            <p:nvPr/>
          </p:nvSpPr>
          <p:spPr>
            <a:xfrm>
              <a:off x="6907395" y="202402"/>
              <a:ext cx="2002115" cy="2301279"/>
            </a:xfrm>
            <a:custGeom>
              <a:avLst/>
              <a:gdLst>
                <a:gd name="f0" fmla="val 10800000"/>
                <a:gd name="f1" fmla="val 5400000"/>
                <a:gd name="f2" fmla="val 180"/>
                <a:gd name="f3" fmla="val w"/>
                <a:gd name="f4" fmla="val h"/>
                <a:gd name="f5" fmla="val 0"/>
                <a:gd name="f6" fmla="val 2301280"/>
                <a:gd name="f7" fmla="val 2002113"/>
                <a:gd name="f8" fmla="val 1150639"/>
                <a:gd name="f9" fmla="val 2301279"/>
                <a:gd name="f10" fmla="val 435459"/>
                <a:gd name="f11" fmla="val 1566654"/>
                <a:gd name="f12" fmla="val 1"/>
                <a:gd name="f13" fmla="+- 0 0 -90"/>
                <a:gd name="f14" fmla="*/ f3 1 2301280"/>
                <a:gd name="f15" fmla="*/ f4 1 2002113"/>
                <a:gd name="f16" fmla="+- f7 0 f5"/>
                <a:gd name="f17" fmla="+- f6 0 f5"/>
                <a:gd name="f18" fmla="*/ f13 f0 1"/>
                <a:gd name="f19" fmla="*/ f17 1 2301280"/>
                <a:gd name="f20" fmla="*/ f16 1 2002113"/>
                <a:gd name="f21" fmla="*/ 0 f17 1"/>
                <a:gd name="f22" fmla="*/ 1001057 f16 1"/>
                <a:gd name="f23" fmla="*/ 500528 f17 1"/>
                <a:gd name="f24" fmla="*/ 0 f16 1"/>
                <a:gd name="f25" fmla="*/ 1800752 f17 1"/>
                <a:gd name="f26" fmla="*/ 2301280 f17 1"/>
                <a:gd name="f27" fmla="*/ 2002113 f16 1"/>
                <a:gd name="f28" fmla="*/ f18 1 f2"/>
                <a:gd name="f29" fmla="*/ f21 1 2301280"/>
                <a:gd name="f30" fmla="*/ f22 1 2002113"/>
                <a:gd name="f31" fmla="*/ f23 1 2301280"/>
                <a:gd name="f32" fmla="*/ f24 1 2002113"/>
                <a:gd name="f33" fmla="*/ f25 1 2301280"/>
                <a:gd name="f34" fmla="*/ f26 1 2301280"/>
                <a:gd name="f35" fmla="*/ f27 1 2002113"/>
                <a:gd name="f36" fmla="*/ f5 1 f19"/>
                <a:gd name="f37" fmla="*/ f6 1 f19"/>
                <a:gd name="f38" fmla="*/ f5 1 f20"/>
                <a:gd name="f39" fmla="*/ f7 1 f20"/>
                <a:gd name="f40" fmla="+- f28 0 f1"/>
                <a:gd name="f41" fmla="*/ f29 1 f19"/>
                <a:gd name="f42" fmla="*/ f30 1 f20"/>
                <a:gd name="f43" fmla="*/ f31 1 f19"/>
                <a:gd name="f44" fmla="*/ f32 1 f20"/>
                <a:gd name="f45" fmla="*/ f33 1 f19"/>
                <a:gd name="f46" fmla="*/ f34 1 f19"/>
                <a:gd name="f47" fmla="*/ f35 1 f20"/>
                <a:gd name="f48" fmla="*/ f36 f14 1"/>
                <a:gd name="f49" fmla="*/ f37 f14 1"/>
                <a:gd name="f50" fmla="*/ f39 f15 1"/>
                <a:gd name="f51" fmla="*/ f38 f15 1"/>
                <a:gd name="f52" fmla="*/ f41 f14 1"/>
                <a:gd name="f53" fmla="*/ f42 f15 1"/>
                <a:gd name="f54" fmla="*/ f43 f14 1"/>
                <a:gd name="f55" fmla="*/ f44 f15 1"/>
                <a:gd name="f56" fmla="*/ f45 f14 1"/>
                <a:gd name="f57" fmla="*/ f46 f14 1"/>
                <a:gd name="f58" fmla="*/ f47 f15 1"/>
              </a:gdLst>
              <a:ahLst/>
              <a:cxnLst>
                <a:cxn ang="3cd4">
                  <a:pos x="hc" y="t"/>
                </a:cxn>
                <a:cxn ang="0">
                  <a:pos x="r" y="vc"/>
                </a:cxn>
                <a:cxn ang="cd4">
                  <a:pos x="hc" y="b"/>
                </a:cxn>
                <a:cxn ang="cd2">
                  <a:pos x="l" y="vc"/>
                </a:cxn>
                <a:cxn ang="f40">
                  <a:pos x="f52" y="f53"/>
                </a:cxn>
                <a:cxn ang="f40">
                  <a:pos x="f54" y="f55"/>
                </a:cxn>
                <a:cxn ang="f40">
                  <a:pos x="f56" y="f55"/>
                </a:cxn>
                <a:cxn ang="f40">
                  <a:pos x="f57" y="f53"/>
                </a:cxn>
                <a:cxn ang="f40">
                  <a:pos x="f56" y="f58"/>
                </a:cxn>
                <a:cxn ang="f40">
                  <a:pos x="f54" y="f58"/>
                </a:cxn>
                <a:cxn ang="f40">
                  <a:pos x="f52" y="f53"/>
                </a:cxn>
              </a:cxnLst>
              <a:rect l="f48" t="f51" r="f49" b="f50"/>
              <a:pathLst>
                <a:path w="2301280" h="2002113">
                  <a:moveTo>
                    <a:pt x="f8" y="f5"/>
                  </a:moveTo>
                  <a:lnTo>
                    <a:pt x="f9" y="f10"/>
                  </a:lnTo>
                  <a:lnTo>
                    <a:pt x="f9" y="f11"/>
                  </a:lnTo>
                  <a:lnTo>
                    <a:pt x="f8" y="f7"/>
                  </a:lnTo>
                  <a:lnTo>
                    <a:pt x="f12" y="f11"/>
                  </a:lnTo>
                  <a:lnTo>
                    <a:pt x="f12" y="f10"/>
                  </a:lnTo>
                  <a:lnTo>
                    <a:pt x="f8" y="f5"/>
                  </a:lnTo>
                  <a:close/>
                </a:path>
              </a:pathLst>
            </a:custGeom>
            <a:solidFill>
              <a:srgbClr val="F2CFEE"/>
            </a:solidFill>
            <a:ln cap="flat">
              <a:noFill/>
              <a:prstDash val="soli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wrap="square" lIns="357713" tIns="404338" rIns="357713" bIns="404338" anchor="ctr" anchorCtr="1" compatLnSpc="1">
              <a:noAutofit/>
            </a:bodyPr>
            <a:lstStyle/>
            <a:p>
              <a:pPr marL="0" marR="0" lvl="0" indent="0" algn="ctr" defTabSz="533396"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pt-BR" sz="1200" b="1" i="0" u="sng" strike="noStrike" kern="1200" cap="none" spc="0" baseline="0">
                  <a:solidFill>
                    <a:srgbClr val="FFFFFF"/>
                  </a:solidFill>
                  <a:uFillTx/>
                  <a:latin typeface="Arial" pitchFamily="34"/>
                  <a:cs typeface="Arial" pitchFamily="34"/>
                </a:rPr>
                <a:t>Heart disease</a:t>
              </a:r>
            </a:p>
            <a:p>
              <a:pPr marL="0" marR="0" lvl="0" indent="0" algn="ctr" defTabSz="533396"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pt-BR" sz="1200" b="1" i="0" u="none" strike="noStrike" kern="1200" cap="none" spc="0" baseline="0">
                  <a:solidFill>
                    <a:srgbClr val="FFFFFF"/>
                  </a:solidFill>
                  <a:uFillTx/>
                  <a:latin typeface="Arial" pitchFamily="34"/>
                  <a:cs typeface="Arial" pitchFamily="34"/>
                </a:rPr>
                <a:t>(Higher risk of heart attacks, strokes, heart failure).</a:t>
              </a:r>
            </a:p>
          </p:txBody>
        </p:sp>
        <p:sp>
          <p:nvSpPr>
            <p:cNvPr id="6" name="Rectangle 5">
              <a:extLst>
                <a:ext uri="{FF2B5EF4-FFF2-40B4-BE49-F238E27FC236}">
                  <a16:creationId xmlns:a16="http://schemas.microsoft.com/office/drawing/2014/main" id="{A1595605-3FEA-9F7C-9439-3009FA7D4024}"/>
                </a:ext>
              </a:extLst>
            </p:cNvPr>
            <p:cNvSpPr/>
            <p:nvPr/>
          </p:nvSpPr>
          <p:spPr>
            <a:xfrm>
              <a:off x="8970264" y="662665"/>
              <a:ext cx="2568229" cy="1380771"/>
            </a:xfrm>
            <a:prstGeom prst="rect">
              <a:avLst/>
            </a:prstGeom>
            <a:no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000000"/>
                </a:solidFill>
                <a:uFillTx/>
                <a:latin typeface="Aptos"/>
              </a:endParaRPr>
            </a:p>
          </p:txBody>
        </p:sp>
        <p:sp>
          <p:nvSpPr>
            <p:cNvPr id="7" name="Freeform: Shape 6">
              <a:extLst>
                <a:ext uri="{FF2B5EF4-FFF2-40B4-BE49-F238E27FC236}">
                  <a16:creationId xmlns:a16="http://schemas.microsoft.com/office/drawing/2014/main" id="{F3FA8312-D0A9-BA94-46A7-C866642C4623}"/>
                </a:ext>
              </a:extLst>
            </p:cNvPr>
            <p:cNvSpPr/>
            <p:nvPr/>
          </p:nvSpPr>
          <p:spPr>
            <a:xfrm>
              <a:off x="4745114" y="202402"/>
              <a:ext cx="2002115" cy="2301279"/>
            </a:xfrm>
            <a:custGeom>
              <a:avLst/>
              <a:gdLst>
                <a:gd name="f0" fmla="val 10800000"/>
                <a:gd name="f1" fmla="val 5400000"/>
                <a:gd name="f2" fmla="val 180"/>
                <a:gd name="f3" fmla="val w"/>
                <a:gd name="f4" fmla="val h"/>
                <a:gd name="f5" fmla="val 0"/>
                <a:gd name="f6" fmla="val 2301280"/>
                <a:gd name="f7" fmla="val 2002113"/>
                <a:gd name="f8" fmla="val 1150639"/>
                <a:gd name="f9" fmla="val 2301279"/>
                <a:gd name="f10" fmla="val 435459"/>
                <a:gd name="f11" fmla="val 1566654"/>
                <a:gd name="f12" fmla="val 1"/>
                <a:gd name="f13" fmla="+- 0 0 -90"/>
                <a:gd name="f14" fmla="*/ f3 1 2301280"/>
                <a:gd name="f15" fmla="*/ f4 1 2002113"/>
                <a:gd name="f16" fmla="+- f7 0 f5"/>
                <a:gd name="f17" fmla="+- f6 0 f5"/>
                <a:gd name="f18" fmla="*/ f13 f0 1"/>
                <a:gd name="f19" fmla="*/ f17 1 2301280"/>
                <a:gd name="f20" fmla="*/ f16 1 2002113"/>
                <a:gd name="f21" fmla="*/ 0 f17 1"/>
                <a:gd name="f22" fmla="*/ 1001057 f16 1"/>
                <a:gd name="f23" fmla="*/ 500528 f17 1"/>
                <a:gd name="f24" fmla="*/ 0 f16 1"/>
                <a:gd name="f25" fmla="*/ 1800752 f17 1"/>
                <a:gd name="f26" fmla="*/ 2301280 f17 1"/>
                <a:gd name="f27" fmla="*/ 2002113 f16 1"/>
                <a:gd name="f28" fmla="*/ f18 1 f2"/>
                <a:gd name="f29" fmla="*/ f21 1 2301280"/>
                <a:gd name="f30" fmla="*/ f22 1 2002113"/>
                <a:gd name="f31" fmla="*/ f23 1 2301280"/>
                <a:gd name="f32" fmla="*/ f24 1 2002113"/>
                <a:gd name="f33" fmla="*/ f25 1 2301280"/>
                <a:gd name="f34" fmla="*/ f26 1 2301280"/>
                <a:gd name="f35" fmla="*/ f27 1 2002113"/>
                <a:gd name="f36" fmla="*/ f5 1 f19"/>
                <a:gd name="f37" fmla="*/ f6 1 f19"/>
                <a:gd name="f38" fmla="*/ f5 1 f20"/>
                <a:gd name="f39" fmla="*/ f7 1 f20"/>
                <a:gd name="f40" fmla="+- f28 0 f1"/>
                <a:gd name="f41" fmla="*/ f29 1 f19"/>
                <a:gd name="f42" fmla="*/ f30 1 f20"/>
                <a:gd name="f43" fmla="*/ f31 1 f19"/>
                <a:gd name="f44" fmla="*/ f32 1 f20"/>
                <a:gd name="f45" fmla="*/ f33 1 f19"/>
                <a:gd name="f46" fmla="*/ f34 1 f19"/>
                <a:gd name="f47" fmla="*/ f35 1 f20"/>
                <a:gd name="f48" fmla="*/ f36 f14 1"/>
                <a:gd name="f49" fmla="*/ f37 f14 1"/>
                <a:gd name="f50" fmla="*/ f39 f15 1"/>
                <a:gd name="f51" fmla="*/ f38 f15 1"/>
                <a:gd name="f52" fmla="*/ f41 f14 1"/>
                <a:gd name="f53" fmla="*/ f42 f15 1"/>
                <a:gd name="f54" fmla="*/ f43 f14 1"/>
                <a:gd name="f55" fmla="*/ f44 f15 1"/>
                <a:gd name="f56" fmla="*/ f45 f14 1"/>
                <a:gd name="f57" fmla="*/ f46 f14 1"/>
                <a:gd name="f58" fmla="*/ f47 f15 1"/>
              </a:gdLst>
              <a:ahLst/>
              <a:cxnLst>
                <a:cxn ang="3cd4">
                  <a:pos x="hc" y="t"/>
                </a:cxn>
                <a:cxn ang="0">
                  <a:pos x="r" y="vc"/>
                </a:cxn>
                <a:cxn ang="cd4">
                  <a:pos x="hc" y="b"/>
                </a:cxn>
                <a:cxn ang="cd2">
                  <a:pos x="l" y="vc"/>
                </a:cxn>
                <a:cxn ang="f40">
                  <a:pos x="f52" y="f53"/>
                </a:cxn>
                <a:cxn ang="f40">
                  <a:pos x="f54" y="f55"/>
                </a:cxn>
                <a:cxn ang="f40">
                  <a:pos x="f56" y="f55"/>
                </a:cxn>
                <a:cxn ang="f40">
                  <a:pos x="f57" y="f53"/>
                </a:cxn>
                <a:cxn ang="f40">
                  <a:pos x="f56" y="f58"/>
                </a:cxn>
                <a:cxn ang="f40">
                  <a:pos x="f54" y="f58"/>
                </a:cxn>
                <a:cxn ang="f40">
                  <a:pos x="f52" y="f53"/>
                </a:cxn>
              </a:cxnLst>
              <a:rect l="f48" t="f51" r="f49" b="f50"/>
              <a:pathLst>
                <a:path w="2301280" h="2002113">
                  <a:moveTo>
                    <a:pt x="f8" y="f5"/>
                  </a:moveTo>
                  <a:lnTo>
                    <a:pt x="f9" y="f10"/>
                  </a:lnTo>
                  <a:lnTo>
                    <a:pt x="f9" y="f11"/>
                  </a:lnTo>
                  <a:lnTo>
                    <a:pt x="f8" y="f7"/>
                  </a:lnTo>
                  <a:lnTo>
                    <a:pt x="f12" y="f11"/>
                  </a:lnTo>
                  <a:lnTo>
                    <a:pt x="f12" y="f10"/>
                  </a:lnTo>
                  <a:lnTo>
                    <a:pt x="f8" y="f5"/>
                  </a:lnTo>
                  <a:close/>
                </a:path>
              </a:pathLst>
            </a:custGeom>
            <a:solidFill>
              <a:srgbClr val="00B0F0"/>
            </a:solidFill>
            <a:ln cap="flat">
              <a:noFill/>
              <a:prstDash val="soli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wrap="square" lIns="311993" tIns="358618" rIns="311993" bIns="358618" anchor="ctr" anchorCtr="1" compatLnSpc="1">
              <a:noAutofit/>
            </a:bodyPr>
            <a:lstStyle/>
            <a:p>
              <a:pPr marL="0" marR="0" lvl="0" indent="0" algn="ctr" defTabSz="533396"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pt-BR" sz="1200" b="1" i="0" u="sng" strike="noStrike" kern="1200" cap="none" spc="0" baseline="0">
                  <a:solidFill>
                    <a:srgbClr val="FFFFFF"/>
                  </a:solidFill>
                  <a:uFillTx/>
                  <a:latin typeface="Arial" pitchFamily="34"/>
                  <a:cs typeface="Arial" pitchFamily="34"/>
                </a:rPr>
                <a:t>High Blood Pressure</a:t>
              </a:r>
            </a:p>
            <a:p>
              <a:pPr marL="0" marR="0" lvl="0" indent="0" algn="ctr" defTabSz="533396"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pt-BR" sz="1200" b="1" i="0" u="none" strike="noStrike" kern="1200" cap="none" spc="0" baseline="0">
                  <a:solidFill>
                    <a:srgbClr val="FFFFFF"/>
                  </a:solidFill>
                  <a:uFillTx/>
                  <a:latin typeface="Arial" pitchFamily="34"/>
                  <a:cs typeface="Arial" pitchFamily="34"/>
                </a:rPr>
                <a:t>(Cause by blood vessel damage).</a:t>
              </a:r>
            </a:p>
          </p:txBody>
        </p:sp>
        <p:sp>
          <p:nvSpPr>
            <p:cNvPr id="8" name="Freeform: Shape 7">
              <a:extLst>
                <a:ext uri="{FF2B5EF4-FFF2-40B4-BE49-F238E27FC236}">
                  <a16:creationId xmlns:a16="http://schemas.microsoft.com/office/drawing/2014/main" id="{E26CE60A-2B89-318C-9B53-DA91C53AE4F9}"/>
                </a:ext>
              </a:extLst>
            </p:cNvPr>
            <p:cNvSpPr/>
            <p:nvPr/>
          </p:nvSpPr>
          <p:spPr>
            <a:xfrm>
              <a:off x="5774262" y="2155734"/>
              <a:ext cx="2097816" cy="2301279"/>
            </a:xfrm>
            <a:custGeom>
              <a:avLst/>
              <a:gdLst>
                <a:gd name="f0" fmla="val 10800000"/>
                <a:gd name="f1" fmla="val 5400000"/>
                <a:gd name="f2" fmla="val 180"/>
                <a:gd name="f3" fmla="val w"/>
                <a:gd name="f4" fmla="val h"/>
                <a:gd name="f5" fmla="val 0"/>
                <a:gd name="f6" fmla="val 2301280"/>
                <a:gd name="f7" fmla="val 2097814"/>
                <a:gd name="f8" fmla="val 1150640"/>
                <a:gd name="f9" fmla="val 478085"/>
                <a:gd name="f10" fmla="val 1619730"/>
                <a:gd name="f11" fmla="+- 0 0 -90"/>
                <a:gd name="f12" fmla="*/ f3 1 2301280"/>
                <a:gd name="f13" fmla="*/ f4 1 2097814"/>
                <a:gd name="f14" fmla="+- f7 0 f5"/>
                <a:gd name="f15" fmla="+- f6 0 f5"/>
                <a:gd name="f16" fmla="*/ f11 f0 1"/>
                <a:gd name="f17" fmla="*/ f15 1 2301280"/>
                <a:gd name="f18" fmla="*/ f14 1 2097814"/>
                <a:gd name="f19" fmla="*/ 0 f15 1"/>
                <a:gd name="f20" fmla="*/ 1048907 f14 1"/>
                <a:gd name="f21" fmla="*/ 524454 f15 1"/>
                <a:gd name="f22" fmla="*/ 0 f14 1"/>
                <a:gd name="f23" fmla="*/ 1776827 f15 1"/>
                <a:gd name="f24" fmla="*/ 2301280 f15 1"/>
                <a:gd name="f25" fmla="*/ 2097814 f14 1"/>
                <a:gd name="f26" fmla="*/ f16 1 f2"/>
                <a:gd name="f27" fmla="*/ f19 1 2301280"/>
                <a:gd name="f28" fmla="*/ f20 1 2097814"/>
                <a:gd name="f29" fmla="*/ f21 1 2301280"/>
                <a:gd name="f30" fmla="*/ f22 1 2097814"/>
                <a:gd name="f31" fmla="*/ f23 1 2301280"/>
                <a:gd name="f32" fmla="*/ f24 1 2301280"/>
                <a:gd name="f33" fmla="*/ f25 1 2097814"/>
                <a:gd name="f34" fmla="*/ f5 1 f17"/>
                <a:gd name="f35" fmla="*/ f6 1 f17"/>
                <a:gd name="f36" fmla="*/ f5 1 f18"/>
                <a:gd name="f37" fmla="*/ f7 1 f18"/>
                <a:gd name="f38" fmla="+- f26 0 f1"/>
                <a:gd name="f39" fmla="*/ f27 1 f17"/>
                <a:gd name="f40" fmla="*/ f28 1 f18"/>
                <a:gd name="f41" fmla="*/ f29 1 f17"/>
                <a:gd name="f42" fmla="*/ f30 1 f18"/>
                <a:gd name="f43" fmla="*/ f31 1 f17"/>
                <a:gd name="f44" fmla="*/ f32 1 f17"/>
                <a:gd name="f45" fmla="*/ f33 1 f18"/>
                <a:gd name="f46" fmla="*/ f34 f12 1"/>
                <a:gd name="f47" fmla="*/ f35 f12 1"/>
                <a:gd name="f48" fmla="*/ f37 f13 1"/>
                <a:gd name="f49" fmla="*/ f36 f13 1"/>
                <a:gd name="f50" fmla="*/ f39 f12 1"/>
                <a:gd name="f51" fmla="*/ f40 f13 1"/>
                <a:gd name="f52" fmla="*/ f41 f12 1"/>
                <a:gd name="f53" fmla="*/ f42 f13 1"/>
                <a:gd name="f54" fmla="*/ f43 f12 1"/>
                <a:gd name="f55" fmla="*/ f44 f12 1"/>
                <a:gd name="f56" fmla="*/ f45 f13 1"/>
              </a:gdLst>
              <a:ahLst/>
              <a:cxnLst>
                <a:cxn ang="3cd4">
                  <a:pos x="hc" y="t"/>
                </a:cxn>
                <a:cxn ang="0">
                  <a:pos x="r" y="vc"/>
                </a:cxn>
                <a:cxn ang="cd4">
                  <a:pos x="hc" y="b"/>
                </a:cxn>
                <a:cxn ang="cd2">
                  <a:pos x="l" y="vc"/>
                </a:cxn>
                <a:cxn ang="f38">
                  <a:pos x="f50" y="f51"/>
                </a:cxn>
                <a:cxn ang="f38">
                  <a:pos x="f52" y="f53"/>
                </a:cxn>
                <a:cxn ang="f38">
                  <a:pos x="f54" y="f53"/>
                </a:cxn>
                <a:cxn ang="f38">
                  <a:pos x="f55" y="f51"/>
                </a:cxn>
                <a:cxn ang="f38">
                  <a:pos x="f54" y="f56"/>
                </a:cxn>
                <a:cxn ang="f38">
                  <a:pos x="f52" y="f56"/>
                </a:cxn>
                <a:cxn ang="f38">
                  <a:pos x="f50" y="f51"/>
                </a:cxn>
              </a:cxnLst>
              <a:rect l="f46" t="f49" r="f47" b="f48"/>
              <a:pathLst>
                <a:path w="2301280" h="2097814">
                  <a:moveTo>
                    <a:pt x="f8" y="f5"/>
                  </a:moveTo>
                  <a:lnTo>
                    <a:pt x="f6" y="f9"/>
                  </a:lnTo>
                  <a:lnTo>
                    <a:pt x="f6" y="f10"/>
                  </a:lnTo>
                  <a:lnTo>
                    <a:pt x="f8" y="f7"/>
                  </a:lnTo>
                  <a:lnTo>
                    <a:pt x="f5" y="f10"/>
                  </a:lnTo>
                  <a:lnTo>
                    <a:pt x="f5" y="f9"/>
                  </a:lnTo>
                  <a:lnTo>
                    <a:pt x="f8" y="f5"/>
                  </a:lnTo>
                  <a:close/>
                </a:path>
              </a:pathLst>
            </a:custGeom>
            <a:solidFill>
              <a:srgbClr val="C0B896"/>
            </a:solidFill>
            <a:ln cap="flat">
              <a:noFill/>
              <a:prstDash val="soli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wrap="square" lIns="410382" tIns="442789" rIns="410382" bIns="442789" anchor="ctr" anchorCtr="1" compatLnSpc="1">
              <a:noAutofit/>
            </a:bodyPr>
            <a:lstStyle/>
            <a:p>
              <a:pPr marL="0" marR="0" lvl="0" indent="0" algn="ctr"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pt-BR" sz="2000" b="1" i="0" u="none" strike="noStrike" kern="1200" cap="none" spc="0" baseline="0">
                  <a:solidFill>
                    <a:srgbClr val="FF3300"/>
                  </a:solidFill>
                  <a:uFillTx/>
                  <a:latin typeface="Arial" pitchFamily="34"/>
                  <a:cs typeface="Arial" pitchFamily="34"/>
                </a:rPr>
                <a:t>Obesity</a:t>
              </a:r>
            </a:p>
          </p:txBody>
        </p:sp>
        <p:sp>
          <p:nvSpPr>
            <p:cNvPr id="9" name="Rectangle 8">
              <a:extLst>
                <a:ext uri="{FF2B5EF4-FFF2-40B4-BE49-F238E27FC236}">
                  <a16:creationId xmlns:a16="http://schemas.microsoft.com/office/drawing/2014/main" id="{588B241D-01FD-235F-D656-18EF7EF1497E}"/>
                </a:ext>
              </a:extLst>
            </p:cNvPr>
            <p:cNvSpPr/>
            <p:nvPr/>
          </p:nvSpPr>
          <p:spPr>
            <a:xfrm>
              <a:off x="3253883" y="2615988"/>
              <a:ext cx="2485384" cy="1380771"/>
            </a:xfrm>
            <a:prstGeom prst="rect">
              <a:avLst/>
            </a:prstGeom>
            <a:no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000000"/>
                </a:solidFill>
                <a:uFillTx/>
                <a:latin typeface="Aptos"/>
              </a:endParaRPr>
            </a:p>
          </p:txBody>
        </p:sp>
        <p:sp>
          <p:nvSpPr>
            <p:cNvPr id="10" name="Freeform: Shape 9">
              <a:extLst>
                <a:ext uri="{FF2B5EF4-FFF2-40B4-BE49-F238E27FC236}">
                  <a16:creationId xmlns:a16="http://schemas.microsoft.com/office/drawing/2014/main" id="{9F586010-7641-19D4-5F09-059AEF4136CC}"/>
                </a:ext>
              </a:extLst>
            </p:cNvPr>
            <p:cNvSpPr/>
            <p:nvPr/>
          </p:nvSpPr>
          <p:spPr>
            <a:xfrm>
              <a:off x="7984394" y="2155734"/>
              <a:ext cx="2002115" cy="2301279"/>
            </a:xfrm>
            <a:custGeom>
              <a:avLst/>
              <a:gdLst>
                <a:gd name="f0" fmla="val 10800000"/>
                <a:gd name="f1" fmla="val 5400000"/>
                <a:gd name="f2" fmla="val 180"/>
                <a:gd name="f3" fmla="val w"/>
                <a:gd name="f4" fmla="val h"/>
                <a:gd name="f5" fmla="val 0"/>
                <a:gd name="f6" fmla="val 2301280"/>
                <a:gd name="f7" fmla="val 2002113"/>
                <a:gd name="f8" fmla="val 1150639"/>
                <a:gd name="f9" fmla="val 2301279"/>
                <a:gd name="f10" fmla="val 435459"/>
                <a:gd name="f11" fmla="val 1566654"/>
                <a:gd name="f12" fmla="val 1"/>
                <a:gd name="f13" fmla="+- 0 0 -90"/>
                <a:gd name="f14" fmla="*/ f3 1 2301280"/>
                <a:gd name="f15" fmla="*/ f4 1 2002113"/>
                <a:gd name="f16" fmla="+- f7 0 f5"/>
                <a:gd name="f17" fmla="+- f6 0 f5"/>
                <a:gd name="f18" fmla="*/ f13 f0 1"/>
                <a:gd name="f19" fmla="*/ f17 1 2301280"/>
                <a:gd name="f20" fmla="*/ f16 1 2002113"/>
                <a:gd name="f21" fmla="*/ 0 f17 1"/>
                <a:gd name="f22" fmla="*/ 1001057 f16 1"/>
                <a:gd name="f23" fmla="*/ 500528 f17 1"/>
                <a:gd name="f24" fmla="*/ 0 f16 1"/>
                <a:gd name="f25" fmla="*/ 1800752 f17 1"/>
                <a:gd name="f26" fmla="*/ 2301280 f17 1"/>
                <a:gd name="f27" fmla="*/ 2002113 f16 1"/>
                <a:gd name="f28" fmla="*/ f18 1 f2"/>
                <a:gd name="f29" fmla="*/ f21 1 2301280"/>
                <a:gd name="f30" fmla="*/ f22 1 2002113"/>
                <a:gd name="f31" fmla="*/ f23 1 2301280"/>
                <a:gd name="f32" fmla="*/ f24 1 2002113"/>
                <a:gd name="f33" fmla="*/ f25 1 2301280"/>
                <a:gd name="f34" fmla="*/ f26 1 2301280"/>
                <a:gd name="f35" fmla="*/ f27 1 2002113"/>
                <a:gd name="f36" fmla="*/ f5 1 f19"/>
                <a:gd name="f37" fmla="*/ f6 1 f19"/>
                <a:gd name="f38" fmla="*/ f5 1 f20"/>
                <a:gd name="f39" fmla="*/ f7 1 f20"/>
                <a:gd name="f40" fmla="+- f28 0 f1"/>
                <a:gd name="f41" fmla="*/ f29 1 f19"/>
                <a:gd name="f42" fmla="*/ f30 1 f20"/>
                <a:gd name="f43" fmla="*/ f31 1 f19"/>
                <a:gd name="f44" fmla="*/ f32 1 f20"/>
                <a:gd name="f45" fmla="*/ f33 1 f19"/>
                <a:gd name="f46" fmla="*/ f34 1 f19"/>
                <a:gd name="f47" fmla="*/ f35 1 f20"/>
                <a:gd name="f48" fmla="*/ f36 f14 1"/>
                <a:gd name="f49" fmla="*/ f37 f14 1"/>
                <a:gd name="f50" fmla="*/ f39 f15 1"/>
                <a:gd name="f51" fmla="*/ f38 f15 1"/>
                <a:gd name="f52" fmla="*/ f41 f14 1"/>
                <a:gd name="f53" fmla="*/ f42 f15 1"/>
                <a:gd name="f54" fmla="*/ f43 f14 1"/>
                <a:gd name="f55" fmla="*/ f44 f15 1"/>
                <a:gd name="f56" fmla="*/ f45 f14 1"/>
                <a:gd name="f57" fmla="*/ f46 f14 1"/>
                <a:gd name="f58" fmla="*/ f47 f15 1"/>
              </a:gdLst>
              <a:ahLst/>
              <a:cxnLst>
                <a:cxn ang="3cd4">
                  <a:pos x="hc" y="t"/>
                </a:cxn>
                <a:cxn ang="0">
                  <a:pos x="r" y="vc"/>
                </a:cxn>
                <a:cxn ang="cd4">
                  <a:pos x="hc" y="b"/>
                </a:cxn>
                <a:cxn ang="cd2">
                  <a:pos x="l" y="vc"/>
                </a:cxn>
                <a:cxn ang="f40">
                  <a:pos x="f52" y="f53"/>
                </a:cxn>
                <a:cxn ang="f40">
                  <a:pos x="f54" y="f55"/>
                </a:cxn>
                <a:cxn ang="f40">
                  <a:pos x="f56" y="f55"/>
                </a:cxn>
                <a:cxn ang="f40">
                  <a:pos x="f57" y="f53"/>
                </a:cxn>
                <a:cxn ang="f40">
                  <a:pos x="f56" y="f58"/>
                </a:cxn>
                <a:cxn ang="f40">
                  <a:pos x="f54" y="f58"/>
                </a:cxn>
                <a:cxn ang="f40">
                  <a:pos x="f52" y="f53"/>
                </a:cxn>
              </a:cxnLst>
              <a:rect l="f48" t="f51" r="f49" b="f50"/>
              <a:pathLst>
                <a:path w="2301280" h="2002113">
                  <a:moveTo>
                    <a:pt x="f8" y="f5"/>
                  </a:moveTo>
                  <a:lnTo>
                    <a:pt x="f9" y="f10"/>
                  </a:lnTo>
                  <a:lnTo>
                    <a:pt x="f9" y="f11"/>
                  </a:lnTo>
                  <a:lnTo>
                    <a:pt x="f8" y="f7"/>
                  </a:lnTo>
                  <a:lnTo>
                    <a:pt x="f12" y="f11"/>
                  </a:lnTo>
                  <a:lnTo>
                    <a:pt x="f12" y="f10"/>
                  </a:lnTo>
                  <a:lnTo>
                    <a:pt x="f8" y="f5"/>
                  </a:lnTo>
                  <a:close/>
                </a:path>
              </a:pathLst>
            </a:custGeom>
            <a:solidFill>
              <a:srgbClr val="FF9900"/>
            </a:solidFill>
            <a:ln cap="flat">
              <a:noFill/>
              <a:prstDash val="soli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wrap="square" lIns="311993" tIns="358618" rIns="311993" bIns="358618" anchor="ctr" anchorCtr="1" compatLnSpc="1">
              <a:noAutofit/>
            </a:bodyPr>
            <a:lstStyle/>
            <a:p>
              <a:pPr marL="0" marR="0" lvl="0" indent="0" algn="ctr" defTabSz="533396"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pt-BR" sz="1200" b="1" i="0" u="sng" strike="noStrike" kern="1200" cap="none" spc="0" baseline="0">
                  <a:solidFill>
                    <a:srgbClr val="FFFFFF"/>
                  </a:solidFill>
                  <a:uFillTx/>
                  <a:latin typeface="Arial" pitchFamily="34"/>
                  <a:cs typeface="Arial" pitchFamily="34"/>
                </a:rPr>
                <a:t>Cancer Risk</a:t>
              </a:r>
            </a:p>
            <a:p>
              <a:pPr marL="0" marR="0" lvl="0" indent="0" algn="ctr" defTabSz="533396"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pt-BR" sz="1200" b="1" i="0" u="none" strike="noStrike" kern="1200" cap="none" spc="0" baseline="0">
                  <a:solidFill>
                    <a:srgbClr val="FFFFFF"/>
                  </a:solidFill>
                  <a:uFillTx/>
                  <a:latin typeface="Arial" pitchFamily="34"/>
                  <a:cs typeface="Arial" pitchFamily="34"/>
                </a:rPr>
                <a:t>(Slightly higher risk of certain cancers)</a:t>
              </a:r>
            </a:p>
          </p:txBody>
        </p:sp>
        <p:sp>
          <p:nvSpPr>
            <p:cNvPr id="11" name="Freeform: Shape 10">
              <a:extLst>
                <a:ext uri="{FF2B5EF4-FFF2-40B4-BE49-F238E27FC236}">
                  <a16:creationId xmlns:a16="http://schemas.microsoft.com/office/drawing/2014/main" id="{C934C746-BFB8-A3F9-308C-EE16E66ACABA}"/>
                </a:ext>
              </a:extLst>
            </p:cNvPr>
            <p:cNvSpPr/>
            <p:nvPr/>
          </p:nvSpPr>
          <p:spPr>
            <a:xfrm>
              <a:off x="6907395" y="4109057"/>
              <a:ext cx="2002115" cy="2301279"/>
            </a:xfrm>
            <a:custGeom>
              <a:avLst/>
              <a:gdLst>
                <a:gd name="f0" fmla="val 10800000"/>
                <a:gd name="f1" fmla="val 5400000"/>
                <a:gd name="f2" fmla="val 180"/>
                <a:gd name="f3" fmla="val w"/>
                <a:gd name="f4" fmla="val h"/>
                <a:gd name="f5" fmla="val 0"/>
                <a:gd name="f6" fmla="val 2301280"/>
                <a:gd name="f7" fmla="val 2002113"/>
                <a:gd name="f8" fmla="val 1150639"/>
                <a:gd name="f9" fmla="val 2301279"/>
                <a:gd name="f10" fmla="val 435459"/>
                <a:gd name="f11" fmla="val 1566654"/>
                <a:gd name="f12" fmla="val 1"/>
                <a:gd name="f13" fmla="+- 0 0 -90"/>
                <a:gd name="f14" fmla="*/ f3 1 2301280"/>
                <a:gd name="f15" fmla="*/ f4 1 2002113"/>
                <a:gd name="f16" fmla="+- f7 0 f5"/>
                <a:gd name="f17" fmla="+- f6 0 f5"/>
                <a:gd name="f18" fmla="*/ f13 f0 1"/>
                <a:gd name="f19" fmla="*/ f17 1 2301280"/>
                <a:gd name="f20" fmla="*/ f16 1 2002113"/>
                <a:gd name="f21" fmla="*/ 0 f17 1"/>
                <a:gd name="f22" fmla="*/ 1001057 f16 1"/>
                <a:gd name="f23" fmla="*/ 500528 f17 1"/>
                <a:gd name="f24" fmla="*/ 0 f16 1"/>
                <a:gd name="f25" fmla="*/ 1800752 f17 1"/>
                <a:gd name="f26" fmla="*/ 2301280 f17 1"/>
                <a:gd name="f27" fmla="*/ 2002113 f16 1"/>
                <a:gd name="f28" fmla="*/ f18 1 f2"/>
                <a:gd name="f29" fmla="*/ f21 1 2301280"/>
                <a:gd name="f30" fmla="*/ f22 1 2002113"/>
                <a:gd name="f31" fmla="*/ f23 1 2301280"/>
                <a:gd name="f32" fmla="*/ f24 1 2002113"/>
                <a:gd name="f33" fmla="*/ f25 1 2301280"/>
                <a:gd name="f34" fmla="*/ f26 1 2301280"/>
                <a:gd name="f35" fmla="*/ f27 1 2002113"/>
                <a:gd name="f36" fmla="*/ f5 1 f19"/>
                <a:gd name="f37" fmla="*/ f6 1 f19"/>
                <a:gd name="f38" fmla="*/ f5 1 f20"/>
                <a:gd name="f39" fmla="*/ f7 1 f20"/>
                <a:gd name="f40" fmla="+- f28 0 f1"/>
                <a:gd name="f41" fmla="*/ f29 1 f19"/>
                <a:gd name="f42" fmla="*/ f30 1 f20"/>
                <a:gd name="f43" fmla="*/ f31 1 f19"/>
                <a:gd name="f44" fmla="*/ f32 1 f20"/>
                <a:gd name="f45" fmla="*/ f33 1 f19"/>
                <a:gd name="f46" fmla="*/ f34 1 f19"/>
                <a:gd name="f47" fmla="*/ f35 1 f20"/>
                <a:gd name="f48" fmla="*/ f36 f14 1"/>
                <a:gd name="f49" fmla="*/ f37 f14 1"/>
                <a:gd name="f50" fmla="*/ f39 f15 1"/>
                <a:gd name="f51" fmla="*/ f38 f15 1"/>
                <a:gd name="f52" fmla="*/ f41 f14 1"/>
                <a:gd name="f53" fmla="*/ f42 f15 1"/>
                <a:gd name="f54" fmla="*/ f43 f14 1"/>
                <a:gd name="f55" fmla="*/ f44 f15 1"/>
                <a:gd name="f56" fmla="*/ f45 f14 1"/>
                <a:gd name="f57" fmla="*/ f46 f14 1"/>
                <a:gd name="f58" fmla="*/ f47 f15 1"/>
              </a:gdLst>
              <a:ahLst/>
              <a:cxnLst>
                <a:cxn ang="3cd4">
                  <a:pos x="hc" y="t"/>
                </a:cxn>
                <a:cxn ang="0">
                  <a:pos x="r" y="vc"/>
                </a:cxn>
                <a:cxn ang="cd4">
                  <a:pos x="hc" y="b"/>
                </a:cxn>
                <a:cxn ang="cd2">
                  <a:pos x="l" y="vc"/>
                </a:cxn>
                <a:cxn ang="f40">
                  <a:pos x="f52" y="f53"/>
                </a:cxn>
                <a:cxn ang="f40">
                  <a:pos x="f54" y="f55"/>
                </a:cxn>
                <a:cxn ang="f40">
                  <a:pos x="f56" y="f55"/>
                </a:cxn>
                <a:cxn ang="f40">
                  <a:pos x="f57" y="f53"/>
                </a:cxn>
                <a:cxn ang="f40">
                  <a:pos x="f56" y="f58"/>
                </a:cxn>
                <a:cxn ang="f40">
                  <a:pos x="f54" y="f58"/>
                </a:cxn>
                <a:cxn ang="f40">
                  <a:pos x="f52" y="f53"/>
                </a:cxn>
              </a:cxnLst>
              <a:rect l="f48" t="f51" r="f49" b="f50"/>
              <a:pathLst>
                <a:path w="2301280" h="2002113">
                  <a:moveTo>
                    <a:pt x="f8" y="f5"/>
                  </a:moveTo>
                  <a:lnTo>
                    <a:pt x="f9" y="f10"/>
                  </a:lnTo>
                  <a:lnTo>
                    <a:pt x="f9" y="f11"/>
                  </a:lnTo>
                  <a:lnTo>
                    <a:pt x="f8" y="f7"/>
                  </a:lnTo>
                  <a:lnTo>
                    <a:pt x="f12" y="f11"/>
                  </a:lnTo>
                  <a:lnTo>
                    <a:pt x="f12" y="f10"/>
                  </a:lnTo>
                  <a:lnTo>
                    <a:pt x="f8" y="f5"/>
                  </a:lnTo>
                  <a:close/>
                </a:path>
              </a:pathLst>
            </a:custGeom>
            <a:solidFill>
              <a:srgbClr val="ED3F3B"/>
            </a:solidFill>
            <a:ln cap="flat">
              <a:noFill/>
              <a:prstDash val="soli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wrap="square" lIns="357713" tIns="404338" rIns="357713" bIns="404338" anchor="ctr" anchorCtr="1" compatLnSpc="1">
              <a:noAutofit/>
            </a:bodyPr>
            <a:lstStyle/>
            <a:p>
              <a:pPr marL="0" marR="0" lvl="0" indent="0" algn="ctr" defTabSz="533396"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pt-BR" sz="1200" b="1" i="0" u="sng" strike="noStrike" kern="1200" cap="none" spc="0" baseline="0">
                  <a:solidFill>
                    <a:srgbClr val="FFFFFF"/>
                  </a:solidFill>
                  <a:uFillTx/>
                  <a:latin typeface="Arial" pitchFamily="34"/>
                  <a:cs typeface="Arial" pitchFamily="34"/>
                </a:rPr>
                <a:t>Sleep issues</a:t>
              </a:r>
            </a:p>
            <a:p>
              <a:pPr marL="0" marR="0" lvl="0" indent="0" algn="ctr" defTabSz="533396"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pt-BR" sz="1200" b="1" i="0" u="none" strike="noStrike" kern="1200" cap="none" spc="0" baseline="0">
                  <a:solidFill>
                    <a:srgbClr val="FFFFFF"/>
                  </a:solidFill>
                  <a:uFillTx/>
                  <a:latin typeface="Arial" pitchFamily="34"/>
                  <a:cs typeface="Arial" pitchFamily="34"/>
                </a:rPr>
                <a:t>(Can include insomnia, sleep apnea)</a:t>
              </a:r>
            </a:p>
          </p:txBody>
        </p:sp>
        <p:sp>
          <p:nvSpPr>
            <p:cNvPr id="12" name="Rectangle 11">
              <a:extLst>
                <a:ext uri="{FF2B5EF4-FFF2-40B4-BE49-F238E27FC236}">
                  <a16:creationId xmlns:a16="http://schemas.microsoft.com/office/drawing/2014/main" id="{3AE5363C-EAEA-D1CA-9695-72DE3E26BC94}"/>
                </a:ext>
              </a:extLst>
            </p:cNvPr>
            <p:cNvSpPr/>
            <p:nvPr/>
          </p:nvSpPr>
          <p:spPr>
            <a:xfrm>
              <a:off x="8970264" y="4569311"/>
              <a:ext cx="2568229" cy="1380771"/>
            </a:xfrm>
            <a:prstGeom prst="rect">
              <a:avLst/>
            </a:prstGeom>
            <a:no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000000"/>
                </a:solidFill>
                <a:uFillTx/>
                <a:latin typeface="Aptos"/>
              </a:endParaRPr>
            </a:p>
          </p:txBody>
        </p:sp>
        <p:sp>
          <p:nvSpPr>
            <p:cNvPr id="13" name="Freeform: Shape 12">
              <a:extLst>
                <a:ext uri="{FF2B5EF4-FFF2-40B4-BE49-F238E27FC236}">
                  <a16:creationId xmlns:a16="http://schemas.microsoft.com/office/drawing/2014/main" id="{6ED78FF3-ABB0-B368-CF5B-1F5A4BB52C6A}"/>
                </a:ext>
              </a:extLst>
            </p:cNvPr>
            <p:cNvSpPr/>
            <p:nvPr/>
          </p:nvSpPr>
          <p:spPr>
            <a:xfrm>
              <a:off x="4745114" y="4109057"/>
              <a:ext cx="2002115" cy="2301279"/>
            </a:xfrm>
            <a:custGeom>
              <a:avLst/>
              <a:gdLst>
                <a:gd name="f0" fmla="val 10800000"/>
                <a:gd name="f1" fmla="val 5400000"/>
                <a:gd name="f2" fmla="val 180"/>
                <a:gd name="f3" fmla="val w"/>
                <a:gd name="f4" fmla="val h"/>
                <a:gd name="f5" fmla="val 0"/>
                <a:gd name="f6" fmla="val 2301280"/>
                <a:gd name="f7" fmla="val 2002113"/>
                <a:gd name="f8" fmla="val 1150639"/>
                <a:gd name="f9" fmla="val 2301279"/>
                <a:gd name="f10" fmla="val 435459"/>
                <a:gd name="f11" fmla="val 1566654"/>
                <a:gd name="f12" fmla="val 1"/>
                <a:gd name="f13" fmla="+- 0 0 -90"/>
                <a:gd name="f14" fmla="*/ f3 1 2301280"/>
                <a:gd name="f15" fmla="*/ f4 1 2002113"/>
                <a:gd name="f16" fmla="+- f7 0 f5"/>
                <a:gd name="f17" fmla="+- f6 0 f5"/>
                <a:gd name="f18" fmla="*/ f13 f0 1"/>
                <a:gd name="f19" fmla="*/ f17 1 2301280"/>
                <a:gd name="f20" fmla="*/ f16 1 2002113"/>
                <a:gd name="f21" fmla="*/ 0 f17 1"/>
                <a:gd name="f22" fmla="*/ 1001057 f16 1"/>
                <a:gd name="f23" fmla="*/ 500528 f17 1"/>
                <a:gd name="f24" fmla="*/ 0 f16 1"/>
                <a:gd name="f25" fmla="*/ 1800752 f17 1"/>
                <a:gd name="f26" fmla="*/ 2301280 f17 1"/>
                <a:gd name="f27" fmla="*/ 2002113 f16 1"/>
                <a:gd name="f28" fmla="*/ f18 1 f2"/>
                <a:gd name="f29" fmla="*/ f21 1 2301280"/>
                <a:gd name="f30" fmla="*/ f22 1 2002113"/>
                <a:gd name="f31" fmla="*/ f23 1 2301280"/>
                <a:gd name="f32" fmla="*/ f24 1 2002113"/>
                <a:gd name="f33" fmla="*/ f25 1 2301280"/>
                <a:gd name="f34" fmla="*/ f26 1 2301280"/>
                <a:gd name="f35" fmla="*/ f27 1 2002113"/>
                <a:gd name="f36" fmla="*/ f5 1 f19"/>
                <a:gd name="f37" fmla="*/ f6 1 f19"/>
                <a:gd name="f38" fmla="*/ f5 1 f20"/>
                <a:gd name="f39" fmla="*/ f7 1 f20"/>
                <a:gd name="f40" fmla="+- f28 0 f1"/>
                <a:gd name="f41" fmla="*/ f29 1 f19"/>
                <a:gd name="f42" fmla="*/ f30 1 f20"/>
                <a:gd name="f43" fmla="*/ f31 1 f19"/>
                <a:gd name="f44" fmla="*/ f32 1 f20"/>
                <a:gd name="f45" fmla="*/ f33 1 f19"/>
                <a:gd name="f46" fmla="*/ f34 1 f19"/>
                <a:gd name="f47" fmla="*/ f35 1 f20"/>
                <a:gd name="f48" fmla="*/ f36 f14 1"/>
                <a:gd name="f49" fmla="*/ f37 f14 1"/>
                <a:gd name="f50" fmla="*/ f39 f15 1"/>
                <a:gd name="f51" fmla="*/ f38 f15 1"/>
                <a:gd name="f52" fmla="*/ f41 f14 1"/>
                <a:gd name="f53" fmla="*/ f42 f15 1"/>
                <a:gd name="f54" fmla="*/ f43 f14 1"/>
                <a:gd name="f55" fmla="*/ f44 f15 1"/>
                <a:gd name="f56" fmla="*/ f45 f14 1"/>
                <a:gd name="f57" fmla="*/ f46 f14 1"/>
                <a:gd name="f58" fmla="*/ f47 f15 1"/>
              </a:gdLst>
              <a:ahLst/>
              <a:cxnLst>
                <a:cxn ang="3cd4">
                  <a:pos x="hc" y="t"/>
                </a:cxn>
                <a:cxn ang="0">
                  <a:pos x="r" y="vc"/>
                </a:cxn>
                <a:cxn ang="cd4">
                  <a:pos x="hc" y="b"/>
                </a:cxn>
                <a:cxn ang="cd2">
                  <a:pos x="l" y="vc"/>
                </a:cxn>
                <a:cxn ang="f40">
                  <a:pos x="f52" y="f53"/>
                </a:cxn>
                <a:cxn ang="f40">
                  <a:pos x="f54" y="f55"/>
                </a:cxn>
                <a:cxn ang="f40">
                  <a:pos x="f56" y="f55"/>
                </a:cxn>
                <a:cxn ang="f40">
                  <a:pos x="f57" y="f53"/>
                </a:cxn>
                <a:cxn ang="f40">
                  <a:pos x="f56" y="f58"/>
                </a:cxn>
                <a:cxn ang="f40">
                  <a:pos x="f54" y="f58"/>
                </a:cxn>
                <a:cxn ang="f40">
                  <a:pos x="f52" y="f53"/>
                </a:cxn>
              </a:cxnLst>
              <a:rect l="f48" t="f51" r="f49" b="f50"/>
              <a:pathLst>
                <a:path w="2301280" h="2002113">
                  <a:moveTo>
                    <a:pt x="f8" y="f5"/>
                  </a:moveTo>
                  <a:lnTo>
                    <a:pt x="f9" y="f10"/>
                  </a:lnTo>
                  <a:lnTo>
                    <a:pt x="f9" y="f11"/>
                  </a:lnTo>
                  <a:lnTo>
                    <a:pt x="f8" y="f7"/>
                  </a:lnTo>
                  <a:lnTo>
                    <a:pt x="f12" y="f11"/>
                  </a:lnTo>
                  <a:lnTo>
                    <a:pt x="f12" y="f10"/>
                  </a:lnTo>
                  <a:lnTo>
                    <a:pt x="f8" y="f5"/>
                  </a:lnTo>
                  <a:close/>
                </a:path>
              </a:pathLst>
            </a:custGeom>
            <a:solidFill>
              <a:srgbClr val="84E291"/>
            </a:solidFill>
            <a:ln cap="flat">
              <a:noFill/>
              <a:prstDash val="soli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wrap="square" lIns="311993" tIns="358618" rIns="311993" bIns="358618" anchor="ctr" anchorCtr="1" compatLnSpc="1">
              <a:noAutofit/>
            </a:bodyPr>
            <a:lstStyle/>
            <a:p>
              <a:pPr marL="0" marR="0" lvl="0" indent="0" algn="ctr" defTabSz="533396"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pt-BR" sz="1200" b="1" i="0" u="sng" strike="noStrike" kern="1200" cap="none" spc="0" baseline="0">
                  <a:solidFill>
                    <a:srgbClr val="FFFFFF"/>
                  </a:solidFill>
                  <a:uFillTx/>
                  <a:latin typeface="Arial" pitchFamily="34"/>
                  <a:cs typeface="Arial" pitchFamily="34"/>
                </a:rPr>
                <a:t>Mental Health </a:t>
              </a:r>
            </a:p>
            <a:p>
              <a:pPr marL="0" marR="0" lvl="0" indent="0" algn="ctr" defTabSz="533396"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pt-BR" sz="1200" b="1" i="0" u="none" strike="noStrike" kern="1200" cap="none" spc="0" baseline="0">
                  <a:solidFill>
                    <a:srgbClr val="FFFFFF"/>
                  </a:solidFill>
                  <a:uFillTx/>
                  <a:latin typeface="Arial" pitchFamily="34"/>
                  <a:cs typeface="Arial" pitchFamily="34"/>
                </a:rPr>
                <a:t>(Stress, anxiety, and depression)</a:t>
              </a:r>
            </a:p>
          </p:txBody>
        </p:sp>
        <p:sp>
          <p:nvSpPr>
            <p:cNvPr id="14" name="Freeform: Shape 13">
              <a:extLst>
                <a:ext uri="{FF2B5EF4-FFF2-40B4-BE49-F238E27FC236}">
                  <a16:creationId xmlns:a16="http://schemas.microsoft.com/office/drawing/2014/main" id="{FEC4CBD1-2324-9BDB-8FAF-EC1F21BC95A5}"/>
                </a:ext>
              </a:extLst>
            </p:cNvPr>
            <p:cNvSpPr/>
            <p:nvPr/>
          </p:nvSpPr>
          <p:spPr>
            <a:xfrm>
              <a:off x="1306924" y="2100870"/>
              <a:ext cx="2002115" cy="2301279"/>
            </a:xfrm>
            <a:custGeom>
              <a:avLst/>
              <a:gdLst>
                <a:gd name="f0" fmla="val 10800000"/>
                <a:gd name="f1" fmla="val 5400000"/>
                <a:gd name="f2" fmla="val 180"/>
                <a:gd name="f3" fmla="val w"/>
                <a:gd name="f4" fmla="val h"/>
                <a:gd name="f5" fmla="val 0"/>
                <a:gd name="f6" fmla="val 2301280"/>
                <a:gd name="f7" fmla="val 2002113"/>
                <a:gd name="f8" fmla="val 1150639"/>
                <a:gd name="f9" fmla="val 2301279"/>
                <a:gd name="f10" fmla="val 435459"/>
                <a:gd name="f11" fmla="val 1566654"/>
                <a:gd name="f12" fmla="val 1"/>
                <a:gd name="f13" fmla="+- 0 0 -90"/>
                <a:gd name="f14" fmla="*/ f3 1 2301280"/>
                <a:gd name="f15" fmla="*/ f4 1 2002113"/>
                <a:gd name="f16" fmla="+- f7 0 f5"/>
                <a:gd name="f17" fmla="+- f6 0 f5"/>
                <a:gd name="f18" fmla="*/ f13 f0 1"/>
                <a:gd name="f19" fmla="*/ f17 1 2301280"/>
                <a:gd name="f20" fmla="*/ f16 1 2002113"/>
                <a:gd name="f21" fmla="*/ 0 f17 1"/>
                <a:gd name="f22" fmla="*/ 1001057 f16 1"/>
                <a:gd name="f23" fmla="*/ 500528 f17 1"/>
                <a:gd name="f24" fmla="*/ 0 f16 1"/>
                <a:gd name="f25" fmla="*/ 1800752 f17 1"/>
                <a:gd name="f26" fmla="*/ 2301280 f17 1"/>
                <a:gd name="f27" fmla="*/ 2002113 f16 1"/>
                <a:gd name="f28" fmla="*/ f18 1 f2"/>
                <a:gd name="f29" fmla="*/ f21 1 2301280"/>
                <a:gd name="f30" fmla="*/ f22 1 2002113"/>
                <a:gd name="f31" fmla="*/ f23 1 2301280"/>
                <a:gd name="f32" fmla="*/ f24 1 2002113"/>
                <a:gd name="f33" fmla="*/ f25 1 2301280"/>
                <a:gd name="f34" fmla="*/ f26 1 2301280"/>
                <a:gd name="f35" fmla="*/ f27 1 2002113"/>
                <a:gd name="f36" fmla="*/ f5 1 f19"/>
                <a:gd name="f37" fmla="*/ f6 1 f19"/>
                <a:gd name="f38" fmla="*/ f5 1 f20"/>
                <a:gd name="f39" fmla="*/ f7 1 f20"/>
                <a:gd name="f40" fmla="+- f28 0 f1"/>
                <a:gd name="f41" fmla="*/ f29 1 f19"/>
                <a:gd name="f42" fmla="*/ f30 1 f20"/>
                <a:gd name="f43" fmla="*/ f31 1 f19"/>
                <a:gd name="f44" fmla="*/ f32 1 f20"/>
                <a:gd name="f45" fmla="*/ f33 1 f19"/>
                <a:gd name="f46" fmla="*/ f34 1 f19"/>
                <a:gd name="f47" fmla="*/ f35 1 f20"/>
                <a:gd name="f48" fmla="*/ f36 f14 1"/>
                <a:gd name="f49" fmla="*/ f37 f14 1"/>
                <a:gd name="f50" fmla="*/ f39 f15 1"/>
                <a:gd name="f51" fmla="*/ f38 f15 1"/>
                <a:gd name="f52" fmla="*/ f41 f14 1"/>
                <a:gd name="f53" fmla="*/ f42 f15 1"/>
                <a:gd name="f54" fmla="*/ f43 f14 1"/>
                <a:gd name="f55" fmla="*/ f44 f15 1"/>
                <a:gd name="f56" fmla="*/ f45 f14 1"/>
                <a:gd name="f57" fmla="*/ f46 f14 1"/>
                <a:gd name="f58" fmla="*/ f47 f15 1"/>
              </a:gdLst>
              <a:ahLst/>
              <a:cxnLst>
                <a:cxn ang="3cd4">
                  <a:pos x="hc" y="t"/>
                </a:cxn>
                <a:cxn ang="0">
                  <a:pos x="r" y="vc"/>
                </a:cxn>
                <a:cxn ang="cd4">
                  <a:pos x="hc" y="b"/>
                </a:cxn>
                <a:cxn ang="cd2">
                  <a:pos x="l" y="vc"/>
                </a:cxn>
                <a:cxn ang="f40">
                  <a:pos x="f52" y="f53"/>
                </a:cxn>
                <a:cxn ang="f40">
                  <a:pos x="f54" y="f55"/>
                </a:cxn>
                <a:cxn ang="f40">
                  <a:pos x="f56" y="f55"/>
                </a:cxn>
                <a:cxn ang="f40">
                  <a:pos x="f57" y="f53"/>
                </a:cxn>
                <a:cxn ang="f40">
                  <a:pos x="f56" y="f58"/>
                </a:cxn>
                <a:cxn ang="f40">
                  <a:pos x="f54" y="f58"/>
                </a:cxn>
                <a:cxn ang="f40">
                  <a:pos x="f52" y="f53"/>
                </a:cxn>
              </a:cxnLst>
              <a:rect l="f48" t="f51" r="f49" b="f50"/>
              <a:pathLst>
                <a:path w="2301280" h="2002113">
                  <a:moveTo>
                    <a:pt x="f8" y="f5"/>
                  </a:moveTo>
                  <a:lnTo>
                    <a:pt x="f9" y="f10"/>
                  </a:lnTo>
                  <a:lnTo>
                    <a:pt x="f9" y="f11"/>
                  </a:lnTo>
                  <a:lnTo>
                    <a:pt x="f8" y="f7"/>
                  </a:lnTo>
                  <a:lnTo>
                    <a:pt x="f12" y="f11"/>
                  </a:lnTo>
                  <a:lnTo>
                    <a:pt x="f12" y="f10"/>
                  </a:lnTo>
                  <a:lnTo>
                    <a:pt x="f8" y="f5"/>
                  </a:lnTo>
                  <a:close/>
                </a:path>
              </a:pathLst>
            </a:custGeom>
            <a:solidFill>
              <a:srgbClr val="FF8F8F"/>
            </a:solidFill>
            <a:ln cap="flat">
              <a:noFill/>
              <a:prstDash val="soli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wrap="square" lIns="372956" tIns="419572" rIns="372956" bIns="419572"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pt-BR" sz="1600" b="1" i="0" u="none" strike="noStrike" kern="0" cap="none" spc="0" baseline="0">
                  <a:solidFill>
                    <a:srgbClr val="FF3300"/>
                  </a:solidFill>
                  <a:uFillTx/>
                  <a:latin typeface="Arial" pitchFamily="34"/>
                  <a:cs typeface="Arial" pitchFamily="34"/>
                </a:rPr>
                <a:t>Type 2 Diabetes </a:t>
              </a:r>
              <a:endParaRPr lang="pt-BR" sz="1600" b="1" i="0" u="none" strike="noStrike" kern="1200" cap="none" spc="0" baseline="0">
                <a:solidFill>
                  <a:srgbClr val="000000"/>
                </a:solidFill>
                <a:uFillTx/>
                <a:latin typeface="Arial" pitchFamily="34"/>
                <a:cs typeface="Arial" pitchFamily="34"/>
              </a:endParaRPr>
            </a:p>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pt-BR" sz="1600" b="1" i="0" u="none" strike="noStrike" kern="1200" cap="none" spc="0" baseline="0">
                  <a:solidFill>
                    <a:srgbClr val="000000"/>
                  </a:solidFill>
                  <a:uFillTx/>
                  <a:latin typeface="Arial" pitchFamily="34"/>
                  <a:cs typeface="Arial" pitchFamily="34"/>
                </a:rPr>
                <a:t>Comorbidity</a:t>
              </a:r>
            </a:p>
          </p:txBody>
        </p:sp>
        <p:sp>
          <p:nvSpPr>
            <p:cNvPr id="15" name="Rectangle 14">
              <a:extLst>
                <a:ext uri="{FF2B5EF4-FFF2-40B4-BE49-F238E27FC236}">
                  <a16:creationId xmlns:a16="http://schemas.microsoft.com/office/drawing/2014/main" id="{82C9DC5B-4946-7812-BF36-E4292B41C12A}"/>
                </a:ext>
              </a:extLst>
            </p:cNvPr>
            <p:cNvSpPr/>
            <p:nvPr/>
          </p:nvSpPr>
          <p:spPr>
            <a:xfrm>
              <a:off x="3253883" y="6522643"/>
              <a:ext cx="2485384" cy="1380771"/>
            </a:xfrm>
            <a:prstGeom prst="rect">
              <a:avLst/>
            </a:prstGeom>
            <a:no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000000"/>
                </a:solidFill>
                <a:uFillTx/>
                <a:latin typeface="Aptos"/>
              </a:endParaRPr>
            </a:p>
          </p:txBody>
        </p:sp>
        <p:sp>
          <p:nvSpPr>
            <p:cNvPr id="16" name="Freeform: Shape 15">
              <a:extLst>
                <a:ext uri="{FF2B5EF4-FFF2-40B4-BE49-F238E27FC236}">
                  <a16:creationId xmlns:a16="http://schemas.microsoft.com/office/drawing/2014/main" id="{1D842118-C0C5-27BC-C05F-D40EDF177B88}"/>
                </a:ext>
              </a:extLst>
            </p:cNvPr>
            <p:cNvSpPr/>
            <p:nvPr/>
          </p:nvSpPr>
          <p:spPr>
            <a:xfrm>
              <a:off x="3685918" y="2218462"/>
              <a:ext cx="2002115" cy="2301279"/>
            </a:xfrm>
            <a:custGeom>
              <a:avLst/>
              <a:gdLst>
                <a:gd name="f0" fmla="val 10800000"/>
                <a:gd name="f1" fmla="val 5400000"/>
                <a:gd name="f2" fmla="val 180"/>
                <a:gd name="f3" fmla="val w"/>
                <a:gd name="f4" fmla="val h"/>
                <a:gd name="f5" fmla="val 0"/>
                <a:gd name="f6" fmla="val 2301280"/>
                <a:gd name="f7" fmla="val 2002113"/>
                <a:gd name="f8" fmla="val 1150639"/>
                <a:gd name="f9" fmla="val 2301279"/>
                <a:gd name="f10" fmla="val 435459"/>
                <a:gd name="f11" fmla="val 1566654"/>
                <a:gd name="f12" fmla="val 1"/>
                <a:gd name="f13" fmla="+- 0 0 -90"/>
                <a:gd name="f14" fmla="*/ f3 1 2301280"/>
                <a:gd name="f15" fmla="*/ f4 1 2002113"/>
                <a:gd name="f16" fmla="+- f7 0 f5"/>
                <a:gd name="f17" fmla="+- f6 0 f5"/>
                <a:gd name="f18" fmla="*/ f13 f0 1"/>
                <a:gd name="f19" fmla="*/ f17 1 2301280"/>
                <a:gd name="f20" fmla="*/ f16 1 2002113"/>
                <a:gd name="f21" fmla="*/ 0 f17 1"/>
                <a:gd name="f22" fmla="*/ 1001057 f16 1"/>
                <a:gd name="f23" fmla="*/ 500528 f17 1"/>
                <a:gd name="f24" fmla="*/ 0 f16 1"/>
                <a:gd name="f25" fmla="*/ 1800752 f17 1"/>
                <a:gd name="f26" fmla="*/ 2301280 f17 1"/>
                <a:gd name="f27" fmla="*/ 2002113 f16 1"/>
                <a:gd name="f28" fmla="*/ f18 1 f2"/>
                <a:gd name="f29" fmla="*/ f21 1 2301280"/>
                <a:gd name="f30" fmla="*/ f22 1 2002113"/>
                <a:gd name="f31" fmla="*/ f23 1 2301280"/>
                <a:gd name="f32" fmla="*/ f24 1 2002113"/>
                <a:gd name="f33" fmla="*/ f25 1 2301280"/>
                <a:gd name="f34" fmla="*/ f26 1 2301280"/>
                <a:gd name="f35" fmla="*/ f27 1 2002113"/>
                <a:gd name="f36" fmla="*/ f5 1 f19"/>
                <a:gd name="f37" fmla="*/ f6 1 f19"/>
                <a:gd name="f38" fmla="*/ f5 1 f20"/>
                <a:gd name="f39" fmla="*/ f7 1 f20"/>
                <a:gd name="f40" fmla="+- f28 0 f1"/>
                <a:gd name="f41" fmla="*/ f29 1 f19"/>
                <a:gd name="f42" fmla="*/ f30 1 f20"/>
                <a:gd name="f43" fmla="*/ f31 1 f19"/>
                <a:gd name="f44" fmla="*/ f32 1 f20"/>
                <a:gd name="f45" fmla="*/ f33 1 f19"/>
                <a:gd name="f46" fmla="*/ f34 1 f19"/>
                <a:gd name="f47" fmla="*/ f35 1 f20"/>
                <a:gd name="f48" fmla="*/ f36 f14 1"/>
                <a:gd name="f49" fmla="*/ f37 f14 1"/>
                <a:gd name="f50" fmla="*/ f39 f15 1"/>
                <a:gd name="f51" fmla="*/ f38 f15 1"/>
                <a:gd name="f52" fmla="*/ f41 f14 1"/>
                <a:gd name="f53" fmla="*/ f42 f15 1"/>
                <a:gd name="f54" fmla="*/ f43 f14 1"/>
                <a:gd name="f55" fmla="*/ f44 f15 1"/>
                <a:gd name="f56" fmla="*/ f45 f14 1"/>
                <a:gd name="f57" fmla="*/ f46 f14 1"/>
                <a:gd name="f58" fmla="*/ f47 f15 1"/>
              </a:gdLst>
              <a:ahLst/>
              <a:cxnLst>
                <a:cxn ang="3cd4">
                  <a:pos x="hc" y="t"/>
                </a:cxn>
                <a:cxn ang="0">
                  <a:pos x="r" y="vc"/>
                </a:cxn>
                <a:cxn ang="cd4">
                  <a:pos x="hc" y="b"/>
                </a:cxn>
                <a:cxn ang="cd2">
                  <a:pos x="l" y="vc"/>
                </a:cxn>
                <a:cxn ang="f40">
                  <a:pos x="f52" y="f53"/>
                </a:cxn>
                <a:cxn ang="f40">
                  <a:pos x="f54" y="f55"/>
                </a:cxn>
                <a:cxn ang="f40">
                  <a:pos x="f56" y="f55"/>
                </a:cxn>
                <a:cxn ang="f40">
                  <a:pos x="f57" y="f53"/>
                </a:cxn>
                <a:cxn ang="f40">
                  <a:pos x="f56" y="f58"/>
                </a:cxn>
                <a:cxn ang="f40">
                  <a:pos x="f54" y="f58"/>
                </a:cxn>
                <a:cxn ang="f40">
                  <a:pos x="f52" y="f53"/>
                </a:cxn>
              </a:cxnLst>
              <a:rect l="f48" t="f51" r="f49" b="f50"/>
              <a:pathLst>
                <a:path w="2301280" h="2002113">
                  <a:moveTo>
                    <a:pt x="f8" y="f5"/>
                  </a:moveTo>
                  <a:lnTo>
                    <a:pt x="f9" y="f10"/>
                  </a:lnTo>
                  <a:lnTo>
                    <a:pt x="f9" y="f11"/>
                  </a:lnTo>
                  <a:lnTo>
                    <a:pt x="f8" y="f7"/>
                  </a:lnTo>
                  <a:lnTo>
                    <a:pt x="f12" y="f11"/>
                  </a:lnTo>
                  <a:lnTo>
                    <a:pt x="f12" y="f10"/>
                  </a:lnTo>
                  <a:lnTo>
                    <a:pt x="f8" y="f5"/>
                  </a:lnTo>
                  <a:close/>
                </a:path>
              </a:pathLst>
            </a:custGeom>
            <a:solidFill>
              <a:srgbClr val="FA86EC"/>
            </a:solidFill>
            <a:ln cap="flat">
              <a:noFill/>
              <a:prstDash val="soli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wrap="square" lIns="311993" tIns="358618" rIns="311993" bIns="358618" anchor="ctr" anchorCtr="1" compatLnSpc="1">
              <a:noAutofit/>
            </a:bodyPr>
            <a:lstStyle/>
            <a:p>
              <a:pPr marL="0" marR="0" lvl="0" indent="0" algn="ctr" defTabSz="533396"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pt-BR" sz="1200" b="1" i="0" u="sng" strike="noStrike" kern="1200" cap="none" spc="0" baseline="0">
                  <a:solidFill>
                    <a:srgbClr val="FFFFFF"/>
                  </a:solidFill>
                  <a:uFillTx/>
                  <a:latin typeface="Arial" pitchFamily="34"/>
                  <a:cs typeface="Arial" pitchFamily="34"/>
                </a:rPr>
                <a:t>Kidney problems </a:t>
              </a:r>
              <a:r>
                <a:rPr lang="pt-BR" sz="1200" b="1" i="0" u="none" strike="noStrike" kern="1200" cap="none" spc="0" baseline="0">
                  <a:solidFill>
                    <a:srgbClr val="FFFFFF"/>
                  </a:solidFill>
                  <a:uFillTx/>
                  <a:latin typeface="Arial" pitchFamily="34"/>
                  <a:cs typeface="Arial" pitchFamily="34"/>
                </a:rPr>
                <a:t>(Diabetes can damage kidneys</a:t>
              </a:r>
              <a:r>
                <a:rPr lang="pt-BR" sz="1100" b="1" i="0" u="none" strike="noStrike" kern="1200" cap="none" spc="0" baseline="0">
                  <a:solidFill>
                    <a:srgbClr val="FFFFFF"/>
                  </a:solidFill>
                  <a:uFillTx/>
                  <a:latin typeface="Arial" pitchFamily="34"/>
                  <a:cs typeface="Arial" pitchFamily="34"/>
                </a:rPr>
                <a:t>)</a:t>
              </a:r>
            </a:p>
          </p:txBody>
        </p:sp>
      </p:grpSp>
      <p:sp>
        <p:nvSpPr>
          <p:cNvPr id="17" name="TextBox 8">
            <a:extLst>
              <a:ext uri="{FF2B5EF4-FFF2-40B4-BE49-F238E27FC236}">
                <a16:creationId xmlns:a16="http://schemas.microsoft.com/office/drawing/2014/main" id="{1E683560-B23B-FB32-8521-54F7E42CD338}"/>
              </a:ext>
            </a:extLst>
          </p:cNvPr>
          <p:cNvSpPr txBox="1"/>
          <p:nvPr/>
        </p:nvSpPr>
        <p:spPr>
          <a:xfrm>
            <a:off x="8053303" y="6435538"/>
            <a:ext cx="4138693" cy="26160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BR" sz="1100" b="0" i="0" u="none" strike="noStrike" kern="1200" cap="none" spc="0" baseline="0">
                <a:solidFill>
                  <a:srgbClr val="000000"/>
                </a:solidFill>
                <a:uFillTx/>
                <a:latin typeface="Arial" pitchFamily="34"/>
                <a:cs typeface="Arial" pitchFamily="34"/>
              </a:rPr>
              <a:t>(Biggers and Santhakumar, 2025) (Nowaskowska et al., 2029)</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Rectangle 24">
            <a:extLst>
              <a:ext uri="{FF2B5EF4-FFF2-40B4-BE49-F238E27FC236}">
                <a16:creationId xmlns:a16="http://schemas.microsoft.com/office/drawing/2014/main" id="{156D150C-8F6F-54B8-75E0-3A48BBD5FFAF}"/>
              </a:ext>
            </a:extLst>
          </p:cNvPr>
          <p:cNvSpPr/>
          <p:nvPr/>
        </p:nvSpPr>
        <p:spPr>
          <a:xfrm>
            <a:off x="0" y="0"/>
            <a:ext cx="12191996" cy="6858000"/>
          </a:xfrm>
          <a:prstGeom prst="rect">
            <a:avLst/>
          </a:prstGeom>
          <a:solidFill>
            <a:srgbClr val="F8FEFC"/>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Aptos"/>
            </a:endParaRPr>
          </a:p>
        </p:txBody>
      </p:sp>
      <p:sp>
        <p:nvSpPr>
          <p:cNvPr id="3" name="Title 1">
            <a:extLst>
              <a:ext uri="{FF2B5EF4-FFF2-40B4-BE49-F238E27FC236}">
                <a16:creationId xmlns:a16="http://schemas.microsoft.com/office/drawing/2014/main" id="{0C9AFE6C-731F-F771-5E65-A9A942FE8283}"/>
              </a:ext>
            </a:extLst>
          </p:cNvPr>
          <p:cNvSpPr txBox="1">
            <a:spLocks noGrp="1"/>
          </p:cNvSpPr>
          <p:nvPr>
            <p:ph type="title"/>
          </p:nvPr>
        </p:nvSpPr>
        <p:spPr>
          <a:xfrm>
            <a:off x="0" y="-423705"/>
            <a:ext cx="10515600" cy="1145761"/>
          </a:xfrm>
        </p:spPr>
        <p:txBody>
          <a:bodyPr/>
          <a:lstStyle/>
          <a:p>
            <a:pPr marL="571500" lvl="0" indent="-571500">
              <a:buSzPct val="100000"/>
              <a:buFont typeface="Wingdings" pitchFamily="2"/>
              <a:buChar char="ü"/>
            </a:pPr>
            <a:r>
              <a:rPr lang="en-GB" sz="4000">
                <a:solidFill>
                  <a:srgbClr val="FF9933"/>
                </a:solidFill>
                <a:latin typeface="Arial" pitchFamily="34"/>
                <a:cs typeface="Arial" pitchFamily="34"/>
              </a:rPr>
              <a:t>Prevention</a:t>
            </a:r>
            <a:endParaRPr lang="pt-BR" sz="4000">
              <a:solidFill>
                <a:srgbClr val="FF9933"/>
              </a:solidFill>
              <a:latin typeface="Arial" pitchFamily="34"/>
              <a:cs typeface="Arial" pitchFamily="34"/>
            </a:endParaRPr>
          </a:p>
        </p:txBody>
      </p:sp>
      <p:grpSp>
        <p:nvGrpSpPr>
          <p:cNvPr id="4" name="Diagram 3">
            <a:extLst>
              <a:ext uri="{FF2B5EF4-FFF2-40B4-BE49-F238E27FC236}">
                <a16:creationId xmlns:a16="http://schemas.microsoft.com/office/drawing/2014/main" id="{2A4989A9-B8E0-F960-A658-9733896C41E3}"/>
              </a:ext>
            </a:extLst>
          </p:cNvPr>
          <p:cNvGrpSpPr/>
          <p:nvPr/>
        </p:nvGrpSpPr>
        <p:grpSpPr>
          <a:xfrm>
            <a:off x="7480532" y="573804"/>
            <a:ext cx="4489923" cy="5612385"/>
            <a:chOff x="7480532" y="573804"/>
            <a:chExt cx="4489923" cy="5612385"/>
          </a:xfrm>
        </p:grpSpPr>
        <p:sp>
          <p:nvSpPr>
            <p:cNvPr id="5" name="Freeform: Shape 3">
              <a:extLst>
                <a:ext uri="{FF2B5EF4-FFF2-40B4-BE49-F238E27FC236}">
                  <a16:creationId xmlns:a16="http://schemas.microsoft.com/office/drawing/2014/main" id="{BCF244A4-CA65-02D0-304C-9FEDF1A97EE4}"/>
                </a:ext>
              </a:extLst>
            </p:cNvPr>
            <p:cNvSpPr/>
            <p:nvPr/>
          </p:nvSpPr>
          <p:spPr>
            <a:xfrm>
              <a:off x="7732715" y="702085"/>
              <a:ext cx="4137138" cy="230746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C2F1C8">
                <a:alpha val="40000"/>
              </a:srgbClr>
            </a:solidFill>
            <a:ln cap="flat">
              <a:noFill/>
              <a:prstDash val="soli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000000"/>
                </a:solidFill>
                <a:uFillTx/>
                <a:latin typeface="Aptos"/>
              </a:endParaRPr>
            </a:p>
          </p:txBody>
        </p:sp>
        <p:sp>
          <p:nvSpPr>
            <p:cNvPr id="6" name="Freeform: Shape 4">
              <a:extLst>
                <a:ext uri="{FF2B5EF4-FFF2-40B4-BE49-F238E27FC236}">
                  <a16:creationId xmlns:a16="http://schemas.microsoft.com/office/drawing/2014/main" id="{06442F7E-689E-F010-DDF5-9F3E667C75F6}"/>
                </a:ext>
              </a:extLst>
            </p:cNvPr>
            <p:cNvSpPr/>
            <p:nvPr/>
          </p:nvSpPr>
          <p:spPr>
            <a:xfrm>
              <a:off x="9324612" y="4813566"/>
              <a:ext cx="801773" cy="513133"/>
            </a:xfrm>
            <a:custGeom>
              <a:avLst>
                <a:gd name="f0" fmla="val 10800"/>
                <a:gd name="f1" fmla="val 5400"/>
              </a:avLst>
              <a:gdLst>
                <a:gd name="f2" fmla="val 10800000"/>
                <a:gd name="f3" fmla="val 5400000"/>
                <a:gd name="f4" fmla="val 180"/>
                <a:gd name="f5" fmla="val w"/>
                <a:gd name="f6" fmla="val h"/>
                <a:gd name="f7" fmla="val 0"/>
                <a:gd name="f8" fmla="val 21600"/>
                <a:gd name="f9" fmla="val 10800"/>
                <a:gd name="f10" fmla="+- 0 0 -270"/>
                <a:gd name="f11" fmla="+- 0 0 -90"/>
                <a:gd name="f12" fmla="*/ f5 1 21600"/>
                <a:gd name="f13" fmla="*/ f6 1 21600"/>
                <a:gd name="f14" fmla="+- f8 0 f7"/>
                <a:gd name="f15" fmla="pin 0 f1 10800"/>
                <a:gd name="f16" fmla="pin 0 f0 21600"/>
                <a:gd name="f17" fmla="*/ f10 f2 1"/>
                <a:gd name="f18" fmla="*/ f11 f2 1"/>
                <a:gd name="f19" fmla="val f15"/>
                <a:gd name="f20" fmla="val f16"/>
                <a:gd name="f21" fmla="*/ f14 1 21600"/>
                <a:gd name="f22" fmla="*/ f15 f12 1"/>
                <a:gd name="f23" fmla="*/ f16 f13 1"/>
                <a:gd name="f24" fmla="*/ f17 1 f4"/>
                <a:gd name="f25" fmla="*/ f18 1 f4"/>
                <a:gd name="f26" fmla="+- 21600 0 f19"/>
                <a:gd name="f27" fmla="+- 21600 0 f20"/>
                <a:gd name="f28" fmla="*/ 0 f21 1"/>
                <a:gd name="f29" fmla="*/ 21600 f21 1"/>
                <a:gd name="f30" fmla="*/ f19 f12 1"/>
                <a:gd name="f31" fmla="*/ f20 f13 1"/>
                <a:gd name="f32" fmla="+- f24 0 f3"/>
                <a:gd name="f33" fmla="+- f25 0 f3"/>
                <a:gd name="f34" fmla="*/ f27 f19 1"/>
                <a:gd name="f35" fmla="*/ f28 1 f21"/>
                <a:gd name="f36" fmla="*/ f29 1 f21"/>
                <a:gd name="f37" fmla="*/ f26 f12 1"/>
                <a:gd name="f38" fmla="*/ f34 1 10800"/>
                <a:gd name="f39" fmla="*/ f35 f13 1"/>
                <a:gd name="f40" fmla="*/ f35 f12 1"/>
                <a:gd name="f41" fmla="*/ f36 f12 1"/>
                <a:gd name="f42" fmla="+- f20 f38 0"/>
                <a:gd name="f43" fmla="*/ f42 f13 1"/>
              </a:gdLst>
              <a:ahLst>
                <a:ahXY gdRefX="f1" minX="f7" maxX="f9" gdRefY="f0" minY="f7" maxY="f8">
                  <a:pos x="f22" y="f23"/>
                </a:ahXY>
              </a:ahLst>
              <a:cxnLst>
                <a:cxn ang="3cd4">
                  <a:pos x="hc" y="t"/>
                </a:cxn>
                <a:cxn ang="0">
                  <a:pos x="r" y="vc"/>
                </a:cxn>
                <a:cxn ang="cd4">
                  <a:pos x="hc" y="b"/>
                </a:cxn>
                <a:cxn ang="cd2">
                  <a:pos x="l" y="vc"/>
                </a:cxn>
                <a:cxn ang="f32">
                  <a:pos x="f40" y="f31"/>
                </a:cxn>
                <a:cxn ang="f33">
                  <a:pos x="f41" y="f31"/>
                </a:cxn>
              </a:cxnLst>
              <a:rect l="f30" t="f39" r="f37" b="f43"/>
              <a:pathLst>
                <a:path w="21600" h="21600">
                  <a:moveTo>
                    <a:pt x="f19" y="f7"/>
                  </a:moveTo>
                  <a:lnTo>
                    <a:pt x="f19" y="f20"/>
                  </a:lnTo>
                  <a:lnTo>
                    <a:pt x="f7" y="f20"/>
                  </a:lnTo>
                  <a:lnTo>
                    <a:pt x="f9" y="f8"/>
                  </a:lnTo>
                  <a:lnTo>
                    <a:pt x="f8" y="f20"/>
                  </a:lnTo>
                  <a:lnTo>
                    <a:pt x="f26" y="f20"/>
                  </a:lnTo>
                  <a:lnTo>
                    <a:pt x="f26" y="f7"/>
                  </a:lnTo>
                  <a:close/>
                </a:path>
              </a:pathLst>
            </a:custGeom>
            <a:solidFill>
              <a:srgbClr val="AAB6C1"/>
            </a:solidFill>
            <a:ln w="19046" cap="flat">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000000"/>
                </a:solidFill>
                <a:uFillTx/>
                <a:latin typeface="Aptos"/>
              </a:endParaRPr>
            </a:p>
          </p:txBody>
        </p:sp>
        <p:sp>
          <p:nvSpPr>
            <p:cNvPr id="7" name="Freeform: Shape 5">
              <a:extLst>
                <a:ext uri="{FF2B5EF4-FFF2-40B4-BE49-F238E27FC236}">
                  <a16:creationId xmlns:a16="http://schemas.microsoft.com/office/drawing/2014/main" id="{7AB806A3-DB11-9AAA-54E2-84DAE8063B0B}"/>
                </a:ext>
              </a:extLst>
            </p:cNvPr>
            <p:cNvSpPr/>
            <p:nvPr/>
          </p:nvSpPr>
          <p:spPr>
            <a:xfrm>
              <a:off x="7558558" y="5224067"/>
              <a:ext cx="3848499" cy="962122"/>
            </a:xfrm>
            <a:custGeom>
              <a:avLst/>
              <a:gdLst>
                <a:gd name="f0" fmla="val 10800000"/>
                <a:gd name="f1" fmla="val 5400000"/>
                <a:gd name="f2" fmla="val 180"/>
                <a:gd name="f3" fmla="val w"/>
                <a:gd name="f4" fmla="val h"/>
                <a:gd name="f5" fmla="val 0"/>
                <a:gd name="f6" fmla="val 3848502"/>
                <a:gd name="f7" fmla="val 962125"/>
                <a:gd name="f8" fmla="+- 0 0 -90"/>
                <a:gd name="f9" fmla="*/ f3 1 3848502"/>
                <a:gd name="f10" fmla="*/ f4 1 962125"/>
                <a:gd name="f11" fmla="+- f7 0 f5"/>
                <a:gd name="f12" fmla="+- f6 0 f5"/>
                <a:gd name="f13" fmla="*/ f8 f0 1"/>
                <a:gd name="f14" fmla="*/ f12 1 3848502"/>
                <a:gd name="f15" fmla="*/ f11 1 962125"/>
                <a:gd name="f16" fmla="*/ 0 f12 1"/>
                <a:gd name="f17" fmla="*/ 0 f11 1"/>
                <a:gd name="f18" fmla="*/ 3848502 f12 1"/>
                <a:gd name="f19" fmla="*/ 962125 f11 1"/>
                <a:gd name="f20" fmla="*/ f13 1 f2"/>
                <a:gd name="f21" fmla="*/ f16 1 3848502"/>
                <a:gd name="f22" fmla="*/ f17 1 962125"/>
                <a:gd name="f23" fmla="*/ f18 1 3848502"/>
                <a:gd name="f24" fmla="*/ f19 1 962125"/>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3848502" h="962125">
                  <a:moveTo>
                    <a:pt x="f5" y="f5"/>
                  </a:moveTo>
                  <a:lnTo>
                    <a:pt x="f6" y="f5"/>
                  </a:lnTo>
                  <a:lnTo>
                    <a:pt x="f6" y="f7"/>
                  </a:lnTo>
                  <a:lnTo>
                    <a:pt x="f5" y="f7"/>
                  </a:lnTo>
                  <a:lnTo>
                    <a:pt x="f5" y="f5"/>
                  </a:lnTo>
                  <a:close/>
                </a:path>
              </a:pathLst>
            </a:custGeom>
            <a:noFill/>
            <a:ln cap="flat">
              <a:noFill/>
              <a:prstDash val="solid"/>
            </a:ln>
            <a:effectLst>
              <a:outerShdw dist="27944" dir="5400000" algn="tl">
                <a:srgbClr val="000000">
                  <a:alpha val="32000"/>
                </a:srgbClr>
              </a:outerShdw>
            </a:effectLst>
          </p:spPr>
          <p:txBody>
            <a:bodyPr vert="horz" wrap="square" lIns="170691" tIns="170691" rIns="170691" bIns="170691" anchor="ctr" anchorCtr="1" compatLnSpc="1">
              <a:noAutofit/>
            </a:bodyPr>
            <a:lstStyle/>
            <a:p>
              <a:pPr marL="0" marR="0" lvl="0" indent="0" algn="ctr" defTabSz="1066803" rtl="0" fontAlgn="auto" hangingPunct="1">
                <a:lnSpc>
                  <a:spcPct val="90000"/>
                </a:lnSpc>
                <a:spcBef>
                  <a:spcPts val="0"/>
                </a:spcBef>
                <a:spcAft>
                  <a:spcPts val="1000"/>
                </a:spcAft>
                <a:buNone/>
                <a:tabLst/>
                <a:defRPr sz="1800" b="0" i="0" u="none" strike="noStrike" kern="0" cap="none" spc="0" baseline="0">
                  <a:solidFill>
                    <a:srgbClr val="000000"/>
                  </a:solidFill>
                  <a:uFillTx/>
                </a:defRPr>
              </a:pPr>
              <a:endParaRPr lang="pt-BR" sz="2400" b="1" i="0" u="none" strike="noStrike" kern="1200" cap="none" spc="0" baseline="0">
                <a:solidFill>
                  <a:srgbClr val="FF0000"/>
                </a:solidFill>
                <a:uFillTx/>
                <a:latin typeface="Arial" pitchFamily="34"/>
                <a:cs typeface="Arial" pitchFamily="34"/>
              </a:endParaRPr>
            </a:p>
            <a:p>
              <a:pPr marL="0" marR="0" lvl="0" indent="0" algn="ctr" defTabSz="1066803" rtl="0" fontAlgn="auto" hangingPunct="1">
                <a:lnSpc>
                  <a:spcPct val="90000"/>
                </a:lnSpc>
                <a:spcBef>
                  <a:spcPts val="0"/>
                </a:spcBef>
                <a:spcAft>
                  <a:spcPts val="1000"/>
                </a:spcAft>
                <a:buNone/>
                <a:tabLst/>
                <a:defRPr sz="1800" b="0" i="0" u="none" strike="noStrike" kern="0" cap="none" spc="0" baseline="0">
                  <a:solidFill>
                    <a:srgbClr val="000000"/>
                  </a:solidFill>
                  <a:uFillTx/>
                </a:defRPr>
              </a:pPr>
              <a:endParaRPr lang="pt-BR" sz="2400" b="1" i="0" u="none" strike="noStrike" kern="1200" cap="none" spc="0" baseline="0">
                <a:solidFill>
                  <a:srgbClr val="FF0000"/>
                </a:solidFill>
                <a:uFillTx/>
                <a:latin typeface="Arial" pitchFamily="34"/>
                <a:cs typeface="Arial" pitchFamily="34"/>
              </a:endParaRPr>
            </a:p>
            <a:p>
              <a:pPr marL="0" marR="0" lvl="0" indent="0" algn="ctr" defTabSz="1066803" rtl="0" fontAlgn="auto" hangingPunct="1">
                <a:lnSpc>
                  <a:spcPct val="90000"/>
                </a:lnSpc>
                <a:spcBef>
                  <a:spcPts val="0"/>
                </a:spcBef>
                <a:spcAft>
                  <a:spcPts val="1000"/>
                </a:spcAft>
                <a:buNone/>
                <a:tabLst/>
                <a:defRPr sz="1800" b="0" i="0" u="none" strike="noStrike" kern="0" cap="none" spc="0" baseline="0">
                  <a:solidFill>
                    <a:srgbClr val="000000"/>
                  </a:solidFill>
                  <a:uFillTx/>
                </a:defRPr>
              </a:pPr>
              <a:endParaRPr lang="pt-BR" sz="2400" b="1" i="0" u="none" strike="noStrike" kern="1200" cap="none" spc="0" baseline="0">
                <a:solidFill>
                  <a:srgbClr val="FF0000"/>
                </a:solidFill>
                <a:uFillTx/>
                <a:latin typeface="Arial" pitchFamily="34"/>
                <a:cs typeface="Arial" pitchFamily="34"/>
              </a:endParaRPr>
            </a:p>
            <a:p>
              <a:pPr marL="0" marR="0" lvl="0" indent="0" algn="ctr" defTabSz="1066803" rtl="0" fontAlgn="auto" hangingPunct="1">
                <a:lnSpc>
                  <a:spcPct val="90000"/>
                </a:lnSpc>
                <a:spcBef>
                  <a:spcPts val="0"/>
                </a:spcBef>
                <a:spcAft>
                  <a:spcPts val="1000"/>
                </a:spcAft>
                <a:buNone/>
                <a:tabLst/>
                <a:defRPr sz="1800" b="0" i="0" u="none" strike="noStrike" kern="0" cap="none" spc="0" baseline="0">
                  <a:solidFill>
                    <a:srgbClr val="000000"/>
                  </a:solidFill>
                  <a:uFillTx/>
                </a:defRPr>
              </a:pPr>
              <a:r>
                <a:rPr lang="pt-BR" sz="2400" b="1" i="0" u="none" strike="noStrike" kern="1200" cap="none" spc="0" baseline="0">
                  <a:solidFill>
                    <a:srgbClr val="FF0000"/>
                  </a:solidFill>
                  <a:uFillTx/>
                  <a:latin typeface="Arial" pitchFamily="34"/>
                  <a:cs typeface="Arial" pitchFamily="34"/>
                </a:rPr>
                <a:t>      </a:t>
              </a:r>
              <a:r>
                <a:rPr lang="pt-BR" sz="2400" b="1" i="0" u="none" strike="noStrike" kern="1200" cap="none" spc="0" baseline="0">
                  <a:solidFill>
                    <a:srgbClr val="FF9933"/>
                  </a:solidFill>
                  <a:uFillTx/>
                  <a:latin typeface="Arial" pitchFamily="34"/>
                  <a:cs typeface="Arial" pitchFamily="34"/>
                </a:rPr>
                <a:t>Healthy</a:t>
              </a:r>
              <a:r>
                <a:rPr lang="pt-BR" sz="2400" b="1" i="0" u="none" strike="noStrike" kern="1200" cap="none" spc="0" baseline="0">
                  <a:solidFill>
                    <a:srgbClr val="FF0000"/>
                  </a:solidFill>
                  <a:uFillTx/>
                  <a:latin typeface="Arial" pitchFamily="34"/>
                  <a:cs typeface="Arial" pitchFamily="34"/>
                </a:rPr>
                <a:t> </a:t>
              </a:r>
              <a:r>
                <a:rPr lang="pt-BR" sz="2400" b="1" i="0" u="none" strike="noStrike" kern="1200" cap="none" spc="0" baseline="0">
                  <a:solidFill>
                    <a:srgbClr val="FF9933"/>
                  </a:solidFill>
                  <a:uFillTx/>
                  <a:latin typeface="Arial" pitchFamily="34"/>
                  <a:cs typeface="Arial" pitchFamily="34"/>
                </a:rPr>
                <a:t>Lifestyle</a:t>
              </a:r>
            </a:p>
          </p:txBody>
        </p:sp>
        <p:sp>
          <p:nvSpPr>
            <p:cNvPr id="8" name="Freeform: Shape 6">
              <a:extLst>
                <a:ext uri="{FF2B5EF4-FFF2-40B4-BE49-F238E27FC236}">
                  <a16:creationId xmlns:a16="http://schemas.microsoft.com/office/drawing/2014/main" id="{80CA227E-11FE-FF94-C6AF-A5691190D738}"/>
                </a:ext>
              </a:extLst>
            </p:cNvPr>
            <p:cNvSpPr/>
            <p:nvPr/>
          </p:nvSpPr>
          <p:spPr>
            <a:xfrm>
              <a:off x="9187516" y="2821207"/>
              <a:ext cx="1443188" cy="1443188"/>
            </a:xfrm>
            <a:custGeom>
              <a:avLst/>
              <a:gdLst>
                <a:gd name="f0" fmla="val 10800000"/>
                <a:gd name="f1" fmla="val 5400000"/>
                <a:gd name="f2" fmla="val 180"/>
                <a:gd name="f3" fmla="val w"/>
                <a:gd name="f4" fmla="val h"/>
                <a:gd name="f5" fmla="val 0"/>
                <a:gd name="f6" fmla="val 1443188"/>
                <a:gd name="f7" fmla="val 721594"/>
                <a:gd name="f8" fmla="val 323069"/>
                <a:gd name="f9" fmla="val 1120119"/>
                <a:gd name="f10" fmla="+- 0 0 -90"/>
                <a:gd name="f11" fmla="*/ f3 1 1443188"/>
                <a:gd name="f12" fmla="*/ f4 1 1443188"/>
                <a:gd name="f13" fmla="+- f6 0 f5"/>
                <a:gd name="f14" fmla="*/ f10 f0 1"/>
                <a:gd name="f15" fmla="*/ f13 1 1443188"/>
                <a:gd name="f16" fmla="*/ 0 f13 1"/>
                <a:gd name="f17" fmla="*/ 721594 f13 1"/>
                <a:gd name="f18" fmla="*/ 1443188 f13 1"/>
                <a:gd name="f19" fmla="*/ f14 1 f2"/>
                <a:gd name="f20" fmla="*/ f16 1 1443188"/>
                <a:gd name="f21" fmla="*/ f17 1 1443188"/>
                <a:gd name="f22" fmla="*/ f18 1 1443188"/>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43188" h="1443188">
                  <a:moveTo>
                    <a:pt x="f5" y="f7"/>
                  </a:moveTo>
                  <a:cubicBezTo>
                    <a:pt x="f5" y="f8"/>
                    <a:pt x="f8" y="f5"/>
                    <a:pt x="f7" y="f5"/>
                  </a:cubicBezTo>
                  <a:cubicBezTo>
                    <a:pt x="f9" y="f5"/>
                    <a:pt x="f6" y="f8"/>
                    <a:pt x="f6" y="f7"/>
                  </a:cubicBezTo>
                  <a:cubicBezTo>
                    <a:pt x="f6" y="f9"/>
                    <a:pt x="f9" y="f6"/>
                    <a:pt x="f7" y="f6"/>
                  </a:cubicBezTo>
                  <a:cubicBezTo>
                    <a:pt x="f8" y="f6"/>
                    <a:pt x="f5" y="f9"/>
                    <a:pt x="f5" y="f7"/>
                  </a:cubicBezTo>
                  <a:close/>
                </a:path>
              </a:pathLst>
            </a:custGeom>
            <a:solidFill>
              <a:srgbClr val="13501B"/>
            </a:solidFill>
            <a:ln cap="flat">
              <a:noFill/>
              <a:prstDash val="soli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wrap="square" lIns="238018" tIns="238018" rIns="238018" bIns="238018" anchor="ctr" anchorCtr="1" compatLnSpc="1">
              <a:noAutofit/>
            </a:bodyPr>
            <a:lstStyle/>
            <a:p>
              <a:pPr marL="0" marR="0" lvl="0" indent="0" algn="ctr" defTabSz="933446" rtl="0" fontAlgn="auto" hangingPunct="1">
                <a:lnSpc>
                  <a:spcPct val="90000"/>
                </a:lnSpc>
                <a:spcBef>
                  <a:spcPts val="0"/>
                </a:spcBef>
                <a:spcAft>
                  <a:spcPts val="900"/>
                </a:spcAft>
                <a:buNone/>
                <a:tabLst/>
                <a:defRPr sz="1800" b="0" i="0" u="none" strike="noStrike" kern="0" cap="none" spc="0" baseline="0">
                  <a:solidFill>
                    <a:srgbClr val="000000"/>
                  </a:solidFill>
                  <a:uFillTx/>
                </a:defRPr>
              </a:pPr>
              <a:r>
                <a:rPr lang="pt-BR" sz="2100" b="0" i="0" u="none" strike="noStrike" kern="1200" cap="none" spc="0" baseline="0">
                  <a:solidFill>
                    <a:srgbClr val="FFFFFF"/>
                  </a:solidFill>
                  <a:uFillTx/>
                  <a:latin typeface="Aptos"/>
                </a:rPr>
                <a:t>Good sleep</a:t>
              </a:r>
            </a:p>
          </p:txBody>
        </p:sp>
        <p:sp>
          <p:nvSpPr>
            <p:cNvPr id="9" name="Freeform: Shape 7">
              <a:extLst>
                <a:ext uri="{FF2B5EF4-FFF2-40B4-BE49-F238E27FC236}">
                  <a16:creationId xmlns:a16="http://schemas.microsoft.com/office/drawing/2014/main" id="{EF53B290-9EF7-7340-C84E-E1FC89F2BE61}"/>
                </a:ext>
              </a:extLst>
            </p:cNvPr>
            <p:cNvSpPr/>
            <p:nvPr/>
          </p:nvSpPr>
          <p:spPr>
            <a:xfrm>
              <a:off x="8121956" y="1760421"/>
              <a:ext cx="1443188" cy="1443188"/>
            </a:xfrm>
            <a:custGeom>
              <a:avLst/>
              <a:gdLst>
                <a:gd name="f0" fmla="val 10800000"/>
                <a:gd name="f1" fmla="val 5400000"/>
                <a:gd name="f2" fmla="val 180"/>
                <a:gd name="f3" fmla="val w"/>
                <a:gd name="f4" fmla="val h"/>
                <a:gd name="f5" fmla="val 0"/>
                <a:gd name="f6" fmla="val 1443188"/>
                <a:gd name="f7" fmla="val 721594"/>
                <a:gd name="f8" fmla="val 323069"/>
                <a:gd name="f9" fmla="val 1120119"/>
                <a:gd name="f10" fmla="+- 0 0 -90"/>
                <a:gd name="f11" fmla="*/ f3 1 1443188"/>
                <a:gd name="f12" fmla="*/ f4 1 1443188"/>
                <a:gd name="f13" fmla="+- f6 0 f5"/>
                <a:gd name="f14" fmla="*/ f10 f0 1"/>
                <a:gd name="f15" fmla="*/ f13 1 1443188"/>
                <a:gd name="f16" fmla="*/ 0 f13 1"/>
                <a:gd name="f17" fmla="*/ 721594 f13 1"/>
                <a:gd name="f18" fmla="*/ 1443188 f13 1"/>
                <a:gd name="f19" fmla="*/ f14 1 f2"/>
                <a:gd name="f20" fmla="*/ f16 1 1443188"/>
                <a:gd name="f21" fmla="*/ f17 1 1443188"/>
                <a:gd name="f22" fmla="*/ f18 1 1443188"/>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43188" h="1443188">
                  <a:moveTo>
                    <a:pt x="f5" y="f7"/>
                  </a:moveTo>
                  <a:cubicBezTo>
                    <a:pt x="f5" y="f8"/>
                    <a:pt x="f8" y="f5"/>
                    <a:pt x="f7" y="f5"/>
                  </a:cubicBezTo>
                  <a:cubicBezTo>
                    <a:pt x="f9" y="f5"/>
                    <a:pt x="f6" y="f8"/>
                    <a:pt x="f6" y="f7"/>
                  </a:cubicBezTo>
                  <a:cubicBezTo>
                    <a:pt x="f6" y="f9"/>
                    <a:pt x="f9" y="f6"/>
                    <a:pt x="f7" y="f6"/>
                  </a:cubicBezTo>
                  <a:cubicBezTo>
                    <a:pt x="f8" y="f6"/>
                    <a:pt x="f5" y="f9"/>
                    <a:pt x="f5" y="f7"/>
                  </a:cubicBezTo>
                  <a:close/>
                </a:path>
              </a:pathLst>
            </a:custGeom>
            <a:solidFill>
              <a:srgbClr val="C2F1C8"/>
            </a:solidFill>
            <a:ln cap="flat">
              <a:noFill/>
              <a:prstDash val="soli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wrap="square" lIns="238018" tIns="238018" rIns="238018" bIns="238018" anchor="ctr" anchorCtr="1" compatLnSpc="1">
              <a:noAutofit/>
            </a:bodyPr>
            <a:lstStyle/>
            <a:p>
              <a:pPr marL="0" marR="0" lvl="0" indent="0" algn="ctr" defTabSz="933446" rtl="0" fontAlgn="auto" hangingPunct="1">
                <a:lnSpc>
                  <a:spcPct val="90000"/>
                </a:lnSpc>
                <a:spcBef>
                  <a:spcPts val="0"/>
                </a:spcBef>
                <a:spcAft>
                  <a:spcPts val="900"/>
                </a:spcAft>
                <a:buNone/>
                <a:tabLst/>
                <a:defRPr sz="1800" b="0" i="0" u="none" strike="noStrike" kern="0" cap="none" spc="0" baseline="0">
                  <a:solidFill>
                    <a:srgbClr val="000000"/>
                  </a:solidFill>
                  <a:uFillTx/>
                </a:defRPr>
              </a:pPr>
              <a:r>
                <a:rPr lang="pt-BR" sz="2100" b="0" i="0" u="none" strike="noStrike" kern="1200" cap="none" spc="0" baseline="0">
                  <a:solidFill>
                    <a:srgbClr val="FFFFFF"/>
                  </a:solidFill>
                  <a:uFillTx/>
                  <a:latin typeface="Aptos"/>
                </a:rPr>
                <a:t>Health Food</a:t>
              </a:r>
            </a:p>
          </p:txBody>
        </p:sp>
        <p:sp>
          <p:nvSpPr>
            <p:cNvPr id="10" name="Freeform: Shape 8">
              <a:extLst>
                <a:ext uri="{FF2B5EF4-FFF2-40B4-BE49-F238E27FC236}">
                  <a16:creationId xmlns:a16="http://schemas.microsoft.com/office/drawing/2014/main" id="{5CD823C2-0115-E132-9CC8-2E93342AD536}"/>
                </a:ext>
              </a:extLst>
            </p:cNvPr>
            <p:cNvSpPr/>
            <p:nvPr/>
          </p:nvSpPr>
          <p:spPr>
            <a:xfrm>
              <a:off x="9493044" y="1246647"/>
              <a:ext cx="1443188" cy="1443188"/>
            </a:xfrm>
            <a:custGeom>
              <a:avLst/>
              <a:gdLst>
                <a:gd name="f0" fmla="val 10800000"/>
                <a:gd name="f1" fmla="val 5400000"/>
                <a:gd name="f2" fmla="val 180"/>
                <a:gd name="f3" fmla="val w"/>
                <a:gd name="f4" fmla="val h"/>
                <a:gd name="f5" fmla="val 0"/>
                <a:gd name="f6" fmla="val 1443188"/>
                <a:gd name="f7" fmla="val 721594"/>
                <a:gd name="f8" fmla="val 323069"/>
                <a:gd name="f9" fmla="val 1120119"/>
                <a:gd name="f10" fmla="+- 0 0 -90"/>
                <a:gd name="f11" fmla="*/ f3 1 1443188"/>
                <a:gd name="f12" fmla="*/ f4 1 1443188"/>
                <a:gd name="f13" fmla="+- f6 0 f5"/>
                <a:gd name="f14" fmla="*/ f10 f0 1"/>
                <a:gd name="f15" fmla="*/ f13 1 1443188"/>
                <a:gd name="f16" fmla="*/ 0 f13 1"/>
                <a:gd name="f17" fmla="*/ 721594 f13 1"/>
                <a:gd name="f18" fmla="*/ 1443188 f13 1"/>
                <a:gd name="f19" fmla="*/ f14 1 f2"/>
                <a:gd name="f20" fmla="*/ f16 1 1443188"/>
                <a:gd name="f21" fmla="*/ f17 1 1443188"/>
                <a:gd name="f22" fmla="*/ f18 1 1443188"/>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43188" h="1443188">
                  <a:moveTo>
                    <a:pt x="f5" y="f7"/>
                  </a:moveTo>
                  <a:cubicBezTo>
                    <a:pt x="f5" y="f8"/>
                    <a:pt x="f8" y="f5"/>
                    <a:pt x="f7" y="f5"/>
                  </a:cubicBezTo>
                  <a:cubicBezTo>
                    <a:pt x="f9" y="f5"/>
                    <a:pt x="f6" y="f8"/>
                    <a:pt x="f6" y="f7"/>
                  </a:cubicBezTo>
                  <a:cubicBezTo>
                    <a:pt x="f6" y="f9"/>
                    <a:pt x="f9" y="f6"/>
                    <a:pt x="f7" y="f6"/>
                  </a:cubicBezTo>
                  <a:cubicBezTo>
                    <a:pt x="f8" y="f6"/>
                    <a:pt x="f5" y="f9"/>
                    <a:pt x="f5" y="f7"/>
                  </a:cubicBezTo>
                  <a:close/>
                </a:path>
              </a:pathLst>
            </a:custGeom>
            <a:solidFill>
              <a:srgbClr val="8ED973"/>
            </a:solidFill>
            <a:ln cap="flat">
              <a:noFill/>
              <a:prstDash val="soli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wrap="square" lIns="238018" tIns="238018" rIns="238018" bIns="238018" anchor="ctr" anchorCtr="1" compatLnSpc="1">
              <a:noAutofit/>
            </a:bodyPr>
            <a:lstStyle/>
            <a:p>
              <a:pPr marL="0" marR="0" lvl="0" indent="0" algn="ctr" defTabSz="933446" rtl="0" fontAlgn="auto" hangingPunct="1">
                <a:lnSpc>
                  <a:spcPct val="90000"/>
                </a:lnSpc>
                <a:spcBef>
                  <a:spcPts val="0"/>
                </a:spcBef>
                <a:spcAft>
                  <a:spcPts val="900"/>
                </a:spcAft>
                <a:buNone/>
                <a:tabLst/>
                <a:defRPr sz="1800" b="0" i="0" u="none" strike="noStrike" kern="0" cap="none" spc="0" baseline="0">
                  <a:solidFill>
                    <a:srgbClr val="000000"/>
                  </a:solidFill>
                  <a:uFillTx/>
                </a:defRPr>
              </a:pPr>
              <a:r>
                <a:rPr lang="pt-BR" sz="2100" b="0" i="0" u="none" strike="noStrike" kern="1200" cap="none" spc="0" baseline="0">
                  <a:solidFill>
                    <a:srgbClr val="FFFFFF"/>
                  </a:solidFill>
                  <a:uFillTx/>
                  <a:latin typeface="Aptos"/>
                </a:rPr>
                <a:t>Exercise</a:t>
              </a:r>
            </a:p>
          </p:txBody>
        </p:sp>
        <p:sp>
          <p:nvSpPr>
            <p:cNvPr id="11" name="Freeform: Shape 9">
              <a:extLst>
                <a:ext uri="{FF2B5EF4-FFF2-40B4-BE49-F238E27FC236}">
                  <a16:creationId xmlns:a16="http://schemas.microsoft.com/office/drawing/2014/main" id="{20DBC406-FC74-C604-B363-92C6E1DF1C25}"/>
                </a:ext>
              </a:extLst>
            </p:cNvPr>
            <p:cNvSpPr/>
            <p:nvPr/>
          </p:nvSpPr>
          <p:spPr>
            <a:xfrm>
              <a:off x="7480532" y="573804"/>
              <a:ext cx="4489923" cy="5131329"/>
            </a:xfrm>
            <a:custGeom>
              <a:avLst/>
              <a:gdLst>
                <a:gd name="f0" fmla="val 10800000"/>
                <a:gd name="f1" fmla="val 5400000"/>
                <a:gd name="f2" fmla="val w"/>
                <a:gd name="f3" fmla="val h"/>
                <a:gd name="f4" fmla="val ss"/>
                <a:gd name="f5" fmla="val 0"/>
                <a:gd name="f6" fmla="*/ 5419351 1 1725033"/>
                <a:gd name="f7" fmla="*/ 0 0 1"/>
                <a:gd name="f8" fmla="+- 0 0 21600000"/>
                <a:gd name="f9" fmla="abs f2"/>
                <a:gd name="f10" fmla="abs f3"/>
                <a:gd name="f11" fmla="abs f4"/>
                <a:gd name="f12" fmla="+- 480000 f1 0"/>
                <a:gd name="f13" fmla="?: f9 f2 1"/>
                <a:gd name="f14" fmla="?: f10 f3 1"/>
                <a:gd name="f15" fmla="?: f11 f4 1"/>
                <a:gd name="f16" fmla="+- f12 0 f1"/>
                <a:gd name="f17" fmla="*/ f13 1 21600"/>
                <a:gd name="f18" fmla="*/ f14 1 21600"/>
                <a:gd name="f19" fmla="*/ 21600 f13 1"/>
                <a:gd name="f20" fmla="*/ 21600 f14 1"/>
                <a:gd name="f21" fmla="+- f16 f1 0"/>
                <a:gd name="f22" fmla="min f18 f17"/>
                <a:gd name="f23" fmla="*/ f19 1 f15"/>
                <a:gd name="f24" fmla="*/ f20 1 f15"/>
                <a:gd name="f25" fmla="*/ f21 f6 1"/>
                <a:gd name="f26" fmla="val f23"/>
                <a:gd name="f27" fmla="val f24"/>
                <a:gd name="f28" fmla="*/ f25 1 f0"/>
                <a:gd name="f29" fmla="*/ f5 f22 1"/>
                <a:gd name="f30" fmla="+- f27 0 f5"/>
                <a:gd name="f31" fmla="+- f26 0 f5"/>
                <a:gd name="f32" fmla="+- 0 0 f28"/>
                <a:gd name="f33" fmla="*/ f26 f22 1"/>
                <a:gd name="f34" fmla="*/ f27 f22 1"/>
                <a:gd name="f35" fmla="*/ f30 1 4"/>
                <a:gd name="f36" fmla="*/ f31 1 2"/>
                <a:gd name="f37" fmla="min f31 f30"/>
                <a:gd name="f38" fmla="+- 0 0 f32"/>
                <a:gd name="f39" fmla="+- f5 f36 0"/>
                <a:gd name="f40" fmla="*/ f37 1 20"/>
                <a:gd name="f41" fmla="*/ f36 1 4"/>
                <a:gd name="f42" fmla="*/ f35 1 4"/>
                <a:gd name="f43" fmla="*/ f36 f35 1"/>
                <a:gd name="f44" fmla="*/ f38 f0 1"/>
                <a:gd name="f45" fmla="*/ f36 f22 1"/>
                <a:gd name="f46" fmla="*/ f35 f22 1"/>
                <a:gd name="f47" fmla="+- f36 0 f40"/>
                <a:gd name="f48" fmla="+- f35 0 f40"/>
                <a:gd name="f49" fmla="*/ f41 f42 1"/>
                <a:gd name="f50" fmla="+- f27 0 f42"/>
                <a:gd name="f51" fmla="*/ f44 1 f6"/>
                <a:gd name="f52" fmla="*/ f41 f22 1"/>
                <a:gd name="f53" fmla="*/ f42 f22 1"/>
                <a:gd name="f54" fmla="+- f36 0 f47"/>
                <a:gd name="f55" fmla="+- f51 0 f1"/>
                <a:gd name="f56" fmla="*/ f47 f22 1"/>
                <a:gd name="f57" fmla="*/ f48 f22 1"/>
                <a:gd name="f58" fmla="cos 1 f55"/>
                <a:gd name="f59" fmla="sin 1 f55"/>
                <a:gd name="f60" fmla="*/ f54 f22 1"/>
                <a:gd name="f61" fmla="+- 0 0 f58"/>
                <a:gd name="f62" fmla="+- 0 0 f59"/>
                <a:gd name="f63" fmla="+- 0 0 f61"/>
                <a:gd name="f64" fmla="+- 0 0 f62"/>
                <a:gd name="f65" fmla="val f63"/>
                <a:gd name="f66" fmla="val f64"/>
                <a:gd name="f67" fmla="*/ f65 f36 1"/>
                <a:gd name="f68" fmla="*/ f66 f35 1"/>
                <a:gd name="f69" fmla="+- 0 0 f67"/>
                <a:gd name="f70" fmla="+- 0 0 f68"/>
                <a:gd name="f71" fmla="+- 0 0 f69"/>
                <a:gd name="f72" fmla="+- 0 0 f70"/>
                <a:gd name="f73" fmla="at2 f71 f72"/>
                <a:gd name="f74" fmla="+- f73 f1 0"/>
                <a:gd name="f75" fmla="*/ f74 f6 1"/>
                <a:gd name="f76" fmla="*/ f75 1 f0"/>
                <a:gd name="f77" fmla="+- 0 0 f76"/>
                <a:gd name="f78" fmla="val f77"/>
                <a:gd name="f79" fmla="+- 0 0 f78"/>
                <a:gd name="f80" fmla="*/ f79 f0 1"/>
                <a:gd name="f81" fmla="*/ f80 1 f6"/>
                <a:gd name="f82" fmla="+- f81 0 f1"/>
                <a:gd name="f83" fmla="*/ f82 2 1"/>
                <a:gd name="f84" fmla="+- f0 0 f82"/>
                <a:gd name="f85" fmla="+- f82 f1 0"/>
                <a:gd name="f86" fmla="+- f0 f83 0"/>
                <a:gd name="f87" fmla="+- f0 0 f83"/>
                <a:gd name="f88" fmla="+- f84 f1 0"/>
                <a:gd name="f89" fmla="*/ f85 f6 1"/>
                <a:gd name="f90" fmla="*/ f89 1 f0"/>
                <a:gd name="f91" fmla="*/ f88 f6 1"/>
                <a:gd name="f92" fmla="+- 0 0 f90"/>
                <a:gd name="f93" fmla="*/ f91 1 f0"/>
                <a:gd name="f94" fmla="+- 0 0 f92"/>
                <a:gd name="f95" fmla="+- 0 0 f93"/>
                <a:gd name="f96" fmla="*/ f94 f0 1"/>
                <a:gd name="f97" fmla="+- 0 0 f95"/>
                <a:gd name="f98" fmla="*/ f96 1 f6"/>
                <a:gd name="f99" fmla="*/ f97 f0 1"/>
                <a:gd name="f100" fmla="+- f98 0 f1"/>
                <a:gd name="f101" fmla="*/ f99 1 f6"/>
                <a:gd name="f102" fmla="cos 1 f100"/>
                <a:gd name="f103" fmla="sin 1 f100"/>
                <a:gd name="f104" fmla="+- f101 0 f1"/>
                <a:gd name="f105" fmla="+- 0 0 f102"/>
                <a:gd name="f106" fmla="+- 0 0 f103"/>
                <a:gd name="f107" fmla="cos 1 f104"/>
                <a:gd name="f108" fmla="sin 1 f104"/>
                <a:gd name="f109" fmla="+- 0 0 f105"/>
                <a:gd name="f110" fmla="+- 0 0 f106"/>
                <a:gd name="f111" fmla="+- 0 0 f107"/>
                <a:gd name="f112" fmla="+- 0 0 f108"/>
                <a:gd name="f113" fmla="val f109"/>
                <a:gd name="f114" fmla="val f110"/>
                <a:gd name="f115" fmla="+- 0 0 f111"/>
                <a:gd name="f116" fmla="+- 0 0 f112"/>
                <a:gd name="f117" fmla="val f115"/>
                <a:gd name="f118" fmla="val f116"/>
                <a:gd name="f119" fmla="*/ f113 f42 1"/>
                <a:gd name="f120" fmla="*/ f114 f41 1"/>
                <a:gd name="f121" fmla="*/ f117 f35 1"/>
                <a:gd name="f122" fmla="*/ f118 f36 1"/>
                <a:gd name="f123" fmla="*/ f119 f119 1"/>
                <a:gd name="f124" fmla="*/ f120 f120 1"/>
                <a:gd name="f125" fmla="*/ f121 f121 1"/>
                <a:gd name="f126" fmla="*/ f122 f122 1"/>
                <a:gd name="f127" fmla="+- f123 f124 0"/>
                <a:gd name="f128" fmla="+- f125 f126 0"/>
                <a:gd name="f129" fmla="+- f127 f7 0"/>
                <a:gd name="f130" fmla="+- f128 f7 0"/>
                <a:gd name="f131" fmla="sqrt f129"/>
                <a:gd name="f132" fmla="sqrt f130"/>
                <a:gd name="f133" fmla="*/ f49 1 f131"/>
                <a:gd name="f134" fmla="*/ f43 1 f132"/>
                <a:gd name="f135" fmla="*/ f113 f133 1"/>
                <a:gd name="f136" fmla="*/ f114 f133 1"/>
                <a:gd name="f137" fmla="*/ f117 f134 1"/>
                <a:gd name="f138" fmla="*/ f118 f134 1"/>
                <a:gd name="f139" fmla="+- f39 f135 0"/>
                <a:gd name="f140" fmla="+- f50 f136 0"/>
                <a:gd name="f141" fmla="+- f39 f137 0"/>
                <a:gd name="f142" fmla="+- f35 f138 0"/>
                <a:gd name="f143" fmla="*/ f139 f22 1"/>
                <a:gd name="f144" fmla="*/ f140 f22 1"/>
                <a:gd name="f145" fmla="*/ f141 f22 1"/>
                <a:gd name="f146" fmla="*/ f142 f22 1"/>
              </a:gdLst>
              <a:ahLst/>
              <a:cxnLst>
                <a:cxn ang="3cd4">
                  <a:pos x="hc" y="t"/>
                </a:cxn>
                <a:cxn ang="0">
                  <a:pos x="r" y="vc"/>
                </a:cxn>
                <a:cxn ang="cd4">
                  <a:pos x="hc" y="b"/>
                </a:cxn>
                <a:cxn ang="cd2">
                  <a:pos x="l" y="vc"/>
                </a:cxn>
              </a:cxnLst>
              <a:rect l="f29" t="f29" r="f33" b="f34"/>
              <a:pathLst>
                <a:path>
                  <a:moveTo>
                    <a:pt x="f145" y="f146"/>
                  </a:moveTo>
                  <a:arcTo wR="f45" hR="f46" stAng="f84" swAng="f86"/>
                  <a:lnTo>
                    <a:pt x="f143" y="f144"/>
                  </a:lnTo>
                  <a:arcTo wR="f52" hR="f53" stAng="f82" swAng="f87"/>
                  <a:close/>
                  <a:moveTo>
                    <a:pt x="f60" y="f46"/>
                  </a:moveTo>
                  <a:arcTo wR="f56" hR="f57" stAng="f0" swAng="f8"/>
                  <a:close/>
                </a:path>
              </a:pathLst>
            </a:custGeom>
            <a:solidFill>
              <a:srgbClr val="C2F1C8">
                <a:alpha val="40000"/>
              </a:srgbClr>
            </a:solidFill>
            <a:ln cap="flat">
              <a:noFill/>
              <a:prstDash val="solid"/>
            </a:ln>
            <a:effectLst>
              <a:outerShdw dist="27944" dir="5400000" algn="tl">
                <a:srgbClr val="000000">
                  <a:alpha val="32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000000"/>
                </a:solidFill>
                <a:uFillTx/>
                <a:latin typeface="Aptos"/>
              </a:endParaRPr>
            </a:p>
          </p:txBody>
        </p:sp>
      </p:grpSp>
      <p:pic>
        <p:nvPicPr>
          <p:cNvPr id="12" name="Graphic 10" descr="Food Safety outline">
            <a:extLst>
              <a:ext uri="{FF2B5EF4-FFF2-40B4-BE49-F238E27FC236}">
                <a16:creationId xmlns:a16="http://schemas.microsoft.com/office/drawing/2014/main" id="{8E9B004A-310E-86BE-6A89-2A5C193616A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7968" y="1129750"/>
            <a:ext cx="457200" cy="698866"/>
          </a:xfrm>
          <a:prstGeom prst="rect">
            <a:avLst/>
          </a:prstGeom>
          <a:noFill/>
          <a:ln cap="flat">
            <a:noFill/>
          </a:ln>
        </p:spPr>
      </p:pic>
      <p:pic>
        <p:nvPicPr>
          <p:cNvPr id="13" name="Graphic 12" descr="Elliptical outline">
            <a:extLst>
              <a:ext uri="{FF2B5EF4-FFF2-40B4-BE49-F238E27FC236}">
                <a16:creationId xmlns:a16="http://schemas.microsoft.com/office/drawing/2014/main" id="{99EE02A1-08CB-F170-ED9A-D574826DD1EE}"/>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5792" y="2125650"/>
            <a:ext cx="457200" cy="457200"/>
          </a:xfrm>
          <a:prstGeom prst="rect">
            <a:avLst/>
          </a:prstGeom>
          <a:noFill/>
          <a:ln cap="flat">
            <a:noFill/>
          </a:ln>
        </p:spPr>
      </p:pic>
      <p:pic>
        <p:nvPicPr>
          <p:cNvPr id="14" name="Graphic 14" descr="Office Chair outline">
            <a:extLst>
              <a:ext uri="{FF2B5EF4-FFF2-40B4-BE49-F238E27FC236}">
                <a16:creationId xmlns:a16="http://schemas.microsoft.com/office/drawing/2014/main" id="{F93E33DA-4FE1-FF5D-6B9E-4905D83D41B9}"/>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0" y="3541955"/>
            <a:ext cx="622660" cy="622660"/>
          </a:xfrm>
          <a:prstGeom prst="rect">
            <a:avLst/>
          </a:prstGeom>
          <a:noFill/>
          <a:ln cap="flat">
            <a:noFill/>
          </a:ln>
        </p:spPr>
      </p:pic>
      <p:pic>
        <p:nvPicPr>
          <p:cNvPr id="15" name="Graphic 24" descr="Cheers outline">
            <a:extLst>
              <a:ext uri="{FF2B5EF4-FFF2-40B4-BE49-F238E27FC236}">
                <a16:creationId xmlns:a16="http://schemas.microsoft.com/office/drawing/2014/main" id="{4CB790D5-C3F5-E3E8-FDBF-A81935FC79F8}"/>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18414" y="5157051"/>
            <a:ext cx="434577" cy="434577"/>
          </a:xfrm>
          <a:prstGeom prst="rect">
            <a:avLst/>
          </a:prstGeom>
          <a:noFill/>
          <a:ln cap="flat">
            <a:noFill/>
          </a:ln>
        </p:spPr>
      </p:pic>
      <p:pic>
        <p:nvPicPr>
          <p:cNvPr id="16" name="Graphic 26" descr="Bottle outline">
            <a:extLst>
              <a:ext uri="{FF2B5EF4-FFF2-40B4-BE49-F238E27FC236}">
                <a16:creationId xmlns:a16="http://schemas.microsoft.com/office/drawing/2014/main" id="{6AF4F889-B5C0-0D32-2E21-2A7044F61814}"/>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13066" y="4303230"/>
            <a:ext cx="622660" cy="622660"/>
          </a:xfrm>
          <a:prstGeom prst="rect">
            <a:avLst/>
          </a:prstGeom>
          <a:noFill/>
          <a:ln cap="flat">
            <a:noFill/>
          </a:ln>
        </p:spPr>
      </p:pic>
      <p:pic>
        <p:nvPicPr>
          <p:cNvPr id="17" name="Graphic 30" descr="Run outline">
            <a:extLst>
              <a:ext uri="{FF2B5EF4-FFF2-40B4-BE49-F238E27FC236}">
                <a16:creationId xmlns:a16="http://schemas.microsoft.com/office/drawing/2014/main" id="{A13089AF-EC65-1432-4D97-19C5097F5E27}"/>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95792" y="2935169"/>
            <a:ext cx="457200" cy="457200"/>
          </a:xfrm>
          <a:prstGeom prst="rect">
            <a:avLst/>
          </a:prstGeom>
          <a:noFill/>
          <a:ln cap="flat">
            <a:noFill/>
          </a:ln>
        </p:spPr>
      </p:pic>
      <p:sp>
        <p:nvSpPr>
          <p:cNvPr id="18" name="TextBox 32">
            <a:extLst>
              <a:ext uri="{FF2B5EF4-FFF2-40B4-BE49-F238E27FC236}">
                <a16:creationId xmlns:a16="http://schemas.microsoft.com/office/drawing/2014/main" id="{35C6BDFF-F2D5-BD1A-DB49-C53209291257}"/>
              </a:ext>
            </a:extLst>
          </p:cNvPr>
          <p:cNvSpPr txBox="1"/>
          <p:nvPr/>
        </p:nvSpPr>
        <p:spPr>
          <a:xfrm>
            <a:off x="603613" y="1394048"/>
            <a:ext cx="6864958" cy="335155"/>
          </a:xfrm>
          <a:prstGeom prst="rect">
            <a:avLst/>
          </a:prstGeom>
          <a:noFill/>
          <a:ln cap="flat">
            <a:noFill/>
          </a:ln>
        </p:spPr>
        <p:txBody>
          <a:bodyPr vert="horz" wrap="square" lIns="91440" tIns="45720" rIns="91440" bIns="45720" anchor="t" anchorCtr="0" compatLnSpc="1">
            <a:spAutoFit/>
          </a:bodyPr>
          <a:lstStyle/>
          <a:p>
            <a:pPr marL="0" marR="0" lvl="0" indent="0" algn="just"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pt-BR" sz="1200" b="1" i="0" u="none" strike="noStrike" kern="1200" cap="none" spc="0" baseline="0">
                <a:solidFill>
                  <a:srgbClr val="000000"/>
                </a:solidFill>
                <a:uFillTx/>
                <a:latin typeface="Arial" pitchFamily="34"/>
                <a:cs typeface="Arial" pitchFamily="34"/>
              </a:rPr>
              <a:t>Healthy eating: </a:t>
            </a:r>
            <a:r>
              <a:rPr lang="en-GB" sz="1200" b="0" i="0" u="none" strike="noStrike" kern="1200" cap="none" spc="0" baseline="0">
                <a:solidFill>
                  <a:srgbClr val="000000"/>
                </a:solidFill>
                <a:uFillTx/>
                <a:latin typeface="Arial" pitchFamily="34"/>
                <a:cs typeface="Arial" pitchFamily="34"/>
              </a:rPr>
              <a:t>Choosing balanced meals helps control blood sugar and reduce insulin resistance.</a:t>
            </a:r>
            <a:endParaRPr lang="pt-BR" sz="1200" b="0" i="0" u="none" strike="noStrike" kern="1200" cap="none" spc="0" baseline="0">
              <a:solidFill>
                <a:srgbClr val="000000"/>
              </a:solidFill>
              <a:uFillTx/>
              <a:latin typeface="Arial" pitchFamily="34"/>
              <a:cs typeface="Arial" pitchFamily="34"/>
            </a:endParaRPr>
          </a:p>
        </p:txBody>
      </p:sp>
      <p:sp>
        <p:nvSpPr>
          <p:cNvPr id="19" name="TextBox 33">
            <a:extLst>
              <a:ext uri="{FF2B5EF4-FFF2-40B4-BE49-F238E27FC236}">
                <a16:creationId xmlns:a16="http://schemas.microsoft.com/office/drawing/2014/main" id="{B97A9600-5DEC-2DF7-5472-8743060B8E50}"/>
              </a:ext>
            </a:extLst>
          </p:cNvPr>
          <p:cNvSpPr txBox="1"/>
          <p:nvPr/>
        </p:nvSpPr>
        <p:spPr>
          <a:xfrm>
            <a:off x="579116" y="2212043"/>
            <a:ext cx="6703850" cy="335155"/>
          </a:xfrm>
          <a:prstGeom prst="rect">
            <a:avLst/>
          </a:prstGeom>
          <a:noFill/>
          <a:ln cap="flat">
            <a:noFill/>
          </a:ln>
        </p:spPr>
        <p:txBody>
          <a:bodyPr vert="horz" wrap="square" lIns="91440" tIns="45720" rIns="91440" bIns="45720" anchor="t" anchorCtr="0" compatLnSpc="1">
            <a:spAutoFit/>
          </a:bodyPr>
          <a:lstStyle/>
          <a:p>
            <a:pPr marL="0" marR="0" lvl="0" indent="0" algn="just"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200" b="1" i="0" u="none" strike="noStrike" kern="1200" cap="none" spc="0" baseline="0">
                <a:solidFill>
                  <a:srgbClr val="000000"/>
                </a:solidFill>
                <a:uFillTx/>
                <a:latin typeface="Arial" pitchFamily="34"/>
                <a:cs typeface="Arial" pitchFamily="34"/>
              </a:rPr>
              <a:t>Regular physical activity: </a:t>
            </a:r>
            <a:r>
              <a:rPr lang="en-GB" sz="1200" b="0" i="0" u="none" strike="noStrike" kern="1200" cap="none" spc="0" baseline="0">
                <a:solidFill>
                  <a:srgbClr val="000000"/>
                </a:solidFill>
                <a:uFillTx/>
                <a:latin typeface="Arial" pitchFamily="34"/>
                <a:cs typeface="Arial" pitchFamily="34"/>
              </a:rPr>
              <a:t>Aim for at least 30 minutes of moderate activity, five days a week.</a:t>
            </a:r>
            <a:endParaRPr lang="pt-BR" sz="1200" b="0" i="0" u="none" strike="noStrike" kern="1200" cap="none" spc="0" baseline="0">
              <a:solidFill>
                <a:srgbClr val="000000"/>
              </a:solidFill>
              <a:uFillTx/>
              <a:latin typeface="Arial" pitchFamily="34"/>
              <a:cs typeface="Arial" pitchFamily="34"/>
            </a:endParaRPr>
          </a:p>
        </p:txBody>
      </p:sp>
      <p:sp>
        <p:nvSpPr>
          <p:cNvPr id="20" name="TextBox 34">
            <a:extLst>
              <a:ext uri="{FF2B5EF4-FFF2-40B4-BE49-F238E27FC236}">
                <a16:creationId xmlns:a16="http://schemas.microsoft.com/office/drawing/2014/main" id="{F903E53A-1043-8D72-3348-E42193AF7B8E}"/>
              </a:ext>
            </a:extLst>
          </p:cNvPr>
          <p:cNvSpPr txBox="1"/>
          <p:nvPr/>
        </p:nvSpPr>
        <p:spPr>
          <a:xfrm>
            <a:off x="596536" y="2944514"/>
            <a:ext cx="7149739" cy="416015"/>
          </a:xfrm>
          <a:prstGeom prst="rect">
            <a:avLst/>
          </a:prstGeom>
          <a:noFill/>
          <a:ln cap="flat">
            <a:noFill/>
          </a:ln>
        </p:spPr>
        <p:txBody>
          <a:bodyPr vert="horz" wrap="square" lIns="91440" tIns="45720" rIns="91440" bIns="45720" anchor="t" anchorCtr="0" compatLnSpc="1">
            <a:spAutoFit/>
          </a:bodyPr>
          <a:lstStyle/>
          <a:p>
            <a:pPr marL="0" marR="0" lvl="0" indent="0" algn="just"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200" b="1" i="0" u="none" strike="noStrike" kern="1200" cap="none" spc="0" baseline="0">
                <a:solidFill>
                  <a:srgbClr val="000000"/>
                </a:solidFill>
                <a:uFillTx/>
                <a:latin typeface="Arial" pitchFamily="34"/>
                <a:cs typeface="Arial" pitchFamily="34"/>
              </a:rPr>
              <a:t>Healthy weight &amp; waist size: </a:t>
            </a:r>
            <a:r>
              <a:rPr lang="en-GB" sz="1200" b="0" i="0" u="none" strike="noStrike" kern="1200" cap="none" spc="0" baseline="0">
                <a:solidFill>
                  <a:srgbClr val="000000"/>
                </a:solidFill>
                <a:uFillTx/>
                <a:latin typeface="Arial" pitchFamily="34"/>
                <a:cs typeface="Arial" pitchFamily="34"/>
              </a:rPr>
              <a:t>Losing excess weight is one of the most effective ways to lower the risk</a:t>
            </a:r>
            <a:r>
              <a:rPr lang="en-GB" sz="1600" b="0" i="0" u="none" strike="noStrike" kern="1200" cap="none" spc="0" baseline="0">
                <a:solidFill>
                  <a:srgbClr val="000000"/>
                </a:solidFill>
                <a:uFillTx/>
                <a:latin typeface="Arial" pitchFamily="34"/>
                <a:cs typeface="Arial" pitchFamily="34"/>
              </a:rPr>
              <a:t>.</a:t>
            </a:r>
            <a:endParaRPr lang="pt-BR" sz="1600" b="0" i="0" u="none" strike="noStrike" kern="1200" cap="none" spc="0" baseline="0">
              <a:solidFill>
                <a:srgbClr val="000000"/>
              </a:solidFill>
              <a:uFillTx/>
              <a:latin typeface="Arial" pitchFamily="34"/>
              <a:cs typeface="Arial" pitchFamily="34"/>
            </a:endParaRPr>
          </a:p>
        </p:txBody>
      </p:sp>
      <p:sp>
        <p:nvSpPr>
          <p:cNvPr id="21" name="TextBox 35">
            <a:extLst>
              <a:ext uri="{FF2B5EF4-FFF2-40B4-BE49-F238E27FC236}">
                <a16:creationId xmlns:a16="http://schemas.microsoft.com/office/drawing/2014/main" id="{B513A6BD-3EFE-D453-15E1-8E4793C7A2D8}"/>
              </a:ext>
            </a:extLst>
          </p:cNvPr>
          <p:cNvSpPr txBox="1"/>
          <p:nvPr/>
        </p:nvSpPr>
        <p:spPr>
          <a:xfrm>
            <a:off x="596536" y="3701033"/>
            <a:ext cx="6729974" cy="335155"/>
          </a:xfrm>
          <a:prstGeom prst="rect">
            <a:avLst/>
          </a:prstGeom>
          <a:noFill/>
          <a:ln cap="flat">
            <a:noFill/>
          </a:ln>
        </p:spPr>
        <p:txBody>
          <a:bodyPr vert="horz" wrap="square" lIns="91440" tIns="45720" rIns="91440" bIns="45720" anchor="t" anchorCtr="0" compatLnSpc="1">
            <a:spAutoFit/>
          </a:bodyPr>
          <a:lstStyle/>
          <a:p>
            <a:pPr marL="0" marR="0" lvl="0" indent="0" algn="just"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200" b="1" i="0" u="none" strike="noStrike" kern="1200" cap="none" spc="0" baseline="0">
                <a:solidFill>
                  <a:srgbClr val="000000"/>
                </a:solidFill>
                <a:uFillTx/>
                <a:latin typeface="Arial" pitchFamily="34"/>
                <a:cs typeface="Arial" pitchFamily="34"/>
              </a:rPr>
              <a:t>Reduce long periods of sitting: </a:t>
            </a:r>
            <a:r>
              <a:rPr lang="en-GB" sz="1200" b="0" i="0" u="none" strike="noStrike" kern="1200" cap="none" spc="0" baseline="0">
                <a:solidFill>
                  <a:srgbClr val="000000"/>
                </a:solidFill>
                <a:uFillTx/>
                <a:latin typeface="Arial" pitchFamily="34"/>
                <a:cs typeface="Arial" pitchFamily="34"/>
              </a:rPr>
              <a:t>Move or stretch regularly to improve blood sugar control.</a:t>
            </a:r>
            <a:endParaRPr lang="pt-BR" sz="1200" b="0" i="0" u="none" strike="noStrike" kern="1200" cap="none" spc="0" baseline="0">
              <a:solidFill>
                <a:srgbClr val="000000"/>
              </a:solidFill>
              <a:uFillTx/>
              <a:latin typeface="Arial" pitchFamily="34"/>
              <a:cs typeface="Arial" pitchFamily="34"/>
            </a:endParaRPr>
          </a:p>
        </p:txBody>
      </p:sp>
      <p:sp>
        <p:nvSpPr>
          <p:cNvPr id="22" name="TextBox 36">
            <a:extLst>
              <a:ext uri="{FF2B5EF4-FFF2-40B4-BE49-F238E27FC236}">
                <a16:creationId xmlns:a16="http://schemas.microsoft.com/office/drawing/2014/main" id="{8FDE7592-EA44-06FD-70CC-D4C3D1C231A5}"/>
              </a:ext>
            </a:extLst>
          </p:cNvPr>
          <p:cNvSpPr txBox="1"/>
          <p:nvPr/>
        </p:nvSpPr>
        <p:spPr>
          <a:xfrm>
            <a:off x="552992" y="4410004"/>
            <a:ext cx="7149739" cy="335155"/>
          </a:xfrm>
          <a:prstGeom prst="rect">
            <a:avLst/>
          </a:prstGeom>
          <a:noFill/>
          <a:ln cap="flat">
            <a:noFill/>
          </a:ln>
        </p:spPr>
        <p:txBody>
          <a:bodyPr vert="horz" wrap="square" lIns="91440" tIns="45720" rIns="91440" bIns="45720" anchor="t" anchorCtr="0" compatLnSpc="1">
            <a:spAutoFit/>
          </a:bodyPr>
          <a:lstStyle/>
          <a:p>
            <a:pPr marL="0" marR="0" lvl="0" indent="0" algn="just"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200" b="1" i="0" u="none" strike="noStrike" kern="1200" cap="none" spc="0" baseline="0">
                <a:solidFill>
                  <a:srgbClr val="000000"/>
                </a:solidFill>
                <a:uFillTx/>
                <a:latin typeface="Arial" pitchFamily="34"/>
                <a:cs typeface="Arial" pitchFamily="34"/>
              </a:rPr>
              <a:t>Stop smoking and alcohol: </a:t>
            </a:r>
            <a:r>
              <a:rPr lang="en-GB" sz="1200" b="0" i="0" u="none" strike="noStrike" kern="1200" cap="none" spc="0" baseline="0">
                <a:solidFill>
                  <a:srgbClr val="000000"/>
                </a:solidFill>
                <a:uFillTx/>
                <a:latin typeface="Arial" pitchFamily="34"/>
                <a:cs typeface="Arial" pitchFamily="34"/>
              </a:rPr>
              <a:t>Both help protect overall health and reduce diabetes risk.</a:t>
            </a:r>
            <a:endParaRPr lang="pt-BR" sz="1200" b="0" i="0" u="none" strike="noStrike" kern="1200" cap="none" spc="0" baseline="0">
              <a:solidFill>
                <a:srgbClr val="000000"/>
              </a:solidFill>
              <a:uFillTx/>
              <a:latin typeface="Arial" pitchFamily="34"/>
              <a:cs typeface="Arial" pitchFamily="34"/>
            </a:endParaRPr>
          </a:p>
        </p:txBody>
      </p:sp>
      <p:sp>
        <p:nvSpPr>
          <p:cNvPr id="23" name="TextBox 37">
            <a:extLst>
              <a:ext uri="{FF2B5EF4-FFF2-40B4-BE49-F238E27FC236}">
                <a16:creationId xmlns:a16="http://schemas.microsoft.com/office/drawing/2014/main" id="{0EA1CE1F-564B-EFB8-A129-BE33282DD04C}"/>
              </a:ext>
            </a:extLst>
          </p:cNvPr>
          <p:cNvSpPr txBox="1"/>
          <p:nvPr/>
        </p:nvSpPr>
        <p:spPr>
          <a:xfrm>
            <a:off x="622660" y="5142585"/>
            <a:ext cx="7149739" cy="700960"/>
          </a:xfrm>
          <a:prstGeom prst="rect">
            <a:avLst/>
          </a:prstGeom>
          <a:noFill/>
          <a:ln cap="flat">
            <a:noFill/>
          </a:ln>
        </p:spPr>
        <p:txBody>
          <a:bodyPr vert="horz" wrap="square" lIns="91440" tIns="45720" rIns="91440" bIns="45720" anchor="t" anchorCtr="0" compatLnSpc="1">
            <a:spAutoFit/>
          </a:bodyPr>
          <a:lstStyle/>
          <a:p>
            <a:pPr marL="0" marR="0" lvl="0" indent="0" algn="just"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200" b="1" i="0" u="none" strike="noStrike" kern="1200" cap="none" spc="0" baseline="0">
                <a:solidFill>
                  <a:srgbClr val="000000"/>
                </a:solidFill>
                <a:uFillTx/>
                <a:latin typeface="Arial" pitchFamily="34"/>
                <a:cs typeface="Arial" pitchFamily="34"/>
              </a:rPr>
              <a:t>Get support: </a:t>
            </a:r>
            <a:r>
              <a:rPr lang="en-GB" sz="1200" b="0" i="0" u="none" strike="noStrike" kern="1200" cap="none" spc="0" baseline="0">
                <a:solidFill>
                  <a:srgbClr val="000000"/>
                </a:solidFill>
                <a:uFillTx/>
                <a:latin typeface="Arial" pitchFamily="34"/>
                <a:cs typeface="Arial" pitchFamily="34"/>
              </a:rPr>
              <a:t>GP advice, weight-management programmes, or lifestyle coaching improve long-term success</a:t>
            </a:r>
            <a:r>
              <a:rPr lang="en-GB" sz="1600" b="0" i="0" u="none" strike="noStrike" kern="1200" cap="none" spc="0" baseline="0">
                <a:solidFill>
                  <a:srgbClr val="000000"/>
                </a:solidFill>
                <a:uFillTx/>
                <a:latin typeface="Arial" pitchFamily="34"/>
                <a:cs typeface="Arial" pitchFamily="34"/>
              </a:rPr>
              <a:t>. </a:t>
            </a:r>
            <a:r>
              <a:rPr lang="en-GB" sz="1100" b="0" i="0" u="none" strike="noStrike" kern="1200" cap="none" spc="0" baseline="0">
                <a:solidFill>
                  <a:srgbClr val="000000"/>
                </a:solidFill>
                <a:uFillTx/>
                <a:latin typeface="Arial" pitchFamily="34"/>
                <a:cs typeface="Arial" pitchFamily="34"/>
              </a:rPr>
              <a:t>Example: </a:t>
            </a:r>
            <a:r>
              <a:rPr lang="en-GB" sz="1100" b="1" i="0" u="none" strike="noStrike" kern="1200" cap="none" spc="0" baseline="0">
                <a:solidFill>
                  <a:srgbClr val="000000"/>
                </a:solidFill>
                <a:uFillTx/>
                <a:latin typeface="Arial" pitchFamily="34"/>
                <a:cs typeface="Arial" pitchFamily="34"/>
              </a:rPr>
              <a:t>NHS Diabetes Prevention Programme or Healthier You programme.</a:t>
            </a:r>
            <a:endParaRPr lang="pt-BR" sz="1100" b="1" i="0" u="none" strike="noStrike" kern="1200" cap="none" spc="0" baseline="0">
              <a:solidFill>
                <a:srgbClr val="000000"/>
              </a:solidFill>
              <a:uFillTx/>
              <a:latin typeface="Arial" pitchFamily="34"/>
              <a:cs typeface="Arial" pitchFamily="34"/>
            </a:endParaRPr>
          </a:p>
        </p:txBody>
      </p:sp>
      <p:pic>
        <p:nvPicPr>
          <p:cNvPr id="24" name="Graphic 5" descr="Harvey Balls 50% outline">
            <a:extLst>
              <a:ext uri="{FF2B5EF4-FFF2-40B4-BE49-F238E27FC236}">
                <a16:creationId xmlns:a16="http://schemas.microsoft.com/office/drawing/2014/main" id="{40F717A0-B015-8BE2-3D02-1DB30CEA5DB9}"/>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45171" y="5933038"/>
            <a:ext cx="558451" cy="558451"/>
          </a:xfrm>
          <a:prstGeom prst="rect">
            <a:avLst/>
          </a:prstGeom>
          <a:noFill/>
          <a:ln cap="flat">
            <a:noFill/>
          </a:ln>
        </p:spPr>
      </p:pic>
      <p:sp>
        <p:nvSpPr>
          <p:cNvPr id="25" name="TextBox 7">
            <a:extLst>
              <a:ext uri="{FF2B5EF4-FFF2-40B4-BE49-F238E27FC236}">
                <a16:creationId xmlns:a16="http://schemas.microsoft.com/office/drawing/2014/main" id="{CC274C4E-F3F6-B763-EDD3-EEC844AFE5C7}"/>
              </a:ext>
            </a:extLst>
          </p:cNvPr>
          <p:cNvSpPr txBox="1"/>
          <p:nvPr/>
        </p:nvSpPr>
        <p:spPr>
          <a:xfrm>
            <a:off x="635727" y="5995675"/>
            <a:ext cx="6729974" cy="612154"/>
          </a:xfrm>
          <a:prstGeom prst="rect">
            <a:avLst/>
          </a:prstGeom>
          <a:noFill/>
          <a:ln cap="flat">
            <a:noFill/>
          </a:ln>
        </p:spPr>
        <p:txBody>
          <a:bodyPr vert="horz" wrap="square" lIns="91440" tIns="45720" rIns="91440" bIns="45720" anchor="t" anchorCtr="0" compatLnSpc="1">
            <a:spAutoFit/>
          </a:bodyPr>
          <a:lstStyle/>
          <a:p>
            <a:pPr marL="0" marR="0" lvl="0" indent="0" algn="just"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200" b="1" i="0" u="none" strike="noStrike" kern="1200" cap="none" spc="0" baseline="0">
                <a:solidFill>
                  <a:srgbClr val="000000"/>
                </a:solidFill>
                <a:uFillTx/>
                <a:latin typeface="Arial" pitchFamily="34"/>
                <a:cs typeface="Arial" pitchFamily="34"/>
              </a:rPr>
              <a:t>Evidence: </a:t>
            </a:r>
            <a:r>
              <a:rPr lang="en-GB" sz="1200" b="0" i="0" u="none" strike="noStrike" kern="1200" cap="none" spc="0" baseline="0">
                <a:solidFill>
                  <a:srgbClr val="000000"/>
                </a:solidFill>
                <a:uFillTx/>
                <a:latin typeface="Arial" pitchFamily="34"/>
                <a:cs typeface="Arial" pitchFamily="34"/>
              </a:rPr>
              <a:t>Lifestyle changes can reduce the risk of developing type 2 diabetes by </a:t>
            </a:r>
            <a:r>
              <a:rPr lang="en-GB" sz="1200" b="1" i="0" u="none" strike="noStrike" kern="1200" cap="none" spc="0" baseline="0">
                <a:solidFill>
                  <a:srgbClr val="000000"/>
                </a:solidFill>
                <a:uFillTx/>
                <a:latin typeface="Arial" pitchFamily="34"/>
                <a:cs typeface="Arial" pitchFamily="34"/>
              </a:rPr>
              <a:t>around 50% </a:t>
            </a:r>
            <a:r>
              <a:rPr lang="en-GB" sz="1200" b="0" i="0" u="none" strike="noStrike" kern="1200" cap="none" spc="0" baseline="0">
                <a:solidFill>
                  <a:srgbClr val="000000"/>
                </a:solidFill>
                <a:uFillTx/>
                <a:latin typeface="Arial" pitchFamily="34"/>
                <a:cs typeface="Arial" pitchFamily="34"/>
              </a:rPr>
              <a:t>(Diabetes UK, 2023g) (Penn et al., 2009).</a:t>
            </a:r>
            <a:endParaRPr lang="pt-BR" sz="1200" b="0" i="0" u="none" strike="noStrike" kern="1200" cap="none" spc="0" baseline="0">
              <a:solidFill>
                <a:srgbClr val="000000"/>
              </a:solidFill>
              <a:uFillTx/>
              <a:latin typeface="Arial" pitchFamily="34"/>
              <a:cs typeface="Arial" pitchFamily="34"/>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Flowchart: Delay 9">
            <a:extLst>
              <a:ext uri="{FF2B5EF4-FFF2-40B4-BE49-F238E27FC236}">
                <a16:creationId xmlns:a16="http://schemas.microsoft.com/office/drawing/2014/main" id="{A2CD3490-2795-FBE8-CEE5-5960B5E52E11}"/>
              </a:ext>
            </a:extLst>
          </p:cNvPr>
          <p:cNvSpPr/>
          <p:nvPr/>
        </p:nvSpPr>
        <p:spPr>
          <a:xfrm>
            <a:off x="2279073" y="-1132458"/>
            <a:ext cx="12066248" cy="9288603"/>
          </a:xfrm>
          <a:custGeom>
            <a:avLst/>
            <a:gdLst>
              <a:gd name="f0" fmla="val 10800000"/>
              <a:gd name="f1" fmla="val 5400000"/>
              <a:gd name="f2" fmla="val 16200000"/>
              <a:gd name="f3" fmla="val w"/>
              <a:gd name="f4" fmla="val h"/>
              <a:gd name="f5" fmla="val ss"/>
              <a:gd name="f6" fmla="val 0"/>
              <a:gd name="f7" fmla="*/ 5419351 1 1725033"/>
              <a:gd name="f8" fmla="abs f3"/>
              <a:gd name="f9" fmla="abs f4"/>
              <a:gd name="f10" fmla="abs f5"/>
              <a:gd name="f11" fmla="+- 2700000 f1 0"/>
              <a:gd name="f12" fmla="?: f8 f3 1"/>
              <a:gd name="f13" fmla="?: f9 f4 1"/>
              <a:gd name="f14" fmla="?: f10 f5 1"/>
              <a:gd name="f15" fmla="+- f11 0 f1"/>
              <a:gd name="f16" fmla="*/ f12 1 21600"/>
              <a:gd name="f17" fmla="*/ f13 1 21600"/>
              <a:gd name="f18" fmla="*/ 21600 f12 1"/>
              <a:gd name="f19" fmla="*/ 21600 f13 1"/>
              <a:gd name="f20" fmla="+- f15 f1 0"/>
              <a:gd name="f21" fmla="min f17 f16"/>
              <a:gd name="f22" fmla="*/ f18 1 f14"/>
              <a:gd name="f23" fmla="*/ f19 1 f14"/>
              <a:gd name="f24" fmla="*/ f20 f7 1"/>
              <a:gd name="f25" fmla="val f22"/>
              <a:gd name="f26" fmla="val f23"/>
              <a:gd name="f27" fmla="*/ f24 1 f0"/>
              <a:gd name="f28" fmla="*/ f6 f21 1"/>
              <a:gd name="f29" fmla="+- f26 0 f6"/>
              <a:gd name="f30" fmla="+- f25 0 f6"/>
              <a:gd name="f31" fmla="+- 0 0 f27"/>
              <a:gd name="f32" fmla="*/ f26 f21 1"/>
              <a:gd name="f33" fmla="*/ f29 1 2"/>
              <a:gd name="f34" fmla="*/ f30 1 2"/>
              <a:gd name="f35" fmla="+- 0 0 f31"/>
              <a:gd name="f36" fmla="+- f6 f33 0"/>
              <a:gd name="f37" fmla="+- f6 f34 0"/>
              <a:gd name="f38" fmla="*/ f35 f0 1"/>
              <a:gd name="f39" fmla="*/ f34 f21 1"/>
              <a:gd name="f40" fmla="*/ f33 f21 1"/>
              <a:gd name="f41" fmla="*/ f38 1 f7"/>
              <a:gd name="f42" fmla="*/ f37 f21 1"/>
              <a:gd name="f43" fmla="+- f41 0 f1"/>
              <a:gd name="f44" fmla="cos 1 f43"/>
              <a:gd name="f45" fmla="sin 1 f43"/>
              <a:gd name="f46" fmla="+- 0 0 f44"/>
              <a:gd name="f47" fmla="+- 0 0 f45"/>
              <a:gd name="f48" fmla="+- 0 0 f46"/>
              <a:gd name="f49" fmla="+- 0 0 f47"/>
              <a:gd name="f50" fmla="val f48"/>
              <a:gd name="f51" fmla="val f49"/>
              <a:gd name="f52" fmla="*/ f50 f34 1"/>
              <a:gd name="f53" fmla="*/ f51 f33 1"/>
              <a:gd name="f54" fmla="+- f37 f52 0"/>
              <a:gd name="f55" fmla="+- f36 0 f53"/>
              <a:gd name="f56" fmla="+- f36 f53 0"/>
              <a:gd name="f57" fmla="*/ f55 f21 1"/>
              <a:gd name="f58" fmla="*/ f54 f21 1"/>
              <a:gd name="f59" fmla="*/ f56 f21 1"/>
            </a:gdLst>
            <a:ahLst/>
            <a:cxnLst>
              <a:cxn ang="3cd4">
                <a:pos x="hc" y="t"/>
              </a:cxn>
              <a:cxn ang="0">
                <a:pos x="r" y="vc"/>
              </a:cxn>
              <a:cxn ang="cd4">
                <a:pos x="hc" y="b"/>
              </a:cxn>
              <a:cxn ang="cd2">
                <a:pos x="l" y="vc"/>
              </a:cxn>
            </a:cxnLst>
            <a:rect l="f28" t="f57" r="f58" b="f59"/>
            <a:pathLst>
              <a:path>
                <a:moveTo>
                  <a:pt x="f28" y="f28"/>
                </a:moveTo>
                <a:lnTo>
                  <a:pt x="f42" y="f28"/>
                </a:lnTo>
                <a:arcTo wR="f39" hR="f40" stAng="f2" swAng="f0"/>
                <a:lnTo>
                  <a:pt x="f28" y="f32"/>
                </a:lnTo>
                <a:close/>
              </a:path>
            </a:pathLst>
          </a:custGeom>
          <a:solidFill>
            <a:srgbClr val="EFF5F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Aptos"/>
            </a:endParaRPr>
          </a:p>
        </p:txBody>
      </p:sp>
      <p:pic>
        <p:nvPicPr>
          <p:cNvPr id="3" name="Picture 8">
            <a:extLst>
              <a:ext uri="{FF2B5EF4-FFF2-40B4-BE49-F238E27FC236}">
                <a16:creationId xmlns:a16="http://schemas.microsoft.com/office/drawing/2014/main" id="{9DDF66E7-44DB-FDD6-7A4F-E464056CAF8E}"/>
              </a:ext>
            </a:extLst>
          </p:cNvPr>
          <p:cNvPicPr>
            <a:picLocks noChangeAspect="1"/>
          </p:cNvPicPr>
          <p:nvPr/>
        </p:nvPicPr>
        <p:blipFill>
          <a:blip r:embed="rId2">
            <a:alphaModFix amt="94000"/>
          </a:blip>
          <a:stretch>
            <a:fillRect/>
          </a:stretch>
        </p:blipFill>
        <p:spPr>
          <a:xfrm>
            <a:off x="0" y="0"/>
            <a:ext cx="4558146" cy="6858000"/>
          </a:xfrm>
          <a:prstGeom prst="flowChartDelay">
            <a:avLst/>
          </a:prstGeom>
          <a:noFill/>
          <a:ln cap="flat">
            <a:noFill/>
          </a:ln>
          <a:effectLst>
            <a:outerShdw dist="27944" dir="5400000" algn="tl">
              <a:srgbClr val="000000">
                <a:alpha val="32000"/>
              </a:srgbClr>
            </a:outerShdw>
          </a:effectLst>
        </p:spPr>
      </p:pic>
      <p:grpSp>
        <p:nvGrpSpPr>
          <p:cNvPr id="4" name="Diagram 5">
            <a:extLst>
              <a:ext uri="{FF2B5EF4-FFF2-40B4-BE49-F238E27FC236}">
                <a16:creationId xmlns:a16="http://schemas.microsoft.com/office/drawing/2014/main" id="{25EE3D1C-04BD-7BD7-BEE8-818EA51C89D9}"/>
              </a:ext>
            </a:extLst>
          </p:cNvPr>
          <p:cNvGrpSpPr/>
          <p:nvPr/>
        </p:nvGrpSpPr>
        <p:grpSpPr>
          <a:xfrm>
            <a:off x="4891281" y="111703"/>
            <a:ext cx="7300715" cy="6718590"/>
            <a:chOff x="4891281" y="111703"/>
            <a:chExt cx="7300715" cy="6718590"/>
          </a:xfrm>
          <a:scene3d>
            <a:camera prst="orthographicFront">
              <a:rot lat="0" lon="0" rev="0"/>
            </a:camera>
            <a:lightRig rig="balanced" dir="t">
              <a:rot lat="0" lon="0" rev="8700000"/>
            </a:lightRig>
          </a:scene3d>
        </p:grpSpPr>
        <p:sp>
          <p:nvSpPr>
            <p:cNvPr id="5" name="Rectangle 4">
              <a:extLst>
                <a:ext uri="{FF2B5EF4-FFF2-40B4-BE49-F238E27FC236}">
                  <a16:creationId xmlns:a16="http://schemas.microsoft.com/office/drawing/2014/main" id="{1A6D7FBE-F042-C9BF-3C49-2C43E4942934}"/>
                </a:ext>
              </a:extLst>
            </p:cNvPr>
            <p:cNvSpPr/>
            <p:nvPr/>
          </p:nvSpPr>
          <p:spPr>
            <a:xfrm>
              <a:off x="4899931" y="1871502"/>
              <a:ext cx="7292065" cy="344509"/>
            </a:xfrm>
            <a:prstGeom prst="rect">
              <a:avLst/>
            </a:prstGeom>
            <a:solidFill>
              <a:srgbClr val="FFFFFF">
                <a:alpha val="90000"/>
              </a:srgbClr>
            </a:solidFill>
            <a:ln w="19046" cap="flat">
              <a:noFill/>
              <a:prstDash val="solid"/>
              <a:miter/>
            </a:ln>
            <a:effectLst>
              <a:outerShdw blurRad="44450" dist="27940" dir="5400000" algn="ctr">
                <a:srgbClr val="000000">
                  <a:alpha val="32000"/>
                </a:srgbClr>
              </a:outerShdw>
            </a:effectLst>
            <a:sp3d>
              <a:bevelT w="190500" h="38100"/>
            </a:sp3d>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000000"/>
                </a:solidFill>
                <a:uFillTx/>
                <a:latin typeface="Aptos"/>
              </a:endParaRPr>
            </a:p>
          </p:txBody>
        </p:sp>
        <p:sp>
          <p:nvSpPr>
            <p:cNvPr id="6" name="Freeform: Shape 5">
              <a:extLst>
                <a:ext uri="{FF2B5EF4-FFF2-40B4-BE49-F238E27FC236}">
                  <a16:creationId xmlns:a16="http://schemas.microsoft.com/office/drawing/2014/main" id="{3776867E-C093-C411-6589-0F7A2FC89B28}"/>
                </a:ext>
              </a:extLst>
            </p:cNvPr>
            <p:cNvSpPr/>
            <p:nvPr/>
          </p:nvSpPr>
          <p:spPr>
            <a:xfrm>
              <a:off x="4899931" y="111703"/>
              <a:ext cx="7283415" cy="1961580"/>
            </a:xfrm>
            <a:custGeom>
              <a:avLst/>
              <a:gdLst>
                <a:gd name="f0" fmla="val 10800000"/>
                <a:gd name="f1" fmla="val 5400000"/>
                <a:gd name="f2" fmla="val 180"/>
                <a:gd name="f3" fmla="val w"/>
                <a:gd name="f4" fmla="val h"/>
                <a:gd name="f5" fmla="val 0"/>
                <a:gd name="f6" fmla="val 6992516"/>
                <a:gd name="f7" fmla="val 1865323"/>
                <a:gd name="f8" fmla="val 310893"/>
                <a:gd name="f9" fmla="val 139192"/>
                <a:gd name="f10" fmla="val 6681623"/>
                <a:gd name="f11" fmla="val 6853324"/>
                <a:gd name="f12" fmla="val 1554430"/>
                <a:gd name="f13" fmla="val 1726131"/>
                <a:gd name="f14" fmla="+- 0 0 -90"/>
                <a:gd name="f15" fmla="*/ f3 1 6992516"/>
                <a:gd name="f16" fmla="*/ f4 1 1865323"/>
                <a:gd name="f17" fmla="+- f7 0 f5"/>
                <a:gd name="f18" fmla="+- f6 0 f5"/>
                <a:gd name="f19" fmla="*/ f14 f0 1"/>
                <a:gd name="f20" fmla="*/ f18 1 6992516"/>
                <a:gd name="f21" fmla="*/ f17 1 1865323"/>
                <a:gd name="f22" fmla="*/ 0 f18 1"/>
                <a:gd name="f23" fmla="*/ 310893 f17 1"/>
                <a:gd name="f24" fmla="*/ 310893 f18 1"/>
                <a:gd name="f25" fmla="*/ 0 f17 1"/>
                <a:gd name="f26" fmla="*/ 6681623 f18 1"/>
                <a:gd name="f27" fmla="*/ 6992516 f18 1"/>
                <a:gd name="f28" fmla="*/ 1554430 f17 1"/>
                <a:gd name="f29" fmla="*/ 1865323 f17 1"/>
                <a:gd name="f30" fmla="*/ f19 1 f2"/>
                <a:gd name="f31" fmla="*/ f22 1 6992516"/>
                <a:gd name="f32" fmla="*/ f23 1 1865323"/>
                <a:gd name="f33" fmla="*/ f24 1 6992516"/>
                <a:gd name="f34" fmla="*/ f25 1 1865323"/>
                <a:gd name="f35" fmla="*/ f26 1 6992516"/>
                <a:gd name="f36" fmla="*/ f27 1 6992516"/>
                <a:gd name="f37" fmla="*/ f28 1 1865323"/>
                <a:gd name="f38" fmla="*/ f29 1 1865323"/>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6992516" h="1865323">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BE3D6"/>
            </a:solidFill>
            <a:ln cap="flat">
              <a:noFill/>
              <a:prstDash val="solid"/>
            </a:ln>
            <a:effectLst>
              <a:outerShdw blurRad="44450" dist="27940" dir="5400000" algn="ctr">
                <a:srgbClr val="000000">
                  <a:alpha val="32000"/>
                </a:srgbClr>
              </a:outerShdw>
            </a:effectLst>
            <a:sp3d>
              <a:bevelT w="190500" h="38100"/>
            </a:sp3d>
          </p:spPr>
          <p:txBody>
            <a:bodyPr vert="horz" wrap="square" lIns="283994" tIns="91055" rIns="283994" bIns="91055" anchor="ctr" anchorCtr="0" compatLnSpc="1">
              <a:noAutofit/>
            </a:bodyPr>
            <a:lstStyle/>
            <a:p>
              <a:pPr marL="0" marR="0" lvl="0" indent="0" algn="l"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pt-BR" sz="1400" b="1" i="0" u="none" strike="noStrike" kern="1200" cap="none" spc="0" baseline="0">
                  <a:solidFill>
                    <a:srgbClr val="000000"/>
                  </a:solidFill>
                  <a:uFillTx/>
                  <a:latin typeface="Arial" pitchFamily="34"/>
                  <a:cs typeface="Arial" pitchFamily="34"/>
                </a:rPr>
                <a:t>Skills </a:t>
              </a:r>
            </a:p>
            <a:p>
              <a:pPr marL="171450" marR="0" lvl="0" indent="-171450" algn="l" defTabSz="622304" rtl="0" fontAlgn="auto" hangingPunct="1">
                <a:lnSpc>
                  <a:spcPct val="150000"/>
                </a:lnSpc>
                <a:spcBef>
                  <a:spcPts val="0"/>
                </a:spcBef>
                <a:spcAft>
                  <a:spcPts val="500"/>
                </a:spcAft>
                <a:buSzPct val="100000"/>
                <a:buFont typeface="Wingdings" pitchFamily="2"/>
                <a:buChar char="v"/>
                <a:tabLst/>
                <a:defRPr sz="1800" b="0" i="0" u="none" strike="noStrike" kern="0" cap="none" spc="0" baseline="0">
                  <a:solidFill>
                    <a:srgbClr val="000000"/>
                  </a:solidFill>
                  <a:uFillTx/>
                </a:defRPr>
              </a:pPr>
              <a:r>
                <a:rPr lang="en-GB" sz="1100" b="1" i="0" u="none" strike="noStrike" kern="1200" cap="none" spc="0" baseline="0">
                  <a:solidFill>
                    <a:srgbClr val="000000"/>
                  </a:solidFill>
                  <a:uFillTx/>
                  <a:latin typeface="Arial" pitchFamily="34"/>
                  <a:cs typeface="Arial" pitchFamily="34"/>
                </a:rPr>
                <a:t>Patient Education: </a:t>
              </a:r>
              <a:r>
                <a:rPr lang="en-GB" sz="1100" b="0" i="0" u="none" strike="noStrike" kern="1200" cap="none" spc="0" baseline="0">
                  <a:solidFill>
                    <a:srgbClr val="000000"/>
                  </a:solidFill>
                  <a:uFillTx/>
                  <a:latin typeface="Arial" pitchFamily="34"/>
                  <a:cs typeface="Arial" pitchFamily="34"/>
                </a:rPr>
                <a:t>Teach patients how to check their blood glucose, use insulin, and recognise warning signs. Helps them manage their health better.</a:t>
              </a:r>
              <a:r>
                <a:rPr lang="pt-BR" sz="1100" b="0" i="0" u="none" strike="noStrike" kern="1200" cap="none" spc="0" baseline="0">
                  <a:solidFill>
                    <a:srgbClr val="000000"/>
                  </a:solidFill>
                  <a:uFillTx/>
                  <a:latin typeface="Arial" pitchFamily="34"/>
                  <a:cs typeface="Arial" pitchFamily="34"/>
                </a:rPr>
                <a:t> </a:t>
              </a:r>
            </a:p>
            <a:p>
              <a:pPr marL="171450" marR="0" lvl="0" indent="-171450" algn="l" defTabSz="622304" rtl="0" fontAlgn="auto" hangingPunct="1">
                <a:lnSpc>
                  <a:spcPct val="150000"/>
                </a:lnSpc>
                <a:spcBef>
                  <a:spcPts val="0"/>
                </a:spcBef>
                <a:spcAft>
                  <a:spcPts val="500"/>
                </a:spcAft>
                <a:buSzPct val="100000"/>
                <a:buFont typeface="Wingdings" pitchFamily="2"/>
                <a:buChar char="v"/>
                <a:tabLst/>
                <a:defRPr sz="1800" b="0" i="0" u="none" strike="noStrike" kern="0" cap="none" spc="0" baseline="0">
                  <a:solidFill>
                    <a:srgbClr val="000000"/>
                  </a:solidFill>
                  <a:uFillTx/>
                </a:defRPr>
              </a:pPr>
              <a:r>
                <a:rPr lang="en-GB" sz="1100" b="1" i="0" u="none" strike="noStrike" kern="1200" cap="none" spc="0" baseline="0">
                  <a:solidFill>
                    <a:srgbClr val="000000"/>
                  </a:solidFill>
                  <a:uFillTx/>
                  <a:latin typeface="Arial" pitchFamily="34"/>
                  <a:cs typeface="Arial" pitchFamily="34"/>
                </a:rPr>
                <a:t>Clear and Empathetic Communication: </a:t>
              </a:r>
              <a:r>
                <a:rPr lang="en-GB" sz="1100" b="0" i="0" u="none" strike="noStrike" kern="1200" cap="none" spc="0" baseline="0">
                  <a:solidFill>
                    <a:srgbClr val="000000"/>
                  </a:solidFill>
                  <a:uFillTx/>
                  <a:latin typeface="Arial" pitchFamily="34"/>
                  <a:cs typeface="Arial" pitchFamily="34"/>
                </a:rPr>
                <a:t>Use simple language, listen to patients, and avoid stigmatising terms. Improves understanding and trust.</a:t>
              </a:r>
            </a:p>
            <a:p>
              <a:pPr marL="171450" marR="0" lvl="0" indent="-171450" algn="l" defTabSz="622304" rtl="0" fontAlgn="auto" hangingPunct="1">
                <a:lnSpc>
                  <a:spcPct val="150000"/>
                </a:lnSpc>
                <a:spcBef>
                  <a:spcPts val="0"/>
                </a:spcBef>
                <a:spcAft>
                  <a:spcPts val="500"/>
                </a:spcAft>
                <a:buSzPct val="100000"/>
                <a:buFont typeface="Wingdings" pitchFamily="2"/>
                <a:buChar char="v"/>
                <a:tabLst/>
                <a:defRPr sz="1800" b="0" i="0" u="none" strike="noStrike" kern="0" cap="none" spc="0" baseline="0">
                  <a:solidFill>
                    <a:srgbClr val="000000"/>
                  </a:solidFill>
                  <a:uFillTx/>
                </a:defRPr>
              </a:pPr>
              <a:r>
                <a:rPr lang="en-GB" sz="1100" b="1" i="0" u="none" strike="noStrike" kern="1200" cap="none" spc="0" baseline="0">
                  <a:solidFill>
                    <a:srgbClr val="000000"/>
                  </a:solidFill>
                  <a:uFillTx/>
                  <a:latin typeface="Arial" pitchFamily="34"/>
                  <a:cs typeface="Arial" pitchFamily="34"/>
                </a:rPr>
                <a:t>Diabetes Technology: </a:t>
              </a:r>
              <a:r>
                <a:rPr lang="en-GB" sz="1100" b="0" i="0" u="none" strike="noStrike" kern="1200" cap="none" spc="0" baseline="0">
                  <a:solidFill>
                    <a:srgbClr val="000000"/>
                  </a:solidFill>
                  <a:uFillTx/>
                  <a:latin typeface="Arial" pitchFamily="34"/>
                  <a:cs typeface="Arial" pitchFamily="34"/>
                </a:rPr>
                <a:t>Know the basics of glucose meters, sensors, and insulin pumps to guide patients and support good glucose control (Gordon and Hill, 2024).</a:t>
              </a:r>
              <a:endParaRPr lang="pt-BR" sz="1100" b="0" i="0" u="none" strike="noStrike" kern="1200" cap="none" spc="0" baseline="0">
                <a:solidFill>
                  <a:srgbClr val="000000"/>
                </a:solidFill>
                <a:uFillTx/>
                <a:latin typeface="Arial" pitchFamily="34"/>
                <a:cs typeface="Arial" pitchFamily="34"/>
              </a:endParaRPr>
            </a:p>
          </p:txBody>
        </p:sp>
        <p:sp>
          <p:nvSpPr>
            <p:cNvPr id="7" name="Rectangle 6">
              <a:extLst>
                <a:ext uri="{FF2B5EF4-FFF2-40B4-BE49-F238E27FC236}">
                  <a16:creationId xmlns:a16="http://schemas.microsoft.com/office/drawing/2014/main" id="{08285BDC-A98F-56F2-D511-8E83DBD4D636}"/>
                </a:ext>
              </a:extLst>
            </p:cNvPr>
            <p:cNvSpPr/>
            <p:nvPr/>
          </p:nvSpPr>
          <p:spPr>
            <a:xfrm>
              <a:off x="4899931" y="4291388"/>
              <a:ext cx="7292065" cy="344509"/>
            </a:xfrm>
            <a:prstGeom prst="rect">
              <a:avLst/>
            </a:prstGeom>
            <a:solidFill>
              <a:srgbClr val="FFFFFF">
                <a:alpha val="90000"/>
              </a:srgbClr>
            </a:solidFill>
            <a:ln w="19046" cap="flat">
              <a:noFill/>
              <a:prstDash val="solid"/>
              <a:miter/>
            </a:ln>
            <a:effectLst>
              <a:outerShdw blurRad="44450" dist="27940" dir="5400000" algn="ctr">
                <a:srgbClr val="000000">
                  <a:alpha val="32000"/>
                </a:srgbClr>
              </a:outerShdw>
            </a:effectLst>
            <a:sp3d>
              <a:bevelT w="190500" h="38100"/>
            </a:sp3d>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000000"/>
                </a:solidFill>
                <a:uFillTx/>
                <a:latin typeface="Aptos"/>
              </a:endParaRPr>
            </a:p>
          </p:txBody>
        </p:sp>
        <p:sp>
          <p:nvSpPr>
            <p:cNvPr id="8" name="Freeform: Shape 7">
              <a:extLst>
                <a:ext uri="{FF2B5EF4-FFF2-40B4-BE49-F238E27FC236}">
                  <a16:creationId xmlns:a16="http://schemas.microsoft.com/office/drawing/2014/main" id="{DA64D20A-DC83-C978-2601-EF24D02F2F73}"/>
                </a:ext>
              </a:extLst>
            </p:cNvPr>
            <p:cNvSpPr/>
            <p:nvPr/>
          </p:nvSpPr>
          <p:spPr>
            <a:xfrm>
              <a:off x="4899931" y="2254444"/>
              <a:ext cx="7292065" cy="2272841"/>
            </a:xfrm>
            <a:custGeom>
              <a:avLst/>
              <a:gdLst>
                <a:gd name="f0" fmla="val 10800000"/>
                <a:gd name="f1" fmla="val 5400000"/>
                <a:gd name="f2" fmla="val 180"/>
                <a:gd name="f3" fmla="val w"/>
                <a:gd name="f4" fmla="val h"/>
                <a:gd name="f5" fmla="val 0"/>
                <a:gd name="f6" fmla="val 6955527"/>
                <a:gd name="f7" fmla="val 2095218"/>
                <a:gd name="f8" fmla="val 349210"/>
                <a:gd name="f9" fmla="val 156347"/>
                <a:gd name="f10" fmla="val 6606317"/>
                <a:gd name="f11" fmla="val 6799180"/>
                <a:gd name="f12" fmla="val 1746008"/>
                <a:gd name="f13" fmla="val 1938871"/>
                <a:gd name="f14" fmla="+- 0 0 -90"/>
                <a:gd name="f15" fmla="*/ f3 1 6955527"/>
                <a:gd name="f16" fmla="*/ f4 1 2095218"/>
                <a:gd name="f17" fmla="+- f7 0 f5"/>
                <a:gd name="f18" fmla="+- f6 0 f5"/>
                <a:gd name="f19" fmla="*/ f14 f0 1"/>
                <a:gd name="f20" fmla="*/ f18 1 6955527"/>
                <a:gd name="f21" fmla="*/ f17 1 2095218"/>
                <a:gd name="f22" fmla="*/ 0 f18 1"/>
                <a:gd name="f23" fmla="*/ 349210 f17 1"/>
                <a:gd name="f24" fmla="*/ 349210 f18 1"/>
                <a:gd name="f25" fmla="*/ 0 f17 1"/>
                <a:gd name="f26" fmla="*/ 6606317 f18 1"/>
                <a:gd name="f27" fmla="*/ 6955527 f18 1"/>
                <a:gd name="f28" fmla="*/ 1746008 f17 1"/>
                <a:gd name="f29" fmla="*/ 2095218 f17 1"/>
                <a:gd name="f30" fmla="*/ f19 1 f2"/>
                <a:gd name="f31" fmla="*/ f22 1 6955527"/>
                <a:gd name="f32" fmla="*/ f23 1 2095218"/>
                <a:gd name="f33" fmla="*/ f24 1 6955527"/>
                <a:gd name="f34" fmla="*/ f25 1 2095218"/>
                <a:gd name="f35" fmla="*/ f26 1 6955527"/>
                <a:gd name="f36" fmla="*/ f27 1 6955527"/>
                <a:gd name="f37" fmla="*/ f28 1 2095218"/>
                <a:gd name="f38" fmla="*/ f29 1 2095218"/>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6955527" h="2095218">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F8F8F"/>
            </a:solidFill>
            <a:ln cap="flat">
              <a:noFill/>
              <a:prstDash val="solid"/>
            </a:ln>
            <a:effectLst>
              <a:outerShdw blurRad="44450" dist="27940" dir="5400000" algn="ctr">
                <a:srgbClr val="000000">
                  <a:alpha val="32000"/>
                </a:srgbClr>
              </a:outerShdw>
            </a:effectLst>
            <a:sp3d>
              <a:bevelT w="190500" h="38100"/>
            </a:sp3d>
          </p:spPr>
          <p:txBody>
            <a:bodyPr vert="horz" wrap="square" lIns="295214" tIns="102275" rIns="295214" bIns="102275" anchor="ctr" anchorCtr="0" compatLnSpc="1">
              <a:noAutofit/>
            </a:bodyPr>
            <a:lstStyle/>
            <a:p>
              <a:pPr marL="0" marR="0" lvl="0" indent="0" algn="l"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pt-BR" sz="1400" b="1" i="0" u="none" strike="noStrike" kern="1200" cap="none" spc="0" baseline="0">
                  <a:solidFill>
                    <a:srgbClr val="000000"/>
                  </a:solidFill>
                  <a:uFillTx/>
                  <a:latin typeface="Arial" pitchFamily="34"/>
                  <a:cs typeface="Arial" pitchFamily="34"/>
                </a:rPr>
                <a:t>Values</a:t>
              </a:r>
            </a:p>
            <a:p>
              <a:pPr marL="171450" marR="0" lvl="0" indent="-171450" algn="l" defTabSz="622304" rtl="0" fontAlgn="auto" hangingPunct="1">
                <a:lnSpc>
                  <a:spcPct val="150000"/>
                </a:lnSpc>
                <a:spcBef>
                  <a:spcPts val="0"/>
                </a:spcBef>
                <a:spcAft>
                  <a:spcPts val="500"/>
                </a:spcAft>
                <a:buSzPct val="100000"/>
                <a:buFont typeface="Wingdings" pitchFamily="2"/>
                <a:buChar char="v"/>
                <a:tabLst/>
                <a:defRPr sz="1800" b="0" i="0" u="none" strike="noStrike" kern="0" cap="none" spc="0" baseline="0">
                  <a:solidFill>
                    <a:srgbClr val="000000"/>
                  </a:solidFill>
                  <a:uFillTx/>
                </a:defRPr>
              </a:pPr>
              <a:r>
                <a:rPr lang="en-GB" sz="1100" b="1" i="0" u="none" strike="noStrike" kern="1200" cap="none" spc="0" baseline="0">
                  <a:solidFill>
                    <a:srgbClr val="000000"/>
                  </a:solidFill>
                  <a:uFillTx/>
                  <a:latin typeface="Arial" pitchFamily="34"/>
                  <a:cs typeface="Arial" pitchFamily="34"/>
                </a:rPr>
                <a:t>Compassion</a:t>
              </a:r>
              <a:r>
                <a:rPr lang="en-GB" sz="1100" b="0" i="0" u="none" strike="noStrike" kern="0" cap="none" spc="0" baseline="0">
                  <a:solidFill>
                    <a:srgbClr val="000000"/>
                  </a:solidFill>
                  <a:uFillTx/>
                  <a:latin typeface="Arial" pitchFamily="34"/>
                  <a:cs typeface="Arial" pitchFamily="34"/>
                </a:rPr>
                <a:t>: </a:t>
              </a:r>
              <a:r>
                <a:rPr lang="en-GB" sz="1100" b="0" i="0" u="none" strike="noStrike" kern="1200" cap="none" spc="0" baseline="0">
                  <a:solidFill>
                    <a:srgbClr val="000000"/>
                  </a:solidFill>
                  <a:uFillTx/>
                  <a:latin typeface="Arial" pitchFamily="34"/>
                  <a:cs typeface="Arial" pitchFamily="34"/>
                </a:rPr>
                <a:t>Care for the patient’s wellbeing and offer emotional support.</a:t>
              </a:r>
            </a:p>
            <a:p>
              <a:pPr marL="171450" marR="0" lvl="0" indent="-171450" algn="l" defTabSz="622304" rtl="0" fontAlgn="auto" hangingPunct="1">
                <a:lnSpc>
                  <a:spcPct val="150000"/>
                </a:lnSpc>
                <a:spcBef>
                  <a:spcPts val="0"/>
                </a:spcBef>
                <a:spcAft>
                  <a:spcPts val="500"/>
                </a:spcAft>
                <a:buSzPct val="100000"/>
                <a:buFont typeface="Wingdings" pitchFamily="2"/>
                <a:buChar char="v"/>
                <a:tabLst/>
                <a:defRPr sz="1800" b="0" i="0" u="none" strike="noStrike" kern="0" cap="none" spc="0" baseline="0">
                  <a:solidFill>
                    <a:srgbClr val="000000"/>
                  </a:solidFill>
                  <a:uFillTx/>
                </a:defRPr>
              </a:pPr>
              <a:r>
                <a:rPr lang="en-GB" sz="1100" b="1" i="0" u="none" strike="noStrike" kern="1200" cap="none" spc="0" baseline="0">
                  <a:solidFill>
                    <a:srgbClr val="000000"/>
                  </a:solidFill>
                  <a:uFillTx/>
                  <a:latin typeface="Arial" pitchFamily="34"/>
                  <a:cs typeface="Arial" pitchFamily="34"/>
                </a:rPr>
                <a:t>Respect</a:t>
              </a:r>
              <a:r>
                <a:rPr lang="en-GB" sz="1100" b="0" i="0" u="none" strike="noStrike" kern="0" cap="none" spc="0" baseline="0">
                  <a:solidFill>
                    <a:srgbClr val="000000"/>
                  </a:solidFill>
                  <a:uFillTx/>
                  <a:latin typeface="Arial" pitchFamily="34"/>
                  <a:cs typeface="Arial" pitchFamily="34"/>
                </a:rPr>
                <a:t>:</a:t>
              </a:r>
              <a:r>
                <a:rPr lang="en-GB" sz="1100" b="0" i="0" u="none" strike="noStrike" kern="1200" cap="none" spc="0" baseline="0">
                  <a:solidFill>
                    <a:srgbClr val="000000"/>
                  </a:solidFill>
                  <a:uFillTx/>
                  <a:latin typeface="Arial" pitchFamily="34"/>
                  <a:cs typeface="Arial" pitchFamily="34"/>
                </a:rPr>
                <a:t> Treat patients with dignity and listen to their concerns.</a:t>
              </a:r>
            </a:p>
            <a:p>
              <a:pPr marL="171450" marR="0" lvl="0" indent="-171450" algn="l" defTabSz="622304" rtl="0" fontAlgn="auto" hangingPunct="1">
                <a:lnSpc>
                  <a:spcPct val="150000"/>
                </a:lnSpc>
                <a:spcBef>
                  <a:spcPts val="0"/>
                </a:spcBef>
                <a:spcAft>
                  <a:spcPts val="500"/>
                </a:spcAft>
                <a:buSzPct val="100000"/>
                <a:buFont typeface="Wingdings" pitchFamily="2"/>
                <a:buChar char="v"/>
                <a:tabLst/>
                <a:defRPr sz="1800" b="0" i="0" u="none" strike="noStrike" kern="0" cap="none" spc="0" baseline="0">
                  <a:solidFill>
                    <a:srgbClr val="000000"/>
                  </a:solidFill>
                  <a:uFillTx/>
                </a:defRPr>
              </a:pPr>
              <a:r>
                <a:rPr lang="en-GB" sz="1100" b="1" i="0" u="none" strike="noStrike" kern="1200" cap="none" spc="0" baseline="0">
                  <a:solidFill>
                    <a:srgbClr val="000000"/>
                  </a:solidFill>
                  <a:uFillTx/>
                  <a:latin typeface="Arial" pitchFamily="34"/>
                  <a:cs typeface="Arial" pitchFamily="34"/>
                </a:rPr>
                <a:t>Empowerment</a:t>
              </a:r>
              <a:r>
                <a:rPr lang="en-GB" sz="1100" b="0" i="0" u="none" strike="noStrike" kern="0" cap="none" spc="0" baseline="0">
                  <a:solidFill>
                    <a:srgbClr val="000000"/>
                  </a:solidFill>
                  <a:uFillTx/>
                  <a:latin typeface="Arial" pitchFamily="34"/>
                  <a:cs typeface="Arial" pitchFamily="34"/>
                </a:rPr>
                <a:t>:</a:t>
              </a:r>
              <a:r>
                <a:rPr lang="en-GB" sz="1100" b="0" i="0" u="none" strike="noStrike" kern="1200" cap="none" spc="0" baseline="0">
                  <a:solidFill>
                    <a:srgbClr val="000000"/>
                  </a:solidFill>
                  <a:uFillTx/>
                  <a:latin typeface="Arial" pitchFamily="34"/>
                  <a:cs typeface="Arial" pitchFamily="34"/>
                </a:rPr>
                <a:t> Help patients manage their own health through education.</a:t>
              </a:r>
            </a:p>
            <a:p>
              <a:pPr marL="171450" marR="0" lvl="0" indent="-171450" algn="l" defTabSz="622304" rtl="0" fontAlgn="auto" hangingPunct="1">
                <a:lnSpc>
                  <a:spcPct val="150000"/>
                </a:lnSpc>
                <a:spcBef>
                  <a:spcPts val="0"/>
                </a:spcBef>
                <a:spcAft>
                  <a:spcPts val="500"/>
                </a:spcAft>
                <a:buSzPct val="100000"/>
                <a:buFont typeface="Wingdings" pitchFamily="2"/>
                <a:buChar char="v"/>
                <a:tabLst/>
                <a:defRPr sz="1800" b="0" i="0" u="none" strike="noStrike" kern="0" cap="none" spc="0" baseline="0">
                  <a:solidFill>
                    <a:srgbClr val="000000"/>
                  </a:solidFill>
                  <a:uFillTx/>
                </a:defRPr>
              </a:pPr>
              <a:r>
                <a:rPr lang="en-GB" sz="1100" b="1" i="0" u="none" strike="noStrike" kern="1200" cap="none" spc="0" baseline="0">
                  <a:solidFill>
                    <a:srgbClr val="000000"/>
                  </a:solidFill>
                  <a:uFillTx/>
                  <a:latin typeface="Arial" pitchFamily="34"/>
                  <a:cs typeface="Arial" pitchFamily="34"/>
                </a:rPr>
                <a:t>Professionalism</a:t>
              </a:r>
              <a:r>
                <a:rPr lang="en-GB" sz="1100" b="0" i="0" u="none" strike="noStrike" kern="0" cap="none" spc="0" baseline="0">
                  <a:solidFill>
                    <a:srgbClr val="000000"/>
                  </a:solidFill>
                  <a:uFillTx/>
                  <a:latin typeface="Arial" pitchFamily="34"/>
                  <a:cs typeface="Arial" pitchFamily="34"/>
                </a:rPr>
                <a:t>:</a:t>
              </a:r>
              <a:r>
                <a:rPr lang="en-GB" sz="1100" b="0" i="0" u="none" strike="noStrike" kern="1200" cap="none" spc="0" baseline="0">
                  <a:solidFill>
                    <a:srgbClr val="000000"/>
                  </a:solidFill>
                  <a:uFillTx/>
                  <a:latin typeface="Arial" pitchFamily="34"/>
                  <a:cs typeface="Arial" pitchFamily="34"/>
                </a:rPr>
                <a:t> Keep knowledge updated and act ethically.</a:t>
              </a:r>
            </a:p>
            <a:p>
              <a:pPr marL="171450" marR="0" lvl="0" indent="-171450" algn="l" defTabSz="622304" rtl="0" fontAlgn="auto" hangingPunct="1">
                <a:lnSpc>
                  <a:spcPct val="150000"/>
                </a:lnSpc>
                <a:spcBef>
                  <a:spcPts val="0"/>
                </a:spcBef>
                <a:spcAft>
                  <a:spcPts val="500"/>
                </a:spcAft>
                <a:buSzPct val="100000"/>
                <a:buFont typeface="Wingdings" pitchFamily="2"/>
                <a:buChar char="v"/>
                <a:tabLst/>
                <a:defRPr sz="1800" b="0" i="0" u="none" strike="noStrike" kern="0" cap="none" spc="0" baseline="0">
                  <a:solidFill>
                    <a:srgbClr val="000000"/>
                  </a:solidFill>
                  <a:uFillTx/>
                </a:defRPr>
              </a:pPr>
              <a:r>
                <a:rPr lang="en-GB" sz="1100" b="1" i="0" u="none" strike="noStrike" kern="1200" cap="none" spc="0" baseline="0">
                  <a:solidFill>
                    <a:srgbClr val="000000"/>
                  </a:solidFill>
                  <a:uFillTx/>
                  <a:latin typeface="Arial" pitchFamily="34"/>
                  <a:cs typeface="Arial" pitchFamily="34"/>
                </a:rPr>
                <a:t>Collaboration</a:t>
              </a:r>
              <a:r>
                <a:rPr lang="en-GB" sz="1100" b="0" i="0" u="none" strike="noStrike" kern="0" cap="none" spc="0" baseline="0">
                  <a:solidFill>
                    <a:srgbClr val="000000"/>
                  </a:solidFill>
                  <a:uFillTx/>
                  <a:latin typeface="Arial" pitchFamily="34"/>
                  <a:cs typeface="Arial" pitchFamily="34"/>
                </a:rPr>
                <a:t>: </a:t>
              </a:r>
              <a:r>
                <a:rPr lang="en-GB" sz="1100" b="0" i="0" u="none" strike="noStrike" kern="1200" cap="none" spc="0" baseline="0">
                  <a:solidFill>
                    <a:srgbClr val="000000"/>
                  </a:solidFill>
                  <a:uFillTx/>
                  <a:latin typeface="Arial" pitchFamily="34"/>
                  <a:cs typeface="Arial" pitchFamily="34"/>
                </a:rPr>
                <a:t>Work with patients and healthcare teams for the best care.</a:t>
              </a:r>
            </a:p>
            <a:p>
              <a:pPr marL="171450" marR="0" lvl="0" indent="-171450" algn="l" defTabSz="622304" rtl="0" fontAlgn="auto" hangingPunct="1">
                <a:lnSpc>
                  <a:spcPct val="150000"/>
                </a:lnSpc>
                <a:spcBef>
                  <a:spcPts val="0"/>
                </a:spcBef>
                <a:spcAft>
                  <a:spcPts val="500"/>
                </a:spcAft>
                <a:buSzPct val="100000"/>
                <a:buFont typeface="Wingdings" pitchFamily="2"/>
                <a:buChar char="v"/>
                <a:tabLst/>
                <a:defRPr sz="1800" b="0" i="0" u="none" strike="noStrike" kern="0" cap="none" spc="0" baseline="0">
                  <a:solidFill>
                    <a:srgbClr val="000000"/>
                  </a:solidFill>
                  <a:uFillTx/>
                </a:defRPr>
              </a:pPr>
              <a:r>
                <a:rPr lang="en-GB" sz="1100" b="1" i="0" u="none" strike="noStrike" kern="1200" cap="none" spc="0" baseline="0">
                  <a:solidFill>
                    <a:srgbClr val="000000"/>
                  </a:solidFill>
                  <a:uFillTx/>
                  <a:latin typeface="Arial" pitchFamily="34"/>
                  <a:cs typeface="Arial" pitchFamily="34"/>
                </a:rPr>
                <a:t>Patient-centred care</a:t>
              </a:r>
              <a:r>
                <a:rPr lang="en-GB" sz="1100" b="0" i="0" u="none" strike="noStrike" kern="0" cap="none" spc="0" baseline="0">
                  <a:solidFill>
                    <a:srgbClr val="000000"/>
                  </a:solidFill>
                  <a:uFillTx/>
                  <a:latin typeface="Arial" pitchFamily="34"/>
                  <a:cs typeface="Arial" pitchFamily="34"/>
                </a:rPr>
                <a:t>: </a:t>
              </a:r>
              <a:r>
                <a:rPr lang="en-GB" sz="1100" b="0" i="0" u="none" strike="noStrike" kern="1200" cap="none" spc="0" baseline="0">
                  <a:solidFill>
                    <a:srgbClr val="000000"/>
                  </a:solidFill>
                  <a:uFillTx/>
                  <a:latin typeface="Arial" pitchFamily="34"/>
                  <a:cs typeface="Arial" pitchFamily="34"/>
                </a:rPr>
                <a:t>Focus on the individual’s physical, emotional, and social needs (Moyo et al., 2015).</a:t>
              </a:r>
              <a:r>
                <a:rPr lang="pt-BR" sz="1100" b="0" i="0" u="none" strike="noStrike" kern="1200" cap="none" spc="0" baseline="0">
                  <a:solidFill>
                    <a:srgbClr val="000000"/>
                  </a:solidFill>
                  <a:uFillTx/>
                  <a:latin typeface="Arial" pitchFamily="34"/>
                  <a:cs typeface="Arial" pitchFamily="34"/>
                </a:rPr>
                <a:t> </a:t>
              </a:r>
            </a:p>
          </p:txBody>
        </p:sp>
        <p:sp>
          <p:nvSpPr>
            <p:cNvPr id="9" name="Rectangle 8">
              <a:extLst>
                <a:ext uri="{FF2B5EF4-FFF2-40B4-BE49-F238E27FC236}">
                  <a16:creationId xmlns:a16="http://schemas.microsoft.com/office/drawing/2014/main" id="{FCDF67AF-E4B2-6422-4B4E-BCACDE0E22DE}"/>
                </a:ext>
              </a:extLst>
            </p:cNvPr>
            <p:cNvSpPr/>
            <p:nvPr/>
          </p:nvSpPr>
          <p:spPr>
            <a:xfrm>
              <a:off x="4899931" y="6485784"/>
              <a:ext cx="7292065" cy="344509"/>
            </a:xfrm>
            <a:prstGeom prst="rect">
              <a:avLst/>
            </a:prstGeom>
            <a:solidFill>
              <a:srgbClr val="FFFFFF">
                <a:alpha val="90000"/>
              </a:srgbClr>
            </a:solidFill>
            <a:ln w="19046" cap="flat">
              <a:noFill/>
              <a:prstDash val="solid"/>
              <a:miter/>
            </a:ln>
            <a:effectLst>
              <a:outerShdw blurRad="44450" dist="27940" dir="5400000" algn="ctr">
                <a:srgbClr val="000000">
                  <a:alpha val="32000"/>
                </a:srgbClr>
              </a:outerShdw>
            </a:effectLst>
            <a:sp3d>
              <a:bevelT w="190500" h="38100"/>
            </a:sp3d>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000000"/>
                </a:solidFill>
                <a:uFillTx/>
                <a:latin typeface="Aptos"/>
              </a:endParaRPr>
            </a:p>
          </p:txBody>
        </p:sp>
        <p:sp>
          <p:nvSpPr>
            <p:cNvPr id="10" name="Freeform: Shape 9">
              <a:extLst>
                <a:ext uri="{FF2B5EF4-FFF2-40B4-BE49-F238E27FC236}">
                  <a16:creationId xmlns:a16="http://schemas.microsoft.com/office/drawing/2014/main" id="{2D51C0EE-1BC1-4B13-0C93-E3161CB73D9D}"/>
                </a:ext>
              </a:extLst>
            </p:cNvPr>
            <p:cNvSpPr/>
            <p:nvPr/>
          </p:nvSpPr>
          <p:spPr>
            <a:xfrm>
              <a:off x="4891281" y="4784268"/>
              <a:ext cx="7292065" cy="2004611"/>
            </a:xfrm>
            <a:custGeom>
              <a:avLst/>
              <a:gdLst>
                <a:gd name="f0" fmla="val 10800000"/>
                <a:gd name="f1" fmla="val 5400000"/>
                <a:gd name="f2" fmla="val 180"/>
                <a:gd name="f3" fmla="val w"/>
                <a:gd name="f4" fmla="val h"/>
                <a:gd name="f5" fmla="val 0"/>
                <a:gd name="f6" fmla="val 6955179"/>
                <a:gd name="f7" fmla="val 1880800"/>
                <a:gd name="f8" fmla="val 313473"/>
                <a:gd name="f9" fmla="val 140347"/>
                <a:gd name="f10" fmla="val 6641706"/>
                <a:gd name="f11" fmla="val 6814832"/>
                <a:gd name="f12" fmla="val 1567327"/>
                <a:gd name="f13" fmla="val 1740453"/>
                <a:gd name="f14" fmla="+- 0 0 -90"/>
                <a:gd name="f15" fmla="*/ f3 1 6955179"/>
                <a:gd name="f16" fmla="*/ f4 1 1880800"/>
                <a:gd name="f17" fmla="+- f7 0 f5"/>
                <a:gd name="f18" fmla="+- f6 0 f5"/>
                <a:gd name="f19" fmla="*/ f14 f0 1"/>
                <a:gd name="f20" fmla="*/ f18 1 6955179"/>
                <a:gd name="f21" fmla="*/ f17 1 1880800"/>
                <a:gd name="f22" fmla="*/ 0 f18 1"/>
                <a:gd name="f23" fmla="*/ 313473 f17 1"/>
                <a:gd name="f24" fmla="*/ 313473 f18 1"/>
                <a:gd name="f25" fmla="*/ 0 f17 1"/>
                <a:gd name="f26" fmla="*/ 6641706 f18 1"/>
                <a:gd name="f27" fmla="*/ 6955179 f18 1"/>
                <a:gd name="f28" fmla="*/ 1567327 f17 1"/>
                <a:gd name="f29" fmla="*/ 1880800 f17 1"/>
                <a:gd name="f30" fmla="*/ f19 1 f2"/>
                <a:gd name="f31" fmla="*/ f22 1 6955179"/>
                <a:gd name="f32" fmla="*/ f23 1 1880800"/>
                <a:gd name="f33" fmla="*/ f24 1 6955179"/>
                <a:gd name="f34" fmla="*/ f25 1 1880800"/>
                <a:gd name="f35" fmla="*/ f26 1 6955179"/>
                <a:gd name="f36" fmla="*/ f27 1 6955179"/>
                <a:gd name="f37" fmla="*/ f28 1 1880800"/>
                <a:gd name="f38" fmla="*/ f29 1 188080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6955179" h="188080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2CFEE"/>
            </a:solidFill>
            <a:ln cap="flat">
              <a:noFill/>
              <a:prstDash val="solid"/>
            </a:ln>
            <a:effectLst>
              <a:outerShdw blurRad="44450" dist="27940" dir="5400000" algn="ctr">
                <a:srgbClr val="000000">
                  <a:alpha val="32000"/>
                </a:srgbClr>
              </a:outerShdw>
            </a:effectLst>
            <a:sp3d>
              <a:bevelT w="190500" h="38100"/>
            </a:sp3d>
          </p:spPr>
          <p:txBody>
            <a:bodyPr vert="horz" wrap="square" lIns="284753" tIns="91814" rIns="284753" bIns="91814" anchor="ctr" anchorCtr="0" compatLnSpc="1">
              <a:noAutofit/>
            </a:bodyPr>
            <a:lstStyle/>
            <a:p>
              <a:pPr marL="0" marR="0" lvl="0" indent="0" algn="l"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pt-BR" sz="1400" b="1" i="0" u="none" strike="noStrike" kern="1200" cap="none" spc="0" baseline="0">
                  <a:solidFill>
                    <a:srgbClr val="000000"/>
                  </a:solidFill>
                  <a:uFillTx/>
                  <a:latin typeface="Arial" pitchFamily="34"/>
                  <a:cs typeface="Arial" pitchFamily="34"/>
                </a:rPr>
                <a:t>Behavirours</a:t>
              </a:r>
            </a:p>
            <a:p>
              <a:pPr marL="171450" marR="0" lvl="0" indent="-171450" algn="l" defTabSz="622304" rtl="0" fontAlgn="auto" hangingPunct="1">
                <a:lnSpc>
                  <a:spcPct val="150000"/>
                </a:lnSpc>
                <a:spcBef>
                  <a:spcPts val="0"/>
                </a:spcBef>
                <a:spcAft>
                  <a:spcPts val="500"/>
                </a:spcAft>
                <a:buSzPct val="100000"/>
                <a:buFont typeface="Wingdings" pitchFamily="2"/>
                <a:buChar char="v"/>
                <a:tabLst/>
                <a:defRPr sz="1800" b="0" i="0" u="none" strike="noStrike" kern="0" cap="none" spc="0" baseline="0">
                  <a:solidFill>
                    <a:srgbClr val="000000"/>
                  </a:solidFill>
                  <a:uFillTx/>
                </a:defRPr>
              </a:pPr>
              <a:r>
                <a:rPr lang="en-GB" sz="1100" b="1" i="0" u="none" strike="noStrike" kern="1200" cap="none" spc="0" baseline="0">
                  <a:solidFill>
                    <a:srgbClr val="000000"/>
                  </a:solidFill>
                  <a:uFillTx/>
                  <a:latin typeface="Arial" pitchFamily="34"/>
                  <a:cs typeface="Arial" pitchFamily="34"/>
                </a:rPr>
                <a:t>Active Listening</a:t>
              </a:r>
              <a:r>
                <a:rPr lang="en-GB" sz="1100" b="0" i="0" u="none" strike="noStrike" kern="0" cap="none" spc="0" baseline="0">
                  <a:solidFill>
                    <a:srgbClr val="000000"/>
                  </a:solidFill>
                  <a:uFillTx/>
                  <a:latin typeface="Arial" pitchFamily="34"/>
                  <a:cs typeface="Arial" pitchFamily="34"/>
                </a:rPr>
                <a:t>: </a:t>
              </a:r>
              <a:r>
                <a:rPr lang="en-GB" sz="1100" b="0" i="0" u="none" strike="noStrike" kern="1200" cap="none" spc="0" baseline="0">
                  <a:solidFill>
                    <a:srgbClr val="000000"/>
                  </a:solidFill>
                  <a:uFillTx/>
                  <a:latin typeface="Arial" pitchFamily="34"/>
                  <a:cs typeface="Arial" pitchFamily="34"/>
                </a:rPr>
                <a:t>Pay attention to patients’ concerns and respond appropriately.</a:t>
              </a:r>
            </a:p>
            <a:p>
              <a:pPr marL="171450" marR="0" lvl="0" indent="-171450" algn="l" defTabSz="622304" rtl="0" fontAlgn="auto" hangingPunct="1">
                <a:lnSpc>
                  <a:spcPct val="150000"/>
                </a:lnSpc>
                <a:spcBef>
                  <a:spcPts val="0"/>
                </a:spcBef>
                <a:spcAft>
                  <a:spcPts val="500"/>
                </a:spcAft>
                <a:buSzPct val="100000"/>
                <a:buFont typeface="Wingdings" pitchFamily="2"/>
                <a:buChar char="v"/>
                <a:tabLst/>
                <a:defRPr sz="1800" b="0" i="0" u="none" strike="noStrike" kern="0" cap="none" spc="0" baseline="0">
                  <a:solidFill>
                    <a:srgbClr val="000000"/>
                  </a:solidFill>
                  <a:uFillTx/>
                </a:defRPr>
              </a:pPr>
              <a:r>
                <a:rPr lang="en-GB" sz="1100" b="1" i="0" u="none" strike="noStrike" kern="1200" cap="none" spc="0" baseline="0">
                  <a:solidFill>
                    <a:srgbClr val="000000"/>
                  </a:solidFill>
                  <a:uFillTx/>
                  <a:latin typeface="Arial" pitchFamily="34"/>
                  <a:cs typeface="Arial" pitchFamily="34"/>
                </a:rPr>
                <a:t>Patient Advocacy</a:t>
              </a:r>
              <a:r>
                <a:rPr lang="en-GB" sz="1100" b="0" i="0" u="none" strike="noStrike" kern="0" cap="none" spc="0" baseline="0">
                  <a:solidFill>
                    <a:srgbClr val="000000"/>
                  </a:solidFill>
                  <a:uFillTx/>
                  <a:latin typeface="Arial" pitchFamily="34"/>
                  <a:cs typeface="Arial" pitchFamily="34"/>
                </a:rPr>
                <a:t>: </a:t>
              </a:r>
              <a:r>
                <a:rPr lang="en-GB" sz="1100" b="0" i="0" u="none" strike="noStrike" kern="1200" cap="none" spc="0" baseline="0">
                  <a:solidFill>
                    <a:srgbClr val="000000"/>
                  </a:solidFill>
                  <a:uFillTx/>
                  <a:latin typeface="Arial" pitchFamily="34"/>
                  <a:cs typeface="Arial" pitchFamily="34"/>
                </a:rPr>
                <a:t>Support patients in navigating the healthcare system.</a:t>
              </a:r>
            </a:p>
            <a:p>
              <a:pPr marL="171450" marR="0" lvl="0" indent="-171450" algn="l" defTabSz="622304" rtl="0" fontAlgn="auto" hangingPunct="1">
                <a:lnSpc>
                  <a:spcPct val="150000"/>
                </a:lnSpc>
                <a:spcBef>
                  <a:spcPts val="0"/>
                </a:spcBef>
                <a:spcAft>
                  <a:spcPts val="500"/>
                </a:spcAft>
                <a:buSzPct val="100000"/>
                <a:buFont typeface="Wingdings" pitchFamily="2"/>
                <a:buChar char="v"/>
                <a:tabLst/>
                <a:defRPr sz="1800" b="0" i="0" u="none" strike="noStrike" kern="0" cap="none" spc="0" baseline="0">
                  <a:solidFill>
                    <a:srgbClr val="000000"/>
                  </a:solidFill>
                  <a:uFillTx/>
                </a:defRPr>
              </a:pPr>
              <a:r>
                <a:rPr lang="en-GB" sz="1100" b="1" i="0" u="none" strike="noStrike" kern="1200" cap="none" spc="0" baseline="0">
                  <a:solidFill>
                    <a:srgbClr val="000000"/>
                  </a:solidFill>
                  <a:uFillTx/>
                  <a:latin typeface="Arial" pitchFamily="34"/>
                  <a:cs typeface="Arial" pitchFamily="34"/>
                </a:rPr>
                <a:t>Proactive Support</a:t>
              </a:r>
              <a:r>
                <a:rPr lang="en-GB" sz="1100" b="0" i="0" u="none" strike="noStrike" kern="0" cap="none" spc="0" baseline="0">
                  <a:solidFill>
                    <a:srgbClr val="000000"/>
                  </a:solidFill>
                  <a:uFillTx/>
                  <a:latin typeface="Arial" pitchFamily="34"/>
                  <a:cs typeface="Arial" pitchFamily="34"/>
                </a:rPr>
                <a:t>: </a:t>
              </a:r>
              <a:r>
                <a:rPr lang="en-GB" sz="1100" b="0" i="0" u="none" strike="noStrike" kern="1200" cap="none" spc="0" baseline="0">
                  <a:solidFill>
                    <a:srgbClr val="000000"/>
                  </a:solidFill>
                  <a:uFillTx/>
                  <a:latin typeface="Arial" pitchFamily="34"/>
                  <a:cs typeface="Arial" pitchFamily="34"/>
                </a:rPr>
                <a:t>Anticipate patient needs and prevent complications.</a:t>
              </a:r>
            </a:p>
            <a:p>
              <a:pPr marL="171450" marR="0" lvl="0" indent="-171450" algn="l" defTabSz="622304" rtl="0" fontAlgn="auto" hangingPunct="1">
                <a:lnSpc>
                  <a:spcPct val="150000"/>
                </a:lnSpc>
                <a:spcBef>
                  <a:spcPts val="0"/>
                </a:spcBef>
                <a:spcAft>
                  <a:spcPts val="500"/>
                </a:spcAft>
                <a:buSzPct val="100000"/>
                <a:buFont typeface="Wingdings" pitchFamily="2"/>
                <a:buChar char="v"/>
                <a:tabLst/>
                <a:defRPr sz="1800" b="0" i="0" u="none" strike="noStrike" kern="0" cap="none" spc="0" baseline="0">
                  <a:solidFill>
                    <a:srgbClr val="000000"/>
                  </a:solidFill>
                  <a:uFillTx/>
                </a:defRPr>
              </a:pPr>
              <a:r>
                <a:rPr lang="en-GB" sz="1100" b="1" i="0" u="none" strike="noStrike" kern="1200" cap="none" spc="0" baseline="0">
                  <a:solidFill>
                    <a:srgbClr val="000000"/>
                  </a:solidFill>
                  <a:uFillTx/>
                  <a:latin typeface="Arial" pitchFamily="34"/>
                  <a:cs typeface="Arial" pitchFamily="34"/>
                </a:rPr>
                <a:t>Continuous Learning</a:t>
              </a:r>
              <a:r>
                <a:rPr lang="en-GB" sz="1100" b="0" i="0" u="none" strike="noStrike" kern="0" cap="none" spc="0" baseline="0">
                  <a:solidFill>
                    <a:srgbClr val="000000"/>
                  </a:solidFill>
                  <a:uFillTx/>
                  <a:latin typeface="Arial" pitchFamily="34"/>
                  <a:cs typeface="Arial" pitchFamily="34"/>
                </a:rPr>
                <a:t>: </a:t>
              </a:r>
              <a:r>
                <a:rPr lang="en-GB" sz="1100" b="0" i="0" u="none" strike="noStrike" kern="1200" cap="none" spc="0" baseline="0">
                  <a:solidFill>
                    <a:srgbClr val="000000"/>
                  </a:solidFill>
                  <a:uFillTx/>
                  <a:latin typeface="Arial" pitchFamily="34"/>
                  <a:cs typeface="Arial" pitchFamily="34"/>
                </a:rPr>
                <a:t>Stay updated with new treatments, technologies, and guidelines.</a:t>
              </a:r>
            </a:p>
            <a:p>
              <a:pPr marL="171450" marR="0" lvl="0" indent="-171450" algn="l" defTabSz="622304" rtl="0" fontAlgn="auto" hangingPunct="1">
                <a:lnSpc>
                  <a:spcPct val="150000"/>
                </a:lnSpc>
                <a:spcBef>
                  <a:spcPts val="0"/>
                </a:spcBef>
                <a:spcAft>
                  <a:spcPts val="500"/>
                </a:spcAft>
                <a:buSzPct val="100000"/>
                <a:buFont typeface="Wingdings" pitchFamily="2"/>
                <a:buChar char="v"/>
                <a:tabLst/>
                <a:defRPr sz="1800" b="0" i="0" u="none" strike="noStrike" kern="0" cap="none" spc="0" baseline="0">
                  <a:solidFill>
                    <a:srgbClr val="000000"/>
                  </a:solidFill>
                  <a:uFillTx/>
                </a:defRPr>
              </a:pPr>
              <a:r>
                <a:rPr lang="en-GB" sz="1100" b="1" i="0" u="none" strike="noStrike" kern="1200" cap="none" spc="0" baseline="0">
                  <a:solidFill>
                    <a:srgbClr val="000000"/>
                  </a:solidFill>
                  <a:uFillTx/>
                  <a:latin typeface="Arial" pitchFamily="34"/>
                  <a:cs typeface="Arial" pitchFamily="34"/>
                </a:rPr>
                <a:t>Teamwork</a:t>
              </a:r>
              <a:r>
                <a:rPr lang="en-GB" sz="1100" b="0" i="0" u="none" strike="noStrike" kern="0" cap="none" spc="0" baseline="0">
                  <a:solidFill>
                    <a:srgbClr val="000000"/>
                  </a:solidFill>
                  <a:uFillTx/>
                  <a:latin typeface="Arial" pitchFamily="34"/>
                  <a:cs typeface="Arial" pitchFamily="34"/>
                </a:rPr>
                <a:t>: </a:t>
              </a:r>
              <a:r>
                <a:rPr lang="en-GB" sz="1100" b="0" i="0" u="none" strike="noStrike" kern="1200" cap="none" spc="0" baseline="0">
                  <a:solidFill>
                    <a:srgbClr val="000000"/>
                  </a:solidFill>
                  <a:uFillTx/>
                  <a:latin typeface="Arial" pitchFamily="34"/>
                  <a:cs typeface="Arial" pitchFamily="34"/>
                </a:rPr>
                <a:t>Collaborate effectively with colleagues and other healthcare professionals</a:t>
              </a:r>
              <a:r>
                <a:rPr lang="en-GB" sz="1100" b="0" i="0" u="none" strike="noStrike" kern="1200" cap="none" spc="0" baseline="0">
                  <a:solidFill>
                    <a:srgbClr val="FFFFFF"/>
                  </a:solidFill>
                  <a:uFillTx/>
                  <a:latin typeface="Arial" pitchFamily="34"/>
                  <a:cs typeface="Arial" pitchFamily="34"/>
                </a:rPr>
                <a:t>.</a:t>
              </a:r>
              <a:r>
                <a:rPr lang="en-GB" sz="1100" b="0" i="0" u="none" strike="noStrike" kern="0" cap="none" spc="0" baseline="0">
                  <a:solidFill>
                    <a:srgbClr val="000000"/>
                  </a:solidFill>
                  <a:uFillTx/>
                  <a:latin typeface="Arial" pitchFamily="34"/>
                  <a:cs typeface="Arial" pitchFamily="34"/>
                </a:rPr>
                <a:t> (Gordon and Hill, 2024).</a:t>
              </a:r>
              <a:endParaRPr lang="pt-BR" sz="1100" b="0" i="0" u="none" strike="noStrike" kern="1200" cap="none" spc="0" baseline="0">
                <a:solidFill>
                  <a:srgbClr val="FFFFFF"/>
                </a:solidFill>
                <a:uFillTx/>
                <a:latin typeface="Arial" pitchFamily="34"/>
                <a:cs typeface="Arial" pitchFamily="34"/>
              </a:endParaRPr>
            </a:p>
          </p:txBody>
        </p:sp>
      </p:grpSp>
      <p:sp>
        <p:nvSpPr>
          <p:cNvPr id="11" name="TextBox 10">
            <a:extLst>
              <a:ext uri="{FF2B5EF4-FFF2-40B4-BE49-F238E27FC236}">
                <a16:creationId xmlns:a16="http://schemas.microsoft.com/office/drawing/2014/main" id="{D5446572-3466-C53C-0C82-11C0C169B8B1}"/>
              </a:ext>
            </a:extLst>
          </p:cNvPr>
          <p:cNvSpPr txBox="1"/>
          <p:nvPr/>
        </p:nvSpPr>
        <p:spPr>
          <a:xfrm>
            <a:off x="2975980" y="6621724"/>
            <a:ext cx="2971800" cy="24622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BR" sz="1000" b="0" i="0" u="none" strike="noStrike" kern="1200" cap="none" spc="0" baseline="0" dirty="0">
                <a:solidFill>
                  <a:srgbClr val="000000"/>
                </a:solidFill>
                <a:uFillTx/>
                <a:latin typeface="Arial" pitchFamily="34"/>
                <a:cs typeface="Arial" pitchFamily="34"/>
              </a:rPr>
              <a:t>(</a:t>
            </a:r>
            <a:r>
              <a:rPr lang="pt-BR" sz="1000" b="1" i="0" u="none" strike="noStrike" kern="1200" cap="none" spc="0" baseline="0" dirty="0">
                <a:solidFill>
                  <a:srgbClr val="000000"/>
                </a:solidFill>
                <a:uFillTx/>
                <a:latin typeface="Arial" pitchFamily="34"/>
                <a:cs typeface="Arial" pitchFamily="34"/>
              </a:rPr>
              <a:t>Wellthy therapeutics, 2021)</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Oval 6">
            <a:extLst>
              <a:ext uri="{FF2B5EF4-FFF2-40B4-BE49-F238E27FC236}">
                <a16:creationId xmlns:a16="http://schemas.microsoft.com/office/drawing/2014/main" id="{19B944E0-0CBF-104F-AA93-ED20839D493F}"/>
              </a:ext>
            </a:extLst>
          </p:cNvPr>
          <p:cNvSpPr/>
          <p:nvPr/>
        </p:nvSpPr>
        <p:spPr>
          <a:xfrm>
            <a:off x="-604025" y="1044610"/>
            <a:ext cx="3032571" cy="251171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D9F2D0"/>
          </a:solidFill>
          <a:ln cap="flat">
            <a:noFill/>
            <a:prstDash val="soli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Aptos"/>
            </a:endParaRPr>
          </a:p>
        </p:txBody>
      </p:sp>
      <p:sp>
        <p:nvSpPr>
          <p:cNvPr id="3" name="Oval 3">
            <a:extLst>
              <a:ext uri="{FF2B5EF4-FFF2-40B4-BE49-F238E27FC236}">
                <a16:creationId xmlns:a16="http://schemas.microsoft.com/office/drawing/2014/main" id="{F4C89E44-6FAB-9980-8A3B-A0F2D89ABE6A}"/>
              </a:ext>
            </a:extLst>
          </p:cNvPr>
          <p:cNvSpPr/>
          <p:nvPr/>
        </p:nvSpPr>
        <p:spPr>
          <a:xfrm>
            <a:off x="-395679" y="-856527"/>
            <a:ext cx="3900876" cy="323950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3B7D23"/>
          </a:solidFill>
          <a:ln cap="flat">
            <a:noFill/>
            <a:prstDash val="soli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BR" sz="2400" b="1" i="0" u="none" strike="noStrike" kern="1200" cap="none" spc="0" baseline="0">
                <a:solidFill>
                  <a:srgbClr val="FFFFFF"/>
                </a:solidFill>
                <a:uFillTx/>
                <a:latin typeface="Arial" pitchFamily="34"/>
                <a:cs typeface="Arial" pitchFamily="34"/>
              </a:rPr>
              <a:t>Recommendation</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BR" sz="2400" b="1" i="0" u="none" strike="noStrike" kern="1200" cap="none" spc="0" baseline="0">
                <a:solidFill>
                  <a:srgbClr val="FFFFFF"/>
                </a:solidFill>
                <a:uFillTx/>
                <a:latin typeface="Arial" pitchFamily="34"/>
                <a:cs typeface="Arial" pitchFamily="34"/>
              </a:rPr>
              <a:t>(NICE)</a:t>
            </a:r>
          </a:p>
        </p:txBody>
      </p:sp>
      <p:sp>
        <p:nvSpPr>
          <p:cNvPr id="4" name="Oval 7">
            <a:extLst>
              <a:ext uri="{FF2B5EF4-FFF2-40B4-BE49-F238E27FC236}">
                <a16:creationId xmlns:a16="http://schemas.microsoft.com/office/drawing/2014/main" id="{61A07049-C129-2552-A72F-062210B46843}"/>
              </a:ext>
            </a:extLst>
          </p:cNvPr>
          <p:cNvSpPr/>
          <p:nvPr/>
        </p:nvSpPr>
        <p:spPr>
          <a:xfrm>
            <a:off x="10754807" y="5046564"/>
            <a:ext cx="1851952" cy="2430685"/>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D9F2D0"/>
          </a:solidFill>
          <a:ln cap="flat">
            <a:noFill/>
            <a:prstDash val="soli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Aptos"/>
            </a:endParaRPr>
          </a:p>
        </p:txBody>
      </p:sp>
      <p:sp>
        <p:nvSpPr>
          <p:cNvPr id="5" name="Oval 8">
            <a:extLst>
              <a:ext uri="{FF2B5EF4-FFF2-40B4-BE49-F238E27FC236}">
                <a16:creationId xmlns:a16="http://schemas.microsoft.com/office/drawing/2014/main" id="{55F5D3B1-622D-61AB-4CE5-DA32BF965D1E}"/>
              </a:ext>
            </a:extLst>
          </p:cNvPr>
          <p:cNvSpPr/>
          <p:nvPr/>
        </p:nvSpPr>
        <p:spPr>
          <a:xfrm>
            <a:off x="11680783" y="4423455"/>
            <a:ext cx="925976" cy="9606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13501B"/>
          </a:solidFill>
          <a:ln cap="flat">
            <a:noFill/>
            <a:prstDash val="soli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FF"/>
              </a:solidFill>
              <a:uFillTx/>
              <a:latin typeface="Aptos"/>
            </a:endParaRPr>
          </a:p>
        </p:txBody>
      </p:sp>
      <p:grpSp>
        <p:nvGrpSpPr>
          <p:cNvPr id="6" name="Diagram 16">
            <a:extLst>
              <a:ext uri="{FF2B5EF4-FFF2-40B4-BE49-F238E27FC236}">
                <a16:creationId xmlns:a16="http://schemas.microsoft.com/office/drawing/2014/main" id="{E8846ECB-4A7E-6AD3-CDC0-84CAC33B0435}"/>
              </a:ext>
            </a:extLst>
          </p:cNvPr>
          <p:cNvGrpSpPr/>
          <p:nvPr/>
        </p:nvGrpSpPr>
        <p:grpSpPr>
          <a:xfrm>
            <a:off x="3556202" y="596088"/>
            <a:ext cx="6691057" cy="5835965"/>
            <a:chOff x="3556202" y="596088"/>
            <a:chExt cx="6691057" cy="5835965"/>
          </a:xfrm>
        </p:grpSpPr>
        <p:sp>
          <p:nvSpPr>
            <p:cNvPr id="7" name="Freeform: Shape 6">
              <a:extLst>
                <a:ext uri="{FF2B5EF4-FFF2-40B4-BE49-F238E27FC236}">
                  <a16:creationId xmlns:a16="http://schemas.microsoft.com/office/drawing/2014/main" id="{659DBCDE-FC72-C8F7-EBC2-3D7491ECCEDC}"/>
                </a:ext>
              </a:extLst>
            </p:cNvPr>
            <p:cNvSpPr/>
            <p:nvPr/>
          </p:nvSpPr>
          <p:spPr>
            <a:xfrm>
              <a:off x="4830336" y="596088"/>
              <a:ext cx="5405118" cy="1656600"/>
            </a:xfrm>
            <a:custGeom>
              <a:avLst/>
              <a:gdLst>
                <a:gd name="f0" fmla="val 10800000"/>
                <a:gd name="f1" fmla="val 5400000"/>
                <a:gd name="f2" fmla="val 180"/>
                <a:gd name="f3" fmla="val w"/>
                <a:gd name="f4" fmla="val h"/>
                <a:gd name="f5" fmla="val 0"/>
                <a:gd name="f6" fmla="val 5405120"/>
                <a:gd name="f7" fmla="val 1656595"/>
                <a:gd name="f8" fmla="val 1656594"/>
                <a:gd name="f9" fmla="val 828297"/>
                <a:gd name="f10" fmla="val 1"/>
                <a:gd name="f11" fmla="+- 0 0 -90"/>
                <a:gd name="f12" fmla="*/ f3 1 5405120"/>
                <a:gd name="f13" fmla="*/ f4 1 1656595"/>
                <a:gd name="f14" fmla="+- f7 0 f5"/>
                <a:gd name="f15" fmla="+- f6 0 f5"/>
                <a:gd name="f16" fmla="*/ f11 f0 1"/>
                <a:gd name="f17" fmla="*/ f15 1 5405120"/>
                <a:gd name="f18" fmla="*/ f14 1 1656595"/>
                <a:gd name="f19" fmla="*/ 0 f15 1"/>
                <a:gd name="f20" fmla="*/ 0 f14 1"/>
                <a:gd name="f21" fmla="*/ 4576823 f15 1"/>
                <a:gd name="f22" fmla="*/ 5405120 f15 1"/>
                <a:gd name="f23" fmla="*/ 828298 f14 1"/>
                <a:gd name="f24" fmla="*/ 1656595 f14 1"/>
                <a:gd name="f25" fmla="*/ f16 1 f2"/>
                <a:gd name="f26" fmla="*/ f19 1 5405120"/>
                <a:gd name="f27" fmla="*/ f20 1 1656595"/>
                <a:gd name="f28" fmla="*/ f21 1 5405120"/>
                <a:gd name="f29" fmla="*/ f22 1 5405120"/>
                <a:gd name="f30" fmla="*/ f23 1 1656595"/>
                <a:gd name="f31" fmla="*/ f24 1 1656595"/>
                <a:gd name="f32" fmla="*/ f5 1 f17"/>
                <a:gd name="f33" fmla="*/ f6 1 f17"/>
                <a:gd name="f34" fmla="*/ f5 1 f18"/>
                <a:gd name="f35" fmla="*/ f7 1 f18"/>
                <a:gd name="f36" fmla="+- f25 0 f1"/>
                <a:gd name="f37" fmla="*/ f26 1 f17"/>
                <a:gd name="f38" fmla="*/ f27 1 f18"/>
                <a:gd name="f39" fmla="*/ f28 1 f17"/>
                <a:gd name="f40" fmla="*/ f29 1 f17"/>
                <a:gd name="f41" fmla="*/ f30 1 f18"/>
                <a:gd name="f42" fmla="*/ f31 1 f18"/>
                <a:gd name="f43" fmla="*/ f32 f12 1"/>
                <a:gd name="f44" fmla="*/ f33 f12 1"/>
                <a:gd name="f45" fmla="*/ f35 f13 1"/>
                <a:gd name="f46" fmla="*/ f34 f13 1"/>
                <a:gd name="f47" fmla="*/ f37 f12 1"/>
                <a:gd name="f48" fmla="*/ f38 f13 1"/>
                <a:gd name="f49" fmla="*/ f39 f12 1"/>
                <a:gd name="f50" fmla="*/ f40 f12 1"/>
                <a:gd name="f51" fmla="*/ f41 f13 1"/>
                <a:gd name="f52" fmla="*/ f42 f13 1"/>
              </a:gdLst>
              <a:ahLst/>
              <a:cxnLst>
                <a:cxn ang="3cd4">
                  <a:pos x="hc" y="t"/>
                </a:cxn>
                <a:cxn ang="0">
                  <a:pos x="r" y="vc"/>
                </a:cxn>
                <a:cxn ang="cd4">
                  <a:pos x="hc" y="b"/>
                </a:cxn>
                <a:cxn ang="cd2">
                  <a:pos x="l" y="vc"/>
                </a:cxn>
                <a:cxn ang="f36">
                  <a:pos x="f47" y="f48"/>
                </a:cxn>
                <a:cxn ang="f36">
                  <a:pos x="f49" y="f48"/>
                </a:cxn>
                <a:cxn ang="f36">
                  <a:pos x="f50" y="f51"/>
                </a:cxn>
                <a:cxn ang="f36">
                  <a:pos x="f49" y="f52"/>
                </a:cxn>
                <a:cxn ang="f36">
                  <a:pos x="f47" y="f52"/>
                </a:cxn>
                <a:cxn ang="f36">
                  <a:pos x="f47" y="f48"/>
                </a:cxn>
              </a:cxnLst>
              <a:rect l="f43" t="f46" r="f44" b="f45"/>
              <a:pathLst>
                <a:path w="5405120" h="1656595">
                  <a:moveTo>
                    <a:pt x="f6" y="f8"/>
                  </a:moveTo>
                  <a:lnTo>
                    <a:pt x="f9" y="f8"/>
                  </a:lnTo>
                  <a:lnTo>
                    <a:pt x="f5" y="f9"/>
                  </a:lnTo>
                  <a:lnTo>
                    <a:pt x="f9" y="f10"/>
                  </a:lnTo>
                  <a:lnTo>
                    <a:pt x="f6" y="f10"/>
                  </a:lnTo>
                  <a:lnTo>
                    <a:pt x="f6" y="f8"/>
                  </a:lnTo>
                  <a:close/>
                </a:path>
              </a:pathLst>
            </a:custGeom>
            <a:solidFill>
              <a:srgbClr val="C04F15"/>
            </a:solidFill>
            <a:ln cap="flat">
              <a:noFill/>
              <a:prstDash val="soli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wrap="square" lIns="1144664" tIns="45720" rIns="85340" bIns="45720" anchor="ctr" anchorCtr="1" compatLnSpc="1">
              <a:noAutofit/>
            </a:bodyPr>
            <a:lstStyle/>
            <a:p>
              <a:pPr marL="0" marR="0" lvl="0" indent="0" algn="ctr" defTabSz="533396" rtl="0" fontAlgn="auto" hangingPunct="1">
                <a:lnSpc>
                  <a:spcPct val="150000"/>
                </a:lnSpc>
                <a:spcBef>
                  <a:spcPts val="0"/>
                </a:spcBef>
                <a:spcAft>
                  <a:spcPts val="500"/>
                </a:spcAft>
                <a:buNone/>
                <a:tabLst/>
                <a:defRPr sz="1800" b="0" i="0" u="none" strike="noStrike" kern="0" cap="none" spc="0" baseline="0">
                  <a:solidFill>
                    <a:srgbClr val="000000"/>
                  </a:solidFill>
                  <a:uFillTx/>
                </a:defRPr>
              </a:pPr>
              <a:r>
                <a:rPr lang="en-GB" sz="1200" b="1" i="0" u="none" strike="noStrike" kern="1200" cap="none" spc="0" baseline="0" dirty="0">
                  <a:solidFill>
                    <a:srgbClr val="FFFFFF"/>
                  </a:solidFill>
                  <a:uFillTx/>
                  <a:latin typeface="Arial" pitchFamily="34"/>
                  <a:cs typeface="Arial" pitchFamily="34"/>
                </a:rPr>
                <a:t>Individualised care: </a:t>
              </a:r>
              <a:r>
                <a:rPr lang="en-GB" sz="1100" b="0" i="0" u="none" strike="noStrike" kern="1200" cap="none" spc="0" baseline="0" dirty="0">
                  <a:solidFill>
                    <a:srgbClr val="FFFFFF"/>
                  </a:solidFill>
                  <a:uFillTx/>
                  <a:latin typeface="Arial" pitchFamily="34"/>
                  <a:cs typeface="Arial" pitchFamily="34"/>
                </a:rPr>
                <a:t>Treat each patient according to their needs, preferences, and overall health. Agree on realistic goals together.</a:t>
              </a:r>
            </a:p>
            <a:p>
              <a:pPr marL="0" marR="0" lvl="0" indent="0" algn="ctr" defTabSz="533396" rtl="0" fontAlgn="auto" hangingPunct="1">
                <a:lnSpc>
                  <a:spcPct val="150000"/>
                </a:lnSpc>
                <a:spcBef>
                  <a:spcPts val="0"/>
                </a:spcBef>
                <a:spcAft>
                  <a:spcPts val="500"/>
                </a:spcAft>
                <a:buNone/>
                <a:tabLst/>
                <a:defRPr sz="1800" b="0" i="0" u="none" strike="noStrike" kern="0" cap="none" spc="0" baseline="0">
                  <a:solidFill>
                    <a:srgbClr val="000000"/>
                  </a:solidFill>
                  <a:uFillTx/>
                </a:defRPr>
              </a:pPr>
              <a:r>
                <a:rPr lang="en-GB" sz="1200" b="1" i="0" u="none" strike="noStrike" kern="1200" cap="none" spc="0" baseline="0" dirty="0">
                  <a:solidFill>
                    <a:srgbClr val="FFFFFF"/>
                  </a:solidFill>
                  <a:uFillTx/>
                  <a:latin typeface="Arial" pitchFamily="34"/>
                  <a:cs typeface="Arial" pitchFamily="34"/>
                </a:rPr>
                <a:t>Patient education</a:t>
              </a:r>
              <a:r>
                <a:rPr lang="en-GB" sz="1100" b="1" i="0" u="none" strike="noStrike" kern="1200" cap="none" spc="0" baseline="0" dirty="0">
                  <a:solidFill>
                    <a:srgbClr val="FFFFFF"/>
                  </a:solidFill>
                  <a:uFillTx/>
                  <a:latin typeface="Arial" pitchFamily="34"/>
                  <a:cs typeface="Arial" pitchFamily="34"/>
                </a:rPr>
                <a:t>: </a:t>
              </a:r>
              <a:r>
                <a:rPr lang="en-GB" sz="1100" b="0" i="0" u="none" strike="noStrike" kern="1200" cap="none" spc="0" baseline="0" dirty="0">
                  <a:solidFill>
                    <a:srgbClr val="FFFFFF"/>
                  </a:solidFill>
                  <a:uFillTx/>
                  <a:latin typeface="Arial" pitchFamily="34"/>
                  <a:cs typeface="Arial" pitchFamily="34"/>
                </a:rPr>
                <a:t>Provide structured guidance at diagnosis and follow-ups. Teach self-management, insulin or medication use, and recognising warning signs(NICE, 2022g) </a:t>
              </a:r>
              <a:endParaRPr lang="pt-BR" sz="1100" b="0" i="0" u="none" strike="noStrike" kern="1200" cap="none" spc="0" baseline="0" dirty="0">
                <a:solidFill>
                  <a:srgbClr val="FFFFFF"/>
                </a:solidFill>
                <a:uFillTx/>
                <a:latin typeface="Arial" pitchFamily="34"/>
                <a:cs typeface="Arial" pitchFamily="34"/>
              </a:endParaRPr>
            </a:p>
          </p:txBody>
        </p:sp>
        <p:sp>
          <p:nvSpPr>
            <p:cNvPr id="8" name="Freeform: Shape 7" descr="Doctor female outline">
              <a:extLst>
                <a:ext uri="{FF2B5EF4-FFF2-40B4-BE49-F238E27FC236}">
                  <a16:creationId xmlns:a16="http://schemas.microsoft.com/office/drawing/2014/main" id="{3EF9A625-293E-F308-B1B5-0E920AC8E81C}"/>
                </a:ext>
              </a:extLst>
            </p:cNvPr>
            <p:cNvSpPr/>
            <p:nvPr/>
          </p:nvSpPr>
          <p:spPr>
            <a:xfrm>
              <a:off x="3762070" y="885148"/>
              <a:ext cx="945041" cy="1040139"/>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blipFill>
              <a:blip r:embed="rId2">
                <a:alphaModFix/>
                <a:extLst>
                  <a:ext uri="{96DAC541-7B7A-43D3-8B79-37D633B846F1}">
                    <asvg:svgBlip xmlns:asvg="http://schemas.microsoft.com/office/drawing/2016/SVG/main" r:embed="rId3"/>
                  </a:ext>
                </a:extLst>
              </a:blip>
              <a:stretch>
                <a:fillRect/>
              </a:stretch>
            </a:blipFill>
            <a:ln cap="flat">
              <a:noFill/>
              <a:prstDash val="solid"/>
            </a:ln>
            <a:effectLst>
              <a:outerShdw dist="33018" dir="3180247" algn="tl">
                <a:srgbClr val="000000">
                  <a:alpha val="30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000000"/>
                </a:solidFill>
                <a:uFillTx/>
                <a:latin typeface="Aptos"/>
              </a:endParaRPr>
            </a:p>
          </p:txBody>
        </p:sp>
        <p:sp>
          <p:nvSpPr>
            <p:cNvPr id="9" name="Freeform: Shape 8">
              <a:extLst>
                <a:ext uri="{FF2B5EF4-FFF2-40B4-BE49-F238E27FC236}">
                  <a16:creationId xmlns:a16="http://schemas.microsoft.com/office/drawing/2014/main" id="{3FF27859-4E52-5F71-F8F1-7576344BA6B4}"/>
                </a:ext>
              </a:extLst>
            </p:cNvPr>
            <p:cNvSpPr/>
            <p:nvPr/>
          </p:nvSpPr>
          <p:spPr>
            <a:xfrm>
              <a:off x="4807393" y="2636663"/>
              <a:ext cx="5405118" cy="1656600"/>
            </a:xfrm>
            <a:custGeom>
              <a:avLst/>
              <a:gdLst>
                <a:gd name="f0" fmla="val 10800000"/>
                <a:gd name="f1" fmla="val 5400000"/>
                <a:gd name="f2" fmla="val 180"/>
                <a:gd name="f3" fmla="val w"/>
                <a:gd name="f4" fmla="val h"/>
                <a:gd name="f5" fmla="val 0"/>
                <a:gd name="f6" fmla="val 5405120"/>
                <a:gd name="f7" fmla="val 1656595"/>
                <a:gd name="f8" fmla="val 1656594"/>
                <a:gd name="f9" fmla="val 828297"/>
                <a:gd name="f10" fmla="val 1"/>
                <a:gd name="f11" fmla="+- 0 0 -90"/>
                <a:gd name="f12" fmla="*/ f3 1 5405120"/>
                <a:gd name="f13" fmla="*/ f4 1 1656595"/>
                <a:gd name="f14" fmla="+- f7 0 f5"/>
                <a:gd name="f15" fmla="+- f6 0 f5"/>
                <a:gd name="f16" fmla="*/ f11 f0 1"/>
                <a:gd name="f17" fmla="*/ f15 1 5405120"/>
                <a:gd name="f18" fmla="*/ f14 1 1656595"/>
                <a:gd name="f19" fmla="*/ 0 f15 1"/>
                <a:gd name="f20" fmla="*/ 0 f14 1"/>
                <a:gd name="f21" fmla="*/ 4576823 f15 1"/>
                <a:gd name="f22" fmla="*/ 5405120 f15 1"/>
                <a:gd name="f23" fmla="*/ 828298 f14 1"/>
                <a:gd name="f24" fmla="*/ 1656595 f14 1"/>
                <a:gd name="f25" fmla="*/ f16 1 f2"/>
                <a:gd name="f26" fmla="*/ f19 1 5405120"/>
                <a:gd name="f27" fmla="*/ f20 1 1656595"/>
                <a:gd name="f28" fmla="*/ f21 1 5405120"/>
                <a:gd name="f29" fmla="*/ f22 1 5405120"/>
                <a:gd name="f30" fmla="*/ f23 1 1656595"/>
                <a:gd name="f31" fmla="*/ f24 1 1656595"/>
                <a:gd name="f32" fmla="*/ f5 1 f17"/>
                <a:gd name="f33" fmla="*/ f6 1 f17"/>
                <a:gd name="f34" fmla="*/ f5 1 f18"/>
                <a:gd name="f35" fmla="*/ f7 1 f18"/>
                <a:gd name="f36" fmla="+- f25 0 f1"/>
                <a:gd name="f37" fmla="*/ f26 1 f17"/>
                <a:gd name="f38" fmla="*/ f27 1 f18"/>
                <a:gd name="f39" fmla="*/ f28 1 f17"/>
                <a:gd name="f40" fmla="*/ f29 1 f17"/>
                <a:gd name="f41" fmla="*/ f30 1 f18"/>
                <a:gd name="f42" fmla="*/ f31 1 f18"/>
                <a:gd name="f43" fmla="*/ f32 f12 1"/>
                <a:gd name="f44" fmla="*/ f33 f12 1"/>
                <a:gd name="f45" fmla="*/ f35 f13 1"/>
                <a:gd name="f46" fmla="*/ f34 f13 1"/>
                <a:gd name="f47" fmla="*/ f37 f12 1"/>
                <a:gd name="f48" fmla="*/ f38 f13 1"/>
                <a:gd name="f49" fmla="*/ f39 f12 1"/>
                <a:gd name="f50" fmla="*/ f40 f12 1"/>
                <a:gd name="f51" fmla="*/ f41 f13 1"/>
                <a:gd name="f52" fmla="*/ f42 f13 1"/>
              </a:gdLst>
              <a:ahLst/>
              <a:cxnLst>
                <a:cxn ang="3cd4">
                  <a:pos x="hc" y="t"/>
                </a:cxn>
                <a:cxn ang="0">
                  <a:pos x="r" y="vc"/>
                </a:cxn>
                <a:cxn ang="cd4">
                  <a:pos x="hc" y="b"/>
                </a:cxn>
                <a:cxn ang="cd2">
                  <a:pos x="l" y="vc"/>
                </a:cxn>
                <a:cxn ang="f36">
                  <a:pos x="f47" y="f48"/>
                </a:cxn>
                <a:cxn ang="f36">
                  <a:pos x="f49" y="f48"/>
                </a:cxn>
                <a:cxn ang="f36">
                  <a:pos x="f50" y="f51"/>
                </a:cxn>
                <a:cxn ang="f36">
                  <a:pos x="f49" y="f52"/>
                </a:cxn>
                <a:cxn ang="f36">
                  <a:pos x="f47" y="f52"/>
                </a:cxn>
                <a:cxn ang="f36">
                  <a:pos x="f47" y="f48"/>
                </a:cxn>
              </a:cxnLst>
              <a:rect l="f43" t="f46" r="f44" b="f45"/>
              <a:pathLst>
                <a:path w="5405120" h="1656595">
                  <a:moveTo>
                    <a:pt x="f6" y="f8"/>
                  </a:moveTo>
                  <a:lnTo>
                    <a:pt x="f9" y="f8"/>
                  </a:lnTo>
                  <a:lnTo>
                    <a:pt x="f5" y="f9"/>
                  </a:lnTo>
                  <a:lnTo>
                    <a:pt x="f9" y="f10"/>
                  </a:lnTo>
                  <a:lnTo>
                    <a:pt x="f6" y="f10"/>
                  </a:lnTo>
                  <a:lnTo>
                    <a:pt x="f6" y="f8"/>
                  </a:lnTo>
                  <a:close/>
                </a:path>
              </a:pathLst>
            </a:custGeom>
            <a:solidFill>
              <a:srgbClr val="3B7D23"/>
            </a:solidFill>
            <a:ln cap="flat">
              <a:noFill/>
              <a:prstDash val="soli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wrap="square" lIns="1144664" tIns="45720" rIns="85340" bIns="45720" anchor="ctr" anchorCtr="0" compatLnSpc="1">
              <a:noAutofit/>
            </a:bodyPr>
            <a:lstStyle/>
            <a:p>
              <a:pPr marL="0" marR="0" lvl="0" indent="0" algn="just" defTabSz="533396" rtl="0" fontAlgn="auto" hangingPunct="1">
                <a:lnSpc>
                  <a:spcPct val="150000"/>
                </a:lnSpc>
                <a:spcBef>
                  <a:spcPts val="0"/>
                </a:spcBef>
                <a:spcAft>
                  <a:spcPts val="500"/>
                </a:spcAft>
                <a:buNone/>
                <a:tabLst/>
                <a:defRPr sz="1800" b="0" i="0" u="none" strike="noStrike" kern="0" cap="none" spc="0" baseline="0">
                  <a:solidFill>
                    <a:srgbClr val="000000"/>
                  </a:solidFill>
                  <a:uFillTx/>
                </a:defRPr>
              </a:pPr>
              <a:r>
                <a:rPr lang="en-GB" sz="1200" b="1" i="0" u="none" strike="noStrike" kern="1200" cap="none" spc="0" baseline="0" dirty="0">
                  <a:solidFill>
                    <a:srgbClr val="FFFFFF"/>
                  </a:solidFill>
                  <a:uFillTx/>
                  <a:latin typeface="Arial" pitchFamily="34"/>
                  <a:cs typeface="Arial" pitchFamily="34"/>
                </a:rPr>
                <a:t>Diet and lifestyle: </a:t>
              </a:r>
              <a:r>
                <a:rPr lang="en-GB" sz="1100" b="0" i="0" u="none" strike="noStrike" kern="1200" cap="none" spc="0" baseline="0" dirty="0">
                  <a:solidFill>
                    <a:srgbClr val="FFFFFF"/>
                  </a:solidFill>
                  <a:uFillTx/>
                  <a:latin typeface="Arial" pitchFamily="34"/>
                  <a:cs typeface="Arial" pitchFamily="34"/>
                </a:rPr>
                <a:t>Support healthy eating, regular physical activity, and lifestyle changes tailored to the patient’s routine and culture.</a:t>
              </a:r>
            </a:p>
            <a:p>
              <a:pPr marL="0" marR="0" lvl="0" indent="0" algn="just" defTabSz="533396" rtl="0" fontAlgn="auto" hangingPunct="1">
                <a:lnSpc>
                  <a:spcPct val="150000"/>
                </a:lnSpc>
                <a:spcBef>
                  <a:spcPts val="0"/>
                </a:spcBef>
                <a:spcAft>
                  <a:spcPts val="500"/>
                </a:spcAft>
                <a:buNone/>
                <a:tabLst/>
                <a:defRPr sz="1800" b="0" i="0" u="none" strike="noStrike" kern="0" cap="none" spc="0" baseline="0">
                  <a:solidFill>
                    <a:srgbClr val="000000"/>
                  </a:solidFill>
                  <a:uFillTx/>
                </a:defRPr>
              </a:pPr>
              <a:r>
                <a:rPr lang="en-GB" sz="1200" b="1" i="0" u="none" strike="noStrike" kern="1200" cap="none" spc="0" baseline="0" dirty="0">
                  <a:solidFill>
                    <a:srgbClr val="FFFFFF"/>
                  </a:solidFill>
                  <a:uFillTx/>
                  <a:latin typeface="Arial" pitchFamily="34"/>
                  <a:cs typeface="Arial" pitchFamily="34"/>
                </a:rPr>
                <a:t>Blood glucose management: </a:t>
              </a:r>
              <a:r>
                <a:rPr lang="en-GB" sz="1100" b="0" i="0" u="none" strike="noStrike" kern="1200" cap="none" spc="0" baseline="0" dirty="0">
                  <a:solidFill>
                    <a:srgbClr val="FFFFFF"/>
                  </a:solidFill>
                  <a:uFillTx/>
                  <a:latin typeface="Arial" pitchFamily="34"/>
                  <a:cs typeface="Arial" pitchFamily="34"/>
                </a:rPr>
                <a:t>Set personalised targets (</a:t>
              </a:r>
              <a:r>
                <a:rPr lang="en-GB" sz="1100" b="0" i="0" u="none" strike="noStrike" kern="1200" cap="none" spc="0" baseline="0" dirty="0" err="1">
                  <a:solidFill>
                    <a:srgbClr val="FFFFFF"/>
                  </a:solidFill>
                  <a:uFillTx/>
                  <a:latin typeface="Arial" pitchFamily="34"/>
                  <a:cs typeface="Arial" pitchFamily="34"/>
                </a:rPr>
                <a:t>HbA₁c</a:t>
              </a:r>
              <a:r>
                <a:rPr lang="en-GB" sz="1100" b="0" i="0" u="none" strike="noStrike" kern="1200" cap="none" spc="0" baseline="0" dirty="0">
                  <a:solidFill>
                    <a:srgbClr val="FFFFFF"/>
                  </a:solidFill>
                  <a:uFillTx/>
                  <a:latin typeface="Arial" pitchFamily="34"/>
                  <a:cs typeface="Arial" pitchFamily="34"/>
                </a:rPr>
                <a:t>). Start with lifestyle changes add medications like metformin if targets are not met (NICE, 2022g).</a:t>
              </a:r>
              <a:endParaRPr lang="pt-BR" sz="1100" b="0" i="0" u="none" strike="noStrike" kern="1200" cap="none" spc="0" baseline="0" dirty="0">
                <a:solidFill>
                  <a:srgbClr val="FFFFFF"/>
                </a:solidFill>
                <a:uFillTx/>
                <a:latin typeface="Arial" pitchFamily="34"/>
                <a:cs typeface="Arial" pitchFamily="34"/>
              </a:endParaRPr>
            </a:p>
          </p:txBody>
        </p:sp>
        <p:sp>
          <p:nvSpPr>
            <p:cNvPr id="10" name="Freeform: Shape 9" descr="Fruit bowl outline">
              <a:extLst>
                <a:ext uri="{FF2B5EF4-FFF2-40B4-BE49-F238E27FC236}">
                  <a16:creationId xmlns:a16="http://schemas.microsoft.com/office/drawing/2014/main" id="{A558D746-DA24-1496-C3DE-DE64D87BABB4}"/>
                </a:ext>
              </a:extLst>
            </p:cNvPr>
            <p:cNvSpPr/>
            <p:nvPr/>
          </p:nvSpPr>
          <p:spPr>
            <a:xfrm>
              <a:off x="3720382" y="2954142"/>
              <a:ext cx="908630" cy="949704"/>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blipFill>
              <a:blip r:embed="rId4">
                <a:alphaModFix/>
                <a:extLst>
                  <a:ext uri="{96DAC541-7B7A-43D3-8B79-37D633B846F1}">
                    <asvg:svgBlip xmlns:asvg="http://schemas.microsoft.com/office/drawing/2016/SVG/main" r:embed="rId5"/>
                  </a:ext>
                </a:extLst>
              </a:blip>
              <a:stretch>
                <a:fillRect/>
              </a:stretch>
            </a:blipFill>
            <a:ln cap="flat">
              <a:noFill/>
              <a:prstDash val="solid"/>
            </a:ln>
            <a:effectLst>
              <a:outerShdw dist="33018" dir="3180247" algn="tl">
                <a:srgbClr val="000000">
                  <a:alpha val="30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000000"/>
                </a:solidFill>
                <a:uFillTx/>
                <a:latin typeface="Aptos"/>
              </a:endParaRPr>
            </a:p>
          </p:txBody>
        </p:sp>
        <p:sp>
          <p:nvSpPr>
            <p:cNvPr id="11" name="Freeform: Shape 10">
              <a:extLst>
                <a:ext uri="{FF2B5EF4-FFF2-40B4-BE49-F238E27FC236}">
                  <a16:creationId xmlns:a16="http://schemas.microsoft.com/office/drawing/2014/main" id="{F6EA9A06-1BEE-7482-8EF5-CEF92534C62C}"/>
                </a:ext>
              </a:extLst>
            </p:cNvPr>
            <p:cNvSpPr/>
            <p:nvPr/>
          </p:nvSpPr>
          <p:spPr>
            <a:xfrm>
              <a:off x="4842141" y="4775453"/>
              <a:ext cx="5405118" cy="1656600"/>
            </a:xfrm>
            <a:custGeom>
              <a:avLst/>
              <a:gdLst>
                <a:gd name="f0" fmla="val 10800000"/>
                <a:gd name="f1" fmla="val 5400000"/>
                <a:gd name="f2" fmla="val 180"/>
                <a:gd name="f3" fmla="val w"/>
                <a:gd name="f4" fmla="val h"/>
                <a:gd name="f5" fmla="val 0"/>
                <a:gd name="f6" fmla="val 5405120"/>
                <a:gd name="f7" fmla="val 1656595"/>
                <a:gd name="f8" fmla="val 1656594"/>
                <a:gd name="f9" fmla="val 828297"/>
                <a:gd name="f10" fmla="val 1"/>
                <a:gd name="f11" fmla="+- 0 0 -90"/>
                <a:gd name="f12" fmla="*/ f3 1 5405120"/>
                <a:gd name="f13" fmla="*/ f4 1 1656595"/>
                <a:gd name="f14" fmla="+- f7 0 f5"/>
                <a:gd name="f15" fmla="+- f6 0 f5"/>
                <a:gd name="f16" fmla="*/ f11 f0 1"/>
                <a:gd name="f17" fmla="*/ f15 1 5405120"/>
                <a:gd name="f18" fmla="*/ f14 1 1656595"/>
                <a:gd name="f19" fmla="*/ 0 f15 1"/>
                <a:gd name="f20" fmla="*/ 0 f14 1"/>
                <a:gd name="f21" fmla="*/ 4576823 f15 1"/>
                <a:gd name="f22" fmla="*/ 5405120 f15 1"/>
                <a:gd name="f23" fmla="*/ 828298 f14 1"/>
                <a:gd name="f24" fmla="*/ 1656595 f14 1"/>
                <a:gd name="f25" fmla="*/ f16 1 f2"/>
                <a:gd name="f26" fmla="*/ f19 1 5405120"/>
                <a:gd name="f27" fmla="*/ f20 1 1656595"/>
                <a:gd name="f28" fmla="*/ f21 1 5405120"/>
                <a:gd name="f29" fmla="*/ f22 1 5405120"/>
                <a:gd name="f30" fmla="*/ f23 1 1656595"/>
                <a:gd name="f31" fmla="*/ f24 1 1656595"/>
                <a:gd name="f32" fmla="*/ f5 1 f17"/>
                <a:gd name="f33" fmla="*/ f6 1 f17"/>
                <a:gd name="f34" fmla="*/ f5 1 f18"/>
                <a:gd name="f35" fmla="*/ f7 1 f18"/>
                <a:gd name="f36" fmla="+- f25 0 f1"/>
                <a:gd name="f37" fmla="*/ f26 1 f17"/>
                <a:gd name="f38" fmla="*/ f27 1 f18"/>
                <a:gd name="f39" fmla="*/ f28 1 f17"/>
                <a:gd name="f40" fmla="*/ f29 1 f17"/>
                <a:gd name="f41" fmla="*/ f30 1 f18"/>
                <a:gd name="f42" fmla="*/ f31 1 f18"/>
                <a:gd name="f43" fmla="*/ f32 f12 1"/>
                <a:gd name="f44" fmla="*/ f33 f12 1"/>
                <a:gd name="f45" fmla="*/ f35 f13 1"/>
                <a:gd name="f46" fmla="*/ f34 f13 1"/>
                <a:gd name="f47" fmla="*/ f37 f12 1"/>
                <a:gd name="f48" fmla="*/ f38 f13 1"/>
                <a:gd name="f49" fmla="*/ f39 f12 1"/>
                <a:gd name="f50" fmla="*/ f40 f12 1"/>
                <a:gd name="f51" fmla="*/ f41 f13 1"/>
                <a:gd name="f52" fmla="*/ f42 f13 1"/>
              </a:gdLst>
              <a:ahLst/>
              <a:cxnLst>
                <a:cxn ang="3cd4">
                  <a:pos x="hc" y="t"/>
                </a:cxn>
                <a:cxn ang="0">
                  <a:pos x="r" y="vc"/>
                </a:cxn>
                <a:cxn ang="cd4">
                  <a:pos x="hc" y="b"/>
                </a:cxn>
                <a:cxn ang="cd2">
                  <a:pos x="l" y="vc"/>
                </a:cxn>
                <a:cxn ang="f36">
                  <a:pos x="f47" y="f48"/>
                </a:cxn>
                <a:cxn ang="f36">
                  <a:pos x="f49" y="f48"/>
                </a:cxn>
                <a:cxn ang="f36">
                  <a:pos x="f50" y="f51"/>
                </a:cxn>
                <a:cxn ang="f36">
                  <a:pos x="f49" y="f52"/>
                </a:cxn>
                <a:cxn ang="f36">
                  <a:pos x="f47" y="f52"/>
                </a:cxn>
                <a:cxn ang="f36">
                  <a:pos x="f47" y="f48"/>
                </a:cxn>
              </a:cxnLst>
              <a:rect l="f43" t="f46" r="f44" b="f45"/>
              <a:pathLst>
                <a:path w="5405120" h="1656595">
                  <a:moveTo>
                    <a:pt x="f6" y="f8"/>
                  </a:moveTo>
                  <a:lnTo>
                    <a:pt x="f9" y="f8"/>
                  </a:lnTo>
                  <a:lnTo>
                    <a:pt x="f5" y="f9"/>
                  </a:lnTo>
                  <a:lnTo>
                    <a:pt x="f9" y="f10"/>
                  </a:lnTo>
                  <a:lnTo>
                    <a:pt x="f6" y="f10"/>
                  </a:lnTo>
                  <a:lnTo>
                    <a:pt x="f6" y="f8"/>
                  </a:lnTo>
                  <a:close/>
                </a:path>
              </a:pathLst>
            </a:custGeom>
            <a:solidFill>
              <a:srgbClr val="FF3300"/>
            </a:solidFill>
            <a:ln cap="flat">
              <a:noFill/>
              <a:prstDash val="soli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wrap="square" lIns="1144664" tIns="45720" rIns="85340" bIns="45720" anchor="ctr" anchorCtr="0" compatLnSpc="1">
              <a:noAutofit/>
            </a:bodyPr>
            <a:lstStyle/>
            <a:p>
              <a:pPr marL="0" marR="0" lvl="0" indent="0" algn="just" defTabSz="533396" rtl="0" fontAlgn="auto" hangingPunct="1">
                <a:lnSpc>
                  <a:spcPct val="150000"/>
                </a:lnSpc>
                <a:spcBef>
                  <a:spcPts val="0"/>
                </a:spcBef>
                <a:spcAft>
                  <a:spcPts val="500"/>
                </a:spcAft>
                <a:buNone/>
                <a:tabLst/>
                <a:defRPr sz="1800" b="0" i="0" u="none" strike="noStrike" kern="0" cap="none" spc="0" baseline="0">
                  <a:solidFill>
                    <a:srgbClr val="000000"/>
                  </a:solidFill>
                  <a:uFillTx/>
                </a:defRPr>
              </a:pPr>
              <a:r>
                <a:rPr lang="en-GB" sz="1200" b="1" i="0" u="none" strike="noStrike" kern="1200" cap="none" spc="0" baseline="0">
                  <a:solidFill>
                    <a:srgbClr val="FFFFFF"/>
                  </a:solidFill>
                  <a:uFillTx/>
                  <a:latin typeface="Arial" pitchFamily="34"/>
                  <a:cs typeface="Arial" pitchFamily="34"/>
                </a:rPr>
                <a:t>Antiplatelet therapy: </a:t>
              </a:r>
              <a:r>
                <a:rPr lang="en-GB" sz="1100" b="0" i="0" u="none" strike="noStrike" kern="1200" cap="none" spc="0" baseline="0">
                  <a:solidFill>
                    <a:srgbClr val="FFFFFF"/>
                  </a:solidFill>
                  <a:uFillTx/>
                  <a:latin typeface="Arial" pitchFamily="34"/>
                  <a:cs typeface="Arial" pitchFamily="34"/>
                </a:rPr>
                <a:t>Only give drugs such as aspirin to patients with established cardiovascular disease routine use is not recommended.</a:t>
              </a:r>
            </a:p>
            <a:p>
              <a:pPr marL="0" marR="0" lvl="0" indent="0" algn="just" defTabSz="533396" rtl="0" fontAlgn="auto" hangingPunct="1">
                <a:lnSpc>
                  <a:spcPct val="150000"/>
                </a:lnSpc>
                <a:spcBef>
                  <a:spcPts val="0"/>
                </a:spcBef>
                <a:spcAft>
                  <a:spcPts val="500"/>
                </a:spcAft>
                <a:buNone/>
                <a:tabLst/>
                <a:defRPr sz="1800" b="0" i="0" u="none" strike="noStrike" kern="0" cap="none" spc="0" baseline="0">
                  <a:solidFill>
                    <a:srgbClr val="000000"/>
                  </a:solidFill>
                  <a:uFillTx/>
                </a:defRPr>
              </a:pPr>
              <a:r>
                <a:rPr lang="en-GB" sz="1200" b="1" i="0" u="none" strike="noStrike" kern="1200" cap="none" spc="0" baseline="0">
                  <a:solidFill>
                    <a:srgbClr val="FFFFFF"/>
                  </a:solidFill>
                  <a:uFillTx/>
                  <a:latin typeface="Arial" pitchFamily="34"/>
                  <a:cs typeface="Arial" pitchFamily="34"/>
                </a:rPr>
                <a:t>Monitor complications: </a:t>
              </a:r>
              <a:r>
                <a:rPr lang="en-GB" sz="1100" b="0" i="0" u="none" strike="noStrike" kern="1200" cap="none" spc="0" baseline="0">
                  <a:solidFill>
                    <a:srgbClr val="FFFFFF"/>
                  </a:solidFill>
                  <a:uFillTx/>
                  <a:latin typeface="Arial" pitchFamily="34"/>
                  <a:cs typeface="Arial" pitchFamily="34"/>
                </a:rPr>
                <a:t>Regularly check for kidney problems, heart disease, eye issues, and other long-term risks to act early (NICE, 2022g).</a:t>
              </a:r>
              <a:endParaRPr lang="pt-BR" sz="1100" b="0" i="0" u="none" strike="noStrike" kern="1200" cap="none" spc="0" baseline="0">
                <a:solidFill>
                  <a:srgbClr val="FFFFFF"/>
                </a:solidFill>
                <a:uFillTx/>
                <a:latin typeface="Arial" pitchFamily="34"/>
                <a:cs typeface="Arial" pitchFamily="34"/>
              </a:endParaRPr>
            </a:p>
          </p:txBody>
        </p:sp>
        <p:sp>
          <p:nvSpPr>
            <p:cNvPr id="12" name="Freeform: Shape 11" descr="Meditation outline">
              <a:extLst>
                <a:ext uri="{FF2B5EF4-FFF2-40B4-BE49-F238E27FC236}">
                  <a16:creationId xmlns:a16="http://schemas.microsoft.com/office/drawing/2014/main" id="{142F1EC0-75A6-2AAC-FB7C-89C058347CFC}"/>
                </a:ext>
              </a:extLst>
            </p:cNvPr>
            <p:cNvSpPr/>
            <p:nvPr/>
          </p:nvSpPr>
          <p:spPr>
            <a:xfrm>
              <a:off x="3556202" y="5162117"/>
              <a:ext cx="1158526" cy="1036609"/>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blipFill>
              <a:blip r:embed="rId6">
                <a:alphaModFix/>
                <a:extLst>
                  <a:ext uri="{96DAC541-7B7A-43D3-8B79-37D633B846F1}">
                    <asvg:svgBlip xmlns:asvg="http://schemas.microsoft.com/office/drawing/2016/SVG/main" r:embed="rId7"/>
                  </a:ext>
                </a:extLst>
              </a:blip>
              <a:stretch>
                <a:fillRect/>
              </a:stretch>
            </a:blipFill>
            <a:ln cap="flat">
              <a:noFill/>
              <a:prstDash val="solid"/>
            </a:ln>
            <a:effectLst>
              <a:outerShdw dist="33018" dir="3180247" algn="tl">
                <a:srgbClr val="000000">
                  <a:alpha val="30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000000"/>
                </a:solidFill>
                <a:uFillTx/>
                <a:latin typeface="Aptos"/>
              </a:endParaRPr>
            </a:p>
          </p:txBody>
        </p:sp>
      </p:gr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C15B4-CA00-57EA-F8CE-5D69CED1F1AA}"/>
              </a:ext>
            </a:extLst>
          </p:cNvPr>
          <p:cNvSpPr txBox="1">
            <a:spLocks noGrp="1"/>
          </p:cNvSpPr>
          <p:nvPr>
            <p:ph type="title"/>
          </p:nvPr>
        </p:nvSpPr>
        <p:spPr>
          <a:xfrm rot="16200004">
            <a:off x="-4819679" y="139221"/>
            <a:ext cx="11855452" cy="1033464"/>
          </a:xfrm>
        </p:spPr>
        <p:txBody>
          <a:bodyPr>
            <a:noAutofit/>
          </a:bodyPr>
          <a:lstStyle/>
          <a:p>
            <a:pPr lvl="0"/>
            <a:r>
              <a:rPr lang="pt-BR" sz="9600" b="1" spc="50">
                <a:solidFill>
                  <a:srgbClr val="FEFEFE"/>
                </a:solidFill>
                <a:latin typeface="Arial" pitchFamily="34"/>
                <a:cs typeface="Arial" pitchFamily="34"/>
              </a:rPr>
              <a:t>Thank you</a:t>
            </a:r>
          </a:p>
        </p:txBody>
      </p:sp>
      <p:pic>
        <p:nvPicPr>
          <p:cNvPr id="3" name="Picture 3">
            <a:extLst>
              <a:ext uri="{FF2B5EF4-FFF2-40B4-BE49-F238E27FC236}">
                <a16:creationId xmlns:a16="http://schemas.microsoft.com/office/drawing/2014/main" id="{C0CACF0B-325B-A834-0BD6-062E9B8D7B3D}"/>
              </a:ext>
            </a:extLst>
          </p:cNvPr>
          <p:cNvPicPr>
            <a:picLocks noChangeAspect="1"/>
          </p:cNvPicPr>
          <p:nvPr/>
        </p:nvPicPr>
        <p:blipFill>
          <a:blip r:embed="rId2"/>
          <a:stretch>
            <a:fillRect/>
          </a:stretch>
        </p:blipFill>
        <p:spPr>
          <a:xfrm>
            <a:off x="1108042" y="111757"/>
            <a:ext cx="5486400" cy="5059676"/>
          </a:xfrm>
          <a:prstGeom prst="ellipse">
            <a:avLst/>
          </a:prstGeom>
          <a:noFill/>
          <a:ln cap="flat">
            <a:noFill/>
          </a:ln>
        </p:spPr>
      </p:pic>
      <p:sp>
        <p:nvSpPr>
          <p:cNvPr id="4" name="Oval 4">
            <a:extLst>
              <a:ext uri="{FF2B5EF4-FFF2-40B4-BE49-F238E27FC236}">
                <a16:creationId xmlns:a16="http://schemas.microsoft.com/office/drawing/2014/main" id="{6FB91A34-E974-F8A3-734A-3483FEA213F8}"/>
              </a:ext>
            </a:extLst>
          </p:cNvPr>
          <p:cNvSpPr/>
          <p:nvPr/>
        </p:nvSpPr>
        <p:spPr>
          <a:xfrm>
            <a:off x="5882636" y="1473198"/>
            <a:ext cx="2062484" cy="183895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C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BR" sz="1800" b="0" i="0" u="none" strike="noStrike" kern="1200" cap="none" spc="0" baseline="0">
              <a:solidFill>
                <a:srgbClr val="FFFF00"/>
              </a:solidFill>
              <a:uFillTx/>
              <a:latin typeface="Aptos"/>
            </a:endParaRPr>
          </a:p>
        </p:txBody>
      </p:sp>
      <p:sp>
        <p:nvSpPr>
          <p:cNvPr id="5" name="TextBox 5">
            <a:extLst>
              <a:ext uri="{FF2B5EF4-FFF2-40B4-BE49-F238E27FC236}">
                <a16:creationId xmlns:a16="http://schemas.microsoft.com/office/drawing/2014/main" id="{680EA517-F6E2-55F1-3378-48E66750A38F}"/>
              </a:ext>
            </a:extLst>
          </p:cNvPr>
          <p:cNvSpPr txBox="1"/>
          <p:nvPr/>
        </p:nvSpPr>
        <p:spPr>
          <a:xfrm>
            <a:off x="7152637" y="1730959"/>
            <a:ext cx="4135117" cy="1323438"/>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BR" sz="4000" b="1" i="0" u="none" strike="noStrike" kern="1200" cap="none" spc="0" baseline="0">
                <a:solidFill>
                  <a:srgbClr val="000000"/>
                </a:solidFill>
                <a:uFillTx/>
                <a:latin typeface="Arial" pitchFamily="34"/>
                <a:cs typeface="Arial" pitchFamily="34"/>
              </a:rPr>
              <a:t>Thank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pt-BR" sz="4000" b="1" i="0" u="none" strike="noStrike" kern="1200" cap="none" spc="0" baseline="0">
                <a:solidFill>
                  <a:srgbClr val="000000"/>
                </a:solidFill>
                <a:uFillTx/>
                <a:latin typeface="Arial" pitchFamily="34"/>
                <a:cs typeface="Arial" pitchFamily="34"/>
              </a:rPr>
              <a:t>  You</a:t>
            </a:r>
          </a:p>
        </p:txBody>
      </p:sp>
      <p:cxnSp>
        <p:nvCxnSpPr>
          <p:cNvPr id="6" name="Straight Connector 7">
            <a:extLst>
              <a:ext uri="{FF2B5EF4-FFF2-40B4-BE49-F238E27FC236}">
                <a16:creationId xmlns:a16="http://schemas.microsoft.com/office/drawing/2014/main" id="{9987E746-BD2A-481E-4961-BFDFF3BE9BBF}"/>
              </a:ext>
            </a:extLst>
          </p:cNvPr>
          <p:cNvCxnSpPr/>
          <p:nvPr/>
        </p:nvCxnSpPr>
        <p:spPr>
          <a:xfrm>
            <a:off x="10810237" y="0"/>
            <a:ext cx="71123" cy="4775197"/>
          </a:xfrm>
          <a:prstGeom prst="straightConnector1">
            <a:avLst/>
          </a:prstGeom>
          <a:noFill/>
          <a:ln w="12701" cap="flat">
            <a:solidFill>
              <a:srgbClr val="4EA72E"/>
            </a:solidFill>
            <a:prstDash val="solid"/>
            <a:miter/>
          </a:ln>
        </p:spPr>
      </p:cxnSp>
      <p:cxnSp>
        <p:nvCxnSpPr>
          <p:cNvPr id="7" name="Straight Connector 9">
            <a:extLst>
              <a:ext uri="{FF2B5EF4-FFF2-40B4-BE49-F238E27FC236}">
                <a16:creationId xmlns:a16="http://schemas.microsoft.com/office/drawing/2014/main" id="{ED19C31F-B56C-9787-0C14-28BDE6E755D3}"/>
              </a:ext>
            </a:extLst>
          </p:cNvPr>
          <p:cNvCxnSpPr/>
          <p:nvPr/>
        </p:nvCxnSpPr>
        <p:spPr>
          <a:xfrm>
            <a:off x="9321795" y="4775197"/>
            <a:ext cx="1559565" cy="0"/>
          </a:xfrm>
          <a:prstGeom prst="straightConnector1">
            <a:avLst/>
          </a:prstGeom>
          <a:noFill/>
          <a:ln w="12701" cap="flat">
            <a:solidFill>
              <a:srgbClr val="E97132"/>
            </a:solidFill>
            <a:prstDash val="solid"/>
            <a:miter/>
          </a:ln>
        </p:spPr>
      </p:cxnSp>
      <p:cxnSp>
        <p:nvCxnSpPr>
          <p:cNvPr id="8" name="Straight Connector 12">
            <a:extLst>
              <a:ext uri="{FF2B5EF4-FFF2-40B4-BE49-F238E27FC236}">
                <a16:creationId xmlns:a16="http://schemas.microsoft.com/office/drawing/2014/main" id="{79AC74C5-BAC3-38A4-3DCD-1DBD599DD5AB}"/>
              </a:ext>
            </a:extLst>
          </p:cNvPr>
          <p:cNvCxnSpPr/>
          <p:nvPr/>
        </p:nvCxnSpPr>
        <p:spPr>
          <a:xfrm>
            <a:off x="7152637" y="5293361"/>
            <a:ext cx="0" cy="1564639"/>
          </a:xfrm>
          <a:prstGeom prst="straightConnector1">
            <a:avLst/>
          </a:prstGeom>
          <a:noFill/>
          <a:ln w="25402" cap="flat">
            <a:solidFill>
              <a:srgbClr val="A02B93"/>
            </a:solidFill>
            <a:prstDash val="solid"/>
            <a:miter/>
          </a:ln>
        </p:spPr>
      </p:cxnSp>
      <p:cxnSp>
        <p:nvCxnSpPr>
          <p:cNvPr id="9" name="Straight Connector 14">
            <a:extLst>
              <a:ext uri="{FF2B5EF4-FFF2-40B4-BE49-F238E27FC236}">
                <a16:creationId xmlns:a16="http://schemas.microsoft.com/office/drawing/2014/main" id="{24EDDD75-9447-8863-E2FC-7819E7FB5D45}"/>
              </a:ext>
            </a:extLst>
          </p:cNvPr>
          <p:cNvCxnSpPr/>
          <p:nvPr/>
        </p:nvCxnSpPr>
        <p:spPr>
          <a:xfrm>
            <a:off x="2619435" y="4394204"/>
            <a:ext cx="1732697" cy="1681471"/>
          </a:xfrm>
          <a:prstGeom prst="straightConnector1">
            <a:avLst/>
          </a:prstGeom>
          <a:noFill/>
          <a:ln w="25402" cap="flat">
            <a:solidFill>
              <a:srgbClr val="0F9ED5"/>
            </a:solidFill>
            <a:prstDash val="solid"/>
            <a:miter/>
          </a:ln>
        </p:spPr>
      </p:cxn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24A0E-3C47-8FB3-A54D-C2EA65794F92}"/>
              </a:ext>
            </a:extLst>
          </p:cNvPr>
          <p:cNvSpPr txBox="1">
            <a:spLocks noGrp="1"/>
          </p:cNvSpPr>
          <p:nvPr>
            <p:ph type="title"/>
          </p:nvPr>
        </p:nvSpPr>
        <p:spPr>
          <a:xfrm>
            <a:off x="102353" y="-198869"/>
            <a:ext cx="10515600" cy="876004"/>
          </a:xfrm>
        </p:spPr>
        <p:txBody>
          <a:bodyPr>
            <a:normAutofit/>
          </a:bodyPr>
          <a:lstStyle/>
          <a:p>
            <a:pPr lvl="0"/>
            <a:r>
              <a:rPr lang="pt-BR" sz="2400" b="1" dirty="0">
                <a:latin typeface="Arial" pitchFamily="34"/>
                <a:cs typeface="Arial" pitchFamily="34"/>
              </a:rPr>
              <a:t>References</a:t>
            </a:r>
            <a:br>
              <a:rPr lang="pt-BR" sz="2400" b="1" dirty="0">
                <a:latin typeface="Arial" pitchFamily="34"/>
                <a:cs typeface="Arial" pitchFamily="34"/>
              </a:rPr>
            </a:br>
            <a:endParaRPr lang="pt-BR" sz="2400" b="1" dirty="0">
              <a:latin typeface="Arial" pitchFamily="34"/>
              <a:cs typeface="Arial" pitchFamily="34"/>
            </a:endParaRPr>
          </a:p>
        </p:txBody>
      </p:sp>
      <p:sp>
        <p:nvSpPr>
          <p:cNvPr id="3" name="Text Placeholder 2">
            <a:extLst>
              <a:ext uri="{FF2B5EF4-FFF2-40B4-BE49-F238E27FC236}">
                <a16:creationId xmlns:a16="http://schemas.microsoft.com/office/drawing/2014/main" id="{57A3C490-F7EA-0B61-D354-A0D3EA78E149}"/>
              </a:ext>
            </a:extLst>
          </p:cNvPr>
          <p:cNvSpPr txBox="1">
            <a:spLocks noGrp="1"/>
          </p:cNvSpPr>
          <p:nvPr>
            <p:ph type="body" idx="1"/>
          </p:nvPr>
        </p:nvSpPr>
        <p:spPr>
          <a:xfrm>
            <a:off x="102357" y="239133"/>
            <a:ext cx="11987290" cy="6100931"/>
          </a:xfrm>
        </p:spPr>
        <p:txBody>
          <a:bodyPr>
            <a:noAutofit/>
          </a:bodyPr>
          <a:lstStyle/>
          <a:p>
            <a:pPr marL="342900" lvl="0" indent="-342900">
              <a:lnSpc>
                <a:spcPct val="150000"/>
              </a:lnSpc>
              <a:spcBef>
                <a:spcPts val="300"/>
              </a:spcBef>
              <a:buFont typeface="Calibri Light"/>
              <a:buAutoNum type="arabicPeriod"/>
            </a:pPr>
            <a:r>
              <a:rPr lang="en-GB" sz="1100" dirty="0">
                <a:solidFill>
                  <a:srgbClr val="000000"/>
                </a:solidFill>
                <a:latin typeface="Arial" pitchFamily="34"/>
                <a:cs typeface="Arial" pitchFamily="34"/>
              </a:rPr>
              <a:t>Diabetes UK (2023a) </a:t>
            </a:r>
            <a:r>
              <a:rPr lang="en-GB" sz="1100" i="1" dirty="0">
                <a:solidFill>
                  <a:srgbClr val="000000"/>
                </a:solidFill>
                <a:latin typeface="Arial" pitchFamily="34"/>
                <a:cs typeface="Arial" pitchFamily="34"/>
              </a:rPr>
              <a:t>What causes type 2 Diabetes?.</a:t>
            </a:r>
            <a:r>
              <a:rPr lang="en-GB" sz="1100" dirty="0">
                <a:solidFill>
                  <a:srgbClr val="000000"/>
                </a:solidFill>
                <a:latin typeface="Arial" pitchFamily="34"/>
                <a:cs typeface="Arial" pitchFamily="34"/>
              </a:rPr>
              <a:t> Available at: </a:t>
            </a:r>
            <a:r>
              <a:rPr lang="en-GB" sz="1100" dirty="0">
                <a:solidFill>
                  <a:srgbClr val="0563C1"/>
                </a:solidFill>
                <a:latin typeface="Arial" pitchFamily="34"/>
                <a:cs typeface="Arial" pitchFamily="34"/>
                <a:hlinkClick r:id="rId2">
                  <a:extLst>
                    <a:ext uri="{A12FA001-AC4F-418D-AE19-62706E023703}">
                      <ahyp:hlinkClr xmlns:ahyp="http://schemas.microsoft.com/office/drawing/2018/hyperlinkcolor" val="tx"/>
                    </a:ext>
                  </a:extLst>
                </a:hlinkClick>
              </a:rPr>
              <a:t>What causes type 2 diabetes? | Diabetes </a:t>
            </a:r>
            <a:r>
              <a:rPr lang="en-GB" sz="1100" dirty="0">
                <a:solidFill>
                  <a:srgbClr val="000000"/>
                </a:solidFill>
                <a:latin typeface="Arial" pitchFamily="34"/>
                <a:cs typeface="Arial" pitchFamily="34"/>
                <a:hlinkClick r:id="rId2">
                  <a:extLst>
                    <a:ext uri="{A12FA001-AC4F-418D-AE19-62706E023703}">
                      <ahyp:hlinkClr xmlns:ahyp="http://schemas.microsoft.com/office/drawing/2018/hyperlinkcolor" val="tx"/>
                    </a:ext>
                  </a:extLst>
                </a:hlinkClick>
              </a:rPr>
              <a:t>UK</a:t>
            </a:r>
            <a:r>
              <a:rPr lang="en-GB" sz="1100" dirty="0">
                <a:solidFill>
                  <a:srgbClr val="000000"/>
                </a:solidFill>
                <a:latin typeface="Arial" pitchFamily="34"/>
                <a:cs typeface="Arial" pitchFamily="34"/>
              </a:rPr>
              <a:t> (Accessed: 18 November 2025) </a:t>
            </a:r>
          </a:p>
          <a:p>
            <a:pPr marL="342900" lvl="0" indent="-342900">
              <a:lnSpc>
                <a:spcPct val="150000"/>
              </a:lnSpc>
              <a:spcBef>
                <a:spcPts val="300"/>
              </a:spcBef>
              <a:buFont typeface="Calibri Light"/>
              <a:buAutoNum type="arabicPeriod"/>
            </a:pPr>
            <a:r>
              <a:rPr lang="en-GB" sz="1100" dirty="0">
                <a:solidFill>
                  <a:srgbClr val="000000"/>
                </a:solidFill>
                <a:latin typeface="Arial" pitchFamily="34"/>
                <a:cs typeface="Arial" pitchFamily="34"/>
              </a:rPr>
              <a:t>Diabetes UK (2023b) </a:t>
            </a:r>
            <a:r>
              <a:rPr lang="en-GB" sz="1100" i="1" dirty="0">
                <a:solidFill>
                  <a:srgbClr val="000000"/>
                </a:solidFill>
                <a:latin typeface="Arial" pitchFamily="34"/>
                <a:cs typeface="Arial" pitchFamily="34"/>
              </a:rPr>
              <a:t>Type 2 Diabetes Symptoms.</a:t>
            </a:r>
            <a:r>
              <a:rPr lang="en-GB" sz="1100" dirty="0">
                <a:solidFill>
                  <a:srgbClr val="000000"/>
                </a:solidFill>
                <a:latin typeface="Arial" pitchFamily="34"/>
                <a:cs typeface="Arial" pitchFamily="34"/>
              </a:rPr>
              <a:t> Available at: </a:t>
            </a:r>
            <a:r>
              <a:rPr lang="en-GB" sz="1100" dirty="0">
                <a:latin typeface="Arial" pitchFamily="34"/>
                <a:cs typeface="Arial" pitchFamily="34"/>
                <a:hlinkClick r:id="rId3">
                  <a:extLst>
                    <a:ext uri="{A12FA001-AC4F-418D-AE19-62706E023703}">
                      <ahyp:hlinkClr xmlns:ahyp="http://schemas.microsoft.com/office/drawing/2018/hyperlinkcolor" val="tx"/>
                    </a:ext>
                  </a:extLst>
                </a:hlinkClick>
              </a:rPr>
              <a:t>Type 2 diabetes symptoms | Diabetes UK </a:t>
            </a:r>
            <a:r>
              <a:rPr lang="en-GB" sz="1100" dirty="0">
                <a:solidFill>
                  <a:srgbClr val="000000"/>
                </a:solidFill>
                <a:latin typeface="Arial" pitchFamily="34"/>
                <a:cs typeface="Arial" pitchFamily="34"/>
              </a:rPr>
              <a:t>(Accessed: 18 November 2025) </a:t>
            </a:r>
          </a:p>
          <a:p>
            <a:pPr marL="342900" lvl="0" indent="-342900">
              <a:lnSpc>
                <a:spcPct val="150000"/>
              </a:lnSpc>
              <a:spcBef>
                <a:spcPts val="300"/>
              </a:spcBef>
              <a:buFont typeface="Calibri Light"/>
              <a:buAutoNum type="arabicPeriod"/>
            </a:pPr>
            <a:r>
              <a:rPr lang="en-GB" sz="1100" dirty="0">
                <a:solidFill>
                  <a:srgbClr val="000000"/>
                </a:solidFill>
                <a:latin typeface="Arial" pitchFamily="34"/>
                <a:cs typeface="Arial" pitchFamily="34"/>
              </a:rPr>
              <a:t>Diabetes UK (2023c) </a:t>
            </a:r>
            <a:r>
              <a:rPr lang="en-GB" sz="1100" i="1" dirty="0">
                <a:solidFill>
                  <a:srgbClr val="000000"/>
                </a:solidFill>
                <a:latin typeface="Arial" pitchFamily="34"/>
                <a:cs typeface="Arial" pitchFamily="34"/>
              </a:rPr>
              <a:t>Cost of devastating complications highlights urgent need to transform diabetes care in the UK . </a:t>
            </a:r>
            <a:r>
              <a:rPr lang="en-GB" sz="1100" dirty="0">
                <a:solidFill>
                  <a:srgbClr val="000000"/>
                </a:solidFill>
                <a:latin typeface="Arial" pitchFamily="34"/>
                <a:cs typeface="Arial" pitchFamily="34"/>
              </a:rPr>
              <a:t>Available at: </a:t>
            </a:r>
            <a:r>
              <a:rPr lang="en-GB" sz="1100" dirty="0">
                <a:hlinkClick r:id="rId4">
                  <a:extLst>
                    <a:ext uri="{A12FA001-AC4F-418D-AE19-62706E023703}">
                      <ahyp:hlinkClr xmlns:ahyp="http://schemas.microsoft.com/office/drawing/2018/hyperlinkcolor" val="tx"/>
                    </a:ext>
                  </a:extLst>
                </a:hlinkClick>
              </a:rPr>
              <a:t>Cost of devastating complications highlights urgent need to transform diabetes care in the UK | Diabetes UK </a:t>
            </a:r>
            <a:r>
              <a:rPr lang="en-GB" sz="1100" dirty="0">
                <a:solidFill>
                  <a:srgbClr val="000000"/>
                </a:solidFill>
                <a:latin typeface="Arial" pitchFamily="34"/>
                <a:cs typeface="Arial" pitchFamily="34"/>
              </a:rPr>
              <a:t>(Accessed: 20 November 2025) </a:t>
            </a:r>
          </a:p>
          <a:p>
            <a:pPr marL="342900" lvl="0" indent="-342900">
              <a:lnSpc>
                <a:spcPct val="150000"/>
              </a:lnSpc>
              <a:spcBef>
                <a:spcPts val="300"/>
              </a:spcBef>
              <a:buFont typeface="Calibri Light"/>
              <a:buAutoNum type="arabicPeriod"/>
            </a:pPr>
            <a:r>
              <a:rPr lang="en-GB" sz="1100" dirty="0">
                <a:solidFill>
                  <a:srgbClr val="000000"/>
                </a:solidFill>
                <a:latin typeface="Arial" pitchFamily="34"/>
                <a:cs typeface="Arial" pitchFamily="34"/>
              </a:rPr>
              <a:t>Diabetes UK (2025d) </a:t>
            </a:r>
            <a:r>
              <a:rPr lang="en-GB" sz="1100" i="1" dirty="0">
                <a:solidFill>
                  <a:srgbClr val="000000"/>
                </a:solidFill>
                <a:latin typeface="Arial" pitchFamily="34"/>
                <a:cs typeface="Arial" pitchFamily="34"/>
              </a:rPr>
              <a:t>77% say rising cost of living negatively impacting how they manage their diabetes. </a:t>
            </a:r>
            <a:r>
              <a:rPr lang="en-GB" sz="1100" dirty="0">
                <a:solidFill>
                  <a:srgbClr val="000000"/>
                </a:solidFill>
                <a:latin typeface="Arial" pitchFamily="34"/>
                <a:cs typeface="Arial" pitchFamily="34"/>
              </a:rPr>
              <a:t>Available at: </a:t>
            </a:r>
            <a:r>
              <a:rPr lang="en-GB" sz="1100" dirty="0">
                <a:hlinkClick r:id="rId5">
                  <a:extLst>
                    <a:ext uri="{A12FA001-AC4F-418D-AE19-62706E023703}">
                      <ahyp:hlinkClr xmlns:ahyp="http://schemas.microsoft.com/office/drawing/2018/hyperlinkcolor" val="tx"/>
                    </a:ext>
                  </a:extLst>
                </a:hlinkClick>
              </a:rPr>
              <a:t>77% say rising cost of living negatively impacting how they manage their diabetes</a:t>
            </a:r>
            <a:r>
              <a:rPr lang="en-GB" sz="1100" dirty="0"/>
              <a:t> </a:t>
            </a:r>
            <a:r>
              <a:rPr lang="en-GB" sz="1100" dirty="0">
                <a:solidFill>
                  <a:srgbClr val="0D0D0D"/>
                </a:solidFill>
              </a:rPr>
              <a:t>(Accessed: 20 November 2025)</a:t>
            </a:r>
            <a:endParaRPr lang="en-GB" sz="1100" dirty="0">
              <a:solidFill>
                <a:srgbClr val="0D0D0D"/>
              </a:solidFill>
              <a:latin typeface="Arial" pitchFamily="34"/>
              <a:cs typeface="Arial" pitchFamily="34"/>
            </a:endParaRPr>
          </a:p>
          <a:p>
            <a:pPr marL="342900" lvl="0" indent="-342900">
              <a:lnSpc>
                <a:spcPct val="150000"/>
              </a:lnSpc>
              <a:spcBef>
                <a:spcPts val="300"/>
              </a:spcBef>
              <a:buFont typeface="Calibri Light"/>
              <a:buAutoNum type="arabicPeriod"/>
            </a:pPr>
            <a:r>
              <a:rPr lang="en-GB" sz="1100" dirty="0">
                <a:solidFill>
                  <a:srgbClr val="000000"/>
                </a:solidFill>
                <a:latin typeface="Arial" pitchFamily="34"/>
                <a:cs typeface="Arial" pitchFamily="34"/>
              </a:rPr>
              <a:t>Diabetes UK (</a:t>
            </a:r>
            <a:r>
              <a:rPr lang="en-GB" sz="1100" dirty="0" err="1">
                <a:solidFill>
                  <a:srgbClr val="000000"/>
                </a:solidFill>
                <a:latin typeface="Arial" pitchFamily="34"/>
                <a:cs typeface="Arial" pitchFamily="34"/>
              </a:rPr>
              <a:t>n.d.d</a:t>
            </a:r>
            <a:r>
              <a:rPr lang="en-GB" sz="1100" dirty="0">
                <a:solidFill>
                  <a:srgbClr val="000000"/>
                </a:solidFill>
                <a:latin typeface="Arial" pitchFamily="34"/>
                <a:cs typeface="Arial" pitchFamily="34"/>
              </a:rPr>
              <a:t>) </a:t>
            </a:r>
            <a:r>
              <a:rPr lang="en-GB" sz="1100" i="1" dirty="0">
                <a:solidFill>
                  <a:srgbClr val="000000"/>
                </a:solidFill>
                <a:latin typeface="Arial" pitchFamily="34"/>
                <a:cs typeface="Arial" pitchFamily="34"/>
              </a:rPr>
              <a:t>Diabetes Stigma</a:t>
            </a:r>
            <a:r>
              <a:rPr lang="en-GB" sz="1100" dirty="0">
                <a:solidFill>
                  <a:srgbClr val="000000"/>
                </a:solidFill>
                <a:latin typeface="Arial" pitchFamily="34"/>
                <a:cs typeface="Arial" pitchFamily="34"/>
              </a:rPr>
              <a:t>. Available at: </a:t>
            </a:r>
            <a:r>
              <a:rPr lang="en-GB" sz="1100" dirty="0">
                <a:hlinkClick r:id="rId6">
                  <a:extLst>
                    <a:ext uri="{A12FA001-AC4F-418D-AE19-62706E023703}">
                      <ahyp:hlinkClr xmlns:ahyp="http://schemas.microsoft.com/office/drawing/2018/hyperlinkcolor" val="tx"/>
                    </a:ext>
                  </a:extLst>
                </a:hlinkClick>
              </a:rPr>
              <a:t>Diabetes stigma | Diabetes UK</a:t>
            </a:r>
            <a:r>
              <a:rPr lang="en-GB" sz="1100" dirty="0"/>
              <a:t> (</a:t>
            </a:r>
            <a:r>
              <a:rPr lang="en-GB" sz="1100" dirty="0">
                <a:solidFill>
                  <a:srgbClr val="0D0D0D"/>
                </a:solidFill>
              </a:rPr>
              <a:t>Accessed: 20 November 2025) </a:t>
            </a:r>
          </a:p>
          <a:p>
            <a:pPr marL="342900" lvl="0" indent="-342900">
              <a:lnSpc>
                <a:spcPct val="150000"/>
              </a:lnSpc>
              <a:spcBef>
                <a:spcPts val="300"/>
              </a:spcBef>
              <a:buFont typeface="Calibri Light"/>
              <a:buAutoNum type="arabicPeriod"/>
            </a:pPr>
            <a:r>
              <a:rPr lang="en-GB" sz="1100" dirty="0">
                <a:solidFill>
                  <a:srgbClr val="000000"/>
                </a:solidFill>
                <a:latin typeface="Arial" pitchFamily="34"/>
                <a:cs typeface="Arial" pitchFamily="34"/>
              </a:rPr>
              <a:t>Diabetes UK (2023e) </a:t>
            </a:r>
            <a:r>
              <a:rPr lang="en-GB" sz="1100" i="1" dirty="0">
                <a:solidFill>
                  <a:srgbClr val="000000"/>
                </a:solidFill>
                <a:latin typeface="Arial" pitchFamily="34"/>
                <a:cs typeface="Arial" pitchFamily="34"/>
              </a:rPr>
              <a:t>How to prevent type 2 diabetes</a:t>
            </a:r>
            <a:r>
              <a:rPr lang="en-GB" sz="1100" dirty="0">
                <a:solidFill>
                  <a:srgbClr val="000000"/>
                </a:solidFill>
                <a:latin typeface="Arial" pitchFamily="34"/>
                <a:cs typeface="Arial" pitchFamily="34"/>
              </a:rPr>
              <a:t>. Available at: </a:t>
            </a:r>
            <a:r>
              <a:rPr lang="en-GB" sz="1100" dirty="0">
                <a:hlinkClick r:id="rId7">
                  <a:extLst>
                    <a:ext uri="{A12FA001-AC4F-418D-AE19-62706E023703}">
                      <ahyp:hlinkClr xmlns:ahyp="http://schemas.microsoft.com/office/drawing/2018/hyperlinkcolor" val="tx"/>
                    </a:ext>
                  </a:extLst>
                </a:hlinkClick>
              </a:rPr>
              <a:t>How to prevent type 2 diabetes | Diabetes UK</a:t>
            </a:r>
            <a:r>
              <a:rPr lang="en-GB" sz="1100" dirty="0"/>
              <a:t> </a:t>
            </a:r>
            <a:r>
              <a:rPr lang="en-GB" sz="1100" dirty="0">
                <a:solidFill>
                  <a:srgbClr val="000000"/>
                </a:solidFill>
              </a:rPr>
              <a:t>(Accessed: 22 November 2025) </a:t>
            </a:r>
          </a:p>
          <a:p>
            <a:pPr marL="342900" lvl="0" indent="-342900">
              <a:lnSpc>
                <a:spcPct val="150000"/>
              </a:lnSpc>
              <a:spcBef>
                <a:spcPts val="300"/>
              </a:spcBef>
              <a:buFont typeface="Calibri Light"/>
              <a:buAutoNum type="arabicPeriod"/>
            </a:pPr>
            <a:r>
              <a:rPr lang="en-GB" sz="1100" dirty="0">
                <a:solidFill>
                  <a:srgbClr val="000000"/>
                </a:solidFill>
                <a:latin typeface="Arial" pitchFamily="34"/>
                <a:cs typeface="Arial" pitchFamily="34"/>
              </a:rPr>
              <a:t>Diabetes UK (</a:t>
            </a:r>
            <a:r>
              <a:rPr lang="en-GB" sz="1100" dirty="0" err="1">
                <a:solidFill>
                  <a:srgbClr val="000000"/>
                </a:solidFill>
                <a:latin typeface="Arial" pitchFamily="34"/>
                <a:cs typeface="Arial" pitchFamily="34"/>
              </a:rPr>
              <a:t>n.d.f</a:t>
            </a:r>
            <a:r>
              <a:rPr lang="en-GB" sz="1100" u="sng" dirty="0">
                <a:solidFill>
                  <a:srgbClr val="000000"/>
                </a:solidFill>
                <a:latin typeface="Arial" pitchFamily="34"/>
                <a:cs typeface="Arial" pitchFamily="34"/>
              </a:rPr>
              <a:t>) </a:t>
            </a:r>
            <a:r>
              <a:rPr lang="en-GB" sz="1100" i="1" dirty="0">
                <a:solidFill>
                  <a:srgbClr val="000000"/>
                </a:solidFill>
                <a:latin typeface="Arial" pitchFamily="34"/>
                <a:cs typeface="Arial" pitchFamily="34"/>
              </a:rPr>
              <a:t>Type 2 Diabetes Treatments</a:t>
            </a:r>
            <a:r>
              <a:rPr lang="en-GB" sz="1100" dirty="0">
                <a:solidFill>
                  <a:srgbClr val="000000"/>
                </a:solidFill>
                <a:latin typeface="Arial" pitchFamily="34"/>
                <a:cs typeface="Arial" pitchFamily="34"/>
              </a:rPr>
              <a:t>. Available at: </a:t>
            </a:r>
            <a:r>
              <a:rPr lang="en-GB" sz="1100" dirty="0">
                <a:hlinkClick r:id="rId8">
                  <a:extLst>
                    <a:ext uri="{A12FA001-AC4F-418D-AE19-62706E023703}">
                      <ahyp:hlinkClr xmlns:ahyp="http://schemas.microsoft.com/office/drawing/2018/hyperlinkcolor" val="tx"/>
                    </a:ext>
                  </a:extLst>
                </a:hlinkClick>
              </a:rPr>
              <a:t>Type 2 diabetes treatments | Diabetes UK</a:t>
            </a:r>
            <a:r>
              <a:rPr lang="en-GB" sz="1100" dirty="0"/>
              <a:t>. </a:t>
            </a:r>
            <a:r>
              <a:rPr lang="en-GB" sz="1100" dirty="0">
                <a:solidFill>
                  <a:srgbClr val="000000"/>
                </a:solidFill>
                <a:latin typeface="Arial" pitchFamily="34"/>
                <a:cs typeface="Arial" pitchFamily="34"/>
              </a:rPr>
              <a:t>(Accessed: 22 November 2025) </a:t>
            </a:r>
          </a:p>
          <a:p>
            <a:pPr marL="342900" lvl="0" indent="-342900">
              <a:lnSpc>
                <a:spcPct val="150000"/>
              </a:lnSpc>
              <a:spcBef>
                <a:spcPts val="300"/>
              </a:spcBef>
              <a:buFont typeface="Calibri Light"/>
              <a:buAutoNum type="arabicPeriod"/>
            </a:pPr>
            <a:r>
              <a:rPr lang="en-GB" sz="1100" dirty="0">
                <a:solidFill>
                  <a:srgbClr val="000000"/>
                </a:solidFill>
                <a:latin typeface="Arial" pitchFamily="34"/>
                <a:cs typeface="Arial" pitchFamily="34"/>
              </a:rPr>
              <a:t>Diabetes UK (</a:t>
            </a:r>
            <a:r>
              <a:rPr lang="en-GB" sz="1100" dirty="0" err="1">
                <a:solidFill>
                  <a:srgbClr val="000000"/>
                </a:solidFill>
                <a:latin typeface="Arial" pitchFamily="34"/>
                <a:cs typeface="Arial" pitchFamily="34"/>
              </a:rPr>
              <a:t>n.d.g</a:t>
            </a:r>
            <a:r>
              <a:rPr lang="en-GB" sz="1100" dirty="0">
                <a:solidFill>
                  <a:srgbClr val="000000"/>
                </a:solidFill>
                <a:latin typeface="Arial" pitchFamily="34"/>
                <a:cs typeface="Arial" pitchFamily="34"/>
              </a:rPr>
              <a:t>) </a:t>
            </a:r>
            <a:r>
              <a:rPr lang="en-GB" sz="1100" i="1" dirty="0">
                <a:solidFill>
                  <a:srgbClr val="000000"/>
                </a:solidFill>
                <a:latin typeface="Arial" pitchFamily="34"/>
                <a:cs typeface="Arial" pitchFamily="34"/>
              </a:rPr>
              <a:t>Diabetes health checks (annual review). </a:t>
            </a:r>
            <a:r>
              <a:rPr lang="en-GB" sz="1100" dirty="0">
                <a:solidFill>
                  <a:srgbClr val="000000"/>
                </a:solidFill>
                <a:latin typeface="Arial" pitchFamily="34"/>
                <a:cs typeface="Arial" pitchFamily="34"/>
              </a:rPr>
              <a:t>Available at: </a:t>
            </a:r>
            <a:r>
              <a:rPr lang="en-GB" sz="1100" dirty="0">
                <a:hlinkClick r:id="rId9">
                  <a:extLst>
                    <a:ext uri="{A12FA001-AC4F-418D-AE19-62706E023703}">
                      <ahyp:hlinkClr xmlns:ahyp="http://schemas.microsoft.com/office/drawing/2018/hyperlinkcolor" val="tx"/>
                    </a:ext>
                  </a:extLst>
                </a:hlinkClick>
              </a:rPr>
              <a:t>Diabetes health checks (annual review) | Diabetes UK</a:t>
            </a:r>
            <a:r>
              <a:rPr lang="en-GB" sz="1100" dirty="0"/>
              <a:t>. (</a:t>
            </a:r>
            <a:r>
              <a:rPr lang="en-GB" sz="1100" dirty="0">
                <a:solidFill>
                  <a:srgbClr val="0D0D0D"/>
                </a:solidFill>
              </a:rPr>
              <a:t>Accessed: 20 November 2025) </a:t>
            </a:r>
          </a:p>
          <a:p>
            <a:pPr marL="342900" lvl="0" indent="-342900">
              <a:lnSpc>
                <a:spcPct val="150000"/>
              </a:lnSpc>
              <a:spcBef>
                <a:spcPts val="300"/>
              </a:spcBef>
              <a:buFont typeface="Calibri Light"/>
              <a:buAutoNum type="arabicPeriod"/>
            </a:pPr>
            <a:r>
              <a:rPr lang="en-GB" sz="1100" dirty="0">
                <a:solidFill>
                  <a:srgbClr val="0D0D0D"/>
                </a:solidFill>
                <a:latin typeface="Arial" pitchFamily="34"/>
                <a:cs typeface="Arial" pitchFamily="34"/>
              </a:rPr>
              <a:t>Gordon, C. and Hill, B. (2024) The fundamentals of diabetes care. Available at: </a:t>
            </a:r>
            <a:r>
              <a:rPr lang="en-GB" sz="1100" dirty="0">
                <a:hlinkClick r:id="rId10">
                  <a:extLst>
                    <a:ext uri="{A12FA001-AC4F-418D-AE19-62706E023703}">
                      <ahyp:hlinkClr xmlns:ahyp="http://schemas.microsoft.com/office/drawing/2018/hyperlinkcolor" val="tx"/>
                    </a:ext>
                  </a:extLst>
                </a:hlinkClick>
              </a:rPr>
              <a:t>British Journal of Nursing - The fundamentals of diabetes care</a:t>
            </a:r>
            <a:r>
              <a:rPr lang="en-GB" sz="1100" dirty="0"/>
              <a:t> </a:t>
            </a:r>
            <a:r>
              <a:rPr lang="en-GB" sz="1100" b="1" dirty="0"/>
              <a:t>(</a:t>
            </a:r>
            <a:r>
              <a:rPr lang="en-GB" sz="1100" b="1" dirty="0">
                <a:solidFill>
                  <a:srgbClr val="0D0D0D"/>
                </a:solidFill>
              </a:rPr>
              <a:t>Accessed: 22 November 2025) </a:t>
            </a:r>
          </a:p>
          <a:p>
            <a:pPr marL="342900" lvl="0" indent="-342900">
              <a:lnSpc>
                <a:spcPct val="150000"/>
              </a:lnSpc>
              <a:spcBef>
                <a:spcPts val="300"/>
              </a:spcBef>
              <a:buFont typeface="Calibri Light"/>
              <a:buAutoNum type="arabicPeriod"/>
            </a:pPr>
            <a:r>
              <a:rPr lang="en-GB" sz="1100" dirty="0" err="1">
                <a:solidFill>
                  <a:srgbClr val="000000"/>
                </a:solidFill>
                <a:latin typeface="Arial" pitchFamily="34"/>
                <a:cs typeface="Arial" pitchFamily="34"/>
              </a:rPr>
              <a:t>Grudniewicz</a:t>
            </a:r>
            <a:r>
              <a:rPr lang="en-GB" sz="1100" dirty="0">
                <a:solidFill>
                  <a:srgbClr val="000000"/>
                </a:solidFill>
                <a:latin typeface="Arial" pitchFamily="34"/>
                <a:cs typeface="Arial" pitchFamily="34"/>
              </a:rPr>
              <a:t>, A. </a:t>
            </a:r>
            <a:r>
              <a:rPr lang="en-GB" sz="1100" i="1" dirty="0">
                <a:solidFill>
                  <a:srgbClr val="000000"/>
                </a:solidFill>
                <a:latin typeface="Arial" pitchFamily="34"/>
                <a:cs typeface="Arial" pitchFamily="34"/>
              </a:rPr>
              <a:t>et al.</a:t>
            </a:r>
            <a:r>
              <a:rPr lang="en-GB" sz="1100" dirty="0">
                <a:solidFill>
                  <a:srgbClr val="000000"/>
                </a:solidFill>
                <a:latin typeface="Arial" pitchFamily="34"/>
                <a:cs typeface="Arial" pitchFamily="34"/>
              </a:rPr>
              <a:t> (2023) 'Operationalizing the Chronic Care Model with Goal-Oriented Care,' </a:t>
            </a:r>
            <a:r>
              <a:rPr lang="en-GB" sz="1100" i="1" dirty="0">
                <a:solidFill>
                  <a:srgbClr val="000000"/>
                </a:solidFill>
                <a:latin typeface="Arial" pitchFamily="34"/>
                <a:cs typeface="Arial" pitchFamily="34"/>
              </a:rPr>
              <a:t>Patient</a:t>
            </a:r>
            <a:r>
              <a:rPr lang="en-GB" sz="1100" dirty="0">
                <a:solidFill>
                  <a:srgbClr val="000000"/>
                </a:solidFill>
                <a:latin typeface="Arial" pitchFamily="34"/>
                <a:cs typeface="Arial" pitchFamily="34"/>
              </a:rPr>
              <a:t>, 16(6), pp. 569–578. https://doi.org/10.1007/s40271-023-00645-8.</a:t>
            </a:r>
          </a:p>
          <a:p>
            <a:pPr marL="342900" lvl="0" indent="-342900">
              <a:lnSpc>
                <a:spcPct val="150000"/>
              </a:lnSpc>
              <a:spcBef>
                <a:spcPts val="300"/>
              </a:spcBef>
              <a:buFont typeface="Calibri Light"/>
              <a:buAutoNum type="arabicPeriod"/>
            </a:pPr>
            <a:r>
              <a:rPr lang="en-GB" sz="1100" dirty="0">
                <a:solidFill>
                  <a:srgbClr val="000000"/>
                </a:solidFill>
                <a:latin typeface="Arial" pitchFamily="34"/>
                <a:cs typeface="Arial" pitchFamily="34"/>
              </a:rPr>
              <a:t>International Diabetes Federation [IDF] (2025) </a:t>
            </a:r>
            <a:r>
              <a:rPr lang="en-GB" sz="1100" i="1" dirty="0">
                <a:solidFill>
                  <a:srgbClr val="000000"/>
                </a:solidFill>
                <a:latin typeface="Arial" pitchFamily="34"/>
                <a:cs typeface="Arial" pitchFamily="34"/>
              </a:rPr>
              <a:t>Diabetes around the world in 2024</a:t>
            </a:r>
            <a:r>
              <a:rPr lang="en-GB" sz="1100" dirty="0">
                <a:solidFill>
                  <a:srgbClr val="000000"/>
                </a:solidFill>
                <a:latin typeface="Arial" pitchFamily="34"/>
                <a:cs typeface="Arial" pitchFamily="34"/>
              </a:rPr>
              <a:t>. Available at: </a:t>
            </a:r>
            <a:r>
              <a:rPr lang="en-GB" sz="1100" dirty="0">
                <a:latin typeface="Arial" pitchFamily="34"/>
                <a:cs typeface="Arial" pitchFamily="34"/>
                <a:hlinkClick r:id="rId11">
                  <a:extLst>
                    <a:ext uri="{A12FA001-AC4F-418D-AE19-62706E023703}">
                      <ahyp:hlinkClr xmlns:ahyp="http://schemas.microsoft.com/office/drawing/2018/hyperlinkcolor" val="tx"/>
                    </a:ext>
                  </a:extLst>
                </a:hlinkClick>
              </a:rPr>
              <a:t>Diabetes Facts and Figures | International Diabetes Federation</a:t>
            </a:r>
            <a:r>
              <a:rPr lang="en-GB" sz="1100" dirty="0">
                <a:solidFill>
                  <a:srgbClr val="000000"/>
                </a:solidFill>
                <a:latin typeface="Arial" pitchFamily="34"/>
                <a:cs typeface="Arial" pitchFamily="34"/>
              </a:rPr>
              <a:t>(Accessed: 19 November 2025) </a:t>
            </a:r>
          </a:p>
          <a:p>
            <a:pPr marL="342900" lvl="0" indent="-342900">
              <a:lnSpc>
                <a:spcPct val="150000"/>
              </a:lnSpc>
              <a:spcBef>
                <a:spcPts val="300"/>
              </a:spcBef>
              <a:buFont typeface="Calibri Light"/>
              <a:buAutoNum type="arabicPeriod"/>
            </a:pPr>
            <a:r>
              <a:rPr lang="en-GB" sz="1100" dirty="0" err="1">
                <a:solidFill>
                  <a:srgbClr val="000000"/>
                </a:solidFill>
                <a:latin typeface="Arial" pitchFamily="34"/>
                <a:cs typeface="Arial" pitchFamily="34"/>
              </a:rPr>
              <a:t>Koleck</a:t>
            </a:r>
            <a:r>
              <a:rPr lang="en-GB" sz="1100" dirty="0">
                <a:solidFill>
                  <a:srgbClr val="000000"/>
                </a:solidFill>
                <a:latin typeface="Arial" pitchFamily="34"/>
                <a:cs typeface="Arial" pitchFamily="34"/>
              </a:rPr>
              <a:t>, T.A. </a:t>
            </a:r>
            <a:r>
              <a:rPr lang="en-GB" sz="1100" i="1" dirty="0">
                <a:solidFill>
                  <a:srgbClr val="000000"/>
                </a:solidFill>
                <a:latin typeface="Arial" pitchFamily="34"/>
                <a:cs typeface="Arial" pitchFamily="34"/>
              </a:rPr>
              <a:t>et al.</a:t>
            </a:r>
            <a:r>
              <a:rPr lang="en-GB" sz="1100" dirty="0">
                <a:solidFill>
                  <a:srgbClr val="000000"/>
                </a:solidFill>
                <a:latin typeface="Arial" pitchFamily="34"/>
                <a:cs typeface="Arial" pitchFamily="34"/>
              </a:rPr>
              <a:t> (2021) 'Characterizing shared and distinct symptom clusters in common chronic conditions through natural language processing of nursing notes,' </a:t>
            </a:r>
            <a:r>
              <a:rPr lang="en-GB" sz="1100" i="1" dirty="0">
                <a:solidFill>
                  <a:srgbClr val="000000"/>
                </a:solidFill>
                <a:latin typeface="Arial" pitchFamily="34"/>
                <a:cs typeface="Arial" pitchFamily="34"/>
              </a:rPr>
              <a:t>Research in Nursing &amp; Health</a:t>
            </a:r>
            <a:r>
              <a:rPr lang="en-GB" sz="1100" dirty="0">
                <a:solidFill>
                  <a:srgbClr val="000000"/>
                </a:solidFill>
                <a:latin typeface="Arial" pitchFamily="34"/>
                <a:cs typeface="Arial" pitchFamily="34"/>
              </a:rPr>
              <a:t>, 44(6), pp. 906–919. https://doi.org/10.1002/nur.22190.</a:t>
            </a:r>
          </a:p>
          <a:p>
            <a:pPr marL="342900" lvl="0" indent="-342900">
              <a:lnSpc>
                <a:spcPct val="150000"/>
              </a:lnSpc>
              <a:spcBef>
                <a:spcPts val="300"/>
              </a:spcBef>
              <a:buFont typeface="Calibri Light"/>
              <a:buAutoNum type="arabicPeriod"/>
            </a:pPr>
            <a:r>
              <a:rPr lang="en-GB" sz="1100" dirty="0">
                <a:solidFill>
                  <a:srgbClr val="000000"/>
                </a:solidFill>
                <a:latin typeface="Arial" pitchFamily="34"/>
                <a:cs typeface="Arial" pitchFamily="34"/>
              </a:rPr>
              <a:t>Moyo, M. </a:t>
            </a:r>
            <a:r>
              <a:rPr lang="en-GB" sz="1100" i="1" dirty="0">
                <a:solidFill>
                  <a:srgbClr val="000000"/>
                </a:solidFill>
                <a:latin typeface="Arial" pitchFamily="34"/>
                <a:cs typeface="Arial" pitchFamily="34"/>
              </a:rPr>
              <a:t>et al.</a:t>
            </a:r>
            <a:r>
              <a:rPr lang="en-GB" sz="1100" dirty="0">
                <a:solidFill>
                  <a:srgbClr val="000000"/>
                </a:solidFill>
                <a:latin typeface="Arial" pitchFamily="34"/>
                <a:cs typeface="Arial" pitchFamily="34"/>
              </a:rPr>
              <a:t> (2015) 'Healthcare practitioners’ personal and professional values,' </a:t>
            </a:r>
            <a:r>
              <a:rPr lang="en-GB" sz="1100" i="1" dirty="0">
                <a:solidFill>
                  <a:srgbClr val="000000"/>
                </a:solidFill>
                <a:latin typeface="Arial" pitchFamily="34"/>
                <a:cs typeface="Arial" pitchFamily="34"/>
              </a:rPr>
              <a:t>Advances in Health Sciences Education</a:t>
            </a:r>
            <a:r>
              <a:rPr lang="en-GB" sz="1100" dirty="0">
                <a:solidFill>
                  <a:srgbClr val="000000"/>
                </a:solidFill>
                <a:latin typeface="Arial" pitchFamily="34"/>
                <a:cs typeface="Arial" pitchFamily="34"/>
              </a:rPr>
              <a:t>, 21(2), pp. 257–286. https://doi.org/10.1007/s10459-015-9626-9.</a:t>
            </a:r>
          </a:p>
          <a:p>
            <a:pPr marL="342900" lvl="0" indent="-342900">
              <a:lnSpc>
                <a:spcPct val="150000"/>
              </a:lnSpc>
              <a:spcBef>
                <a:spcPts val="300"/>
              </a:spcBef>
              <a:buFont typeface="Calibri Light"/>
              <a:buAutoNum type="arabicPeriod"/>
            </a:pPr>
            <a:r>
              <a:rPr lang="en-GB" sz="1100" dirty="0">
                <a:solidFill>
                  <a:srgbClr val="000000"/>
                </a:solidFill>
                <a:latin typeface="Arial" pitchFamily="34"/>
                <a:cs typeface="Arial" pitchFamily="34"/>
              </a:rPr>
              <a:t>Martin, S. (2024) </a:t>
            </a:r>
            <a:r>
              <a:rPr lang="en-GB" sz="1100" i="1" dirty="0">
                <a:solidFill>
                  <a:srgbClr val="000000"/>
                </a:solidFill>
                <a:latin typeface="Arial" pitchFamily="34"/>
                <a:cs typeface="Arial" pitchFamily="34"/>
              </a:rPr>
              <a:t>Cost of diabetes to UK estimated at £14 billion, research shows. </a:t>
            </a:r>
            <a:r>
              <a:rPr lang="en-GB" sz="1100" dirty="0">
                <a:solidFill>
                  <a:srgbClr val="000000"/>
                </a:solidFill>
                <a:latin typeface="Arial" pitchFamily="34"/>
                <a:cs typeface="Arial" pitchFamily="34"/>
              </a:rPr>
              <a:t>Available at: </a:t>
            </a:r>
            <a:r>
              <a:rPr lang="en-GB" sz="1100" dirty="0">
                <a:hlinkClick r:id="rId12">
                  <a:extLst>
                    <a:ext uri="{A12FA001-AC4F-418D-AE19-62706E023703}">
                      <ahyp:hlinkClr xmlns:ahyp="http://schemas.microsoft.com/office/drawing/2018/hyperlinkcolor" val="tx"/>
                    </a:ext>
                  </a:extLst>
                </a:hlinkClick>
              </a:rPr>
              <a:t>Cost of diabetes to UK estimated at £14 billion, research shows - News and events, University of York</a:t>
            </a:r>
            <a:r>
              <a:rPr lang="en-GB" sz="1100" dirty="0"/>
              <a:t> (</a:t>
            </a:r>
            <a:r>
              <a:rPr lang="en-GB" sz="1100" dirty="0">
                <a:solidFill>
                  <a:srgbClr val="000000"/>
                </a:solidFill>
                <a:latin typeface="Arial" pitchFamily="34"/>
                <a:cs typeface="Arial" pitchFamily="34"/>
              </a:rPr>
              <a:t>Accessed: 20 November 2025) </a:t>
            </a:r>
          </a:p>
          <a:p>
            <a:pPr marL="342900" lvl="0" indent="-342900">
              <a:lnSpc>
                <a:spcPct val="150000"/>
              </a:lnSpc>
              <a:spcBef>
                <a:spcPts val="300"/>
              </a:spcBef>
              <a:buFont typeface="Calibri Light"/>
              <a:buAutoNum type="arabicPeriod"/>
            </a:pPr>
            <a:r>
              <a:rPr lang="pt-BR" sz="1100" dirty="0">
                <a:solidFill>
                  <a:srgbClr val="000000"/>
                </a:solidFill>
                <a:latin typeface="Arial" pitchFamily="34"/>
                <a:cs typeface="Arial" pitchFamily="34"/>
              </a:rPr>
              <a:t>National Health Service [NHS] (n.d.a) </a:t>
            </a:r>
            <a:r>
              <a:rPr lang="en-GB" sz="1100" i="1" dirty="0">
                <a:solidFill>
                  <a:srgbClr val="000000"/>
                </a:solidFill>
                <a:latin typeface="Arial" pitchFamily="34"/>
                <a:cs typeface="Arial" pitchFamily="34"/>
              </a:rPr>
              <a:t>What is type 2 diabetes?. </a:t>
            </a:r>
            <a:r>
              <a:rPr lang="en-GB" sz="1100" dirty="0">
                <a:solidFill>
                  <a:srgbClr val="000000"/>
                </a:solidFill>
                <a:latin typeface="Arial" pitchFamily="34"/>
                <a:cs typeface="Arial" pitchFamily="34"/>
              </a:rPr>
              <a:t>Available at: </a:t>
            </a:r>
            <a:r>
              <a:rPr lang="en-GB" sz="1100" dirty="0">
                <a:solidFill>
                  <a:srgbClr val="000000"/>
                </a:solidFill>
                <a:latin typeface="Arial" pitchFamily="34"/>
                <a:cs typeface="Arial" pitchFamily="34"/>
                <a:hlinkClick r:id="rId13">
                  <a:extLst>
                    <a:ext uri="{A12FA001-AC4F-418D-AE19-62706E023703}">
                      <ahyp:hlinkClr xmlns:ahyp="http://schemas.microsoft.com/office/drawing/2018/hyperlinkcolor" val="tx"/>
                    </a:ext>
                  </a:extLst>
                </a:hlinkClick>
              </a:rPr>
              <a:t>What is type 2 diabetes? – NHS</a:t>
            </a:r>
            <a:r>
              <a:rPr lang="en-GB" sz="1100" dirty="0">
                <a:solidFill>
                  <a:srgbClr val="000000"/>
                </a:solidFill>
                <a:latin typeface="Arial" pitchFamily="34"/>
                <a:cs typeface="Arial" pitchFamily="34"/>
              </a:rPr>
              <a:t> (Accessed: 17 November 2025) </a:t>
            </a:r>
          </a:p>
          <a:p>
            <a:pPr marL="342900" lvl="0" indent="-342900">
              <a:lnSpc>
                <a:spcPct val="150000"/>
              </a:lnSpc>
              <a:spcBef>
                <a:spcPts val="300"/>
              </a:spcBef>
              <a:buFont typeface="Calibri Light"/>
              <a:buAutoNum type="arabicPeriod"/>
            </a:pPr>
            <a:r>
              <a:rPr lang="pt-BR" sz="1100" dirty="0">
                <a:solidFill>
                  <a:srgbClr val="000000"/>
                </a:solidFill>
                <a:latin typeface="Arial" pitchFamily="34"/>
                <a:cs typeface="Arial" pitchFamily="34"/>
              </a:rPr>
              <a:t>National Health Service [NHS] (n.d.b) </a:t>
            </a:r>
            <a:r>
              <a:rPr lang="en-GB" sz="1100" i="1" dirty="0">
                <a:solidFill>
                  <a:srgbClr val="000000"/>
                </a:solidFill>
                <a:latin typeface="Arial" pitchFamily="34"/>
                <a:cs typeface="Arial" pitchFamily="34"/>
              </a:rPr>
              <a:t>Symptoms of type 2 diabetes and how it's diagnosed. </a:t>
            </a:r>
            <a:r>
              <a:rPr lang="en-GB" sz="1100" dirty="0">
                <a:solidFill>
                  <a:srgbClr val="000000"/>
                </a:solidFill>
                <a:latin typeface="Arial" pitchFamily="34"/>
                <a:cs typeface="Arial" pitchFamily="34"/>
              </a:rPr>
              <a:t>Available:</a:t>
            </a:r>
            <a:r>
              <a:rPr lang="en-GB" sz="1100" dirty="0">
                <a:solidFill>
                  <a:srgbClr val="000000"/>
                </a:solidFill>
                <a:latin typeface="Arial" pitchFamily="34"/>
                <a:cs typeface="Arial" pitchFamily="34"/>
                <a:hlinkClick r:id="rId14">
                  <a:extLst>
                    <a:ext uri="{A12FA001-AC4F-418D-AE19-62706E023703}">
                      <ahyp:hlinkClr xmlns:ahyp="http://schemas.microsoft.com/office/drawing/2018/hyperlinkcolor" val="tx"/>
                    </a:ext>
                  </a:extLst>
                </a:hlinkClick>
              </a:rPr>
              <a:t> Symptoms of type 2 diabetes and how it's diagnosed – NHS</a:t>
            </a:r>
            <a:r>
              <a:rPr lang="en-GB" sz="1100" dirty="0">
                <a:solidFill>
                  <a:srgbClr val="000000"/>
                </a:solidFill>
                <a:latin typeface="Arial" pitchFamily="34"/>
                <a:cs typeface="Arial" pitchFamily="34"/>
              </a:rPr>
              <a:t> (Accessed: 17 November 2025) </a:t>
            </a:r>
          </a:p>
          <a:p>
            <a:pPr marL="342900" lvl="0" indent="-342900">
              <a:lnSpc>
                <a:spcPct val="150000"/>
              </a:lnSpc>
              <a:spcBef>
                <a:spcPts val="300"/>
              </a:spcBef>
              <a:buChar char="•"/>
            </a:pPr>
            <a:endParaRPr lang="pt-BR" sz="1100" dirty="0">
              <a:solidFill>
                <a:srgbClr val="000000"/>
              </a:solidFill>
              <a:latin typeface="Arial" pitchFamily="34"/>
              <a:cs typeface="Arial" pitchFamily="34"/>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F390E44F-DF96-657F-6C83-B7C6CC019A58}"/>
              </a:ext>
            </a:extLst>
          </p:cNvPr>
          <p:cNvSpPr txBox="1"/>
          <p:nvPr/>
        </p:nvSpPr>
        <p:spPr>
          <a:xfrm>
            <a:off x="128235" y="-278782"/>
            <a:ext cx="11935516" cy="7206651"/>
          </a:xfrm>
          <a:prstGeom prst="rect">
            <a:avLst/>
          </a:prstGeom>
          <a:noFill/>
          <a:ln cap="flat">
            <a:noFill/>
          </a:ln>
        </p:spPr>
        <p:txBody>
          <a:bodyPr vert="horz" wrap="square" lIns="91440" tIns="45720" rIns="91440" bIns="45720" anchor="t" anchorCtr="0" compatLnSpc="1">
            <a:spAutoFit/>
          </a:bodyPr>
          <a:lstStyle/>
          <a:p>
            <a:pPr marL="0" marR="0" lvl="0" indent="0" algn="just" defTabSz="914400" rtl="0" fontAlgn="auto" hangingPunct="1">
              <a:lnSpc>
                <a:spcPct val="150000"/>
              </a:lnSpc>
              <a:spcBef>
                <a:spcPts val="300"/>
              </a:spcBef>
              <a:spcAft>
                <a:spcPts val="0"/>
              </a:spcAft>
              <a:buNone/>
              <a:tabLst/>
              <a:defRPr sz="1800" b="0" i="0" u="none" strike="noStrike" kern="0" cap="none" spc="0" baseline="0">
                <a:solidFill>
                  <a:srgbClr val="000000"/>
                </a:solidFill>
                <a:uFillTx/>
              </a:defRPr>
            </a:pPr>
            <a:endParaRPr lang="pt-BR" sz="1050" b="0" i="0" u="none" strike="noStrike" kern="1200" cap="none" spc="0" baseline="0">
              <a:solidFill>
                <a:srgbClr val="000000"/>
              </a:solidFill>
              <a:uFillTx/>
              <a:latin typeface="Arial" pitchFamily="34"/>
              <a:cs typeface="Arial" pitchFamily="34"/>
            </a:endParaRPr>
          </a:p>
          <a:p>
            <a:pPr marL="342900" marR="0" lvl="0" indent="-342900" algn="just" defTabSz="914400" rtl="0" fontAlgn="auto" hangingPunct="1">
              <a:lnSpc>
                <a:spcPct val="150000"/>
              </a:lnSpc>
              <a:spcBef>
                <a:spcPts val="300"/>
              </a:spcBef>
              <a:spcAft>
                <a:spcPts val="0"/>
              </a:spcAft>
              <a:buSzPct val="100000"/>
              <a:buFont typeface="Calibri Light"/>
              <a:buAutoNum type="arabicPeriod"/>
              <a:tabLst/>
              <a:defRPr sz="1800" b="0" i="0" u="none" strike="noStrike" kern="0" cap="none" spc="0" baseline="0">
                <a:solidFill>
                  <a:srgbClr val="000000"/>
                </a:solidFill>
                <a:uFillTx/>
              </a:defRPr>
            </a:pPr>
            <a:r>
              <a:rPr lang="pt-BR" sz="1050" b="0" i="0" u="none" strike="noStrike" kern="1200" cap="none" spc="0" baseline="0">
                <a:solidFill>
                  <a:srgbClr val="000000"/>
                </a:solidFill>
                <a:uFillTx/>
                <a:latin typeface="Arial" pitchFamily="34"/>
                <a:cs typeface="Arial" pitchFamily="34"/>
              </a:rPr>
              <a:t>National Health Service [NHS] (2025c) </a:t>
            </a:r>
            <a:r>
              <a:rPr lang="pt-BR" sz="1050" b="0" i="1" u="none" strike="noStrike" kern="1200" cap="none" spc="0" baseline="0">
                <a:solidFill>
                  <a:srgbClr val="000000"/>
                </a:solidFill>
                <a:uFillTx/>
                <a:latin typeface="Arial" pitchFamily="34"/>
                <a:cs typeface="Arial" pitchFamily="34"/>
              </a:rPr>
              <a:t>Prescribing for Diabetes – England – 2015/16 to 2024/25. </a:t>
            </a:r>
            <a:r>
              <a:rPr lang="pt-BR" sz="1050" b="0" i="0" u="none" strike="noStrike" kern="1200" cap="none" spc="0" baseline="0">
                <a:solidFill>
                  <a:srgbClr val="000000"/>
                </a:solidFill>
                <a:uFillTx/>
                <a:latin typeface="Arial" pitchFamily="34"/>
                <a:cs typeface="Arial" pitchFamily="34"/>
              </a:rPr>
              <a:t>Available at: </a:t>
            </a:r>
            <a:r>
              <a:rPr lang="en-GB" sz="1050" b="0" i="0" u="none" strike="noStrike" kern="1200" cap="none" spc="0" baseline="0">
                <a:solidFill>
                  <a:srgbClr val="000000"/>
                </a:solidFill>
                <a:uFillTx/>
                <a:latin typeface="Arial" pitchFamily="34"/>
                <a:cs typeface="Arial" pitchFamily="34"/>
                <a:hlinkClick r:id="rId2">
                  <a:extLst>
                    <a:ext uri="{A12FA001-AC4F-418D-AE19-62706E023703}">
                      <ahyp:hlinkClr xmlns:ahyp="http://schemas.microsoft.com/office/drawing/2018/hyperlinkcolor" val="tx"/>
                    </a:ext>
                  </a:extLst>
                </a:hlinkClick>
              </a:rPr>
              <a:t>Prescribing for Diabetes – England – 2015/16 to 2024/25 | NHSBSA</a:t>
            </a:r>
            <a:r>
              <a:rPr lang="en-GB" sz="1050" b="0" i="0" u="none" strike="noStrike" kern="1200" cap="none" spc="0" baseline="0">
                <a:solidFill>
                  <a:srgbClr val="000000"/>
                </a:solidFill>
                <a:uFillTx/>
                <a:latin typeface="Arial" pitchFamily="34"/>
                <a:cs typeface="Arial" pitchFamily="34"/>
              </a:rPr>
              <a:t> </a:t>
            </a:r>
            <a:r>
              <a:rPr lang="en-GB" sz="1050" b="0" i="0" u="none" strike="noStrike" kern="1200" cap="none" spc="0" baseline="0">
                <a:solidFill>
                  <a:srgbClr val="0D0D0D"/>
                </a:solidFill>
                <a:uFillTx/>
                <a:latin typeface="Arial" pitchFamily="34"/>
                <a:cs typeface="Arial" pitchFamily="34"/>
              </a:rPr>
              <a:t>(Accessed: 20 November 2025)</a:t>
            </a:r>
          </a:p>
          <a:p>
            <a:pPr marL="342900" marR="0" lvl="0" indent="-342900" algn="just" defTabSz="914400" rtl="0" fontAlgn="auto" hangingPunct="1">
              <a:lnSpc>
                <a:spcPct val="150000"/>
              </a:lnSpc>
              <a:spcBef>
                <a:spcPts val="300"/>
              </a:spcBef>
              <a:spcAft>
                <a:spcPts val="0"/>
              </a:spcAft>
              <a:buSzPct val="100000"/>
              <a:buFont typeface="Calibri Light"/>
              <a:buAutoNum type="arabicPeriod"/>
              <a:tabLst/>
              <a:defRPr sz="1800" b="0" i="0" u="none" strike="noStrike" kern="0" cap="none" spc="0" baseline="0">
                <a:solidFill>
                  <a:srgbClr val="000000"/>
                </a:solidFill>
                <a:uFillTx/>
              </a:defRPr>
            </a:pPr>
            <a:r>
              <a:rPr lang="pt-BR" sz="1050" b="0" i="0" u="none" strike="noStrike" kern="1200" cap="none" spc="0" baseline="0">
                <a:solidFill>
                  <a:srgbClr val="000000"/>
                </a:solidFill>
                <a:uFillTx/>
                <a:latin typeface="Arial" pitchFamily="34"/>
                <a:cs typeface="Arial" pitchFamily="34"/>
              </a:rPr>
              <a:t>National Health Service [NHS] (2025d) </a:t>
            </a:r>
            <a:r>
              <a:rPr lang="pt-BR" sz="1050" b="0" i="1" u="none" strike="noStrike" kern="1200" cap="none" spc="0" baseline="0">
                <a:solidFill>
                  <a:srgbClr val="000000"/>
                </a:solidFill>
                <a:uFillTx/>
                <a:latin typeface="Arial" pitchFamily="34"/>
                <a:cs typeface="Arial" pitchFamily="34"/>
              </a:rPr>
              <a:t>Symptoms of type 2 diabetes and how it’s diagnosed</a:t>
            </a:r>
            <a:r>
              <a:rPr lang="pt-BR" sz="1050" b="0" i="0" u="none" strike="noStrike" kern="1200" cap="none" spc="0" baseline="0">
                <a:solidFill>
                  <a:srgbClr val="000000"/>
                </a:solidFill>
                <a:uFillTx/>
                <a:latin typeface="Arial" pitchFamily="34"/>
                <a:cs typeface="Arial" pitchFamily="34"/>
              </a:rPr>
              <a:t>. Available at: </a:t>
            </a:r>
            <a:r>
              <a:rPr lang="en-GB" sz="1050" b="0" i="0" u="none" strike="noStrike" kern="1200" cap="none" spc="0" baseline="0">
                <a:solidFill>
                  <a:srgbClr val="000000"/>
                </a:solidFill>
                <a:uFillTx/>
                <a:latin typeface="Arial" pitchFamily="34"/>
                <a:cs typeface="Arial" pitchFamily="34"/>
                <a:hlinkClick r:id="rId3">
                  <a:extLst>
                    <a:ext uri="{A12FA001-AC4F-418D-AE19-62706E023703}">
                      <ahyp:hlinkClr xmlns:ahyp="http://schemas.microsoft.com/office/drawing/2018/hyperlinkcolor" val="tx"/>
                    </a:ext>
                  </a:extLst>
                </a:hlinkClick>
              </a:rPr>
              <a:t>Symptoms of type 2 diabetes and how it's diagnosed – NHS</a:t>
            </a:r>
            <a:r>
              <a:rPr lang="en-GB" sz="1050" b="0" i="0" u="none" strike="noStrike" kern="1200" cap="none" spc="0" baseline="0">
                <a:solidFill>
                  <a:srgbClr val="000000"/>
                </a:solidFill>
                <a:uFillTx/>
                <a:latin typeface="Arial" pitchFamily="34"/>
                <a:cs typeface="Arial" pitchFamily="34"/>
              </a:rPr>
              <a:t> </a:t>
            </a:r>
            <a:r>
              <a:rPr lang="en-GB" sz="1050" b="0" i="0" u="none" strike="noStrike" kern="1200" cap="none" spc="0" baseline="0">
                <a:solidFill>
                  <a:srgbClr val="0D0D0D"/>
                </a:solidFill>
                <a:uFillTx/>
                <a:latin typeface="Arial" pitchFamily="34"/>
                <a:cs typeface="Arial" pitchFamily="34"/>
              </a:rPr>
              <a:t>(Accessed: 20 November 2025) </a:t>
            </a:r>
          </a:p>
          <a:p>
            <a:pPr marL="342900" marR="0" lvl="0" indent="-342900" algn="just" defTabSz="914400" rtl="0" fontAlgn="auto" hangingPunct="1">
              <a:lnSpc>
                <a:spcPct val="150000"/>
              </a:lnSpc>
              <a:spcBef>
                <a:spcPts val="300"/>
              </a:spcBef>
              <a:spcAft>
                <a:spcPts val="0"/>
              </a:spcAft>
              <a:buSzPct val="100000"/>
              <a:buFont typeface="Calibri Light"/>
              <a:buAutoNum type="arabicPeriod"/>
              <a:tabLst/>
              <a:defRPr sz="1800" b="0" i="0" u="none" strike="noStrike" kern="0" cap="none" spc="0" baseline="0">
                <a:solidFill>
                  <a:srgbClr val="000000"/>
                </a:solidFill>
                <a:uFillTx/>
              </a:defRPr>
            </a:pPr>
            <a:r>
              <a:rPr lang="pt-BR" sz="1050" b="0" i="0" u="none" strike="noStrike" kern="1200" cap="none" spc="0" baseline="0">
                <a:solidFill>
                  <a:srgbClr val="000000"/>
                </a:solidFill>
                <a:uFillTx/>
                <a:latin typeface="Arial" pitchFamily="34"/>
                <a:cs typeface="Arial" pitchFamily="34"/>
              </a:rPr>
              <a:t>National Health Service [NHS] (n.d.e) </a:t>
            </a:r>
            <a:r>
              <a:rPr lang="pt-BR" sz="1050" b="0" i="1" u="none" strike="noStrike" kern="1200" cap="none" spc="0" baseline="0">
                <a:solidFill>
                  <a:srgbClr val="000000"/>
                </a:solidFill>
                <a:uFillTx/>
                <a:latin typeface="Arial" pitchFamily="34"/>
                <a:cs typeface="Arial" pitchFamily="34"/>
              </a:rPr>
              <a:t>NHS RightCare Pathway: Diabetes</a:t>
            </a:r>
            <a:r>
              <a:rPr lang="pt-BR" sz="1050" b="0" i="0" u="none" strike="noStrike" kern="1200" cap="none" spc="0" baseline="0">
                <a:solidFill>
                  <a:srgbClr val="000000"/>
                </a:solidFill>
                <a:uFillTx/>
                <a:latin typeface="Arial" pitchFamily="34"/>
                <a:cs typeface="Arial" pitchFamily="34"/>
              </a:rPr>
              <a:t>. Available at: </a:t>
            </a:r>
            <a:r>
              <a:rPr lang="en-GB" sz="1050" b="0" i="0" u="none" strike="noStrike" kern="1200" cap="none" spc="0" baseline="0">
                <a:solidFill>
                  <a:srgbClr val="000000"/>
                </a:solidFill>
                <a:uFillTx/>
                <a:latin typeface="Arial" pitchFamily="34"/>
                <a:cs typeface="Arial" pitchFamily="34"/>
                <a:hlinkClick r:id="rId4">
                  <a:extLst>
                    <a:ext uri="{A12FA001-AC4F-418D-AE19-62706E023703}">
                      <ahyp:hlinkClr xmlns:ahyp="http://schemas.microsoft.com/office/drawing/2018/hyperlinkcolor" val="tx"/>
                    </a:ext>
                  </a:extLst>
                </a:hlinkClick>
              </a:rPr>
              <a:t>nhs-rightcare-pathway-diabetes.pdf</a:t>
            </a:r>
            <a:r>
              <a:rPr lang="en-GB" sz="1050" b="0" i="0" u="none" strike="noStrike" kern="1200" cap="none" spc="0" baseline="0">
                <a:solidFill>
                  <a:srgbClr val="000000"/>
                </a:solidFill>
                <a:uFillTx/>
                <a:latin typeface="Arial" pitchFamily="34"/>
                <a:cs typeface="Arial" pitchFamily="34"/>
              </a:rPr>
              <a:t> </a:t>
            </a:r>
            <a:r>
              <a:rPr lang="en-GB" sz="1050" b="0" i="0" u="none" strike="noStrike" kern="1200" cap="none" spc="0" baseline="0">
                <a:solidFill>
                  <a:srgbClr val="0D0D0D"/>
                </a:solidFill>
                <a:uFillTx/>
                <a:latin typeface="Arial" pitchFamily="34"/>
                <a:cs typeface="Arial" pitchFamily="34"/>
              </a:rPr>
              <a:t>(Accessed: 20 November 2025) </a:t>
            </a:r>
          </a:p>
          <a:p>
            <a:pPr marL="342900" marR="0" lvl="0" indent="-342900" algn="just" defTabSz="914400" rtl="0" fontAlgn="auto" hangingPunct="1">
              <a:lnSpc>
                <a:spcPct val="150000"/>
              </a:lnSpc>
              <a:spcBef>
                <a:spcPts val="300"/>
              </a:spcBef>
              <a:spcAft>
                <a:spcPts val="0"/>
              </a:spcAft>
              <a:buSzPct val="100000"/>
              <a:buFont typeface="Calibri Light"/>
              <a:buAutoNum type="arabicPeriod"/>
              <a:tabLst/>
              <a:defRPr sz="1800" b="0" i="0" u="none" strike="noStrike" kern="0" cap="none" spc="0" baseline="0">
                <a:solidFill>
                  <a:srgbClr val="000000"/>
                </a:solidFill>
                <a:uFillTx/>
              </a:defRPr>
            </a:pPr>
            <a:r>
              <a:rPr lang="pt-BR" sz="1050" b="0" i="0" u="none" strike="noStrike" kern="1200" cap="none" spc="0" baseline="0">
                <a:solidFill>
                  <a:srgbClr val="000000"/>
                </a:solidFill>
                <a:uFillTx/>
                <a:latin typeface="Arial" pitchFamily="34"/>
                <a:cs typeface="Arial" pitchFamily="34"/>
              </a:rPr>
              <a:t>National Health Service [NHS] (n.d.f) </a:t>
            </a:r>
            <a:r>
              <a:rPr lang="pt-BR" sz="1050" b="0" i="1" u="none" strike="noStrike" kern="1200" cap="none" spc="0" baseline="0">
                <a:solidFill>
                  <a:srgbClr val="000000"/>
                </a:solidFill>
                <a:uFillTx/>
                <a:latin typeface="Arial" pitchFamily="34"/>
                <a:cs typeface="Arial" pitchFamily="34"/>
              </a:rPr>
              <a:t>Comprehensive model of personalised care</a:t>
            </a:r>
            <a:r>
              <a:rPr lang="pt-BR" sz="1050" b="0" i="0" u="none" strike="noStrike" kern="1200" cap="none" spc="0" baseline="0">
                <a:solidFill>
                  <a:srgbClr val="000000"/>
                </a:solidFill>
                <a:uFillTx/>
                <a:latin typeface="Arial" pitchFamily="34"/>
                <a:cs typeface="Arial" pitchFamily="34"/>
              </a:rPr>
              <a:t>. Available at:</a:t>
            </a:r>
            <a:r>
              <a:rPr lang="en-GB" sz="1050" b="0" i="0" u="none" strike="noStrike" kern="1200" cap="none" spc="0" baseline="0">
                <a:solidFill>
                  <a:srgbClr val="000000"/>
                </a:solidFill>
                <a:uFillTx/>
                <a:latin typeface="Arial" pitchFamily="34"/>
                <a:cs typeface="Arial" pitchFamily="34"/>
                <a:hlinkClick r:id="rId5">
                  <a:extLst>
                    <a:ext uri="{A12FA001-AC4F-418D-AE19-62706E023703}">
                      <ahyp:hlinkClr xmlns:ahyp="http://schemas.microsoft.com/office/drawing/2018/hyperlinkcolor" val="tx"/>
                    </a:ext>
                  </a:extLst>
                </a:hlinkClick>
              </a:rPr>
              <a:t> NHS England » Comprehensive model of personalised care</a:t>
            </a:r>
            <a:r>
              <a:rPr lang="en-GB" sz="1050" b="0" i="0" u="none" strike="noStrike" kern="1200" cap="none" spc="0" baseline="0">
                <a:solidFill>
                  <a:srgbClr val="000000"/>
                </a:solidFill>
                <a:uFillTx/>
                <a:latin typeface="Arial" pitchFamily="34"/>
                <a:cs typeface="Arial" pitchFamily="34"/>
              </a:rPr>
              <a:t>. </a:t>
            </a:r>
            <a:r>
              <a:rPr lang="en-GB" sz="1050" b="0" i="0" u="none" strike="noStrike" kern="1200" cap="none" spc="0" baseline="0">
                <a:solidFill>
                  <a:srgbClr val="0D0D0D"/>
                </a:solidFill>
                <a:uFillTx/>
                <a:latin typeface="Arial" pitchFamily="34"/>
                <a:cs typeface="Arial" pitchFamily="34"/>
              </a:rPr>
              <a:t>(Accessed: 24 November 2025) </a:t>
            </a:r>
            <a:r>
              <a:rPr lang="en-GB" sz="1050" b="0" i="0" u="none" strike="noStrike" kern="1200" cap="none" spc="0" baseline="0">
                <a:solidFill>
                  <a:srgbClr val="000000"/>
                </a:solidFill>
                <a:uFillTx/>
                <a:latin typeface="Arial" pitchFamily="34"/>
                <a:cs typeface="Arial" pitchFamily="34"/>
              </a:rPr>
              <a:t> </a:t>
            </a:r>
            <a:r>
              <a:rPr lang="pt-BR" sz="1050" b="0" i="0" u="none" strike="noStrike" kern="1200" cap="none" spc="0" baseline="0">
                <a:solidFill>
                  <a:srgbClr val="000000"/>
                </a:solidFill>
                <a:uFillTx/>
                <a:latin typeface="Arial" pitchFamily="34"/>
                <a:cs typeface="Arial" pitchFamily="34"/>
              </a:rPr>
              <a:t> </a:t>
            </a:r>
          </a:p>
          <a:p>
            <a:pPr marL="342900" marR="0" lvl="0" indent="-342900" algn="just" defTabSz="914400" rtl="0" fontAlgn="auto" hangingPunct="1">
              <a:lnSpc>
                <a:spcPct val="150000"/>
              </a:lnSpc>
              <a:spcBef>
                <a:spcPts val="300"/>
              </a:spcBef>
              <a:spcAft>
                <a:spcPts val="0"/>
              </a:spcAft>
              <a:buSzPct val="100000"/>
              <a:buFont typeface="Calibri Light"/>
              <a:buAutoNum type="arabicPeriod"/>
              <a:tabLst/>
              <a:defRPr sz="1800" b="0" i="0" u="none" strike="noStrike" kern="0" cap="none" spc="0" baseline="0">
                <a:solidFill>
                  <a:srgbClr val="000000"/>
                </a:solidFill>
                <a:uFillTx/>
              </a:defRPr>
            </a:pPr>
            <a:r>
              <a:rPr lang="pt-BR" sz="1050" b="0" i="0" u="none" strike="noStrike" kern="1200" cap="none" spc="0" baseline="0">
                <a:solidFill>
                  <a:srgbClr val="000000"/>
                </a:solidFill>
                <a:uFillTx/>
                <a:latin typeface="Arial" pitchFamily="34"/>
                <a:cs typeface="Arial" pitchFamily="34"/>
              </a:rPr>
              <a:t>National Institute for Health and Care Excellence  [NICE] (2025a) What causes it?. Available at:</a:t>
            </a:r>
            <a:r>
              <a:rPr lang="en-GB" sz="1050" b="0" i="0" u="none" strike="noStrike" kern="1200" cap="none" spc="0" baseline="0">
                <a:solidFill>
                  <a:srgbClr val="000000"/>
                </a:solidFill>
                <a:uFillTx/>
                <a:latin typeface="Arial" pitchFamily="34"/>
                <a:cs typeface="Arial" pitchFamily="34"/>
                <a:hlinkClick r:id="rId6">
                  <a:extLst>
                    <a:ext uri="{A12FA001-AC4F-418D-AE19-62706E023703}">
                      <ahyp:hlinkClr xmlns:ahyp="http://schemas.microsoft.com/office/drawing/2018/hyperlinkcolor" val="tx"/>
                    </a:ext>
                  </a:extLst>
                </a:hlinkClick>
              </a:rPr>
              <a:t> Causes | Background information | Diabetes - type 2 | CKS | NICE</a:t>
            </a:r>
            <a:r>
              <a:rPr lang="en-GB" sz="1050" b="0" i="0" u="none" strike="noStrike" kern="1200" cap="none" spc="0" baseline="0">
                <a:solidFill>
                  <a:srgbClr val="000000"/>
                </a:solidFill>
                <a:uFillTx/>
                <a:latin typeface="Arial" pitchFamily="34"/>
                <a:cs typeface="Arial" pitchFamily="34"/>
              </a:rPr>
              <a:t>. (Accessed: 17 November 2025)</a:t>
            </a:r>
          </a:p>
          <a:p>
            <a:pPr marL="342900" marR="0" lvl="0" indent="-342900" algn="just" defTabSz="914400" rtl="0" fontAlgn="auto" hangingPunct="1">
              <a:lnSpc>
                <a:spcPct val="150000"/>
              </a:lnSpc>
              <a:spcBef>
                <a:spcPts val="300"/>
              </a:spcBef>
              <a:spcAft>
                <a:spcPts val="0"/>
              </a:spcAft>
              <a:buSzPct val="100000"/>
              <a:buFont typeface="Calibri Light"/>
              <a:buAutoNum type="arabicPeriod"/>
              <a:tabLst/>
              <a:defRPr sz="1800" b="0" i="0" u="none" strike="noStrike" kern="0" cap="none" spc="0" baseline="0">
                <a:solidFill>
                  <a:srgbClr val="000000"/>
                </a:solidFill>
                <a:uFillTx/>
              </a:defRPr>
            </a:pPr>
            <a:r>
              <a:rPr lang="pt-BR" sz="1050" b="0" i="0" u="none" strike="noStrike" kern="1200" cap="none" spc="0" baseline="0">
                <a:solidFill>
                  <a:srgbClr val="000000"/>
                </a:solidFill>
                <a:uFillTx/>
                <a:latin typeface="Arial" pitchFamily="34"/>
                <a:cs typeface="Arial" pitchFamily="34"/>
              </a:rPr>
              <a:t>National Institute for Health and Care Excellence  [NICE] (2025b) What causes it?. Available at:</a:t>
            </a:r>
            <a:r>
              <a:rPr lang="en-GB" sz="1050" b="0" i="0" u="none" strike="noStrike" kern="1200" cap="none" spc="0" baseline="0">
                <a:solidFill>
                  <a:srgbClr val="000000"/>
                </a:solidFill>
                <a:uFillTx/>
                <a:latin typeface="Arial" pitchFamily="34"/>
                <a:cs typeface="Arial" pitchFamily="34"/>
                <a:hlinkClick r:id="rId6">
                  <a:extLst>
                    <a:ext uri="{A12FA001-AC4F-418D-AE19-62706E023703}">
                      <ahyp:hlinkClr xmlns:ahyp="http://schemas.microsoft.com/office/drawing/2018/hyperlinkcolor" val="tx"/>
                    </a:ext>
                  </a:extLst>
                </a:hlinkClick>
              </a:rPr>
              <a:t> Causes | Background information | Diabetes - type 2 | CKS | NICE</a:t>
            </a:r>
            <a:r>
              <a:rPr lang="en-GB" sz="1050" b="0" i="0" u="none" strike="noStrike" kern="1200" cap="none" spc="0" baseline="0">
                <a:solidFill>
                  <a:srgbClr val="000000"/>
                </a:solidFill>
                <a:uFillTx/>
                <a:latin typeface="Arial" pitchFamily="34"/>
                <a:cs typeface="Arial" pitchFamily="34"/>
              </a:rPr>
              <a:t>. (Accessed: 18 November 2025) </a:t>
            </a:r>
          </a:p>
          <a:p>
            <a:pPr marL="342900" marR="0" lvl="0" indent="-342900" algn="just" defTabSz="914400" rtl="0" fontAlgn="auto" hangingPunct="1">
              <a:lnSpc>
                <a:spcPct val="150000"/>
              </a:lnSpc>
              <a:spcBef>
                <a:spcPts val="300"/>
              </a:spcBef>
              <a:spcAft>
                <a:spcPts val="0"/>
              </a:spcAft>
              <a:buSzPct val="100000"/>
              <a:buFont typeface="Calibri Light"/>
              <a:buAutoNum type="arabicPeriod"/>
              <a:tabLst/>
              <a:defRPr sz="1800" b="0" i="0" u="none" strike="noStrike" kern="0" cap="none" spc="0" baseline="0">
                <a:solidFill>
                  <a:srgbClr val="000000"/>
                </a:solidFill>
                <a:uFillTx/>
              </a:defRPr>
            </a:pPr>
            <a:r>
              <a:rPr lang="pt-BR" sz="1050" b="0" i="0" u="none" strike="noStrike" kern="1200" cap="none" spc="0" baseline="0">
                <a:solidFill>
                  <a:srgbClr val="000000"/>
                </a:solidFill>
                <a:uFillTx/>
                <a:latin typeface="Arial" pitchFamily="34"/>
                <a:cs typeface="Arial" pitchFamily="34"/>
              </a:rPr>
              <a:t>National Institute for Health and Care Excellence [NICE] (2025c) How common is it? Available at: </a:t>
            </a:r>
            <a:r>
              <a:rPr lang="en-GB" sz="1050" b="0" i="0" u="none" strike="noStrike" kern="1200" cap="none" spc="0" baseline="0">
                <a:solidFill>
                  <a:srgbClr val="000000"/>
                </a:solidFill>
                <a:uFillTx/>
                <a:latin typeface="Arial" pitchFamily="34"/>
                <a:cs typeface="Arial" pitchFamily="34"/>
                <a:hlinkClick r:id="rId7">
                  <a:extLst>
                    <a:ext uri="{A12FA001-AC4F-418D-AE19-62706E023703}">
                      <ahyp:hlinkClr xmlns:ahyp="http://schemas.microsoft.com/office/drawing/2018/hyperlinkcolor" val="tx"/>
                    </a:ext>
                  </a:extLst>
                </a:hlinkClick>
              </a:rPr>
              <a:t>Prevalence | Background information | Diabetes - type 2 | CKS | NICE</a:t>
            </a:r>
            <a:r>
              <a:rPr lang="en-GB" sz="1050" b="0" i="0" u="none" strike="noStrike" kern="1200" cap="none" spc="0" baseline="0">
                <a:solidFill>
                  <a:srgbClr val="000000"/>
                </a:solidFill>
                <a:uFillTx/>
                <a:latin typeface="Arial" pitchFamily="34"/>
                <a:cs typeface="Arial" pitchFamily="34"/>
              </a:rPr>
              <a:t> (Accessed: 18 November 2025) </a:t>
            </a:r>
            <a:endParaRPr lang="pt-BR" sz="1050" b="0" i="0" u="none" strike="noStrike" kern="1200" cap="none" spc="0" baseline="0">
              <a:solidFill>
                <a:srgbClr val="000000"/>
              </a:solidFill>
              <a:uFillTx/>
              <a:latin typeface="Arial" pitchFamily="34"/>
              <a:cs typeface="Arial" pitchFamily="34"/>
            </a:endParaRPr>
          </a:p>
          <a:p>
            <a:pPr marL="342900" marR="0" lvl="0" indent="-342900" algn="just" defTabSz="914400" rtl="0" fontAlgn="auto" hangingPunct="1">
              <a:lnSpc>
                <a:spcPct val="150000"/>
              </a:lnSpc>
              <a:spcBef>
                <a:spcPts val="300"/>
              </a:spcBef>
              <a:spcAft>
                <a:spcPts val="0"/>
              </a:spcAft>
              <a:buSzPct val="100000"/>
              <a:buFont typeface="Calibri Light"/>
              <a:buAutoNum type="arabicPeriod"/>
              <a:tabLst/>
              <a:defRPr sz="1800" b="0" i="0" u="none" strike="noStrike" kern="0" cap="none" spc="0" baseline="0">
                <a:solidFill>
                  <a:srgbClr val="000000"/>
                </a:solidFill>
                <a:uFillTx/>
              </a:defRPr>
            </a:pPr>
            <a:r>
              <a:rPr lang="pt-BR" sz="1050" b="0" i="0" u="none" strike="noStrike" kern="1200" cap="none" spc="0" baseline="0">
                <a:solidFill>
                  <a:srgbClr val="000000"/>
                </a:solidFill>
                <a:uFillTx/>
                <a:latin typeface="Arial" pitchFamily="34"/>
                <a:cs typeface="Arial" pitchFamily="34"/>
              </a:rPr>
              <a:t>National Institute for Health and Care Excellence [NICE] (2025d) </a:t>
            </a:r>
            <a:r>
              <a:rPr lang="pt-BR" sz="1050" b="0" i="1" u="none" strike="noStrike" kern="1200" cap="none" spc="0" baseline="0">
                <a:solidFill>
                  <a:srgbClr val="000000"/>
                </a:solidFill>
                <a:uFillTx/>
                <a:latin typeface="Arial" pitchFamily="34"/>
                <a:cs typeface="Arial" pitchFamily="34"/>
              </a:rPr>
              <a:t>How common is it? </a:t>
            </a:r>
            <a:r>
              <a:rPr lang="pt-BR" sz="1050" b="0" i="0" u="none" strike="noStrike" kern="1200" cap="none" spc="0" baseline="0">
                <a:solidFill>
                  <a:srgbClr val="000000"/>
                </a:solidFill>
                <a:uFillTx/>
                <a:latin typeface="Arial" pitchFamily="34"/>
                <a:cs typeface="Arial" pitchFamily="34"/>
              </a:rPr>
              <a:t>Available at: </a:t>
            </a:r>
            <a:r>
              <a:rPr lang="en-GB" sz="1050" b="0" i="0" u="none" strike="noStrike" kern="1200" cap="none" spc="0" baseline="0">
                <a:solidFill>
                  <a:srgbClr val="000000"/>
                </a:solidFill>
                <a:uFillTx/>
                <a:latin typeface="Arial" pitchFamily="34"/>
                <a:cs typeface="Arial" pitchFamily="34"/>
                <a:hlinkClick r:id="rId7">
                  <a:extLst>
                    <a:ext uri="{A12FA001-AC4F-418D-AE19-62706E023703}">
                      <ahyp:hlinkClr xmlns:ahyp="http://schemas.microsoft.com/office/drawing/2018/hyperlinkcolor" val="tx"/>
                    </a:ext>
                  </a:extLst>
                </a:hlinkClick>
              </a:rPr>
              <a:t>Prevalence | Background information | Diabetes - type 2 | CKS | NICE</a:t>
            </a:r>
            <a:r>
              <a:rPr lang="en-GB" sz="1050" b="0" i="0" u="none" strike="noStrike" kern="1200" cap="none" spc="0" baseline="0">
                <a:solidFill>
                  <a:srgbClr val="000000"/>
                </a:solidFill>
                <a:uFillTx/>
                <a:latin typeface="Arial" pitchFamily="34"/>
                <a:cs typeface="Arial" pitchFamily="34"/>
              </a:rPr>
              <a:t> (Accessed: 19 November 2025) </a:t>
            </a:r>
          </a:p>
          <a:p>
            <a:pPr marL="342900" marR="0" lvl="0" indent="-342900" algn="just" defTabSz="914400" rtl="0" fontAlgn="auto" hangingPunct="1">
              <a:lnSpc>
                <a:spcPct val="150000"/>
              </a:lnSpc>
              <a:spcBef>
                <a:spcPts val="300"/>
              </a:spcBef>
              <a:spcAft>
                <a:spcPts val="0"/>
              </a:spcAft>
              <a:buSzPct val="100000"/>
              <a:buFont typeface="Calibri Light"/>
              <a:buAutoNum type="arabicPeriod"/>
              <a:tabLst/>
              <a:defRPr sz="1800" b="0" i="0" u="none" strike="noStrike" kern="0" cap="none" spc="0" baseline="0">
                <a:solidFill>
                  <a:srgbClr val="000000"/>
                </a:solidFill>
                <a:uFillTx/>
              </a:defRPr>
            </a:pPr>
            <a:r>
              <a:rPr lang="pt-BR" sz="1050" b="0" i="0" u="none" strike="noStrike" kern="1200" cap="none" spc="0" baseline="0">
                <a:solidFill>
                  <a:srgbClr val="000000"/>
                </a:solidFill>
                <a:uFillTx/>
                <a:latin typeface="Arial" pitchFamily="34"/>
                <a:cs typeface="Arial" pitchFamily="34"/>
              </a:rPr>
              <a:t>National Institute for Health and Care Excellence  [NICE] (2025e) </a:t>
            </a:r>
            <a:r>
              <a:rPr lang="pt-BR" sz="1050" b="0" i="1" u="none" strike="noStrike" kern="1200" cap="none" spc="0" baseline="0">
                <a:solidFill>
                  <a:srgbClr val="000000"/>
                </a:solidFill>
                <a:uFillTx/>
                <a:latin typeface="Arial" pitchFamily="34"/>
                <a:cs typeface="Arial" pitchFamily="34"/>
              </a:rPr>
              <a:t>When should I suspect type 2 diabetes in na adult?. </a:t>
            </a:r>
            <a:r>
              <a:rPr lang="pt-BR" sz="1050" b="0" i="0" u="none" strike="noStrike" kern="1200" cap="none" spc="0" baseline="0">
                <a:solidFill>
                  <a:srgbClr val="000000"/>
                </a:solidFill>
                <a:uFillTx/>
                <a:latin typeface="Arial" pitchFamily="34"/>
                <a:cs typeface="Arial" pitchFamily="34"/>
              </a:rPr>
              <a:t>Available at: </a:t>
            </a:r>
            <a:r>
              <a:rPr lang="en-GB" sz="1050" b="0" i="0" u="none" strike="noStrike" kern="1200" cap="none" spc="0" baseline="0">
                <a:solidFill>
                  <a:srgbClr val="000000"/>
                </a:solidFill>
                <a:uFillTx/>
                <a:latin typeface="Arial" pitchFamily="34"/>
                <a:cs typeface="Arial" pitchFamily="34"/>
                <a:hlinkClick r:id="rId8">
                  <a:extLst>
                    <a:ext uri="{A12FA001-AC4F-418D-AE19-62706E023703}">
                      <ahyp:hlinkClr xmlns:ahyp="http://schemas.microsoft.com/office/drawing/2018/hyperlinkcolor" val="tx"/>
                    </a:ext>
                  </a:extLst>
                </a:hlinkClick>
              </a:rPr>
              <a:t>Diagnosis in adults | Diagnosis | Diabetes - type 2 | CKS | NICE</a:t>
            </a:r>
            <a:r>
              <a:rPr lang="en-GB" sz="1050" b="0" i="0" u="none" strike="noStrike" kern="1200" cap="none" spc="0" baseline="0">
                <a:solidFill>
                  <a:srgbClr val="000000"/>
                </a:solidFill>
                <a:uFillTx/>
                <a:latin typeface="Arial" pitchFamily="34"/>
                <a:cs typeface="Arial" pitchFamily="34"/>
              </a:rPr>
              <a:t> (Accessed: 20 November 2025) </a:t>
            </a:r>
          </a:p>
          <a:p>
            <a:pPr marL="342900" marR="0" lvl="0" indent="-342900" algn="just" defTabSz="914400" rtl="0" fontAlgn="auto" hangingPunct="1">
              <a:lnSpc>
                <a:spcPct val="150000"/>
              </a:lnSpc>
              <a:spcBef>
                <a:spcPts val="300"/>
              </a:spcBef>
              <a:spcAft>
                <a:spcPts val="0"/>
              </a:spcAft>
              <a:buSzPct val="100000"/>
              <a:buFont typeface="Calibri Light"/>
              <a:buAutoNum type="arabicPeriod"/>
              <a:tabLst/>
              <a:defRPr sz="1800" b="0" i="0" u="none" strike="noStrike" kern="0" cap="none" spc="0" baseline="0">
                <a:solidFill>
                  <a:srgbClr val="000000"/>
                </a:solidFill>
                <a:uFillTx/>
              </a:defRPr>
            </a:pPr>
            <a:r>
              <a:rPr lang="pt-BR" sz="1050" b="0" i="0" u="none" strike="noStrike" kern="1200" cap="none" spc="0" baseline="0">
                <a:solidFill>
                  <a:srgbClr val="000000"/>
                </a:solidFill>
                <a:uFillTx/>
                <a:latin typeface="Arial" pitchFamily="34"/>
                <a:cs typeface="Arial" pitchFamily="34"/>
              </a:rPr>
              <a:t>National Institute for Health and Care Excellence  [NICE] (2022f)  </a:t>
            </a:r>
            <a:r>
              <a:rPr lang="pt-BR" sz="1050" b="0" i="1" u="none" strike="noStrike" kern="1200" cap="none" spc="0" baseline="0">
                <a:solidFill>
                  <a:srgbClr val="000000"/>
                </a:solidFill>
                <a:uFillTx/>
                <a:latin typeface="Arial" pitchFamily="34"/>
                <a:cs typeface="Arial" pitchFamily="34"/>
              </a:rPr>
              <a:t>Type 2 diabetes in adults management. </a:t>
            </a:r>
            <a:r>
              <a:rPr lang="pt-BR" sz="1050" b="0" i="0" u="none" strike="noStrike" kern="1200" cap="none" spc="0" baseline="0">
                <a:solidFill>
                  <a:srgbClr val="000000"/>
                </a:solidFill>
                <a:uFillTx/>
                <a:latin typeface="Arial" pitchFamily="34"/>
                <a:cs typeface="Arial" pitchFamily="34"/>
              </a:rPr>
              <a:t>Available at: </a:t>
            </a:r>
            <a:r>
              <a:rPr lang="en-GB" sz="1050" b="0" i="0" u="none" strike="noStrike" kern="1200" cap="none" spc="0" baseline="0">
                <a:solidFill>
                  <a:srgbClr val="000000"/>
                </a:solidFill>
                <a:uFillTx/>
                <a:latin typeface="Arial" pitchFamily="34"/>
                <a:cs typeface="Arial" pitchFamily="34"/>
                <a:hlinkClick r:id="rId9">
                  <a:extLst>
                    <a:ext uri="{A12FA001-AC4F-418D-AE19-62706E023703}">
                      <ahyp:hlinkClr xmlns:ahyp="http://schemas.microsoft.com/office/drawing/2018/hyperlinkcolor" val="tx"/>
                    </a:ext>
                  </a:extLst>
                </a:hlinkClick>
              </a:rPr>
              <a:t>Recommendations | Type 2 diabetes in adults: management | Guidance | NICE</a:t>
            </a:r>
            <a:r>
              <a:rPr lang="en-GB" sz="1050" b="0" i="0" u="none" strike="noStrike" kern="1200" cap="none" spc="0" baseline="0">
                <a:solidFill>
                  <a:srgbClr val="000000"/>
                </a:solidFill>
                <a:uFillTx/>
                <a:latin typeface="Arial" pitchFamily="34"/>
                <a:cs typeface="Arial" pitchFamily="34"/>
              </a:rPr>
              <a:t> (Accessed:21 November 2025)</a:t>
            </a:r>
          </a:p>
          <a:p>
            <a:pPr marL="342900" marR="0" lvl="0" indent="-342900" algn="just" defTabSz="914400" rtl="0" fontAlgn="auto" hangingPunct="1">
              <a:lnSpc>
                <a:spcPct val="150000"/>
              </a:lnSpc>
              <a:spcBef>
                <a:spcPts val="300"/>
              </a:spcBef>
              <a:spcAft>
                <a:spcPts val="0"/>
              </a:spcAft>
              <a:buSzPct val="100000"/>
              <a:buFont typeface="Calibri Light"/>
              <a:buAutoNum type="arabicPeriod"/>
              <a:tabLst/>
              <a:defRPr sz="1800" b="0" i="0" u="none" strike="noStrike" kern="0" cap="none" spc="0" baseline="0">
                <a:solidFill>
                  <a:srgbClr val="000000"/>
                </a:solidFill>
                <a:uFillTx/>
              </a:defRPr>
            </a:pPr>
            <a:r>
              <a:rPr lang="pt-BR" sz="1050" b="0" i="0" u="none" strike="noStrike" kern="1200" cap="none" spc="0" baseline="0">
                <a:solidFill>
                  <a:srgbClr val="000000"/>
                </a:solidFill>
                <a:uFillTx/>
                <a:latin typeface="Arial" pitchFamily="34"/>
                <a:cs typeface="Arial" pitchFamily="34"/>
              </a:rPr>
              <a:t>National Institute for Health and Care Excellence  [NICE] (2022g) Type</a:t>
            </a:r>
            <a:r>
              <a:rPr lang="pt-BR" sz="1050" b="0" i="1" u="none" strike="noStrike" kern="1200" cap="none" spc="0" baseline="0">
                <a:solidFill>
                  <a:srgbClr val="000000"/>
                </a:solidFill>
                <a:uFillTx/>
                <a:latin typeface="Arial" pitchFamily="34"/>
                <a:cs typeface="Arial" pitchFamily="34"/>
              </a:rPr>
              <a:t> 2 Diabetes in adults: management</a:t>
            </a:r>
            <a:r>
              <a:rPr lang="pt-BR" sz="1050" b="0" i="0" u="none" strike="noStrike" kern="1200" cap="none" spc="0" baseline="0">
                <a:solidFill>
                  <a:srgbClr val="000000"/>
                </a:solidFill>
                <a:uFillTx/>
                <a:latin typeface="Arial" pitchFamily="34"/>
                <a:cs typeface="Arial" pitchFamily="34"/>
              </a:rPr>
              <a:t>. Available at: </a:t>
            </a:r>
            <a:r>
              <a:rPr lang="en-GB" sz="1050" b="0" i="0" u="none" strike="noStrike" kern="1200" cap="none" spc="0" baseline="0">
                <a:solidFill>
                  <a:srgbClr val="000000"/>
                </a:solidFill>
                <a:uFillTx/>
                <a:latin typeface="Arial" pitchFamily="34"/>
                <a:cs typeface="Arial" pitchFamily="34"/>
                <a:hlinkClick r:id="rId9">
                  <a:extLst>
                    <a:ext uri="{A12FA001-AC4F-418D-AE19-62706E023703}">
                      <ahyp:hlinkClr xmlns:ahyp="http://schemas.microsoft.com/office/drawing/2018/hyperlinkcolor" val="tx"/>
                    </a:ext>
                  </a:extLst>
                </a:hlinkClick>
              </a:rPr>
              <a:t>Recommendations | Type 2 diabetes in adults: management | Guidance | NICE</a:t>
            </a:r>
            <a:r>
              <a:rPr lang="en-GB" sz="1050" b="0" i="0" u="none" strike="noStrike" kern="1200" cap="none" spc="0" baseline="0">
                <a:solidFill>
                  <a:srgbClr val="000000"/>
                </a:solidFill>
                <a:uFillTx/>
                <a:latin typeface="Arial" pitchFamily="34"/>
                <a:cs typeface="Arial" pitchFamily="34"/>
              </a:rPr>
              <a:t> (Accessed:24 November 2025)</a:t>
            </a:r>
          </a:p>
          <a:p>
            <a:pPr marL="342900" marR="0" lvl="0" indent="-342900" algn="just" defTabSz="914400" rtl="0" fontAlgn="auto" hangingPunct="1">
              <a:lnSpc>
                <a:spcPct val="150000"/>
              </a:lnSpc>
              <a:spcBef>
                <a:spcPts val="300"/>
              </a:spcBef>
              <a:spcAft>
                <a:spcPts val="0"/>
              </a:spcAft>
              <a:buSzPct val="100000"/>
              <a:buFont typeface="Calibri Light"/>
              <a:buAutoNum type="arabicPeriod"/>
              <a:tabLst/>
              <a:defRPr sz="1800" b="0" i="0" u="none" strike="noStrike" kern="0" cap="none" spc="0" baseline="0">
                <a:solidFill>
                  <a:srgbClr val="000000"/>
                </a:solidFill>
                <a:uFillTx/>
              </a:defRPr>
            </a:pPr>
            <a:r>
              <a:rPr lang="en-GB" sz="1100" b="0" i="0" u="none" strike="noStrike" kern="0" cap="none" spc="0" baseline="0">
                <a:solidFill>
                  <a:srgbClr val="000000"/>
                </a:solidFill>
                <a:uFillTx/>
                <a:latin typeface="Arial" pitchFamily="34"/>
                <a:cs typeface="Arial" pitchFamily="34"/>
              </a:rPr>
              <a:t>Nowakowska, M. </a:t>
            </a:r>
            <a:r>
              <a:rPr lang="en-GB" sz="1100" b="0" i="1" u="none" strike="noStrike" kern="0" cap="none" spc="0" baseline="0">
                <a:solidFill>
                  <a:srgbClr val="000000"/>
                </a:solidFill>
                <a:uFillTx/>
                <a:latin typeface="Arial" pitchFamily="34"/>
                <a:cs typeface="Arial" pitchFamily="34"/>
              </a:rPr>
              <a:t>et al.</a:t>
            </a:r>
            <a:r>
              <a:rPr lang="en-GB" sz="1100" b="0" i="0" u="none" strike="noStrike" kern="0" cap="none" spc="0" baseline="0">
                <a:solidFill>
                  <a:srgbClr val="000000"/>
                </a:solidFill>
                <a:uFillTx/>
                <a:latin typeface="Arial" pitchFamily="34"/>
                <a:cs typeface="Arial" pitchFamily="34"/>
              </a:rPr>
              <a:t> (2019) 'The comorbidity burden of type 2 diabetes mellitus: patterns, clusters and predictions from a large English primary care cohort,' </a:t>
            </a:r>
            <a:r>
              <a:rPr lang="en-GB" sz="1100" b="0" i="1" u="none" strike="noStrike" kern="0" cap="none" spc="0" baseline="0">
                <a:solidFill>
                  <a:srgbClr val="000000"/>
                </a:solidFill>
                <a:uFillTx/>
                <a:latin typeface="Arial" pitchFamily="34"/>
                <a:cs typeface="Arial" pitchFamily="34"/>
              </a:rPr>
              <a:t>BMC Medicine</a:t>
            </a:r>
            <a:r>
              <a:rPr lang="en-GB" sz="1100" b="0" i="0" u="none" strike="noStrike" kern="0" cap="none" spc="0" baseline="0">
                <a:solidFill>
                  <a:srgbClr val="000000"/>
                </a:solidFill>
                <a:uFillTx/>
                <a:latin typeface="Arial" pitchFamily="34"/>
                <a:cs typeface="Arial" pitchFamily="34"/>
              </a:rPr>
              <a:t>, 17(1), p. 145. https://doi.org/10.1186/s12916-019-1373-y.</a:t>
            </a:r>
            <a:endParaRPr lang="en-GB" sz="1100" b="0" i="0" u="none" strike="noStrike" kern="1200" cap="none" spc="0" baseline="0">
              <a:solidFill>
                <a:srgbClr val="000000"/>
              </a:solidFill>
              <a:uFillTx/>
              <a:latin typeface="Arial" pitchFamily="34"/>
              <a:cs typeface="Arial" pitchFamily="34"/>
            </a:endParaRPr>
          </a:p>
          <a:p>
            <a:pPr marL="342900" marR="0" lvl="0" indent="-342900" algn="just" defTabSz="914400" rtl="0" fontAlgn="auto" hangingPunct="1">
              <a:lnSpc>
                <a:spcPct val="150000"/>
              </a:lnSpc>
              <a:spcBef>
                <a:spcPts val="300"/>
              </a:spcBef>
              <a:spcAft>
                <a:spcPts val="0"/>
              </a:spcAft>
              <a:buSzPct val="100000"/>
              <a:buFont typeface="Calibri Light"/>
              <a:buAutoNum type="arabicPeriod"/>
              <a:tabLst/>
              <a:defRPr sz="1800" b="0" i="0" u="none" strike="noStrike" kern="0" cap="none" spc="0" baseline="0">
                <a:solidFill>
                  <a:srgbClr val="000000"/>
                </a:solidFill>
                <a:uFillTx/>
              </a:defRPr>
            </a:pPr>
            <a:r>
              <a:rPr lang="en-GB" sz="1050" b="0" i="0" u="none" strike="noStrike" kern="0" cap="none" spc="0" baseline="0">
                <a:solidFill>
                  <a:srgbClr val="000000"/>
                </a:solidFill>
                <a:uFillTx/>
                <a:latin typeface="Arial" pitchFamily="34"/>
                <a:cs typeface="Arial" pitchFamily="34"/>
              </a:rPr>
              <a:t>Penn, L. </a:t>
            </a:r>
            <a:r>
              <a:rPr lang="en-GB" sz="1050" b="0" i="1" u="none" strike="noStrike" kern="0" cap="none" spc="0" baseline="0">
                <a:solidFill>
                  <a:srgbClr val="000000"/>
                </a:solidFill>
                <a:uFillTx/>
                <a:latin typeface="Arial" pitchFamily="34"/>
                <a:cs typeface="Arial" pitchFamily="34"/>
              </a:rPr>
              <a:t>et al.</a:t>
            </a:r>
            <a:r>
              <a:rPr lang="en-GB" sz="1050" b="0" i="0" u="none" strike="noStrike" kern="0" cap="none" spc="0" baseline="0">
                <a:solidFill>
                  <a:srgbClr val="000000"/>
                </a:solidFill>
                <a:uFillTx/>
                <a:latin typeface="Arial" pitchFamily="34"/>
                <a:cs typeface="Arial" pitchFamily="34"/>
              </a:rPr>
              <a:t> (2009) 'Prevention of type 2 diabetes in adults with impaired glucose tolerance: the European Diabetes Prevention RCT in Newcastle upon Tyne, UK,' </a:t>
            </a:r>
            <a:r>
              <a:rPr lang="en-GB" sz="1050" b="0" i="1" u="none" strike="noStrike" kern="0" cap="none" spc="0" baseline="0">
                <a:solidFill>
                  <a:srgbClr val="000000"/>
                </a:solidFill>
                <a:uFillTx/>
                <a:latin typeface="Arial" pitchFamily="34"/>
                <a:cs typeface="Arial" pitchFamily="34"/>
              </a:rPr>
              <a:t>BMC Public Health</a:t>
            </a:r>
            <a:r>
              <a:rPr lang="en-GB" sz="1050" b="0" i="0" u="none" strike="noStrike" kern="0" cap="none" spc="0" baseline="0">
                <a:solidFill>
                  <a:srgbClr val="000000"/>
                </a:solidFill>
                <a:uFillTx/>
                <a:latin typeface="Arial" pitchFamily="34"/>
                <a:cs typeface="Arial" pitchFamily="34"/>
              </a:rPr>
              <a:t>, 9(1), p. 342. https://doi.org/10.1186/1471-2458-9-342.</a:t>
            </a:r>
          </a:p>
          <a:p>
            <a:pPr marL="342900" marR="0" lvl="0" indent="-342900" algn="just" defTabSz="914400" rtl="0" fontAlgn="auto" hangingPunct="1">
              <a:lnSpc>
                <a:spcPct val="150000"/>
              </a:lnSpc>
              <a:spcBef>
                <a:spcPts val="300"/>
              </a:spcBef>
              <a:spcAft>
                <a:spcPts val="0"/>
              </a:spcAft>
              <a:buSzPct val="100000"/>
              <a:buFont typeface="Calibri Light"/>
              <a:buAutoNum type="arabicPeriod"/>
              <a:tabLst/>
              <a:defRPr sz="1800" b="0" i="0" u="none" strike="noStrike" kern="0" cap="none" spc="0" baseline="0">
                <a:solidFill>
                  <a:srgbClr val="000000"/>
                </a:solidFill>
                <a:uFillTx/>
              </a:defRPr>
            </a:pPr>
            <a:r>
              <a:rPr lang="en-GB" sz="1050" b="0" i="0" u="none" strike="noStrike" kern="1200" cap="none" spc="0" baseline="0">
                <a:solidFill>
                  <a:srgbClr val="000000"/>
                </a:solidFill>
                <a:uFillTx/>
                <a:latin typeface="Arial" pitchFamily="34"/>
                <a:cs typeface="Arial" pitchFamily="34"/>
              </a:rPr>
              <a:t>The Association of UK Di</a:t>
            </a:r>
            <a:r>
              <a:rPr lang="en-GB" sz="1050" b="0" i="0" u="none" strike="noStrike" kern="0" cap="none" spc="0" baseline="0">
                <a:solidFill>
                  <a:srgbClr val="000000"/>
                </a:solidFill>
                <a:uFillTx/>
                <a:latin typeface="Arial" pitchFamily="34"/>
                <a:cs typeface="Arial" pitchFamily="34"/>
              </a:rPr>
              <a:t>etitians (2025) Diabetes – Type 2. Available at: </a:t>
            </a:r>
            <a:r>
              <a:rPr lang="en-GB" sz="1050" b="0" i="0" u="none" strike="noStrike" kern="0" cap="none" spc="0" baseline="0">
                <a:solidFill>
                  <a:srgbClr val="000000"/>
                </a:solidFill>
                <a:uFillTx/>
                <a:latin typeface="Arial" pitchFamily="34"/>
                <a:cs typeface="Arial" pitchFamily="34"/>
                <a:hlinkClick r:id="rId10">
                  <a:extLst>
                    <a:ext uri="{A12FA001-AC4F-418D-AE19-62706E023703}">
                      <ahyp:hlinkClr xmlns:ahyp="http://schemas.microsoft.com/office/drawing/2018/hyperlinkcolor" val="tx"/>
                    </a:ext>
                  </a:extLst>
                </a:hlinkClick>
              </a:rPr>
              <a:t>Diabetes - Type 2 – BDA</a:t>
            </a:r>
            <a:r>
              <a:rPr lang="en-GB" sz="1050" b="0" i="0" u="none" strike="noStrike" kern="0" cap="none" spc="0" baseline="0">
                <a:solidFill>
                  <a:srgbClr val="000000"/>
                </a:solidFill>
                <a:uFillTx/>
                <a:latin typeface="Arial" pitchFamily="34"/>
                <a:cs typeface="Arial" pitchFamily="34"/>
              </a:rPr>
              <a:t> (Accessed: 26 November 2025)</a:t>
            </a:r>
            <a:endParaRPr lang="en-GB" sz="1050" b="1" i="0" u="none" strike="noStrike" kern="1200" cap="none" spc="0" baseline="0">
              <a:solidFill>
                <a:srgbClr val="000000"/>
              </a:solidFill>
              <a:uFillTx/>
              <a:latin typeface="Arial" pitchFamily="34"/>
              <a:cs typeface="Arial" pitchFamily="34"/>
            </a:endParaRPr>
          </a:p>
          <a:p>
            <a:pPr marL="342900" marR="0" lvl="0" indent="-342900" algn="just" defTabSz="914400" rtl="0" fontAlgn="auto" hangingPunct="1">
              <a:lnSpc>
                <a:spcPct val="150000"/>
              </a:lnSpc>
              <a:spcBef>
                <a:spcPts val="300"/>
              </a:spcBef>
              <a:spcAft>
                <a:spcPts val="0"/>
              </a:spcAft>
              <a:buSzPct val="100000"/>
              <a:buFont typeface="Calibri Light"/>
              <a:buAutoNum type="arabicPeriod"/>
              <a:tabLst/>
              <a:defRPr sz="1800" b="0" i="0" u="none" strike="noStrike" kern="0" cap="none" spc="0" baseline="0">
                <a:solidFill>
                  <a:srgbClr val="000000"/>
                </a:solidFill>
                <a:uFillTx/>
              </a:defRPr>
            </a:pPr>
            <a:r>
              <a:rPr lang="en-GB" sz="1050" b="0" i="0" u="none" strike="noStrike" kern="1200" cap="none" spc="0" baseline="0">
                <a:solidFill>
                  <a:srgbClr val="000000"/>
                </a:solidFill>
                <a:uFillTx/>
                <a:latin typeface="Arial" pitchFamily="34"/>
                <a:cs typeface="Arial" pitchFamily="34"/>
              </a:rPr>
              <a:t>World Health Organization (2024) </a:t>
            </a:r>
            <a:r>
              <a:rPr lang="en-GB" sz="1050" b="0" i="1" u="none" strike="noStrike" kern="1200" cap="none" spc="0" baseline="0">
                <a:solidFill>
                  <a:srgbClr val="000000"/>
                </a:solidFill>
                <a:uFillTx/>
                <a:latin typeface="Arial" pitchFamily="34"/>
                <a:cs typeface="Arial" pitchFamily="34"/>
              </a:rPr>
              <a:t>Diabetes. </a:t>
            </a:r>
            <a:r>
              <a:rPr lang="en-GB" sz="1050" b="0" i="0" u="none" strike="noStrike" kern="1200" cap="none" spc="0" baseline="0">
                <a:solidFill>
                  <a:srgbClr val="000000"/>
                </a:solidFill>
                <a:uFillTx/>
                <a:latin typeface="Arial" pitchFamily="34"/>
                <a:cs typeface="Arial" pitchFamily="34"/>
              </a:rPr>
              <a:t>Available </a:t>
            </a:r>
            <a:r>
              <a:rPr lang="en-GB" sz="1050" b="0" i="0" u="none" strike="noStrike" kern="1200" cap="none" spc="0" baseline="0">
                <a:solidFill>
                  <a:srgbClr val="000000"/>
                </a:solidFill>
                <a:uFillTx/>
                <a:latin typeface="Arial" pitchFamily="34"/>
                <a:cs typeface="Arial" pitchFamily="34"/>
                <a:hlinkClick r:id="rId11">
                  <a:extLst>
                    <a:ext uri="{A12FA001-AC4F-418D-AE19-62706E023703}">
                      <ahyp:hlinkClr xmlns:ahyp="http://schemas.microsoft.com/office/drawing/2018/hyperlinkcolor" val="tx"/>
                    </a:ext>
                  </a:extLst>
                </a:hlinkClick>
              </a:rPr>
              <a:t>at: Diabetes</a:t>
            </a:r>
            <a:r>
              <a:rPr lang="en-GB" sz="1050" b="0" i="0" u="none" strike="noStrike" kern="1200" cap="none" spc="0" baseline="0">
                <a:solidFill>
                  <a:srgbClr val="000000"/>
                </a:solidFill>
                <a:uFillTx/>
                <a:latin typeface="Arial" pitchFamily="34"/>
                <a:cs typeface="Arial" pitchFamily="34"/>
              </a:rPr>
              <a:t> (Accessed: 18 November 2025)</a:t>
            </a:r>
          </a:p>
        </p:txBody>
      </p:sp>
    </p:spTree>
  </p:cSld>
  <p:clrMapOvr>
    <a:masterClrMapping/>
  </p:clrMapOvr>
</p:sld>
</file>

<file path=ppt/theme/theme1.xml><?xml version="1.0" encoding="utf-8"?>
<a:theme xmlns:a="http://schemas.openxmlformats.org/drawingml/2006/main" name="Office 2013 2022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Office%202013%20-%202022%20Theme</Template>
  <TotalTime>14</TotalTime>
  <Words>3326</Words>
  <Application>Microsoft Office PowerPoint</Application>
  <PresentationFormat>Widescreen</PresentationFormat>
  <Paragraphs>237</Paragraphs>
  <Slides>16</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Aptos</vt:lpstr>
      <vt:lpstr>Aptos Display</vt:lpstr>
      <vt:lpstr>Arial</vt:lpstr>
      <vt:lpstr>Calibri</vt:lpstr>
      <vt:lpstr>Calibri Light</vt:lpstr>
      <vt:lpstr>Century Gothic</vt:lpstr>
      <vt:lpstr>Wingdings</vt:lpstr>
      <vt:lpstr>Office 2013 2022 Theme</vt:lpstr>
      <vt:lpstr>Community care and Management of Longer-term Conditions LCHS7003 </vt:lpstr>
      <vt:lpstr>DIABETES TYPE 2 </vt:lpstr>
      <vt:lpstr>PowerPoint Presentation</vt:lpstr>
      <vt:lpstr>PowerPoint Presentation</vt:lpstr>
      <vt:lpstr>PowerPoint Presentation</vt:lpstr>
      <vt:lpstr>PowerPoint Presentation</vt:lpstr>
      <vt:lpstr>Management </vt:lpstr>
      <vt:lpstr>PowerPoint Presentation</vt:lpstr>
      <vt:lpstr>Treatment </vt:lpstr>
      <vt:lpstr>Comorbidity </vt:lpstr>
      <vt:lpstr>Prevention</vt:lpstr>
      <vt:lpstr>PowerPoint Presentation</vt:lpstr>
      <vt:lpstr>PowerPoint Presentation</vt:lpstr>
      <vt:lpstr>Thank you</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Katia Ferreira Amado (2211924)</dc:creator>
  <cp:lastModifiedBy>Katia Ferreira Amado (2211924)</cp:lastModifiedBy>
  <cp:revision>87</cp:revision>
  <dcterms:created xsi:type="dcterms:W3CDTF">2025-11-16T22:34:39Z</dcterms:created>
  <dcterms:modified xsi:type="dcterms:W3CDTF">2025-12-03T12:49:07Z</dcterms:modified>
</cp:coreProperties>
</file>