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2"/>
  </p:notesMasterIdLst>
  <p:sldIdLst>
    <p:sldId id="256" r:id="rId2"/>
    <p:sldId id="298" r:id="rId3"/>
    <p:sldId id="257" r:id="rId4"/>
    <p:sldId id="258" r:id="rId5"/>
    <p:sldId id="259" r:id="rId6"/>
    <p:sldId id="299" r:id="rId7"/>
    <p:sldId id="261" r:id="rId8"/>
    <p:sldId id="264" r:id="rId9"/>
    <p:sldId id="260" r:id="rId10"/>
    <p:sldId id="263" r:id="rId11"/>
    <p:sldId id="265" r:id="rId12"/>
    <p:sldId id="266" r:id="rId13"/>
    <p:sldId id="287" r:id="rId14"/>
    <p:sldId id="288" r:id="rId15"/>
    <p:sldId id="290" r:id="rId16"/>
    <p:sldId id="291" r:id="rId17"/>
    <p:sldId id="267" r:id="rId18"/>
    <p:sldId id="268" r:id="rId19"/>
    <p:sldId id="295" r:id="rId20"/>
    <p:sldId id="296" r:id="rId21"/>
    <p:sldId id="297" r:id="rId22"/>
    <p:sldId id="300" r:id="rId23"/>
    <p:sldId id="269" r:id="rId24"/>
    <p:sldId id="292" r:id="rId25"/>
    <p:sldId id="293" r:id="rId26"/>
    <p:sldId id="271" r:id="rId27"/>
    <p:sldId id="262" r:id="rId28"/>
    <p:sldId id="289" r:id="rId29"/>
    <p:sldId id="294" r:id="rId30"/>
    <p:sldId id="301"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48" d="100"/>
          <a:sy n="48" d="100"/>
        </p:scale>
        <p:origin x="29" y="5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9D5A09-D6E4-4E5D-A6A1-D1DF69F36775}"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C7970E-B45E-4472-93C2-5FDCCFF7484A}" type="slidenum">
              <a:rPr lang="en-GB" smtClean="0"/>
              <a:t>‹#›</a:t>
            </a:fld>
            <a:endParaRPr lang="en-GB"/>
          </a:p>
        </p:txBody>
      </p:sp>
    </p:spTree>
    <p:extLst>
      <p:ext uri="{BB962C8B-B14F-4D97-AF65-F5344CB8AC3E}">
        <p14:creationId xmlns:p14="http://schemas.microsoft.com/office/powerpoint/2010/main" val="168581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C7970E-B45E-4472-93C2-5FDCCFF7484A}" type="slidenum">
              <a:rPr lang="en-GB" smtClean="0"/>
              <a:t>2</a:t>
            </a:fld>
            <a:endParaRPr lang="en-GB"/>
          </a:p>
        </p:txBody>
      </p:sp>
    </p:spTree>
    <p:extLst>
      <p:ext uri="{BB962C8B-B14F-4D97-AF65-F5344CB8AC3E}">
        <p14:creationId xmlns:p14="http://schemas.microsoft.com/office/powerpoint/2010/main" val="204844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Teodora (2015) highlights that</a:t>
            </a:r>
            <a:r>
              <a:rPr lang="en-US" dirty="0"/>
              <a:t>, from a broader perspective, resilience is defined as an individual’s capacity to overcome stress and challenging circumstances effectively</a:t>
            </a:r>
            <a:r>
              <a:rPr lang="en-GB" dirty="0"/>
              <a:t>. </a:t>
            </a:r>
            <a:r>
              <a:rPr lang="en-US" dirty="0"/>
              <a:t>Additionally, resilience is the capacity to address challenges without losing sight of the larger picture and to maintain flexibility in</a:t>
            </a:r>
            <a:r>
              <a:rPr lang="en-GB" dirty="0"/>
              <a:t> one’s emotional, cognitive, and behavioural capacities.  Resilience is the capacity of a person to take a step back during challenges so that they can later overcome difficulties with newfound strength. Resilience at a cognitive level refers to a person’s capacity and ability to use behavioural and cognitive therapies to their advantage to alter how they perceive challenging circumstances. </a:t>
            </a:r>
          </a:p>
          <a:p>
            <a:endParaRPr lang="en-GB" dirty="0"/>
          </a:p>
        </p:txBody>
      </p:sp>
      <p:sp>
        <p:nvSpPr>
          <p:cNvPr id="4" name="Slide Number Placeholder 3"/>
          <p:cNvSpPr>
            <a:spLocks noGrp="1"/>
          </p:cNvSpPr>
          <p:nvPr>
            <p:ph type="sldNum" sz="quarter" idx="5"/>
          </p:nvPr>
        </p:nvSpPr>
        <p:spPr/>
        <p:txBody>
          <a:bodyPr/>
          <a:lstStyle/>
          <a:p>
            <a:fld id="{90C7970E-B45E-4472-93C2-5FDCCFF7484A}" type="slidenum">
              <a:rPr lang="en-GB" smtClean="0"/>
              <a:t>7</a:t>
            </a:fld>
            <a:endParaRPr lang="en-GB"/>
          </a:p>
        </p:txBody>
      </p:sp>
    </p:spTree>
    <p:extLst>
      <p:ext uri="{BB962C8B-B14F-4D97-AF65-F5344CB8AC3E}">
        <p14:creationId xmlns:p14="http://schemas.microsoft.com/office/powerpoint/2010/main" val="139781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Felton, 2025. The CEO of Together for Mental Wellbeing believes that social connection, physical activity, and health are essential when it comes to mental health and well-being. </a:t>
            </a:r>
          </a:p>
          <a:p>
            <a:endParaRPr lang="en-GB" dirty="0"/>
          </a:p>
        </p:txBody>
      </p:sp>
      <p:sp>
        <p:nvSpPr>
          <p:cNvPr id="4" name="Slide Number Placeholder 3"/>
          <p:cNvSpPr>
            <a:spLocks noGrp="1"/>
          </p:cNvSpPr>
          <p:nvPr>
            <p:ph type="sldNum" sz="quarter" idx="5"/>
          </p:nvPr>
        </p:nvSpPr>
        <p:spPr/>
        <p:txBody>
          <a:bodyPr/>
          <a:lstStyle/>
          <a:p>
            <a:fld id="{90C7970E-B45E-4472-93C2-5FDCCFF7484A}" type="slidenum">
              <a:rPr lang="en-GB" smtClean="0"/>
              <a:t>8</a:t>
            </a:fld>
            <a:endParaRPr lang="en-GB"/>
          </a:p>
        </p:txBody>
      </p:sp>
    </p:spTree>
    <p:extLst>
      <p:ext uri="{BB962C8B-B14F-4D97-AF65-F5344CB8AC3E}">
        <p14:creationId xmlns:p14="http://schemas.microsoft.com/office/powerpoint/2010/main" val="2942745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Ace is an umbrella term  used to describe the lack of sexual attraction</a:t>
            </a:r>
          </a:p>
          <a:p>
            <a:r>
              <a:rPr lang="en-GB" dirty="0"/>
              <a:t>Aromantic is used to describe someone who experiences little to no romantic attraction</a:t>
            </a:r>
          </a:p>
          <a:p>
            <a:r>
              <a:rPr lang="en-GB" dirty="0"/>
              <a:t>Asexual is used to describe someone who does not feel sexual attraction to anybody. </a:t>
            </a:r>
          </a:p>
          <a:p>
            <a:r>
              <a:rPr lang="en-GB" dirty="0"/>
              <a:t>Ally is a term used to describe a straight or cisgender person who supports the LGBTQ+ community. </a:t>
            </a:r>
          </a:p>
          <a:p>
            <a:r>
              <a:rPr lang="en-GB" dirty="0"/>
              <a:t>Bisexual is a term that is used to describe someone who is attracted to more than one gender. </a:t>
            </a:r>
          </a:p>
          <a:p>
            <a:r>
              <a:rPr lang="en-GB" dirty="0"/>
              <a:t>Biphobia is a term that is used to describe someone who has a negative attitude/view towards bisexual people. </a:t>
            </a:r>
          </a:p>
          <a:p>
            <a:r>
              <a:rPr lang="en-GB" dirty="0"/>
              <a:t>Cisgender is a term that is used to describe someone who identifies as the gender they were assigned at birth. </a:t>
            </a:r>
          </a:p>
          <a:p>
            <a:r>
              <a:rPr lang="en-GB" dirty="0"/>
              <a:t>Coming out is the term that is used to describe someone telling others about their sexuality for the first time. </a:t>
            </a:r>
          </a:p>
          <a:p>
            <a:r>
              <a:rPr lang="en-GB" dirty="0"/>
              <a:t>Deadnaming is a term that is used when someone is calling an individual by their birth name and not the name they have changed it to as part of their transition.</a:t>
            </a:r>
          </a:p>
          <a:p>
            <a:r>
              <a:rPr lang="en-GB" dirty="0"/>
              <a:t>Gay is a term that is used to describe a man who is attracted to other men. Gay is also used to describe women who are attracted to women. </a:t>
            </a:r>
          </a:p>
          <a:p>
            <a:r>
              <a:rPr lang="en-GB" dirty="0"/>
              <a:t>Gender dysphoria is a term that is used to describe the discomfort that a person experiences when their given gender does not match their gender identity. </a:t>
            </a:r>
          </a:p>
          <a:p>
            <a:r>
              <a:rPr lang="en-GB" dirty="0"/>
              <a:t>Gender reassignment is a term that is used to describe an individual who has surgery to match their gender identity. </a:t>
            </a:r>
          </a:p>
          <a:p>
            <a:r>
              <a:rPr lang="en-GB" dirty="0"/>
              <a:t>Homosexual is a term that is used to describe someone who is attracted to those of the same sex. </a:t>
            </a:r>
          </a:p>
          <a:p>
            <a:r>
              <a:rPr lang="en-GB" dirty="0"/>
              <a:t>Homophobia is a term that is used to describe a person’s negative attitudes and beliefs about gay people.</a:t>
            </a:r>
          </a:p>
          <a:p>
            <a:r>
              <a:rPr lang="en-GB" dirty="0"/>
              <a:t>Intersex is a term that is used to describe an individual who has biological attributes of both male and female sexes. </a:t>
            </a:r>
          </a:p>
          <a:p>
            <a:r>
              <a:rPr lang="en-GB" dirty="0"/>
              <a:t>Lesbian is a term that Is used to describe a woman who is attracted to other women. </a:t>
            </a:r>
          </a:p>
          <a:p>
            <a:r>
              <a:rPr lang="en-GB" dirty="0"/>
              <a:t>Non-binary is a term that Is used to describe someone whose gender identity does not fit male or female. </a:t>
            </a:r>
          </a:p>
          <a:p>
            <a:r>
              <a:rPr lang="en-GB" dirty="0"/>
              <a:t>Pansexual is a term that Is used to describe a person that is attracted to anyone regardless of sex or gender identity.</a:t>
            </a:r>
          </a:p>
          <a:p>
            <a:r>
              <a:rPr lang="en-GB" dirty="0"/>
              <a:t>Transgender is a term that is used to describe people whose gender is not the same as the sex they were assigned at birth. </a:t>
            </a:r>
          </a:p>
          <a:p>
            <a:endParaRPr lang="en-GB" dirty="0"/>
          </a:p>
        </p:txBody>
      </p:sp>
      <p:sp>
        <p:nvSpPr>
          <p:cNvPr id="4" name="Slide Number Placeholder 3"/>
          <p:cNvSpPr>
            <a:spLocks noGrp="1"/>
          </p:cNvSpPr>
          <p:nvPr>
            <p:ph type="sldNum" sz="quarter" idx="5"/>
          </p:nvPr>
        </p:nvSpPr>
        <p:spPr/>
        <p:txBody>
          <a:bodyPr/>
          <a:lstStyle/>
          <a:p>
            <a:fld id="{90C7970E-B45E-4472-93C2-5FDCCFF7484A}" type="slidenum">
              <a:rPr lang="en-GB" smtClean="0"/>
              <a:t>11</a:t>
            </a:fld>
            <a:endParaRPr lang="en-GB"/>
          </a:p>
        </p:txBody>
      </p:sp>
    </p:spTree>
    <p:extLst>
      <p:ext uri="{BB962C8B-B14F-4D97-AF65-F5344CB8AC3E}">
        <p14:creationId xmlns:p14="http://schemas.microsoft.com/office/powerpoint/2010/main" val="1309783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C7970E-B45E-4472-93C2-5FDCCFF7484A}" type="slidenum">
              <a:rPr lang="en-GB" smtClean="0"/>
              <a:t>23</a:t>
            </a:fld>
            <a:endParaRPr lang="en-GB"/>
          </a:p>
        </p:txBody>
      </p:sp>
    </p:spTree>
    <p:extLst>
      <p:ext uri="{BB962C8B-B14F-4D97-AF65-F5344CB8AC3E}">
        <p14:creationId xmlns:p14="http://schemas.microsoft.com/office/powerpoint/2010/main" val="4127467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Dunne (Unknown), says because LGBTQ+ people exist and have the same right to an education as everyone else, it is crucial to have LGBTQ+ sexual education in schools, it is failing to uphold that right to education if comprehensive sex education is not offered. </a:t>
            </a:r>
          </a:p>
          <a:p>
            <a:endParaRPr lang="en-GB" dirty="0"/>
          </a:p>
        </p:txBody>
      </p:sp>
      <p:sp>
        <p:nvSpPr>
          <p:cNvPr id="4" name="Slide Number Placeholder 3"/>
          <p:cNvSpPr>
            <a:spLocks noGrp="1"/>
          </p:cNvSpPr>
          <p:nvPr>
            <p:ph type="sldNum" sz="quarter" idx="5"/>
          </p:nvPr>
        </p:nvSpPr>
        <p:spPr/>
        <p:txBody>
          <a:bodyPr/>
          <a:lstStyle/>
          <a:p>
            <a:fld id="{90C7970E-B45E-4472-93C2-5FDCCFF7484A}" type="slidenum">
              <a:rPr lang="en-GB" smtClean="0"/>
              <a:t>24</a:t>
            </a:fld>
            <a:endParaRPr lang="en-GB"/>
          </a:p>
        </p:txBody>
      </p:sp>
    </p:spTree>
    <p:extLst>
      <p:ext uri="{BB962C8B-B14F-4D97-AF65-F5344CB8AC3E}">
        <p14:creationId xmlns:p14="http://schemas.microsoft.com/office/powerpoint/2010/main" val="32234647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C128FA71-3A18-48C0-980F-4B68F7F63042}" type="datetime1">
              <a:rPr lang="en-US" smtClean="0"/>
              <a:t>3/23/2026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66590684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C1210E-201E-4473-82AC-2466F5386C38}" type="datetime1">
              <a:rPr lang="en-US" smtClean="0"/>
              <a:t>3/23/2026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81868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01EA198-6CAB-4B8F-B93F-1F9C8C4B6CE7}" type="datetime1">
              <a:rPr lang="en-US" smtClean="0"/>
              <a:t>3/23/2026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4989795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3/23/2026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49951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3/23/2026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2115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3/23/2026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28079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3/23/2026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41723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713DFAE3-14DB-48A7-A80F-80DDB072CE3D}" type="datetime1">
              <a:rPr lang="en-US" smtClean="0"/>
              <a:t>3/23/2026</a:t>
            </a:fld>
            <a:endParaRPr lang="en-US"/>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CC057153-B650-4DEB-B370-79DDCFDCE934}"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25589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92C5EAEF-6478-4102-8F5D-A5FE9FC97ACB}" type="datetime1">
              <a:rPr lang="en-US" smtClean="0"/>
              <a:t>3/23/2026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CC057153-B650-4DEB-B370-79DDCFDCE934}"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75503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3/23/2026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6520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3/23/2026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8876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7F45AC6-C491-4585-A584-9CE2AF7D5500}" type="datetime1">
              <a:rPr lang="en-US" smtClean="0"/>
              <a:t>3/23/2026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3087900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4.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8" Type="http://schemas.openxmlformats.org/officeDocument/2006/relationships/hyperlink" Target="https://www.pointofpride.org/free-chest-binders" TargetMode="External"/><Relationship Id="rId3" Type="http://schemas.microsoft.com/office/2007/relationships/media" Target="../media/media4.m4a"/><Relationship Id="rId7" Type="http://schemas.openxmlformats.org/officeDocument/2006/relationships/image" Target="../media/image1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7.png"/><Relationship Id="rId5" Type="http://schemas.openxmlformats.org/officeDocument/2006/relationships/slideLayout" Target="../slideLayouts/slideLayout7.xml"/><Relationship Id="rId10" Type="http://schemas.openxmlformats.org/officeDocument/2006/relationships/hyperlink" Target="https://uktransshop.co.uk/pages/community-support" TargetMode="External"/><Relationship Id="rId4" Type="http://schemas.openxmlformats.org/officeDocument/2006/relationships/audio" Target="../media/media4.m4a"/><Relationship Id="rId9" Type="http://schemas.openxmlformats.org/officeDocument/2006/relationships/hyperlink" Target="https://www.tomscout.com/en-gb/pages/the-freedom-binder?srsltid=AfmBOoph8Pbd-kO4f-AODYIeqmINn-eV6JNA67UnEN5ag11Xu9R2S0Yv"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youtube.com/watch?v=wkzwDOCEDCo"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705199F-B36C-414E-A6BB-FABF4D307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85E5DEEC-D6A8-3C40-A723-5DEB9842EDF3}"/>
              </a:ext>
            </a:extLst>
          </p:cNvPr>
          <p:cNvPicPr>
            <a:picLocks noChangeAspect="1"/>
          </p:cNvPicPr>
          <p:nvPr/>
        </p:nvPicPr>
        <p:blipFill>
          <a:blip r:embed="rId2">
            <a:duotone>
              <a:schemeClr val="accent1">
                <a:shade val="45000"/>
                <a:satMod val="135000"/>
              </a:schemeClr>
              <a:prstClr val="white"/>
            </a:duotone>
            <a:alphaModFix amt="75000"/>
          </a:blip>
          <a:srcRect t="23365" r="-1" b="31494"/>
          <a:stretch>
            <a:fillRect/>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84627786-4F60-4021-9795-758641BA1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D90F9405-C7F1-4A15-9D6E-029E64BDB6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30246F63-B840-75E0-67E8-B3D0FAADD11C}"/>
              </a:ext>
            </a:extLst>
          </p:cNvPr>
          <p:cNvSpPr>
            <a:spLocks noGrp="1"/>
          </p:cNvSpPr>
          <p:nvPr>
            <p:ph type="ctrTitle"/>
          </p:nvPr>
        </p:nvSpPr>
        <p:spPr>
          <a:xfrm>
            <a:off x="1561708" y="2091263"/>
            <a:ext cx="9068586" cy="2590800"/>
          </a:xfrm>
        </p:spPr>
        <p:txBody>
          <a:bodyPr>
            <a:normAutofit fontScale="90000"/>
          </a:bodyPr>
          <a:lstStyle/>
          <a:p>
            <a:r>
              <a:rPr lang="en-GB" dirty="0"/>
              <a:t>Adolescent well-being and resilience</a:t>
            </a:r>
            <a:br>
              <a:rPr lang="en-GB" dirty="0"/>
            </a:br>
            <a:r>
              <a:rPr lang="en-GB" dirty="0"/>
              <a:t>ecyw6007.</a:t>
            </a:r>
          </a:p>
        </p:txBody>
      </p:sp>
      <p:sp>
        <p:nvSpPr>
          <p:cNvPr id="3" name="Subtitle 2">
            <a:extLst>
              <a:ext uri="{FF2B5EF4-FFF2-40B4-BE49-F238E27FC236}">
                <a16:creationId xmlns:a16="http://schemas.microsoft.com/office/drawing/2014/main" id="{CDD34238-1405-7377-A178-CED847AF1F40}"/>
              </a:ext>
            </a:extLst>
          </p:cNvPr>
          <p:cNvSpPr>
            <a:spLocks noGrp="1"/>
          </p:cNvSpPr>
          <p:nvPr>
            <p:ph type="subTitle" idx="1"/>
          </p:nvPr>
        </p:nvSpPr>
        <p:spPr>
          <a:xfrm>
            <a:off x="1562100" y="4682062"/>
            <a:ext cx="9070848" cy="457201"/>
          </a:xfrm>
        </p:spPr>
        <p:txBody>
          <a:bodyPr>
            <a:normAutofit/>
          </a:bodyPr>
          <a:lstStyle/>
          <a:p>
            <a:r>
              <a:rPr lang="en-GB" dirty="0"/>
              <a:t>Cassie Thomas 1902530</a:t>
            </a:r>
          </a:p>
        </p:txBody>
      </p:sp>
      <p:sp>
        <p:nvSpPr>
          <p:cNvPr id="15" name="Rectangle 14">
            <a:extLst>
              <a:ext uri="{FF2B5EF4-FFF2-40B4-BE49-F238E27FC236}">
                <a16:creationId xmlns:a16="http://schemas.microsoft.com/office/drawing/2014/main" id="{3A3CBFE3-B3CA-4294-B713-02ED8C9F1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280576F0-D548-4154-ABCA-AF48FBF5E5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ACCC95-7D84-4C2E-9BDB-E109CB84E7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A5FF440-1D03-4653-99A9-E2AD11BB6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664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BBD2681-6FE8-246F-E6EF-F27FF64165FC}"/>
              </a:ext>
            </a:extLst>
          </p:cNvPr>
          <p:cNvSpPr/>
          <p:nvPr/>
        </p:nvSpPr>
        <p:spPr>
          <a:xfrm>
            <a:off x="1160193" y="2967335"/>
            <a:ext cx="9871613"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LGBTQ+ Education in Schools</a:t>
            </a:r>
          </a:p>
        </p:txBody>
      </p:sp>
    </p:spTree>
    <p:extLst>
      <p:ext uri="{BB962C8B-B14F-4D97-AF65-F5344CB8AC3E}">
        <p14:creationId xmlns:p14="http://schemas.microsoft.com/office/powerpoint/2010/main" val="2922074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A477C9-23A4-8560-1874-1C64BB2F4B71}"/>
              </a:ext>
            </a:extLst>
          </p:cNvPr>
          <p:cNvSpPr/>
          <p:nvPr/>
        </p:nvSpPr>
        <p:spPr>
          <a:xfrm>
            <a:off x="167696" y="0"/>
            <a:ext cx="6948000" cy="57600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Aims and objectives</a:t>
            </a:r>
          </a:p>
        </p:txBody>
      </p:sp>
      <p:sp>
        <p:nvSpPr>
          <p:cNvPr id="3" name="TextBox 2">
            <a:extLst>
              <a:ext uri="{FF2B5EF4-FFF2-40B4-BE49-F238E27FC236}">
                <a16:creationId xmlns:a16="http://schemas.microsoft.com/office/drawing/2014/main" id="{B5F02AF3-D359-3FB5-C908-AE262B0E538C}"/>
              </a:ext>
            </a:extLst>
          </p:cNvPr>
          <p:cNvSpPr txBox="1"/>
          <p:nvPr/>
        </p:nvSpPr>
        <p:spPr>
          <a:xfrm>
            <a:off x="368968" y="1235242"/>
            <a:ext cx="11438021" cy="2308324"/>
          </a:xfrm>
          <a:prstGeom prst="rect">
            <a:avLst/>
          </a:prstGeom>
          <a:noFill/>
        </p:spPr>
        <p:txBody>
          <a:bodyPr wrap="square" rtlCol="0">
            <a:spAutoFit/>
          </a:bodyPr>
          <a:lstStyle/>
          <a:p>
            <a:pPr marL="285750" indent="-285750">
              <a:buFont typeface="Arial" panose="020B0604020202020204" pitchFamily="34" charset="0"/>
              <a:buChar char="•"/>
            </a:pPr>
            <a:r>
              <a:rPr lang="en-GB" dirty="0"/>
              <a:t>The aim of this is to educate young people about LGBTQ+ relationships. </a:t>
            </a:r>
          </a:p>
          <a:p>
            <a:pPr marL="285750" indent="-285750">
              <a:buFont typeface="Arial" panose="020B0604020202020204" pitchFamily="34" charset="0"/>
              <a:buChar char="•"/>
            </a:pPr>
            <a:r>
              <a:rPr lang="en-GB" dirty="0"/>
              <a:t>To give the young people a safe place to be themselves and not worry about being judged.</a:t>
            </a:r>
          </a:p>
          <a:p>
            <a:pPr marL="285750" indent="-285750">
              <a:buFont typeface="Arial" panose="020B0604020202020204" pitchFamily="34" charset="0"/>
              <a:buChar char="•"/>
            </a:pPr>
            <a:r>
              <a:rPr lang="en-GB" dirty="0"/>
              <a:t>To give </a:t>
            </a:r>
            <a:r>
              <a:rPr lang="en-US" dirty="0"/>
              <a:t>young people a judgment-free space to be themselves and </a:t>
            </a:r>
            <a:r>
              <a:rPr lang="en-GB" dirty="0"/>
              <a:t>experiment with labels and pronouns.  </a:t>
            </a:r>
          </a:p>
          <a:p>
            <a:pPr marL="285750" indent="-285750">
              <a:buFont typeface="Arial" panose="020B0604020202020204" pitchFamily="34" charset="0"/>
              <a:buChar char="•"/>
            </a:pPr>
            <a:r>
              <a:rPr lang="en-GB" dirty="0"/>
              <a:t>To offer education to staff and young people. </a:t>
            </a:r>
          </a:p>
          <a:p>
            <a:pPr marL="285750" indent="-285750">
              <a:buFont typeface="Arial" panose="020B0604020202020204" pitchFamily="34" charset="0"/>
              <a:buChar char="•"/>
            </a:pPr>
            <a:r>
              <a:rPr lang="en-GB" dirty="0"/>
              <a:t>To set up an LGBTQ+ group that will continue to run after the project has ended. </a:t>
            </a:r>
          </a:p>
          <a:p>
            <a:endParaRPr lang="en-GB" dirty="0"/>
          </a:p>
          <a:p>
            <a:endParaRPr lang="en-GB" dirty="0"/>
          </a:p>
        </p:txBody>
      </p:sp>
    </p:spTree>
    <p:extLst>
      <p:ext uri="{BB962C8B-B14F-4D97-AF65-F5344CB8AC3E}">
        <p14:creationId xmlns:p14="http://schemas.microsoft.com/office/powerpoint/2010/main" val="1368692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2C6269-3E08-704F-C13E-98D83AFD2DB0}"/>
              </a:ext>
            </a:extLst>
          </p:cNvPr>
          <p:cNvSpPr/>
          <p:nvPr/>
        </p:nvSpPr>
        <p:spPr>
          <a:xfrm>
            <a:off x="1895972" y="176008"/>
            <a:ext cx="8400056"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What is </a:t>
            </a:r>
            <a:r>
              <a:rPr lang="en-US" sz="5400" b="1" dirty="0">
                <a:ln w="9525">
                  <a:solidFill>
                    <a:schemeClr val="bg1"/>
                  </a:solidFill>
                  <a:prstDash val="solid"/>
                </a:ln>
                <a:effectLst>
                  <a:outerShdw blurRad="12700" dist="38100" dir="2700000" algn="tl" rotWithShape="0">
                    <a:schemeClr val="bg1">
                      <a:lumMod val="50000"/>
                    </a:schemeClr>
                  </a:outerShdw>
                </a:effectLst>
              </a:rPr>
              <a:t>the </a:t>
            </a: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programme?</a:t>
            </a:r>
          </a:p>
        </p:txBody>
      </p:sp>
      <p:sp>
        <p:nvSpPr>
          <p:cNvPr id="3" name="TextBox 2">
            <a:extLst>
              <a:ext uri="{FF2B5EF4-FFF2-40B4-BE49-F238E27FC236}">
                <a16:creationId xmlns:a16="http://schemas.microsoft.com/office/drawing/2014/main" id="{1AC2D128-782A-14C4-FA53-619CFDA4341A}"/>
              </a:ext>
            </a:extLst>
          </p:cNvPr>
          <p:cNvSpPr txBox="1"/>
          <p:nvPr/>
        </p:nvSpPr>
        <p:spPr>
          <a:xfrm>
            <a:off x="336884" y="1463887"/>
            <a:ext cx="11550315" cy="1200329"/>
          </a:xfrm>
          <a:prstGeom prst="rect">
            <a:avLst/>
          </a:prstGeom>
          <a:noFill/>
        </p:spPr>
        <p:txBody>
          <a:bodyPr wrap="square" rtlCol="0">
            <a:spAutoFit/>
          </a:bodyPr>
          <a:lstStyle/>
          <a:p>
            <a:r>
              <a:rPr lang="en-GB" dirty="0"/>
              <a:t>The programme will be based on LGBTQ+ education in schools. It is a 12-month programme, so the aim is to attend a different school each month. It will be targeted towards young people 14 years and over.</a:t>
            </a:r>
          </a:p>
          <a:p>
            <a:endParaRPr lang="en-GB" dirty="0"/>
          </a:p>
        </p:txBody>
      </p:sp>
      <p:pic>
        <p:nvPicPr>
          <p:cNvPr id="4" name="Picture 3">
            <a:extLst>
              <a:ext uri="{FF2B5EF4-FFF2-40B4-BE49-F238E27FC236}">
                <a16:creationId xmlns:a16="http://schemas.microsoft.com/office/drawing/2014/main" id="{B23CAF4D-E6BB-6696-C5F5-430E6DBEF89D}"/>
              </a:ext>
            </a:extLst>
          </p:cNvPr>
          <p:cNvPicPr>
            <a:picLocks noChangeAspect="1"/>
          </p:cNvPicPr>
          <p:nvPr/>
        </p:nvPicPr>
        <p:blipFill>
          <a:blip r:embed="rId2"/>
          <a:stretch>
            <a:fillRect/>
          </a:stretch>
        </p:blipFill>
        <p:spPr>
          <a:xfrm>
            <a:off x="4280735" y="3233191"/>
            <a:ext cx="3630529" cy="2249349"/>
          </a:xfrm>
          <a:prstGeom prst="rect">
            <a:avLst/>
          </a:prstGeom>
        </p:spPr>
      </p:pic>
    </p:spTree>
    <p:extLst>
      <p:ext uri="{BB962C8B-B14F-4D97-AF65-F5344CB8AC3E}">
        <p14:creationId xmlns:p14="http://schemas.microsoft.com/office/powerpoint/2010/main" val="3829943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62E9C3-F114-4473-EF70-1BEBE28546B2}"/>
              </a:ext>
            </a:extLst>
          </p:cNvPr>
          <p:cNvSpPr/>
          <p:nvPr/>
        </p:nvSpPr>
        <p:spPr>
          <a:xfrm>
            <a:off x="3858753" y="0"/>
            <a:ext cx="4217821"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Introduction</a:t>
            </a:r>
          </a:p>
        </p:txBody>
      </p:sp>
      <p:sp>
        <p:nvSpPr>
          <p:cNvPr id="3" name="TextBox 2">
            <a:extLst>
              <a:ext uri="{FF2B5EF4-FFF2-40B4-BE49-F238E27FC236}">
                <a16:creationId xmlns:a16="http://schemas.microsoft.com/office/drawing/2014/main" id="{6CB44643-797A-27AE-D00F-F02597B5C7B8}"/>
              </a:ext>
            </a:extLst>
          </p:cNvPr>
          <p:cNvSpPr txBox="1"/>
          <p:nvPr/>
        </p:nvSpPr>
        <p:spPr>
          <a:xfrm>
            <a:off x="328863" y="1684421"/>
            <a:ext cx="11534274" cy="2031325"/>
          </a:xfrm>
          <a:prstGeom prst="rect">
            <a:avLst/>
          </a:prstGeom>
          <a:noFill/>
        </p:spPr>
        <p:txBody>
          <a:bodyPr wrap="square" rtlCol="0">
            <a:spAutoFit/>
          </a:bodyPr>
          <a:lstStyle/>
          <a:p>
            <a:r>
              <a:rPr lang="en-GB" dirty="0"/>
              <a:t>This project is going to be based on LGBTQ+ education in schools. It is a 12-month-long project each month will be at a different school in the local area.  The main focus of this project is to provide a safe and non-judgmental place for young people to discover themselves. The young people will be provided with LGBTQ+ education, where they will learn the terminology, the history, what each letter of the acronym means, and safe LGBTQ+ helplines for any young person who is struggling and needs to talk to someone. They will also learn about safe LGBTQ+ sex. </a:t>
            </a:r>
          </a:p>
          <a:p>
            <a:endParaRPr lang="en-GB" dirty="0"/>
          </a:p>
        </p:txBody>
      </p:sp>
    </p:spTree>
    <p:extLst>
      <p:ext uri="{BB962C8B-B14F-4D97-AF65-F5344CB8AC3E}">
        <p14:creationId xmlns:p14="http://schemas.microsoft.com/office/powerpoint/2010/main" val="1563567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901412-6856-528B-FA6E-FBEDB21626AC}"/>
              </a:ext>
            </a:extLst>
          </p:cNvPr>
          <p:cNvSpPr txBox="1"/>
          <p:nvPr/>
        </p:nvSpPr>
        <p:spPr>
          <a:xfrm>
            <a:off x="304800" y="1724850"/>
            <a:ext cx="11566358" cy="2031325"/>
          </a:xfrm>
          <a:prstGeom prst="rect">
            <a:avLst/>
          </a:prstGeom>
          <a:noFill/>
        </p:spPr>
        <p:txBody>
          <a:bodyPr wrap="square">
            <a:spAutoFit/>
          </a:bodyPr>
          <a:lstStyle/>
          <a:p>
            <a:r>
              <a:rPr lang="en-GB" dirty="0"/>
              <a:t>There will be training and education provided to a teacher, so when the next month comes around, the LGBTQ+ group can continue to run. There will be a teams meeting once a month to catch up with the young people and ask if there is anything that they feel would be good to know regarding the LGBTQ+ community. There will be opportunities for trips to pride events and other places the young people would like to go. There will be opportunities for guest speakers to attend the school, such as drag queens and drag kings and people from Sadie’s Butterflies in Swansea, which specialises in transgender support. </a:t>
            </a:r>
          </a:p>
        </p:txBody>
      </p:sp>
      <p:sp>
        <p:nvSpPr>
          <p:cNvPr id="4" name="Rectangle 3">
            <a:extLst>
              <a:ext uri="{FF2B5EF4-FFF2-40B4-BE49-F238E27FC236}">
                <a16:creationId xmlns:a16="http://schemas.microsoft.com/office/drawing/2014/main" id="{EDE3908E-DBD0-BB9C-4750-00B10FF984D3}"/>
              </a:ext>
            </a:extLst>
          </p:cNvPr>
          <p:cNvSpPr/>
          <p:nvPr/>
        </p:nvSpPr>
        <p:spPr>
          <a:xfrm>
            <a:off x="2056981" y="127883"/>
            <a:ext cx="7821372"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Introduction continued</a:t>
            </a:r>
          </a:p>
        </p:txBody>
      </p:sp>
      <p:pic>
        <p:nvPicPr>
          <p:cNvPr id="5" name="Picture 4">
            <a:extLst>
              <a:ext uri="{FF2B5EF4-FFF2-40B4-BE49-F238E27FC236}">
                <a16:creationId xmlns:a16="http://schemas.microsoft.com/office/drawing/2014/main" id="{D6BDF940-9B7B-92A8-4C16-C07D822DB749}"/>
              </a:ext>
            </a:extLst>
          </p:cNvPr>
          <p:cNvPicPr>
            <a:picLocks noChangeAspect="1"/>
          </p:cNvPicPr>
          <p:nvPr/>
        </p:nvPicPr>
        <p:blipFill>
          <a:blip r:embed="rId2"/>
          <a:stretch>
            <a:fillRect/>
          </a:stretch>
        </p:blipFill>
        <p:spPr>
          <a:xfrm>
            <a:off x="7908758" y="3960936"/>
            <a:ext cx="3828513" cy="2464381"/>
          </a:xfrm>
          <a:prstGeom prst="rect">
            <a:avLst/>
          </a:prstGeom>
        </p:spPr>
      </p:pic>
    </p:spTree>
    <p:extLst>
      <p:ext uri="{BB962C8B-B14F-4D97-AF65-F5344CB8AC3E}">
        <p14:creationId xmlns:p14="http://schemas.microsoft.com/office/powerpoint/2010/main" val="4044913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0" name="Rectangle 19">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Rectangle 2">
            <a:extLst>
              <a:ext uri="{FF2B5EF4-FFF2-40B4-BE49-F238E27FC236}">
                <a16:creationId xmlns:a16="http://schemas.microsoft.com/office/drawing/2014/main" id="{A178CD43-BD58-BB1F-BCFA-905AE2B9D098}"/>
              </a:ext>
            </a:extLst>
          </p:cNvPr>
          <p:cNvSpPr/>
          <p:nvPr/>
        </p:nvSpPr>
        <p:spPr>
          <a:xfrm>
            <a:off x="868680" y="642593"/>
            <a:ext cx="6281928" cy="174418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b="1">
                <a:ln w="9525">
                  <a:solidFill>
                    <a:schemeClr val="bg1"/>
                  </a:solidFill>
                  <a:prstDash val="solid"/>
                </a:ln>
                <a:solidFill>
                  <a:schemeClr val="tx1">
                    <a:lumMod val="85000"/>
                    <a:lumOff val="15000"/>
                  </a:schemeClr>
                </a:solidFill>
                <a:latin typeface="+mj-lt"/>
              </a:rPr>
              <a:t>What is resilience?</a:t>
            </a:r>
          </a:p>
        </p:txBody>
      </p:sp>
      <p:sp>
        <p:nvSpPr>
          <p:cNvPr id="2" name="TextBox 1">
            <a:extLst>
              <a:ext uri="{FF2B5EF4-FFF2-40B4-BE49-F238E27FC236}">
                <a16:creationId xmlns:a16="http://schemas.microsoft.com/office/drawing/2014/main" id="{270D001E-8780-0910-5576-3A14782EABE4}"/>
              </a:ext>
            </a:extLst>
          </p:cNvPr>
          <p:cNvSpPr txBox="1"/>
          <p:nvPr/>
        </p:nvSpPr>
        <p:spPr>
          <a:xfrm>
            <a:off x="868680" y="2386584"/>
            <a:ext cx="6281928" cy="3648456"/>
          </a:xfrm>
          <a:prstGeom prst="rect">
            <a:avLst/>
          </a:prstGeom>
        </p:spPr>
        <p:txBody>
          <a:bodyPr vert="horz" lIns="91440" tIns="45720" rIns="91440" bIns="45720" rtlCol="0">
            <a:normAutofit/>
          </a:bodyPr>
          <a:lstStyle/>
          <a:p>
            <a:pPr indent="-182880" defTabSz="914400">
              <a:spcAft>
                <a:spcPts val="600"/>
              </a:spcAft>
              <a:buClr>
                <a:schemeClr val="tx1">
                  <a:lumMod val="85000"/>
                  <a:lumOff val="15000"/>
                </a:schemeClr>
              </a:buClr>
              <a:buFont typeface="Garamond" pitchFamily="18" charset="0"/>
              <a:buChar char="◦"/>
            </a:pPr>
            <a:r>
              <a:rPr lang="en-US"/>
              <a:t>Copley (2025) highlights that although the majority of models of resilience theory focus on the interaction between adversity and positive adaptation, there is controversy about how to define and measure it, which makes it challenging to apply uniformly across studies and practice.  Previous models showed resilience as a fixed characteristic. However, we now understand that resilience is a dynamic process that changes with context and time (Copley, L. 2025). </a:t>
            </a:r>
          </a:p>
        </p:txBody>
      </p:sp>
      <p:sp useBgFill="1">
        <p:nvSpPr>
          <p:cNvPr id="21" name="Rectangle 20">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FB2AE75-CFA3-2F4C-FDFC-46BEF6815B7F}"/>
              </a:ext>
            </a:extLst>
          </p:cNvPr>
          <p:cNvPicPr>
            <a:picLocks noChangeAspect="1"/>
          </p:cNvPicPr>
          <p:nvPr/>
        </p:nvPicPr>
        <p:blipFill>
          <a:blip r:embed="rId3"/>
          <a:stretch>
            <a:fillRect/>
          </a:stretch>
        </p:blipFill>
        <p:spPr>
          <a:xfrm>
            <a:off x="8319528" y="1770177"/>
            <a:ext cx="3318836" cy="3318836"/>
          </a:xfrm>
          <a:prstGeom prst="rect">
            <a:avLst/>
          </a:prstGeom>
        </p:spPr>
      </p:pic>
    </p:spTree>
    <p:extLst>
      <p:ext uri="{BB962C8B-B14F-4D97-AF65-F5344CB8AC3E}">
        <p14:creationId xmlns:p14="http://schemas.microsoft.com/office/powerpoint/2010/main" val="381486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Rectangle 1">
            <a:extLst>
              <a:ext uri="{FF2B5EF4-FFF2-40B4-BE49-F238E27FC236}">
                <a16:creationId xmlns:a16="http://schemas.microsoft.com/office/drawing/2014/main" id="{D4465907-C6C9-6F15-1228-39B9128622AF}"/>
              </a:ext>
            </a:extLst>
          </p:cNvPr>
          <p:cNvSpPr/>
          <p:nvPr/>
        </p:nvSpPr>
        <p:spPr>
          <a:xfrm>
            <a:off x="868680" y="642593"/>
            <a:ext cx="6281928" cy="174418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b="1">
                <a:ln w="9525">
                  <a:solidFill>
                    <a:schemeClr val="bg1"/>
                  </a:solidFill>
                  <a:prstDash val="solid"/>
                </a:ln>
                <a:solidFill>
                  <a:schemeClr val="tx1">
                    <a:lumMod val="85000"/>
                    <a:lumOff val="15000"/>
                  </a:schemeClr>
                </a:solidFill>
                <a:latin typeface="+mj-lt"/>
              </a:rPr>
              <a:t>What is well-being?</a:t>
            </a:r>
          </a:p>
        </p:txBody>
      </p:sp>
      <p:sp>
        <p:nvSpPr>
          <p:cNvPr id="3" name="TextBox 2">
            <a:extLst>
              <a:ext uri="{FF2B5EF4-FFF2-40B4-BE49-F238E27FC236}">
                <a16:creationId xmlns:a16="http://schemas.microsoft.com/office/drawing/2014/main" id="{53D43295-51A0-31F1-99AF-24CCC4D7A602}"/>
              </a:ext>
            </a:extLst>
          </p:cNvPr>
          <p:cNvSpPr txBox="1"/>
          <p:nvPr/>
        </p:nvSpPr>
        <p:spPr>
          <a:xfrm>
            <a:off x="868680" y="2386584"/>
            <a:ext cx="6281928" cy="3648456"/>
          </a:xfrm>
          <a:prstGeom prst="rect">
            <a:avLst/>
          </a:prstGeom>
        </p:spPr>
        <p:txBody>
          <a:bodyPr vert="horz" lIns="91440" tIns="45720" rIns="91440" bIns="45720" rtlCol="0">
            <a:normAutofit/>
          </a:bodyPr>
          <a:lstStyle/>
          <a:p>
            <a:pPr indent="-182880" defTabSz="914400">
              <a:spcAft>
                <a:spcPts val="600"/>
              </a:spcAft>
              <a:buClr>
                <a:schemeClr val="tx1">
                  <a:lumMod val="85000"/>
                  <a:lumOff val="15000"/>
                </a:schemeClr>
              </a:buClr>
              <a:buFont typeface="Garamond" pitchFamily="18" charset="0"/>
              <a:buChar char="◦"/>
            </a:pPr>
            <a:r>
              <a:rPr lang="en-US"/>
              <a:t>The World Health Organisation (WHO) (2014) states that well-being exists in two forms: subjective and objective.  It includes an individual’s life experiences as well as a comparison of their circumstances with societal standards and beliefs. Health, education, employment, social interactions, built and natural surroundings, security, participation in society, and work-life balance are a small number of examples of life circumstances. A person’s general sense of well-being, psychological processes, and emotional states are examples of subjective experiences. </a:t>
            </a:r>
          </a:p>
          <a:p>
            <a:pPr indent="-182880" defTabSz="914400">
              <a:spcAft>
                <a:spcPts val="600"/>
              </a:spcAft>
              <a:buClr>
                <a:schemeClr val="tx1">
                  <a:lumMod val="85000"/>
                  <a:lumOff val="15000"/>
                </a:schemeClr>
              </a:buClr>
              <a:buFont typeface="Garamond" pitchFamily="18" charset="0"/>
              <a:buChar char="◦"/>
            </a:pPr>
            <a:endParaRPr lang="en-US"/>
          </a:p>
        </p:txBody>
      </p:sp>
      <p:sp useBgFill="1">
        <p:nvSpPr>
          <p:cNvPr id="13" name="Rectangle 12">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2444242-A24F-B457-5965-ABC483C476DA}"/>
              </a:ext>
            </a:extLst>
          </p:cNvPr>
          <p:cNvPicPr>
            <a:picLocks noChangeAspect="1"/>
          </p:cNvPicPr>
          <p:nvPr/>
        </p:nvPicPr>
        <p:blipFill>
          <a:blip r:embed="rId3"/>
          <a:stretch>
            <a:fillRect/>
          </a:stretch>
        </p:blipFill>
        <p:spPr>
          <a:xfrm>
            <a:off x="8319528" y="1770177"/>
            <a:ext cx="3318836" cy="3318836"/>
          </a:xfrm>
          <a:prstGeom prst="rect">
            <a:avLst/>
          </a:prstGeom>
        </p:spPr>
      </p:pic>
    </p:spTree>
    <p:extLst>
      <p:ext uri="{BB962C8B-B14F-4D97-AF65-F5344CB8AC3E}">
        <p14:creationId xmlns:p14="http://schemas.microsoft.com/office/powerpoint/2010/main" val="2426893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15" name="Rectangle 14">
            <a:extLst>
              <a:ext uri="{FF2B5EF4-FFF2-40B4-BE49-F238E27FC236}">
                <a16:creationId xmlns:a16="http://schemas.microsoft.com/office/drawing/2014/main" id="{8037557B-A47F-47A7-8DBA-525641AF9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194973E-A242-430D-8F06-23B4410AC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EF2E2B56-8615-19B9-D9C5-B1CC423EEB1C}"/>
              </a:ext>
            </a:extLst>
          </p:cNvPr>
          <p:cNvSpPr txBox="1"/>
          <p:nvPr/>
        </p:nvSpPr>
        <p:spPr>
          <a:xfrm>
            <a:off x="629823" y="798415"/>
            <a:ext cx="6281928" cy="3648456"/>
          </a:xfrm>
          <a:prstGeom prst="rect">
            <a:avLst/>
          </a:prstGeom>
        </p:spPr>
        <p:txBody>
          <a:bodyPr vert="horz" lIns="91440" tIns="45720" rIns="91440" bIns="45720" rtlCol="0">
            <a:noAutofit/>
          </a:bodyPr>
          <a:lstStyle/>
          <a:p>
            <a:pPr indent="-182880" defTabSz="914400">
              <a:lnSpc>
                <a:spcPct val="90000"/>
              </a:lnSpc>
              <a:spcAft>
                <a:spcPts val="600"/>
              </a:spcAft>
              <a:buClr>
                <a:schemeClr val="tx1">
                  <a:lumMod val="85000"/>
                  <a:lumOff val="15000"/>
                </a:schemeClr>
              </a:buClr>
              <a:buFont typeface="Garamond" pitchFamily="18" charset="0"/>
              <a:buChar char="◦"/>
            </a:pPr>
            <a:r>
              <a:rPr lang="en-US" sz="1600" dirty="0"/>
              <a:t>This project will run for 12 months. One school per month will be visited to set up the programme.</a:t>
            </a:r>
          </a:p>
          <a:p>
            <a:pPr indent="-182880" defTabSz="914400">
              <a:lnSpc>
                <a:spcPct val="90000"/>
              </a:lnSpc>
              <a:spcAft>
                <a:spcPts val="600"/>
              </a:spcAft>
              <a:buClr>
                <a:schemeClr val="tx1">
                  <a:lumMod val="85000"/>
                  <a:lumOff val="15000"/>
                </a:schemeClr>
              </a:buClr>
              <a:buFont typeface="Garamond" pitchFamily="18" charset="0"/>
              <a:buChar char="◦"/>
            </a:pPr>
            <a:endParaRPr lang="en-US" sz="1600" dirty="0"/>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January – Ysgol Dyffryn Amman.</a:t>
            </a:r>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February – Bryngwyn Comprehensive School</a:t>
            </a:r>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March – </a:t>
            </a:r>
            <a:r>
              <a:rPr lang="en-US" sz="1600" dirty="0" err="1"/>
              <a:t>Coedcae</a:t>
            </a:r>
            <a:r>
              <a:rPr lang="en-US" sz="1600" dirty="0"/>
              <a:t> School</a:t>
            </a:r>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April – Dyffryn Taf School</a:t>
            </a:r>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May – Emlyn Secondary School</a:t>
            </a:r>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June – Glan-Y-More Secondary School</a:t>
            </a:r>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July – Maes Y </a:t>
            </a:r>
            <a:r>
              <a:rPr lang="en-US" sz="1600" dirty="0" err="1"/>
              <a:t>Gwendraeth</a:t>
            </a:r>
            <a:r>
              <a:rPr lang="en-US" sz="1600" dirty="0"/>
              <a:t> School</a:t>
            </a:r>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August – Queen Elizabeth High School</a:t>
            </a:r>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September – Ysgol Bro Dinefwr</a:t>
            </a:r>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October – Ysgol Bro Myrddin</a:t>
            </a:r>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November Ysgol </a:t>
            </a:r>
            <a:r>
              <a:rPr lang="en-US" sz="1600" dirty="0" err="1"/>
              <a:t>Ffwrnes</a:t>
            </a:r>
            <a:endParaRPr lang="en-US" sz="1600" dirty="0"/>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December. </a:t>
            </a:r>
            <a:r>
              <a:rPr lang="en-US" sz="1600" dirty="0" err="1"/>
              <a:t>Cwmtawe</a:t>
            </a:r>
            <a:r>
              <a:rPr lang="en-US" sz="1600" dirty="0"/>
              <a:t> Comprehensive School.</a:t>
            </a:r>
          </a:p>
        </p:txBody>
      </p:sp>
      <p:pic>
        <p:nvPicPr>
          <p:cNvPr id="3" name="Picture 2">
            <a:extLst>
              <a:ext uri="{FF2B5EF4-FFF2-40B4-BE49-F238E27FC236}">
                <a16:creationId xmlns:a16="http://schemas.microsoft.com/office/drawing/2014/main" id="{4E5E7FC4-87C9-D8D4-5C29-A4C06BE6CF7E}"/>
              </a:ext>
            </a:extLst>
          </p:cNvPr>
          <p:cNvPicPr>
            <a:picLocks noChangeAspect="1"/>
          </p:cNvPicPr>
          <p:nvPr/>
        </p:nvPicPr>
        <p:blipFill>
          <a:blip r:embed="rId2"/>
          <a:srcRect l="23422" r="35255" b="-1"/>
          <a:stretch>
            <a:fillRect/>
          </a:stretch>
        </p:blipFill>
        <p:spPr>
          <a:xfrm>
            <a:off x="8386170" y="484632"/>
            <a:ext cx="3321198" cy="5740914"/>
          </a:xfrm>
          <a:prstGeom prst="rect">
            <a:avLst/>
          </a:prstGeom>
        </p:spPr>
      </p:pic>
    </p:spTree>
    <p:extLst>
      <p:ext uri="{BB962C8B-B14F-4D97-AF65-F5344CB8AC3E}">
        <p14:creationId xmlns:p14="http://schemas.microsoft.com/office/powerpoint/2010/main" val="3710741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B59FAD-2685-951E-BF6D-7A38A3D2B713}"/>
              </a:ext>
            </a:extLst>
          </p:cNvPr>
          <p:cNvSpPr txBox="1"/>
          <p:nvPr/>
        </p:nvSpPr>
        <p:spPr>
          <a:xfrm>
            <a:off x="6096000" y="1689653"/>
            <a:ext cx="4652210" cy="923330"/>
          </a:xfrm>
          <a:prstGeom prst="rect">
            <a:avLst/>
          </a:prstGeom>
          <a:noFill/>
        </p:spPr>
        <p:txBody>
          <a:bodyPr wrap="square" rtlCol="0">
            <a:spAutoFit/>
          </a:bodyPr>
          <a:lstStyle/>
          <a:p>
            <a:r>
              <a:rPr lang="en-GB" dirty="0"/>
              <a:t>The first step will be to measure the young people’s well-being using the adolescent well-being scale </a:t>
            </a:r>
          </a:p>
        </p:txBody>
      </p:sp>
      <p:pic>
        <p:nvPicPr>
          <p:cNvPr id="4" name="Picture 3">
            <a:extLst>
              <a:ext uri="{FF2B5EF4-FFF2-40B4-BE49-F238E27FC236}">
                <a16:creationId xmlns:a16="http://schemas.microsoft.com/office/drawing/2014/main" id="{ABEE6191-20BB-0DFC-B3D9-D480B495BEF7}"/>
              </a:ext>
            </a:extLst>
          </p:cNvPr>
          <p:cNvPicPr>
            <a:picLocks noChangeAspect="1"/>
          </p:cNvPicPr>
          <p:nvPr/>
        </p:nvPicPr>
        <p:blipFill>
          <a:blip r:embed="rId2"/>
          <a:srcRect l="60921" t="30175" r="11579" b="10409"/>
          <a:stretch>
            <a:fillRect/>
          </a:stretch>
        </p:blipFill>
        <p:spPr>
          <a:xfrm>
            <a:off x="385011" y="368968"/>
            <a:ext cx="4946573" cy="6011622"/>
          </a:xfrm>
          <a:prstGeom prst="rect">
            <a:avLst/>
          </a:prstGeom>
        </p:spPr>
      </p:pic>
      <p:sp>
        <p:nvSpPr>
          <p:cNvPr id="5" name="TextBox 4">
            <a:extLst>
              <a:ext uri="{FF2B5EF4-FFF2-40B4-BE49-F238E27FC236}">
                <a16:creationId xmlns:a16="http://schemas.microsoft.com/office/drawing/2014/main" id="{700EBB1C-C053-3442-1958-28942EE9B7DE}"/>
              </a:ext>
            </a:extLst>
          </p:cNvPr>
          <p:cNvSpPr txBox="1"/>
          <p:nvPr/>
        </p:nvSpPr>
        <p:spPr>
          <a:xfrm>
            <a:off x="5871409" y="3513422"/>
            <a:ext cx="5358063" cy="1754326"/>
          </a:xfrm>
          <a:prstGeom prst="rect">
            <a:avLst/>
          </a:prstGeom>
          <a:noFill/>
        </p:spPr>
        <p:txBody>
          <a:bodyPr wrap="square" rtlCol="0">
            <a:spAutoFit/>
          </a:bodyPr>
          <a:lstStyle/>
          <a:p>
            <a:r>
              <a:rPr lang="en-GB" dirty="0"/>
              <a:t>The young people will complete this sheet once at the start of the programme and once at the end before I move to another school. This will help to know if the programme is effective and identify areas that may need more work. </a:t>
            </a:r>
          </a:p>
        </p:txBody>
      </p:sp>
      <p:sp>
        <p:nvSpPr>
          <p:cNvPr id="6" name="TextBox 5">
            <a:extLst>
              <a:ext uri="{FF2B5EF4-FFF2-40B4-BE49-F238E27FC236}">
                <a16:creationId xmlns:a16="http://schemas.microsoft.com/office/drawing/2014/main" id="{CA6DA8D2-7DE5-6080-2E13-C3D4FA84EEAE}"/>
              </a:ext>
            </a:extLst>
          </p:cNvPr>
          <p:cNvSpPr txBox="1"/>
          <p:nvPr/>
        </p:nvSpPr>
        <p:spPr>
          <a:xfrm>
            <a:off x="4973053" y="6168188"/>
            <a:ext cx="3304673" cy="369332"/>
          </a:xfrm>
          <a:prstGeom prst="rect">
            <a:avLst/>
          </a:prstGeom>
          <a:noFill/>
        </p:spPr>
        <p:txBody>
          <a:bodyPr wrap="square" rtlCol="0">
            <a:spAutoFit/>
          </a:bodyPr>
          <a:lstStyle/>
          <a:p>
            <a:r>
              <a:rPr lang="en-GB" dirty="0"/>
              <a:t>Picture. (Birlson,P.1981)</a:t>
            </a:r>
          </a:p>
        </p:txBody>
      </p:sp>
      <p:sp>
        <p:nvSpPr>
          <p:cNvPr id="3" name="Rectangle 2">
            <a:extLst>
              <a:ext uri="{FF2B5EF4-FFF2-40B4-BE49-F238E27FC236}">
                <a16:creationId xmlns:a16="http://schemas.microsoft.com/office/drawing/2014/main" id="{9AF24970-31D6-1FDE-D181-0ECD48CD497F}"/>
              </a:ext>
            </a:extLst>
          </p:cNvPr>
          <p:cNvSpPr/>
          <p:nvPr/>
        </p:nvSpPr>
        <p:spPr>
          <a:xfrm>
            <a:off x="6216905" y="152147"/>
            <a:ext cx="412164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Session one</a:t>
            </a:r>
          </a:p>
        </p:txBody>
      </p:sp>
    </p:spTree>
    <p:extLst>
      <p:ext uri="{BB962C8B-B14F-4D97-AF65-F5344CB8AC3E}">
        <p14:creationId xmlns:p14="http://schemas.microsoft.com/office/powerpoint/2010/main" val="2819556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14E9EF-4798-7B45-0997-E9FE7612B478}"/>
              </a:ext>
            </a:extLst>
          </p:cNvPr>
          <p:cNvSpPr txBox="1"/>
          <p:nvPr/>
        </p:nvSpPr>
        <p:spPr>
          <a:xfrm>
            <a:off x="450228" y="1351508"/>
            <a:ext cx="10586740" cy="923330"/>
          </a:xfrm>
          <a:prstGeom prst="rect">
            <a:avLst/>
          </a:prstGeom>
          <a:noFill/>
        </p:spPr>
        <p:txBody>
          <a:bodyPr wrap="square" rtlCol="0">
            <a:spAutoFit/>
          </a:bodyPr>
          <a:lstStyle/>
          <a:p>
            <a:r>
              <a:rPr lang="en-GB" dirty="0"/>
              <a:t>The first session is going to be all about learning the right terminology. Each young person will have the chance to take home a handout with all the terminology written down and described.  </a:t>
            </a:r>
          </a:p>
        </p:txBody>
      </p:sp>
      <p:sp>
        <p:nvSpPr>
          <p:cNvPr id="4" name="TextBox 3">
            <a:extLst>
              <a:ext uri="{FF2B5EF4-FFF2-40B4-BE49-F238E27FC236}">
                <a16:creationId xmlns:a16="http://schemas.microsoft.com/office/drawing/2014/main" id="{5D9D8EE8-504D-75A9-9B1B-097211794527}"/>
              </a:ext>
            </a:extLst>
          </p:cNvPr>
          <p:cNvSpPr txBox="1"/>
          <p:nvPr/>
        </p:nvSpPr>
        <p:spPr>
          <a:xfrm>
            <a:off x="450228" y="2566737"/>
            <a:ext cx="11324677" cy="3693319"/>
          </a:xfrm>
          <a:prstGeom prst="rect">
            <a:avLst/>
          </a:prstGeom>
          <a:noFill/>
        </p:spPr>
        <p:txBody>
          <a:bodyPr wrap="square" rtlCol="0">
            <a:spAutoFit/>
          </a:bodyPr>
          <a:lstStyle/>
          <a:p>
            <a:r>
              <a:rPr lang="en-GB" dirty="0"/>
              <a:t>Mardel (2016) and Dawson (2014) both state that the terms: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Abrosexual / Abro romantic</a:t>
            </a:r>
          </a:p>
          <a:p>
            <a:pPr marL="285750" indent="-285750">
              <a:buFont typeface="Arial" panose="020B0604020202020204" pitchFamily="34" charset="0"/>
              <a:buChar char="•"/>
            </a:pPr>
            <a:r>
              <a:rPr lang="en-GB" dirty="0"/>
              <a:t>Ace</a:t>
            </a:r>
          </a:p>
          <a:p>
            <a:pPr marL="285750" indent="-285750">
              <a:buFont typeface="Arial" panose="020B0604020202020204" pitchFamily="34" charset="0"/>
              <a:buChar char="•"/>
            </a:pPr>
            <a:r>
              <a:rPr lang="en-GB" dirty="0"/>
              <a:t>Aromantic</a:t>
            </a:r>
          </a:p>
          <a:p>
            <a:pPr marL="285750" indent="-285750">
              <a:buFont typeface="Arial" panose="020B0604020202020204" pitchFamily="34" charset="0"/>
              <a:buChar char="•"/>
            </a:pPr>
            <a:r>
              <a:rPr lang="en-GB" dirty="0"/>
              <a:t>Asexual </a:t>
            </a:r>
          </a:p>
          <a:p>
            <a:pPr marL="285750" indent="-285750">
              <a:buFont typeface="Arial" panose="020B0604020202020204" pitchFamily="34" charset="0"/>
              <a:buChar char="•"/>
            </a:pPr>
            <a:r>
              <a:rPr lang="en-GB" dirty="0"/>
              <a:t>Bisexual</a:t>
            </a:r>
          </a:p>
          <a:p>
            <a:pPr marL="285750" indent="-285750">
              <a:buFont typeface="Arial" panose="020B0604020202020204" pitchFamily="34" charset="0"/>
              <a:buChar char="•"/>
            </a:pPr>
            <a:r>
              <a:rPr lang="en-GB" dirty="0"/>
              <a:t>Biphobia </a:t>
            </a:r>
          </a:p>
          <a:p>
            <a:pPr marL="285750" indent="-285750">
              <a:buFont typeface="Arial" panose="020B0604020202020204" pitchFamily="34" charset="0"/>
              <a:buChar char="•"/>
            </a:pPr>
            <a:r>
              <a:rPr lang="en-GB" dirty="0"/>
              <a:t>Cisgender</a:t>
            </a:r>
          </a:p>
          <a:p>
            <a:pPr marL="285750" indent="-285750">
              <a:buFont typeface="Arial" panose="020B0604020202020204" pitchFamily="34" charset="0"/>
              <a:buChar char="•"/>
            </a:pPr>
            <a:r>
              <a:rPr lang="en-GB" dirty="0"/>
              <a:t>Coming out</a:t>
            </a:r>
          </a:p>
          <a:p>
            <a:pPr marL="285750" indent="-285750">
              <a:buFont typeface="Arial" panose="020B0604020202020204" pitchFamily="34" charset="0"/>
              <a:buChar char="•"/>
            </a:pPr>
            <a:r>
              <a:rPr lang="en-GB" dirty="0"/>
              <a:t>Deadnaming </a:t>
            </a:r>
          </a:p>
          <a:p>
            <a:endParaRPr lang="en-GB" dirty="0"/>
          </a:p>
          <a:p>
            <a:endParaRPr lang="en-GB" dirty="0"/>
          </a:p>
        </p:txBody>
      </p:sp>
      <p:sp>
        <p:nvSpPr>
          <p:cNvPr id="6" name="TextBox 5">
            <a:extLst>
              <a:ext uri="{FF2B5EF4-FFF2-40B4-BE49-F238E27FC236}">
                <a16:creationId xmlns:a16="http://schemas.microsoft.com/office/drawing/2014/main" id="{8804A9E7-A9F0-86B1-F2B7-636462A97720}"/>
              </a:ext>
            </a:extLst>
          </p:cNvPr>
          <p:cNvSpPr txBox="1"/>
          <p:nvPr/>
        </p:nvSpPr>
        <p:spPr>
          <a:xfrm>
            <a:off x="5742025" y="3120735"/>
            <a:ext cx="5999747" cy="3139321"/>
          </a:xfrm>
          <a:prstGeom prst="rect">
            <a:avLst/>
          </a:prstGeom>
          <a:noFill/>
        </p:spPr>
        <p:txBody>
          <a:bodyPr wrap="square" rtlCol="0">
            <a:spAutoFit/>
          </a:bodyPr>
          <a:lstStyle/>
          <a:p>
            <a:pPr marL="285750" indent="-285750">
              <a:buFont typeface="Arial" panose="020B0604020202020204" pitchFamily="34" charset="0"/>
              <a:buChar char="•"/>
            </a:pPr>
            <a:r>
              <a:rPr lang="en-GB" dirty="0"/>
              <a:t>Gay </a:t>
            </a:r>
          </a:p>
          <a:p>
            <a:pPr marL="285750" indent="-285750">
              <a:buFont typeface="Arial" panose="020B0604020202020204" pitchFamily="34" charset="0"/>
              <a:buChar char="•"/>
            </a:pPr>
            <a:r>
              <a:rPr lang="en-GB" dirty="0"/>
              <a:t>Gender dysphoria</a:t>
            </a:r>
          </a:p>
          <a:p>
            <a:pPr marL="285750" indent="-285750">
              <a:buFont typeface="Arial" panose="020B0604020202020204" pitchFamily="34" charset="0"/>
              <a:buChar char="•"/>
            </a:pPr>
            <a:r>
              <a:rPr lang="en-GB" dirty="0"/>
              <a:t>Gender reassignment </a:t>
            </a:r>
          </a:p>
          <a:p>
            <a:pPr marL="285750" indent="-285750">
              <a:buFont typeface="Arial" panose="020B0604020202020204" pitchFamily="34" charset="0"/>
              <a:buChar char="•"/>
            </a:pPr>
            <a:r>
              <a:rPr lang="en-GB" dirty="0"/>
              <a:t>Homosexual</a:t>
            </a:r>
          </a:p>
          <a:p>
            <a:pPr marL="285750" indent="-285750">
              <a:buFont typeface="Arial" panose="020B0604020202020204" pitchFamily="34" charset="0"/>
              <a:buChar char="•"/>
            </a:pPr>
            <a:r>
              <a:rPr lang="en-GB" dirty="0"/>
              <a:t>Homophobia</a:t>
            </a:r>
          </a:p>
          <a:p>
            <a:pPr marL="285750" indent="-285750">
              <a:buFont typeface="Arial" panose="020B0604020202020204" pitchFamily="34" charset="0"/>
              <a:buChar char="•"/>
            </a:pPr>
            <a:r>
              <a:rPr lang="en-GB" dirty="0"/>
              <a:t> Intersex. </a:t>
            </a:r>
          </a:p>
          <a:p>
            <a:pPr marL="285750" indent="-285750">
              <a:buFont typeface="Arial" panose="020B0604020202020204" pitchFamily="34" charset="0"/>
              <a:buChar char="•"/>
            </a:pPr>
            <a:r>
              <a:rPr lang="en-GB" dirty="0"/>
              <a:t>Lesbian </a:t>
            </a:r>
          </a:p>
          <a:p>
            <a:pPr marL="285750" indent="-285750">
              <a:buFont typeface="Arial" panose="020B0604020202020204" pitchFamily="34" charset="0"/>
              <a:buChar char="•"/>
            </a:pPr>
            <a:r>
              <a:rPr lang="en-GB" dirty="0"/>
              <a:t>Non-binary </a:t>
            </a:r>
          </a:p>
          <a:p>
            <a:pPr marL="285750" indent="-285750">
              <a:buFont typeface="Arial" panose="020B0604020202020204" pitchFamily="34" charset="0"/>
              <a:buChar char="•"/>
            </a:pPr>
            <a:r>
              <a:rPr lang="en-GB" dirty="0"/>
              <a:t>Pansexual.</a:t>
            </a:r>
          </a:p>
          <a:p>
            <a:pPr marL="285750" indent="-285750">
              <a:buFont typeface="Arial" panose="020B0604020202020204" pitchFamily="34" charset="0"/>
              <a:buChar char="•"/>
            </a:pPr>
            <a:r>
              <a:rPr lang="en-GB" dirty="0"/>
              <a:t>Transgender</a:t>
            </a:r>
          </a:p>
          <a:p>
            <a:endParaRPr lang="en-GB" dirty="0"/>
          </a:p>
        </p:txBody>
      </p:sp>
      <p:sp>
        <p:nvSpPr>
          <p:cNvPr id="5" name="Rectangle 4">
            <a:extLst>
              <a:ext uri="{FF2B5EF4-FFF2-40B4-BE49-F238E27FC236}">
                <a16:creationId xmlns:a16="http://schemas.microsoft.com/office/drawing/2014/main" id="{79CC68D9-3150-1A66-04E1-AD9A12674BAD}"/>
              </a:ext>
            </a:extLst>
          </p:cNvPr>
          <p:cNvSpPr/>
          <p:nvPr/>
        </p:nvSpPr>
        <p:spPr>
          <a:xfrm>
            <a:off x="2233404" y="136279"/>
            <a:ext cx="7725192"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Session one continued</a:t>
            </a:r>
          </a:p>
        </p:txBody>
      </p:sp>
    </p:spTree>
    <p:extLst>
      <p:ext uri="{BB962C8B-B14F-4D97-AF65-F5344CB8AC3E}">
        <p14:creationId xmlns:p14="http://schemas.microsoft.com/office/powerpoint/2010/main" val="259453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B7103E-6E2C-3A39-6A5C-E36A38F998FD}"/>
              </a:ext>
            </a:extLst>
          </p:cNvPr>
          <p:cNvSpPr txBox="1"/>
          <p:nvPr/>
        </p:nvSpPr>
        <p:spPr>
          <a:xfrm>
            <a:off x="240631" y="417095"/>
            <a:ext cx="9769642" cy="369332"/>
          </a:xfrm>
          <a:prstGeom prst="rect">
            <a:avLst/>
          </a:prstGeom>
          <a:noFill/>
        </p:spPr>
        <p:txBody>
          <a:bodyPr wrap="square" rtlCol="0">
            <a:spAutoFit/>
          </a:bodyPr>
          <a:lstStyle/>
          <a:p>
            <a:r>
              <a:rPr lang="en-GB" dirty="0"/>
              <a:t>This is the handout that will be available to the young people at the first session. </a:t>
            </a:r>
          </a:p>
        </p:txBody>
      </p:sp>
      <p:pic>
        <p:nvPicPr>
          <p:cNvPr id="4" name="Picture 3">
            <a:extLst>
              <a:ext uri="{FF2B5EF4-FFF2-40B4-BE49-F238E27FC236}">
                <a16:creationId xmlns:a16="http://schemas.microsoft.com/office/drawing/2014/main" id="{0671FDAC-8EC2-0071-B0F8-DF3A604D0DE8}"/>
              </a:ext>
            </a:extLst>
          </p:cNvPr>
          <p:cNvPicPr>
            <a:picLocks noChangeAspect="1"/>
          </p:cNvPicPr>
          <p:nvPr/>
        </p:nvPicPr>
        <p:blipFill>
          <a:blip r:embed="rId2"/>
          <a:srcRect l="8158" t="22456" r="8684" b="9474"/>
          <a:stretch>
            <a:fillRect/>
          </a:stretch>
        </p:blipFill>
        <p:spPr>
          <a:xfrm>
            <a:off x="465220" y="962526"/>
            <a:ext cx="11392871" cy="5245769"/>
          </a:xfrm>
          <a:prstGeom prst="rect">
            <a:avLst/>
          </a:prstGeom>
        </p:spPr>
      </p:pic>
    </p:spTree>
    <p:extLst>
      <p:ext uri="{BB962C8B-B14F-4D97-AF65-F5344CB8AC3E}">
        <p14:creationId xmlns:p14="http://schemas.microsoft.com/office/powerpoint/2010/main" val="2635209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0A82FB9-6146-9035-1E9E-5E8EFD9579D8}"/>
              </a:ext>
            </a:extLst>
          </p:cNvPr>
          <p:cNvPicPr>
            <a:picLocks noChangeAspect="1"/>
          </p:cNvPicPr>
          <p:nvPr/>
        </p:nvPicPr>
        <p:blipFill>
          <a:blip r:embed="rId2"/>
          <a:srcRect l="8816" t="25731" r="10263" b="12281"/>
          <a:stretch>
            <a:fillRect/>
          </a:stretch>
        </p:blipFill>
        <p:spPr>
          <a:xfrm>
            <a:off x="325381" y="1884948"/>
            <a:ext cx="11541237" cy="4668706"/>
          </a:xfrm>
          <a:prstGeom prst="rect">
            <a:avLst/>
          </a:prstGeom>
        </p:spPr>
      </p:pic>
      <p:sp>
        <p:nvSpPr>
          <p:cNvPr id="2" name="Rectangle 1">
            <a:extLst>
              <a:ext uri="{FF2B5EF4-FFF2-40B4-BE49-F238E27FC236}">
                <a16:creationId xmlns:a16="http://schemas.microsoft.com/office/drawing/2014/main" id="{80AF0839-258D-C90D-B0A5-4963AD967DB8}"/>
              </a:ext>
            </a:extLst>
          </p:cNvPr>
          <p:cNvSpPr/>
          <p:nvPr/>
        </p:nvSpPr>
        <p:spPr>
          <a:xfrm>
            <a:off x="1332515" y="130622"/>
            <a:ext cx="9526967" cy="1754326"/>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Continuation of terminology</a:t>
            </a:r>
          </a:p>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handout</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4097339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4DA6664-BD42-6AAB-3E1F-CADCA07E52CD}"/>
              </a:ext>
            </a:extLst>
          </p:cNvPr>
          <p:cNvPicPr>
            <a:picLocks noChangeAspect="1"/>
          </p:cNvPicPr>
          <p:nvPr/>
        </p:nvPicPr>
        <p:blipFill>
          <a:blip r:embed="rId2"/>
          <a:srcRect l="37500" t="24796" r="38026" b="28240"/>
          <a:stretch>
            <a:fillRect/>
          </a:stretch>
        </p:blipFill>
        <p:spPr>
          <a:xfrm>
            <a:off x="5653615" y="1838881"/>
            <a:ext cx="6184438" cy="4658172"/>
          </a:xfrm>
          <a:prstGeom prst="rect">
            <a:avLst/>
          </a:prstGeom>
        </p:spPr>
      </p:pic>
      <p:pic>
        <p:nvPicPr>
          <p:cNvPr id="2" name="Picture 1">
            <a:extLst>
              <a:ext uri="{FF2B5EF4-FFF2-40B4-BE49-F238E27FC236}">
                <a16:creationId xmlns:a16="http://schemas.microsoft.com/office/drawing/2014/main" id="{A6C31EF7-9B47-C089-275D-E49BD6F1E94D}"/>
              </a:ext>
            </a:extLst>
          </p:cNvPr>
          <p:cNvPicPr>
            <a:picLocks noChangeAspect="1"/>
          </p:cNvPicPr>
          <p:nvPr/>
        </p:nvPicPr>
        <p:blipFill>
          <a:blip r:embed="rId3"/>
          <a:srcRect l="66374" t="78925" r="10263" b="12281"/>
          <a:stretch>
            <a:fillRect/>
          </a:stretch>
        </p:blipFill>
        <p:spPr>
          <a:xfrm>
            <a:off x="5653615" y="609600"/>
            <a:ext cx="6184439" cy="1229281"/>
          </a:xfrm>
          <a:prstGeom prst="rect">
            <a:avLst/>
          </a:prstGeom>
        </p:spPr>
      </p:pic>
      <p:sp>
        <p:nvSpPr>
          <p:cNvPr id="4" name="Rectangle 3">
            <a:extLst>
              <a:ext uri="{FF2B5EF4-FFF2-40B4-BE49-F238E27FC236}">
                <a16:creationId xmlns:a16="http://schemas.microsoft.com/office/drawing/2014/main" id="{2E00552F-5F9D-9723-09C4-F7319839E9C2}"/>
              </a:ext>
            </a:extLst>
          </p:cNvPr>
          <p:cNvSpPr/>
          <p:nvPr/>
        </p:nvSpPr>
        <p:spPr>
          <a:xfrm>
            <a:off x="353946" y="1326407"/>
            <a:ext cx="4651190" cy="3416320"/>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Continuation of terminology</a:t>
            </a:r>
          </a:p>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handout</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1352931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D64002-56BC-26CA-3880-CDC02BCF99A0}"/>
              </a:ext>
            </a:extLst>
          </p:cNvPr>
          <p:cNvPicPr>
            <a:picLocks noChangeAspect="1"/>
          </p:cNvPicPr>
          <p:nvPr/>
        </p:nvPicPr>
        <p:blipFill>
          <a:blip r:embed="rId4"/>
          <a:srcRect l="5132" t="22456" r="54474" b="27252"/>
          <a:stretch>
            <a:fillRect/>
          </a:stretch>
        </p:blipFill>
        <p:spPr>
          <a:xfrm>
            <a:off x="1540042" y="328222"/>
            <a:ext cx="8855242" cy="6201555"/>
          </a:xfrm>
          <a:prstGeom prst="rect">
            <a:avLst/>
          </a:prstGeom>
        </p:spPr>
      </p:pic>
      <p:pic>
        <p:nvPicPr>
          <p:cNvPr id="4" name="Recorded Sound">
            <a:hlinkClick r:id="" action="ppaction://media"/>
            <a:extLst>
              <a:ext uri="{FF2B5EF4-FFF2-40B4-BE49-F238E27FC236}">
                <a16:creationId xmlns:a16="http://schemas.microsoft.com/office/drawing/2014/main" id="{F307F8F2-225F-BDCF-48C8-052EAB2B23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93462" y="537577"/>
            <a:ext cx="487363" cy="487363"/>
          </a:xfrm>
          <a:prstGeom prst="rect">
            <a:avLst/>
          </a:prstGeom>
        </p:spPr>
      </p:pic>
      <p:pic>
        <p:nvPicPr>
          <p:cNvPr id="5" name="Picture 4">
            <a:extLst>
              <a:ext uri="{FF2B5EF4-FFF2-40B4-BE49-F238E27FC236}">
                <a16:creationId xmlns:a16="http://schemas.microsoft.com/office/drawing/2014/main" id="{36CB3E98-EBF3-DC21-EEC2-DBE80DCBA3C4}"/>
              </a:ext>
            </a:extLst>
          </p:cNvPr>
          <p:cNvPicPr>
            <a:picLocks noChangeAspect="1"/>
          </p:cNvPicPr>
          <p:nvPr/>
        </p:nvPicPr>
        <p:blipFill>
          <a:blip r:embed="rId6"/>
          <a:stretch>
            <a:fillRect/>
          </a:stretch>
        </p:blipFill>
        <p:spPr>
          <a:xfrm>
            <a:off x="10651958" y="5761614"/>
            <a:ext cx="1268078" cy="768163"/>
          </a:xfrm>
          <a:prstGeom prst="rect">
            <a:avLst/>
          </a:prstGeom>
        </p:spPr>
      </p:pic>
    </p:spTree>
    <p:extLst>
      <p:ext uri="{BB962C8B-B14F-4D97-AF65-F5344CB8AC3E}">
        <p14:creationId xmlns:p14="http://schemas.microsoft.com/office/powerpoint/2010/main" val="2937769282"/>
      </p:ext>
    </p:extLst>
  </p:cSld>
  <p:clrMapOvr>
    <a:masterClrMapping/>
  </p:clrMapOvr>
  <mc:AlternateContent xmlns:mc="http://schemas.openxmlformats.org/markup-compatibility/2006">
    <mc:Choice xmlns:p14="http://schemas.microsoft.com/office/powerpoint/2010/main" Requires="p14">
      <p:transition spd="slow" p14:dur="2000" advTm="64205"/>
    </mc:Choice>
    <mc:Fallback>
      <p:transition spd="slow" advTm="64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2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EE8C24-51CB-7F17-ABA4-227737911D1C}"/>
              </a:ext>
            </a:extLst>
          </p:cNvPr>
          <p:cNvPicPr>
            <a:picLocks noChangeAspect="1"/>
          </p:cNvPicPr>
          <p:nvPr/>
        </p:nvPicPr>
        <p:blipFill>
          <a:blip r:embed="rId4"/>
          <a:srcRect l="5131" t="31812" r="55263" b="18363"/>
          <a:stretch>
            <a:fillRect/>
          </a:stretch>
        </p:blipFill>
        <p:spPr>
          <a:xfrm>
            <a:off x="1812758" y="398001"/>
            <a:ext cx="8566484" cy="6061998"/>
          </a:xfrm>
          <a:prstGeom prst="rect">
            <a:avLst/>
          </a:prstGeom>
        </p:spPr>
      </p:pic>
      <p:pic>
        <p:nvPicPr>
          <p:cNvPr id="5" name="Recorded Sound">
            <a:hlinkClick r:id="" action="ppaction://media"/>
            <a:extLst>
              <a:ext uri="{FF2B5EF4-FFF2-40B4-BE49-F238E27FC236}">
                <a16:creationId xmlns:a16="http://schemas.microsoft.com/office/drawing/2014/main" id="{A7110A2E-8534-F5DD-D42A-4BFBEB31E3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5336" y="425281"/>
            <a:ext cx="487363" cy="487363"/>
          </a:xfrm>
          <a:prstGeom prst="rect">
            <a:avLst/>
          </a:prstGeom>
        </p:spPr>
      </p:pic>
      <p:sp>
        <p:nvSpPr>
          <p:cNvPr id="6" name="TextBox 5">
            <a:extLst>
              <a:ext uri="{FF2B5EF4-FFF2-40B4-BE49-F238E27FC236}">
                <a16:creationId xmlns:a16="http://schemas.microsoft.com/office/drawing/2014/main" id="{0215641F-0B37-F736-5D73-90B9F6211FB6}"/>
              </a:ext>
            </a:extLst>
          </p:cNvPr>
          <p:cNvSpPr txBox="1"/>
          <p:nvPr/>
        </p:nvSpPr>
        <p:spPr>
          <a:xfrm>
            <a:off x="10796337" y="5813668"/>
            <a:ext cx="1219200" cy="646331"/>
          </a:xfrm>
          <a:prstGeom prst="rect">
            <a:avLst/>
          </a:prstGeom>
          <a:noFill/>
        </p:spPr>
        <p:txBody>
          <a:bodyPr wrap="square" rtlCol="0">
            <a:spAutoFit/>
          </a:bodyPr>
          <a:lstStyle/>
          <a:p>
            <a:r>
              <a:rPr lang="en-GB" dirty="0"/>
              <a:t>(Brook, 2023)</a:t>
            </a:r>
          </a:p>
        </p:txBody>
      </p:sp>
    </p:spTree>
    <p:extLst>
      <p:ext uri="{BB962C8B-B14F-4D97-AF65-F5344CB8AC3E}">
        <p14:creationId xmlns:p14="http://schemas.microsoft.com/office/powerpoint/2010/main" val="463581007"/>
      </p:ext>
    </p:extLst>
  </p:cSld>
  <p:clrMapOvr>
    <a:masterClrMapping/>
  </p:clrMapOvr>
  <mc:AlternateContent xmlns:mc="http://schemas.openxmlformats.org/markup-compatibility/2006">
    <mc:Choice xmlns:p14="http://schemas.microsoft.com/office/powerpoint/2010/main" Requires="p14">
      <p:transition spd="slow" p14:dur="2000" advTm="11018"/>
    </mc:Choice>
    <mc:Fallback>
      <p:transition spd="slow" advTm="11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41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4550D2-FAAF-AF34-1A73-966EEFCD3995}"/>
              </a:ext>
            </a:extLst>
          </p:cNvPr>
          <p:cNvSpPr/>
          <p:nvPr/>
        </p:nvSpPr>
        <p:spPr>
          <a:xfrm>
            <a:off x="3986287" y="218712"/>
            <a:ext cx="4219425"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Session two </a:t>
            </a:r>
          </a:p>
        </p:txBody>
      </p:sp>
      <p:sp>
        <p:nvSpPr>
          <p:cNvPr id="3" name="TextBox 2">
            <a:extLst>
              <a:ext uri="{FF2B5EF4-FFF2-40B4-BE49-F238E27FC236}">
                <a16:creationId xmlns:a16="http://schemas.microsoft.com/office/drawing/2014/main" id="{B419C802-2CC2-8B98-1CA2-5C8A3FDBA587}"/>
              </a:ext>
            </a:extLst>
          </p:cNvPr>
          <p:cNvSpPr txBox="1"/>
          <p:nvPr/>
        </p:nvSpPr>
        <p:spPr>
          <a:xfrm>
            <a:off x="417096" y="1475875"/>
            <a:ext cx="9127958" cy="923330"/>
          </a:xfrm>
          <a:prstGeom prst="rect">
            <a:avLst/>
          </a:prstGeom>
          <a:noFill/>
        </p:spPr>
        <p:txBody>
          <a:bodyPr wrap="square" rtlCol="0">
            <a:spAutoFit/>
          </a:bodyPr>
          <a:lstStyle/>
          <a:p>
            <a:r>
              <a:rPr lang="en-GB" dirty="0"/>
              <a:t>Based in Swansea and around South Wales, Sadie’s Butterflies is a self-help and social organisation that connects and supports the transgender and larger LGBTQ+ community (Sadie’s Butterflies, 2019).</a:t>
            </a:r>
          </a:p>
        </p:txBody>
      </p:sp>
      <p:pic>
        <p:nvPicPr>
          <p:cNvPr id="5" name="Picture 4">
            <a:extLst>
              <a:ext uri="{FF2B5EF4-FFF2-40B4-BE49-F238E27FC236}">
                <a16:creationId xmlns:a16="http://schemas.microsoft.com/office/drawing/2014/main" id="{D67A001C-E566-81C6-29C7-41FD51C60EEA}"/>
              </a:ext>
            </a:extLst>
          </p:cNvPr>
          <p:cNvPicPr>
            <a:picLocks noChangeAspect="1"/>
          </p:cNvPicPr>
          <p:nvPr/>
        </p:nvPicPr>
        <p:blipFill>
          <a:blip r:embed="rId6"/>
          <a:srcRect l="9079" t="21520" r="60263" b="43393"/>
          <a:stretch>
            <a:fillRect/>
          </a:stretch>
        </p:blipFill>
        <p:spPr>
          <a:xfrm>
            <a:off x="6620008" y="2976720"/>
            <a:ext cx="5219066" cy="3359911"/>
          </a:xfrm>
          <a:prstGeom prst="rect">
            <a:avLst/>
          </a:prstGeom>
        </p:spPr>
      </p:pic>
      <p:pic>
        <p:nvPicPr>
          <p:cNvPr id="6" name="Recorded Sound">
            <a:hlinkClick r:id="" action="ppaction://media"/>
            <a:extLst>
              <a:ext uri="{FF2B5EF4-FFF2-40B4-BE49-F238E27FC236}">
                <a16:creationId xmlns:a16="http://schemas.microsoft.com/office/drawing/2014/main" id="{F255A97D-B6E4-1F00-15E4-23BD1D27F07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60777" y="2733038"/>
            <a:ext cx="487363" cy="487363"/>
          </a:xfrm>
          <a:prstGeom prst="rect">
            <a:avLst/>
          </a:prstGeom>
        </p:spPr>
      </p:pic>
      <p:sp>
        <p:nvSpPr>
          <p:cNvPr id="7" name="TextBox 6">
            <a:extLst>
              <a:ext uri="{FF2B5EF4-FFF2-40B4-BE49-F238E27FC236}">
                <a16:creationId xmlns:a16="http://schemas.microsoft.com/office/drawing/2014/main" id="{7DFD24DA-571D-038E-DBA4-79B0E93A1B53}"/>
              </a:ext>
            </a:extLst>
          </p:cNvPr>
          <p:cNvSpPr txBox="1"/>
          <p:nvPr/>
        </p:nvSpPr>
        <p:spPr>
          <a:xfrm>
            <a:off x="660777" y="3220401"/>
            <a:ext cx="5582334" cy="3139321"/>
          </a:xfrm>
          <a:prstGeom prst="rect">
            <a:avLst/>
          </a:prstGeom>
          <a:noFill/>
        </p:spPr>
        <p:txBody>
          <a:bodyPr wrap="square" rtlCol="0">
            <a:spAutoFit/>
          </a:bodyPr>
          <a:lstStyle/>
          <a:p>
            <a:r>
              <a:rPr lang="en-GB" dirty="0">
                <a:hlinkClick r:id="rId8"/>
              </a:rPr>
              <a:t>https://www.pointofpride.org/free-chest-binders</a:t>
            </a:r>
            <a:endParaRPr lang="en-GB" dirty="0"/>
          </a:p>
          <a:p>
            <a:endParaRPr lang="en-GB" dirty="0"/>
          </a:p>
          <a:p>
            <a:r>
              <a:rPr lang="en-GB" dirty="0">
                <a:hlinkClick r:id="rId9"/>
              </a:rPr>
              <a:t>https://www.tomscout.com/en-gb/pages/the-freedom-binder?srsltid=AfmBOoph8Pbd-kO4f-AODYIeqmINn-eV6JNA67UnEN5ag11Xu9R2S0Yv</a:t>
            </a:r>
            <a:endParaRPr lang="en-GB" dirty="0"/>
          </a:p>
          <a:p>
            <a:endParaRPr lang="en-GB" dirty="0"/>
          </a:p>
          <a:p>
            <a:r>
              <a:rPr lang="en-GB" dirty="0">
                <a:hlinkClick r:id="rId10"/>
              </a:rPr>
              <a:t>https://uktransshop.co.uk/pages/community-support</a:t>
            </a:r>
            <a:endParaRPr lang="en-GB" dirty="0"/>
          </a:p>
          <a:p>
            <a:endParaRPr lang="en-GB" dirty="0"/>
          </a:p>
          <a:p>
            <a:endParaRPr lang="en-GB" dirty="0"/>
          </a:p>
          <a:p>
            <a:endParaRPr lang="en-GB" dirty="0"/>
          </a:p>
        </p:txBody>
      </p:sp>
      <p:pic>
        <p:nvPicPr>
          <p:cNvPr id="8" name="Recorded Sound">
            <a:hlinkClick r:id="" action="ppaction://media"/>
            <a:extLst>
              <a:ext uri="{FF2B5EF4-FFF2-40B4-BE49-F238E27FC236}">
                <a16:creationId xmlns:a16="http://schemas.microsoft.com/office/drawing/2014/main" id="{62DC4FA2-AE15-8BE0-2F3D-A79BBD99B0C3}"/>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708109" y="5671052"/>
            <a:ext cx="487363" cy="487363"/>
          </a:xfrm>
          <a:prstGeom prst="rect">
            <a:avLst/>
          </a:prstGeom>
        </p:spPr>
      </p:pic>
    </p:spTree>
    <p:extLst>
      <p:ext uri="{BB962C8B-B14F-4D97-AF65-F5344CB8AC3E}">
        <p14:creationId xmlns:p14="http://schemas.microsoft.com/office/powerpoint/2010/main" val="2142859974"/>
      </p:ext>
    </p:extLst>
  </p:cSld>
  <p:clrMapOvr>
    <a:masterClrMapping/>
  </p:clrMapOvr>
  <mc:AlternateContent xmlns:mc="http://schemas.openxmlformats.org/markup-compatibility/2006">
    <mc:Choice xmlns:p14="http://schemas.microsoft.com/office/powerpoint/2010/main" Requires="p14">
      <p:transition spd="slow" p14:dur="2000" advTm="25214"/>
    </mc:Choice>
    <mc:Fallback>
      <p:transition spd="slow" advTm="2521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184" fill="hold"/>
                                        <p:tgtEl>
                                          <p:spTgt spid="6"/>
                                        </p:tgtEl>
                                      </p:cBhvr>
                                    </p:cmd>
                                  </p:childTnLst>
                                </p:cTn>
                              </p:par>
                            </p:childTnLst>
                          </p:cTn>
                        </p:par>
                        <p:par>
                          <p:cTn id="7" fill="hold">
                            <p:stCondLst>
                              <p:cond delay="83184"/>
                            </p:stCondLst>
                            <p:childTnLst>
                              <p:par>
                                <p:cTn id="8" presetID="1" presetClass="mediacall" presetSubtype="0" fill="hold" nodeType="afterEffect">
                                  <p:stCondLst>
                                    <p:cond delay="0"/>
                                  </p:stCondLst>
                                  <p:childTnLst>
                                    <p:cmd type="call" cmd="playFrom(0.0)">
                                      <p:cBhvr>
                                        <p:cTn id="9" dur="2521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6"/>
                </p:tgtEl>
              </p:cMediaNode>
            </p:audio>
            <p:audio>
              <p:cMediaNode vol="80000">
                <p:cTn id="11"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A6F0AE2-D338-3369-76C3-32CA882E066F}"/>
              </a:ext>
            </a:extLst>
          </p:cNvPr>
          <p:cNvSpPr/>
          <p:nvPr/>
        </p:nvSpPr>
        <p:spPr>
          <a:xfrm>
            <a:off x="3820377" y="311379"/>
            <a:ext cx="4551246" cy="923330"/>
          </a:xfrm>
          <a:prstGeom prst="rect">
            <a:avLst/>
          </a:prstGeom>
          <a:noFill/>
        </p:spPr>
        <p:txBody>
          <a:bodyPr wrap="none" lIns="91440" tIns="45720" rIns="91440" bIns="45720">
            <a:spAutoFit/>
          </a:bodyPr>
          <a:lstStyle/>
          <a:p>
            <a:pPr algn="ctr"/>
            <a:r>
              <a:rPr lang="en-US"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Session three</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3" name="TextBox 2">
            <a:extLst>
              <a:ext uri="{FF2B5EF4-FFF2-40B4-BE49-F238E27FC236}">
                <a16:creationId xmlns:a16="http://schemas.microsoft.com/office/drawing/2014/main" id="{79D782E6-1A93-3023-2499-341825B4552C}"/>
              </a:ext>
            </a:extLst>
          </p:cNvPr>
          <p:cNvSpPr txBox="1"/>
          <p:nvPr/>
        </p:nvSpPr>
        <p:spPr>
          <a:xfrm>
            <a:off x="401577" y="1234709"/>
            <a:ext cx="11388845" cy="5078313"/>
          </a:xfrm>
          <a:prstGeom prst="rect">
            <a:avLst/>
          </a:prstGeom>
          <a:noFill/>
        </p:spPr>
        <p:txBody>
          <a:bodyPr wrap="square" rtlCol="0">
            <a:spAutoFit/>
          </a:bodyPr>
          <a:lstStyle/>
          <a:p>
            <a:r>
              <a:rPr lang="en-GB" dirty="0"/>
              <a:t>History of LGBTQ+</a:t>
            </a:r>
          </a:p>
          <a:p>
            <a:r>
              <a:rPr lang="en-GB" dirty="0"/>
              <a:t>Throughout history, people have led unconventional private lives that defied prevailing gender and sexual standards. But LGBTQ+ history is frequently obscured (English Heritage, Unknown).    ADD PICTURES HERE </a:t>
            </a:r>
          </a:p>
          <a:p>
            <a:endParaRPr lang="en-GB" dirty="0"/>
          </a:p>
          <a:p>
            <a:r>
              <a:rPr lang="en-GB" dirty="0">
                <a:hlinkClick r:id="rId2"/>
              </a:rPr>
              <a:t>https://www.youtube.com/watch?v=wkzwDOCEDCo</a:t>
            </a:r>
            <a:endParaRPr lang="en-GB" dirty="0"/>
          </a:p>
          <a:p>
            <a:endParaRPr lang="en-GB" dirty="0"/>
          </a:p>
          <a:p>
            <a:r>
              <a:rPr lang="en-GB" dirty="0"/>
              <a:t>LGBTQ+ history timeline. (Burton-Hughes 2020).</a:t>
            </a:r>
          </a:p>
          <a:p>
            <a:pPr marL="285750" indent="-285750">
              <a:buFont typeface="Arial" panose="020B0604020202020204" pitchFamily="34" charset="0"/>
              <a:buChar char="•"/>
            </a:pPr>
            <a:r>
              <a:rPr lang="en-GB" dirty="0"/>
              <a:t>The first documented Reassignment surgery was in 1951 its was performed on</a:t>
            </a:r>
          </a:p>
          <a:p>
            <a:r>
              <a:rPr lang="en-GB" dirty="0"/>
              <a:t> a lady called Roberta Cowell, who was assigned male at birth and transitioned </a:t>
            </a:r>
          </a:p>
          <a:p>
            <a:r>
              <a:rPr lang="en-GB" dirty="0"/>
              <a:t>to female.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a:p>
            <a:pPr marL="285750" indent="-285750">
              <a:buFont typeface="Arial" panose="020B0604020202020204" pitchFamily="34" charset="0"/>
              <a:buChar char="•"/>
            </a:pPr>
            <a:r>
              <a:rPr lang="en-GB" dirty="0"/>
              <a:t>In 1964 The North Western Homosexual Law Reform Committee (NWHLRC) was established. The goal of this organisation was to advance social and legal equality for LGBTQ+ individuals it has since been renamed to The Campaign for Homosexual Equality. </a:t>
            </a:r>
          </a:p>
        </p:txBody>
      </p:sp>
      <p:pic>
        <p:nvPicPr>
          <p:cNvPr id="4" name="Picture 3">
            <a:extLst>
              <a:ext uri="{FF2B5EF4-FFF2-40B4-BE49-F238E27FC236}">
                <a16:creationId xmlns:a16="http://schemas.microsoft.com/office/drawing/2014/main" id="{722DC390-C88D-0461-0BD3-B08C60D03E59}"/>
              </a:ext>
            </a:extLst>
          </p:cNvPr>
          <p:cNvPicPr>
            <a:picLocks noChangeAspect="1"/>
          </p:cNvPicPr>
          <p:nvPr/>
        </p:nvPicPr>
        <p:blipFill>
          <a:blip r:embed="rId3"/>
          <a:stretch>
            <a:fillRect/>
          </a:stretch>
        </p:blipFill>
        <p:spPr>
          <a:xfrm>
            <a:off x="9552071" y="2462511"/>
            <a:ext cx="1885950" cy="2419350"/>
          </a:xfrm>
          <a:prstGeom prst="rect">
            <a:avLst/>
          </a:prstGeom>
        </p:spPr>
      </p:pic>
      <p:sp>
        <p:nvSpPr>
          <p:cNvPr id="6" name="TextBox 5">
            <a:extLst>
              <a:ext uri="{FF2B5EF4-FFF2-40B4-BE49-F238E27FC236}">
                <a16:creationId xmlns:a16="http://schemas.microsoft.com/office/drawing/2014/main" id="{BB15C990-F7DE-2B64-B0EF-1FE3367533B1}"/>
              </a:ext>
            </a:extLst>
          </p:cNvPr>
          <p:cNvSpPr txBox="1"/>
          <p:nvPr/>
        </p:nvSpPr>
        <p:spPr>
          <a:xfrm>
            <a:off x="8942733" y="4590895"/>
            <a:ext cx="3104625" cy="671031"/>
          </a:xfrm>
          <a:prstGeom prst="rect">
            <a:avLst/>
          </a:prstGeom>
          <a:noFill/>
        </p:spPr>
        <p:txBody>
          <a:bodyPr wrap="square">
            <a:spAutoFit/>
          </a:bodyPr>
          <a:lstStyle/>
          <a:p>
            <a:endParaRPr lang="en-GB" dirty="0"/>
          </a:p>
          <a:p>
            <a:r>
              <a:rPr lang="en-GB" dirty="0"/>
              <a:t>Rex Features. (Unknown). </a:t>
            </a:r>
          </a:p>
        </p:txBody>
      </p:sp>
    </p:spTree>
    <p:extLst>
      <p:ext uri="{BB962C8B-B14F-4D97-AF65-F5344CB8AC3E}">
        <p14:creationId xmlns:p14="http://schemas.microsoft.com/office/powerpoint/2010/main" val="222935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A08BE9-A7CB-B14C-C4C8-A8BC7B1CDA4C}"/>
              </a:ext>
            </a:extLst>
          </p:cNvPr>
          <p:cNvSpPr txBox="1"/>
          <p:nvPr/>
        </p:nvSpPr>
        <p:spPr>
          <a:xfrm>
            <a:off x="352926" y="449179"/>
            <a:ext cx="11454063" cy="6463308"/>
          </a:xfrm>
          <a:prstGeom prst="rect">
            <a:avLst/>
          </a:prstGeom>
          <a:noFill/>
        </p:spPr>
        <p:txBody>
          <a:bodyPr wrap="square" rtlCol="0">
            <a:spAutoFit/>
          </a:bodyPr>
          <a:lstStyle/>
          <a:p>
            <a:pPr marL="285750" indent="-285750">
              <a:buFont typeface="Arial" panose="020B0604020202020204" pitchFamily="34" charset="0"/>
              <a:buChar char="•"/>
            </a:pPr>
            <a:r>
              <a:rPr lang="en-GB" dirty="0"/>
              <a:t>In 1966 The Beaumont Society was established. In addition to serving as a self-help and social organisation for transgender individuals, this trans-support group sought to raise awareness of transgender issues. </a:t>
            </a:r>
          </a:p>
          <a:p>
            <a:endParaRPr lang="en-GB" dirty="0"/>
          </a:p>
          <a:p>
            <a:pPr marL="285750" indent="-285750">
              <a:buFont typeface="Arial" panose="020B0604020202020204" pitchFamily="34" charset="0"/>
              <a:buChar char="•"/>
            </a:pPr>
            <a:r>
              <a:rPr lang="en-GB" dirty="0"/>
              <a:t>In 1967 thank to the Sexual Offences Act, it was no longer illegal for two men over 21 to have sex in private. However, because some conditions were still deemed unlawful, homosexuality continued to face widespread discrimination, and the act continued to result in arrests.</a:t>
            </a:r>
          </a:p>
          <a:p>
            <a:r>
              <a:rPr lang="en-GB" dirty="0"/>
              <a:t> </a:t>
            </a:r>
          </a:p>
          <a:p>
            <a:pPr marL="285750" indent="-285750">
              <a:buFont typeface="Arial" panose="020B0604020202020204" pitchFamily="34" charset="0"/>
              <a:buChar char="•"/>
            </a:pPr>
            <a:r>
              <a:rPr lang="en-GB" dirty="0"/>
              <a:t> In 1970 The London Gay Liberation Front (GLF) was founded. The effects of                                     GLF led to the formation of this liberation. They tried to advocate for LGBTQ+                                 rights on their own</a:t>
            </a:r>
          </a:p>
          <a:p>
            <a:endParaRPr lang="en-GB" dirty="0"/>
          </a:p>
          <a:p>
            <a:pPr marL="285750" indent="-285750">
              <a:buFont typeface="Arial" panose="020B0604020202020204" pitchFamily="34" charset="0"/>
              <a:buChar char="•"/>
            </a:pPr>
            <a:r>
              <a:rPr lang="en-GB" dirty="0"/>
              <a:t>In 1972, on the anniversary of the Stonewall Riots, the GLF held the first                                                          London Pride celebration. There were around 2000 attendees. </a:t>
            </a:r>
          </a:p>
          <a:p>
            <a:endParaRPr lang="en-GB" dirty="0"/>
          </a:p>
          <a:p>
            <a:pPr marL="285750" indent="-285750">
              <a:buFont typeface="Arial" panose="020B0604020202020204" pitchFamily="34" charset="0"/>
              <a:buChar char="•"/>
            </a:pPr>
            <a:r>
              <a:rPr lang="en-GB" dirty="0"/>
              <a:t>In 1978 The Pride flag was created by Gilbert Baker, who was a gay rights                                   activist and artist. It was created with 8 colours; however, 2 colours were                                   removed to accommodate mass manufacture. It is now commonly                                acknowledged as an LGBTQ+ emblem. </a:t>
            </a:r>
          </a:p>
          <a:p>
            <a:endParaRPr lang="en-GB" dirty="0"/>
          </a:p>
          <a:p>
            <a:pPr marL="285750" indent="-285750">
              <a:buFont typeface="Arial" panose="020B0604020202020204" pitchFamily="34" charset="0"/>
              <a:buChar char="•"/>
            </a:pPr>
            <a:r>
              <a:rPr lang="en-GB" dirty="0"/>
              <a:t>In 1979 The Harry Benjamin International Gender Dysphoria Association was established. The group’s goal was to understand and treat gender dysphoria. </a:t>
            </a:r>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38C2FEBF-87EF-C4D5-8C25-20EE6E37BE28}"/>
              </a:ext>
            </a:extLst>
          </p:cNvPr>
          <p:cNvSpPr txBox="1"/>
          <p:nvPr/>
        </p:nvSpPr>
        <p:spPr>
          <a:xfrm>
            <a:off x="9144000" y="6224155"/>
            <a:ext cx="6096000" cy="369332"/>
          </a:xfrm>
          <a:prstGeom prst="rect">
            <a:avLst/>
          </a:prstGeom>
          <a:noFill/>
        </p:spPr>
        <p:txBody>
          <a:bodyPr wrap="square">
            <a:spAutoFit/>
          </a:bodyPr>
          <a:lstStyle/>
          <a:p>
            <a:r>
              <a:rPr lang="en-GB" dirty="0"/>
              <a:t>. (Burton-Hughes 2020).</a:t>
            </a:r>
          </a:p>
        </p:txBody>
      </p:sp>
      <p:pic>
        <p:nvPicPr>
          <p:cNvPr id="1028" name="Picture 4">
            <a:extLst>
              <a:ext uri="{FF2B5EF4-FFF2-40B4-BE49-F238E27FC236}">
                <a16:creationId xmlns:a16="http://schemas.microsoft.com/office/drawing/2014/main" id="{E22A6B79-17E5-D122-C350-0FBB2C3048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0094" y="2291827"/>
            <a:ext cx="2114550"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2920126-95F6-B9DD-3C67-2DF20B878564}"/>
              </a:ext>
            </a:extLst>
          </p:cNvPr>
          <p:cNvSpPr txBox="1"/>
          <p:nvPr/>
        </p:nvSpPr>
        <p:spPr>
          <a:xfrm>
            <a:off x="9370094" y="5213307"/>
            <a:ext cx="2382253" cy="369332"/>
          </a:xfrm>
          <a:prstGeom prst="rect">
            <a:avLst/>
          </a:prstGeom>
          <a:noFill/>
        </p:spPr>
        <p:txBody>
          <a:bodyPr wrap="square">
            <a:spAutoFit/>
          </a:bodyPr>
          <a:lstStyle/>
          <a:p>
            <a:r>
              <a:rPr lang="en-US" dirty="0"/>
              <a:t>Unknown. (1971). </a:t>
            </a:r>
            <a:endParaRPr lang="en-GB" dirty="0"/>
          </a:p>
        </p:txBody>
      </p:sp>
    </p:spTree>
    <p:extLst>
      <p:ext uri="{BB962C8B-B14F-4D97-AF65-F5344CB8AC3E}">
        <p14:creationId xmlns:p14="http://schemas.microsoft.com/office/powerpoint/2010/main" val="2222436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942EA3-5F39-BFDA-8C2A-FEFB0C4DD7BF}"/>
              </a:ext>
            </a:extLst>
          </p:cNvPr>
          <p:cNvSpPr txBox="1"/>
          <p:nvPr/>
        </p:nvSpPr>
        <p:spPr>
          <a:xfrm>
            <a:off x="401053" y="288758"/>
            <a:ext cx="11389894" cy="6740307"/>
          </a:xfrm>
          <a:prstGeom prst="rect">
            <a:avLst/>
          </a:prstGeom>
          <a:noFill/>
        </p:spPr>
        <p:txBody>
          <a:bodyPr wrap="square" rtlCol="0">
            <a:spAutoFit/>
          </a:bodyPr>
          <a:lstStyle/>
          <a:p>
            <a:pPr marL="285750" indent="-285750">
              <a:buFont typeface="Arial" panose="020B0604020202020204" pitchFamily="34" charset="0"/>
              <a:buChar char="•"/>
            </a:pPr>
            <a:r>
              <a:rPr lang="en-GB" dirty="0"/>
              <a:t>In 1985 Men who have sex with men (MSM) were prohibited from giving blood. Fears during the 1980’s HIV/AIDS epidemic led to the enactment of a lifetime ban. It wasn’t until 2011 that the ban was lifted. </a:t>
            </a:r>
          </a:p>
          <a:p>
            <a:endParaRPr lang="en-GB" dirty="0"/>
          </a:p>
          <a:p>
            <a:pPr marL="285750" indent="-285750">
              <a:buFont typeface="Arial" panose="020B0604020202020204" pitchFamily="34" charset="0"/>
              <a:buChar char="•"/>
            </a:pPr>
            <a:r>
              <a:rPr lang="en-GB" dirty="0"/>
              <a:t>In 1988 Section 28 of the Local Government Act was introduced. This meant that Local authorities “shall not intentionally promote homosexuality or publish any material with the intention of promoting homosexuality” or “promote the teaching in any school of accepting homosexuality”.</a:t>
            </a:r>
          </a:p>
          <a:p>
            <a:endParaRPr lang="en-GB" dirty="0"/>
          </a:p>
          <a:p>
            <a:endParaRPr lang="en-GB" dirty="0"/>
          </a:p>
          <a:p>
            <a:endParaRPr lang="en-GB" dirty="0"/>
          </a:p>
          <a:p>
            <a:endParaRPr lang="en-GB" dirty="0"/>
          </a:p>
          <a:p>
            <a:pPr marL="285750" indent="-285750">
              <a:buFont typeface="Arial" panose="020B0604020202020204" pitchFamily="34" charset="0"/>
              <a:buChar char="•"/>
            </a:pPr>
            <a:r>
              <a:rPr lang="en-GB" dirty="0"/>
              <a:t>1988 also saw the establishment of Stonewall UK,                                                                                       the biggest LGBT group in Europe today. It was formed by                                                                     Sir Ian McKellen, Lisa Power MBE, and Lord Cashman CBE. </a:t>
            </a:r>
          </a:p>
          <a:p>
            <a:endParaRPr lang="en-GB" dirty="0"/>
          </a:p>
          <a:p>
            <a:pPr marL="285750" indent="-285750">
              <a:buFont typeface="Arial" panose="020B0604020202020204" pitchFamily="34" charset="0"/>
              <a:buChar char="•"/>
            </a:pPr>
            <a:r>
              <a:rPr lang="en-GB" dirty="0"/>
              <a:t>In 1990 </a:t>
            </a:r>
            <a:r>
              <a:rPr lang="en-GB" dirty="0" err="1"/>
              <a:t>OutRage</a:t>
            </a:r>
            <a:r>
              <a:rPr lang="en-GB" dirty="0"/>
              <a:t>, an LGBT rights organisation was </a:t>
            </a:r>
          </a:p>
          <a:p>
            <a:r>
              <a:rPr lang="en-GB" dirty="0"/>
              <a:t>     founded as a result of a candlelit vigil in London following</a:t>
            </a:r>
          </a:p>
          <a:p>
            <a:r>
              <a:rPr lang="en-GB" dirty="0"/>
              <a:t>     the murder of 5 gay men. They ran campaigns against </a:t>
            </a:r>
          </a:p>
          <a:p>
            <a:r>
              <a:rPr lang="en-GB" dirty="0"/>
              <a:t>     police abuse of LGBT individuals. </a:t>
            </a:r>
          </a:p>
          <a:p>
            <a:endParaRPr lang="en-GB" dirty="0"/>
          </a:p>
          <a:p>
            <a:pPr marL="285750" indent="-285750">
              <a:buFont typeface="Arial" panose="020B0604020202020204" pitchFamily="34" charset="0"/>
              <a:buChar char="•"/>
            </a:pPr>
            <a:r>
              <a:rPr lang="en-GB" dirty="0"/>
              <a:t>In 1992, homosexuality was no longer classified as a mental health disorder by the World Health Organisation (WHO). This was a significant advancement, as previously, LGBT people had undergone harmful procedures in an attempt to “cure” their sexuality. </a:t>
            </a:r>
          </a:p>
          <a:p>
            <a:endParaRPr lang="en-GB" dirty="0"/>
          </a:p>
        </p:txBody>
      </p:sp>
      <p:sp>
        <p:nvSpPr>
          <p:cNvPr id="4" name="TextBox 3">
            <a:extLst>
              <a:ext uri="{FF2B5EF4-FFF2-40B4-BE49-F238E27FC236}">
                <a16:creationId xmlns:a16="http://schemas.microsoft.com/office/drawing/2014/main" id="{EA245F0C-7D40-E9EE-BBA3-C85943BC8B5F}"/>
              </a:ext>
            </a:extLst>
          </p:cNvPr>
          <p:cNvSpPr txBox="1"/>
          <p:nvPr/>
        </p:nvSpPr>
        <p:spPr>
          <a:xfrm>
            <a:off x="9352548" y="6384576"/>
            <a:ext cx="6096000" cy="369332"/>
          </a:xfrm>
          <a:prstGeom prst="rect">
            <a:avLst/>
          </a:prstGeom>
          <a:noFill/>
        </p:spPr>
        <p:txBody>
          <a:bodyPr wrap="square">
            <a:spAutoFit/>
          </a:bodyPr>
          <a:lstStyle/>
          <a:p>
            <a:r>
              <a:rPr lang="en-GB" dirty="0"/>
              <a:t>. (Burton-Hughes 2020).</a:t>
            </a:r>
          </a:p>
        </p:txBody>
      </p:sp>
      <p:pic>
        <p:nvPicPr>
          <p:cNvPr id="5" name="Picture 4">
            <a:extLst>
              <a:ext uri="{FF2B5EF4-FFF2-40B4-BE49-F238E27FC236}">
                <a16:creationId xmlns:a16="http://schemas.microsoft.com/office/drawing/2014/main" id="{D37297DF-406E-86AE-A0D3-74F015C6F52F}"/>
              </a:ext>
            </a:extLst>
          </p:cNvPr>
          <p:cNvPicPr>
            <a:picLocks noChangeAspect="1"/>
          </p:cNvPicPr>
          <p:nvPr/>
        </p:nvPicPr>
        <p:blipFill>
          <a:blip r:embed="rId2"/>
          <a:stretch>
            <a:fillRect/>
          </a:stretch>
        </p:blipFill>
        <p:spPr>
          <a:xfrm>
            <a:off x="7388893" y="2353176"/>
            <a:ext cx="4257675" cy="2857500"/>
          </a:xfrm>
          <a:prstGeom prst="rect">
            <a:avLst/>
          </a:prstGeom>
        </p:spPr>
      </p:pic>
      <p:sp>
        <p:nvSpPr>
          <p:cNvPr id="7" name="TextBox 6">
            <a:extLst>
              <a:ext uri="{FF2B5EF4-FFF2-40B4-BE49-F238E27FC236}">
                <a16:creationId xmlns:a16="http://schemas.microsoft.com/office/drawing/2014/main" id="{E87A4288-F430-25CC-749F-039E1F8E9C8A}"/>
              </a:ext>
            </a:extLst>
          </p:cNvPr>
          <p:cNvSpPr txBox="1"/>
          <p:nvPr/>
        </p:nvSpPr>
        <p:spPr>
          <a:xfrm>
            <a:off x="9637295" y="5243628"/>
            <a:ext cx="7724272" cy="369332"/>
          </a:xfrm>
          <a:prstGeom prst="rect">
            <a:avLst/>
          </a:prstGeom>
          <a:noFill/>
        </p:spPr>
        <p:txBody>
          <a:bodyPr wrap="square">
            <a:spAutoFit/>
          </a:bodyPr>
          <a:lstStyle/>
          <a:p>
            <a:r>
              <a:rPr lang="en-US" dirty="0"/>
              <a:t>Eason, S. (1998). </a:t>
            </a:r>
            <a:endParaRPr lang="en-GB" dirty="0"/>
          </a:p>
        </p:txBody>
      </p:sp>
    </p:spTree>
    <p:extLst>
      <p:ext uri="{BB962C8B-B14F-4D97-AF65-F5344CB8AC3E}">
        <p14:creationId xmlns:p14="http://schemas.microsoft.com/office/powerpoint/2010/main" val="40298490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017522-FFB3-823E-C589-0567CADD2478}"/>
              </a:ext>
            </a:extLst>
          </p:cNvPr>
          <p:cNvSpPr txBox="1"/>
          <p:nvPr/>
        </p:nvSpPr>
        <p:spPr>
          <a:xfrm>
            <a:off x="385011" y="513347"/>
            <a:ext cx="11389894" cy="5078313"/>
          </a:xfrm>
          <a:prstGeom prst="rect">
            <a:avLst/>
          </a:prstGeom>
          <a:noFill/>
        </p:spPr>
        <p:txBody>
          <a:bodyPr wrap="square" rtlCol="0">
            <a:spAutoFit/>
          </a:bodyPr>
          <a:lstStyle/>
          <a:p>
            <a:pPr marL="285750" indent="-285750">
              <a:buFont typeface="Arial" panose="020B0604020202020204" pitchFamily="34" charset="0"/>
              <a:buChar char="•"/>
            </a:pPr>
            <a:r>
              <a:rPr lang="en-GB" dirty="0"/>
              <a:t>In 1994, men were allowed to consent to same-sex relationships at the age of 18. This was reduced to 16 in 2001. </a:t>
            </a:r>
          </a:p>
          <a:p>
            <a:endParaRPr lang="en-GB" dirty="0"/>
          </a:p>
          <a:p>
            <a:pPr marL="285750" indent="-285750">
              <a:buFont typeface="Arial" panose="020B0604020202020204" pitchFamily="34" charset="0"/>
              <a:buChar char="•"/>
            </a:pPr>
            <a:r>
              <a:rPr lang="en-GB" dirty="0"/>
              <a:t>2000-2010, LGBTQ+ rights made significant progress in the first 10 years of the new millennium. The UK Government lifted the prohibition on lesbian, gay, and bisexual individuals serving in the army in 2000. Same sex couples were granted the same adoption rights as straight couples in 2002. Section 28 was abolished in England, Wales and Northern Ireland in 2003. The gender recognition act was passed in 2004, allowing transgender people to obtain a new birth certificate and to legally identify with their preferred gender. </a:t>
            </a:r>
          </a:p>
          <a:p>
            <a:endParaRPr lang="en-GB" dirty="0"/>
          </a:p>
          <a:p>
            <a:pPr marL="285750" indent="-285750">
              <a:buFont typeface="Arial" panose="020B0604020202020204" pitchFamily="34" charset="0"/>
              <a:buChar char="•"/>
            </a:pPr>
            <a:r>
              <a:rPr lang="en-GB" dirty="0"/>
              <a:t>In 2011, the UK lifted the lifetime restriction on men who have sex with men to donate blood. Instead, they were prohibited from donating blood for a year if they had </a:t>
            </a:r>
          </a:p>
          <a:p>
            <a:r>
              <a:rPr lang="en-GB" dirty="0"/>
              <a:t>engaged in sexual activity within the past 12 months. </a:t>
            </a:r>
          </a:p>
          <a:p>
            <a:endParaRPr lang="en-GB" dirty="0"/>
          </a:p>
          <a:p>
            <a:pPr marL="285750" indent="-285750">
              <a:buFont typeface="Arial" panose="020B0604020202020204" pitchFamily="34" charset="0"/>
              <a:buChar char="•"/>
            </a:pPr>
            <a:r>
              <a:rPr lang="en-GB" dirty="0"/>
              <a:t>In 2013, Stonewall UK released “Gay”. In schools, there is a </a:t>
            </a:r>
          </a:p>
          <a:p>
            <a:r>
              <a:rPr lang="en-GB" dirty="0"/>
              <a:t>“let’s get over it” campaign. Its goal is to combat homophobic speech</a:t>
            </a:r>
          </a:p>
          <a:p>
            <a:r>
              <a:rPr lang="en-GB" dirty="0"/>
              <a:t> and homophobia in general. </a:t>
            </a:r>
          </a:p>
          <a:p>
            <a:endParaRPr lang="en-GB" dirty="0"/>
          </a:p>
        </p:txBody>
      </p:sp>
      <p:sp>
        <p:nvSpPr>
          <p:cNvPr id="4" name="TextBox 3">
            <a:extLst>
              <a:ext uri="{FF2B5EF4-FFF2-40B4-BE49-F238E27FC236}">
                <a16:creationId xmlns:a16="http://schemas.microsoft.com/office/drawing/2014/main" id="{BCB56348-5673-F674-15F4-75EBE4991130}"/>
              </a:ext>
            </a:extLst>
          </p:cNvPr>
          <p:cNvSpPr txBox="1"/>
          <p:nvPr/>
        </p:nvSpPr>
        <p:spPr>
          <a:xfrm>
            <a:off x="385011" y="6159987"/>
            <a:ext cx="6096000" cy="369332"/>
          </a:xfrm>
          <a:prstGeom prst="rect">
            <a:avLst/>
          </a:prstGeom>
          <a:noFill/>
        </p:spPr>
        <p:txBody>
          <a:bodyPr wrap="square">
            <a:spAutoFit/>
          </a:bodyPr>
          <a:lstStyle/>
          <a:p>
            <a:r>
              <a:rPr lang="en-GB" dirty="0"/>
              <a:t>. (Burton-Hughes 2020).</a:t>
            </a:r>
          </a:p>
        </p:txBody>
      </p:sp>
      <p:pic>
        <p:nvPicPr>
          <p:cNvPr id="6" name="Picture 5">
            <a:extLst>
              <a:ext uri="{FF2B5EF4-FFF2-40B4-BE49-F238E27FC236}">
                <a16:creationId xmlns:a16="http://schemas.microsoft.com/office/drawing/2014/main" id="{2B4D6340-BBF8-3114-F36B-A1EBA528DA32}"/>
              </a:ext>
            </a:extLst>
          </p:cNvPr>
          <p:cNvPicPr>
            <a:picLocks noChangeAspect="1"/>
          </p:cNvPicPr>
          <p:nvPr/>
        </p:nvPicPr>
        <p:blipFill>
          <a:blip r:embed="rId2"/>
          <a:srcRect l="10263" t="14503" r="60921" b="13450"/>
          <a:stretch>
            <a:fillRect/>
          </a:stretch>
        </p:blipFill>
        <p:spPr>
          <a:xfrm>
            <a:off x="9384631" y="3754255"/>
            <a:ext cx="1973179" cy="2775064"/>
          </a:xfrm>
          <a:prstGeom prst="rect">
            <a:avLst/>
          </a:prstGeom>
        </p:spPr>
      </p:pic>
      <p:sp>
        <p:nvSpPr>
          <p:cNvPr id="8" name="TextBox 7">
            <a:extLst>
              <a:ext uri="{FF2B5EF4-FFF2-40B4-BE49-F238E27FC236}">
                <a16:creationId xmlns:a16="http://schemas.microsoft.com/office/drawing/2014/main" id="{12DE88E7-7282-FB90-A629-C2F1C5C1C5BE}"/>
              </a:ext>
            </a:extLst>
          </p:cNvPr>
          <p:cNvSpPr txBox="1"/>
          <p:nvPr/>
        </p:nvSpPr>
        <p:spPr>
          <a:xfrm>
            <a:off x="8438147" y="6529319"/>
            <a:ext cx="6096000" cy="369332"/>
          </a:xfrm>
          <a:prstGeom prst="rect">
            <a:avLst/>
          </a:prstGeom>
          <a:noFill/>
        </p:spPr>
        <p:txBody>
          <a:bodyPr wrap="square">
            <a:spAutoFit/>
          </a:bodyPr>
          <a:lstStyle/>
          <a:p>
            <a:r>
              <a:rPr lang="en-US" dirty="0"/>
              <a:t>Stone wall Cymru. (Unknown). </a:t>
            </a:r>
            <a:endParaRPr lang="en-GB" dirty="0"/>
          </a:p>
        </p:txBody>
      </p:sp>
    </p:spTree>
    <p:extLst>
      <p:ext uri="{BB962C8B-B14F-4D97-AF65-F5344CB8AC3E}">
        <p14:creationId xmlns:p14="http://schemas.microsoft.com/office/powerpoint/2010/main" val="2180676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18" name="Rectangle 17">
            <a:extLst>
              <a:ext uri="{FF2B5EF4-FFF2-40B4-BE49-F238E27FC236}">
                <a16:creationId xmlns:a16="http://schemas.microsoft.com/office/drawing/2014/main" id="{8037557B-A47F-47A7-8DBA-525641AF9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194973E-A242-430D-8F06-23B4410AC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DA62F379-7A51-10EA-E13E-7DC9D0DC7768}"/>
              </a:ext>
            </a:extLst>
          </p:cNvPr>
          <p:cNvSpPr txBox="1"/>
          <p:nvPr/>
        </p:nvSpPr>
        <p:spPr>
          <a:xfrm>
            <a:off x="484632" y="484632"/>
            <a:ext cx="6281928" cy="3648456"/>
          </a:xfrm>
          <a:prstGeom prst="rect">
            <a:avLst/>
          </a:prstGeom>
        </p:spPr>
        <p:txBody>
          <a:bodyPr vert="horz" lIns="91440" tIns="45720" rIns="91440" bIns="45720" rtlCol="0">
            <a:noAutofit/>
          </a:bodyPr>
          <a:lstStyle/>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In 2013, Brighton hosted the inaugural Trans Pride celebration, which was the first of its kind in Europe.</a:t>
            </a:r>
          </a:p>
          <a:p>
            <a:pPr indent="-182880" defTabSz="914400">
              <a:lnSpc>
                <a:spcPct val="90000"/>
              </a:lnSpc>
              <a:spcAft>
                <a:spcPts val="600"/>
              </a:spcAft>
              <a:buClr>
                <a:schemeClr val="tx1">
                  <a:lumMod val="85000"/>
                  <a:lumOff val="15000"/>
                </a:schemeClr>
              </a:buClr>
              <a:buFont typeface="Garamond" pitchFamily="18" charset="0"/>
              <a:buChar char="◦"/>
            </a:pPr>
            <a:r>
              <a:rPr lang="en-US" sz="1600" dirty="0"/>
              <a:t> </a:t>
            </a:r>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In 2014, Same-sex marriage was finally </a:t>
            </a:r>
            <a:r>
              <a:rPr lang="en-US" sz="1600" dirty="0" err="1"/>
              <a:t>legalised</a:t>
            </a:r>
            <a:r>
              <a:rPr lang="en-US" sz="1600" dirty="0"/>
              <a:t> in Wales and England; later that year, Scotland also </a:t>
            </a:r>
            <a:r>
              <a:rPr lang="en-US" sz="1600" dirty="0" err="1"/>
              <a:t>legalised</a:t>
            </a:r>
            <a:r>
              <a:rPr lang="en-US" sz="1600" dirty="0"/>
              <a:t> same-sex marriage. </a:t>
            </a:r>
          </a:p>
          <a:p>
            <a:pPr indent="-182880" defTabSz="914400">
              <a:lnSpc>
                <a:spcPct val="90000"/>
              </a:lnSpc>
              <a:spcAft>
                <a:spcPts val="600"/>
              </a:spcAft>
              <a:buClr>
                <a:schemeClr val="tx1">
                  <a:lumMod val="85000"/>
                  <a:lumOff val="15000"/>
                </a:schemeClr>
              </a:buClr>
              <a:buFont typeface="Garamond" pitchFamily="18" charset="0"/>
              <a:buChar char="◦"/>
            </a:pPr>
            <a:endParaRPr lang="en-US" sz="1600" dirty="0"/>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In 2017, The Children and Social Work Bill was modified, requiring relationships and sex education (RSE) in all English and Welsh schools starting in 2019. </a:t>
            </a:r>
          </a:p>
          <a:p>
            <a:pPr indent="-182880" defTabSz="914400">
              <a:lnSpc>
                <a:spcPct val="90000"/>
              </a:lnSpc>
              <a:spcAft>
                <a:spcPts val="600"/>
              </a:spcAft>
              <a:buClr>
                <a:schemeClr val="tx1">
                  <a:lumMod val="85000"/>
                  <a:lumOff val="15000"/>
                </a:schemeClr>
              </a:buClr>
              <a:buFont typeface="Garamond" pitchFamily="18" charset="0"/>
              <a:buChar char="◦"/>
            </a:pPr>
            <a:endParaRPr lang="en-US" sz="1600" dirty="0"/>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In 2017, men who have sex with men were prohibited from giving blood for three months instead of one year. </a:t>
            </a:r>
          </a:p>
          <a:p>
            <a:pPr indent="-182880" defTabSz="914400">
              <a:lnSpc>
                <a:spcPct val="90000"/>
              </a:lnSpc>
              <a:spcAft>
                <a:spcPts val="600"/>
              </a:spcAft>
              <a:buClr>
                <a:schemeClr val="tx1">
                  <a:lumMod val="85000"/>
                  <a:lumOff val="15000"/>
                </a:schemeClr>
              </a:buClr>
              <a:buFont typeface="Garamond" pitchFamily="18" charset="0"/>
              <a:buChar char="◦"/>
            </a:pPr>
            <a:endParaRPr lang="en-US" sz="1600" dirty="0"/>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In 2019, Transgender health difficulties are no longer classified as mental illnesses by the World Health </a:t>
            </a:r>
            <a:r>
              <a:rPr lang="en-US" sz="1600" dirty="0" err="1"/>
              <a:t>Organisation</a:t>
            </a:r>
            <a:r>
              <a:rPr lang="en-US" sz="1600" dirty="0"/>
              <a:t>. Human Rights Watch’s LGBT rights director, Graeme Reid, stated that modifications would have a “liberating effect on transgender people worldwide”. </a:t>
            </a:r>
          </a:p>
          <a:p>
            <a:pPr indent="-182880" defTabSz="914400">
              <a:lnSpc>
                <a:spcPct val="90000"/>
              </a:lnSpc>
              <a:spcAft>
                <a:spcPts val="600"/>
              </a:spcAft>
              <a:buClr>
                <a:schemeClr val="tx1">
                  <a:lumMod val="85000"/>
                  <a:lumOff val="15000"/>
                </a:schemeClr>
              </a:buClr>
              <a:buFont typeface="Garamond" pitchFamily="18" charset="0"/>
              <a:buChar char="◦"/>
            </a:pPr>
            <a:endParaRPr lang="en-US" sz="1600" dirty="0"/>
          </a:p>
          <a:p>
            <a:pPr marL="285750" indent="-182880" defTabSz="914400">
              <a:lnSpc>
                <a:spcPct val="90000"/>
              </a:lnSpc>
              <a:spcAft>
                <a:spcPts val="600"/>
              </a:spcAft>
              <a:buClr>
                <a:schemeClr val="tx1">
                  <a:lumMod val="85000"/>
                  <a:lumOff val="15000"/>
                </a:schemeClr>
              </a:buClr>
              <a:buFont typeface="Garamond" pitchFamily="18" charset="0"/>
              <a:buChar char="◦"/>
            </a:pPr>
            <a:r>
              <a:rPr lang="en-US" sz="1600" dirty="0"/>
              <a:t>In 2020, Northern Ireland </a:t>
            </a:r>
            <a:r>
              <a:rPr lang="en-US" sz="1600" dirty="0" err="1"/>
              <a:t>legalised</a:t>
            </a:r>
            <a:r>
              <a:rPr lang="en-US" sz="1600" dirty="0"/>
              <a:t> same-sex marriage, and on February 11</a:t>
            </a:r>
            <a:r>
              <a:rPr lang="en-US" sz="1600" baseline="30000" dirty="0"/>
              <a:t>th</a:t>
            </a:r>
            <a:r>
              <a:rPr lang="en-US" sz="1600" dirty="0"/>
              <a:t>, 2020, the first same sex marriage ceremony took place. </a:t>
            </a:r>
          </a:p>
        </p:txBody>
      </p:sp>
      <p:pic>
        <p:nvPicPr>
          <p:cNvPr id="6" name="Picture 5">
            <a:extLst>
              <a:ext uri="{FF2B5EF4-FFF2-40B4-BE49-F238E27FC236}">
                <a16:creationId xmlns:a16="http://schemas.microsoft.com/office/drawing/2014/main" id="{686DB140-32F9-38AD-6294-E465F56F2512}"/>
              </a:ext>
            </a:extLst>
          </p:cNvPr>
          <p:cNvPicPr>
            <a:picLocks noChangeAspect="1"/>
          </p:cNvPicPr>
          <p:nvPr/>
        </p:nvPicPr>
        <p:blipFill>
          <a:blip r:embed="rId2"/>
          <a:srcRect l="23844" r="37541" b="2"/>
          <a:stretch>
            <a:fillRect/>
          </a:stretch>
        </p:blipFill>
        <p:spPr>
          <a:xfrm>
            <a:off x="8386170" y="484632"/>
            <a:ext cx="3321198" cy="5740914"/>
          </a:xfrm>
          <a:prstGeom prst="rect">
            <a:avLst/>
          </a:prstGeom>
        </p:spPr>
      </p:pic>
    </p:spTree>
    <p:extLst>
      <p:ext uri="{BB962C8B-B14F-4D97-AF65-F5344CB8AC3E}">
        <p14:creationId xmlns:p14="http://schemas.microsoft.com/office/powerpoint/2010/main" val="23700414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6191071-1D08-629C-091E-4FB6DFFBC6D2}"/>
              </a:ext>
            </a:extLst>
          </p:cNvPr>
          <p:cNvSpPr/>
          <p:nvPr/>
        </p:nvSpPr>
        <p:spPr>
          <a:xfrm>
            <a:off x="4049606" y="130878"/>
            <a:ext cx="4092788"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Session four</a:t>
            </a:r>
          </a:p>
        </p:txBody>
      </p:sp>
      <p:sp>
        <p:nvSpPr>
          <p:cNvPr id="3" name="TextBox 2">
            <a:extLst>
              <a:ext uri="{FF2B5EF4-FFF2-40B4-BE49-F238E27FC236}">
                <a16:creationId xmlns:a16="http://schemas.microsoft.com/office/drawing/2014/main" id="{B711A72F-BEE9-D86D-957F-307CE5097DC6}"/>
              </a:ext>
            </a:extLst>
          </p:cNvPr>
          <p:cNvSpPr txBox="1"/>
          <p:nvPr/>
        </p:nvSpPr>
        <p:spPr>
          <a:xfrm>
            <a:off x="337933" y="1373096"/>
            <a:ext cx="11549268" cy="2585323"/>
          </a:xfrm>
          <a:prstGeom prst="rect">
            <a:avLst/>
          </a:prstGeom>
          <a:noFill/>
        </p:spPr>
        <p:txBody>
          <a:bodyPr wrap="square" rtlCol="0">
            <a:spAutoFit/>
          </a:bodyPr>
          <a:lstStyle/>
          <a:p>
            <a:r>
              <a:rPr lang="en-GB" dirty="0"/>
              <a:t>For this session, a team-up will take place with The Mix (2016). The Mix provides free, private assistance, professional guidance, and a friendly community created with and for young people. They can get assistance on The Mix website at any time, whether they need it for relationships, a job, money, mental health or anything else. </a:t>
            </a:r>
          </a:p>
          <a:p>
            <a:endParaRPr lang="en-GB" dirty="0"/>
          </a:p>
          <a:p>
            <a:r>
              <a:rPr lang="en-GB" dirty="0"/>
              <a:t>The Mix (2016) states that regardless of your gender or sexual orientation, STIs do not discriminate. </a:t>
            </a:r>
          </a:p>
          <a:p>
            <a:endParaRPr lang="en-GB" dirty="0"/>
          </a:p>
          <a:p>
            <a:r>
              <a:rPr lang="en-GB" dirty="0"/>
              <a:t>During the session, The Mix (2016) will cover safe sex, consent, how STIs are transmitted and how to reduce the risk of getting an STI. </a:t>
            </a:r>
          </a:p>
        </p:txBody>
      </p:sp>
      <p:pic>
        <p:nvPicPr>
          <p:cNvPr id="5" name="Picture 4">
            <a:extLst>
              <a:ext uri="{FF2B5EF4-FFF2-40B4-BE49-F238E27FC236}">
                <a16:creationId xmlns:a16="http://schemas.microsoft.com/office/drawing/2014/main" id="{387A39FE-456B-0F1A-DD41-95D06518999D}"/>
              </a:ext>
            </a:extLst>
          </p:cNvPr>
          <p:cNvPicPr>
            <a:picLocks noChangeAspect="1"/>
          </p:cNvPicPr>
          <p:nvPr/>
        </p:nvPicPr>
        <p:blipFill>
          <a:blip r:embed="rId3"/>
          <a:srcRect l="1184" t="13567" r="87105" b="77310"/>
          <a:stretch>
            <a:fillRect/>
          </a:stretch>
        </p:blipFill>
        <p:spPr>
          <a:xfrm>
            <a:off x="7033226" y="4277307"/>
            <a:ext cx="4444900" cy="1947763"/>
          </a:xfrm>
          <a:prstGeom prst="rect">
            <a:avLst/>
          </a:prstGeom>
        </p:spPr>
      </p:pic>
      <p:pic>
        <p:nvPicPr>
          <p:cNvPr id="6" name="Picture 5">
            <a:extLst>
              <a:ext uri="{FF2B5EF4-FFF2-40B4-BE49-F238E27FC236}">
                <a16:creationId xmlns:a16="http://schemas.microsoft.com/office/drawing/2014/main" id="{A4543B8B-862D-0D94-5FA6-8A50838D700F}"/>
              </a:ext>
            </a:extLst>
          </p:cNvPr>
          <p:cNvPicPr>
            <a:picLocks noChangeAspect="1"/>
          </p:cNvPicPr>
          <p:nvPr/>
        </p:nvPicPr>
        <p:blipFill>
          <a:blip r:embed="rId4"/>
          <a:stretch>
            <a:fillRect/>
          </a:stretch>
        </p:blipFill>
        <p:spPr>
          <a:xfrm>
            <a:off x="713874" y="4277308"/>
            <a:ext cx="2133600" cy="2143125"/>
          </a:xfrm>
          <a:prstGeom prst="rect">
            <a:avLst/>
          </a:prstGeom>
        </p:spPr>
      </p:pic>
      <p:pic>
        <p:nvPicPr>
          <p:cNvPr id="7" name="Picture 6">
            <a:extLst>
              <a:ext uri="{FF2B5EF4-FFF2-40B4-BE49-F238E27FC236}">
                <a16:creationId xmlns:a16="http://schemas.microsoft.com/office/drawing/2014/main" id="{682E7DD8-30EE-E65D-5877-BDF0CD4CF697}"/>
              </a:ext>
            </a:extLst>
          </p:cNvPr>
          <p:cNvPicPr>
            <a:picLocks noChangeAspect="1"/>
          </p:cNvPicPr>
          <p:nvPr/>
        </p:nvPicPr>
        <p:blipFill>
          <a:blip r:embed="rId5"/>
          <a:stretch>
            <a:fillRect/>
          </a:stretch>
        </p:blipFill>
        <p:spPr>
          <a:xfrm>
            <a:off x="4045117" y="4277308"/>
            <a:ext cx="2143125" cy="2143125"/>
          </a:xfrm>
          <a:prstGeom prst="rect">
            <a:avLst/>
          </a:prstGeom>
        </p:spPr>
      </p:pic>
    </p:spTree>
    <p:extLst>
      <p:ext uri="{BB962C8B-B14F-4D97-AF65-F5344CB8AC3E}">
        <p14:creationId xmlns:p14="http://schemas.microsoft.com/office/powerpoint/2010/main" val="26604953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147933-B028-5821-67FA-2F251910EF7A}"/>
              </a:ext>
            </a:extLst>
          </p:cNvPr>
          <p:cNvSpPr txBox="1"/>
          <p:nvPr/>
        </p:nvSpPr>
        <p:spPr>
          <a:xfrm>
            <a:off x="553451" y="2344885"/>
            <a:ext cx="11085095" cy="1754326"/>
          </a:xfrm>
          <a:prstGeom prst="rect">
            <a:avLst/>
          </a:prstGeom>
          <a:noFill/>
        </p:spPr>
        <p:txBody>
          <a:bodyPr wrap="square" rtlCol="0">
            <a:spAutoFit/>
          </a:bodyPr>
          <a:lstStyle/>
          <a:p>
            <a:r>
              <a:rPr lang="en-GB" dirty="0"/>
              <a:t>Saggu-Ward (2022) states that the Foundation of an LGBTQ+ inclusive education is for young people to feel secure and content with their identities, as well as to know that they are represented and accepted in the classroom. Young people are more likely to acquire a better sense of self, empathy, and confidence when they are exposed to representations of all varieties through inclusive education. This enhances their social and emotional development. </a:t>
            </a:r>
          </a:p>
          <a:p>
            <a:endParaRPr lang="en-GB" dirty="0"/>
          </a:p>
        </p:txBody>
      </p:sp>
      <p:sp>
        <p:nvSpPr>
          <p:cNvPr id="3" name="Rectangle 2">
            <a:extLst>
              <a:ext uri="{FF2B5EF4-FFF2-40B4-BE49-F238E27FC236}">
                <a16:creationId xmlns:a16="http://schemas.microsoft.com/office/drawing/2014/main" id="{C854B059-9D8F-8C75-CFA9-D3C0E2230F55}"/>
              </a:ext>
            </a:extLst>
          </p:cNvPr>
          <p:cNvSpPr/>
          <p:nvPr/>
        </p:nvSpPr>
        <p:spPr>
          <a:xfrm>
            <a:off x="1881544" y="143925"/>
            <a:ext cx="8428910" cy="1754326"/>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Is LGBTQ+ sex education</a:t>
            </a:r>
          </a:p>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Important?</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844614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796104-2519-D722-AC8E-4E2F7A0F9193}"/>
              </a:ext>
            </a:extLst>
          </p:cNvPr>
          <p:cNvSpPr/>
          <p:nvPr/>
        </p:nvSpPr>
        <p:spPr>
          <a:xfrm>
            <a:off x="3946212" y="64168"/>
            <a:ext cx="4299575"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Staff training</a:t>
            </a:r>
          </a:p>
        </p:txBody>
      </p:sp>
      <p:sp>
        <p:nvSpPr>
          <p:cNvPr id="3" name="TextBox 2">
            <a:extLst>
              <a:ext uri="{FF2B5EF4-FFF2-40B4-BE49-F238E27FC236}">
                <a16:creationId xmlns:a16="http://schemas.microsoft.com/office/drawing/2014/main" id="{08863605-1822-FAE2-91A2-96D34503C137}"/>
              </a:ext>
            </a:extLst>
          </p:cNvPr>
          <p:cNvSpPr txBox="1"/>
          <p:nvPr/>
        </p:nvSpPr>
        <p:spPr>
          <a:xfrm>
            <a:off x="352926" y="1106905"/>
            <a:ext cx="11502190" cy="3139321"/>
          </a:xfrm>
          <a:prstGeom prst="rect">
            <a:avLst/>
          </a:prstGeom>
          <a:noFill/>
        </p:spPr>
        <p:txBody>
          <a:bodyPr wrap="square" rtlCol="0">
            <a:spAutoFit/>
          </a:bodyPr>
          <a:lstStyle/>
          <a:p>
            <a:r>
              <a:rPr lang="en-GB" dirty="0"/>
              <a:t>For the staff who will be continuing to run the LGBTQ+ groups when I leave the schools, they will all undergo training provided by Mermaids. </a:t>
            </a:r>
          </a:p>
          <a:p>
            <a:endParaRPr lang="en-GB" dirty="0"/>
          </a:p>
          <a:p>
            <a:r>
              <a:rPr lang="en-GB" dirty="0"/>
              <a:t>Mermaids (2024) offers customised, CPD-certified gender diversity training modules. They aim to:</a:t>
            </a:r>
          </a:p>
          <a:p>
            <a:endParaRPr lang="en-GB" dirty="0"/>
          </a:p>
          <a:p>
            <a:pPr marL="285750" indent="-285750">
              <a:buFont typeface="Arial" panose="020B0604020202020204" pitchFamily="34" charset="0"/>
              <a:buChar char="•"/>
            </a:pPr>
            <a:r>
              <a:rPr lang="en-GB" dirty="0"/>
              <a:t>Educate professionals on gender diversity to empower them to foster a transgender inclusive culture at work.</a:t>
            </a:r>
          </a:p>
          <a:p>
            <a:pPr marL="285750" indent="-285750">
              <a:buFont typeface="Arial" panose="020B0604020202020204" pitchFamily="34" charset="0"/>
              <a:buChar char="•"/>
            </a:pPr>
            <a:r>
              <a:rPr lang="en-GB" dirty="0"/>
              <a:t>Provide experts with the most recent and up-to-date information on topics that impact the LGBTQ+ community. </a:t>
            </a:r>
          </a:p>
          <a:p>
            <a:pPr marL="285750" indent="-285750">
              <a:buFont typeface="Arial" panose="020B0604020202020204" pitchFamily="34" charset="0"/>
              <a:buChar char="•"/>
            </a:pPr>
            <a:r>
              <a:rPr lang="en-GB" dirty="0"/>
              <a:t>Give professionals the confidence to welcome all members of the LGBTQ+ community within their organisation and to help transgender, non-binary, and gender diverse people. </a:t>
            </a:r>
          </a:p>
        </p:txBody>
      </p:sp>
      <p:pic>
        <p:nvPicPr>
          <p:cNvPr id="5" name="Picture 4">
            <a:extLst>
              <a:ext uri="{FF2B5EF4-FFF2-40B4-BE49-F238E27FC236}">
                <a16:creationId xmlns:a16="http://schemas.microsoft.com/office/drawing/2014/main" id="{19BDE7FB-BCC5-96F1-8EF1-273F22AD2D74}"/>
              </a:ext>
            </a:extLst>
          </p:cNvPr>
          <p:cNvPicPr>
            <a:picLocks noChangeAspect="1"/>
          </p:cNvPicPr>
          <p:nvPr/>
        </p:nvPicPr>
        <p:blipFill>
          <a:blip r:embed="rId2"/>
          <a:srcRect l="2763" t="21754" r="63290" b="66784"/>
          <a:stretch>
            <a:fillRect/>
          </a:stretch>
        </p:blipFill>
        <p:spPr>
          <a:xfrm>
            <a:off x="2566736" y="4916906"/>
            <a:ext cx="7058527" cy="1340573"/>
          </a:xfrm>
          <a:prstGeom prst="rect">
            <a:avLst/>
          </a:prstGeom>
        </p:spPr>
      </p:pic>
    </p:spTree>
    <p:extLst>
      <p:ext uri="{BB962C8B-B14F-4D97-AF65-F5344CB8AC3E}">
        <p14:creationId xmlns:p14="http://schemas.microsoft.com/office/powerpoint/2010/main" val="1681493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7C348F2-86FB-31BB-F79B-3F77BEE9BEDA}"/>
              </a:ext>
            </a:extLst>
          </p:cNvPr>
          <p:cNvSpPr/>
          <p:nvPr/>
        </p:nvSpPr>
        <p:spPr>
          <a:xfrm>
            <a:off x="4577795" y="256219"/>
            <a:ext cx="303640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Funding </a:t>
            </a:r>
          </a:p>
        </p:txBody>
      </p:sp>
      <p:sp>
        <p:nvSpPr>
          <p:cNvPr id="3" name="TextBox 2">
            <a:extLst>
              <a:ext uri="{FF2B5EF4-FFF2-40B4-BE49-F238E27FC236}">
                <a16:creationId xmlns:a16="http://schemas.microsoft.com/office/drawing/2014/main" id="{4877677E-623B-58EA-92FD-6C2CD59F80C7}"/>
              </a:ext>
            </a:extLst>
          </p:cNvPr>
          <p:cNvSpPr txBox="1"/>
          <p:nvPr/>
        </p:nvSpPr>
        <p:spPr>
          <a:xfrm>
            <a:off x="593558" y="1925053"/>
            <a:ext cx="10876547" cy="2031325"/>
          </a:xfrm>
          <a:prstGeom prst="rect">
            <a:avLst/>
          </a:prstGeom>
          <a:noFill/>
        </p:spPr>
        <p:txBody>
          <a:bodyPr wrap="square" rtlCol="0">
            <a:spAutoFit/>
          </a:bodyPr>
          <a:lstStyle/>
          <a:p>
            <a:r>
              <a:rPr lang="en-GB" dirty="0"/>
              <a:t>To run this programme, funding has been attained from LGBT+ FUND. </a:t>
            </a:r>
          </a:p>
          <a:p>
            <a:endParaRPr lang="en-GB" dirty="0"/>
          </a:p>
          <a:p>
            <a:r>
              <a:rPr lang="en-GB" dirty="0"/>
              <a:t>LGBT+ FUND is powered by the Consortium, they assist and provides resources to LGBTQ+ communities, organisations, and allies in the UK in order to influence and link the systems that affect their lives. By sharing resources, elevating voices, and influencing legislation to promote equality and inclusion for a just and equitable future, they strive to develop the industry through networking, advocacy, and capacity building (Stuart, 2026). </a:t>
            </a:r>
          </a:p>
        </p:txBody>
      </p:sp>
      <p:pic>
        <p:nvPicPr>
          <p:cNvPr id="5" name="Picture 4">
            <a:extLst>
              <a:ext uri="{FF2B5EF4-FFF2-40B4-BE49-F238E27FC236}">
                <a16:creationId xmlns:a16="http://schemas.microsoft.com/office/drawing/2014/main" id="{621DF721-45FB-824F-9720-0BB9386EC454}"/>
              </a:ext>
            </a:extLst>
          </p:cNvPr>
          <p:cNvPicPr>
            <a:picLocks noChangeAspect="1"/>
          </p:cNvPicPr>
          <p:nvPr/>
        </p:nvPicPr>
        <p:blipFill>
          <a:blip r:embed="rId2"/>
          <a:srcRect l="19221" t="17205" r="70748" b="66786"/>
          <a:stretch>
            <a:fillRect/>
          </a:stretch>
        </p:blipFill>
        <p:spPr>
          <a:xfrm>
            <a:off x="8742947" y="3785150"/>
            <a:ext cx="2913869" cy="2615652"/>
          </a:xfrm>
          <a:prstGeom prst="rect">
            <a:avLst/>
          </a:prstGeom>
        </p:spPr>
      </p:pic>
    </p:spTree>
    <p:extLst>
      <p:ext uri="{BB962C8B-B14F-4D97-AF65-F5344CB8AC3E}">
        <p14:creationId xmlns:p14="http://schemas.microsoft.com/office/powerpoint/2010/main" val="39828605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E2D64F-BD7F-40D5-487E-3B42DC4BB3B7}"/>
              </a:ext>
            </a:extLst>
          </p:cNvPr>
          <p:cNvSpPr/>
          <p:nvPr/>
        </p:nvSpPr>
        <p:spPr>
          <a:xfrm>
            <a:off x="4124947" y="144885"/>
            <a:ext cx="3942106"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References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3" name="TextBox 2">
            <a:extLst>
              <a:ext uri="{FF2B5EF4-FFF2-40B4-BE49-F238E27FC236}">
                <a16:creationId xmlns:a16="http://schemas.microsoft.com/office/drawing/2014/main" id="{274D42E1-491B-581E-26E0-908AB73D499C}"/>
              </a:ext>
            </a:extLst>
          </p:cNvPr>
          <p:cNvSpPr txBox="1"/>
          <p:nvPr/>
        </p:nvSpPr>
        <p:spPr>
          <a:xfrm>
            <a:off x="322970" y="1068215"/>
            <a:ext cx="11546060" cy="7571303"/>
          </a:xfrm>
          <a:prstGeom prst="rect">
            <a:avLst/>
          </a:prstGeom>
          <a:noFill/>
        </p:spPr>
        <p:txBody>
          <a:bodyPr wrap="square" rtlCol="0">
            <a:spAutoFit/>
          </a:bodyPr>
          <a:lstStyle/>
          <a:p>
            <a:r>
              <a:rPr lang="en-US" dirty="0"/>
              <a:t>Brook. (2023). </a:t>
            </a:r>
            <a:r>
              <a:rPr lang="en-US" i="1" dirty="0"/>
              <a:t>LGBT+ sexuality and gender</a:t>
            </a:r>
            <a:r>
              <a:rPr lang="en-US" dirty="0"/>
              <a:t>. [Online]. brook.org. Last Updated: 2023. Available at: chrome-extension://</a:t>
            </a:r>
            <a:r>
              <a:rPr lang="en-US" dirty="0" err="1"/>
              <a:t>efaidnbmnnnibpcajpcglclefindmkaj</a:t>
            </a:r>
            <a:r>
              <a:rPr lang="en-US" dirty="0"/>
              <a:t>/https://www.brook.org.uk/wp-content/uploads/2019 [Accessed 24 March 2026].</a:t>
            </a:r>
          </a:p>
          <a:p>
            <a:endParaRPr lang="en-US" dirty="0"/>
          </a:p>
          <a:p>
            <a:r>
              <a:rPr lang="en-US" dirty="0"/>
              <a:t>Burton-Hughes, L. (2020). </a:t>
            </a:r>
            <a:r>
              <a:rPr lang="en-US" i="1" dirty="0"/>
              <a:t>The UK History of LGBTQ+: A Timeline of Important Events</a:t>
            </a:r>
            <a:r>
              <a:rPr lang="en-US" dirty="0"/>
              <a:t>. [Online]. High Speed Training. Last Updated: 6th March 2020. Available at: https://www.highspeedtraining.co.uk/hub/history-of-lgbtq-timeline/ [Accessed 24 March 2026].</a:t>
            </a:r>
          </a:p>
          <a:p>
            <a:endParaRPr lang="en-US" dirty="0"/>
          </a:p>
          <a:p>
            <a:r>
              <a:rPr lang="en-US" dirty="0"/>
              <a:t>Copley, L. (2025). Resilience Theory: Core Concepts and Research Insights.. </a:t>
            </a:r>
            <a:r>
              <a:rPr lang="en-US" i="1" dirty="0"/>
              <a:t>Positive Psychology</a:t>
            </a:r>
            <a:r>
              <a:rPr lang="en-US" dirty="0"/>
              <a:t>. Unknown(Unknown), P.Unknown. [Online]. Available at: https://positivepsychology.com/resilience-theory/ [Accessed 20 March 2026]</a:t>
            </a:r>
          </a:p>
          <a:p>
            <a:endParaRPr lang="en-US" dirty="0"/>
          </a:p>
          <a:p>
            <a:r>
              <a:rPr lang="en-GB" dirty="0"/>
              <a:t>Dawson, J. (2014). </a:t>
            </a:r>
            <a:r>
              <a:rPr lang="en-GB" i="1" dirty="0"/>
              <a:t>This Book is Gay</a:t>
            </a:r>
            <a:r>
              <a:rPr lang="en-GB" dirty="0"/>
              <a:t>. London: Hot Key Books. pp.262-265.</a:t>
            </a:r>
          </a:p>
          <a:p>
            <a:endParaRPr lang="en-GB" dirty="0"/>
          </a:p>
          <a:p>
            <a:r>
              <a:rPr lang="en-US" dirty="0"/>
              <a:t>Dunne, I. (Unknown). </a:t>
            </a:r>
            <a:r>
              <a:rPr lang="en-US" i="1" dirty="0"/>
              <a:t>Why LGBTI+ inclusive sex education is important.</a:t>
            </a:r>
            <a:r>
              <a:rPr lang="en-US" dirty="0"/>
              <a:t>. [Online]. </a:t>
            </a:r>
            <a:r>
              <a:rPr lang="en-US" dirty="0" err="1"/>
              <a:t>Spunout</a:t>
            </a:r>
            <a:r>
              <a:rPr lang="en-US" dirty="0"/>
              <a:t>. Last Updated: Unknown. Available at: https://spunout.ie/voices/opinion/lgbti-inclusive-sex-education-important/ [Accessed 24 March 2026].</a:t>
            </a:r>
          </a:p>
          <a:p>
            <a:endParaRPr lang="en-US" dirty="0"/>
          </a:p>
          <a:p>
            <a:r>
              <a:rPr lang="en-US" dirty="0"/>
              <a:t>Eason, S. (1998). </a:t>
            </a:r>
            <a:r>
              <a:rPr lang="en-US" i="1" dirty="0"/>
              <a:t>Marchers at the Lesbian, Gay, Bisexual, and Transgender Pride event, Piccadilly,</a:t>
            </a:r>
            <a:r>
              <a:rPr lang="en-US" dirty="0"/>
              <a:t>. [Photograph]. </a:t>
            </a:r>
            <a:r>
              <a:rPr lang="en-US" dirty="0" err="1"/>
              <a:t>london</a:t>
            </a:r>
            <a:r>
              <a:rPr lang="en-US" dirty="0"/>
              <a:t>: Hulton Archive.</a:t>
            </a:r>
          </a:p>
          <a:p>
            <a:endParaRPr lang="en-US" dirty="0"/>
          </a:p>
          <a:p>
            <a:endParaRPr lang="en-US" dirty="0"/>
          </a:p>
          <a:p>
            <a:endParaRPr lang="en-US" dirty="0"/>
          </a:p>
          <a:p>
            <a:endParaRPr lang="en-GB" dirty="0"/>
          </a:p>
          <a:p>
            <a:endParaRPr lang="en-US" dirty="0"/>
          </a:p>
          <a:p>
            <a:endParaRPr lang="en-US" dirty="0"/>
          </a:p>
          <a:p>
            <a:endParaRPr lang="en-GB" dirty="0"/>
          </a:p>
        </p:txBody>
      </p:sp>
    </p:spTree>
    <p:extLst>
      <p:ext uri="{BB962C8B-B14F-4D97-AF65-F5344CB8AC3E}">
        <p14:creationId xmlns:p14="http://schemas.microsoft.com/office/powerpoint/2010/main" val="38569011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F2F1C0-AA0D-BBB6-861A-A572A229B0CF}"/>
              </a:ext>
            </a:extLst>
          </p:cNvPr>
          <p:cNvSpPr txBox="1"/>
          <p:nvPr/>
        </p:nvSpPr>
        <p:spPr>
          <a:xfrm>
            <a:off x="641684" y="417095"/>
            <a:ext cx="10523621" cy="6740307"/>
          </a:xfrm>
          <a:prstGeom prst="rect">
            <a:avLst/>
          </a:prstGeom>
          <a:noFill/>
        </p:spPr>
        <p:txBody>
          <a:bodyPr wrap="square" rtlCol="0">
            <a:spAutoFit/>
          </a:bodyPr>
          <a:lstStyle/>
          <a:p>
            <a:r>
              <a:rPr lang="en-US" dirty="0"/>
              <a:t>English Heritage. (Unknown). </a:t>
            </a:r>
            <a:r>
              <a:rPr lang="en-US" i="1" dirty="0"/>
              <a:t>LGBTQ+ History</a:t>
            </a:r>
            <a:r>
              <a:rPr lang="en-US" dirty="0"/>
              <a:t>. [Online]. English Heritage. Last Updated: Unknown. Available at: https://www.english-heritage.org.uk/learn/histories/lgbtq-history/ [Accessed 24 March 2026].</a:t>
            </a:r>
          </a:p>
          <a:p>
            <a:endParaRPr lang="en-US" dirty="0"/>
          </a:p>
          <a:p>
            <a:r>
              <a:rPr lang="en-US" dirty="0"/>
              <a:t>Health Improvement Analytical Team. (2014). </a:t>
            </a:r>
            <a:r>
              <a:rPr lang="en-US" i="1" dirty="0"/>
              <a:t>The Relationship Between Wellbeing and Health</a:t>
            </a:r>
            <a:r>
              <a:rPr lang="en-US" dirty="0"/>
              <a:t>. [Online]. World Health </a:t>
            </a:r>
            <a:r>
              <a:rPr lang="en-US" dirty="0" err="1"/>
              <a:t>Organisation</a:t>
            </a:r>
            <a:r>
              <a:rPr lang="en-US" dirty="0"/>
              <a:t>. Last Updated: January 2014. Available at: chrome-extension://</a:t>
            </a:r>
            <a:r>
              <a:rPr lang="en-US" dirty="0" err="1"/>
              <a:t>efaidnbmnnnibpcajpcglclefindmkaj</a:t>
            </a:r>
            <a:r>
              <a:rPr lang="en-US" dirty="0"/>
              <a:t>/https://assets.publishing.service.gov.uk/media/5 [Accessed 21 March 2026].</a:t>
            </a:r>
          </a:p>
          <a:p>
            <a:endParaRPr lang="en-US" dirty="0"/>
          </a:p>
          <a:p>
            <a:r>
              <a:rPr lang="en-US" dirty="0"/>
              <a:t>Image </a:t>
            </a:r>
            <a:r>
              <a:rPr lang="en-US" dirty="0" err="1"/>
              <a:t>Birlson</a:t>
            </a:r>
            <a:r>
              <a:rPr lang="en-US" dirty="0"/>
              <a:t>, P. (1981). </a:t>
            </a:r>
            <a:r>
              <a:rPr lang="en-US" i="1" dirty="0"/>
              <a:t>Adolescent wellbeing</a:t>
            </a:r>
            <a:r>
              <a:rPr lang="en-US" dirty="0"/>
              <a:t>. [Photograph]. Unknown: YOUTHREX.</a:t>
            </a:r>
          </a:p>
          <a:p>
            <a:endParaRPr lang="en-GB" dirty="0"/>
          </a:p>
          <a:p>
            <a:r>
              <a:rPr lang="en-GB" dirty="0"/>
              <a:t>Mardell, A. (2016). </a:t>
            </a:r>
            <a:r>
              <a:rPr lang="en-GB" i="1" dirty="0"/>
              <a:t>The ABC's pf LGBT+</a:t>
            </a:r>
            <a:r>
              <a:rPr lang="en-GB" dirty="0"/>
              <a:t>. N/A: Mango Media Inc. pp.6-15.</a:t>
            </a:r>
          </a:p>
          <a:p>
            <a:endParaRPr lang="en-GB" dirty="0"/>
          </a:p>
          <a:p>
            <a:r>
              <a:rPr lang="en-US" dirty="0"/>
              <a:t>Mermaids. (2024). </a:t>
            </a:r>
            <a:r>
              <a:rPr lang="en-US" i="1" dirty="0"/>
              <a:t>Training</a:t>
            </a:r>
            <a:r>
              <a:rPr lang="en-US" dirty="0"/>
              <a:t>. [Online]. Mermaids. Last Updated: 2024. Available at: https://mermaidsuk.org.uk/training/ [Accessed 24 March 2026].</a:t>
            </a:r>
          </a:p>
          <a:p>
            <a:endParaRPr lang="en-US" dirty="0"/>
          </a:p>
          <a:p>
            <a:r>
              <a:rPr lang="en-US" dirty="0"/>
              <a:t>Rex Features. (Unknown). </a:t>
            </a:r>
            <a:r>
              <a:rPr lang="en-US" i="1" dirty="0"/>
              <a:t>'It's easier to change a body than to change a mind': The extraordinary life and</a:t>
            </a:r>
            <a:r>
              <a:rPr lang="en-US" dirty="0"/>
              <a:t>. [Photograph]. London: Rex Features.</a:t>
            </a:r>
          </a:p>
          <a:p>
            <a:endParaRPr lang="en-US" dirty="0"/>
          </a:p>
          <a:p>
            <a:endParaRPr lang="en-US" dirty="0"/>
          </a:p>
          <a:p>
            <a:endParaRPr lang="en-GB" dirty="0"/>
          </a:p>
          <a:p>
            <a:endParaRPr lang="en-GB" dirty="0"/>
          </a:p>
          <a:p>
            <a:endParaRPr lang="en-GB" dirty="0"/>
          </a:p>
        </p:txBody>
      </p:sp>
    </p:spTree>
    <p:extLst>
      <p:ext uri="{BB962C8B-B14F-4D97-AF65-F5344CB8AC3E}">
        <p14:creationId xmlns:p14="http://schemas.microsoft.com/office/powerpoint/2010/main" val="30862103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0B88F3-1AE0-B227-D158-DF2085FC769B}"/>
              </a:ext>
            </a:extLst>
          </p:cNvPr>
          <p:cNvSpPr txBox="1"/>
          <p:nvPr/>
        </p:nvSpPr>
        <p:spPr>
          <a:xfrm>
            <a:off x="304800" y="240632"/>
            <a:ext cx="11582400" cy="6186309"/>
          </a:xfrm>
          <a:prstGeom prst="rect">
            <a:avLst/>
          </a:prstGeom>
          <a:noFill/>
        </p:spPr>
        <p:txBody>
          <a:bodyPr wrap="square">
            <a:spAutoFit/>
          </a:bodyPr>
          <a:lstStyle/>
          <a:p>
            <a:r>
              <a:rPr lang="en-US" dirty="0"/>
              <a:t>Sadie's Butterflies. (2019). </a:t>
            </a:r>
            <a:r>
              <a:rPr lang="en-US" i="1" dirty="0"/>
              <a:t>about the </a:t>
            </a:r>
            <a:r>
              <a:rPr lang="en-US" i="1" dirty="0" err="1"/>
              <a:t>organisation</a:t>
            </a:r>
            <a:r>
              <a:rPr lang="en-US" dirty="0"/>
              <a:t>. [Online]. Facebook. Last Updated: 7th April 2019. Available at: https://www.facebook.com/groups/295279178033795/ [Accessed 24 March 2026].</a:t>
            </a:r>
          </a:p>
          <a:p>
            <a:endParaRPr lang="en-US" dirty="0"/>
          </a:p>
          <a:p>
            <a:r>
              <a:rPr lang="en-US" dirty="0"/>
              <a:t>Saggu-Ward, A. (2022). </a:t>
            </a:r>
            <a:r>
              <a:rPr lang="en-US" i="1" dirty="0"/>
              <a:t>Why is LGBTQI+ inclusive education so important, and what can be done?</a:t>
            </a:r>
            <a:r>
              <a:rPr lang="en-US" dirty="0"/>
              <a:t>. [Online]. Social Development Direct. Last Updated: 02 September 2022. Available at: https://www.sddirect.org.uk/blog-article/why-lgbtqi-inclusive-education-so-important-and-what-can-be [Accessed 24 March 2026].</a:t>
            </a:r>
          </a:p>
          <a:p>
            <a:endParaRPr lang="en-US" dirty="0"/>
          </a:p>
          <a:p>
            <a:r>
              <a:rPr lang="en-US" dirty="0"/>
              <a:t>Stone wall Cymru. (Unknown). </a:t>
            </a:r>
            <a:r>
              <a:rPr lang="en-US" i="1" dirty="0"/>
              <a:t>Some people are gay. Get over it</a:t>
            </a:r>
            <a:r>
              <a:rPr lang="en-US" dirty="0"/>
              <a:t>. [Photograph]. </a:t>
            </a:r>
            <a:r>
              <a:rPr lang="en-US" dirty="0" err="1"/>
              <a:t>wales</a:t>
            </a:r>
            <a:r>
              <a:rPr lang="en-US" dirty="0"/>
              <a:t>.: </a:t>
            </a:r>
            <a:r>
              <a:rPr lang="en-US" dirty="0" err="1"/>
              <a:t>Amgueddfa</a:t>
            </a:r>
            <a:r>
              <a:rPr lang="en-US" dirty="0"/>
              <a:t> Cymru - Museum Wales.</a:t>
            </a:r>
          </a:p>
          <a:p>
            <a:endParaRPr lang="en-US" dirty="0"/>
          </a:p>
          <a:p>
            <a:r>
              <a:rPr lang="en-US" dirty="0"/>
              <a:t>Stuart, D. (2026). </a:t>
            </a:r>
            <a:r>
              <a:rPr lang="en-US" i="1" dirty="0"/>
              <a:t>We are the LGBT+ Fund, powered by Consortium.</a:t>
            </a:r>
            <a:r>
              <a:rPr lang="en-US" dirty="0"/>
              <a:t>. [Online]. LGBTQ+ FUND. Last Updated: 2026. Available at: https://lgbtfund.org.uk/ [Accessed 24 March 2026].</a:t>
            </a:r>
          </a:p>
          <a:p>
            <a:endParaRPr lang="en-US" dirty="0"/>
          </a:p>
          <a:p>
            <a:r>
              <a:rPr lang="en-US" dirty="0"/>
              <a:t>Teodora, M. (2015). Understanding resilience through its associated concepts.. </a:t>
            </a:r>
            <a:r>
              <a:rPr lang="en-US" i="1" dirty="0"/>
              <a:t>Journal of Education Research and </a:t>
            </a:r>
            <a:r>
              <a:rPr lang="en-US" i="1" dirty="0" err="1"/>
              <a:t>Behavioural</a:t>
            </a:r>
            <a:r>
              <a:rPr lang="en-US" i="1" dirty="0"/>
              <a:t> Sciences</a:t>
            </a:r>
            <a:r>
              <a:rPr lang="en-US" dirty="0"/>
              <a:t>. 4(8), pp.241-245. [Online]. Available at: https://www.researchgate.net/publication/305493410_Understanding_resilience_through_its_associated_c [Accessed 20 March 2026].</a:t>
            </a:r>
            <a:r>
              <a:rPr lang="en-GB" dirty="0"/>
              <a:t> </a:t>
            </a:r>
            <a:endParaRPr lang="en-US" dirty="0"/>
          </a:p>
          <a:p>
            <a:endParaRPr lang="en-US" dirty="0"/>
          </a:p>
          <a:p>
            <a:r>
              <a:rPr lang="en-US" dirty="0"/>
              <a:t>The Mix. (2016). </a:t>
            </a:r>
            <a:r>
              <a:rPr lang="en-US" i="1" dirty="0"/>
              <a:t>about the mix</a:t>
            </a:r>
            <a:r>
              <a:rPr lang="en-US" dirty="0"/>
              <a:t>. [Online]. The Mix. Last Updated: 2016. Available at: https://www.themix.org.uk/about-us/ [Accessed 24 March 2026].</a:t>
            </a:r>
          </a:p>
          <a:p>
            <a:endParaRPr lang="en-US" dirty="0"/>
          </a:p>
        </p:txBody>
      </p:sp>
    </p:spTree>
    <p:extLst>
      <p:ext uri="{BB962C8B-B14F-4D97-AF65-F5344CB8AC3E}">
        <p14:creationId xmlns:p14="http://schemas.microsoft.com/office/powerpoint/2010/main" val="23492885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997F5F-78EC-A483-6096-806D4FADB0E8}"/>
              </a:ext>
            </a:extLst>
          </p:cNvPr>
          <p:cNvSpPr txBox="1"/>
          <p:nvPr/>
        </p:nvSpPr>
        <p:spPr>
          <a:xfrm>
            <a:off x="304800" y="304801"/>
            <a:ext cx="11550316" cy="1200329"/>
          </a:xfrm>
          <a:prstGeom prst="rect">
            <a:avLst/>
          </a:prstGeom>
          <a:noFill/>
        </p:spPr>
        <p:txBody>
          <a:bodyPr wrap="square">
            <a:spAutoFit/>
          </a:bodyPr>
          <a:lstStyle/>
          <a:p>
            <a:r>
              <a:rPr lang="en-US" b="0" i="0" dirty="0" err="1">
                <a:solidFill>
                  <a:srgbClr val="000000"/>
                </a:solidFill>
                <a:effectLst/>
                <a:latin typeface="+mj-lt"/>
              </a:rPr>
              <a:t>Napley</a:t>
            </a:r>
            <a:r>
              <a:rPr lang="en-US" b="0" i="0" dirty="0">
                <a:solidFill>
                  <a:srgbClr val="000000"/>
                </a:solidFill>
                <a:effectLst/>
                <a:latin typeface="+mj-lt"/>
              </a:rPr>
              <a:t>, K. (2024). </a:t>
            </a:r>
            <a:r>
              <a:rPr lang="en-US" b="0" i="1" dirty="0">
                <a:solidFill>
                  <a:srgbClr val="000000"/>
                </a:solidFill>
                <a:effectLst/>
                <a:latin typeface="+mj-lt"/>
              </a:rPr>
              <a:t>Celebrating 10 years of same-sex marriage</a:t>
            </a:r>
            <a:r>
              <a:rPr lang="en-US" b="0" i="0" dirty="0">
                <a:solidFill>
                  <a:srgbClr val="000000"/>
                </a:solidFill>
                <a:effectLst/>
                <a:latin typeface="+mj-lt"/>
              </a:rPr>
              <a:t>. [Photograph]. Unknown: Unknown.</a:t>
            </a:r>
          </a:p>
          <a:p>
            <a:endParaRPr lang="en-US" dirty="0">
              <a:solidFill>
                <a:srgbClr val="000000"/>
              </a:solidFill>
              <a:latin typeface="+mj-lt"/>
            </a:endParaRPr>
          </a:p>
          <a:p>
            <a:r>
              <a:rPr lang="en-US" dirty="0">
                <a:latin typeface="+mj-lt"/>
              </a:rPr>
              <a:t>Unknown. (1971). </a:t>
            </a:r>
            <a:r>
              <a:rPr lang="en-US" i="1" dirty="0">
                <a:latin typeface="+mj-lt"/>
              </a:rPr>
              <a:t>Gay Liberation Front</a:t>
            </a:r>
            <a:r>
              <a:rPr lang="en-US" dirty="0">
                <a:latin typeface="+mj-lt"/>
              </a:rPr>
              <a:t>. [Photograph]. Unknown: British library.</a:t>
            </a:r>
            <a:endParaRPr lang="en-GB" dirty="0">
              <a:latin typeface="+mj-lt"/>
            </a:endParaRPr>
          </a:p>
          <a:p>
            <a:endParaRPr lang="en-GB" dirty="0"/>
          </a:p>
        </p:txBody>
      </p:sp>
    </p:spTree>
    <p:extLst>
      <p:ext uri="{BB962C8B-B14F-4D97-AF65-F5344CB8AC3E}">
        <p14:creationId xmlns:p14="http://schemas.microsoft.com/office/powerpoint/2010/main" val="16112550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TM03457510[[fn=Savon]]</Template>
  <TotalTime>13837</TotalTime>
  <Words>3656</Words>
  <Application>Microsoft Office PowerPoint</Application>
  <PresentationFormat>Widescreen</PresentationFormat>
  <Paragraphs>238</Paragraphs>
  <Slides>30</Slides>
  <Notes>6</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Aptos</vt:lpstr>
      <vt:lpstr>Arial</vt:lpstr>
      <vt:lpstr>Century Gothic</vt:lpstr>
      <vt:lpstr>Garamond</vt:lpstr>
      <vt:lpstr>Savon</vt:lpstr>
      <vt:lpstr>Adolescent well-being and resilience ecyw6007.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THOMAS C. (1914331)</dc:creator>
  <cp:lastModifiedBy>THOMAS C. (1914331)</cp:lastModifiedBy>
  <cp:revision>5</cp:revision>
  <dcterms:created xsi:type="dcterms:W3CDTF">2026-03-15T13:10:02Z</dcterms:created>
  <dcterms:modified xsi:type="dcterms:W3CDTF">2026-03-25T12:18:09Z</dcterms:modified>
</cp:coreProperties>
</file>