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3"/>
  </p:notesMasterIdLst>
  <p:sldIdLst>
    <p:sldId id="298" r:id="rId2"/>
    <p:sldId id="265" r:id="rId3"/>
    <p:sldId id="307" r:id="rId4"/>
    <p:sldId id="311" r:id="rId5"/>
    <p:sldId id="301" r:id="rId6"/>
    <p:sldId id="295" r:id="rId7"/>
    <p:sldId id="313" r:id="rId8"/>
    <p:sldId id="258" r:id="rId9"/>
    <p:sldId id="267" r:id="rId10"/>
    <p:sldId id="282" r:id="rId11"/>
    <p:sldId id="290" r:id="rId12"/>
    <p:sldId id="277" r:id="rId13"/>
    <p:sldId id="286" r:id="rId14"/>
    <p:sldId id="272" r:id="rId15"/>
    <p:sldId id="309" r:id="rId16"/>
    <p:sldId id="300" r:id="rId17"/>
    <p:sldId id="312" r:id="rId18"/>
    <p:sldId id="315" r:id="rId19"/>
    <p:sldId id="314" r:id="rId20"/>
    <p:sldId id="308" r:id="rId21"/>
    <p:sldId id="310"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197" autoAdjust="0"/>
    <p:restoredTop sz="70798" autoAdjust="0"/>
  </p:normalViewPr>
  <p:slideViewPr>
    <p:cSldViewPr snapToGrid="0">
      <p:cViewPr varScale="1">
        <p:scale>
          <a:sx n="45" d="100"/>
          <a:sy n="45" d="100"/>
        </p:scale>
        <p:origin x="1184" y="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1AD6FF-03D2-4487-9B07-95805909F2C0}" type="datetimeFigureOut">
              <a:rPr lang="en-GB" smtClean="0"/>
              <a:t>31/03/2023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6B3C12-03E3-4224-8704-949EBF41D294}" type="slidenum">
              <a:rPr lang="en-GB" smtClean="0"/>
              <a:t>‹#›</a:t>
            </a:fld>
            <a:endParaRPr lang="en-GB"/>
          </a:p>
        </p:txBody>
      </p:sp>
    </p:spTree>
    <p:extLst>
      <p:ext uri="{BB962C8B-B14F-4D97-AF65-F5344CB8AC3E}">
        <p14:creationId xmlns:p14="http://schemas.microsoft.com/office/powerpoint/2010/main" val="1208422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2</a:t>
            </a:fld>
            <a:endParaRPr lang="en-GB"/>
          </a:p>
        </p:txBody>
      </p:sp>
    </p:spTree>
    <p:extLst>
      <p:ext uri="{BB962C8B-B14F-4D97-AF65-F5344CB8AC3E}">
        <p14:creationId xmlns:p14="http://schemas.microsoft.com/office/powerpoint/2010/main" val="2103479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3</a:t>
            </a:fld>
            <a:endParaRPr lang="en-GB"/>
          </a:p>
        </p:txBody>
      </p:sp>
    </p:spTree>
    <p:extLst>
      <p:ext uri="{BB962C8B-B14F-4D97-AF65-F5344CB8AC3E}">
        <p14:creationId xmlns:p14="http://schemas.microsoft.com/office/powerpoint/2010/main" val="1371087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4</a:t>
            </a:fld>
            <a:endParaRPr lang="en-GB"/>
          </a:p>
        </p:txBody>
      </p:sp>
    </p:spTree>
    <p:extLst>
      <p:ext uri="{BB962C8B-B14F-4D97-AF65-F5344CB8AC3E}">
        <p14:creationId xmlns:p14="http://schemas.microsoft.com/office/powerpoint/2010/main" val="1619074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5</a:t>
            </a:fld>
            <a:endParaRPr lang="en-GB"/>
          </a:p>
        </p:txBody>
      </p:sp>
    </p:spTree>
    <p:extLst>
      <p:ext uri="{BB962C8B-B14F-4D97-AF65-F5344CB8AC3E}">
        <p14:creationId xmlns:p14="http://schemas.microsoft.com/office/powerpoint/2010/main" val="3242532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6</a:t>
            </a:fld>
            <a:endParaRPr lang="en-GB"/>
          </a:p>
        </p:txBody>
      </p:sp>
    </p:spTree>
    <p:extLst>
      <p:ext uri="{BB962C8B-B14F-4D97-AF65-F5344CB8AC3E}">
        <p14:creationId xmlns:p14="http://schemas.microsoft.com/office/powerpoint/2010/main" val="18204193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7</a:t>
            </a:fld>
            <a:endParaRPr lang="en-GB"/>
          </a:p>
        </p:txBody>
      </p:sp>
    </p:spTree>
    <p:extLst>
      <p:ext uri="{BB962C8B-B14F-4D97-AF65-F5344CB8AC3E}">
        <p14:creationId xmlns:p14="http://schemas.microsoft.com/office/powerpoint/2010/main" val="20309784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8</a:t>
            </a:fld>
            <a:endParaRPr lang="en-GB"/>
          </a:p>
        </p:txBody>
      </p:sp>
    </p:spTree>
    <p:extLst>
      <p:ext uri="{BB962C8B-B14F-4D97-AF65-F5344CB8AC3E}">
        <p14:creationId xmlns:p14="http://schemas.microsoft.com/office/powerpoint/2010/main" val="126910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9</a:t>
            </a:fld>
            <a:endParaRPr lang="en-GB"/>
          </a:p>
        </p:txBody>
      </p:sp>
    </p:spTree>
    <p:extLst>
      <p:ext uri="{BB962C8B-B14F-4D97-AF65-F5344CB8AC3E}">
        <p14:creationId xmlns:p14="http://schemas.microsoft.com/office/powerpoint/2010/main" val="26202524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10</a:t>
            </a:fld>
            <a:endParaRPr lang="en-GB"/>
          </a:p>
        </p:txBody>
      </p:sp>
    </p:spTree>
    <p:extLst>
      <p:ext uri="{BB962C8B-B14F-4D97-AF65-F5344CB8AC3E}">
        <p14:creationId xmlns:p14="http://schemas.microsoft.com/office/powerpoint/2010/main" val="18214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Wingdings" panose="05000000000000000000" pitchFamily="2" charset="2"/>
              <a:buNone/>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11</a:t>
            </a:fld>
            <a:endParaRPr lang="en-GB"/>
          </a:p>
        </p:txBody>
      </p:sp>
    </p:spTree>
    <p:extLst>
      <p:ext uri="{BB962C8B-B14F-4D97-AF65-F5344CB8AC3E}">
        <p14:creationId xmlns:p14="http://schemas.microsoft.com/office/powerpoint/2010/main" val="40893905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ea typeface="Calibri"/>
                <a:cs typeface="Calibri"/>
              </a:rPr>
              <a:t>Qwell</a:t>
            </a:r>
            <a:r>
              <a:rPr lang="en-GB" dirty="0">
                <a:ea typeface="Calibri"/>
                <a:cs typeface="Calibri"/>
              </a:rPr>
              <a:t> is meant to supplement existing NHS programmes like IAPT. For individuals unwilling to participate in more organised services, this option offers an immediate replacement. </a:t>
            </a:r>
            <a:r>
              <a:rPr lang="en-GB" dirty="0" err="1">
                <a:ea typeface="Calibri"/>
                <a:cs typeface="Calibri"/>
              </a:rPr>
              <a:t>Qwell</a:t>
            </a:r>
            <a:r>
              <a:rPr lang="en-GB" dirty="0">
                <a:ea typeface="Calibri"/>
                <a:cs typeface="Calibri"/>
              </a:rPr>
              <a:t> have drawn out continuing pathways across the UK, and clinical model is underpinned by NICE guidelines (</a:t>
            </a:r>
            <a:r>
              <a:rPr lang="en-GB" dirty="0" err="1">
                <a:ea typeface="Calibri"/>
                <a:cs typeface="Calibri"/>
              </a:rPr>
              <a:t>Kooth</a:t>
            </a:r>
            <a:r>
              <a:rPr lang="en-GB" dirty="0">
                <a:ea typeface="Calibri"/>
                <a:cs typeface="Calibri"/>
              </a:rPr>
              <a:t> Digital Health, 2023c).</a:t>
            </a:r>
          </a:p>
          <a:p>
            <a:r>
              <a:rPr lang="en-GB" dirty="0">
                <a:ea typeface="Calibri"/>
                <a:cs typeface="Calibri"/>
              </a:rPr>
              <a:t>According to </a:t>
            </a:r>
            <a:r>
              <a:rPr lang="en-GB" dirty="0" err="1">
                <a:ea typeface="Calibri"/>
                <a:cs typeface="Calibri"/>
              </a:rPr>
              <a:t>Kooth</a:t>
            </a:r>
            <a:r>
              <a:rPr lang="en-GB" dirty="0">
                <a:ea typeface="Calibri"/>
                <a:cs typeface="Calibri"/>
              </a:rPr>
              <a:t> Digital Health (2023c), </a:t>
            </a:r>
            <a:r>
              <a:rPr lang="en-GB" dirty="0" err="1">
                <a:ea typeface="Calibri"/>
                <a:cs typeface="Calibri"/>
              </a:rPr>
              <a:t>Kooth</a:t>
            </a:r>
            <a:r>
              <a:rPr lang="en-GB" dirty="0">
                <a:ea typeface="Calibri"/>
                <a:cs typeface="Calibri"/>
              </a:rPr>
              <a:t> was launched in 2001, it is the leading digital platform in the UK and has accreditation of the British Association of Counselling and Psychotherapy. It works with the NHS but it is autonomous. Conforming to the Thrive System Change Framework. The platform is one-of-a-kind since it serves young people who may require guidance and referrals, or urgent assistance due to a crisis (</a:t>
            </a:r>
            <a:r>
              <a:rPr lang="en-GB" dirty="0" err="1">
                <a:ea typeface="Calibri"/>
                <a:cs typeface="Calibri"/>
              </a:rPr>
              <a:t>Kooth</a:t>
            </a:r>
            <a:r>
              <a:rPr lang="en-GB" dirty="0">
                <a:ea typeface="Calibri"/>
                <a:cs typeface="Calibri"/>
              </a:rPr>
              <a:t> Digital Health, 2023c).</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6B3C12-03E3-4224-8704-949EBF41D294}" type="slidenum">
              <a:rPr lang="en-GB" smtClean="0"/>
              <a:t>12</a:t>
            </a:fld>
            <a:endParaRPr lang="en-GB"/>
          </a:p>
        </p:txBody>
      </p:sp>
    </p:spTree>
    <p:extLst>
      <p:ext uri="{BB962C8B-B14F-4D97-AF65-F5344CB8AC3E}">
        <p14:creationId xmlns:p14="http://schemas.microsoft.com/office/powerpoint/2010/main" val="220705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13</a:t>
            </a:fld>
            <a:endParaRPr lang="en-GB"/>
          </a:p>
        </p:txBody>
      </p:sp>
    </p:spTree>
    <p:extLst>
      <p:ext uri="{BB962C8B-B14F-4D97-AF65-F5344CB8AC3E}">
        <p14:creationId xmlns:p14="http://schemas.microsoft.com/office/powerpoint/2010/main" val="40863110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In the UK, the </a:t>
            </a:r>
            <a:r>
              <a:rPr lang="en-GB" b="1" dirty="0">
                <a:latin typeface="Arial" panose="020B0604020202020204" pitchFamily="34" charset="0"/>
                <a:cs typeface="Arial" panose="020B0604020202020204" pitchFamily="34" charset="0"/>
              </a:rPr>
              <a:t>Mental Health Act 1983 </a:t>
            </a:r>
            <a:r>
              <a:rPr lang="en-GB" b="0" dirty="0">
                <a:latin typeface="Arial" panose="020B0604020202020204" pitchFamily="34" charset="0"/>
                <a:cs typeface="Arial" panose="020B0604020202020204" pitchFamily="34" charset="0"/>
              </a:rPr>
              <a:t>is a wide-ranging piece of legislation that governs how people with mental health conditions are assessed, treated, and supported. The Act contains provisions for involuntary treatment and detention of persons who are deemed to be at significant risk of harm to themselves or others.</a:t>
            </a:r>
          </a:p>
          <a:p>
            <a:r>
              <a:rPr lang="en-GB" b="1" dirty="0"/>
              <a:t>Human Rights Act 1998 </a:t>
            </a:r>
            <a:r>
              <a:rPr lang="en-GB" dirty="0"/>
              <a:t>protects the rights and freedoms of individuals in the UK, including those with mental health issues. This act provides legal protection for people experiencing discrimination or harm due to their mental illness by safeguarding their basic human rights, such as the right to privacy, dignity, and freedom from inhumane and degrading treatment.</a:t>
            </a:r>
          </a:p>
          <a:p>
            <a:r>
              <a:rPr lang="en-GB" b="1" dirty="0"/>
              <a:t>The Equality Act 2010 </a:t>
            </a:r>
            <a:r>
              <a:rPr lang="en-GB" dirty="0"/>
              <a:t>provides protection against discrimination against individuals with mental health issues. The Act prohibits discrimination.</a:t>
            </a:r>
          </a:p>
          <a:p>
            <a:r>
              <a:rPr lang="en-GB" b="1" dirty="0"/>
              <a:t>The Care Act 2014 </a:t>
            </a:r>
            <a:r>
              <a:rPr lang="en-GB" dirty="0"/>
              <a:t>aims to protect people by ensuring that they receive high-quality care and support and have access to information and advice. Individuals with mental health conditions are involved in the decision-making process. The Act also outlines the need for safeguarding vulnerable adults, including those with mental health issues, from abuse and neglect. </a:t>
            </a:r>
          </a:p>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14</a:t>
            </a:fld>
            <a:endParaRPr lang="en-GB"/>
          </a:p>
        </p:txBody>
      </p:sp>
    </p:spTree>
    <p:extLst>
      <p:ext uri="{BB962C8B-B14F-4D97-AF65-F5344CB8AC3E}">
        <p14:creationId xmlns:p14="http://schemas.microsoft.com/office/powerpoint/2010/main" val="7995499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15</a:t>
            </a:fld>
            <a:endParaRPr lang="en-GB"/>
          </a:p>
        </p:txBody>
      </p:sp>
    </p:spTree>
    <p:extLst>
      <p:ext uri="{BB962C8B-B14F-4D97-AF65-F5344CB8AC3E}">
        <p14:creationId xmlns:p14="http://schemas.microsoft.com/office/powerpoint/2010/main" val="19588597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16</a:t>
            </a:fld>
            <a:endParaRPr lang="en-GB"/>
          </a:p>
        </p:txBody>
      </p:sp>
    </p:spTree>
    <p:extLst>
      <p:ext uri="{BB962C8B-B14F-4D97-AF65-F5344CB8AC3E}">
        <p14:creationId xmlns:p14="http://schemas.microsoft.com/office/powerpoint/2010/main" val="305820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17</a:t>
            </a:fld>
            <a:endParaRPr lang="en-GB"/>
          </a:p>
        </p:txBody>
      </p:sp>
    </p:spTree>
    <p:extLst>
      <p:ext uri="{BB962C8B-B14F-4D97-AF65-F5344CB8AC3E}">
        <p14:creationId xmlns:p14="http://schemas.microsoft.com/office/powerpoint/2010/main" val="10085813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18</a:t>
            </a:fld>
            <a:endParaRPr lang="en-GB"/>
          </a:p>
        </p:txBody>
      </p:sp>
    </p:spTree>
    <p:extLst>
      <p:ext uri="{BB962C8B-B14F-4D97-AF65-F5344CB8AC3E}">
        <p14:creationId xmlns:p14="http://schemas.microsoft.com/office/powerpoint/2010/main" val="38521900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19</a:t>
            </a:fld>
            <a:endParaRPr lang="en-GB"/>
          </a:p>
        </p:txBody>
      </p:sp>
    </p:spTree>
    <p:extLst>
      <p:ext uri="{BB962C8B-B14F-4D97-AF65-F5344CB8AC3E}">
        <p14:creationId xmlns:p14="http://schemas.microsoft.com/office/powerpoint/2010/main" val="42564083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20</a:t>
            </a:fld>
            <a:endParaRPr lang="en-GB"/>
          </a:p>
        </p:txBody>
      </p:sp>
    </p:spTree>
    <p:extLst>
      <p:ext uri="{BB962C8B-B14F-4D97-AF65-F5344CB8AC3E}">
        <p14:creationId xmlns:p14="http://schemas.microsoft.com/office/powerpoint/2010/main" val="36450502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B3C12-03E3-4224-8704-949EBF41D294}" type="slidenum">
              <a:rPr lang="en-GB" smtClean="0"/>
              <a:t>21</a:t>
            </a:fld>
            <a:endParaRPr lang="en-GB"/>
          </a:p>
        </p:txBody>
      </p:sp>
    </p:spTree>
    <p:extLst>
      <p:ext uri="{BB962C8B-B14F-4D97-AF65-F5344CB8AC3E}">
        <p14:creationId xmlns:p14="http://schemas.microsoft.com/office/powerpoint/2010/main" val="41630662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3391DE77-CF16-4C66-9971-A0DEF0EBD770}" type="datetimeFigureOut">
              <a:rPr lang="en-GB" smtClean="0"/>
              <a:t>31/03/2023</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38D9D60D-AC0B-4823-A9FA-8EE082DB3C85}" type="slidenum">
              <a:rPr lang="en-GB" smtClean="0"/>
              <a:t>‹#›</a:t>
            </a:fld>
            <a:endParaRPr lang="en-GB"/>
          </a:p>
        </p:txBody>
      </p:sp>
    </p:spTree>
    <p:extLst>
      <p:ext uri="{BB962C8B-B14F-4D97-AF65-F5344CB8AC3E}">
        <p14:creationId xmlns:p14="http://schemas.microsoft.com/office/powerpoint/2010/main" val="170514087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91DE77-CF16-4C66-9971-A0DEF0EBD770}" type="datetimeFigureOut">
              <a:rPr lang="en-GB" smtClean="0"/>
              <a:t>31/03/2023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D9D60D-AC0B-4823-A9FA-8EE082DB3C85}" type="slidenum">
              <a:rPr lang="en-GB" smtClean="0"/>
              <a:t>‹#›</a:t>
            </a:fld>
            <a:endParaRPr lang="en-GB"/>
          </a:p>
        </p:txBody>
      </p:sp>
    </p:spTree>
    <p:extLst>
      <p:ext uri="{BB962C8B-B14F-4D97-AF65-F5344CB8AC3E}">
        <p14:creationId xmlns:p14="http://schemas.microsoft.com/office/powerpoint/2010/main" val="967148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3391DE77-CF16-4C66-9971-A0DEF0EBD770}" type="datetimeFigureOut">
              <a:rPr lang="en-GB" smtClean="0"/>
              <a:t>31/03/2023</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38D9D60D-AC0B-4823-A9FA-8EE082DB3C85}" type="slidenum">
              <a:rPr lang="en-GB" smtClean="0"/>
              <a:t>‹#›</a:t>
            </a:fld>
            <a:endParaRPr lang="en-GB"/>
          </a:p>
        </p:txBody>
      </p:sp>
    </p:spTree>
    <p:extLst>
      <p:ext uri="{BB962C8B-B14F-4D97-AF65-F5344CB8AC3E}">
        <p14:creationId xmlns:p14="http://schemas.microsoft.com/office/powerpoint/2010/main" val="374466033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91DE77-CF16-4C66-9971-A0DEF0EBD770}" type="datetimeFigureOut">
              <a:rPr lang="en-GB" smtClean="0"/>
              <a:t>31/03/2023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D9D60D-AC0B-4823-A9FA-8EE082DB3C85}" type="slidenum">
              <a:rPr lang="en-GB" smtClean="0"/>
              <a:t>‹#›</a:t>
            </a:fld>
            <a:endParaRPr lang="en-GB"/>
          </a:p>
        </p:txBody>
      </p:sp>
    </p:spTree>
    <p:extLst>
      <p:ext uri="{BB962C8B-B14F-4D97-AF65-F5344CB8AC3E}">
        <p14:creationId xmlns:p14="http://schemas.microsoft.com/office/powerpoint/2010/main" val="2012401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91DE77-CF16-4C66-9971-A0DEF0EBD770}" type="datetimeFigureOut">
              <a:rPr lang="en-GB" smtClean="0"/>
              <a:t>31/03/2023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D9D60D-AC0B-4823-A9FA-8EE082DB3C85}" type="slidenum">
              <a:rPr lang="en-GB" smtClean="0"/>
              <a:t>‹#›</a:t>
            </a:fld>
            <a:endParaRPr lang="en-GB"/>
          </a:p>
        </p:txBody>
      </p:sp>
    </p:spTree>
    <p:extLst>
      <p:ext uri="{BB962C8B-B14F-4D97-AF65-F5344CB8AC3E}">
        <p14:creationId xmlns:p14="http://schemas.microsoft.com/office/powerpoint/2010/main" val="3944331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91DE77-CF16-4C66-9971-A0DEF0EBD770}" type="datetimeFigureOut">
              <a:rPr lang="en-GB" smtClean="0"/>
              <a:t>31/03/2023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D9D60D-AC0B-4823-A9FA-8EE082DB3C85}" type="slidenum">
              <a:rPr lang="en-GB" smtClean="0"/>
              <a:t>‹#›</a:t>
            </a:fld>
            <a:endParaRPr lang="en-GB"/>
          </a:p>
        </p:txBody>
      </p:sp>
    </p:spTree>
    <p:extLst>
      <p:ext uri="{BB962C8B-B14F-4D97-AF65-F5344CB8AC3E}">
        <p14:creationId xmlns:p14="http://schemas.microsoft.com/office/powerpoint/2010/main" val="1312425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91DE77-CF16-4C66-9971-A0DEF0EBD770}" type="datetimeFigureOut">
              <a:rPr lang="en-GB" smtClean="0"/>
              <a:t>31/03/2023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D9D60D-AC0B-4823-A9FA-8EE082DB3C85}" type="slidenum">
              <a:rPr lang="en-GB" smtClean="0"/>
              <a:t>‹#›</a:t>
            </a:fld>
            <a:endParaRPr lang="en-GB"/>
          </a:p>
        </p:txBody>
      </p:sp>
    </p:spTree>
    <p:extLst>
      <p:ext uri="{BB962C8B-B14F-4D97-AF65-F5344CB8AC3E}">
        <p14:creationId xmlns:p14="http://schemas.microsoft.com/office/powerpoint/2010/main" val="2378795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3391DE77-CF16-4C66-9971-A0DEF0EBD770}" type="datetimeFigureOut">
              <a:rPr lang="en-GB" smtClean="0"/>
              <a:t>31/03/2023</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38D9D60D-AC0B-4823-A9FA-8EE082DB3C85}"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22703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3391DE77-CF16-4C66-9971-A0DEF0EBD770}" type="datetimeFigureOut">
              <a:rPr lang="en-GB" smtClean="0"/>
              <a:t>31/03/2023</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38D9D60D-AC0B-4823-A9FA-8EE082DB3C85}"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0997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91DE77-CF16-4C66-9971-A0DEF0EBD770}" type="datetimeFigureOut">
              <a:rPr lang="en-GB" smtClean="0"/>
              <a:t>31/03/2023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D9D60D-AC0B-4823-A9FA-8EE082DB3C85}" type="slidenum">
              <a:rPr lang="en-GB" smtClean="0"/>
              <a:t>‹#›</a:t>
            </a:fld>
            <a:endParaRPr lang="en-GB"/>
          </a:p>
        </p:txBody>
      </p:sp>
    </p:spTree>
    <p:extLst>
      <p:ext uri="{BB962C8B-B14F-4D97-AF65-F5344CB8AC3E}">
        <p14:creationId xmlns:p14="http://schemas.microsoft.com/office/powerpoint/2010/main" val="3290687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91DE77-CF16-4C66-9971-A0DEF0EBD770}" type="datetimeFigureOut">
              <a:rPr lang="en-GB" smtClean="0"/>
              <a:t>31/03/2023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D9D60D-AC0B-4823-A9FA-8EE082DB3C85}" type="slidenum">
              <a:rPr lang="en-GB" smtClean="0"/>
              <a:t>‹#›</a:t>
            </a:fld>
            <a:endParaRPr lang="en-GB"/>
          </a:p>
        </p:txBody>
      </p:sp>
    </p:spTree>
    <p:extLst>
      <p:ext uri="{BB962C8B-B14F-4D97-AF65-F5344CB8AC3E}">
        <p14:creationId xmlns:p14="http://schemas.microsoft.com/office/powerpoint/2010/main" val="790338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3391DE77-CF16-4C66-9971-A0DEF0EBD770}" type="datetimeFigureOut">
              <a:rPr lang="en-GB" smtClean="0"/>
              <a:t>31/03/2023</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8D9D60D-AC0B-4823-A9FA-8EE082DB3C85}" type="slidenum">
              <a:rPr lang="en-GB" smtClean="0"/>
              <a:t>‹#›</a:t>
            </a:fld>
            <a:endParaRPr lang="en-GB"/>
          </a:p>
        </p:txBody>
      </p:sp>
    </p:spTree>
    <p:extLst>
      <p:ext uri="{BB962C8B-B14F-4D97-AF65-F5344CB8AC3E}">
        <p14:creationId xmlns:p14="http://schemas.microsoft.com/office/powerpoint/2010/main" val="361588753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interacc.typepad.com/synthesis/2010/01/acceptance.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hyperlink" Target="https://www.pngall.com/exclamation-mark-png" TargetMode="Externa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polisxinaris.blogspot.com/2015/04/social-media-time-hacks-how-to-save.html" TargetMode="External"/><Relationship Id="rId4" Type="http://schemas.openxmlformats.org/officeDocument/2006/relationships/image" Target="../media/image16.jp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tr.wikipedia.org/wiki/Minnet"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legislation.gov.uk/ukpga/2014/23/contents/enacted" TargetMode="External"/><Relationship Id="rId3" Type="http://schemas.openxmlformats.org/officeDocument/2006/relationships/hyperlink" Target="https://www.gov.uk/government/publications/community-development-handbook/community-development-handbook" TargetMode="External"/><Relationship Id="rId7" Type="http://schemas.openxmlformats.org/officeDocument/2006/relationships/hyperlink" Target="https://www.britannica.com/place/Tower-Hamlet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gov.kooth.com/uk" TargetMode="External"/><Relationship Id="rId5" Type="http://schemas.openxmlformats.org/officeDocument/2006/relationships/hyperlink" Target="https://www.legislation.gov.uk/ukpga/1998/42/contents" TargetMode="External"/><Relationship Id="rId4" Type="http://schemas.openxmlformats.org/officeDocument/2006/relationships/hyperlink" Target="https://www.legislation.gov.uk/ukpga/2010/15/content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nhs.uk/nhs-services/mental-health-services/" TargetMode="External"/><Relationship Id="rId7" Type="http://schemas.openxmlformats.org/officeDocument/2006/relationships/hyperlink" Target="https://www.longtermplan.nhs.uk/"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legislation.gov.uk/ukpga/1983/20/contents" TargetMode="External"/><Relationship Id="rId5" Type="http://schemas.openxmlformats.org/officeDocument/2006/relationships/hyperlink" Target="https://www.mentalhealth.org.uk/our-work/public-engagement/mental-health-awareness-week" TargetMode="External"/><Relationship Id="rId4" Type="http://schemas.openxmlformats.org/officeDocument/2006/relationships/hyperlink" Target="https://www.mindthnr.org.uk/our-services/connecting-communities/"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ons.gov.uk/visualisations/censuspopulationchange/E09000030/"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towerhamlets.gov.uk/lgnl/community_and_living/borough_statistics/Borough_profile.aspx" TargetMode="External"/><Relationship Id="rId5" Type="http://schemas.openxmlformats.org/officeDocument/2006/relationships/hyperlink" Target="https://www.ons.gov.uk/visualisations/censusareachanges/E09000030/" TargetMode="External"/><Relationship Id="rId4" Type="http://schemas.openxmlformats.org/officeDocument/2006/relationships/hyperlink" Target="https://www.gov.uk/government/publications/health-matters-health-and-wellbeing-community-centred-approaches/health-matters-community-centred-approaches-for-health-and-wellbe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towerhamlets.gov.uk/lgnl/health__social_care/public_health/mental_wellbeing.aspx" TargetMode="External"/><Relationship Id="rId7" Type="http://schemas.openxmlformats.org/officeDocument/2006/relationships/hyperlink" Target="https://www.towerhamlets.gov.uk/News_events/2022/June-2022/Tower-Hamlets-has-biggest-population-increase-in-the-country.aspx"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towerhamlets.gov.uk/News_events/2022/December-2022/New-Tower-Hamlets-census-data-released.aspx" TargetMode="External"/><Relationship Id="rId5" Type="http://schemas.openxmlformats.org/officeDocument/2006/relationships/hyperlink" Target="https://www.towerhamlets.gov.uk/lgnl/community_and_living/borough_statistics/Borough_profile.aspx" TargetMode="External"/><Relationship Id="rId4" Type="http://schemas.openxmlformats.org/officeDocument/2006/relationships/hyperlink" Target="https://www.towerhamlets.gov.uk/lgnl/health__social_care/public_health/Mental-health-support-for-children-and-young-people.aspxm"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who.int/news-room/feature-stories/detail/community-based-mental-health-services-using-a-rights-based-approach"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www.trustforlondon.org.uk/data/boroughs/tower-hamlets-poverty-and-inequality-indicators/?indicator=living-standards" TargetMode="External"/><Relationship Id="rId5" Type="http://schemas.openxmlformats.org/officeDocument/2006/relationships/hyperlink" Target="https://www.trustforlondon.org.uk/data/life-expectancy-borough/" TargetMode="External"/><Relationship Id="rId4" Type="http://schemas.openxmlformats.org/officeDocument/2006/relationships/hyperlink" Target="https://www.time-to-change.org.uk/resour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8" name="Rectangle 17">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4" name="Picture 3">
            <a:extLst>
              <a:ext uri="{FF2B5EF4-FFF2-40B4-BE49-F238E27FC236}">
                <a16:creationId xmlns:a16="http://schemas.microsoft.com/office/drawing/2014/main" id="{A8D0E5DC-4447-02AF-7C7E-D405D7B723AB}"/>
              </a:ext>
            </a:extLst>
          </p:cNvPr>
          <p:cNvPicPr>
            <a:picLocks noChangeAspect="1"/>
          </p:cNvPicPr>
          <p:nvPr/>
        </p:nvPicPr>
        <p:blipFill>
          <a:blip r:embed="rId2"/>
          <a:stretch>
            <a:fillRect/>
          </a:stretch>
        </p:blipFill>
        <p:spPr>
          <a:xfrm>
            <a:off x="6788068" y="727628"/>
            <a:ext cx="4720570" cy="2480831"/>
          </a:xfrm>
          <a:prstGeom prst="rect">
            <a:avLst/>
          </a:prstGeom>
        </p:spPr>
      </p:pic>
      <p:sp>
        <p:nvSpPr>
          <p:cNvPr id="3" name="Content Placeholder 2">
            <a:extLst>
              <a:ext uri="{FF2B5EF4-FFF2-40B4-BE49-F238E27FC236}">
                <a16:creationId xmlns:a16="http://schemas.microsoft.com/office/drawing/2014/main" id="{FEE80BB6-6215-DF8D-46F3-DDF30D079759}"/>
              </a:ext>
            </a:extLst>
          </p:cNvPr>
          <p:cNvSpPr>
            <a:spLocks noGrp="1"/>
          </p:cNvSpPr>
          <p:nvPr>
            <p:ph idx="1"/>
          </p:nvPr>
        </p:nvSpPr>
        <p:spPr>
          <a:xfrm>
            <a:off x="807167" y="1337849"/>
            <a:ext cx="5054517" cy="4182302"/>
          </a:xfrm>
        </p:spPr>
        <p:txBody>
          <a:bodyPr>
            <a:noAutofit/>
          </a:bodyPr>
          <a:lstStyle/>
          <a:p>
            <a:pPr marL="0" indent="0" algn="ctr">
              <a:lnSpc>
                <a:spcPct val="110000"/>
              </a:lnSpc>
              <a:buNone/>
            </a:pPr>
            <a:r>
              <a:rPr lang="en-GB" sz="2400" b="1" dirty="0">
                <a:latin typeface="Arial" panose="020B0604020202020204" pitchFamily="34" charset="0"/>
                <a:cs typeface="Arial" panose="020B0604020202020204" pitchFamily="34" charset="0"/>
              </a:rPr>
              <a:t>Assessment 1</a:t>
            </a:r>
          </a:p>
          <a:p>
            <a:pPr marL="0" indent="0" algn="ctr">
              <a:lnSpc>
                <a:spcPct val="110000"/>
              </a:lnSpc>
              <a:buNone/>
            </a:pPr>
            <a:r>
              <a:rPr lang="en-GB" sz="2400" b="1" dirty="0">
                <a:latin typeface="Arial" panose="020B0604020202020204" pitchFamily="34" charset="0"/>
                <a:cs typeface="Arial" panose="020B0604020202020204" pitchFamily="34" charset="0"/>
              </a:rPr>
              <a:t>Community Development Project</a:t>
            </a:r>
          </a:p>
          <a:p>
            <a:pPr marL="0" indent="0" algn="ctr">
              <a:lnSpc>
                <a:spcPct val="110000"/>
              </a:lnSpc>
              <a:buNone/>
            </a:pPr>
            <a:r>
              <a:rPr lang="en-GB" sz="2400" b="1" dirty="0">
                <a:latin typeface="Arial" panose="020B0604020202020204" pitchFamily="34" charset="0"/>
                <a:cs typeface="Arial" panose="020B0604020202020204" pitchFamily="34" charset="0"/>
              </a:rPr>
              <a:t>Student Name: Justyna Cichocka  </a:t>
            </a:r>
          </a:p>
          <a:p>
            <a:pPr marL="0" indent="0" algn="ctr">
              <a:lnSpc>
                <a:spcPct val="110000"/>
              </a:lnSpc>
              <a:buNone/>
            </a:pPr>
            <a:r>
              <a:rPr lang="en-GB" sz="2400" b="1" dirty="0">
                <a:latin typeface="Arial" panose="020B0604020202020204" pitchFamily="34" charset="0"/>
                <a:cs typeface="Arial" panose="020B0604020202020204" pitchFamily="34" charset="0"/>
              </a:rPr>
              <a:t>Student Number: 1916227</a:t>
            </a:r>
          </a:p>
          <a:p>
            <a:pPr marL="0" indent="0" algn="ctr">
              <a:lnSpc>
                <a:spcPct val="110000"/>
              </a:lnSpc>
              <a:buNone/>
            </a:pPr>
            <a:r>
              <a:rPr lang="en-GB" sz="2400" b="1" dirty="0">
                <a:latin typeface="Arial" panose="020B0604020202020204" pitchFamily="34" charset="0"/>
                <a:cs typeface="Arial" panose="020B0604020202020204" pitchFamily="34" charset="0"/>
              </a:rPr>
              <a:t>Community Care and Development</a:t>
            </a:r>
          </a:p>
          <a:p>
            <a:pPr marL="0" indent="0" algn="ctr">
              <a:lnSpc>
                <a:spcPct val="110000"/>
              </a:lnSpc>
              <a:buNone/>
            </a:pPr>
            <a:r>
              <a:rPr lang="en-GB" sz="2400" b="1" dirty="0">
                <a:latin typeface="Arial" panose="020B0604020202020204" pitchFamily="34" charset="0"/>
                <a:cs typeface="Arial" panose="020B0604020202020204" pitchFamily="34" charset="0"/>
              </a:rPr>
              <a:t>Module Code: BMHP6022</a:t>
            </a:r>
          </a:p>
          <a:p>
            <a:pPr marL="0" indent="0" algn="ctr">
              <a:lnSpc>
                <a:spcPct val="110000"/>
              </a:lnSpc>
              <a:buNone/>
            </a:pPr>
            <a:r>
              <a:rPr lang="en-GB" sz="2400" b="1" dirty="0">
                <a:latin typeface="Arial" panose="020B0604020202020204" pitchFamily="34" charset="0"/>
                <a:cs typeface="Arial" panose="020B0604020202020204" pitchFamily="34" charset="0"/>
              </a:rPr>
              <a:t>Lecturer: Dr Laila Surani </a:t>
            </a:r>
          </a:p>
          <a:p>
            <a:pPr marL="0" indent="0" algn="ctr">
              <a:lnSpc>
                <a:spcPct val="110000"/>
              </a:lnSpc>
              <a:buNone/>
            </a:pPr>
            <a:r>
              <a:rPr lang="en-GB" sz="2400" b="1" dirty="0">
                <a:latin typeface="Arial" panose="020B0604020202020204" pitchFamily="34" charset="0"/>
                <a:cs typeface="Arial" panose="020B0604020202020204" pitchFamily="34" charset="0"/>
              </a:rPr>
              <a:t>Submission Date: 31.03.2023</a:t>
            </a:r>
            <a:endParaRPr lang="en-GB" sz="2400" dirty="0"/>
          </a:p>
        </p:txBody>
      </p:sp>
      <p:sp>
        <p:nvSpPr>
          <p:cNvPr id="2" name="TextBox 1">
            <a:extLst>
              <a:ext uri="{FF2B5EF4-FFF2-40B4-BE49-F238E27FC236}">
                <a16:creationId xmlns:a16="http://schemas.microsoft.com/office/drawing/2014/main" id="{B8EDD04C-563A-6150-6A60-5A67D8F1D84A}"/>
              </a:ext>
            </a:extLst>
          </p:cNvPr>
          <p:cNvSpPr txBox="1"/>
          <p:nvPr/>
        </p:nvSpPr>
        <p:spPr>
          <a:xfrm>
            <a:off x="11867536" y="6519446"/>
            <a:ext cx="363793" cy="338554"/>
          </a:xfrm>
          <a:prstGeom prst="rect">
            <a:avLst/>
          </a:prstGeom>
          <a:noFill/>
        </p:spPr>
        <p:txBody>
          <a:bodyPr wrap="square" rtlCol="0">
            <a:spAutoFit/>
          </a:bodyPr>
          <a:lstStyle/>
          <a:p>
            <a:r>
              <a:rPr lang="en-GB" sz="1600" b="1" dirty="0">
                <a:solidFill>
                  <a:schemeClr val="tx1">
                    <a:lumMod val="95000"/>
                    <a:lumOff val="5000"/>
                  </a:schemeClr>
                </a:solidFill>
                <a:latin typeface="Arial" panose="020B0604020202020204" pitchFamily="34" charset="0"/>
                <a:cs typeface="Arial" panose="020B0604020202020204" pitchFamily="34" charset="0"/>
              </a:rPr>
              <a:t>1</a:t>
            </a:r>
          </a:p>
        </p:txBody>
      </p:sp>
      <p:pic>
        <p:nvPicPr>
          <p:cNvPr id="5" name="Picture 4">
            <a:extLst>
              <a:ext uri="{FF2B5EF4-FFF2-40B4-BE49-F238E27FC236}">
                <a16:creationId xmlns:a16="http://schemas.microsoft.com/office/drawing/2014/main" id="{FD19F33E-F266-1DAE-B90B-00B8BC0D1910}"/>
              </a:ext>
            </a:extLst>
          </p:cNvPr>
          <p:cNvPicPr>
            <a:picLocks noChangeAspect="1"/>
          </p:cNvPicPr>
          <p:nvPr/>
        </p:nvPicPr>
        <p:blipFill>
          <a:blip r:embed="rId3"/>
          <a:stretch>
            <a:fillRect/>
          </a:stretch>
        </p:blipFill>
        <p:spPr>
          <a:xfrm>
            <a:off x="6788068" y="3649542"/>
            <a:ext cx="4720570" cy="2493639"/>
          </a:xfrm>
          <a:prstGeom prst="rect">
            <a:avLst/>
          </a:prstGeom>
        </p:spPr>
      </p:pic>
    </p:spTree>
    <p:extLst>
      <p:ext uri="{BB962C8B-B14F-4D97-AF65-F5344CB8AC3E}">
        <p14:creationId xmlns:p14="http://schemas.microsoft.com/office/powerpoint/2010/main" val="17898975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418F47-6692-3030-3467-F43943E0BBC9}"/>
              </a:ext>
            </a:extLst>
          </p:cNvPr>
          <p:cNvSpPr txBox="1"/>
          <p:nvPr/>
        </p:nvSpPr>
        <p:spPr>
          <a:xfrm>
            <a:off x="11926529" y="6569915"/>
            <a:ext cx="265471" cy="338554"/>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2</a:t>
            </a:r>
          </a:p>
        </p:txBody>
      </p:sp>
      <p:sp>
        <p:nvSpPr>
          <p:cNvPr id="4" name="TextBox 3">
            <a:extLst>
              <a:ext uri="{FF2B5EF4-FFF2-40B4-BE49-F238E27FC236}">
                <a16:creationId xmlns:a16="http://schemas.microsoft.com/office/drawing/2014/main" id="{50EFD8B0-27C3-9B3E-38D6-08313151DE06}"/>
              </a:ext>
            </a:extLst>
          </p:cNvPr>
          <p:cNvSpPr txBox="1"/>
          <p:nvPr/>
        </p:nvSpPr>
        <p:spPr>
          <a:xfrm>
            <a:off x="308112" y="1364315"/>
            <a:ext cx="7835763" cy="4893647"/>
          </a:xfrm>
          <a:prstGeom prst="rect">
            <a:avLst/>
          </a:prstGeom>
          <a:noFill/>
        </p:spPr>
        <p:txBody>
          <a:bodyPr wrap="square">
            <a:spAutoFit/>
          </a:bodyPr>
          <a:lstStyle/>
          <a:p>
            <a:pPr marL="342900" indent="-3429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Community is a group of individuals who share values, interests, and goals while residing in a particular geographic area. The concept of community embraces social, cultural, and economic factors that contribute to its development (Public Health England, 2018).</a:t>
            </a:r>
          </a:p>
          <a:p>
            <a:pPr algn="just"/>
            <a:endParaRPr lang="en-GB" sz="24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GB" sz="2400" dirty="0">
                <a:latin typeface="Arial" panose="020B0604020202020204" pitchFamily="34" charset="0"/>
                <a:cs typeface="Arial" panose="020B0604020202020204" pitchFamily="34" charset="0"/>
              </a:rPr>
              <a:t>Community development refers to the process of enhancing the quality of life and social well-being of a community by addressing its needs, identifying opportunities, and building local capacity through partnerships, collaborations, and collective action (Central Digital &amp; Data Office, 2017).</a:t>
            </a:r>
          </a:p>
        </p:txBody>
      </p:sp>
      <p:sp>
        <p:nvSpPr>
          <p:cNvPr id="3" name="Rectangle 2">
            <a:extLst>
              <a:ext uri="{FF2B5EF4-FFF2-40B4-BE49-F238E27FC236}">
                <a16:creationId xmlns:a16="http://schemas.microsoft.com/office/drawing/2014/main" id="{E8CF4F85-517B-9474-FF79-1D9B1989D39F}"/>
              </a:ext>
            </a:extLst>
          </p:cNvPr>
          <p:cNvSpPr/>
          <p:nvPr/>
        </p:nvSpPr>
        <p:spPr>
          <a:xfrm>
            <a:off x="308112" y="460809"/>
            <a:ext cx="7237879" cy="646331"/>
          </a:xfrm>
          <a:prstGeom prst="rect">
            <a:avLst/>
          </a:prstGeom>
          <a:noFill/>
        </p:spPr>
        <p:txBody>
          <a:bodyPr wrap="none" lIns="91440" tIns="45720" rIns="91440" bIns="45720">
            <a:spAutoFit/>
          </a:bodyPr>
          <a:lstStyle/>
          <a:p>
            <a:pPr algn="ctr"/>
            <a:r>
              <a:rPr lang="en-US" sz="36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Introduction: Define Community</a:t>
            </a:r>
          </a:p>
        </p:txBody>
      </p:sp>
      <p:pic>
        <p:nvPicPr>
          <p:cNvPr id="6" name="Picture 5" descr="Icon">
            <a:extLst>
              <a:ext uri="{FF2B5EF4-FFF2-40B4-BE49-F238E27FC236}">
                <a16:creationId xmlns:a16="http://schemas.microsoft.com/office/drawing/2014/main" id="{EB5A995F-A807-8852-C1EE-BEBD4EEECCD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27187" y="1956017"/>
            <a:ext cx="3556701" cy="2910142"/>
          </a:xfrm>
          <a:prstGeom prst="rect">
            <a:avLst/>
          </a:prstGeom>
        </p:spPr>
      </p:pic>
    </p:spTree>
    <p:extLst>
      <p:ext uri="{BB962C8B-B14F-4D97-AF65-F5344CB8AC3E}">
        <p14:creationId xmlns:p14="http://schemas.microsoft.com/office/powerpoint/2010/main" val="623248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E509812-4F93-2103-2632-FD4D3B887B69}"/>
              </a:ext>
            </a:extLst>
          </p:cNvPr>
          <p:cNvSpPr txBox="1"/>
          <p:nvPr/>
        </p:nvSpPr>
        <p:spPr>
          <a:xfrm>
            <a:off x="190670" y="1835459"/>
            <a:ext cx="10933773" cy="4493538"/>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	According to Tower Hamlets Council (2019): </a:t>
            </a:r>
          </a:p>
          <a:p>
            <a:pPr marL="914400" lvl="1" indent="-457200">
              <a:buFont typeface="Wingdings" panose="05000000000000000000" pitchFamily="2" charset="2"/>
              <a:buChar char="§"/>
            </a:pPr>
            <a:r>
              <a:rPr lang="en-GB" sz="2400" dirty="0">
                <a:latin typeface="Arial" panose="020B0604020202020204" pitchFamily="34" charset="0"/>
                <a:cs typeface="Arial" panose="020B0604020202020204" pitchFamily="34" charset="0"/>
              </a:rPr>
              <a:t>16.1% of adults self-reported incidents of depression and anxiety (highest across London),</a:t>
            </a:r>
          </a:p>
          <a:p>
            <a:pPr marL="914400" lvl="1" indent="-457200">
              <a:buFont typeface="Wingdings" panose="05000000000000000000" pitchFamily="2" charset="2"/>
              <a:buChar char="§"/>
            </a:pPr>
            <a:r>
              <a:rPr lang="en-GB" sz="2400" dirty="0">
                <a:latin typeface="Arial" panose="020B0604020202020204" pitchFamily="34" charset="0"/>
                <a:cs typeface="Arial" panose="020B0604020202020204" pitchFamily="34" charset="0"/>
              </a:rPr>
              <a:t>1.34% of adults have a severe mental illness (highest level in England),</a:t>
            </a:r>
          </a:p>
          <a:p>
            <a:pPr marL="914400" lvl="1" indent="-457200">
              <a:buFont typeface="Wingdings" panose="05000000000000000000" pitchFamily="2" charset="2"/>
              <a:buChar char="§"/>
            </a:pPr>
            <a:r>
              <a:rPr lang="en-GB" sz="2400" dirty="0">
                <a:latin typeface="Arial" panose="020B0604020202020204" pitchFamily="34" charset="0"/>
                <a:cs typeface="Arial" panose="020B0604020202020204" pitchFamily="34" charset="0"/>
              </a:rPr>
              <a:t>Children in primary and secondary school have a higher rate of social, emotional, and mental health needs than children in London in 2017/18.</a:t>
            </a:r>
          </a:p>
          <a:p>
            <a:pPr marL="914400" lvl="1" indent="-457200">
              <a:buFont typeface="Wingdings" panose="05000000000000000000" pitchFamily="2" charset="2"/>
              <a:buChar char="§"/>
            </a:pPr>
            <a:r>
              <a:rPr lang="en-GB" sz="2400" dirty="0">
                <a:latin typeface="Arial" panose="020B0604020202020204" pitchFamily="34" charset="0"/>
                <a:cs typeface="Arial" panose="020B0604020202020204" pitchFamily="34" charset="0"/>
              </a:rPr>
              <a:t>In 2015, 10.8% of children and youth had mental health issues (higher than England.</a:t>
            </a:r>
          </a:p>
          <a:p>
            <a:pPr marL="914400" lvl="1" indent="-457200">
              <a:buFont typeface="Wingdings" panose="05000000000000000000" pitchFamily="2" charset="2"/>
              <a:buChar char="§"/>
            </a:pPr>
            <a:r>
              <a:rPr lang="en-GB" sz="2400" dirty="0">
                <a:latin typeface="Arial" panose="020B0604020202020204" pitchFamily="34" charset="0"/>
                <a:cs typeface="Arial" panose="020B0604020202020204" pitchFamily="34" charset="0"/>
              </a:rPr>
              <a:t>Highest level of emergency admissions compared to England,</a:t>
            </a:r>
          </a:p>
          <a:p>
            <a:pPr marL="914400" lvl="1" indent="-457200">
              <a:buFont typeface="Wingdings" panose="05000000000000000000" pitchFamily="2" charset="2"/>
              <a:buChar char="§"/>
            </a:pPr>
            <a:r>
              <a:rPr lang="en-GB" sz="2400" dirty="0">
                <a:latin typeface="Arial" panose="020B0604020202020204" pitchFamily="34" charset="0"/>
                <a:cs typeface="Arial" panose="020B0604020202020204" pitchFamily="34" charset="0"/>
              </a:rPr>
              <a:t>3rd highest rate of first-episode psychosis,</a:t>
            </a:r>
          </a:p>
          <a:p>
            <a:pPr marL="914400" lvl="1" indent="-457200">
              <a:buFont typeface="Wingdings" panose="05000000000000000000" pitchFamily="2" charset="2"/>
              <a:buChar char="§"/>
            </a:pPr>
            <a:r>
              <a:rPr lang="en-GB" sz="2400" dirty="0">
                <a:latin typeface="Arial" panose="020B0604020202020204" pitchFamily="34" charset="0"/>
                <a:cs typeface="Arial" panose="020B0604020202020204" pitchFamily="34" charset="0"/>
              </a:rPr>
              <a:t>Perinatal mental health services: higher than London.</a:t>
            </a:r>
          </a:p>
          <a:p>
            <a:pPr marL="742950" lvl="1" indent="-285750">
              <a:buFont typeface="Wingdings" panose="05000000000000000000" pitchFamily="2" charset="2"/>
              <a:buChar char="q"/>
            </a:pPr>
            <a:endParaRPr lang="en-GB" sz="2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AEE18A5-C429-6E80-4BBB-64E2AAED956B}"/>
              </a:ext>
            </a:extLst>
          </p:cNvPr>
          <p:cNvSpPr txBox="1"/>
          <p:nvPr/>
        </p:nvSpPr>
        <p:spPr>
          <a:xfrm>
            <a:off x="11884889" y="6524069"/>
            <a:ext cx="221072" cy="369332"/>
          </a:xfrm>
          <a:prstGeom prst="rect">
            <a:avLst/>
          </a:prstGeom>
          <a:noFill/>
        </p:spPr>
        <p:txBody>
          <a:bodyPr wrap="square" rtlCol="0">
            <a:spAutoFit/>
          </a:bodyPr>
          <a:lstStyle/>
          <a:p>
            <a:r>
              <a:rPr lang="en-GB" b="1" dirty="0"/>
              <a:t>3</a:t>
            </a:r>
          </a:p>
        </p:txBody>
      </p:sp>
      <p:pic>
        <p:nvPicPr>
          <p:cNvPr id="6" name="Picture 5">
            <a:extLst>
              <a:ext uri="{FF2B5EF4-FFF2-40B4-BE49-F238E27FC236}">
                <a16:creationId xmlns:a16="http://schemas.microsoft.com/office/drawing/2014/main" id="{5D192051-F9E8-1A8B-60EC-A9C7BD666122}"/>
              </a:ext>
            </a:extLst>
          </p:cNvPr>
          <p:cNvPicPr>
            <a:picLocks noChangeAspect="1"/>
          </p:cNvPicPr>
          <p:nvPr/>
        </p:nvPicPr>
        <p:blipFill>
          <a:blip r:embed="rId3"/>
          <a:stretch>
            <a:fillRect/>
          </a:stretch>
        </p:blipFill>
        <p:spPr>
          <a:xfrm>
            <a:off x="190670" y="1002831"/>
            <a:ext cx="9711770" cy="963251"/>
          </a:xfrm>
          <a:prstGeom prst="rect">
            <a:avLst/>
          </a:prstGeom>
        </p:spPr>
      </p:pic>
      <p:sp>
        <p:nvSpPr>
          <p:cNvPr id="2" name="Rectangle 1">
            <a:extLst>
              <a:ext uri="{FF2B5EF4-FFF2-40B4-BE49-F238E27FC236}">
                <a16:creationId xmlns:a16="http://schemas.microsoft.com/office/drawing/2014/main" id="{82ACD95B-1265-8740-1680-1C7F78D6A5F6}"/>
              </a:ext>
            </a:extLst>
          </p:cNvPr>
          <p:cNvSpPr/>
          <p:nvPr/>
        </p:nvSpPr>
        <p:spPr>
          <a:xfrm>
            <a:off x="412799" y="311932"/>
            <a:ext cx="9640204" cy="1138773"/>
          </a:xfrm>
          <a:prstGeom prst="rect">
            <a:avLst/>
          </a:prstGeom>
          <a:noFill/>
        </p:spPr>
        <p:txBody>
          <a:bodyPr wrap="none" lIns="91440" tIns="45720" rIns="91440" bIns="45720">
            <a:spAutoFit/>
          </a:bodyPr>
          <a:lstStyle/>
          <a:p>
            <a:pPr algn="ctr"/>
            <a:r>
              <a:rPr lang="en-US" sz="36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What is the health issue in Tower Hamlets?</a:t>
            </a:r>
          </a:p>
          <a:p>
            <a:pPr algn="ctr"/>
            <a:endParaRPr lang="en-US" sz="3200" b="0"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13" name="Picture 12" descr="Icon">
            <a:extLst>
              <a:ext uri="{FF2B5EF4-FFF2-40B4-BE49-F238E27FC236}">
                <a16:creationId xmlns:a16="http://schemas.microsoft.com/office/drawing/2014/main" id="{A43B31D2-92E4-1D82-AD6D-EB961945569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929688" y="1835459"/>
            <a:ext cx="4808616" cy="3568526"/>
          </a:xfrm>
          <a:prstGeom prst="rect">
            <a:avLst/>
          </a:prstGeom>
        </p:spPr>
      </p:pic>
    </p:spTree>
    <p:extLst>
      <p:ext uri="{BB962C8B-B14F-4D97-AF65-F5344CB8AC3E}">
        <p14:creationId xmlns:p14="http://schemas.microsoft.com/office/powerpoint/2010/main" val="27930125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2C8DCBC9-E0DE-46B3-8FAE-C5C151378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65285"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93F93A-581D-D0D7-AB23-1C4CA2810CDB}"/>
              </a:ext>
            </a:extLst>
          </p:cNvPr>
          <p:cNvSpPr>
            <a:spLocks noGrp="1"/>
          </p:cNvSpPr>
          <p:nvPr>
            <p:ph type="title"/>
          </p:nvPr>
        </p:nvSpPr>
        <p:spPr>
          <a:xfrm>
            <a:off x="459368" y="386077"/>
            <a:ext cx="6281928" cy="1744183"/>
          </a:xfrm>
        </p:spPr>
        <p:txBody>
          <a:bodyPr>
            <a:normAutofit/>
          </a:bodyPr>
          <a:lstStyle/>
          <a:p>
            <a:pPr algn="ctr"/>
            <a:r>
              <a:rPr lang="en-GB" sz="3200" b="1" dirty="0">
                <a:latin typeface="Arial" panose="020B0604020202020204" pitchFamily="34" charset="0"/>
                <a:cs typeface="Arial" panose="020B0604020202020204" pitchFamily="34" charset="0"/>
              </a:rPr>
              <a:t>What is the aim of the project for individuals?</a:t>
            </a:r>
            <a:endParaRPr lang="en-GB" sz="3200" dirty="0"/>
          </a:p>
        </p:txBody>
      </p:sp>
      <p:sp>
        <p:nvSpPr>
          <p:cNvPr id="43" name="Content Placeholder 2">
            <a:extLst>
              <a:ext uri="{FF2B5EF4-FFF2-40B4-BE49-F238E27FC236}">
                <a16:creationId xmlns:a16="http://schemas.microsoft.com/office/drawing/2014/main" id="{A7115860-F6A0-5E8A-7AF8-C4A2591CEEA4}"/>
              </a:ext>
            </a:extLst>
          </p:cNvPr>
          <p:cNvSpPr>
            <a:spLocks noGrp="1"/>
          </p:cNvSpPr>
          <p:nvPr>
            <p:ph idx="1"/>
          </p:nvPr>
        </p:nvSpPr>
        <p:spPr>
          <a:xfrm>
            <a:off x="563753" y="2130260"/>
            <a:ext cx="7013265" cy="4276221"/>
          </a:xfrm>
        </p:spPr>
        <p:txBody>
          <a:bodyPr>
            <a:normAutofit/>
          </a:bodyPr>
          <a:lstStyle/>
          <a:p>
            <a:pPr>
              <a:buFont typeface="Wingdings" panose="05000000000000000000" pitchFamily="2" charset="2"/>
              <a:buChar char="q"/>
            </a:pPr>
            <a:r>
              <a:rPr lang="en-GB" sz="2400" dirty="0">
                <a:latin typeface="Arial" panose="020B0604020202020204" pitchFamily="34" charset="0"/>
                <a:cs typeface="Arial" panose="020B0604020202020204" pitchFamily="34" charset="0"/>
              </a:rPr>
              <a:t>Promote mental wellness. Enhancing   the overall quality of life by reducing the prevalence of mental health issues </a:t>
            </a:r>
            <a:r>
              <a:rPr lang="en-GB" dirty="0">
                <a:latin typeface="Arial" panose="020B0604020202020204" pitchFamily="34" charset="0"/>
                <a:cs typeface="Arial" panose="020B0604020202020204" pitchFamily="34" charset="0"/>
              </a:rPr>
              <a:t>(WHO, 2021). </a:t>
            </a:r>
          </a:p>
          <a:p>
            <a:pPr>
              <a:buFont typeface="Wingdings" panose="05000000000000000000" pitchFamily="2" charset="2"/>
              <a:buChar char="q"/>
            </a:pPr>
            <a:r>
              <a:rPr lang="en-GB" sz="2400" dirty="0">
                <a:latin typeface="Arial" panose="020B0604020202020204" pitchFamily="34" charset="0"/>
                <a:cs typeface="Arial" panose="020B0604020202020204" pitchFamily="34" charset="0"/>
              </a:rPr>
              <a:t>Create a healthier, more supportive environment in the Borough </a:t>
            </a:r>
            <a:r>
              <a:rPr lang="en-GB" dirty="0">
                <a:latin typeface="Arial" panose="020B0604020202020204" pitchFamily="34" charset="0"/>
                <a:cs typeface="Arial" panose="020B0604020202020204" pitchFamily="34" charset="0"/>
              </a:rPr>
              <a:t>(Public Health England, 2018).</a:t>
            </a:r>
          </a:p>
          <a:p>
            <a:pPr>
              <a:buFont typeface="Wingdings" panose="05000000000000000000" pitchFamily="2" charset="2"/>
              <a:buChar char="q"/>
            </a:pPr>
            <a:r>
              <a:rPr lang="en-GB" sz="2400" dirty="0">
                <a:latin typeface="Arial" panose="020B0604020202020204" pitchFamily="34" charset="0"/>
                <a:cs typeface="Arial" panose="020B0604020202020204" pitchFamily="34" charset="0"/>
              </a:rPr>
              <a:t>Reduce stigma and the burden of   mental health illness on families and communities </a:t>
            </a:r>
            <a:r>
              <a:rPr lang="en-GB" dirty="0">
                <a:latin typeface="Arial" panose="020B0604020202020204" pitchFamily="34" charset="0"/>
                <a:cs typeface="Arial" panose="020B0604020202020204" pitchFamily="34" charset="0"/>
              </a:rPr>
              <a:t>(WHO, 2021). </a:t>
            </a:r>
            <a:endParaRPr lang="en-GB" sz="2400" dirty="0">
              <a:latin typeface="Arial" panose="020B0604020202020204" pitchFamily="34" charset="0"/>
              <a:cs typeface="Arial" panose="020B0604020202020204" pitchFamily="34" charset="0"/>
            </a:endParaRPr>
          </a:p>
        </p:txBody>
      </p:sp>
      <p:pic>
        <p:nvPicPr>
          <p:cNvPr id="24" name="Picture 23" descr="Text&#10;&#10;Description automatically generated">
            <a:extLst>
              <a:ext uri="{FF2B5EF4-FFF2-40B4-BE49-F238E27FC236}">
                <a16:creationId xmlns:a16="http://schemas.microsoft.com/office/drawing/2014/main" id="{4E976F46-7616-6A6D-A5E1-BAE304A0A9C0}"/>
              </a:ext>
            </a:extLst>
          </p:cNvPr>
          <p:cNvPicPr>
            <a:picLocks noChangeAspect="1"/>
          </p:cNvPicPr>
          <p:nvPr/>
        </p:nvPicPr>
        <p:blipFill rotWithShape="1">
          <a:blip r:embed="rId3"/>
          <a:srcRect r="158" b="-2"/>
          <a:stretch/>
        </p:blipFill>
        <p:spPr>
          <a:xfrm>
            <a:off x="7415213" y="1496573"/>
            <a:ext cx="4446277" cy="4276221"/>
          </a:xfrm>
          <a:prstGeom prst="rect">
            <a:avLst/>
          </a:prstGeom>
        </p:spPr>
      </p:pic>
      <p:sp>
        <p:nvSpPr>
          <p:cNvPr id="3" name="TextBox 2">
            <a:extLst>
              <a:ext uri="{FF2B5EF4-FFF2-40B4-BE49-F238E27FC236}">
                <a16:creationId xmlns:a16="http://schemas.microsoft.com/office/drawing/2014/main" id="{3EDB7180-06E3-0293-A416-9BF0019AC7C7}"/>
              </a:ext>
            </a:extLst>
          </p:cNvPr>
          <p:cNvSpPr txBox="1"/>
          <p:nvPr/>
        </p:nvSpPr>
        <p:spPr>
          <a:xfrm>
            <a:off x="11861491" y="6488668"/>
            <a:ext cx="281368"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4</a:t>
            </a:r>
          </a:p>
        </p:txBody>
      </p:sp>
    </p:spTree>
    <p:extLst>
      <p:ext uri="{BB962C8B-B14F-4D97-AF65-F5344CB8AC3E}">
        <p14:creationId xmlns:p14="http://schemas.microsoft.com/office/powerpoint/2010/main" val="891999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98F6D806-246C-F007-998F-88F3B71B1883}"/>
              </a:ext>
            </a:extLst>
          </p:cNvPr>
          <p:cNvSpPr txBox="1"/>
          <p:nvPr/>
        </p:nvSpPr>
        <p:spPr>
          <a:xfrm>
            <a:off x="570453" y="979468"/>
            <a:ext cx="5525547" cy="6001643"/>
          </a:xfrm>
          <a:prstGeom prst="rect">
            <a:avLst/>
          </a:prstGeom>
          <a:noFill/>
        </p:spPr>
        <p:txBody>
          <a:bodyPr wrap="square">
            <a:spAutoFit/>
          </a:bodyPr>
          <a:lstStyle/>
          <a:p>
            <a:pPr marL="342900" indent="-342900">
              <a:buFont typeface="Wingdings" panose="05000000000000000000" pitchFamily="2" charset="2"/>
              <a:buChar char="q"/>
            </a:pPr>
            <a:r>
              <a:rPr lang="en-GB" sz="2200" b="1" dirty="0">
                <a:latin typeface="Arial" panose="020B0604020202020204" pitchFamily="34" charset="0"/>
                <a:cs typeface="Arial" panose="020B0604020202020204" pitchFamily="34" charset="0"/>
              </a:rPr>
              <a:t>Location: </a:t>
            </a:r>
            <a:r>
              <a:rPr lang="en-GB" sz="2200" dirty="0">
                <a:latin typeface="Arial" panose="020B0604020202020204" pitchFamily="34" charset="0"/>
                <a:cs typeface="Arial" panose="020B0604020202020204" pitchFamily="34" charset="0"/>
              </a:rPr>
              <a:t>Inner district of East London </a:t>
            </a:r>
            <a:r>
              <a:rPr lang="en-GB" dirty="0">
                <a:latin typeface="Arial" panose="020B0604020202020204" pitchFamily="34" charset="0"/>
                <a:cs typeface="Arial" panose="020B0604020202020204" pitchFamily="34" charset="0"/>
              </a:rPr>
              <a:t>(Britannica, 2013). </a:t>
            </a:r>
          </a:p>
          <a:p>
            <a:pPr marL="342900" indent="-342900">
              <a:buFont typeface="Wingdings" panose="05000000000000000000" pitchFamily="2" charset="2"/>
              <a:buChar char="q"/>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r>
              <a:rPr lang="en-GB" sz="2200" b="1" dirty="0">
                <a:latin typeface="Arial" panose="020B0604020202020204" pitchFamily="34" charset="0"/>
                <a:cs typeface="Arial" panose="020B0604020202020204" pitchFamily="34" charset="0"/>
              </a:rPr>
              <a:t>Fastest growing borough in England. Between 2011-2021 population increase by 22.1%.   </a:t>
            </a:r>
            <a:r>
              <a:rPr lang="en-GB" sz="2200" dirty="0">
                <a:latin typeface="Arial" panose="020B0604020202020204" pitchFamily="34" charset="0"/>
                <a:cs typeface="Arial" panose="020B0604020202020204" pitchFamily="34" charset="0"/>
              </a:rPr>
              <a:t>2011: 254,100 population,                                           2021: 310,300 residents </a:t>
            </a:r>
            <a:r>
              <a:rPr lang="en-GB" dirty="0">
                <a:latin typeface="Arial" panose="020B0604020202020204" pitchFamily="34" charset="0"/>
                <a:cs typeface="Arial" panose="020B0604020202020204" pitchFamily="34" charset="0"/>
              </a:rPr>
              <a:t>(ONS, 2022).                                        </a:t>
            </a:r>
            <a:r>
              <a:rPr lang="en-GB" sz="2200" dirty="0">
                <a:latin typeface="Arial" panose="020B0604020202020204" pitchFamily="34" charset="0"/>
                <a:cs typeface="Arial" panose="020B0604020202020204" pitchFamily="34" charset="0"/>
              </a:rPr>
              <a:t>Population growth is driven by: </a:t>
            </a:r>
          </a:p>
          <a:p>
            <a:pPr marL="800100" lvl="1" indent="-342900">
              <a:buFont typeface="Wingdings" panose="05000000000000000000" pitchFamily="2" charset="2"/>
              <a:buChar char="§"/>
            </a:pPr>
            <a:r>
              <a:rPr lang="en-GB" sz="2200" dirty="0">
                <a:latin typeface="Arial" panose="020B0604020202020204" pitchFamily="34" charset="0"/>
                <a:cs typeface="Arial" panose="020B0604020202020204" pitchFamily="34" charset="0"/>
              </a:rPr>
              <a:t>Natural change </a:t>
            </a:r>
          </a:p>
          <a:p>
            <a:pPr marL="800100" lvl="1" indent="-342900">
              <a:buFont typeface="Wingdings" panose="05000000000000000000" pitchFamily="2" charset="2"/>
              <a:buChar char="§"/>
            </a:pPr>
            <a:r>
              <a:rPr lang="en-GB" sz="2200" dirty="0">
                <a:latin typeface="Arial" panose="020B0604020202020204" pitchFamily="34" charset="0"/>
                <a:cs typeface="Arial" panose="020B0604020202020204" pitchFamily="34" charset="0"/>
              </a:rPr>
              <a:t>International migration </a:t>
            </a:r>
            <a:r>
              <a:rPr lang="en-GB" dirty="0">
                <a:latin typeface="Arial" panose="020B0604020202020204" pitchFamily="34" charset="0"/>
                <a:cs typeface="Arial" panose="020B0604020202020204" pitchFamily="34" charset="0"/>
              </a:rPr>
              <a:t>(Tower Hamlets Council, 2020).</a:t>
            </a:r>
          </a:p>
          <a:p>
            <a:pPr lvl="1"/>
            <a:endParaRPr lang="en-GB" sz="20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q"/>
            </a:pPr>
            <a:r>
              <a:rPr lang="en-GB" sz="2200" b="1" dirty="0">
                <a:latin typeface="Arial" panose="020B0604020202020204" pitchFamily="34" charset="0"/>
                <a:cs typeface="Arial" panose="020B0604020202020204" pitchFamily="34" charset="0"/>
              </a:rPr>
              <a:t>2nd most densely populated area in England: </a:t>
            </a:r>
            <a:r>
              <a:rPr lang="en-GB" sz="2200" dirty="0">
                <a:latin typeface="Arial" panose="020B0604020202020204" pitchFamily="34" charset="0"/>
                <a:cs typeface="Arial" panose="020B0604020202020204" pitchFamily="34" charset="0"/>
              </a:rPr>
              <a:t>15,695 residents per km2 (national average: 424 per km2</a:t>
            </a:r>
            <a:r>
              <a:rPr lang="en-GB" sz="20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(Tower Hamlets Council, 2022b).</a:t>
            </a:r>
            <a:endParaRPr lang="en-GB" sz="2000" dirty="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2C87F0F-C717-76FD-4F05-19C9064AC421}"/>
              </a:ext>
            </a:extLst>
          </p:cNvPr>
          <p:cNvSpPr txBox="1"/>
          <p:nvPr/>
        </p:nvSpPr>
        <p:spPr>
          <a:xfrm>
            <a:off x="11880086" y="6488668"/>
            <a:ext cx="579892"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5</a:t>
            </a:r>
          </a:p>
        </p:txBody>
      </p:sp>
      <p:sp>
        <p:nvSpPr>
          <p:cNvPr id="2" name="Rectangle 1">
            <a:extLst>
              <a:ext uri="{FF2B5EF4-FFF2-40B4-BE49-F238E27FC236}">
                <a16:creationId xmlns:a16="http://schemas.microsoft.com/office/drawing/2014/main" id="{486B2E90-348B-6CEE-8ED1-30CBFE6BAEE5}"/>
              </a:ext>
            </a:extLst>
          </p:cNvPr>
          <p:cNvSpPr/>
          <p:nvPr/>
        </p:nvSpPr>
        <p:spPr>
          <a:xfrm>
            <a:off x="172752" y="215072"/>
            <a:ext cx="4472830" cy="646331"/>
          </a:xfrm>
          <a:prstGeom prst="rect">
            <a:avLst/>
          </a:prstGeom>
          <a:noFill/>
        </p:spPr>
        <p:txBody>
          <a:bodyPr wrap="square" lIns="91440" tIns="45720" rIns="91440" bIns="45720">
            <a:spAutoFit/>
          </a:bodyPr>
          <a:lstStyle/>
          <a:p>
            <a:pPr algn="ctr"/>
            <a:r>
              <a:rPr lang="en-GB" sz="3600"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a:t>
            </a:r>
            <a:r>
              <a:rPr lang="en-GB" sz="36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emographics</a:t>
            </a:r>
            <a:endParaRPr lang="en-GB" sz="3600" b="1" cap="none" spc="0" dirty="0">
              <a:ln w="0"/>
              <a:solidFill>
                <a:schemeClr val="tx1"/>
              </a:solidFill>
              <a:effectLst>
                <a:outerShdw blurRad="38100" dist="19050" dir="2700000" algn="tl" rotWithShape="0">
                  <a:schemeClr val="dk1">
                    <a:alpha val="40000"/>
                  </a:schemeClr>
                </a:outerShdw>
              </a:effectLst>
            </a:endParaRPr>
          </a:p>
        </p:txBody>
      </p:sp>
      <p:pic>
        <p:nvPicPr>
          <p:cNvPr id="3" name="Picture 2">
            <a:extLst>
              <a:ext uri="{FF2B5EF4-FFF2-40B4-BE49-F238E27FC236}">
                <a16:creationId xmlns:a16="http://schemas.microsoft.com/office/drawing/2014/main" id="{DEC5C7D0-A0CA-7E99-5870-E46A1D793C3C}"/>
              </a:ext>
            </a:extLst>
          </p:cNvPr>
          <p:cNvPicPr>
            <a:picLocks noChangeAspect="1"/>
          </p:cNvPicPr>
          <p:nvPr/>
        </p:nvPicPr>
        <p:blipFill>
          <a:blip r:embed="rId3"/>
          <a:stretch>
            <a:fillRect/>
          </a:stretch>
        </p:blipFill>
        <p:spPr>
          <a:xfrm>
            <a:off x="6727881" y="423459"/>
            <a:ext cx="5042237" cy="3949687"/>
          </a:xfrm>
          <a:prstGeom prst="rect">
            <a:avLst/>
          </a:prstGeom>
        </p:spPr>
      </p:pic>
      <p:sp>
        <p:nvSpPr>
          <p:cNvPr id="5" name="TextBox 4">
            <a:extLst>
              <a:ext uri="{FF2B5EF4-FFF2-40B4-BE49-F238E27FC236}">
                <a16:creationId xmlns:a16="http://schemas.microsoft.com/office/drawing/2014/main" id="{7139B338-CE33-AD5C-EBFD-491F645D05CC}"/>
              </a:ext>
            </a:extLst>
          </p:cNvPr>
          <p:cNvSpPr txBox="1"/>
          <p:nvPr/>
        </p:nvSpPr>
        <p:spPr>
          <a:xfrm>
            <a:off x="6727881" y="4459697"/>
            <a:ext cx="5464119" cy="1785104"/>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Tower Hamlets Council (2020), revealed:</a:t>
            </a:r>
          </a:p>
          <a:p>
            <a:pPr marL="285750" indent="-285750">
              <a:buFont typeface="Wingdings" panose="05000000000000000000" pitchFamily="2" charset="2"/>
              <a:buChar char="q"/>
            </a:pPr>
            <a:r>
              <a:rPr lang="en-GB" sz="2200" dirty="0">
                <a:latin typeface="Arial" panose="020B0604020202020204" pitchFamily="34" charset="0"/>
                <a:cs typeface="Arial" panose="020B0604020202020204" pitchFamily="34" charset="0"/>
              </a:rPr>
              <a:t> 4 in 10 residents born outside UK, </a:t>
            </a:r>
          </a:p>
          <a:p>
            <a:pPr marL="285750" indent="-285750">
              <a:buFont typeface="Wingdings" panose="05000000000000000000" pitchFamily="2" charset="2"/>
              <a:buChar char="q"/>
            </a:pPr>
            <a:r>
              <a:rPr lang="en-GB" sz="2200" dirty="0">
                <a:latin typeface="Arial" panose="020B0604020202020204" pitchFamily="34" charset="0"/>
                <a:cs typeface="Arial" panose="020B0604020202020204" pitchFamily="34" charset="0"/>
              </a:rPr>
              <a:t>2018: 64% mothers born outside UK,</a:t>
            </a:r>
          </a:p>
          <a:p>
            <a:pPr marL="285750" indent="-285750">
              <a:buFont typeface="Wingdings" panose="05000000000000000000" pitchFamily="2" charset="2"/>
              <a:buChar char="q"/>
            </a:pPr>
            <a:r>
              <a:rPr lang="en-GB" sz="2200" dirty="0">
                <a:latin typeface="Arial" panose="020B0604020202020204" pitchFamily="34" charset="0"/>
                <a:cs typeface="Arial" panose="020B0604020202020204" pitchFamily="34" charset="0"/>
              </a:rPr>
              <a:t>44.5% single residents,</a:t>
            </a:r>
          </a:p>
          <a:p>
            <a:pPr marL="285750" indent="-285750">
              <a:buFont typeface="Wingdings" panose="05000000000000000000" pitchFamily="2" charset="2"/>
              <a:buChar char="q"/>
            </a:pPr>
            <a:r>
              <a:rPr lang="en-GB" sz="2200" dirty="0">
                <a:latin typeface="Arial" panose="020B0604020202020204" pitchFamily="34" charset="0"/>
                <a:cs typeface="Arial" panose="020B0604020202020204" pitchFamily="34" charset="0"/>
              </a:rPr>
              <a:t>28.8% married couple</a:t>
            </a:r>
            <a:r>
              <a:rPr lang="en-GB"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655803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B4947EB4-C706-0568-DCBD-AAD889C49A16}"/>
              </a:ext>
            </a:extLst>
          </p:cNvPr>
          <p:cNvSpPr txBox="1"/>
          <p:nvPr/>
        </p:nvSpPr>
        <p:spPr>
          <a:xfrm>
            <a:off x="481258" y="821444"/>
            <a:ext cx="11710742" cy="5570756"/>
          </a:xfrm>
          <a:prstGeom prst="rect">
            <a:avLst/>
          </a:prstGeom>
          <a:noFill/>
        </p:spPr>
        <p:txBody>
          <a:bodyPr wrap="square" rtlCol="0">
            <a:spAutoFit/>
          </a:bodyPr>
          <a:lstStyle/>
          <a:p>
            <a:pPr marL="342900" indent="-342900">
              <a:buFont typeface="Wingdings" panose="05000000000000000000" pitchFamily="2" charset="2"/>
              <a:buChar char="q"/>
            </a:pPr>
            <a:r>
              <a:rPr lang="en-GB" sz="2200" dirty="0">
                <a:latin typeface="Arial" panose="020B0604020202020204" pitchFamily="34" charset="0"/>
                <a:cs typeface="Arial" panose="020B0604020202020204" pitchFamily="34" charset="0"/>
              </a:rPr>
              <a:t>Tower Hamlets Council (2023a), revealed key statistics from 2021:</a:t>
            </a:r>
          </a:p>
          <a:p>
            <a:pPr marL="800100" lvl="1" indent="-342900">
              <a:buFont typeface="Wingdings" panose="05000000000000000000" pitchFamily="2" charset="2"/>
              <a:buChar char="§"/>
            </a:pPr>
            <a:r>
              <a:rPr lang="en-GB" sz="2200" b="1" dirty="0">
                <a:latin typeface="Arial" panose="020B0604020202020204" pitchFamily="34" charset="0"/>
                <a:cs typeface="Arial" panose="020B0604020202020204" pitchFamily="34" charset="0"/>
              </a:rPr>
              <a:t>Housing overcrowding: </a:t>
            </a:r>
            <a:r>
              <a:rPr lang="en-GB" sz="2200" dirty="0">
                <a:latin typeface="Arial" panose="020B0604020202020204" pitchFamily="34" charset="0"/>
                <a:cs typeface="Arial" panose="020B0604020202020204" pitchFamily="34" charset="0"/>
              </a:rPr>
              <a:t>15.8%, </a:t>
            </a:r>
            <a:endParaRPr lang="en-GB" sz="1600" dirty="0">
              <a:latin typeface="Arial" panose="020B0604020202020204" pitchFamily="34" charset="0"/>
              <a:cs typeface="Arial" panose="020B0604020202020204" pitchFamily="34" charset="0"/>
            </a:endParaRPr>
          </a:p>
          <a:p>
            <a:pPr marL="800100" lvl="1" indent="-342900">
              <a:buFont typeface="Wingdings" panose="05000000000000000000" pitchFamily="2" charset="2"/>
              <a:buChar char="§"/>
            </a:pPr>
            <a:r>
              <a:rPr lang="en-GB" sz="2400" b="1" dirty="0">
                <a:latin typeface="Arial" panose="020B0604020202020204" pitchFamily="34" charset="0"/>
                <a:cs typeface="Arial" panose="020B0604020202020204" pitchFamily="34" charset="0"/>
              </a:rPr>
              <a:t>Homeowner: </a:t>
            </a:r>
            <a:r>
              <a:rPr lang="en-GB" sz="2200" dirty="0">
                <a:latin typeface="Arial" panose="020B0604020202020204" pitchFamily="34" charset="0"/>
                <a:cs typeface="Arial" panose="020B0604020202020204" pitchFamily="34" charset="0"/>
              </a:rPr>
              <a:t>Lowest in England, </a:t>
            </a:r>
          </a:p>
          <a:p>
            <a:pPr marL="800100" lvl="1" indent="-342900">
              <a:buFont typeface="Wingdings" panose="05000000000000000000" pitchFamily="2" charset="2"/>
              <a:buChar char="§"/>
            </a:pPr>
            <a:r>
              <a:rPr lang="en-GB" sz="2200" b="1" dirty="0">
                <a:latin typeface="Arial" panose="020B0604020202020204" pitchFamily="34" charset="0"/>
                <a:cs typeface="Arial" panose="020B0604020202020204" pitchFamily="34" charset="0"/>
              </a:rPr>
              <a:t>Households</a:t>
            </a:r>
            <a:r>
              <a:rPr lang="en-GB" sz="2200" dirty="0">
                <a:latin typeface="Arial" panose="020B0604020202020204" pitchFamily="34" charset="0"/>
                <a:cs typeface="Arial" panose="020B0604020202020204" pitchFamily="34" charset="0"/>
              </a:rPr>
              <a:t>: 120,500 but 21,480 on waiting list </a:t>
            </a:r>
            <a:r>
              <a:rPr lang="en-GB" sz="1600" dirty="0">
                <a:latin typeface="Arial" panose="020B0604020202020204" pitchFamily="34" charset="0"/>
                <a:cs typeface="Arial" panose="020B0604020202020204" pitchFamily="34" charset="0"/>
              </a:rPr>
              <a:t>(Tower Hamlets Council, 2022b).</a:t>
            </a:r>
          </a:p>
          <a:p>
            <a:pPr marL="800100" lvl="1" indent="-342900">
              <a:buFont typeface="Wingdings" panose="05000000000000000000" pitchFamily="2" charset="2"/>
              <a:buChar char="§"/>
            </a:pPr>
            <a:r>
              <a:rPr lang="en-GB" sz="2400" b="1" dirty="0">
                <a:latin typeface="Arial" panose="020B0604020202020204" pitchFamily="34" charset="0"/>
                <a:cs typeface="Arial" panose="020B0604020202020204" pitchFamily="34" charset="0"/>
              </a:rPr>
              <a:t>Disability: </a:t>
            </a:r>
            <a:r>
              <a:rPr lang="en-GB" sz="2200" dirty="0">
                <a:latin typeface="Arial" panose="020B0604020202020204" pitchFamily="34" charset="0"/>
                <a:cs typeface="Arial" panose="020B0604020202020204" pitchFamily="34" charset="0"/>
              </a:rPr>
              <a:t>12.9%, </a:t>
            </a:r>
          </a:p>
          <a:p>
            <a:pPr marL="800100" lvl="1" indent="-342900">
              <a:buFont typeface="Wingdings" panose="05000000000000000000" pitchFamily="2" charset="2"/>
              <a:buChar char="§"/>
            </a:pPr>
            <a:r>
              <a:rPr lang="en-GB" sz="2200" b="1" dirty="0">
                <a:latin typeface="Arial" panose="020B0604020202020204" pitchFamily="34" charset="0"/>
                <a:cs typeface="Arial" panose="020B0604020202020204" pitchFamily="34" charset="0"/>
              </a:rPr>
              <a:t>Education: </a:t>
            </a:r>
            <a:r>
              <a:rPr lang="en-GB" sz="2200" dirty="0">
                <a:latin typeface="Arial" panose="020B0604020202020204" pitchFamily="34" charset="0"/>
                <a:cs typeface="Arial" panose="020B0604020202020204" pitchFamily="34" charset="0"/>
              </a:rPr>
              <a:t>50.3% had lever 4 and 16.2% no qualification aged 16+,</a:t>
            </a:r>
          </a:p>
          <a:p>
            <a:pPr marL="800100" lvl="1" indent="-342900">
              <a:buFont typeface="Wingdings" panose="05000000000000000000" pitchFamily="2" charset="2"/>
              <a:buChar char="§"/>
            </a:pPr>
            <a:r>
              <a:rPr lang="en-GB" sz="2200" b="1" dirty="0">
                <a:latin typeface="Arial" panose="020B0604020202020204" pitchFamily="34" charset="0"/>
                <a:cs typeface="Arial" panose="020B0604020202020204" pitchFamily="34" charset="0"/>
              </a:rPr>
              <a:t>Car ownership:  </a:t>
            </a:r>
            <a:r>
              <a:rPr lang="en-GB" sz="2200" dirty="0">
                <a:latin typeface="Arial" panose="020B0604020202020204" pitchFamily="34" charset="0"/>
                <a:cs typeface="Arial" panose="020B0604020202020204" pitchFamily="34" charset="0"/>
              </a:rPr>
              <a:t>66.4% no car.</a:t>
            </a:r>
            <a:endParaRPr lang="en-GB" sz="2200" b="1"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q"/>
            </a:pPr>
            <a:r>
              <a:rPr lang="en-GB" sz="2200" b="1" dirty="0">
                <a:latin typeface="Arial" panose="020B0604020202020204" pitchFamily="34" charset="0"/>
                <a:cs typeface="Arial" panose="020B0604020202020204" pitchFamily="34" charset="0"/>
              </a:rPr>
              <a:t>Crime and homelessness: </a:t>
            </a:r>
            <a:r>
              <a:rPr lang="en-GB" sz="2200" dirty="0">
                <a:latin typeface="Arial" panose="020B0604020202020204" pitchFamily="34" charset="0"/>
                <a:cs typeface="Arial" panose="020B0604020202020204" pitchFamily="34" charset="0"/>
              </a:rPr>
              <a:t>higher than the England </a:t>
            </a:r>
            <a:r>
              <a:rPr lang="en-GB" sz="1600" dirty="0">
                <a:latin typeface="Arial" panose="020B0604020202020204" pitchFamily="34" charset="0"/>
                <a:cs typeface="Arial" panose="020B0604020202020204" pitchFamily="34" charset="0"/>
              </a:rPr>
              <a:t>(Tower Hamlets Council, 2019).</a:t>
            </a:r>
          </a:p>
          <a:p>
            <a:pPr marL="342900" indent="-342900">
              <a:buFont typeface="Wingdings" panose="05000000000000000000" pitchFamily="2" charset="2"/>
              <a:buChar char="q"/>
            </a:pPr>
            <a:r>
              <a:rPr lang="en-GB" sz="2200" b="1" dirty="0">
                <a:latin typeface="Arial" panose="020B0604020202020204" pitchFamily="34" charset="0"/>
                <a:cs typeface="Arial" panose="020B0604020202020204" pitchFamily="34" charset="0"/>
              </a:rPr>
              <a:t>Languages: </a:t>
            </a:r>
            <a:r>
              <a:rPr lang="en-GB" sz="2000" dirty="0">
                <a:latin typeface="Arial" panose="020B0604020202020204" pitchFamily="34" charset="0"/>
                <a:cs typeface="Arial" panose="020B0604020202020204" pitchFamily="34" charset="0"/>
              </a:rPr>
              <a:t>73% English, 11% Bengali, Italian 2.2%, Spanish 1.7% </a:t>
            </a:r>
            <a:r>
              <a:rPr lang="en-GB" sz="1600" dirty="0">
                <a:latin typeface="Arial" panose="020B0604020202020204" pitchFamily="34" charset="0"/>
                <a:cs typeface="Arial" panose="020B0604020202020204" pitchFamily="34" charset="0"/>
              </a:rPr>
              <a:t>(Tower Hamlets Council, 2022a).</a:t>
            </a:r>
          </a:p>
          <a:p>
            <a:pPr marL="342900" indent="-342900">
              <a:buFont typeface="Wingdings" panose="05000000000000000000" pitchFamily="2" charset="2"/>
              <a:buChar char="q"/>
            </a:pPr>
            <a:r>
              <a:rPr lang="en-GB" sz="2200" b="1" dirty="0">
                <a:latin typeface="Arial" panose="020B0604020202020204" pitchFamily="34" charset="0"/>
                <a:cs typeface="Arial" panose="020B0604020202020204" pitchFamily="34" charset="0"/>
              </a:rPr>
              <a:t>Work: </a:t>
            </a:r>
            <a:r>
              <a:rPr lang="en-GB" sz="2200" dirty="0">
                <a:latin typeface="Arial" panose="020B0604020202020204" pitchFamily="34" charset="0"/>
                <a:cs typeface="Arial" panose="020B0604020202020204" pitchFamily="34" charset="0"/>
              </a:rPr>
              <a:t>7.5% unemployment rate, </a:t>
            </a:r>
          </a:p>
          <a:p>
            <a:pPr marL="800100" lvl="1" indent="-342900">
              <a:buFont typeface="Wingdings" panose="05000000000000000000" pitchFamily="2" charset="2"/>
              <a:buChar char="§"/>
            </a:pPr>
            <a:r>
              <a:rPr lang="en-GB" sz="2200" dirty="0">
                <a:latin typeface="Arial" panose="020B0604020202020204" pitchFamily="34" charset="0"/>
                <a:cs typeface="Arial" panose="020B0604020202020204" pitchFamily="34" charset="0"/>
              </a:rPr>
              <a:t>Lowest employment rate of residents with mental health conditions across London,</a:t>
            </a:r>
          </a:p>
          <a:p>
            <a:pPr marL="800100" lvl="1" indent="-342900">
              <a:buFont typeface="Wingdings" panose="05000000000000000000" pitchFamily="2" charset="2"/>
              <a:buChar char="§"/>
            </a:pPr>
            <a:r>
              <a:rPr lang="en-GB" sz="2200" dirty="0">
                <a:latin typeface="Arial" panose="020B0604020202020204" pitchFamily="34" charset="0"/>
                <a:cs typeface="Arial" panose="020B0604020202020204" pitchFamily="34" charset="0"/>
              </a:rPr>
              <a:t>14% benefits </a:t>
            </a:r>
            <a:r>
              <a:rPr lang="en-GB" sz="1600" dirty="0">
                <a:latin typeface="Arial" panose="020B0604020202020204" pitchFamily="34" charset="0"/>
                <a:cs typeface="Arial" panose="020B0604020202020204" pitchFamily="34" charset="0"/>
              </a:rPr>
              <a:t>(Trust for London, 2023b).</a:t>
            </a:r>
          </a:p>
          <a:p>
            <a:pPr marL="285750" indent="-285750">
              <a:buFont typeface="Wingdings" panose="05000000000000000000" pitchFamily="2" charset="2"/>
              <a:buChar char="q"/>
            </a:pPr>
            <a:r>
              <a:rPr lang="en-GB" sz="2200" b="1" dirty="0">
                <a:latin typeface="Arial" panose="020B0604020202020204" pitchFamily="34" charset="0"/>
                <a:cs typeface="Arial" panose="020B0604020202020204" pitchFamily="34" charset="0"/>
              </a:rPr>
              <a:t>Living standards: </a:t>
            </a:r>
            <a:r>
              <a:rPr lang="en-GB" sz="2200" dirty="0">
                <a:latin typeface="Arial" panose="020B0604020202020204" pitchFamily="34" charset="0"/>
                <a:cs typeface="Arial" panose="020B0604020202020204" pitchFamily="34" charset="0"/>
              </a:rPr>
              <a:t>51% child poverty (London: 35%), and 39% general poverty rate, </a:t>
            </a:r>
          </a:p>
          <a:p>
            <a:pPr marL="800100" lvl="1" indent="-342900">
              <a:buFont typeface="Wingdings" panose="05000000000000000000" pitchFamily="2" charset="2"/>
              <a:buChar char="§"/>
            </a:pPr>
            <a:r>
              <a:rPr lang="en-GB" sz="2200" b="1" dirty="0">
                <a:latin typeface="Arial" panose="020B0604020202020204" pitchFamily="34" charset="0"/>
                <a:cs typeface="Arial" panose="020B0604020202020204" pitchFamily="34" charset="0"/>
              </a:rPr>
              <a:t>Pay inequality </a:t>
            </a:r>
            <a:r>
              <a:rPr lang="en-GB" sz="2200" dirty="0">
                <a:latin typeface="Arial" panose="020B0604020202020204" pitchFamily="34" charset="0"/>
                <a:cs typeface="Arial" panose="020B0604020202020204" pitchFamily="34" charset="0"/>
              </a:rPr>
              <a:t>(ratio 2.78) worse compared to London (ratio 2.64),</a:t>
            </a:r>
          </a:p>
          <a:p>
            <a:pPr marL="800100" lvl="1" indent="-342900">
              <a:buFont typeface="Wingdings" panose="05000000000000000000" pitchFamily="2" charset="2"/>
              <a:buChar char="§"/>
            </a:pPr>
            <a:r>
              <a:rPr lang="en-GB" sz="2200" b="1" dirty="0">
                <a:latin typeface="Arial" panose="020B0604020202020204" pitchFamily="34" charset="0"/>
                <a:cs typeface="Arial" panose="020B0604020202020204" pitchFamily="34" charset="0"/>
              </a:rPr>
              <a:t>Income deprivation: </a:t>
            </a:r>
            <a:r>
              <a:rPr lang="en-GB" sz="2200" dirty="0">
                <a:latin typeface="Arial" panose="020B0604020202020204" pitchFamily="34" charset="0"/>
                <a:cs typeface="Arial" panose="020B0604020202020204" pitchFamily="34" charset="0"/>
              </a:rPr>
              <a:t>worse compared to London, </a:t>
            </a:r>
          </a:p>
          <a:p>
            <a:pPr marL="800100" lvl="1" indent="-342900">
              <a:buFont typeface="Wingdings" panose="05000000000000000000" pitchFamily="2" charset="2"/>
              <a:buChar char="§"/>
            </a:pPr>
            <a:r>
              <a:rPr lang="en-GB" sz="2200" b="1" dirty="0">
                <a:latin typeface="Arial" panose="020B0604020202020204" pitchFamily="34" charset="0"/>
                <a:cs typeface="Arial" panose="020B0604020202020204" pitchFamily="34" charset="0"/>
              </a:rPr>
              <a:t>Housing affordability: </a:t>
            </a:r>
            <a:r>
              <a:rPr lang="en-GB" sz="2200" dirty="0">
                <a:latin typeface="Arial" panose="020B0604020202020204" pitchFamily="34" charset="0"/>
                <a:cs typeface="Arial" panose="020B0604020202020204" pitchFamily="34" charset="0"/>
              </a:rPr>
              <a:t>51.9%, worse than London (46.3%) </a:t>
            </a:r>
            <a:r>
              <a:rPr lang="en-GB" sz="1600" dirty="0">
                <a:latin typeface="Arial" panose="020B0604020202020204" pitchFamily="34" charset="0"/>
                <a:cs typeface="Arial" panose="020B0604020202020204" pitchFamily="34" charset="0"/>
              </a:rPr>
              <a:t>(Trust for London, 2023b).</a:t>
            </a:r>
            <a:endParaRPr lang="en-GB" sz="20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0DB18461-8467-9923-14E1-4A1E80BA23C5}"/>
              </a:ext>
            </a:extLst>
          </p:cNvPr>
          <p:cNvSpPr/>
          <p:nvPr/>
        </p:nvSpPr>
        <p:spPr>
          <a:xfrm>
            <a:off x="586763" y="197422"/>
            <a:ext cx="2119491" cy="584775"/>
          </a:xfrm>
          <a:prstGeom prst="rect">
            <a:avLst/>
          </a:prstGeom>
          <a:noFill/>
        </p:spPr>
        <p:txBody>
          <a:bodyPr wrap="none" lIns="91440" tIns="45720" rIns="91440" bIns="45720">
            <a:spAutoFit/>
          </a:bodyPr>
          <a:lstStyle/>
          <a:p>
            <a:pPr algn="ctr"/>
            <a:r>
              <a:rPr lang="en-US" sz="3200" b="1" dirty="0">
                <a:ln w="0"/>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Key Facts</a:t>
            </a:r>
          </a:p>
        </p:txBody>
      </p:sp>
      <p:sp>
        <p:nvSpPr>
          <p:cNvPr id="5" name="TextBox 4">
            <a:extLst>
              <a:ext uri="{FF2B5EF4-FFF2-40B4-BE49-F238E27FC236}">
                <a16:creationId xmlns:a16="http://schemas.microsoft.com/office/drawing/2014/main" id="{3D988FE7-B9F3-2A47-274C-AE6E7AF545C7}"/>
              </a:ext>
            </a:extLst>
          </p:cNvPr>
          <p:cNvSpPr txBox="1"/>
          <p:nvPr/>
        </p:nvSpPr>
        <p:spPr>
          <a:xfrm>
            <a:off x="11911914" y="6549779"/>
            <a:ext cx="280086" cy="369332"/>
          </a:xfrm>
          <a:prstGeom prst="rect">
            <a:avLst/>
          </a:prstGeom>
          <a:noFill/>
        </p:spPr>
        <p:txBody>
          <a:bodyPr wrap="square" rtlCol="0">
            <a:spAutoFit/>
          </a:bodyPr>
          <a:lstStyle/>
          <a:p>
            <a:r>
              <a:rPr lang="en-GB" b="1" dirty="0"/>
              <a:t>6</a:t>
            </a:r>
          </a:p>
        </p:txBody>
      </p:sp>
    </p:spTree>
    <p:extLst>
      <p:ext uri="{BB962C8B-B14F-4D97-AF65-F5344CB8AC3E}">
        <p14:creationId xmlns:p14="http://schemas.microsoft.com/office/powerpoint/2010/main" val="273437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CB942EB-7DAB-0CA9-E4F2-C6B236151C8E}"/>
              </a:ext>
            </a:extLst>
          </p:cNvPr>
          <p:cNvSpPr/>
          <p:nvPr/>
        </p:nvSpPr>
        <p:spPr>
          <a:xfrm>
            <a:off x="426251" y="313919"/>
            <a:ext cx="6827510" cy="646331"/>
          </a:xfrm>
          <a:prstGeom prst="rect">
            <a:avLst/>
          </a:prstGeom>
          <a:noFill/>
        </p:spPr>
        <p:txBody>
          <a:bodyPr wrap="none" lIns="91440" tIns="45720" rIns="91440" bIns="45720">
            <a:spAutoFit/>
          </a:bodyPr>
          <a:lstStyle/>
          <a:p>
            <a:pPr algn="ctr"/>
            <a:r>
              <a:rPr lang="en-GB" sz="36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Gender and sexual orientation</a:t>
            </a:r>
          </a:p>
        </p:txBody>
      </p:sp>
      <p:sp>
        <p:nvSpPr>
          <p:cNvPr id="8" name="TextBox 7">
            <a:extLst>
              <a:ext uri="{FF2B5EF4-FFF2-40B4-BE49-F238E27FC236}">
                <a16:creationId xmlns:a16="http://schemas.microsoft.com/office/drawing/2014/main" id="{CEE20CC6-B360-9E03-C0C4-231A38C7B850}"/>
              </a:ext>
            </a:extLst>
          </p:cNvPr>
          <p:cNvSpPr txBox="1"/>
          <p:nvPr/>
        </p:nvSpPr>
        <p:spPr>
          <a:xfrm>
            <a:off x="7900988" y="1254254"/>
            <a:ext cx="3086475" cy="1200329"/>
          </a:xfrm>
          <a:prstGeom prst="rect">
            <a:avLst/>
          </a:prstGeom>
          <a:noFill/>
        </p:spPr>
        <p:txBody>
          <a:bodyPr wrap="square">
            <a:spAutoFit/>
          </a:bodyPr>
          <a:lstStyle/>
          <a:p>
            <a:pPr marL="285750" indent="-285750">
              <a:buFont typeface="Wingdings" panose="05000000000000000000" pitchFamily="2" charset="2"/>
              <a:buChar char="q"/>
            </a:pPr>
            <a:r>
              <a:rPr lang="en-GB" sz="2400" b="1" dirty="0">
                <a:latin typeface="Arial" panose="020B0604020202020204" pitchFamily="34" charset="0"/>
                <a:cs typeface="Arial" panose="020B0604020202020204" pitchFamily="34" charset="0"/>
              </a:rPr>
              <a:t>Gender in 2021:</a:t>
            </a:r>
          </a:p>
          <a:p>
            <a:pPr marL="800100" lvl="1"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50.2% male </a:t>
            </a:r>
          </a:p>
          <a:p>
            <a:pPr marL="800100" lvl="1"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49.8% female.</a:t>
            </a:r>
          </a:p>
        </p:txBody>
      </p:sp>
      <p:pic>
        <p:nvPicPr>
          <p:cNvPr id="9" name="Picture 8">
            <a:extLst>
              <a:ext uri="{FF2B5EF4-FFF2-40B4-BE49-F238E27FC236}">
                <a16:creationId xmlns:a16="http://schemas.microsoft.com/office/drawing/2014/main" id="{111F8121-85A4-38FD-E915-49313D72234E}"/>
              </a:ext>
            </a:extLst>
          </p:cNvPr>
          <p:cNvPicPr>
            <a:picLocks noChangeAspect="1"/>
          </p:cNvPicPr>
          <p:nvPr/>
        </p:nvPicPr>
        <p:blipFill>
          <a:blip r:embed="rId3"/>
          <a:stretch>
            <a:fillRect/>
          </a:stretch>
        </p:blipFill>
        <p:spPr>
          <a:xfrm>
            <a:off x="426168" y="1027866"/>
            <a:ext cx="7729689" cy="4931440"/>
          </a:xfrm>
          <a:prstGeom prst="rect">
            <a:avLst/>
          </a:prstGeom>
        </p:spPr>
      </p:pic>
      <p:sp>
        <p:nvSpPr>
          <p:cNvPr id="13" name="TextBox 12">
            <a:extLst>
              <a:ext uri="{FF2B5EF4-FFF2-40B4-BE49-F238E27FC236}">
                <a16:creationId xmlns:a16="http://schemas.microsoft.com/office/drawing/2014/main" id="{9D7D6C2F-A520-434D-AA49-493B8FB3F62D}"/>
              </a:ext>
            </a:extLst>
          </p:cNvPr>
          <p:cNvSpPr txBox="1"/>
          <p:nvPr/>
        </p:nvSpPr>
        <p:spPr>
          <a:xfrm>
            <a:off x="7530732" y="3075528"/>
            <a:ext cx="4802228" cy="2215991"/>
          </a:xfrm>
          <a:prstGeom prst="rect">
            <a:avLst/>
          </a:prstGeom>
          <a:noFill/>
        </p:spPr>
        <p:txBody>
          <a:bodyPr wrap="square">
            <a:spAutoFit/>
          </a:bodyPr>
          <a:lstStyle/>
          <a:p>
            <a:pPr marL="342900" indent="-342900">
              <a:buFont typeface="Wingdings" panose="05000000000000000000" pitchFamily="2" charset="2"/>
              <a:buChar char="q"/>
            </a:pPr>
            <a:r>
              <a:rPr lang="en-GB" sz="2400" b="1" dirty="0">
                <a:latin typeface="Arial" panose="020B0604020202020204" pitchFamily="34" charset="0"/>
                <a:cs typeface="Arial" panose="020B0604020202020204" pitchFamily="34" charset="0"/>
              </a:rPr>
              <a:t>Sexual orientation in 2021:     </a:t>
            </a:r>
          </a:p>
          <a:p>
            <a:pPr marL="800100" lvl="1"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83.1% heterosexual,</a:t>
            </a:r>
          </a:p>
          <a:p>
            <a:pPr marL="800100" lvl="1"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7.2% Lesbian, Gay, Bisexual or Other sexual orientations  </a:t>
            </a:r>
            <a:r>
              <a:rPr lang="en-GB" dirty="0">
                <a:latin typeface="Arial" panose="020B0604020202020204" pitchFamily="34" charset="0"/>
                <a:cs typeface="Arial" panose="020B0604020202020204" pitchFamily="34" charset="0"/>
              </a:rPr>
              <a:t>(Tower Hamlets Council, 2023a).</a:t>
            </a:r>
            <a:endParaRPr lang="en-GB" sz="20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470E68F4-2E02-45F0-6361-08D14E022A51}"/>
              </a:ext>
            </a:extLst>
          </p:cNvPr>
          <p:cNvSpPr txBox="1"/>
          <p:nvPr/>
        </p:nvSpPr>
        <p:spPr>
          <a:xfrm>
            <a:off x="426251" y="5959306"/>
            <a:ext cx="6827510"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Figure 1 shows the change in the proportion of the population by gender in 2011-2021 (Tower Hamlets Council, 2023a).</a:t>
            </a:r>
          </a:p>
        </p:txBody>
      </p:sp>
      <p:sp>
        <p:nvSpPr>
          <p:cNvPr id="2" name="TextBox 1">
            <a:extLst>
              <a:ext uri="{FF2B5EF4-FFF2-40B4-BE49-F238E27FC236}">
                <a16:creationId xmlns:a16="http://schemas.microsoft.com/office/drawing/2014/main" id="{F191C001-3CAD-DD7C-F026-A3DA3B57E87E}"/>
              </a:ext>
            </a:extLst>
          </p:cNvPr>
          <p:cNvSpPr txBox="1"/>
          <p:nvPr/>
        </p:nvSpPr>
        <p:spPr>
          <a:xfrm>
            <a:off x="11872913" y="6430446"/>
            <a:ext cx="319087"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7</a:t>
            </a:r>
          </a:p>
        </p:txBody>
      </p:sp>
    </p:spTree>
    <p:extLst>
      <p:ext uri="{BB962C8B-B14F-4D97-AF65-F5344CB8AC3E}">
        <p14:creationId xmlns:p14="http://schemas.microsoft.com/office/powerpoint/2010/main" val="1279397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9D8750E-24CB-59D4-4763-82DDB695302D}"/>
              </a:ext>
            </a:extLst>
          </p:cNvPr>
          <p:cNvSpPr>
            <a:spLocks noGrp="1"/>
          </p:cNvSpPr>
          <p:nvPr>
            <p:ph idx="1"/>
          </p:nvPr>
        </p:nvSpPr>
        <p:spPr>
          <a:xfrm>
            <a:off x="257445" y="1184533"/>
            <a:ext cx="6557963" cy="5673466"/>
          </a:xfrm>
        </p:spPr>
        <p:txBody>
          <a:bodyPr>
            <a:normAutofit fontScale="92500" lnSpcReduction="10000"/>
          </a:bodyPr>
          <a:lstStyle/>
          <a:p>
            <a:pPr>
              <a:lnSpc>
                <a:spcPct val="120000"/>
              </a:lnSpc>
              <a:buFont typeface="Wingdings" panose="05000000000000000000" pitchFamily="2" charset="2"/>
              <a:buChar char="q"/>
            </a:pPr>
            <a:r>
              <a:rPr lang="en-GB" sz="2400" b="1" dirty="0">
                <a:latin typeface="Arial" panose="020B0604020202020204" pitchFamily="34" charset="0"/>
                <a:cs typeface="Arial" panose="020B0604020202020204" pitchFamily="34" charset="0"/>
              </a:rPr>
              <a:t>Youngest population average in England</a:t>
            </a:r>
            <a:r>
              <a:rPr lang="en-GB" sz="2600" b="1"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rPr>
              <a:t>29 median age in 2011, 30 in 2021.             40 national median age in 2021 </a:t>
            </a:r>
            <a:r>
              <a:rPr lang="en-GB" sz="1900" dirty="0">
                <a:latin typeface="Arial" panose="020B0604020202020204" pitchFamily="34" charset="0"/>
                <a:cs typeface="Arial" panose="020B0604020202020204" pitchFamily="34" charset="0"/>
              </a:rPr>
              <a:t>(ONS, 2023).</a:t>
            </a:r>
            <a:endParaRPr lang="en-GB" sz="2600" dirty="0">
              <a:latin typeface="Arial" panose="020B0604020202020204" pitchFamily="34" charset="0"/>
              <a:cs typeface="Arial" panose="020B0604020202020204" pitchFamily="34" charset="0"/>
            </a:endParaRPr>
          </a:p>
          <a:p>
            <a:pPr>
              <a:lnSpc>
                <a:spcPct val="120000"/>
              </a:lnSpc>
              <a:buFont typeface="Wingdings" panose="05000000000000000000" pitchFamily="2" charset="2"/>
              <a:buChar char="q"/>
            </a:pPr>
            <a:r>
              <a:rPr lang="en-GB" sz="2600" dirty="0">
                <a:latin typeface="Arial" panose="020B0604020202020204" pitchFamily="34" charset="0"/>
                <a:cs typeface="Arial" panose="020B0604020202020204" pitchFamily="34" charset="0"/>
              </a:rPr>
              <a:t>In 2021: Half of the population aged 25-49,   in 2011 was 48.1% </a:t>
            </a:r>
            <a:r>
              <a:rPr lang="en-GB" sz="1900" dirty="0">
                <a:latin typeface="Arial" panose="020B0604020202020204" pitchFamily="34" charset="0"/>
                <a:cs typeface="Arial" panose="020B0604020202020204" pitchFamily="34" charset="0"/>
              </a:rPr>
              <a:t>(ONS, 2023). </a:t>
            </a:r>
          </a:p>
          <a:p>
            <a:pPr>
              <a:lnSpc>
                <a:spcPct val="120000"/>
              </a:lnSpc>
              <a:buFont typeface="Wingdings" panose="05000000000000000000" pitchFamily="2" charset="2"/>
              <a:buChar char="q"/>
            </a:pPr>
            <a:r>
              <a:rPr lang="en-GB" sz="2600" b="1" dirty="0">
                <a:latin typeface="Arial" panose="020B0604020202020204" pitchFamily="34" charset="0"/>
                <a:cs typeface="Arial" panose="020B0604020202020204" pitchFamily="34" charset="0"/>
              </a:rPr>
              <a:t>Life expectancy at birth (2018-2020):</a:t>
            </a:r>
          </a:p>
          <a:p>
            <a:pPr>
              <a:lnSpc>
                <a:spcPct val="120000"/>
              </a:lnSpc>
              <a:buFont typeface="Wingdings" panose="05000000000000000000" pitchFamily="2" charset="2"/>
              <a:buChar char="Ø"/>
            </a:pPr>
            <a:r>
              <a:rPr lang="en-GB" sz="2600" dirty="0">
                <a:latin typeface="Arial" panose="020B0604020202020204" pitchFamily="34" charset="0"/>
                <a:cs typeface="Arial" panose="020B0604020202020204" pitchFamily="34" charset="0"/>
              </a:rPr>
              <a:t>Man 79.92</a:t>
            </a:r>
          </a:p>
          <a:p>
            <a:pPr>
              <a:lnSpc>
                <a:spcPct val="120000"/>
              </a:lnSpc>
              <a:buFont typeface="Wingdings" panose="05000000000000000000" pitchFamily="2" charset="2"/>
              <a:buChar char="Ø"/>
            </a:pPr>
            <a:r>
              <a:rPr lang="en-GB" sz="2600" dirty="0">
                <a:latin typeface="Arial" panose="020B0604020202020204" pitchFamily="34" charset="0"/>
                <a:cs typeface="Arial" panose="020B0604020202020204" pitchFamily="34" charset="0"/>
              </a:rPr>
              <a:t>Woman 83.29</a:t>
            </a:r>
          </a:p>
          <a:p>
            <a:pPr>
              <a:lnSpc>
                <a:spcPct val="120000"/>
              </a:lnSpc>
              <a:buFont typeface="Wingdings" panose="05000000000000000000" pitchFamily="2" charset="2"/>
              <a:buChar char="q"/>
            </a:pPr>
            <a:r>
              <a:rPr lang="en-GB" sz="2600" b="1" dirty="0">
                <a:latin typeface="Arial" panose="020B0604020202020204" pitchFamily="34" charset="0"/>
                <a:cs typeface="Arial" panose="020B0604020202020204" pitchFamily="34" charset="0"/>
              </a:rPr>
              <a:t>Healthy Life expectancy (2018-2020):</a:t>
            </a:r>
          </a:p>
          <a:p>
            <a:pPr>
              <a:lnSpc>
                <a:spcPct val="120000"/>
              </a:lnSpc>
              <a:buFont typeface="Wingdings" panose="05000000000000000000" pitchFamily="2" charset="2"/>
              <a:buChar char="Ø"/>
            </a:pPr>
            <a:r>
              <a:rPr lang="en-GB" sz="2600" dirty="0">
                <a:latin typeface="Arial" panose="020B0604020202020204" pitchFamily="34" charset="0"/>
                <a:cs typeface="Arial" panose="020B0604020202020204" pitchFamily="34" charset="0"/>
              </a:rPr>
              <a:t>Man 65.3</a:t>
            </a:r>
          </a:p>
          <a:p>
            <a:pPr>
              <a:lnSpc>
                <a:spcPct val="120000"/>
              </a:lnSpc>
              <a:buFont typeface="Wingdings" panose="05000000000000000000" pitchFamily="2" charset="2"/>
              <a:buChar char="Ø"/>
            </a:pPr>
            <a:r>
              <a:rPr lang="en-GB" sz="2600" dirty="0">
                <a:latin typeface="Arial" panose="020B0604020202020204" pitchFamily="34" charset="0"/>
                <a:cs typeface="Arial" panose="020B0604020202020204" pitchFamily="34" charset="0"/>
              </a:rPr>
              <a:t>Woman 57.8 </a:t>
            </a:r>
            <a:r>
              <a:rPr lang="en-GB" sz="1900" dirty="0">
                <a:latin typeface="Arial" panose="020B0604020202020204" pitchFamily="34" charset="0"/>
                <a:cs typeface="Arial" panose="020B0604020202020204" pitchFamily="34" charset="0"/>
              </a:rPr>
              <a:t>(Trust for London, 2023a).</a:t>
            </a:r>
          </a:p>
          <a:p>
            <a:pPr>
              <a:lnSpc>
                <a:spcPct val="120000"/>
              </a:lnSpc>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9E2EC137-56FA-5729-847F-65C7EF07E04F}"/>
              </a:ext>
            </a:extLst>
          </p:cNvPr>
          <p:cNvPicPr>
            <a:picLocks noChangeAspect="1"/>
          </p:cNvPicPr>
          <p:nvPr/>
        </p:nvPicPr>
        <p:blipFill>
          <a:blip r:embed="rId3"/>
          <a:stretch>
            <a:fillRect/>
          </a:stretch>
        </p:blipFill>
        <p:spPr>
          <a:xfrm>
            <a:off x="6603930" y="240701"/>
            <a:ext cx="5573209" cy="5841445"/>
          </a:xfrm>
          <a:prstGeom prst="rect">
            <a:avLst/>
          </a:prstGeom>
        </p:spPr>
      </p:pic>
      <p:sp>
        <p:nvSpPr>
          <p:cNvPr id="7" name="TextBox 6">
            <a:extLst>
              <a:ext uri="{FF2B5EF4-FFF2-40B4-BE49-F238E27FC236}">
                <a16:creationId xmlns:a16="http://schemas.microsoft.com/office/drawing/2014/main" id="{54238D35-FDEB-676A-348E-4EC777751925}"/>
              </a:ext>
            </a:extLst>
          </p:cNvPr>
          <p:cNvSpPr txBox="1"/>
          <p:nvPr/>
        </p:nvSpPr>
        <p:spPr>
          <a:xfrm>
            <a:off x="6603930" y="6082146"/>
            <a:ext cx="5850194" cy="584775"/>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Figure 2 shows The percentage of residents by age group between 2011 and 2021 (ONS, 2023).</a:t>
            </a:r>
          </a:p>
        </p:txBody>
      </p:sp>
      <p:sp>
        <p:nvSpPr>
          <p:cNvPr id="10" name="TextBox 9">
            <a:extLst>
              <a:ext uri="{FF2B5EF4-FFF2-40B4-BE49-F238E27FC236}">
                <a16:creationId xmlns:a16="http://schemas.microsoft.com/office/drawing/2014/main" id="{C200898F-448D-5822-F505-8413E9A198E8}"/>
              </a:ext>
            </a:extLst>
          </p:cNvPr>
          <p:cNvSpPr txBox="1"/>
          <p:nvPr/>
        </p:nvSpPr>
        <p:spPr>
          <a:xfrm>
            <a:off x="11902130" y="6442501"/>
            <a:ext cx="551994" cy="830997"/>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8</a:t>
            </a:r>
          </a:p>
          <a:p>
            <a:endParaRPr lang="en-GB" sz="1600" b="1"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56893DEA-598A-0C8D-2E6C-ACD2E5CB0F4E}"/>
              </a:ext>
            </a:extLst>
          </p:cNvPr>
          <p:cNvSpPr/>
          <p:nvPr/>
        </p:nvSpPr>
        <p:spPr>
          <a:xfrm>
            <a:off x="257445" y="388663"/>
            <a:ext cx="2792175" cy="646331"/>
          </a:xfrm>
          <a:prstGeom prst="rect">
            <a:avLst/>
          </a:prstGeom>
          <a:noFill/>
        </p:spPr>
        <p:txBody>
          <a:bodyPr wrap="square" lIns="91440" tIns="45720" rIns="91440" bIns="45720">
            <a:spAutoFit/>
          </a:bodyPr>
          <a:lstStyle/>
          <a:p>
            <a:pPr algn="ctr"/>
            <a:r>
              <a:rPr lang="en-US" sz="36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Age Profile</a:t>
            </a:r>
            <a:endParaRPr lang="en-GB" sz="3600" b="1"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779647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7956F69-10FB-A8AF-901E-387E40258BDE}"/>
              </a:ext>
            </a:extLst>
          </p:cNvPr>
          <p:cNvPicPr>
            <a:picLocks noChangeAspect="1"/>
          </p:cNvPicPr>
          <p:nvPr/>
        </p:nvPicPr>
        <p:blipFill>
          <a:blip r:embed="rId3"/>
          <a:stretch>
            <a:fillRect/>
          </a:stretch>
        </p:blipFill>
        <p:spPr>
          <a:xfrm>
            <a:off x="5286375" y="412044"/>
            <a:ext cx="6570923" cy="5577724"/>
          </a:xfrm>
          <a:prstGeom prst="rect">
            <a:avLst/>
          </a:prstGeom>
        </p:spPr>
      </p:pic>
      <p:sp>
        <p:nvSpPr>
          <p:cNvPr id="14" name="TextBox 13">
            <a:extLst>
              <a:ext uri="{FF2B5EF4-FFF2-40B4-BE49-F238E27FC236}">
                <a16:creationId xmlns:a16="http://schemas.microsoft.com/office/drawing/2014/main" id="{7B4C9C0A-9682-F165-C546-BC00D846E743}"/>
              </a:ext>
            </a:extLst>
          </p:cNvPr>
          <p:cNvSpPr txBox="1"/>
          <p:nvPr/>
        </p:nvSpPr>
        <p:spPr>
          <a:xfrm>
            <a:off x="5286375" y="5989768"/>
            <a:ext cx="6762095" cy="584775"/>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Figure 3 Chart presents the ethnic group of Tower Hamlets residents between 2011 and 2021 (ONS, 2023).</a:t>
            </a:r>
          </a:p>
        </p:txBody>
      </p:sp>
      <p:sp>
        <p:nvSpPr>
          <p:cNvPr id="3" name="Content Placeholder 2">
            <a:extLst>
              <a:ext uri="{FF2B5EF4-FFF2-40B4-BE49-F238E27FC236}">
                <a16:creationId xmlns:a16="http://schemas.microsoft.com/office/drawing/2014/main" id="{3A95087C-957A-7448-A8F5-C317C1B2FCFF}"/>
              </a:ext>
            </a:extLst>
          </p:cNvPr>
          <p:cNvSpPr>
            <a:spLocks noGrp="1"/>
          </p:cNvSpPr>
          <p:nvPr>
            <p:ph idx="1"/>
          </p:nvPr>
        </p:nvSpPr>
        <p:spPr>
          <a:xfrm>
            <a:off x="503627" y="1477507"/>
            <a:ext cx="4539861" cy="2951812"/>
          </a:xfrm>
        </p:spPr>
        <p:txBody>
          <a:bodyPr>
            <a:normAutofit/>
          </a:bodyPr>
          <a:lstStyle/>
          <a:p>
            <a:pPr marL="0" indent="0">
              <a:buNone/>
            </a:pPr>
            <a:r>
              <a:rPr lang="en-GB" sz="2900" dirty="0">
                <a:latin typeface="Arial" panose="020B0604020202020204" pitchFamily="34" charset="0"/>
                <a:cs typeface="Arial" panose="020B0604020202020204" pitchFamily="34" charset="0"/>
              </a:rPr>
              <a:t>Tower Hamlets Council (2022a), revealed:</a:t>
            </a:r>
          </a:p>
          <a:p>
            <a:pPr>
              <a:buFont typeface="Wingdings" panose="05000000000000000000" pitchFamily="2" charset="2"/>
              <a:buChar char="Ø"/>
            </a:pPr>
            <a:r>
              <a:rPr lang="en-GB" sz="2800" dirty="0">
                <a:latin typeface="Arial" panose="020B0604020202020204" pitchFamily="34" charset="0"/>
                <a:cs typeface="Arial" panose="020B0604020202020204" pitchFamily="34" charset="0"/>
              </a:rPr>
              <a:t>34.6% Bangladeshi, the largest community living in the borough across England and Wales.</a:t>
            </a:r>
          </a:p>
        </p:txBody>
      </p:sp>
      <p:sp>
        <p:nvSpPr>
          <p:cNvPr id="2" name="TextBox 1">
            <a:extLst>
              <a:ext uri="{FF2B5EF4-FFF2-40B4-BE49-F238E27FC236}">
                <a16:creationId xmlns:a16="http://schemas.microsoft.com/office/drawing/2014/main" id="{D841D0BA-5D9D-27D7-403A-978999D984DD}"/>
              </a:ext>
            </a:extLst>
          </p:cNvPr>
          <p:cNvSpPr txBox="1"/>
          <p:nvPr/>
        </p:nvSpPr>
        <p:spPr>
          <a:xfrm>
            <a:off x="11904940" y="6445956"/>
            <a:ext cx="287060" cy="646331"/>
          </a:xfrm>
          <a:prstGeom prst="rect">
            <a:avLst/>
          </a:prstGeom>
          <a:noFill/>
        </p:spPr>
        <p:txBody>
          <a:bodyPr wrap="square" rtlCol="0">
            <a:spAutoFit/>
          </a:bodyPr>
          <a:lstStyle/>
          <a:p>
            <a:r>
              <a:rPr lang="en-GB" b="1" dirty="0"/>
              <a:t>9</a:t>
            </a:r>
          </a:p>
          <a:p>
            <a:endParaRPr lang="en-GB" b="1" dirty="0"/>
          </a:p>
        </p:txBody>
      </p:sp>
      <p:sp>
        <p:nvSpPr>
          <p:cNvPr id="5" name="Rectangle 4">
            <a:extLst>
              <a:ext uri="{FF2B5EF4-FFF2-40B4-BE49-F238E27FC236}">
                <a16:creationId xmlns:a16="http://schemas.microsoft.com/office/drawing/2014/main" id="{668942D8-C518-3929-0E31-24C380D4472B}"/>
              </a:ext>
            </a:extLst>
          </p:cNvPr>
          <p:cNvSpPr/>
          <p:nvPr/>
        </p:nvSpPr>
        <p:spPr>
          <a:xfrm>
            <a:off x="0" y="412044"/>
            <a:ext cx="4369820" cy="646331"/>
          </a:xfrm>
          <a:prstGeom prst="rect">
            <a:avLst/>
          </a:prstGeom>
          <a:noFill/>
        </p:spPr>
        <p:txBody>
          <a:bodyPr wrap="square" lIns="91440" tIns="45720" rIns="91440" bIns="45720">
            <a:spAutoFit/>
          </a:bodyPr>
          <a:lstStyle/>
          <a:p>
            <a:pPr algn="ctr"/>
            <a:r>
              <a:rPr lang="en-US" sz="36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Ethnicity</a:t>
            </a:r>
            <a:endParaRPr lang="en-GB" sz="3600" b="1"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686171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9A48113-C4BA-B553-586F-BC16191CB98F}"/>
              </a:ext>
            </a:extLst>
          </p:cNvPr>
          <p:cNvPicPr>
            <a:picLocks noChangeAspect="1"/>
          </p:cNvPicPr>
          <p:nvPr/>
        </p:nvPicPr>
        <p:blipFill>
          <a:blip r:embed="rId3"/>
          <a:stretch>
            <a:fillRect/>
          </a:stretch>
        </p:blipFill>
        <p:spPr>
          <a:xfrm>
            <a:off x="5820417" y="420485"/>
            <a:ext cx="6100650" cy="5577193"/>
          </a:xfrm>
          <a:prstGeom prst="rect">
            <a:avLst/>
          </a:prstGeom>
        </p:spPr>
      </p:pic>
      <p:sp>
        <p:nvSpPr>
          <p:cNvPr id="2" name="TextBox 1">
            <a:extLst>
              <a:ext uri="{FF2B5EF4-FFF2-40B4-BE49-F238E27FC236}">
                <a16:creationId xmlns:a16="http://schemas.microsoft.com/office/drawing/2014/main" id="{762CEBFE-6494-C08D-C795-13D0769DB20C}"/>
              </a:ext>
            </a:extLst>
          </p:cNvPr>
          <p:cNvSpPr txBox="1"/>
          <p:nvPr/>
        </p:nvSpPr>
        <p:spPr>
          <a:xfrm>
            <a:off x="395791" y="1288697"/>
            <a:ext cx="5700209" cy="4308872"/>
          </a:xfrm>
          <a:prstGeom prst="rect">
            <a:avLst/>
          </a:prstGeom>
          <a:noFill/>
        </p:spPr>
        <p:txBody>
          <a:bodyPr wrap="square" rtlCol="0">
            <a:spAutoFit/>
          </a:bodyPr>
          <a:lstStyle/>
          <a:p>
            <a:pPr marL="342900" indent="-342900">
              <a:buFont typeface="Wingdings" panose="05000000000000000000" pitchFamily="2" charset="2"/>
              <a:buChar char="q"/>
            </a:pPr>
            <a:r>
              <a:rPr lang="en-GB" sz="2600" dirty="0">
                <a:latin typeface="Arial" panose="020B0604020202020204" pitchFamily="34" charset="0"/>
                <a:cs typeface="Arial" panose="020B0604020202020204" pitchFamily="34" charset="0"/>
              </a:rPr>
              <a:t>In 2021: 		                  </a:t>
            </a:r>
          </a:p>
          <a:p>
            <a:r>
              <a:rPr lang="en-GB" sz="2600" dirty="0">
                <a:latin typeface="Arial" panose="020B0604020202020204" pitchFamily="34" charset="0"/>
                <a:cs typeface="Arial" panose="020B0604020202020204" pitchFamily="34" charset="0"/>
              </a:rPr>
              <a:t>Muslim 39.9% (highest in the UK), </a:t>
            </a:r>
          </a:p>
          <a:p>
            <a:r>
              <a:rPr lang="en-GB" sz="2600" dirty="0">
                <a:latin typeface="Arial" panose="020B0604020202020204" pitchFamily="34" charset="0"/>
                <a:cs typeface="Arial" panose="020B0604020202020204" pitchFamily="34" charset="0"/>
              </a:rPr>
              <a:t>Christian 22.3%,              			      no religion 26.6%,</a:t>
            </a:r>
          </a:p>
          <a:p>
            <a:r>
              <a:rPr lang="en-GB" sz="2600" dirty="0">
                <a:latin typeface="Arial" panose="020B0604020202020204" pitchFamily="34" charset="0"/>
                <a:cs typeface="Arial" panose="020B0604020202020204" pitchFamily="34" charset="0"/>
              </a:rPr>
              <a:t>Buddhist 1.0%,</a:t>
            </a:r>
          </a:p>
          <a:p>
            <a:r>
              <a:rPr lang="en-GB" sz="2600" dirty="0">
                <a:latin typeface="Arial" panose="020B0604020202020204" pitchFamily="34" charset="0"/>
                <a:cs typeface="Arial" panose="020B0604020202020204" pitchFamily="34" charset="0"/>
              </a:rPr>
              <a:t>Hindu 2.0%</a:t>
            </a:r>
          </a:p>
          <a:p>
            <a:r>
              <a:rPr lang="en-GB" sz="2600" dirty="0">
                <a:latin typeface="Arial" panose="020B0604020202020204" pitchFamily="34" charset="0"/>
                <a:cs typeface="Arial" panose="020B0604020202020204" pitchFamily="34" charset="0"/>
              </a:rPr>
              <a:t>Jewish 0.4%</a:t>
            </a:r>
          </a:p>
          <a:p>
            <a:r>
              <a:rPr lang="en-GB" sz="2600" dirty="0">
                <a:latin typeface="Arial" panose="020B0604020202020204" pitchFamily="34" charset="0"/>
                <a:cs typeface="Arial" panose="020B0604020202020204" pitchFamily="34" charset="0"/>
              </a:rPr>
              <a:t>Sikh 0.3%</a:t>
            </a:r>
          </a:p>
          <a:p>
            <a:r>
              <a:rPr lang="en-GB" sz="2600" dirty="0">
                <a:latin typeface="Arial" panose="020B0604020202020204" pitchFamily="34" charset="0"/>
                <a:cs typeface="Arial" panose="020B0604020202020204" pitchFamily="34" charset="0"/>
              </a:rPr>
              <a:t>Other 0.5% 	</a:t>
            </a:r>
            <a:r>
              <a:rPr lang="en-GB" dirty="0">
                <a:latin typeface="Arial" panose="020B0604020202020204" pitchFamily="34" charset="0"/>
                <a:cs typeface="Arial" panose="020B0604020202020204" pitchFamily="34" charset="0"/>
              </a:rPr>
              <a:t>(ONS, 2023).</a:t>
            </a:r>
          </a:p>
          <a:p>
            <a:pPr marL="285750" indent="-285750">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E1110F6-53EE-F3E9-60EA-25EA6BD44ABF}"/>
              </a:ext>
            </a:extLst>
          </p:cNvPr>
          <p:cNvSpPr txBox="1"/>
          <p:nvPr/>
        </p:nvSpPr>
        <p:spPr>
          <a:xfrm>
            <a:off x="5783826" y="5997678"/>
            <a:ext cx="6365840"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Figure 4 shows the percentage of religious groups in 2011-2021 (ONS, 2023).</a:t>
            </a:r>
          </a:p>
        </p:txBody>
      </p:sp>
      <p:sp>
        <p:nvSpPr>
          <p:cNvPr id="4" name="TextBox 3">
            <a:extLst>
              <a:ext uri="{FF2B5EF4-FFF2-40B4-BE49-F238E27FC236}">
                <a16:creationId xmlns:a16="http://schemas.microsoft.com/office/drawing/2014/main" id="{093475D8-D07A-EFF5-3A1E-7E27F5C2C5D8}"/>
              </a:ext>
            </a:extLst>
          </p:cNvPr>
          <p:cNvSpPr txBox="1"/>
          <p:nvPr/>
        </p:nvSpPr>
        <p:spPr>
          <a:xfrm>
            <a:off x="11782954" y="6534834"/>
            <a:ext cx="457199" cy="646331"/>
          </a:xfrm>
          <a:prstGeom prst="rect">
            <a:avLst/>
          </a:prstGeom>
          <a:noFill/>
        </p:spPr>
        <p:txBody>
          <a:bodyPr wrap="square" rtlCol="0">
            <a:spAutoFit/>
          </a:bodyPr>
          <a:lstStyle/>
          <a:p>
            <a:r>
              <a:rPr lang="en-GB" b="1" dirty="0"/>
              <a:t>10</a:t>
            </a:r>
          </a:p>
          <a:p>
            <a:endParaRPr lang="en-GB" b="1" dirty="0"/>
          </a:p>
        </p:txBody>
      </p:sp>
      <p:sp>
        <p:nvSpPr>
          <p:cNvPr id="5" name="Rectangle 4">
            <a:extLst>
              <a:ext uri="{FF2B5EF4-FFF2-40B4-BE49-F238E27FC236}">
                <a16:creationId xmlns:a16="http://schemas.microsoft.com/office/drawing/2014/main" id="{B692EED8-CA91-C53D-75D3-F6F5108974AB}"/>
              </a:ext>
            </a:extLst>
          </p:cNvPr>
          <p:cNvSpPr/>
          <p:nvPr/>
        </p:nvSpPr>
        <p:spPr>
          <a:xfrm>
            <a:off x="420280" y="420485"/>
            <a:ext cx="2005678" cy="646331"/>
          </a:xfrm>
          <a:prstGeom prst="rect">
            <a:avLst/>
          </a:prstGeom>
          <a:noFill/>
        </p:spPr>
        <p:txBody>
          <a:bodyPr wrap="none" lIns="91440" tIns="45720" rIns="91440" bIns="45720">
            <a:spAutoFit/>
          </a:bodyPr>
          <a:lstStyle/>
          <a:p>
            <a:pPr algn="ctr"/>
            <a:r>
              <a:rPr lang="en-US" sz="36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Religion</a:t>
            </a:r>
            <a:endParaRPr lang="en-GB" sz="3600" b="1"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789056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32DE33D-184D-05B5-0FE9-A6BEE6971D62}"/>
              </a:ext>
            </a:extLst>
          </p:cNvPr>
          <p:cNvSpPr/>
          <p:nvPr/>
        </p:nvSpPr>
        <p:spPr>
          <a:xfrm>
            <a:off x="6094818" y="727628"/>
            <a:ext cx="5779139" cy="164592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b="1" dirty="0">
                <a:ln w="0"/>
                <a:solidFill>
                  <a:schemeClr val="tx1">
                    <a:lumMod val="85000"/>
                    <a:lumOff val="15000"/>
                  </a:schemeClr>
                </a:solidFill>
                <a:latin typeface="Arial" panose="020B0604020202020204" pitchFamily="34" charset="0"/>
                <a:cs typeface="Arial" panose="020B0604020202020204" pitchFamily="34" charset="0"/>
              </a:rPr>
              <a:t>What are the needs of the residents of Tower Hamlets? </a:t>
            </a:r>
          </a:p>
        </p:txBody>
      </p:sp>
      <p:sp>
        <p:nvSpPr>
          <p:cNvPr id="22" name="Rectangle 17">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3" name="Rectangle 19">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3" name="Picture 2">
            <a:extLst>
              <a:ext uri="{FF2B5EF4-FFF2-40B4-BE49-F238E27FC236}">
                <a16:creationId xmlns:a16="http://schemas.microsoft.com/office/drawing/2014/main" id="{29A26E69-4ABB-8F22-C648-98357A1CD801}"/>
              </a:ext>
            </a:extLst>
          </p:cNvPr>
          <p:cNvPicPr>
            <a:picLocks noChangeAspect="1"/>
          </p:cNvPicPr>
          <p:nvPr/>
        </p:nvPicPr>
        <p:blipFill>
          <a:blip r:embed="rId3"/>
          <a:stretch>
            <a:fillRect/>
          </a:stretch>
        </p:blipFill>
        <p:spPr>
          <a:xfrm>
            <a:off x="1097857" y="1550588"/>
            <a:ext cx="4840638" cy="3529378"/>
          </a:xfrm>
          <a:prstGeom prst="rect">
            <a:avLst/>
          </a:prstGeom>
        </p:spPr>
      </p:pic>
      <p:sp>
        <p:nvSpPr>
          <p:cNvPr id="6" name="TextBox 5">
            <a:extLst>
              <a:ext uri="{FF2B5EF4-FFF2-40B4-BE49-F238E27FC236}">
                <a16:creationId xmlns:a16="http://schemas.microsoft.com/office/drawing/2014/main" id="{5BD337DA-9534-FCBB-8941-152A513F8F81}"/>
              </a:ext>
            </a:extLst>
          </p:cNvPr>
          <p:cNvSpPr txBox="1"/>
          <p:nvPr/>
        </p:nvSpPr>
        <p:spPr>
          <a:xfrm>
            <a:off x="7429503" y="2869695"/>
            <a:ext cx="5779139" cy="3803639"/>
          </a:xfrm>
          <a:prstGeom prst="rect">
            <a:avLst/>
          </a:prstGeom>
        </p:spPr>
        <p:txBody>
          <a:bodyPr vert="horz" lIns="91440" tIns="45720" rIns="91440" bIns="45720" rtlCol="0">
            <a:normAutofit/>
          </a:bodyPr>
          <a:lstStyle/>
          <a:p>
            <a:pPr marL="445770" indent="-285750" defTabSz="914400">
              <a:spcAft>
                <a:spcPts val="600"/>
              </a:spcAft>
              <a:buClr>
                <a:schemeClr val="tx1">
                  <a:lumMod val="85000"/>
                  <a:lumOff val="15000"/>
                </a:schemeClr>
              </a:buClr>
              <a:buFont typeface="Wingdings" panose="05000000000000000000" pitchFamily="2" charset="2"/>
              <a:buChar char="q"/>
            </a:pPr>
            <a:r>
              <a:rPr lang="en-US" sz="2800" b="1" dirty="0">
                <a:latin typeface="Arial" panose="020B0604020202020204" pitchFamily="34" charset="0"/>
                <a:cs typeface="Arial" panose="020B0604020202020204" pitchFamily="34" charset="0"/>
              </a:rPr>
              <a:t>Educational.</a:t>
            </a:r>
          </a:p>
          <a:p>
            <a:pPr marL="445770" indent="-285750" defTabSz="914400">
              <a:spcAft>
                <a:spcPts val="600"/>
              </a:spcAft>
              <a:buClr>
                <a:schemeClr val="tx1">
                  <a:lumMod val="85000"/>
                  <a:lumOff val="15000"/>
                </a:schemeClr>
              </a:buClr>
              <a:buFont typeface="Wingdings" panose="05000000000000000000" pitchFamily="2" charset="2"/>
              <a:buChar char="q"/>
            </a:pPr>
            <a:r>
              <a:rPr lang="en-US" sz="2800" b="1" dirty="0">
                <a:latin typeface="Arial" panose="020B0604020202020204" pitchFamily="34" charset="0"/>
                <a:cs typeface="Arial" panose="020B0604020202020204" pitchFamily="34" charset="0"/>
              </a:rPr>
              <a:t>Health.</a:t>
            </a:r>
          </a:p>
          <a:p>
            <a:pPr marL="445770" indent="-285750" defTabSz="914400">
              <a:spcAft>
                <a:spcPts val="600"/>
              </a:spcAft>
              <a:buClr>
                <a:schemeClr val="tx1">
                  <a:lumMod val="85000"/>
                  <a:lumOff val="15000"/>
                </a:schemeClr>
              </a:buClr>
              <a:buFont typeface="Wingdings" panose="05000000000000000000" pitchFamily="2" charset="2"/>
              <a:buChar char="q"/>
            </a:pPr>
            <a:r>
              <a:rPr lang="en-US" sz="2800" b="1" dirty="0">
                <a:latin typeface="Arial" panose="020B0604020202020204" pitchFamily="34" charset="0"/>
                <a:cs typeface="Arial" panose="020B0604020202020204" pitchFamily="34" charset="0"/>
              </a:rPr>
              <a:t>Social Care.</a:t>
            </a:r>
          </a:p>
          <a:p>
            <a:pPr marL="445770" indent="-285750" defTabSz="914400">
              <a:spcAft>
                <a:spcPts val="600"/>
              </a:spcAft>
              <a:buClr>
                <a:schemeClr val="tx1">
                  <a:lumMod val="85000"/>
                  <a:lumOff val="15000"/>
                </a:schemeClr>
              </a:buClr>
              <a:buFont typeface="Wingdings" panose="05000000000000000000" pitchFamily="2" charset="2"/>
              <a:buChar char="q"/>
            </a:pPr>
            <a:r>
              <a:rPr lang="en-US" sz="2800" b="1" dirty="0">
                <a:latin typeface="Arial" panose="020B0604020202020204" pitchFamily="34" charset="0"/>
                <a:cs typeface="Arial" panose="020B0604020202020204" pitchFamily="34" charset="0"/>
              </a:rPr>
              <a:t>Employment.</a:t>
            </a:r>
          </a:p>
          <a:p>
            <a:pPr marL="342900" indent="-182880" defTabSz="914400">
              <a:spcAft>
                <a:spcPts val="600"/>
              </a:spcAft>
              <a:buClr>
                <a:schemeClr val="tx1">
                  <a:lumMod val="85000"/>
                  <a:lumOff val="15000"/>
                </a:schemeClr>
              </a:buClr>
              <a:buFont typeface="Garamond" pitchFamily="18" charset="0"/>
              <a:buChar char="◦"/>
            </a:pPr>
            <a:endParaRPr lang="en-US" b="1" dirty="0"/>
          </a:p>
          <a:p>
            <a:pPr marL="342900" indent="-182880" defTabSz="914400">
              <a:spcAft>
                <a:spcPts val="600"/>
              </a:spcAft>
              <a:buClr>
                <a:schemeClr val="tx1">
                  <a:lumMod val="85000"/>
                  <a:lumOff val="15000"/>
                </a:schemeClr>
              </a:buClr>
              <a:buFont typeface="Garamond" pitchFamily="18" charset="0"/>
              <a:buChar char="◦"/>
            </a:pPr>
            <a:endParaRPr lang="en-US" b="1" dirty="0"/>
          </a:p>
        </p:txBody>
      </p:sp>
      <p:sp>
        <p:nvSpPr>
          <p:cNvPr id="4" name="TextBox 3">
            <a:extLst>
              <a:ext uri="{FF2B5EF4-FFF2-40B4-BE49-F238E27FC236}">
                <a16:creationId xmlns:a16="http://schemas.microsoft.com/office/drawing/2014/main" id="{92CC8FD0-DFD6-ED1F-C217-281D0AB0E4EA}"/>
              </a:ext>
            </a:extLst>
          </p:cNvPr>
          <p:cNvSpPr txBox="1"/>
          <p:nvPr/>
        </p:nvSpPr>
        <p:spPr>
          <a:xfrm>
            <a:off x="11769101" y="6488668"/>
            <a:ext cx="757237"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11</a:t>
            </a:r>
          </a:p>
        </p:txBody>
      </p:sp>
    </p:spTree>
    <p:extLst>
      <p:ext uri="{BB962C8B-B14F-4D97-AF65-F5344CB8AC3E}">
        <p14:creationId xmlns:p14="http://schemas.microsoft.com/office/powerpoint/2010/main" val="3549243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A133D2-B27A-0C8E-719C-C35F1373A794}"/>
              </a:ext>
            </a:extLst>
          </p:cNvPr>
          <p:cNvSpPr txBox="1"/>
          <p:nvPr/>
        </p:nvSpPr>
        <p:spPr>
          <a:xfrm>
            <a:off x="930681" y="2622551"/>
            <a:ext cx="7166397" cy="2831544"/>
          </a:xfrm>
          <a:prstGeom prst="rect">
            <a:avLst/>
          </a:prstGeom>
          <a:noFill/>
        </p:spPr>
        <p:txBody>
          <a:bodyPr wrap="square" rtlCol="0">
            <a:spAutoFit/>
          </a:bodyPr>
          <a:lstStyle/>
          <a:p>
            <a:pPr marL="285750" indent="-285750">
              <a:buFont typeface="Wingdings" panose="05000000000000000000" pitchFamily="2" charset="2"/>
              <a:buChar char="q"/>
            </a:pPr>
            <a:r>
              <a:rPr lang="en-GB" sz="2800" b="1" dirty="0" err="1">
                <a:latin typeface="Arial" panose="020B0604020202020204" pitchFamily="34" charset="0"/>
                <a:cs typeface="Arial" panose="020B0604020202020204" pitchFamily="34" charset="0"/>
              </a:rPr>
              <a:t>Qwell</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Adult populations (ages 18+),</a:t>
            </a:r>
          </a:p>
          <a:p>
            <a:endParaRPr lang="en-GB" sz="28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sz="2800" b="1" dirty="0" err="1">
                <a:latin typeface="Arial" panose="020B0604020202020204" pitchFamily="34" charset="0"/>
                <a:cs typeface="Arial" panose="020B0604020202020204" pitchFamily="34" charset="0"/>
              </a:rPr>
              <a:t>Kooth</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Young people (aged 10-25)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Kooth</a:t>
            </a:r>
            <a:r>
              <a:rPr lang="en-GB" dirty="0">
                <a:latin typeface="Arial" panose="020B0604020202020204" pitchFamily="34" charset="0"/>
                <a:cs typeface="Arial" panose="020B0604020202020204" pitchFamily="34" charset="0"/>
              </a:rPr>
              <a:t> Digital Health, 2023).</a:t>
            </a:r>
          </a:p>
          <a:p>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q"/>
            </a:pPr>
            <a:r>
              <a:rPr lang="en-GB" sz="2800" b="1" dirty="0">
                <a:latin typeface="Arial" panose="020B0604020202020204" pitchFamily="34" charset="0"/>
                <a:cs typeface="Arial" panose="020B0604020202020204" pitchFamily="34" charset="0"/>
              </a:rPr>
              <a:t>WhatsApp: </a:t>
            </a:r>
            <a:r>
              <a:rPr lang="en-GB" sz="2800" dirty="0">
                <a:latin typeface="Arial" panose="020B0604020202020204" pitchFamily="34" charset="0"/>
                <a:cs typeface="Arial" panose="020B0604020202020204" pitchFamily="34" charset="0"/>
              </a:rPr>
              <a:t>Muslim Youth Helpline               </a:t>
            </a:r>
            <a:r>
              <a:rPr lang="en-GB" dirty="0">
                <a:latin typeface="Arial" panose="020B0604020202020204" pitchFamily="34" charset="0"/>
                <a:cs typeface="Arial" panose="020B0604020202020204" pitchFamily="34" charset="0"/>
              </a:rPr>
              <a:t>(Tower Hamlets Council, 2023c). </a:t>
            </a:r>
          </a:p>
        </p:txBody>
      </p:sp>
      <p:pic>
        <p:nvPicPr>
          <p:cNvPr id="6" name="Picture 5">
            <a:extLst>
              <a:ext uri="{FF2B5EF4-FFF2-40B4-BE49-F238E27FC236}">
                <a16:creationId xmlns:a16="http://schemas.microsoft.com/office/drawing/2014/main" id="{F076BC70-BB09-5F24-18CE-BD9A1C362EB1}"/>
              </a:ext>
            </a:extLst>
          </p:cNvPr>
          <p:cNvPicPr>
            <a:picLocks noChangeAspect="1"/>
          </p:cNvPicPr>
          <p:nvPr/>
        </p:nvPicPr>
        <p:blipFill>
          <a:blip r:embed="rId3"/>
          <a:stretch>
            <a:fillRect/>
          </a:stretch>
        </p:blipFill>
        <p:spPr>
          <a:xfrm>
            <a:off x="7672389" y="3429000"/>
            <a:ext cx="4334082" cy="3169434"/>
          </a:xfrm>
          <a:prstGeom prst="rect">
            <a:avLst/>
          </a:prstGeom>
        </p:spPr>
      </p:pic>
      <p:pic>
        <p:nvPicPr>
          <p:cNvPr id="9" name="Picture 8" descr="A picture containing text, clock">
            <a:extLst>
              <a:ext uri="{FF2B5EF4-FFF2-40B4-BE49-F238E27FC236}">
                <a16:creationId xmlns:a16="http://schemas.microsoft.com/office/drawing/2014/main" id="{4074E1B4-C8D6-8666-C35C-420CEAA4340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672389" y="259566"/>
            <a:ext cx="4334082" cy="3169434"/>
          </a:xfrm>
          <a:prstGeom prst="rect">
            <a:avLst/>
          </a:prstGeom>
        </p:spPr>
      </p:pic>
      <p:sp>
        <p:nvSpPr>
          <p:cNvPr id="4" name="Rectangle 3">
            <a:extLst>
              <a:ext uri="{FF2B5EF4-FFF2-40B4-BE49-F238E27FC236}">
                <a16:creationId xmlns:a16="http://schemas.microsoft.com/office/drawing/2014/main" id="{35F9B921-7969-64CA-93F2-6799DC842464}"/>
              </a:ext>
            </a:extLst>
          </p:cNvPr>
          <p:cNvSpPr/>
          <p:nvPr/>
        </p:nvSpPr>
        <p:spPr>
          <a:xfrm>
            <a:off x="428625" y="831881"/>
            <a:ext cx="6865517" cy="646331"/>
          </a:xfrm>
          <a:prstGeom prst="rect">
            <a:avLst/>
          </a:prstGeom>
          <a:noFill/>
        </p:spPr>
        <p:txBody>
          <a:bodyPr wrap="square" lIns="91440" tIns="45720" rIns="91440" bIns="45720">
            <a:spAutoFit/>
          </a:bodyPr>
          <a:lstStyle/>
          <a:p>
            <a:pPr algn="ctr"/>
            <a:r>
              <a:rPr lang="en-GB" sz="36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Tower Hamlets digitally active</a:t>
            </a:r>
            <a:endParaRPr lang="en-GB" sz="3600" b="1" cap="none" spc="0" dirty="0">
              <a:ln w="0"/>
              <a:solidFill>
                <a:schemeClr val="tx1"/>
              </a:solidFill>
              <a:effectLst>
                <a:outerShdw blurRad="38100" dist="19050" dir="2700000" algn="tl" rotWithShape="0">
                  <a:schemeClr val="dk1">
                    <a:alpha val="40000"/>
                  </a:schemeClr>
                </a:outerShdw>
              </a:effectLst>
            </a:endParaRPr>
          </a:p>
        </p:txBody>
      </p:sp>
      <p:sp>
        <p:nvSpPr>
          <p:cNvPr id="3" name="TextBox 2">
            <a:extLst>
              <a:ext uri="{FF2B5EF4-FFF2-40B4-BE49-F238E27FC236}">
                <a16:creationId xmlns:a16="http://schemas.microsoft.com/office/drawing/2014/main" id="{73F40E50-F46D-B7A2-44EB-A98EA8F8C5B5}"/>
              </a:ext>
            </a:extLst>
          </p:cNvPr>
          <p:cNvSpPr txBox="1"/>
          <p:nvPr/>
        </p:nvSpPr>
        <p:spPr>
          <a:xfrm>
            <a:off x="11872913" y="6488668"/>
            <a:ext cx="698702"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12</a:t>
            </a:r>
          </a:p>
        </p:txBody>
      </p:sp>
    </p:spTree>
    <p:extLst>
      <p:ext uri="{BB962C8B-B14F-4D97-AF65-F5344CB8AC3E}">
        <p14:creationId xmlns:p14="http://schemas.microsoft.com/office/powerpoint/2010/main" val="3495516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649C88-093E-2DB5-6932-8DD5F51DB438}"/>
              </a:ext>
            </a:extLst>
          </p:cNvPr>
          <p:cNvSpPr txBox="1"/>
          <p:nvPr/>
        </p:nvSpPr>
        <p:spPr>
          <a:xfrm>
            <a:off x="146587" y="816773"/>
            <a:ext cx="11297701" cy="3785652"/>
          </a:xfrm>
          <a:prstGeom prst="rect">
            <a:avLst/>
          </a:prstGeom>
          <a:noFill/>
        </p:spPr>
        <p:txBody>
          <a:bodyPr wrap="square">
            <a:spAutoFit/>
          </a:bodyPr>
          <a:lstStyle/>
          <a:p>
            <a:pPr marL="285750" indent="-285750">
              <a:buFont typeface="Wingdings" panose="05000000000000000000" pitchFamily="2" charset="2"/>
              <a:buChar char="q"/>
            </a:pPr>
            <a:r>
              <a:rPr lang="en-GB" sz="2400" b="1" dirty="0">
                <a:latin typeface="Arial" panose="020B0604020202020204" pitchFamily="34" charset="0"/>
                <a:cs typeface="Arial" panose="020B0604020202020204" pitchFamily="34" charset="0"/>
              </a:rPr>
              <a:t>Internal</a:t>
            </a:r>
          </a:p>
          <a:p>
            <a:pPr marL="800100" lvl="1"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NHS specialist services for mild, moderate and severe symptoms </a:t>
            </a:r>
            <a:r>
              <a:rPr lang="en-GB" sz="1600" dirty="0">
                <a:latin typeface="Arial" panose="020B0604020202020204" pitchFamily="34" charset="0"/>
                <a:cs typeface="Arial" panose="020B0604020202020204" pitchFamily="34" charset="0"/>
              </a:rPr>
              <a:t>(NHS, 2023).</a:t>
            </a:r>
            <a:endParaRPr lang="en-GB" sz="2400" dirty="0">
              <a:latin typeface="Arial" panose="020B0604020202020204" pitchFamily="34" charset="0"/>
              <a:cs typeface="Arial" panose="020B0604020202020204" pitchFamily="34" charset="0"/>
            </a:endParaRPr>
          </a:p>
          <a:p>
            <a:pPr marL="800100" lvl="1"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CAMHS ‘Child and Adolescent Mental Health Services’, aged 11-18,</a:t>
            </a:r>
          </a:p>
          <a:p>
            <a:pPr marL="800100" lvl="1"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THEDS ‘Tower Hamlets Early Detection Service’, aged 16-25,</a:t>
            </a:r>
          </a:p>
          <a:p>
            <a:pPr marL="800100" lvl="1"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‘Mental Health Crisis Line’ </a:t>
            </a:r>
            <a:r>
              <a:rPr lang="en-GB" sz="1600" dirty="0">
                <a:latin typeface="Arial" panose="020B0604020202020204" pitchFamily="34" charset="0"/>
                <a:cs typeface="Arial" panose="020B0604020202020204" pitchFamily="34" charset="0"/>
              </a:rPr>
              <a:t>(Tower Hamlets Council 2023b,2023c).</a:t>
            </a:r>
          </a:p>
          <a:p>
            <a:pPr marL="800100" lvl="1"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‘Mental Health and Wellbeing Strategy 2019’ </a:t>
            </a:r>
            <a:r>
              <a:rPr lang="en-GB" sz="1600" dirty="0">
                <a:latin typeface="Arial" panose="020B0604020202020204" pitchFamily="34" charset="0"/>
                <a:cs typeface="Arial" panose="020B0604020202020204" pitchFamily="34" charset="0"/>
              </a:rPr>
              <a:t>(Tower Hamlets Council, 2019).</a:t>
            </a:r>
          </a:p>
          <a:p>
            <a:pPr marL="800100" lvl="1"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‘Suicide Prevention Strategy 2019-2023’ </a:t>
            </a:r>
            <a:r>
              <a:rPr lang="en-GB" dirty="0">
                <a:latin typeface="Arial" panose="020B0604020202020204" pitchFamily="34" charset="0"/>
                <a:cs typeface="Arial" panose="020B0604020202020204" pitchFamily="34" charset="0"/>
              </a:rPr>
              <a:t>(Tower Hamlets Council, 2019).</a:t>
            </a:r>
          </a:p>
          <a:p>
            <a:pPr marL="800100" lvl="1"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lvl="1"/>
            <a:endParaRPr lang="en-GB" sz="2400" dirty="0">
              <a:latin typeface="Arial" panose="020B0604020202020204" pitchFamily="34" charset="0"/>
              <a:cs typeface="Arial" panose="020B0604020202020204" pitchFamily="34" charset="0"/>
            </a:endParaRPr>
          </a:p>
          <a:p>
            <a:pPr lvl="1"/>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5908D88-4E26-3378-D6CE-995816868108}"/>
              </a:ext>
            </a:extLst>
          </p:cNvPr>
          <p:cNvSpPr txBox="1"/>
          <p:nvPr/>
        </p:nvSpPr>
        <p:spPr>
          <a:xfrm>
            <a:off x="312510" y="4211122"/>
            <a:ext cx="11621370" cy="2646878"/>
          </a:xfrm>
          <a:prstGeom prst="rect">
            <a:avLst/>
          </a:prstGeom>
          <a:noFill/>
        </p:spPr>
        <p:txBody>
          <a:bodyPr wrap="square" rtlCol="0">
            <a:spAutoFit/>
          </a:bodyPr>
          <a:lstStyle/>
          <a:p>
            <a:pPr marL="285750" indent="-285750">
              <a:buFont typeface="Wingdings" panose="05000000000000000000" pitchFamily="2" charset="2"/>
              <a:buChar char="q"/>
            </a:pPr>
            <a:r>
              <a:rPr lang="en-GB" sz="2400" b="1" dirty="0">
                <a:latin typeface="Arial" panose="020B0604020202020204" pitchFamily="34" charset="0"/>
                <a:cs typeface="Arial" panose="020B0604020202020204" pitchFamily="34" charset="0"/>
              </a:rPr>
              <a:t>External: </a:t>
            </a:r>
          </a:p>
          <a:p>
            <a:pPr marL="342900" indent="-342900">
              <a:buFont typeface="Wingdings" panose="05000000000000000000" pitchFamily="2" charset="2"/>
              <a:buChar char="§"/>
            </a:pPr>
            <a:r>
              <a:rPr lang="en-GB" sz="2800"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Anxiety awareness week’ </a:t>
            </a:r>
            <a:r>
              <a:rPr lang="en-GB" sz="1600" dirty="0">
                <a:latin typeface="Arial" panose="020B0604020202020204" pitchFamily="34" charset="0"/>
                <a:cs typeface="Arial" panose="020B0604020202020204" pitchFamily="34" charset="0"/>
              </a:rPr>
              <a:t>(Mental Health Foundation,2022).</a:t>
            </a: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‘Safe Space Community’, ‘Side By Side’, </a:t>
            </a:r>
            <a:r>
              <a:rPr lang="en-GB" sz="20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							                                    ’Employment Connections’ </a:t>
            </a:r>
            <a:r>
              <a:rPr lang="en-GB" dirty="0">
                <a:latin typeface="Arial" panose="020B0604020202020204" pitchFamily="34" charset="0"/>
                <a:cs typeface="Arial" panose="020B0604020202020204" pitchFamily="34" charset="0"/>
              </a:rPr>
              <a:t>(Mind in Tower Hamlets and Newham, 2023).</a:t>
            </a: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Time to Change campaign 2007-2021; currently online resources only: Ask Twice campaign, posters, leaflets, hubs, time to talk tip card </a:t>
            </a:r>
            <a:r>
              <a:rPr lang="en-GB" dirty="0">
                <a:latin typeface="Arial" panose="020B0604020202020204" pitchFamily="34" charset="0"/>
                <a:cs typeface="Arial" panose="020B0604020202020204" pitchFamily="34" charset="0"/>
              </a:rPr>
              <a:t>(Time To Change, 2023).</a:t>
            </a:r>
          </a:p>
          <a:p>
            <a:endParaRPr lang="en-GB" dirty="0"/>
          </a:p>
        </p:txBody>
      </p:sp>
      <p:sp>
        <p:nvSpPr>
          <p:cNvPr id="5" name="Rectangle 4">
            <a:extLst>
              <a:ext uri="{FF2B5EF4-FFF2-40B4-BE49-F238E27FC236}">
                <a16:creationId xmlns:a16="http://schemas.microsoft.com/office/drawing/2014/main" id="{73CBE65A-3DE3-0C70-0F58-9443A7376861}"/>
              </a:ext>
            </a:extLst>
          </p:cNvPr>
          <p:cNvSpPr/>
          <p:nvPr/>
        </p:nvSpPr>
        <p:spPr>
          <a:xfrm>
            <a:off x="98148" y="293553"/>
            <a:ext cx="12050094" cy="523220"/>
          </a:xfrm>
          <a:prstGeom prst="rect">
            <a:avLst/>
          </a:prstGeom>
          <a:noFill/>
        </p:spPr>
        <p:txBody>
          <a:bodyPr wrap="none" lIns="91440" tIns="45720" rIns="91440" bIns="45720">
            <a:spAutoFit/>
          </a:bodyPr>
          <a:lstStyle/>
          <a:p>
            <a:pPr algn="ctr"/>
            <a:r>
              <a:rPr lang="en-GB" sz="2800" b="1"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a:t>
            </a:r>
            <a:r>
              <a:rPr lang="en-GB" sz="28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xisting means of communication of health and social care providers</a:t>
            </a:r>
            <a:endParaRPr lang="en-GB" sz="2800" b="1" cap="none" spc="0" dirty="0">
              <a:ln w="0"/>
              <a:solidFill>
                <a:schemeClr val="tx1"/>
              </a:solidFill>
              <a:effectLst>
                <a:outerShdw blurRad="38100" dist="19050" dir="2700000" algn="tl" rotWithShape="0">
                  <a:schemeClr val="dk1">
                    <a:alpha val="40000"/>
                  </a:schemeClr>
                </a:outerShdw>
              </a:effectLst>
            </a:endParaRPr>
          </a:p>
        </p:txBody>
      </p:sp>
      <p:sp>
        <p:nvSpPr>
          <p:cNvPr id="2" name="TextBox 1">
            <a:extLst>
              <a:ext uri="{FF2B5EF4-FFF2-40B4-BE49-F238E27FC236}">
                <a16:creationId xmlns:a16="http://schemas.microsoft.com/office/drawing/2014/main" id="{A69AFD43-7BDE-BFE6-E1E5-48361066E173}"/>
              </a:ext>
            </a:extLst>
          </p:cNvPr>
          <p:cNvSpPr txBox="1"/>
          <p:nvPr/>
        </p:nvSpPr>
        <p:spPr>
          <a:xfrm>
            <a:off x="11766885" y="6464380"/>
            <a:ext cx="589548" cy="369332"/>
          </a:xfrm>
          <a:prstGeom prst="rect">
            <a:avLst/>
          </a:prstGeom>
          <a:noFill/>
        </p:spPr>
        <p:txBody>
          <a:bodyPr wrap="square" rtlCol="0">
            <a:spAutoFit/>
          </a:bodyPr>
          <a:lstStyle/>
          <a:p>
            <a:r>
              <a:rPr lang="en-GB" b="1" dirty="0"/>
              <a:t>13</a:t>
            </a:r>
          </a:p>
        </p:txBody>
      </p:sp>
      <p:pic>
        <p:nvPicPr>
          <p:cNvPr id="6" name="Picture 5">
            <a:extLst>
              <a:ext uri="{FF2B5EF4-FFF2-40B4-BE49-F238E27FC236}">
                <a16:creationId xmlns:a16="http://schemas.microsoft.com/office/drawing/2014/main" id="{0A6C8F50-ADBE-A986-2881-6E08A0390925}"/>
              </a:ext>
            </a:extLst>
          </p:cNvPr>
          <p:cNvPicPr>
            <a:picLocks noChangeAspect="1"/>
          </p:cNvPicPr>
          <p:nvPr/>
        </p:nvPicPr>
        <p:blipFill>
          <a:blip r:embed="rId3"/>
          <a:stretch>
            <a:fillRect/>
          </a:stretch>
        </p:blipFill>
        <p:spPr>
          <a:xfrm>
            <a:off x="8015238" y="3547561"/>
            <a:ext cx="3554552" cy="1790844"/>
          </a:xfrm>
          <a:prstGeom prst="rect">
            <a:avLst/>
          </a:prstGeom>
        </p:spPr>
      </p:pic>
    </p:spTree>
    <p:extLst>
      <p:ext uri="{BB962C8B-B14F-4D97-AF65-F5344CB8AC3E}">
        <p14:creationId xmlns:p14="http://schemas.microsoft.com/office/powerpoint/2010/main" val="1310121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E546277-2D35-06CC-27D6-C45F993A917E}"/>
              </a:ext>
            </a:extLst>
          </p:cNvPr>
          <p:cNvSpPr txBox="1"/>
          <p:nvPr/>
        </p:nvSpPr>
        <p:spPr>
          <a:xfrm>
            <a:off x="599271" y="516261"/>
            <a:ext cx="10058400" cy="137160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800" b="1" dirty="0">
                <a:solidFill>
                  <a:schemeClr val="tx1">
                    <a:lumMod val="85000"/>
                    <a:lumOff val="15000"/>
                  </a:schemeClr>
                </a:solidFill>
                <a:latin typeface="+mj-lt"/>
              </a:rPr>
              <a:t>Policy and Legislations</a:t>
            </a:r>
          </a:p>
        </p:txBody>
      </p:sp>
      <p:sp>
        <p:nvSpPr>
          <p:cNvPr id="6" name="Content Placeholder 5">
            <a:extLst>
              <a:ext uri="{FF2B5EF4-FFF2-40B4-BE49-F238E27FC236}">
                <a16:creationId xmlns:a16="http://schemas.microsoft.com/office/drawing/2014/main" id="{D35DEC38-BFD0-8385-7B7B-0D5CA389C080}"/>
              </a:ext>
            </a:extLst>
          </p:cNvPr>
          <p:cNvSpPr>
            <a:spLocks noGrp="1"/>
          </p:cNvSpPr>
          <p:nvPr>
            <p:ph idx="1"/>
          </p:nvPr>
        </p:nvSpPr>
        <p:spPr>
          <a:xfrm>
            <a:off x="599271" y="2258621"/>
            <a:ext cx="6485467" cy="3931920"/>
          </a:xfrm>
        </p:spPr>
        <p:txBody>
          <a:bodyPr vert="horz" lIns="91440" tIns="45720" rIns="91440" bIns="45720" rtlCol="0">
            <a:normAutofit/>
          </a:bodyPr>
          <a:lstStyle/>
          <a:p>
            <a:pPr>
              <a:buFont typeface="Wingdings" panose="05000000000000000000" pitchFamily="2" charset="2"/>
              <a:buChar char="q"/>
            </a:pPr>
            <a:r>
              <a:rPr lang="en-US" sz="2800" b="1" dirty="0">
                <a:latin typeface="Arial" panose="020B0604020202020204" pitchFamily="34" charset="0"/>
                <a:cs typeface="Arial" panose="020B0604020202020204" pitchFamily="34" charset="0"/>
              </a:rPr>
              <a:t> Mental Health Act 1983.</a:t>
            </a:r>
          </a:p>
          <a:p>
            <a:pPr>
              <a:buFont typeface="Wingdings" panose="05000000000000000000" pitchFamily="2" charset="2"/>
              <a:buChar char="q"/>
            </a:pPr>
            <a:r>
              <a:rPr lang="en-US" sz="2800" b="1" dirty="0">
                <a:latin typeface="Arial" panose="020B0604020202020204" pitchFamily="34" charset="0"/>
                <a:cs typeface="Arial" panose="020B0604020202020204" pitchFamily="34" charset="0"/>
              </a:rPr>
              <a:t> Human Rights Act 1998.</a:t>
            </a:r>
          </a:p>
          <a:p>
            <a:pPr>
              <a:buFont typeface="Wingdings" panose="05000000000000000000" pitchFamily="2" charset="2"/>
              <a:buChar char="q"/>
            </a:pPr>
            <a:r>
              <a:rPr lang="en-US" sz="2800" b="1" dirty="0">
                <a:latin typeface="Arial" panose="020B0604020202020204" pitchFamily="34" charset="0"/>
                <a:cs typeface="Arial" panose="020B0604020202020204" pitchFamily="34" charset="0"/>
              </a:rPr>
              <a:t> Equality Act 2010.</a:t>
            </a:r>
          </a:p>
          <a:p>
            <a:pPr>
              <a:buFont typeface="Wingdings" panose="05000000000000000000" pitchFamily="2" charset="2"/>
              <a:buChar char="q"/>
            </a:pPr>
            <a:r>
              <a:rPr lang="en-US" sz="2800" b="1" dirty="0">
                <a:latin typeface="Arial" panose="020B0604020202020204" pitchFamily="34" charset="0"/>
                <a:cs typeface="Arial" panose="020B0604020202020204" pitchFamily="34" charset="0"/>
              </a:rPr>
              <a:t> Care Act 2014.</a:t>
            </a:r>
          </a:p>
          <a:p>
            <a:pPr>
              <a:buFont typeface="Wingdings" panose="05000000000000000000" pitchFamily="2" charset="2"/>
              <a:buChar char="q"/>
            </a:pPr>
            <a:r>
              <a:rPr lang="en-US" sz="2800" b="1" dirty="0">
                <a:latin typeface="Arial" panose="020B0604020202020204" pitchFamily="34" charset="0"/>
                <a:cs typeface="Arial" panose="020B0604020202020204" pitchFamily="34" charset="0"/>
              </a:rPr>
              <a:t> NHS Long Term Plan 2019 </a:t>
            </a:r>
            <a:r>
              <a:rPr lang="en-US" b="1" dirty="0">
                <a:latin typeface="Arial" panose="020B0604020202020204" pitchFamily="34" charset="0"/>
                <a:cs typeface="Arial" panose="020B0604020202020204" pitchFamily="34" charset="0"/>
              </a:rPr>
              <a:t>(NHS, 2020).</a:t>
            </a:r>
          </a:p>
          <a:p>
            <a:pPr>
              <a:buFont typeface="Wingdings" panose="05000000000000000000" pitchFamily="2" charset="2"/>
              <a:buChar char="q"/>
            </a:pPr>
            <a:endParaRPr lang="en-US" sz="2800" b="1" dirty="0">
              <a:latin typeface="Arial" panose="020B0604020202020204" pitchFamily="34" charset="0"/>
              <a:cs typeface="Arial" panose="020B0604020202020204" pitchFamily="34" charset="0"/>
            </a:endParaRPr>
          </a:p>
          <a:p>
            <a:endParaRPr lang="en-US" dirty="0"/>
          </a:p>
          <a:p>
            <a:endParaRPr lang="en-US" dirty="0"/>
          </a:p>
          <a:p>
            <a:endParaRPr lang="en-US" dirty="0"/>
          </a:p>
        </p:txBody>
      </p:sp>
      <p:pic>
        <p:nvPicPr>
          <p:cNvPr id="14" name="Picture 13">
            <a:extLst>
              <a:ext uri="{FF2B5EF4-FFF2-40B4-BE49-F238E27FC236}">
                <a16:creationId xmlns:a16="http://schemas.microsoft.com/office/drawing/2014/main" id="{EEFBBC1A-9416-3CAD-2BA2-B85C5F666E46}"/>
              </a:ext>
            </a:extLst>
          </p:cNvPr>
          <p:cNvPicPr>
            <a:picLocks noChangeAspect="1"/>
          </p:cNvPicPr>
          <p:nvPr/>
        </p:nvPicPr>
        <p:blipFill>
          <a:blip r:embed="rId3"/>
          <a:stretch>
            <a:fillRect/>
          </a:stretch>
        </p:blipFill>
        <p:spPr>
          <a:xfrm>
            <a:off x="5823140" y="1887861"/>
            <a:ext cx="5975954" cy="4302680"/>
          </a:xfrm>
          <a:prstGeom prst="rect">
            <a:avLst/>
          </a:prstGeom>
        </p:spPr>
      </p:pic>
      <p:sp>
        <p:nvSpPr>
          <p:cNvPr id="2" name="TextBox 1">
            <a:extLst>
              <a:ext uri="{FF2B5EF4-FFF2-40B4-BE49-F238E27FC236}">
                <a16:creationId xmlns:a16="http://schemas.microsoft.com/office/drawing/2014/main" id="{914EA4FD-D7DB-C3DB-6432-CE3843819407}"/>
              </a:ext>
            </a:extLst>
          </p:cNvPr>
          <p:cNvSpPr txBox="1"/>
          <p:nvPr/>
        </p:nvSpPr>
        <p:spPr>
          <a:xfrm>
            <a:off x="11799094" y="6488668"/>
            <a:ext cx="785812"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14</a:t>
            </a:r>
          </a:p>
        </p:txBody>
      </p:sp>
    </p:spTree>
    <p:extLst>
      <p:ext uri="{BB962C8B-B14F-4D97-AF65-F5344CB8AC3E}">
        <p14:creationId xmlns:p14="http://schemas.microsoft.com/office/powerpoint/2010/main" val="1299944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00BD06-C644-9175-A3CA-B34A310BBC15}"/>
              </a:ext>
            </a:extLst>
          </p:cNvPr>
          <p:cNvSpPr>
            <a:spLocks noGrp="1"/>
          </p:cNvSpPr>
          <p:nvPr>
            <p:ph idx="1"/>
          </p:nvPr>
        </p:nvSpPr>
        <p:spPr>
          <a:xfrm>
            <a:off x="354393" y="999323"/>
            <a:ext cx="11921935" cy="3144051"/>
          </a:xfrm>
        </p:spPr>
        <p:txBody>
          <a:bodyPr>
            <a:normAutofit fontScale="62500" lnSpcReduction="20000"/>
          </a:bodyPr>
          <a:lstStyle/>
          <a:p>
            <a:pPr>
              <a:buFont typeface="Wingdings" panose="05000000000000000000" pitchFamily="2" charset="2"/>
              <a:buChar char="q"/>
            </a:pPr>
            <a:r>
              <a:rPr lang="en-GB" sz="3500" dirty="0">
                <a:latin typeface="Arial" panose="020B0604020202020204" pitchFamily="34" charset="0"/>
                <a:cs typeface="Arial" panose="020B0604020202020204" pitchFamily="34" charset="0"/>
              </a:rPr>
              <a:t> Foster social connections and create a supportive community through events, social club   </a:t>
            </a:r>
            <a:r>
              <a:rPr lang="en-GB" sz="2900" dirty="0">
                <a:latin typeface="Arial" panose="020B0604020202020204" pitchFamily="34" charset="0"/>
                <a:cs typeface="Arial" panose="020B0604020202020204" pitchFamily="34" charset="0"/>
              </a:rPr>
              <a:t>(Public Health England, 2018).</a:t>
            </a:r>
          </a:p>
          <a:p>
            <a:pPr>
              <a:buFont typeface="Wingdings" panose="05000000000000000000" pitchFamily="2" charset="2"/>
              <a:buChar char="q"/>
            </a:pPr>
            <a:r>
              <a:rPr lang="en-GB" sz="3500" dirty="0">
                <a:latin typeface="Arial" panose="020B0604020202020204" pitchFamily="34" charset="0"/>
                <a:cs typeface="Arial" panose="020B0604020202020204" pitchFamily="34" charset="0"/>
              </a:rPr>
              <a:t> Mental health awareness and literacy programs </a:t>
            </a:r>
            <a:r>
              <a:rPr lang="en-GB" sz="2900" dirty="0">
                <a:latin typeface="Arial" panose="020B0604020202020204" pitchFamily="34" charset="0"/>
                <a:cs typeface="Arial" panose="020B0604020202020204" pitchFamily="34" charset="0"/>
              </a:rPr>
              <a:t>(WHO, 2021).</a:t>
            </a:r>
          </a:p>
          <a:p>
            <a:pPr>
              <a:buFont typeface="Wingdings" panose="05000000000000000000" pitchFamily="2" charset="2"/>
              <a:buChar char="q"/>
            </a:pPr>
            <a:r>
              <a:rPr lang="en-GB" sz="3500" dirty="0">
                <a:latin typeface="Arial" panose="020B0604020202020204" pitchFamily="34" charset="0"/>
                <a:cs typeface="Arial" panose="020B0604020202020204" pitchFamily="34" charset="0"/>
              </a:rPr>
              <a:t> Improve mental health education, and counselling to empowerment individuals to deal with their mental health issues and improve their quality of life </a:t>
            </a:r>
            <a:r>
              <a:rPr lang="en-GB" sz="2900" dirty="0">
                <a:latin typeface="Arial" panose="020B0604020202020204" pitchFamily="34" charset="0"/>
                <a:cs typeface="Arial" panose="020B0604020202020204" pitchFamily="34" charset="0"/>
              </a:rPr>
              <a:t>(WHO, 2021).</a:t>
            </a:r>
          </a:p>
          <a:p>
            <a:pPr>
              <a:buFont typeface="Wingdings" panose="05000000000000000000" pitchFamily="2" charset="2"/>
              <a:buChar char="q"/>
            </a:pPr>
            <a:r>
              <a:rPr lang="en-GB" sz="3500" dirty="0">
                <a:latin typeface="Arial" panose="020B0604020202020204" pitchFamily="34" charset="0"/>
                <a:cs typeface="Arial" panose="020B0604020202020204" pitchFamily="34" charset="0"/>
              </a:rPr>
              <a:t> Effective community interventions involving multi-sector collaborations to promote social    equity and mental health </a:t>
            </a:r>
            <a:r>
              <a:rPr lang="en-GB" sz="2900" dirty="0">
                <a:latin typeface="Arial" panose="020B0604020202020204" pitchFamily="34" charset="0"/>
                <a:cs typeface="Arial" panose="020B0604020202020204" pitchFamily="34" charset="0"/>
              </a:rPr>
              <a:t>(Public Health England, 2018).</a:t>
            </a:r>
            <a:endParaRPr lang="en-GB" sz="35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3500" dirty="0">
                <a:latin typeface="Arial" panose="020B0604020202020204" pitchFamily="34" charset="0"/>
                <a:cs typeface="Arial" panose="020B0604020202020204" pitchFamily="34" charset="0"/>
              </a:rPr>
              <a:t> Policy reform to support healthcare community partnerships </a:t>
            </a:r>
            <a:r>
              <a:rPr lang="en-GB" sz="2900" dirty="0">
                <a:latin typeface="Arial" panose="020B0604020202020204" pitchFamily="34" charset="0"/>
                <a:cs typeface="Arial" panose="020B0604020202020204" pitchFamily="34" charset="0"/>
              </a:rPr>
              <a:t>(Public Health England, 2018).</a:t>
            </a:r>
          </a:p>
          <a:p>
            <a:pPr>
              <a:buFont typeface="Wingdings" panose="05000000000000000000" pitchFamily="2" charset="2"/>
              <a:buChar char="q"/>
            </a:pPr>
            <a:endParaRPr lang="en-GB" sz="35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9247468A-4A9C-1942-A077-82C8A800BCFB}"/>
              </a:ext>
            </a:extLst>
          </p:cNvPr>
          <p:cNvSpPr/>
          <p:nvPr/>
        </p:nvSpPr>
        <p:spPr>
          <a:xfrm>
            <a:off x="354393" y="312739"/>
            <a:ext cx="3850733" cy="584775"/>
          </a:xfrm>
          <a:prstGeom prst="rect">
            <a:avLst/>
          </a:prstGeom>
          <a:noFill/>
        </p:spPr>
        <p:txBody>
          <a:bodyPr wrap="none" lIns="91440" tIns="45720" rIns="91440" bIns="45720">
            <a:spAutoFit/>
          </a:bodyPr>
          <a:lstStyle/>
          <a:p>
            <a:pPr algn="ctr"/>
            <a:r>
              <a:rPr lang="en-GB" sz="32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Recommendations</a:t>
            </a:r>
            <a:endParaRPr lang="en-GB" sz="3200" b="1" cap="none" spc="0" dirty="0">
              <a:ln w="0"/>
              <a:solidFill>
                <a:schemeClr val="tx1"/>
              </a:solidFill>
              <a:effectLst>
                <a:outerShdw blurRad="38100" dist="19050" dir="2700000" algn="tl" rotWithShape="0">
                  <a:schemeClr val="dk1">
                    <a:alpha val="40000"/>
                  </a:schemeClr>
                </a:outerShdw>
              </a:effectLst>
            </a:endParaRPr>
          </a:p>
        </p:txBody>
      </p:sp>
      <p:sp>
        <p:nvSpPr>
          <p:cNvPr id="6" name="Rectangle 5">
            <a:extLst>
              <a:ext uri="{FF2B5EF4-FFF2-40B4-BE49-F238E27FC236}">
                <a16:creationId xmlns:a16="http://schemas.microsoft.com/office/drawing/2014/main" id="{B2977918-C169-3E44-4F1B-E84BCCEA8CD7}"/>
              </a:ext>
            </a:extLst>
          </p:cNvPr>
          <p:cNvSpPr/>
          <p:nvPr/>
        </p:nvSpPr>
        <p:spPr>
          <a:xfrm>
            <a:off x="511555" y="3850987"/>
            <a:ext cx="2414444" cy="584775"/>
          </a:xfrm>
          <a:prstGeom prst="rect">
            <a:avLst/>
          </a:prstGeom>
          <a:noFill/>
        </p:spPr>
        <p:txBody>
          <a:bodyPr wrap="none" lIns="91440" tIns="45720" rIns="91440" bIns="45720">
            <a:spAutoFit/>
          </a:bodyPr>
          <a:lstStyle/>
          <a:p>
            <a:pPr algn="ctr"/>
            <a:r>
              <a:rPr lang="en-GB" sz="3200" b="1" cap="none" spc="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Conclusion</a:t>
            </a:r>
            <a:endParaRPr lang="en-GB" sz="3200" b="1" cap="none" spc="0" dirty="0">
              <a:ln w="0"/>
              <a:solidFill>
                <a:schemeClr val="tx1"/>
              </a:solidFill>
              <a:effectLst>
                <a:outerShdw blurRad="38100" dist="19050" dir="2700000" algn="tl" rotWithShape="0">
                  <a:schemeClr val="dk1">
                    <a:alpha val="40000"/>
                  </a:schemeClr>
                </a:outerShdw>
              </a:effectLst>
            </a:endParaRPr>
          </a:p>
        </p:txBody>
      </p:sp>
      <p:sp>
        <p:nvSpPr>
          <p:cNvPr id="7" name="TextBox 6">
            <a:extLst>
              <a:ext uri="{FF2B5EF4-FFF2-40B4-BE49-F238E27FC236}">
                <a16:creationId xmlns:a16="http://schemas.microsoft.com/office/drawing/2014/main" id="{A5D2CCE3-A57E-3E4B-7562-6BC351911BD2}"/>
              </a:ext>
            </a:extLst>
          </p:cNvPr>
          <p:cNvSpPr txBox="1"/>
          <p:nvPr/>
        </p:nvSpPr>
        <p:spPr>
          <a:xfrm>
            <a:off x="330419" y="4421603"/>
            <a:ext cx="11483214" cy="2123658"/>
          </a:xfrm>
          <a:prstGeom prst="rect">
            <a:avLst/>
          </a:prstGeom>
          <a:noFill/>
        </p:spPr>
        <p:txBody>
          <a:bodyPr wrap="square">
            <a:spAutoFit/>
          </a:bodyPr>
          <a:lstStyle/>
          <a:p>
            <a:pPr marL="342900" indent="-342900">
              <a:buFont typeface="Wingdings" panose="05000000000000000000" pitchFamily="2" charset="2"/>
              <a:buChar char="q"/>
            </a:pPr>
            <a:r>
              <a:rPr lang="en-GB" sz="2200" dirty="0">
                <a:latin typeface="Arial" panose="020B0604020202020204" pitchFamily="34" charset="0"/>
                <a:cs typeface="Arial" panose="020B0604020202020204" pitchFamily="34" charset="0"/>
              </a:rPr>
              <a:t>Residents' mental health and well-being can be improved by community-based programmes that offer a variety of individualised services and initiatives that promote access to mental health resources, treatment, counselling, and social support services. This can be accomplished through the provision of a range of services.</a:t>
            </a:r>
          </a:p>
          <a:p>
            <a:pPr marL="342900" indent="-342900">
              <a:buFont typeface="Wingdings" panose="05000000000000000000" pitchFamily="2" charset="2"/>
              <a:buChar char="q"/>
            </a:pPr>
            <a:r>
              <a:rPr lang="en-GB" sz="2200" dirty="0">
                <a:latin typeface="Arial" panose="020B0604020202020204" pitchFamily="34" charset="0"/>
                <a:cs typeface="Arial" panose="020B0604020202020204" pitchFamily="34" charset="0"/>
              </a:rPr>
              <a:t>The project could work to establish community mental health clinics and provide low-cost or free mental health services to those in need.</a:t>
            </a:r>
          </a:p>
        </p:txBody>
      </p:sp>
      <p:sp>
        <p:nvSpPr>
          <p:cNvPr id="2" name="TextBox 1">
            <a:extLst>
              <a:ext uri="{FF2B5EF4-FFF2-40B4-BE49-F238E27FC236}">
                <a16:creationId xmlns:a16="http://schemas.microsoft.com/office/drawing/2014/main" id="{FB1D2526-0D9B-2425-3375-854F3AC708A8}"/>
              </a:ext>
            </a:extLst>
          </p:cNvPr>
          <p:cNvSpPr txBox="1"/>
          <p:nvPr/>
        </p:nvSpPr>
        <p:spPr>
          <a:xfrm>
            <a:off x="11837607" y="6529388"/>
            <a:ext cx="592518"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15</a:t>
            </a:r>
          </a:p>
          <a:p>
            <a:endParaRPr lang="en-GB" dirty="0"/>
          </a:p>
        </p:txBody>
      </p:sp>
    </p:spTree>
    <p:extLst>
      <p:ext uri="{BB962C8B-B14F-4D97-AF65-F5344CB8AC3E}">
        <p14:creationId xmlns:p14="http://schemas.microsoft.com/office/powerpoint/2010/main" val="2742435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F9A2BAF-0F59-46A1-ADAE-18D8745493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pic>
        <p:nvPicPr>
          <p:cNvPr id="6" name="Picture 5" descr="Text&#10;&#10;Description automatically generated">
            <a:extLst>
              <a:ext uri="{FF2B5EF4-FFF2-40B4-BE49-F238E27FC236}">
                <a16:creationId xmlns:a16="http://schemas.microsoft.com/office/drawing/2014/main" id="{F0502061-23A5-F2AD-4059-3F4ACC27AFE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69" r="2831"/>
          <a:stretch/>
        </p:blipFill>
        <p:spPr>
          <a:xfrm>
            <a:off x="20" y="10"/>
            <a:ext cx="12191980" cy="6857990"/>
          </a:xfrm>
          <a:prstGeom prst="rect">
            <a:avLst/>
          </a:prstGeom>
        </p:spPr>
      </p:pic>
      <p:sp>
        <p:nvSpPr>
          <p:cNvPr id="2" name="TextBox 1">
            <a:extLst>
              <a:ext uri="{FF2B5EF4-FFF2-40B4-BE49-F238E27FC236}">
                <a16:creationId xmlns:a16="http://schemas.microsoft.com/office/drawing/2014/main" id="{3BA563CD-E88C-0D05-ACFF-9D71A59D67DC}"/>
              </a:ext>
            </a:extLst>
          </p:cNvPr>
          <p:cNvSpPr txBox="1"/>
          <p:nvPr/>
        </p:nvSpPr>
        <p:spPr>
          <a:xfrm>
            <a:off x="11794998" y="6488668"/>
            <a:ext cx="51435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16</a:t>
            </a:r>
          </a:p>
        </p:txBody>
      </p:sp>
    </p:spTree>
    <p:extLst>
      <p:ext uri="{BB962C8B-B14F-4D97-AF65-F5344CB8AC3E}">
        <p14:creationId xmlns:p14="http://schemas.microsoft.com/office/powerpoint/2010/main" val="20137139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1BF098E-5B3D-808E-3972-079D5EF9A67C}"/>
              </a:ext>
            </a:extLst>
          </p:cNvPr>
          <p:cNvSpPr txBox="1"/>
          <p:nvPr/>
        </p:nvSpPr>
        <p:spPr>
          <a:xfrm>
            <a:off x="317408" y="2540522"/>
            <a:ext cx="11749347" cy="3908762"/>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Central Digital &amp; Data Office (2017) </a:t>
            </a:r>
            <a:r>
              <a:rPr lang="en-GB" sz="2000" i="1" dirty="0">
                <a:latin typeface="Arial" panose="020B0604020202020204" pitchFamily="34" charset="0"/>
                <a:cs typeface="Arial" panose="020B0604020202020204" pitchFamily="34" charset="0"/>
              </a:rPr>
              <a:t>Community development handbook.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3"/>
              </a:rPr>
              <a:t>https://www.gov.uk/government/publications/community-development-handbook/community-development-handbook</a:t>
            </a:r>
            <a:r>
              <a:rPr lang="en-GB" sz="2000" dirty="0">
                <a:latin typeface="Arial" panose="020B0604020202020204" pitchFamily="34" charset="0"/>
                <a:cs typeface="Arial" panose="020B0604020202020204" pitchFamily="34" charset="0"/>
              </a:rPr>
              <a:t> (Accessed: 22 March 2023).</a:t>
            </a:r>
          </a:p>
          <a:p>
            <a:endParaRPr lang="en-GB" sz="2000" dirty="0">
              <a:latin typeface="Arial" panose="020B0604020202020204" pitchFamily="34" charset="0"/>
              <a:cs typeface="Arial" panose="020B0604020202020204" pitchFamily="34" charset="0"/>
            </a:endParaRPr>
          </a:p>
          <a:p>
            <a:r>
              <a:rPr lang="en-GB" sz="2000" i="1" dirty="0">
                <a:latin typeface="Arial" panose="020B0604020202020204" pitchFamily="34" charset="0"/>
                <a:cs typeface="Arial" panose="020B0604020202020204" pitchFamily="34" charset="0"/>
              </a:rPr>
              <a:t>Equality Act 2010.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4"/>
              </a:rPr>
              <a:t>https://www.legislation.gov.uk/ukpga/2010/15/contents</a:t>
            </a:r>
            <a:r>
              <a:rPr lang="en-GB" sz="2000" dirty="0">
                <a:latin typeface="Arial" panose="020B0604020202020204" pitchFamily="34" charset="0"/>
                <a:cs typeface="Arial" panose="020B0604020202020204" pitchFamily="34" charset="0"/>
              </a:rPr>
              <a:t> (Accessed: 31 March 2023).</a:t>
            </a:r>
          </a:p>
          <a:p>
            <a:endParaRPr lang="en-GB" sz="2400" dirty="0">
              <a:latin typeface="Arial" panose="020B0604020202020204" pitchFamily="34" charset="0"/>
              <a:cs typeface="Arial" panose="020B0604020202020204" pitchFamily="34" charset="0"/>
            </a:endParaRPr>
          </a:p>
          <a:p>
            <a:r>
              <a:rPr lang="en-GB" sz="2000" i="1" dirty="0">
                <a:latin typeface="Arial" panose="020B0604020202020204" pitchFamily="34" charset="0"/>
                <a:cs typeface="Arial" panose="020B0604020202020204" pitchFamily="34" charset="0"/>
              </a:rPr>
              <a:t>Human Rights Act 1998.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5"/>
              </a:rPr>
              <a:t>https://www.legislation.gov.uk/ukpga/1998/42/contents</a:t>
            </a:r>
            <a:r>
              <a:rPr lang="en-GB" sz="2000" dirty="0">
                <a:latin typeface="Arial" panose="020B0604020202020204" pitchFamily="34" charset="0"/>
                <a:cs typeface="Arial" panose="020B0604020202020204" pitchFamily="34" charset="0"/>
              </a:rPr>
              <a:t>  (Accessed: 31 March 2023).</a:t>
            </a:r>
          </a:p>
          <a:p>
            <a:br>
              <a:rPr lang="en-GB" sz="2400" dirty="0">
                <a:latin typeface="Arial" panose="020B0604020202020204" pitchFamily="34" charset="0"/>
                <a:cs typeface="Arial" panose="020B0604020202020204" pitchFamily="34" charset="0"/>
              </a:rPr>
            </a:br>
            <a:r>
              <a:rPr lang="en-GB" sz="2000" dirty="0" err="1">
                <a:latin typeface="Arial" panose="020B0604020202020204" pitchFamily="34" charset="0"/>
                <a:cs typeface="Arial" panose="020B0604020202020204" pitchFamily="34" charset="0"/>
              </a:rPr>
              <a:t>Kooth</a:t>
            </a:r>
            <a:r>
              <a:rPr lang="en-GB" sz="2000" dirty="0">
                <a:latin typeface="Arial" panose="020B0604020202020204" pitchFamily="34" charset="0"/>
                <a:cs typeface="Arial" panose="020B0604020202020204" pitchFamily="34" charset="0"/>
              </a:rPr>
              <a:t> Digital Health (2023) </a:t>
            </a:r>
            <a:r>
              <a:rPr lang="en-GB" sz="2000" i="1" dirty="0">
                <a:latin typeface="Arial" panose="020B0604020202020204" pitchFamily="34" charset="0"/>
                <a:cs typeface="Arial" panose="020B0604020202020204" pitchFamily="34" charset="0"/>
              </a:rPr>
              <a:t>Supporting Local Communities through Digital Mental Health.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6"/>
              </a:rPr>
              <a:t>https://gov.kooth.com/uk</a:t>
            </a:r>
            <a:r>
              <a:rPr lang="en-GB" sz="2000" dirty="0">
                <a:latin typeface="Arial" panose="020B0604020202020204" pitchFamily="34" charset="0"/>
                <a:cs typeface="Arial" panose="020B0604020202020204" pitchFamily="34" charset="0"/>
              </a:rPr>
              <a:t> (Accessed: 23 March 2023).</a:t>
            </a:r>
            <a:endParaRPr lang="en-GB" sz="2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8D7CAD08-310D-40F5-AD58-627253A1A1E6}"/>
              </a:ext>
            </a:extLst>
          </p:cNvPr>
          <p:cNvSpPr txBox="1"/>
          <p:nvPr/>
        </p:nvSpPr>
        <p:spPr>
          <a:xfrm>
            <a:off x="317408" y="149228"/>
            <a:ext cx="3140168"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References</a:t>
            </a:r>
          </a:p>
        </p:txBody>
      </p:sp>
      <p:sp>
        <p:nvSpPr>
          <p:cNvPr id="11" name="TextBox 10">
            <a:extLst>
              <a:ext uri="{FF2B5EF4-FFF2-40B4-BE49-F238E27FC236}">
                <a16:creationId xmlns:a16="http://schemas.microsoft.com/office/drawing/2014/main" id="{EAF78351-88C6-E0CC-4142-BC0072E8DDC5}"/>
              </a:ext>
            </a:extLst>
          </p:cNvPr>
          <p:cNvSpPr txBox="1"/>
          <p:nvPr/>
        </p:nvSpPr>
        <p:spPr>
          <a:xfrm>
            <a:off x="317408" y="841726"/>
            <a:ext cx="11749347" cy="707886"/>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Britannica, T. Editors of Encyclopaedia (2013) </a:t>
            </a:r>
            <a:r>
              <a:rPr lang="en-GB" sz="2000" i="1" dirty="0">
                <a:latin typeface="Arial" panose="020B0604020202020204" pitchFamily="34" charset="0"/>
                <a:cs typeface="Arial" panose="020B0604020202020204" pitchFamily="34" charset="0"/>
              </a:rPr>
              <a:t>Tower Hamlets. </a:t>
            </a:r>
            <a:r>
              <a:rPr lang="en-GB" sz="2000" dirty="0">
                <a:latin typeface="Arial" panose="020B0604020202020204" pitchFamily="34" charset="0"/>
                <a:cs typeface="Arial" panose="020B0604020202020204" pitchFamily="34" charset="0"/>
              </a:rPr>
              <a:t>Encyclopedia Britannica. Available at: </a:t>
            </a:r>
            <a:r>
              <a:rPr lang="en-GB" sz="2000" dirty="0">
                <a:latin typeface="Arial" panose="020B0604020202020204" pitchFamily="34" charset="0"/>
                <a:cs typeface="Arial" panose="020B0604020202020204" pitchFamily="34" charset="0"/>
                <a:hlinkClick r:id="rId7"/>
              </a:rPr>
              <a:t>https://www.britannica.com/place/Tower-Hamlets</a:t>
            </a:r>
            <a:r>
              <a:rPr lang="en-GB" sz="2000" dirty="0">
                <a:latin typeface="Arial" panose="020B0604020202020204" pitchFamily="34" charset="0"/>
                <a:cs typeface="Arial" panose="020B0604020202020204" pitchFamily="34" charset="0"/>
              </a:rPr>
              <a:t> (Accessed: 31 March 2023).</a:t>
            </a:r>
          </a:p>
        </p:txBody>
      </p:sp>
      <p:sp>
        <p:nvSpPr>
          <p:cNvPr id="3" name="TextBox 2">
            <a:extLst>
              <a:ext uri="{FF2B5EF4-FFF2-40B4-BE49-F238E27FC236}">
                <a16:creationId xmlns:a16="http://schemas.microsoft.com/office/drawing/2014/main" id="{BCA2192D-68D0-D58C-0C90-C244D2B66A27}"/>
              </a:ext>
            </a:extLst>
          </p:cNvPr>
          <p:cNvSpPr txBox="1"/>
          <p:nvPr/>
        </p:nvSpPr>
        <p:spPr>
          <a:xfrm>
            <a:off x="317408" y="1657011"/>
            <a:ext cx="11321425" cy="707886"/>
          </a:xfrm>
          <a:prstGeom prst="rect">
            <a:avLst/>
          </a:prstGeom>
          <a:noFill/>
        </p:spPr>
        <p:txBody>
          <a:bodyPr wrap="square">
            <a:spAutoFit/>
          </a:bodyPr>
          <a:lstStyle/>
          <a:p>
            <a:r>
              <a:rPr lang="en-GB" sz="2000" i="1" dirty="0">
                <a:latin typeface="Arial" panose="020B0604020202020204" pitchFamily="34" charset="0"/>
                <a:cs typeface="Arial" panose="020B0604020202020204" pitchFamily="34" charset="0"/>
              </a:rPr>
              <a:t>Care Act 2014.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8"/>
              </a:rPr>
              <a:t>https://www.legislation.gov.uk/ukpga/2014/23/contents/enacted</a:t>
            </a:r>
            <a:r>
              <a:rPr lang="en-GB" sz="2000" dirty="0">
                <a:latin typeface="Arial" panose="020B0604020202020204" pitchFamily="34" charset="0"/>
                <a:cs typeface="Arial" panose="020B0604020202020204" pitchFamily="34" charset="0"/>
              </a:rPr>
              <a:t> (Accessed: 31 March 2023).</a:t>
            </a:r>
          </a:p>
        </p:txBody>
      </p:sp>
      <p:sp>
        <p:nvSpPr>
          <p:cNvPr id="5" name="TextBox 4">
            <a:extLst>
              <a:ext uri="{FF2B5EF4-FFF2-40B4-BE49-F238E27FC236}">
                <a16:creationId xmlns:a16="http://schemas.microsoft.com/office/drawing/2014/main" id="{14BBA722-6E8D-F085-305C-E4B08880CDE5}"/>
              </a:ext>
            </a:extLst>
          </p:cNvPr>
          <p:cNvSpPr txBox="1"/>
          <p:nvPr/>
        </p:nvSpPr>
        <p:spPr>
          <a:xfrm>
            <a:off x="11787546" y="6449284"/>
            <a:ext cx="808907"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17</a:t>
            </a:r>
          </a:p>
        </p:txBody>
      </p:sp>
    </p:spTree>
    <p:extLst>
      <p:ext uri="{BB962C8B-B14F-4D97-AF65-F5344CB8AC3E}">
        <p14:creationId xmlns:p14="http://schemas.microsoft.com/office/powerpoint/2010/main" val="29990281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1BDCD2A-79DE-EA92-234D-364CDAA0093C}"/>
              </a:ext>
            </a:extLst>
          </p:cNvPr>
          <p:cNvSpPr txBox="1"/>
          <p:nvPr/>
        </p:nvSpPr>
        <p:spPr>
          <a:xfrm>
            <a:off x="303609" y="4664624"/>
            <a:ext cx="10412015" cy="707886"/>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NHS – National Health Service (2023) </a:t>
            </a:r>
            <a:r>
              <a:rPr lang="en-GB" sz="2000" i="1" dirty="0">
                <a:latin typeface="Arial" panose="020B0604020202020204" pitchFamily="34" charset="0"/>
                <a:cs typeface="Arial" panose="020B0604020202020204" pitchFamily="34" charset="0"/>
              </a:rPr>
              <a:t>Mental health services.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3"/>
              </a:rPr>
              <a:t>https://www.nhs.uk/nhs-services/mental-health-services/</a:t>
            </a:r>
            <a:r>
              <a:rPr lang="en-GB" sz="2000" dirty="0">
                <a:latin typeface="Arial" panose="020B0604020202020204" pitchFamily="34" charset="0"/>
                <a:cs typeface="Arial" panose="020B0604020202020204" pitchFamily="34" charset="0"/>
              </a:rPr>
              <a:t> (Accessed: 31 March 2023).</a:t>
            </a:r>
          </a:p>
        </p:txBody>
      </p:sp>
      <p:sp>
        <p:nvSpPr>
          <p:cNvPr id="9" name="TextBox 8">
            <a:extLst>
              <a:ext uri="{FF2B5EF4-FFF2-40B4-BE49-F238E27FC236}">
                <a16:creationId xmlns:a16="http://schemas.microsoft.com/office/drawing/2014/main" id="{8C381C65-BBDE-285B-A4F2-0214A0260901}"/>
              </a:ext>
            </a:extLst>
          </p:cNvPr>
          <p:cNvSpPr txBox="1"/>
          <p:nvPr/>
        </p:nvSpPr>
        <p:spPr>
          <a:xfrm>
            <a:off x="303609" y="3429000"/>
            <a:ext cx="10854927" cy="1015663"/>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Mind in Tower Hamlets and Newham (2023) </a:t>
            </a:r>
            <a:r>
              <a:rPr lang="en-GB" sz="2000" i="1" dirty="0">
                <a:latin typeface="Arial" panose="020B0604020202020204" pitchFamily="34" charset="0"/>
                <a:cs typeface="Arial" panose="020B0604020202020204" pitchFamily="34" charset="0"/>
              </a:rPr>
              <a:t>Tower Hamlets – Connecting Communities.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4"/>
              </a:rPr>
              <a:t>https://www.mindthnr.org.uk/our-services/connecting-communities/</a:t>
            </a:r>
            <a:r>
              <a:rPr lang="en-GB" sz="2000" dirty="0">
                <a:latin typeface="Arial" panose="020B0604020202020204" pitchFamily="34" charset="0"/>
                <a:cs typeface="Arial" panose="020B0604020202020204" pitchFamily="34" charset="0"/>
              </a:rPr>
              <a:t> (Accessed: 31 March 2023).</a:t>
            </a:r>
          </a:p>
        </p:txBody>
      </p:sp>
      <p:sp>
        <p:nvSpPr>
          <p:cNvPr id="11" name="TextBox 10">
            <a:extLst>
              <a:ext uri="{FF2B5EF4-FFF2-40B4-BE49-F238E27FC236}">
                <a16:creationId xmlns:a16="http://schemas.microsoft.com/office/drawing/2014/main" id="{E75C2CC4-A1D2-A30D-B10B-82DC6B9C4C03}"/>
              </a:ext>
            </a:extLst>
          </p:cNvPr>
          <p:cNvSpPr txBox="1"/>
          <p:nvPr/>
        </p:nvSpPr>
        <p:spPr>
          <a:xfrm>
            <a:off x="303609" y="2113403"/>
            <a:ext cx="11583589" cy="1015663"/>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Mental Health Foundation (2022) </a:t>
            </a:r>
            <a:r>
              <a:rPr lang="en-GB" sz="2000" i="1" dirty="0">
                <a:latin typeface="Arial" panose="020B0604020202020204" pitchFamily="34" charset="0"/>
                <a:cs typeface="Arial" panose="020B0604020202020204" pitchFamily="34" charset="0"/>
              </a:rPr>
              <a:t>Mental Health Awareness Week 2023.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5"/>
              </a:rPr>
              <a:t>https://www.mentalhealth.org.uk/our-work/public-engagement/mental-health-awareness-week</a:t>
            </a:r>
            <a:r>
              <a:rPr lang="en-GB" sz="2000" dirty="0">
                <a:latin typeface="Arial" panose="020B0604020202020204" pitchFamily="34" charset="0"/>
                <a:cs typeface="Arial" panose="020B0604020202020204" pitchFamily="34" charset="0"/>
              </a:rPr>
              <a:t> (Accessed: 31 March 2023).</a:t>
            </a:r>
          </a:p>
        </p:txBody>
      </p:sp>
      <p:sp>
        <p:nvSpPr>
          <p:cNvPr id="13" name="TextBox 12">
            <a:extLst>
              <a:ext uri="{FF2B5EF4-FFF2-40B4-BE49-F238E27FC236}">
                <a16:creationId xmlns:a16="http://schemas.microsoft.com/office/drawing/2014/main" id="{53492AB1-E750-5F69-A0C0-3A84F3C4B5EA}"/>
              </a:ext>
            </a:extLst>
          </p:cNvPr>
          <p:cNvSpPr txBox="1"/>
          <p:nvPr/>
        </p:nvSpPr>
        <p:spPr>
          <a:xfrm>
            <a:off x="303610" y="1208685"/>
            <a:ext cx="11583589" cy="707886"/>
          </a:xfrm>
          <a:prstGeom prst="rect">
            <a:avLst/>
          </a:prstGeom>
          <a:noFill/>
        </p:spPr>
        <p:txBody>
          <a:bodyPr wrap="square">
            <a:spAutoFit/>
          </a:bodyPr>
          <a:lstStyle/>
          <a:p>
            <a:r>
              <a:rPr lang="en-GB" sz="2000" i="1" dirty="0">
                <a:latin typeface="Arial" panose="020B0604020202020204" pitchFamily="34" charset="0"/>
                <a:cs typeface="Arial" panose="020B0604020202020204" pitchFamily="34" charset="0"/>
              </a:rPr>
              <a:t>Mental Health Act 1983.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6"/>
              </a:rPr>
              <a:t>https://www.legislation.gov.uk/ukpga/1983/20/contents</a:t>
            </a:r>
            <a:r>
              <a:rPr lang="en-GB" sz="2000" dirty="0">
                <a:latin typeface="Arial" panose="020B0604020202020204" pitchFamily="34" charset="0"/>
                <a:cs typeface="Arial" panose="020B0604020202020204" pitchFamily="34" charset="0"/>
              </a:rPr>
              <a:t> (Accessed: 31 March 2023).   </a:t>
            </a:r>
          </a:p>
        </p:txBody>
      </p:sp>
      <p:sp>
        <p:nvSpPr>
          <p:cNvPr id="14" name="TextBox 13">
            <a:extLst>
              <a:ext uri="{FF2B5EF4-FFF2-40B4-BE49-F238E27FC236}">
                <a16:creationId xmlns:a16="http://schemas.microsoft.com/office/drawing/2014/main" id="{49FEE69D-F26E-60C4-27F2-E1491E06EEA4}"/>
              </a:ext>
            </a:extLst>
          </p:cNvPr>
          <p:cNvSpPr txBox="1"/>
          <p:nvPr/>
        </p:nvSpPr>
        <p:spPr>
          <a:xfrm>
            <a:off x="303610" y="371306"/>
            <a:ext cx="4567237"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References</a:t>
            </a:r>
          </a:p>
        </p:txBody>
      </p:sp>
      <p:sp>
        <p:nvSpPr>
          <p:cNvPr id="15" name="TextBox 14">
            <a:extLst>
              <a:ext uri="{FF2B5EF4-FFF2-40B4-BE49-F238E27FC236}">
                <a16:creationId xmlns:a16="http://schemas.microsoft.com/office/drawing/2014/main" id="{B7ADB111-BCAB-AD18-2AD3-1729ACE925FD}"/>
              </a:ext>
            </a:extLst>
          </p:cNvPr>
          <p:cNvSpPr txBox="1"/>
          <p:nvPr/>
        </p:nvSpPr>
        <p:spPr>
          <a:xfrm>
            <a:off x="11796711" y="6488668"/>
            <a:ext cx="457201"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18</a:t>
            </a:r>
          </a:p>
        </p:txBody>
      </p:sp>
      <p:sp>
        <p:nvSpPr>
          <p:cNvPr id="16" name="TextBox 15">
            <a:extLst>
              <a:ext uri="{FF2B5EF4-FFF2-40B4-BE49-F238E27FC236}">
                <a16:creationId xmlns:a16="http://schemas.microsoft.com/office/drawing/2014/main" id="{46157061-F26F-5898-676C-58F486F581E4}"/>
              </a:ext>
            </a:extLst>
          </p:cNvPr>
          <p:cNvSpPr txBox="1"/>
          <p:nvPr/>
        </p:nvSpPr>
        <p:spPr>
          <a:xfrm>
            <a:off x="303609" y="5678961"/>
            <a:ext cx="10954940"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NHS – National Health Services (2020) </a:t>
            </a:r>
            <a:r>
              <a:rPr lang="en-GB" sz="2000" i="1" dirty="0">
                <a:latin typeface="Arial" panose="020B0604020202020204" pitchFamily="34" charset="0"/>
                <a:cs typeface="Arial" panose="020B0604020202020204" pitchFamily="34" charset="0"/>
              </a:rPr>
              <a:t>NHS Long Term Plan.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7"/>
              </a:rPr>
              <a:t>https://www.longtermplan.nhs.uk/</a:t>
            </a:r>
            <a:r>
              <a:rPr lang="en-GB" sz="2000" dirty="0">
                <a:latin typeface="Arial" panose="020B0604020202020204" pitchFamily="34" charset="0"/>
                <a:cs typeface="Arial" panose="020B0604020202020204" pitchFamily="34" charset="0"/>
              </a:rPr>
              <a:t> (Accessed: 31 March 2023). </a:t>
            </a:r>
          </a:p>
        </p:txBody>
      </p:sp>
    </p:spTree>
    <p:extLst>
      <p:ext uri="{BB962C8B-B14F-4D97-AF65-F5344CB8AC3E}">
        <p14:creationId xmlns:p14="http://schemas.microsoft.com/office/powerpoint/2010/main" val="35895963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844500-439F-6526-F7FE-FC3B4BAC6C19}"/>
              </a:ext>
            </a:extLst>
          </p:cNvPr>
          <p:cNvSpPr txBox="1"/>
          <p:nvPr/>
        </p:nvSpPr>
        <p:spPr>
          <a:xfrm>
            <a:off x="223837" y="2100263"/>
            <a:ext cx="11934825"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ONS – Office for National Statistics (2022) </a:t>
            </a:r>
            <a:r>
              <a:rPr lang="en-GB" sz="2000" i="1" dirty="0">
                <a:latin typeface="Arial" panose="020B0604020202020204" pitchFamily="34" charset="0"/>
                <a:cs typeface="Arial" panose="020B0604020202020204" pitchFamily="34" charset="0"/>
              </a:rPr>
              <a:t>How the population changed in Tower Hamlets: Census 2021.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3"/>
              </a:rPr>
              <a:t>https://www.ons.gov.uk/visualisations/censuspopulationchange/E09000030/</a:t>
            </a:r>
            <a:r>
              <a:rPr lang="en-GB" sz="2000" dirty="0">
                <a:latin typeface="Arial" panose="020B0604020202020204" pitchFamily="34" charset="0"/>
                <a:cs typeface="Arial" panose="020B0604020202020204" pitchFamily="34" charset="0"/>
              </a:rPr>
              <a:t> (Accessed: 31 March 2023).</a:t>
            </a:r>
          </a:p>
        </p:txBody>
      </p:sp>
      <p:sp>
        <p:nvSpPr>
          <p:cNvPr id="5" name="TextBox 4">
            <a:extLst>
              <a:ext uri="{FF2B5EF4-FFF2-40B4-BE49-F238E27FC236}">
                <a16:creationId xmlns:a16="http://schemas.microsoft.com/office/drawing/2014/main" id="{3EBDEF29-8AB8-50C6-E13B-12CE55AAD58C}"/>
              </a:ext>
            </a:extLst>
          </p:cNvPr>
          <p:cNvSpPr txBox="1"/>
          <p:nvPr/>
        </p:nvSpPr>
        <p:spPr>
          <a:xfrm>
            <a:off x="276224" y="151963"/>
            <a:ext cx="3386138"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References</a:t>
            </a:r>
          </a:p>
        </p:txBody>
      </p:sp>
      <p:sp>
        <p:nvSpPr>
          <p:cNvPr id="8" name="TextBox 7">
            <a:extLst>
              <a:ext uri="{FF2B5EF4-FFF2-40B4-BE49-F238E27FC236}">
                <a16:creationId xmlns:a16="http://schemas.microsoft.com/office/drawing/2014/main" id="{2DA37177-A5FC-2AAE-CF44-60F220E7A6F5}"/>
              </a:ext>
            </a:extLst>
          </p:cNvPr>
          <p:cNvSpPr txBox="1"/>
          <p:nvPr/>
        </p:nvSpPr>
        <p:spPr>
          <a:xfrm>
            <a:off x="223837" y="3260675"/>
            <a:ext cx="11744325" cy="1323439"/>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Public Health of England (2018) </a:t>
            </a:r>
            <a:r>
              <a:rPr lang="en-GB" sz="2000" i="1" dirty="0">
                <a:latin typeface="Arial" panose="020B0604020202020204" pitchFamily="34" charset="0"/>
                <a:cs typeface="Arial" panose="020B0604020202020204" pitchFamily="34" charset="0"/>
              </a:rPr>
              <a:t>Health matters: community-</a:t>
            </a:r>
            <a:r>
              <a:rPr lang="en-GB" sz="2000" i="1" dirty="0" err="1">
                <a:latin typeface="Arial" panose="020B0604020202020204" pitchFamily="34" charset="0"/>
                <a:cs typeface="Arial" panose="020B0604020202020204" pitchFamily="34" charset="0"/>
              </a:rPr>
              <a:t>centered</a:t>
            </a:r>
            <a:r>
              <a:rPr lang="en-GB" sz="2000" i="1" dirty="0">
                <a:latin typeface="Arial" panose="020B0604020202020204" pitchFamily="34" charset="0"/>
                <a:cs typeface="Arial" panose="020B0604020202020204" pitchFamily="34" charset="0"/>
              </a:rPr>
              <a:t> approaches for health and wellbeing.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4"/>
              </a:rPr>
              <a:t>https://www.gov.uk/government/publications/health-matters-health-and-wellbeing-community-centred-approaches/health-matters-community-centred-approaches-for-health-and-wellbeing</a:t>
            </a:r>
            <a:r>
              <a:rPr lang="en-GB" sz="2000" dirty="0">
                <a:latin typeface="Arial" panose="020B0604020202020204" pitchFamily="34" charset="0"/>
                <a:cs typeface="Arial" panose="020B0604020202020204" pitchFamily="34" charset="0"/>
              </a:rPr>
              <a:t> (Accessed: 22 March 2023).</a:t>
            </a:r>
          </a:p>
        </p:txBody>
      </p:sp>
      <p:sp>
        <p:nvSpPr>
          <p:cNvPr id="9" name="TextBox 8">
            <a:extLst>
              <a:ext uri="{FF2B5EF4-FFF2-40B4-BE49-F238E27FC236}">
                <a16:creationId xmlns:a16="http://schemas.microsoft.com/office/drawing/2014/main" id="{C75F2494-C1C0-2CFA-0EDF-0527576EB844}"/>
              </a:ext>
            </a:extLst>
          </p:cNvPr>
          <p:cNvSpPr txBox="1"/>
          <p:nvPr/>
        </p:nvSpPr>
        <p:spPr>
          <a:xfrm>
            <a:off x="276224" y="1012225"/>
            <a:ext cx="11639549"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ONS – Office for National Statistics (2023) </a:t>
            </a:r>
            <a:r>
              <a:rPr lang="en-GB" sz="2000" i="1" dirty="0">
                <a:latin typeface="Arial" panose="020B0604020202020204" pitchFamily="34" charset="0"/>
                <a:cs typeface="Arial" panose="020B0604020202020204" pitchFamily="34" charset="0"/>
              </a:rPr>
              <a:t>How life has changed in Tower Hamlets: Census 2021.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5"/>
              </a:rPr>
              <a:t>https://www.ons.gov.uk/visualisations/censusareachanges/E09000030/</a:t>
            </a:r>
            <a:r>
              <a:rPr lang="en-GB" sz="2000" dirty="0">
                <a:latin typeface="Arial" panose="020B0604020202020204" pitchFamily="34" charset="0"/>
                <a:cs typeface="Arial" panose="020B0604020202020204" pitchFamily="34" charset="0"/>
              </a:rPr>
              <a:t> (Accessed: 31 March 2023).</a:t>
            </a:r>
          </a:p>
        </p:txBody>
      </p:sp>
      <p:sp>
        <p:nvSpPr>
          <p:cNvPr id="11" name="TextBox 10">
            <a:extLst>
              <a:ext uri="{FF2B5EF4-FFF2-40B4-BE49-F238E27FC236}">
                <a16:creationId xmlns:a16="http://schemas.microsoft.com/office/drawing/2014/main" id="{A0D8FA20-D3AF-3C36-C680-E64DB78CE99B}"/>
              </a:ext>
            </a:extLst>
          </p:cNvPr>
          <p:cNvSpPr txBox="1"/>
          <p:nvPr/>
        </p:nvSpPr>
        <p:spPr>
          <a:xfrm>
            <a:off x="223837" y="4830112"/>
            <a:ext cx="11272837" cy="1015663"/>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Tower Hamlets Council (2023a) </a:t>
            </a:r>
            <a:r>
              <a:rPr lang="en-GB" sz="2000" i="1" dirty="0">
                <a:latin typeface="Arial" panose="020B0604020202020204" pitchFamily="34" charset="0"/>
                <a:cs typeface="Arial" panose="020B0604020202020204" pitchFamily="34" charset="0"/>
              </a:rPr>
              <a:t>Key findings from the 2021 Census.</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6"/>
              </a:rPr>
              <a:t>https://www.towerhamlets.gov.uk/lgnl/community_and_living/borough_statistics/Borough_profile.aspx</a:t>
            </a:r>
            <a:r>
              <a:rPr lang="en-GB" sz="2000" dirty="0">
                <a:latin typeface="Arial" panose="020B0604020202020204" pitchFamily="34" charset="0"/>
                <a:cs typeface="Arial" panose="020B0604020202020204" pitchFamily="34" charset="0"/>
              </a:rPr>
              <a:t> (Accessed: 31 March 2023). </a:t>
            </a:r>
          </a:p>
        </p:txBody>
      </p:sp>
      <p:sp>
        <p:nvSpPr>
          <p:cNvPr id="2" name="TextBox 1">
            <a:extLst>
              <a:ext uri="{FF2B5EF4-FFF2-40B4-BE49-F238E27FC236}">
                <a16:creationId xmlns:a16="http://schemas.microsoft.com/office/drawing/2014/main" id="{888B9C48-8D11-8C6D-3515-598FEE94A060}"/>
              </a:ext>
            </a:extLst>
          </p:cNvPr>
          <p:cNvSpPr txBox="1"/>
          <p:nvPr/>
        </p:nvSpPr>
        <p:spPr>
          <a:xfrm>
            <a:off x="11799094" y="6488668"/>
            <a:ext cx="985837"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19</a:t>
            </a:r>
          </a:p>
        </p:txBody>
      </p:sp>
    </p:spTree>
    <p:extLst>
      <p:ext uri="{BB962C8B-B14F-4D97-AF65-F5344CB8AC3E}">
        <p14:creationId xmlns:p14="http://schemas.microsoft.com/office/powerpoint/2010/main" val="2854191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0AA78DB-3B3E-EB26-AE20-46FF020B8272}"/>
              </a:ext>
            </a:extLst>
          </p:cNvPr>
          <p:cNvSpPr txBox="1"/>
          <p:nvPr/>
        </p:nvSpPr>
        <p:spPr>
          <a:xfrm>
            <a:off x="255371" y="71595"/>
            <a:ext cx="3453877" cy="646331"/>
          </a:xfrm>
          <a:prstGeom prst="rect">
            <a:avLst/>
          </a:prstGeom>
          <a:noFill/>
        </p:spPr>
        <p:txBody>
          <a:bodyPr wrap="square">
            <a:spAutoFit/>
          </a:bodyPr>
          <a:lstStyle/>
          <a:p>
            <a:r>
              <a:rPr lang="en-GB" sz="3600" b="1"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E8A6AE77-A5B2-3843-8EA1-44532AF5B2C8}"/>
              </a:ext>
            </a:extLst>
          </p:cNvPr>
          <p:cNvSpPr txBox="1"/>
          <p:nvPr/>
        </p:nvSpPr>
        <p:spPr>
          <a:xfrm>
            <a:off x="255371" y="989532"/>
            <a:ext cx="11675754" cy="1015663"/>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Tower Hamlets Council (2023b) </a:t>
            </a:r>
            <a:r>
              <a:rPr lang="en-GB" sz="2000" i="1" dirty="0">
                <a:latin typeface="Arial" panose="020B0604020202020204" pitchFamily="34" charset="0"/>
                <a:cs typeface="Arial" panose="020B0604020202020204" pitchFamily="34" charset="0"/>
              </a:rPr>
              <a:t>Mental health and wellbeing.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3"/>
              </a:rPr>
              <a:t>https://www.towerhamlets.gov.uk/lgnl/health__social_care/public_health/mental_wellbeing.aspx</a:t>
            </a:r>
            <a:r>
              <a:rPr lang="en-GB" sz="2000" dirty="0">
                <a:latin typeface="Arial" panose="020B0604020202020204" pitchFamily="34" charset="0"/>
                <a:cs typeface="Arial" panose="020B0604020202020204" pitchFamily="34" charset="0"/>
              </a:rPr>
              <a:t> (Accessed: 23 March 2023). </a:t>
            </a:r>
            <a:endParaRPr lang="en-GB" sz="2000" dirty="0"/>
          </a:p>
        </p:txBody>
      </p:sp>
      <p:sp>
        <p:nvSpPr>
          <p:cNvPr id="5" name="TextBox 4">
            <a:extLst>
              <a:ext uri="{FF2B5EF4-FFF2-40B4-BE49-F238E27FC236}">
                <a16:creationId xmlns:a16="http://schemas.microsoft.com/office/drawing/2014/main" id="{8CE03201-E1DC-B78A-D86B-BD63EC7F8D83}"/>
              </a:ext>
            </a:extLst>
          </p:cNvPr>
          <p:cNvSpPr txBox="1"/>
          <p:nvPr/>
        </p:nvSpPr>
        <p:spPr>
          <a:xfrm>
            <a:off x="204463" y="2255057"/>
            <a:ext cx="11675753" cy="1015663"/>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Tower Hamlets Council (2023c) </a:t>
            </a:r>
            <a:r>
              <a:rPr lang="en-GB" sz="2000" i="1" dirty="0">
                <a:latin typeface="Arial" panose="020B0604020202020204" pitchFamily="34" charset="0"/>
                <a:cs typeface="Arial" panose="020B0604020202020204" pitchFamily="34" charset="0"/>
              </a:rPr>
              <a:t>Mental health support for children and young people.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4"/>
              </a:rPr>
              <a:t>https://www.towerhamlets.gov.uk/lgnl/health__social_care/public_health/Mental-health-support-for-children-and-young-people.aspxm</a:t>
            </a:r>
            <a:r>
              <a:rPr lang="en-GB" sz="2000" dirty="0">
                <a:latin typeface="Arial" panose="020B0604020202020204" pitchFamily="34" charset="0"/>
                <a:cs typeface="Arial" panose="020B0604020202020204" pitchFamily="34" charset="0"/>
              </a:rPr>
              <a:t> (Accessed: 23 March 2023).    </a:t>
            </a:r>
            <a:endParaRPr lang="en-GB" b="1" dirty="0">
              <a:solidFill>
                <a:srgbClr val="FF0000"/>
              </a:solidFill>
            </a:endParaRPr>
          </a:p>
        </p:txBody>
      </p:sp>
      <p:sp>
        <p:nvSpPr>
          <p:cNvPr id="10" name="TextBox 9">
            <a:extLst>
              <a:ext uri="{FF2B5EF4-FFF2-40B4-BE49-F238E27FC236}">
                <a16:creationId xmlns:a16="http://schemas.microsoft.com/office/drawing/2014/main" id="{ACED00CC-C43B-3A63-8E6E-8FA636BDFFF8}"/>
              </a:ext>
            </a:extLst>
          </p:cNvPr>
          <p:cNvSpPr txBox="1"/>
          <p:nvPr/>
        </p:nvSpPr>
        <p:spPr>
          <a:xfrm>
            <a:off x="255371" y="5695022"/>
            <a:ext cx="11675752" cy="1015663"/>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Tower Hamlets Council (2020) </a:t>
            </a:r>
            <a:r>
              <a:rPr lang="en-GB" sz="2000" i="1" dirty="0">
                <a:latin typeface="Arial" panose="020B0604020202020204" pitchFamily="34" charset="0"/>
                <a:cs typeface="Arial" panose="020B0604020202020204" pitchFamily="34" charset="0"/>
              </a:rPr>
              <a:t>Borough profile.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5"/>
              </a:rPr>
              <a:t>https://www.towerhamlets.gov.uk/lgnl/community_and_living/borough_statistics/Borough_profile.aspx</a:t>
            </a:r>
            <a:r>
              <a:rPr lang="en-GB" sz="2000" dirty="0">
                <a:latin typeface="Arial" panose="020B0604020202020204" pitchFamily="34" charset="0"/>
                <a:cs typeface="Arial" panose="020B0604020202020204" pitchFamily="34" charset="0"/>
              </a:rPr>
              <a:t> (Accessed: 31 March 2023).</a:t>
            </a:r>
          </a:p>
        </p:txBody>
      </p:sp>
      <p:sp>
        <p:nvSpPr>
          <p:cNvPr id="12" name="TextBox 11">
            <a:extLst>
              <a:ext uri="{FF2B5EF4-FFF2-40B4-BE49-F238E27FC236}">
                <a16:creationId xmlns:a16="http://schemas.microsoft.com/office/drawing/2014/main" id="{B8FBC302-8E43-9F22-D6CB-F7E7D59BB405}"/>
              </a:ext>
            </a:extLst>
          </p:cNvPr>
          <p:cNvSpPr txBox="1"/>
          <p:nvPr/>
        </p:nvSpPr>
        <p:spPr>
          <a:xfrm>
            <a:off x="204463" y="3389892"/>
            <a:ext cx="11474666" cy="1015663"/>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Tower Hamlets Council (2022a) </a:t>
            </a:r>
            <a:r>
              <a:rPr lang="en-GB" sz="2000" i="1" dirty="0">
                <a:latin typeface="Arial" panose="020B0604020202020204" pitchFamily="34" charset="0"/>
                <a:cs typeface="Arial" panose="020B0604020202020204" pitchFamily="34" charset="0"/>
              </a:rPr>
              <a:t>New Tower Hamlets census data released.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6"/>
              </a:rPr>
              <a:t>https://www.towerhamlets.gov.uk/News_events/2022/December-2022/New-Tower-Hamlets-census-data-released.aspx</a:t>
            </a:r>
            <a:r>
              <a:rPr lang="en-GB" sz="2000" dirty="0">
                <a:latin typeface="Arial" panose="020B0604020202020204" pitchFamily="34" charset="0"/>
                <a:cs typeface="Arial" panose="020B0604020202020204" pitchFamily="34" charset="0"/>
              </a:rPr>
              <a:t> (Accessed: 22 March 2023).</a:t>
            </a:r>
          </a:p>
        </p:txBody>
      </p:sp>
      <p:sp>
        <p:nvSpPr>
          <p:cNvPr id="14" name="TextBox 13">
            <a:extLst>
              <a:ext uri="{FF2B5EF4-FFF2-40B4-BE49-F238E27FC236}">
                <a16:creationId xmlns:a16="http://schemas.microsoft.com/office/drawing/2014/main" id="{0D203398-4897-59B5-1439-2767008F18E9}"/>
              </a:ext>
            </a:extLst>
          </p:cNvPr>
          <p:cNvSpPr txBox="1"/>
          <p:nvPr/>
        </p:nvSpPr>
        <p:spPr>
          <a:xfrm>
            <a:off x="255371" y="4565311"/>
            <a:ext cx="11624845" cy="1015663"/>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Tower Hamlets Council (2022b) </a:t>
            </a:r>
            <a:r>
              <a:rPr lang="en-GB" sz="2000" i="1" dirty="0">
                <a:latin typeface="Arial" panose="020B0604020202020204" pitchFamily="34" charset="0"/>
                <a:cs typeface="Arial" panose="020B0604020202020204" pitchFamily="34" charset="0"/>
              </a:rPr>
              <a:t>Tower Hamlets has biggest population increase in the country.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7"/>
              </a:rPr>
              <a:t>https://www.towerhamlets.gov.uk/News_events/2022/June-2022/Tower-Hamlets-has-biggest-population-increase-in-the-country.aspx</a:t>
            </a:r>
            <a:r>
              <a:rPr lang="en-GB" sz="2000" dirty="0">
                <a:latin typeface="Arial" panose="020B0604020202020204" pitchFamily="34" charset="0"/>
                <a:cs typeface="Arial" panose="020B0604020202020204" pitchFamily="34" charset="0"/>
              </a:rPr>
              <a:t> (Accessed: 22 March 2023).</a:t>
            </a:r>
          </a:p>
        </p:txBody>
      </p:sp>
      <p:sp>
        <p:nvSpPr>
          <p:cNvPr id="2" name="TextBox 1">
            <a:extLst>
              <a:ext uri="{FF2B5EF4-FFF2-40B4-BE49-F238E27FC236}">
                <a16:creationId xmlns:a16="http://schemas.microsoft.com/office/drawing/2014/main" id="{0A2EE757-9640-F6B1-349E-7AF54E6C87C7}"/>
              </a:ext>
            </a:extLst>
          </p:cNvPr>
          <p:cNvSpPr txBox="1"/>
          <p:nvPr/>
        </p:nvSpPr>
        <p:spPr>
          <a:xfrm>
            <a:off x="11806767" y="6506233"/>
            <a:ext cx="770465"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20</a:t>
            </a:r>
          </a:p>
        </p:txBody>
      </p:sp>
    </p:spTree>
    <p:extLst>
      <p:ext uri="{BB962C8B-B14F-4D97-AF65-F5344CB8AC3E}">
        <p14:creationId xmlns:p14="http://schemas.microsoft.com/office/powerpoint/2010/main" val="3454903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5ED2C-6770-EC65-C3AB-D888634907C2}"/>
              </a:ext>
            </a:extLst>
          </p:cNvPr>
          <p:cNvSpPr>
            <a:spLocks noGrp="1"/>
          </p:cNvSpPr>
          <p:nvPr>
            <p:ph type="title"/>
          </p:nvPr>
        </p:nvSpPr>
        <p:spPr>
          <a:xfrm>
            <a:off x="257174" y="5561060"/>
            <a:ext cx="11615737" cy="1171919"/>
          </a:xfrm>
        </p:spPr>
        <p:txBody>
          <a:bodyPr>
            <a:noAutofit/>
          </a:bodyPr>
          <a:lstStyle/>
          <a:p>
            <a:r>
              <a:rPr lang="en-GB" sz="2000" dirty="0">
                <a:latin typeface="Arial" panose="020B0604020202020204" pitchFamily="34" charset="0"/>
                <a:cs typeface="Arial" panose="020B0604020202020204" pitchFamily="34" charset="0"/>
              </a:rPr>
              <a:t>WHO - World Health Organisation  (2021) </a:t>
            </a:r>
            <a:r>
              <a:rPr lang="en-GB" sz="2000" i="1" dirty="0">
                <a:latin typeface="Arial" panose="020B0604020202020204" pitchFamily="34" charset="0"/>
                <a:cs typeface="Arial" panose="020B0604020202020204" pitchFamily="34" charset="0"/>
              </a:rPr>
              <a:t>Community-based mental health services using a rights-based approach.</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3"/>
              </a:rPr>
              <a:t>https://www.who.int/news-room/feature-stories/detail/community-based-mental-health-services-using-a-rights-based-approach</a:t>
            </a:r>
            <a:r>
              <a:rPr lang="en-GB" sz="2000" dirty="0">
                <a:latin typeface="Arial" panose="020B0604020202020204" pitchFamily="34" charset="0"/>
                <a:cs typeface="Arial" panose="020B0604020202020204" pitchFamily="34" charset="0"/>
              </a:rPr>
              <a:t>  (Accessed: 22 March 2023).</a:t>
            </a:r>
          </a:p>
        </p:txBody>
      </p:sp>
      <p:sp>
        <p:nvSpPr>
          <p:cNvPr id="4" name="TextBox 3">
            <a:extLst>
              <a:ext uri="{FF2B5EF4-FFF2-40B4-BE49-F238E27FC236}">
                <a16:creationId xmlns:a16="http://schemas.microsoft.com/office/drawing/2014/main" id="{D858C183-6686-1B3A-A0FC-8136498CC6DC}"/>
              </a:ext>
            </a:extLst>
          </p:cNvPr>
          <p:cNvSpPr txBox="1"/>
          <p:nvPr/>
        </p:nvSpPr>
        <p:spPr>
          <a:xfrm>
            <a:off x="288131" y="2721114"/>
            <a:ext cx="11615737" cy="707886"/>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Time To Change (2023) </a:t>
            </a:r>
            <a:r>
              <a:rPr lang="en-GB" sz="2000" i="1" dirty="0">
                <a:latin typeface="Arial" panose="020B0604020202020204" pitchFamily="34" charset="0"/>
                <a:cs typeface="Arial" panose="020B0604020202020204" pitchFamily="34" charset="0"/>
              </a:rPr>
              <a:t>Resources.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4"/>
              </a:rPr>
              <a:t>https://www.time-to-change.org.uk/resources</a:t>
            </a:r>
            <a:r>
              <a:rPr lang="en-GB" sz="2000" dirty="0">
                <a:latin typeface="Arial" panose="020B0604020202020204" pitchFamily="34" charset="0"/>
                <a:cs typeface="Arial" panose="020B0604020202020204" pitchFamily="34" charset="0"/>
              </a:rPr>
              <a:t> (Accessed: 31 March 2023).</a:t>
            </a:r>
          </a:p>
        </p:txBody>
      </p:sp>
      <p:sp>
        <p:nvSpPr>
          <p:cNvPr id="5" name="TextBox 4">
            <a:extLst>
              <a:ext uri="{FF2B5EF4-FFF2-40B4-BE49-F238E27FC236}">
                <a16:creationId xmlns:a16="http://schemas.microsoft.com/office/drawing/2014/main" id="{49629E11-9177-824E-8123-556E7F22009D}"/>
              </a:ext>
            </a:extLst>
          </p:cNvPr>
          <p:cNvSpPr txBox="1"/>
          <p:nvPr/>
        </p:nvSpPr>
        <p:spPr>
          <a:xfrm>
            <a:off x="257174" y="244017"/>
            <a:ext cx="3000376"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References</a:t>
            </a:r>
          </a:p>
        </p:txBody>
      </p:sp>
      <p:sp>
        <p:nvSpPr>
          <p:cNvPr id="7" name="TextBox 6">
            <a:extLst>
              <a:ext uri="{FF2B5EF4-FFF2-40B4-BE49-F238E27FC236}">
                <a16:creationId xmlns:a16="http://schemas.microsoft.com/office/drawing/2014/main" id="{6528155C-0CCA-60B0-E2BB-AE08E3451F10}"/>
              </a:ext>
            </a:extLst>
          </p:cNvPr>
          <p:cNvSpPr txBox="1"/>
          <p:nvPr/>
        </p:nvSpPr>
        <p:spPr>
          <a:xfrm>
            <a:off x="257174" y="3622068"/>
            <a:ext cx="11753846" cy="1938992"/>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Trust for London (2023a) </a:t>
            </a:r>
            <a:r>
              <a:rPr lang="en-GB" sz="2000" i="1" dirty="0">
                <a:latin typeface="Arial" panose="020B0604020202020204" pitchFamily="34" charset="0"/>
                <a:cs typeface="Arial" panose="020B0604020202020204" pitchFamily="34" charset="0"/>
              </a:rPr>
              <a:t>Life expectancy by London borough.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5"/>
              </a:rPr>
              <a:t>https://www.trustforlondon.org.uk/data/life-expectancy-borough/</a:t>
            </a:r>
            <a:r>
              <a:rPr lang="en-GB" sz="2000" dirty="0">
                <a:latin typeface="Arial" panose="020B0604020202020204" pitchFamily="34" charset="0"/>
                <a:cs typeface="Arial" panose="020B0604020202020204" pitchFamily="34" charset="0"/>
              </a:rPr>
              <a:t> (Accessed: 22 March 2023).</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Trust for London (2023b) </a:t>
            </a:r>
            <a:r>
              <a:rPr lang="en-GB" sz="2000" i="1" dirty="0">
                <a:latin typeface="Arial" panose="020B0604020202020204" pitchFamily="34" charset="0"/>
                <a:cs typeface="Arial" panose="020B0604020202020204" pitchFamily="34" charset="0"/>
              </a:rPr>
              <a:t>Tower Hamlets. </a:t>
            </a:r>
            <a:r>
              <a:rPr lang="en-GB" sz="2000" dirty="0">
                <a:latin typeface="Arial" panose="020B0604020202020204" pitchFamily="34" charset="0"/>
                <a:cs typeface="Arial" panose="020B0604020202020204" pitchFamily="34" charset="0"/>
              </a:rPr>
              <a:t>Available at:  </a:t>
            </a:r>
            <a:r>
              <a:rPr lang="en-GB" sz="2000" dirty="0">
                <a:latin typeface="Arial" panose="020B0604020202020204" pitchFamily="34" charset="0"/>
                <a:cs typeface="Arial" panose="020B0604020202020204" pitchFamily="34" charset="0"/>
                <a:hlinkClick r:id="rId6"/>
              </a:rPr>
              <a:t>https://www.trustforlondon.org.uk/data/boroughs/tower-hamlets-poverty-and-inequality-indicators/?indicator=living-standards</a:t>
            </a:r>
            <a:r>
              <a:rPr lang="en-GB" sz="2000" dirty="0">
                <a:latin typeface="Arial" panose="020B0604020202020204" pitchFamily="34" charset="0"/>
                <a:cs typeface="Arial" panose="020B0604020202020204" pitchFamily="34" charset="0"/>
              </a:rPr>
              <a:t> (Accessed: 22 March 2023).</a:t>
            </a:r>
          </a:p>
        </p:txBody>
      </p:sp>
      <p:sp>
        <p:nvSpPr>
          <p:cNvPr id="9" name="TextBox 8">
            <a:extLst>
              <a:ext uri="{FF2B5EF4-FFF2-40B4-BE49-F238E27FC236}">
                <a16:creationId xmlns:a16="http://schemas.microsoft.com/office/drawing/2014/main" id="{B93CF351-CACF-3813-2BDE-175E08D75975}"/>
              </a:ext>
            </a:extLst>
          </p:cNvPr>
          <p:cNvSpPr txBox="1"/>
          <p:nvPr/>
        </p:nvSpPr>
        <p:spPr>
          <a:xfrm>
            <a:off x="257174" y="974994"/>
            <a:ext cx="11753846" cy="1631216"/>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Tower Hamlets Council (2019) </a:t>
            </a:r>
            <a:r>
              <a:rPr lang="en-GB" sz="2000" i="1" dirty="0">
                <a:latin typeface="Arial" panose="020B0604020202020204" pitchFamily="34" charset="0"/>
                <a:cs typeface="Arial" panose="020B0604020202020204" pitchFamily="34" charset="0"/>
              </a:rPr>
              <a:t>Mental Health JSNA February 2019. </a:t>
            </a:r>
            <a:r>
              <a:rPr lang="en-GB" sz="2000" dirty="0">
                <a:latin typeface="Arial" panose="020B0604020202020204" pitchFamily="34" charset="0"/>
                <a:cs typeface="Arial" panose="020B0604020202020204" pitchFamily="34" charset="0"/>
              </a:rPr>
              <a:t>Available at: </a:t>
            </a:r>
            <a:r>
              <a:rPr lang="en-GB" sz="2000" dirty="0">
                <a:solidFill>
                  <a:srgbClr val="FF9933"/>
                </a:solidFill>
                <a:latin typeface="Arial" panose="020B0604020202020204" pitchFamily="34" charset="0"/>
                <a:cs typeface="Arial" panose="020B0604020202020204" pitchFamily="34" charset="0"/>
              </a:rPr>
              <a:t>https://www.towerhamlets.gov.uk/lgnl/health__social_care/joint_strategic_needs_assessme/joint_strategic_needs_assessme.aspx#:~:text=The%20Joint%20Strategic%20Needs%20Assessment%20%28JSNA%29%20is%20a,Hamlets%20population%20and%20determine%20priorities%20for%20commissioning%20services </a:t>
            </a:r>
            <a:r>
              <a:rPr lang="en-GB" sz="2000" dirty="0">
                <a:latin typeface="Arial" panose="020B0604020202020204" pitchFamily="34" charset="0"/>
                <a:cs typeface="Arial" panose="020B0604020202020204" pitchFamily="34" charset="0"/>
              </a:rPr>
              <a:t>(Accessed: 23 March 2023).</a:t>
            </a:r>
          </a:p>
        </p:txBody>
      </p:sp>
      <p:sp>
        <p:nvSpPr>
          <p:cNvPr id="6" name="TextBox 5">
            <a:extLst>
              <a:ext uri="{FF2B5EF4-FFF2-40B4-BE49-F238E27FC236}">
                <a16:creationId xmlns:a16="http://schemas.microsoft.com/office/drawing/2014/main" id="{2A2C2170-303D-D5D2-810C-7B4E1594AF47}"/>
              </a:ext>
            </a:extLst>
          </p:cNvPr>
          <p:cNvSpPr txBox="1"/>
          <p:nvPr/>
        </p:nvSpPr>
        <p:spPr>
          <a:xfrm>
            <a:off x="11765751" y="6488668"/>
            <a:ext cx="490537"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21</a:t>
            </a:r>
          </a:p>
        </p:txBody>
      </p:sp>
    </p:spTree>
    <p:extLst>
      <p:ext uri="{BB962C8B-B14F-4D97-AF65-F5344CB8AC3E}">
        <p14:creationId xmlns:p14="http://schemas.microsoft.com/office/powerpoint/2010/main" val="16312399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11446</TotalTime>
  <Words>2744</Words>
  <Application>Microsoft Office PowerPoint</Application>
  <PresentationFormat>Widescreen</PresentationFormat>
  <Paragraphs>208</Paragraphs>
  <Slides>21</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Century Gothic</vt:lpstr>
      <vt:lpstr>Garamond</vt:lpstr>
      <vt:lpstr>Wingdings</vt:lpstr>
      <vt:lpstr>Savon</vt:lpstr>
      <vt:lpstr>PowerPoint Presentation</vt:lpstr>
      <vt:lpstr>PowerPoint Presentation</vt:lpstr>
      <vt:lpstr>PowerPoint Presentation</vt:lpstr>
      <vt:lpstr>What is the aim of the project for individuals?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WHO - World Health Organisation  (2021) Community-based mental health services using a rights-based approach. Available at: https://www.who.int/news-room/feature-stories/detail/community-based-mental-health-services-using-a-rights-based-approach  (Accessed: 22 March 2023).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Depression</dc:title>
  <dc:creator>Bianca Sanfilippo</dc:creator>
  <cp:lastModifiedBy>Justyna Cichocka (1916227)</cp:lastModifiedBy>
  <cp:revision>715</cp:revision>
  <dcterms:created xsi:type="dcterms:W3CDTF">2021-11-12T10:22:04Z</dcterms:created>
  <dcterms:modified xsi:type="dcterms:W3CDTF">2023-03-31T19:28:29Z</dcterms:modified>
</cp:coreProperties>
</file>