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0" r:id="rId3"/>
    <p:sldId id="256" r:id="rId4"/>
    <p:sldId id="261" r:id="rId5"/>
    <p:sldId id="259" r:id="rId6"/>
    <p:sldId id="262" r:id="rId7"/>
    <p:sldId id="263" r:id="rId8"/>
    <p:sldId id="264" r:id="rId9"/>
    <p:sldId id="265" r:id="rId10"/>
    <p:sldId id="271" r:id="rId11"/>
    <p:sldId id="272" r:id="rId12"/>
    <p:sldId id="273" r:id="rId13"/>
    <p:sldId id="267" r:id="rId14"/>
    <p:sldId id="266" r:id="rId15"/>
    <p:sldId id="269" r:id="rId16"/>
    <p:sldId id="268" r:id="rId17"/>
    <p:sldId id="270"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F5A861-FB97-4A2A-ADAA-094F5FD91BE4}" v="75" dt="2022-10-30T18:21:58.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4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jpe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jpeg"/><Relationship Id="rId7"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jpeg"/><Relationship Id="rId7" Type="http://schemas.openxmlformats.org/officeDocument/2006/relationships/image" Target="../media/image14.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4.svg"/><Relationship Id="rId10" Type="http://schemas.openxmlformats.org/officeDocument/2006/relationships/image" Target="../media/image17.png"/><Relationship Id="rId4" Type="http://schemas.openxmlformats.org/officeDocument/2006/relationships/image" Target="../media/image3.png"/><Relationship Id="rId9" Type="http://schemas.openxmlformats.org/officeDocument/2006/relationships/image" Target="../media/image16.svg"/></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2.jpeg"/><Relationship Id="rId7" Type="http://schemas.openxmlformats.org/officeDocument/2006/relationships/image" Target="../media/image20.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4.svg"/><Relationship Id="rId10" Type="http://schemas.openxmlformats.org/officeDocument/2006/relationships/image" Target="../media/image23.png"/><Relationship Id="rId4" Type="http://schemas.openxmlformats.org/officeDocument/2006/relationships/image" Target="../media/image3.png"/><Relationship Id="rId9" Type="http://schemas.openxmlformats.org/officeDocument/2006/relationships/image" Target="../media/image22.svg"/></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jpeg"/><Relationship Id="rId7" Type="http://schemas.openxmlformats.org/officeDocument/2006/relationships/image" Target="../media/image26.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24.sv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jpeg"/><Relationship Id="rId7" Type="http://schemas.openxmlformats.org/officeDocument/2006/relationships/image" Target="../media/image28.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30.svg"/></Relationships>
</file>

<file path=ppt/slides/_rels/slide9.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jpeg"/><Relationship Id="rId7"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1.jpg"/><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2.jpeg"/><Relationship Id="rId7" Type="http://schemas.openxmlformats.org/officeDocument/2006/relationships/image" Target="../media/image33.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33.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2.jpeg"/><Relationship Id="rId7" Type="http://schemas.openxmlformats.org/officeDocument/2006/relationships/image" Target="../media/image36.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5.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jpeg"/><Relationship Id="rId7"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8.jp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2.jpeg"/><Relationship Id="rId7" Type="http://schemas.openxmlformats.org/officeDocument/2006/relationships/image" Target="../media/image4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1.jp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45.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47.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sv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9.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4.sv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jpeg"/><Relationship Id="rId7" Type="http://schemas.openxmlformats.org/officeDocument/2006/relationships/image" Target="../media/image9.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pic>
        <p:nvPicPr>
          <p:cNvPr id="14" name="Picture 13" descr="Text&#10;&#10;Description automatically generated">
            <a:extLst>
              <a:ext uri="{FF2B5EF4-FFF2-40B4-BE49-F238E27FC236}">
                <a16:creationId xmlns:a16="http://schemas.microsoft.com/office/drawing/2014/main" id="{C86182BF-EB8E-714C-D1C4-9E83E9C82B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791" y="118277"/>
            <a:ext cx="2854575" cy="1058066"/>
          </a:xfrm>
          <a:prstGeom prst="rect">
            <a:avLst/>
          </a:prstGeom>
        </p:spPr>
      </p:pic>
      <p:sp>
        <p:nvSpPr>
          <p:cNvPr id="22" name="TextBox 21">
            <a:extLst>
              <a:ext uri="{FF2B5EF4-FFF2-40B4-BE49-F238E27FC236}">
                <a16:creationId xmlns:a16="http://schemas.microsoft.com/office/drawing/2014/main" id="{A9760203-1FAE-08D1-3593-651AB4E2965E}"/>
              </a:ext>
            </a:extLst>
          </p:cNvPr>
          <p:cNvSpPr txBox="1"/>
          <p:nvPr/>
        </p:nvSpPr>
        <p:spPr>
          <a:xfrm>
            <a:off x="5275942" y="4481613"/>
            <a:ext cx="4949372" cy="1384995"/>
          </a:xfrm>
          <a:prstGeom prst="rect">
            <a:avLst/>
          </a:prstGeom>
          <a:noFill/>
        </p:spPr>
        <p:txBody>
          <a:bodyPr wrap="square" rtlCol="0">
            <a:spAutoFit/>
          </a:bodyPr>
          <a:lstStyle/>
          <a:p>
            <a:pPr algn="ctr"/>
            <a:r>
              <a:rPr lang="en-US" sz="2800" b="1" dirty="0"/>
              <a:t>Anani Mateev</a:t>
            </a:r>
          </a:p>
          <a:p>
            <a:pPr algn="ctr"/>
            <a:endParaRPr lang="en-US" sz="2800" b="1" dirty="0"/>
          </a:p>
          <a:p>
            <a:pPr algn="ctr"/>
            <a:r>
              <a:rPr lang="en-US" sz="2800" b="1" dirty="0"/>
              <a:t>Student ID : 1914594</a:t>
            </a:r>
            <a:endParaRPr lang="en-GB" sz="2800" b="1" dirty="0"/>
          </a:p>
        </p:txBody>
      </p:sp>
      <p:sp>
        <p:nvSpPr>
          <p:cNvPr id="23" name="TextBox 22">
            <a:extLst>
              <a:ext uri="{FF2B5EF4-FFF2-40B4-BE49-F238E27FC236}">
                <a16:creationId xmlns:a16="http://schemas.microsoft.com/office/drawing/2014/main" id="{1FE224FA-7346-9769-EC66-EDE1EF314350}"/>
              </a:ext>
            </a:extLst>
          </p:cNvPr>
          <p:cNvSpPr txBox="1"/>
          <p:nvPr/>
        </p:nvSpPr>
        <p:spPr>
          <a:xfrm>
            <a:off x="3575365" y="997489"/>
            <a:ext cx="8084457" cy="1754326"/>
          </a:xfrm>
          <a:prstGeom prst="rect">
            <a:avLst/>
          </a:prstGeom>
          <a:noFill/>
        </p:spPr>
        <p:txBody>
          <a:bodyPr wrap="square" rtlCol="0">
            <a:spAutoFit/>
          </a:bodyPr>
          <a:lstStyle/>
          <a:p>
            <a:pPr algn="ctr"/>
            <a:r>
              <a:rPr lang="en-US" sz="3600" b="1" dirty="0"/>
              <a:t>BUILD A PRIVATE CLOUD SERVER, BASED ON A RASPBERRY PI 4 WITH NEXTCLOUD- FOR HOME OFFICE USAGE</a:t>
            </a:r>
            <a:endParaRPr lang="en-GB" sz="3600" b="1" dirty="0"/>
          </a:p>
        </p:txBody>
      </p:sp>
      <p:cxnSp>
        <p:nvCxnSpPr>
          <p:cNvPr id="25" name="Straight Connector 24">
            <a:extLst>
              <a:ext uri="{FF2B5EF4-FFF2-40B4-BE49-F238E27FC236}">
                <a16:creationId xmlns:a16="http://schemas.microsoft.com/office/drawing/2014/main" id="{07E554F2-06EB-E3D3-ADAA-033739A0961C}"/>
              </a:ext>
            </a:extLst>
          </p:cNvPr>
          <p:cNvCxnSpPr>
            <a:cxnSpLocks/>
          </p:cNvCxnSpPr>
          <p:nvPr/>
        </p:nvCxnSpPr>
        <p:spPr>
          <a:xfrm>
            <a:off x="4339771" y="3715657"/>
            <a:ext cx="6821715" cy="0"/>
          </a:xfrm>
          <a:prstGeom prst="line">
            <a:avLst/>
          </a:prstGeom>
          <a:ln>
            <a:solidFill>
              <a:schemeClr val="tx1"/>
            </a:solidFill>
          </a:ln>
          <a:effectLst>
            <a:outerShdw blurRad="50800" dist="38100" algn="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850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400" b="1" dirty="0">
              <a:solidFill>
                <a:schemeClr val="tx1"/>
              </a:solidFill>
              <a:cs typeface="Calibri"/>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51E6BEDB-AFB6-112D-C79C-47AD6D4A89EF}"/>
              </a:ext>
            </a:extLst>
          </p:cNvPr>
          <p:cNvSpPr txBox="1"/>
          <p:nvPr/>
        </p:nvSpPr>
        <p:spPr>
          <a:xfrm>
            <a:off x="3415708" y="197346"/>
            <a:ext cx="8403771" cy="7017306"/>
          </a:xfrm>
          <a:prstGeom prst="rect">
            <a:avLst/>
          </a:prstGeom>
          <a:noFill/>
        </p:spPr>
        <p:txBody>
          <a:bodyPr wrap="square" rtlCol="0">
            <a:spAutoFit/>
          </a:bodyPr>
          <a:lstStyle/>
          <a:p>
            <a:pPr marL="342900" indent="-342900">
              <a:buAutoNum type="arabicPeriod"/>
            </a:pPr>
            <a:r>
              <a:rPr lang="en-US" sz="3600" dirty="0"/>
              <a:t>Project Overview</a:t>
            </a:r>
          </a:p>
          <a:p>
            <a:pPr marL="342900" indent="-342900">
              <a:buAutoNum type="arabicPeriod"/>
            </a:pPr>
            <a:r>
              <a:rPr lang="en-US" sz="3600" dirty="0"/>
              <a:t>Motivation and Goals</a:t>
            </a:r>
          </a:p>
          <a:p>
            <a:pPr marL="342900" indent="-342900">
              <a:buAutoNum type="arabicPeriod"/>
            </a:pPr>
            <a:r>
              <a:rPr lang="en-US" sz="3600" dirty="0"/>
              <a:t>Objectives and Aims</a:t>
            </a:r>
          </a:p>
          <a:p>
            <a:pPr marL="342900" indent="-342900">
              <a:buAutoNum type="arabicPeriod"/>
            </a:pPr>
            <a:r>
              <a:rPr lang="en-US" sz="3600" dirty="0"/>
              <a:t>Literature review</a:t>
            </a:r>
          </a:p>
          <a:p>
            <a:pPr marL="342900" indent="-342900">
              <a:buAutoNum type="arabicPeriod"/>
            </a:pPr>
            <a:r>
              <a:rPr lang="en-US" sz="3600" dirty="0"/>
              <a:t>Research and Development Methodology</a:t>
            </a:r>
          </a:p>
          <a:p>
            <a:pPr marL="342900" indent="-342900">
              <a:buAutoNum type="arabicPeriod"/>
            </a:pPr>
            <a:r>
              <a:rPr lang="en-US" sz="3600" dirty="0"/>
              <a:t>Project design overview</a:t>
            </a:r>
          </a:p>
          <a:p>
            <a:pPr marL="342900" indent="-342900">
              <a:buAutoNum type="arabicPeriod"/>
            </a:pPr>
            <a:r>
              <a:rPr lang="en-US" sz="3600" dirty="0"/>
              <a:t>Gantt Chart</a:t>
            </a:r>
          </a:p>
          <a:p>
            <a:pPr marL="342900" indent="-342900">
              <a:buAutoNum type="arabicPeriod"/>
            </a:pPr>
            <a:r>
              <a:rPr lang="en-US" sz="3600" dirty="0"/>
              <a:t>Demo </a:t>
            </a:r>
          </a:p>
          <a:p>
            <a:pPr marL="342900" indent="-342900">
              <a:buAutoNum type="arabicPeriod"/>
            </a:pPr>
            <a:r>
              <a:rPr lang="en-US" sz="3600" dirty="0"/>
              <a:t>Conclusion</a:t>
            </a:r>
          </a:p>
          <a:p>
            <a:pPr marL="342900" indent="-342900">
              <a:buAutoNum type="arabicPeriod"/>
            </a:pPr>
            <a:r>
              <a:rPr lang="en-US" sz="3600" dirty="0"/>
              <a:t>Q&amp;A</a:t>
            </a:r>
          </a:p>
          <a:p>
            <a:pPr marL="342900" indent="-342900">
              <a:buAutoNum type="arabicPeriod"/>
            </a:pPr>
            <a:r>
              <a:rPr lang="en-US" sz="3600" dirty="0"/>
              <a:t>References</a:t>
            </a:r>
          </a:p>
          <a:p>
            <a:pPr marL="342900" indent="-342900">
              <a:buAutoNum type="arabicPeriod"/>
            </a:pPr>
            <a:r>
              <a:rPr lang="en-US" sz="3600" dirty="0"/>
              <a:t>List of Figures</a:t>
            </a:r>
          </a:p>
          <a:p>
            <a:pPr marL="342900" indent="-342900">
              <a:buAutoNum type="arabicPeriod"/>
            </a:pPr>
            <a:endParaRPr lang="en-GB" dirty="0"/>
          </a:p>
        </p:txBody>
      </p:sp>
      <p:sp>
        <p:nvSpPr>
          <p:cNvPr id="7" name="TextBox 6">
            <a:extLst>
              <a:ext uri="{FF2B5EF4-FFF2-40B4-BE49-F238E27FC236}">
                <a16:creationId xmlns:a16="http://schemas.microsoft.com/office/drawing/2014/main" id="{43673ABA-7017-1532-89B1-685321EF7939}"/>
              </a:ext>
            </a:extLst>
          </p:cNvPr>
          <p:cNvSpPr txBox="1"/>
          <p:nvPr/>
        </p:nvSpPr>
        <p:spPr>
          <a:xfrm>
            <a:off x="92791" y="261180"/>
            <a:ext cx="2877440" cy="461665"/>
          </a:xfrm>
          <a:prstGeom prst="rect">
            <a:avLst/>
          </a:prstGeom>
          <a:noFill/>
        </p:spPr>
        <p:txBody>
          <a:bodyPr wrap="square" rtlCol="0">
            <a:spAutoFit/>
          </a:bodyPr>
          <a:lstStyle/>
          <a:p>
            <a:r>
              <a:rPr lang="en-US" sz="2400" b="1" dirty="0"/>
              <a:t>TABLE OF CONTENTS</a:t>
            </a:r>
            <a:endParaRPr lang="en-GB" sz="2400" b="1" dirty="0"/>
          </a:p>
        </p:txBody>
      </p:sp>
    </p:spTree>
    <p:extLst>
      <p:ext uri="{BB962C8B-B14F-4D97-AF65-F5344CB8AC3E}">
        <p14:creationId xmlns:p14="http://schemas.microsoft.com/office/powerpoint/2010/main" val="1697986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239466" y="287405"/>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cs typeface="Calibri"/>
              </a:rPr>
              <a:t>Project Overview</a:t>
            </a:r>
          </a:p>
        </p:txBody>
      </p:sp>
      <p:sp>
        <p:nvSpPr>
          <p:cNvPr id="7" name="TextBox 6">
            <a:extLst>
              <a:ext uri="{FF2B5EF4-FFF2-40B4-BE49-F238E27FC236}">
                <a16:creationId xmlns:a16="http://schemas.microsoft.com/office/drawing/2014/main" id="{2902E330-D864-A783-CEAA-5A57A554A483}"/>
              </a:ext>
            </a:extLst>
          </p:cNvPr>
          <p:cNvSpPr txBox="1"/>
          <p:nvPr/>
        </p:nvSpPr>
        <p:spPr>
          <a:xfrm>
            <a:off x="3131790" y="280435"/>
            <a:ext cx="8939161" cy="830997"/>
          </a:xfrm>
          <a:prstGeom prst="rect">
            <a:avLst/>
          </a:prstGeom>
          <a:solidFill>
            <a:schemeClr val="bg2"/>
          </a:solidFill>
          <a:ln>
            <a:solidFill>
              <a:schemeClr val="bg1"/>
            </a:solidFill>
          </a:ln>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chemeClr val="tx1">
                    <a:lumMod val="75000"/>
                    <a:lumOff val="25000"/>
                  </a:schemeClr>
                </a:solidFill>
                <a:cs typeface="Calibri"/>
              </a:rPr>
              <a:t>The Project aims to build a private cloud server, based on a Raspberry PI with </a:t>
            </a:r>
            <a:r>
              <a:rPr lang="en-GB" sz="2400" b="1" dirty="0" err="1">
                <a:solidFill>
                  <a:schemeClr val="tx1">
                    <a:lumMod val="75000"/>
                    <a:lumOff val="25000"/>
                  </a:schemeClr>
                </a:solidFill>
                <a:cs typeface="Calibri"/>
              </a:rPr>
              <a:t>NextCloud</a:t>
            </a:r>
            <a:r>
              <a:rPr lang="en-GB" sz="2400" b="1" dirty="0">
                <a:solidFill>
                  <a:schemeClr val="tx1">
                    <a:lumMod val="75000"/>
                    <a:lumOff val="25000"/>
                  </a:schemeClr>
                </a:solidFill>
                <a:cs typeface="Calibri"/>
              </a:rPr>
              <a:t> – for home office usage.</a:t>
            </a:r>
            <a:endParaRPr lang="en-US" sz="2400" b="1" dirty="0">
              <a:solidFill>
                <a:schemeClr val="tx1">
                  <a:lumMod val="75000"/>
                  <a:lumOff val="25000"/>
                </a:schemeClr>
              </a:solidFill>
            </a:endParaRPr>
          </a:p>
        </p:txBody>
      </p:sp>
      <p:grpSp>
        <p:nvGrpSpPr>
          <p:cNvPr id="17" name="Group 16">
            <a:extLst>
              <a:ext uri="{FF2B5EF4-FFF2-40B4-BE49-F238E27FC236}">
                <a16:creationId xmlns:a16="http://schemas.microsoft.com/office/drawing/2014/main" id="{56838B2D-9869-6D9F-4F15-CE4AFB3C7986}"/>
              </a:ext>
            </a:extLst>
          </p:cNvPr>
          <p:cNvGrpSpPr/>
          <p:nvPr/>
        </p:nvGrpSpPr>
        <p:grpSpPr>
          <a:xfrm>
            <a:off x="3373418" y="2011668"/>
            <a:ext cx="4543244" cy="3493695"/>
            <a:chOff x="3307870" y="1561023"/>
            <a:chExt cx="4543244" cy="3493695"/>
          </a:xfrm>
        </p:grpSpPr>
        <p:sp>
          <p:nvSpPr>
            <p:cNvPr id="10" name="Rectangle 9">
              <a:extLst>
                <a:ext uri="{FF2B5EF4-FFF2-40B4-BE49-F238E27FC236}">
                  <a16:creationId xmlns:a16="http://schemas.microsoft.com/office/drawing/2014/main" id="{22A43B66-CAF6-FD85-3739-62F875821E55}"/>
                </a:ext>
              </a:extLst>
            </p:cNvPr>
            <p:cNvSpPr/>
            <p:nvPr/>
          </p:nvSpPr>
          <p:spPr>
            <a:xfrm>
              <a:off x="3307870" y="1561023"/>
              <a:ext cx="4543244" cy="3493695"/>
            </a:xfrm>
            <a:prstGeom prst="rect">
              <a:avLst/>
            </a:prstGeom>
            <a:solidFill>
              <a:schemeClr val="bg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9" descr="A picture containing electronics, circuit&#10;&#10;Description automatically generated">
              <a:extLst>
                <a:ext uri="{FF2B5EF4-FFF2-40B4-BE49-F238E27FC236}">
                  <a16:creationId xmlns:a16="http://schemas.microsoft.com/office/drawing/2014/main" id="{4AD2C60B-18A7-166D-9552-B3D59DC8237A}"/>
                </a:ext>
              </a:extLst>
            </p:cNvPr>
            <p:cNvPicPr>
              <a:picLocks noChangeAspect="1"/>
            </p:cNvPicPr>
            <p:nvPr/>
          </p:nvPicPr>
          <p:blipFill>
            <a:blip r:embed="rId6"/>
            <a:stretch>
              <a:fillRect/>
            </a:stretch>
          </p:blipFill>
          <p:spPr>
            <a:xfrm>
              <a:off x="3401200" y="1643694"/>
              <a:ext cx="4353423" cy="3326042"/>
            </a:xfrm>
            <a:prstGeom prst="rect">
              <a:avLst/>
            </a:prstGeom>
          </p:spPr>
        </p:pic>
      </p:grpSp>
      <p:grpSp>
        <p:nvGrpSpPr>
          <p:cNvPr id="19" name="Group 18">
            <a:extLst>
              <a:ext uri="{FF2B5EF4-FFF2-40B4-BE49-F238E27FC236}">
                <a16:creationId xmlns:a16="http://schemas.microsoft.com/office/drawing/2014/main" id="{D2EEE583-9836-9D5E-EA07-C398A402BD67}"/>
              </a:ext>
            </a:extLst>
          </p:cNvPr>
          <p:cNvGrpSpPr/>
          <p:nvPr/>
        </p:nvGrpSpPr>
        <p:grpSpPr>
          <a:xfrm>
            <a:off x="8879483" y="2617990"/>
            <a:ext cx="2822599" cy="2125373"/>
            <a:chOff x="8609096" y="2175539"/>
            <a:chExt cx="2822599" cy="2125373"/>
          </a:xfrm>
        </p:grpSpPr>
        <p:sp>
          <p:nvSpPr>
            <p:cNvPr id="16" name="Rectangle 15">
              <a:extLst>
                <a:ext uri="{FF2B5EF4-FFF2-40B4-BE49-F238E27FC236}">
                  <a16:creationId xmlns:a16="http://schemas.microsoft.com/office/drawing/2014/main" id="{DB054514-A863-F34A-EFFC-6F51D40943A8}"/>
                </a:ext>
              </a:extLst>
            </p:cNvPr>
            <p:cNvSpPr/>
            <p:nvPr/>
          </p:nvSpPr>
          <p:spPr>
            <a:xfrm>
              <a:off x="8609096" y="2175539"/>
              <a:ext cx="2822599" cy="2125373"/>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8" descr="Logo, company name&#10;&#10;Description automatically generated">
              <a:extLst>
                <a:ext uri="{FF2B5EF4-FFF2-40B4-BE49-F238E27FC236}">
                  <a16:creationId xmlns:a16="http://schemas.microsoft.com/office/drawing/2014/main" id="{495B99DA-3A1A-E6C7-697D-33F4339FE318}"/>
                </a:ext>
              </a:extLst>
            </p:cNvPr>
            <p:cNvPicPr>
              <a:picLocks noChangeAspect="1"/>
            </p:cNvPicPr>
            <p:nvPr/>
          </p:nvPicPr>
          <p:blipFill>
            <a:blip r:embed="rId7"/>
            <a:stretch>
              <a:fillRect/>
            </a:stretch>
          </p:blipFill>
          <p:spPr>
            <a:xfrm>
              <a:off x="8649110" y="2293009"/>
              <a:ext cx="2743200" cy="1944243"/>
            </a:xfrm>
            <a:prstGeom prst="rect">
              <a:avLst/>
            </a:prstGeom>
          </p:spPr>
        </p:pic>
      </p:grpSp>
      <p:sp>
        <p:nvSpPr>
          <p:cNvPr id="20" name="TextBox 19">
            <a:extLst>
              <a:ext uri="{FF2B5EF4-FFF2-40B4-BE49-F238E27FC236}">
                <a16:creationId xmlns:a16="http://schemas.microsoft.com/office/drawing/2014/main" id="{9D4C12CF-5883-BBC5-A508-74943B0671E1}"/>
              </a:ext>
            </a:extLst>
          </p:cNvPr>
          <p:cNvSpPr txBox="1"/>
          <p:nvPr/>
        </p:nvSpPr>
        <p:spPr>
          <a:xfrm>
            <a:off x="8119806" y="3293805"/>
            <a:ext cx="56535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dirty="0">
                <a:solidFill>
                  <a:schemeClr val="bg2">
                    <a:lumMod val="50000"/>
                  </a:schemeClr>
                </a:solidFill>
                <a:cs typeface="Calibri"/>
              </a:rPr>
              <a:t>&amp;</a:t>
            </a:r>
            <a:endParaRPr lang="en-GB" sz="4400" b="1" dirty="0">
              <a:solidFill>
                <a:schemeClr val="bg2">
                  <a:lumMod val="50000"/>
                </a:schemeClr>
              </a:solidFill>
            </a:endParaRPr>
          </a:p>
        </p:txBody>
      </p:sp>
      <p:sp>
        <p:nvSpPr>
          <p:cNvPr id="12" name="TextBox 11">
            <a:extLst>
              <a:ext uri="{FF2B5EF4-FFF2-40B4-BE49-F238E27FC236}">
                <a16:creationId xmlns:a16="http://schemas.microsoft.com/office/drawing/2014/main" id="{ECBC82C2-246A-D54B-8BD9-5300790BF02D}"/>
              </a:ext>
            </a:extLst>
          </p:cNvPr>
          <p:cNvSpPr txBox="1"/>
          <p:nvPr/>
        </p:nvSpPr>
        <p:spPr>
          <a:xfrm>
            <a:off x="5489677" y="5088193"/>
            <a:ext cx="32856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Fig. 1 Raspberry Pi 4 [1]</a:t>
            </a:r>
            <a:endParaRPr lang="en-GB" dirty="0"/>
          </a:p>
        </p:txBody>
      </p:sp>
      <p:pic>
        <p:nvPicPr>
          <p:cNvPr id="21" name="Graphic 20" descr="Badge 1 outline">
            <a:extLst>
              <a:ext uri="{FF2B5EF4-FFF2-40B4-BE49-F238E27FC236}">
                <a16:creationId xmlns:a16="http://schemas.microsoft.com/office/drawing/2014/main" id="{6C1D6896-7AC1-3B7A-B4BD-3230A1841FC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70117" y="1179939"/>
            <a:ext cx="914400" cy="9144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217759" y="274230"/>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cs typeface="Calibri"/>
              </a:rPr>
              <a:t>Project Overview</a:t>
            </a:r>
          </a:p>
        </p:txBody>
      </p:sp>
      <p:pic>
        <p:nvPicPr>
          <p:cNvPr id="21" name="Graphic 20" descr="Telescope with solid fill">
            <a:extLst>
              <a:ext uri="{FF2B5EF4-FFF2-40B4-BE49-F238E27FC236}">
                <a16:creationId xmlns:a16="http://schemas.microsoft.com/office/drawing/2014/main" id="{15C69C84-6625-1602-B64C-49D92CE1609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93009" y="69456"/>
            <a:ext cx="1187866" cy="914400"/>
          </a:xfrm>
          <a:prstGeom prst="rect">
            <a:avLst/>
          </a:prstGeom>
        </p:spPr>
      </p:pic>
      <p:sp>
        <p:nvSpPr>
          <p:cNvPr id="22" name="TextBox 21">
            <a:extLst>
              <a:ext uri="{FF2B5EF4-FFF2-40B4-BE49-F238E27FC236}">
                <a16:creationId xmlns:a16="http://schemas.microsoft.com/office/drawing/2014/main" id="{12ED6487-FB92-A26D-8948-833FADA0357A}"/>
              </a:ext>
            </a:extLst>
          </p:cNvPr>
          <p:cNvSpPr txBox="1"/>
          <p:nvPr/>
        </p:nvSpPr>
        <p:spPr>
          <a:xfrm>
            <a:off x="3341406" y="1119499"/>
            <a:ext cx="8631252" cy="3416320"/>
          </a:xfrm>
          <a:prstGeom prst="rect">
            <a:avLst/>
          </a:prstGeom>
          <a:noFill/>
        </p:spPr>
        <p:txBody>
          <a:bodyPr wrap="square" rtlCol="0">
            <a:spAutoFit/>
          </a:bodyPr>
          <a:lstStyle/>
          <a:p>
            <a:pPr algn="just"/>
            <a:r>
              <a:rPr lang="en-US" sz="2400" dirty="0"/>
              <a:t>This project proposes to implement a range of tools and instrumentation, including the open-source </a:t>
            </a:r>
            <a:r>
              <a:rPr lang="en-US" sz="2400" dirty="0" err="1"/>
              <a:t>NextCloud</a:t>
            </a:r>
            <a:r>
              <a:rPr lang="en-US" sz="2400" dirty="0"/>
              <a:t> software,  Raspberry Pi 4, and a dynamic DNS provider. The Idea behind the project is to deliver a reliable and secure method to store </a:t>
            </a:r>
            <a:r>
              <a:rPr lang="en-GB" sz="2400" dirty="0"/>
              <a:t>the data that was critically required.</a:t>
            </a:r>
            <a:r>
              <a:rPr lang="bg-BG" sz="2400" dirty="0"/>
              <a:t> </a:t>
            </a:r>
            <a:r>
              <a:rPr lang="en-US" sz="2400" dirty="0"/>
              <a:t>The choice of such a project is in accordance with the rising demand for data protection not just from hackers but also from third parties. </a:t>
            </a:r>
            <a:r>
              <a:rPr lang="en-GB" sz="2400" dirty="0"/>
              <a:t>That means we need to take care about it as well. </a:t>
            </a:r>
            <a:r>
              <a:rPr lang="en-US" sz="2400" dirty="0"/>
              <a:t>As a result, first and third parties are now jointly responsible for privacy. [2]</a:t>
            </a:r>
            <a:endParaRPr lang="en-GB" sz="2400" dirty="0"/>
          </a:p>
        </p:txBody>
      </p:sp>
      <p:pic>
        <p:nvPicPr>
          <p:cNvPr id="24" name="Picture 23" descr="A picture containing logo&#10;&#10;Description automatically generated">
            <a:extLst>
              <a:ext uri="{FF2B5EF4-FFF2-40B4-BE49-F238E27FC236}">
                <a16:creationId xmlns:a16="http://schemas.microsoft.com/office/drawing/2014/main" id="{DB46105F-706D-0F05-683D-99107F495C2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57942" y="4837837"/>
            <a:ext cx="6858000" cy="1019175"/>
          </a:xfrm>
          <a:prstGeom prst="rect">
            <a:avLst/>
          </a:prstGeom>
        </p:spPr>
      </p:pic>
      <p:pic>
        <p:nvPicPr>
          <p:cNvPr id="7" name="Graphic 6" descr="Badge 1 outline">
            <a:extLst>
              <a:ext uri="{FF2B5EF4-FFF2-40B4-BE49-F238E27FC236}">
                <a16:creationId xmlns:a16="http://schemas.microsoft.com/office/drawing/2014/main" id="{08B103A5-A3E4-2BC2-AB75-765AA09CF41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70117" y="1179939"/>
            <a:ext cx="914400" cy="914400"/>
          </a:xfrm>
          <a:prstGeom prst="rect">
            <a:avLst/>
          </a:prstGeom>
        </p:spPr>
      </p:pic>
    </p:spTree>
    <p:extLst>
      <p:ext uri="{BB962C8B-B14F-4D97-AF65-F5344CB8AC3E}">
        <p14:creationId xmlns:p14="http://schemas.microsoft.com/office/powerpoint/2010/main" val="66779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dirty="0">
                <a:cs typeface="Calibri"/>
              </a:rPr>
              <a:t>M</a:t>
            </a:r>
            <a:r>
              <a:rPr lang="en-GB" sz="2600" b="1" dirty="0">
                <a:cs typeface="Calibri"/>
              </a:rPr>
              <a:t>OTIVATION AND</a:t>
            </a:r>
          </a:p>
          <a:p>
            <a:pPr algn="ctr"/>
            <a:r>
              <a:rPr lang="en-GB" sz="2600" b="1" dirty="0">
                <a:cs typeface="Calibri"/>
              </a:rPr>
              <a:t>GOALS</a:t>
            </a:r>
          </a:p>
        </p:txBody>
      </p:sp>
      <p:sp>
        <p:nvSpPr>
          <p:cNvPr id="14" name="TextBox 13">
            <a:extLst>
              <a:ext uri="{FF2B5EF4-FFF2-40B4-BE49-F238E27FC236}">
                <a16:creationId xmlns:a16="http://schemas.microsoft.com/office/drawing/2014/main" id="{5AA4573A-66D2-3F64-9E48-FAC1B6E4FC15}"/>
              </a:ext>
            </a:extLst>
          </p:cNvPr>
          <p:cNvSpPr txBox="1"/>
          <p:nvPr/>
        </p:nvSpPr>
        <p:spPr>
          <a:xfrm>
            <a:off x="3234279" y="1052468"/>
            <a:ext cx="8766629" cy="1200329"/>
          </a:xfrm>
          <a:prstGeom prst="rect">
            <a:avLst/>
          </a:prstGeom>
          <a:noFill/>
        </p:spPr>
        <p:txBody>
          <a:bodyPr wrap="square" rtlCol="0">
            <a:spAutoFit/>
          </a:bodyPr>
          <a:lstStyle/>
          <a:p>
            <a:pPr algn="just"/>
            <a:r>
              <a:rPr lang="en-US" sz="2400" dirty="0"/>
              <a:t>The ultimate </a:t>
            </a:r>
            <a:r>
              <a:rPr lang="en-US" sz="2400" b="1" dirty="0"/>
              <a:t>GOAL</a:t>
            </a:r>
            <a:r>
              <a:rPr lang="en-US" sz="2400" dirty="0"/>
              <a:t> is to solve the issues raised by using cloud-based resources, such as DATA PRIVACY, LIMITED USER CONTROL, VENDOR LOCK-IN and SERVICE DISRUPTIONS.</a:t>
            </a:r>
            <a:endParaRPr lang="en-GB" sz="2400" dirty="0"/>
          </a:p>
        </p:txBody>
      </p:sp>
      <p:pic>
        <p:nvPicPr>
          <p:cNvPr id="24" name="Graphic 23" descr="Lightbulb and gear with solid fill">
            <a:extLst>
              <a:ext uri="{FF2B5EF4-FFF2-40B4-BE49-F238E27FC236}">
                <a16:creationId xmlns:a16="http://schemas.microsoft.com/office/drawing/2014/main" id="{FF5CF290-72D8-C4E5-810C-01833FA6440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945086" y="2470970"/>
            <a:ext cx="914400" cy="914400"/>
          </a:xfrm>
          <a:prstGeom prst="rect">
            <a:avLst/>
          </a:prstGeom>
        </p:spPr>
      </p:pic>
      <p:sp>
        <p:nvSpPr>
          <p:cNvPr id="26" name="TextBox 25">
            <a:extLst>
              <a:ext uri="{FF2B5EF4-FFF2-40B4-BE49-F238E27FC236}">
                <a16:creationId xmlns:a16="http://schemas.microsoft.com/office/drawing/2014/main" id="{8FE54A8D-D5B8-AB48-FD61-F092B49968C6}"/>
              </a:ext>
            </a:extLst>
          </p:cNvPr>
          <p:cNvSpPr txBox="1"/>
          <p:nvPr/>
        </p:nvSpPr>
        <p:spPr>
          <a:xfrm>
            <a:off x="3396788" y="3410643"/>
            <a:ext cx="8441609" cy="3046988"/>
          </a:xfrm>
          <a:prstGeom prst="rect">
            <a:avLst/>
          </a:prstGeom>
          <a:noFill/>
        </p:spPr>
        <p:txBody>
          <a:bodyPr wrap="square" rtlCol="0">
            <a:spAutoFit/>
          </a:bodyPr>
          <a:lstStyle/>
          <a:p>
            <a:pPr algn="just"/>
            <a:r>
              <a:rPr lang="en-US" sz="2400" dirty="0"/>
              <a:t>My passion has always been impacted by emerging technology. The transition of our lives to the digital world has resulted in increasingly demanding controls for secure data storage. By 2022, the quantity of data stored will be roughly 44 trillion gigabytes. On the one hand, data volumes continue to increase at alarming rate. [3]</a:t>
            </a:r>
          </a:p>
          <a:p>
            <a:pPr algn="just"/>
            <a:r>
              <a:rPr lang="en-US" sz="2400" dirty="0"/>
              <a:t>The project will be helpful for any small office, gaining to own their private cloud server</a:t>
            </a:r>
            <a:r>
              <a:rPr lang="bg-BG" sz="2400" dirty="0"/>
              <a:t>-</a:t>
            </a:r>
            <a:r>
              <a:rPr lang="en-GB" sz="2400" dirty="0"/>
              <a:t>with little or no technical knowledge.</a:t>
            </a:r>
          </a:p>
        </p:txBody>
      </p:sp>
      <p:pic>
        <p:nvPicPr>
          <p:cNvPr id="31" name="Graphic 30" descr="Bullseye with solid fill">
            <a:extLst>
              <a:ext uri="{FF2B5EF4-FFF2-40B4-BE49-F238E27FC236}">
                <a16:creationId xmlns:a16="http://schemas.microsoft.com/office/drawing/2014/main" id="{2DFD27BF-9527-0475-299E-F2B6E4EFCFE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945086" y="138068"/>
            <a:ext cx="914400" cy="914400"/>
          </a:xfrm>
          <a:prstGeom prst="rect">
            <a:avLst/>
          </a:prstGeom>
        </p:spPr>
      </p:pic>
      <p:pic>
        <p:nvPicPr>
          <p:cNvPr id="7" name="Graphic 6" descr="Badge outline">
            <a:extLst>
              <a:ext uri="{FF2B5EF4-FFF2-40B4-BE49-F238E27FC236}">
                <a16:creationId xmlns:a16="http://schemas.microsoft.com/office/drawing/2014/main" id="{4F45FC4E-E24C-48E7-822F-F4292A56B3C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70117" y="1180738"/>
            <a:ext cx="914400" cy="914400"/>
          </a:xfrm>
          <a:prstGeom prst="rect">
            <a:avLst/>
          </a:prstGeom>
        </p:spPr>
      </p:pic>
    </p:spTree>
    <p:extLst>
      <p:ext uri="{BB962C8B-B14F-4D97-AF65-F5344CB8AC3E}">
        <p14:creationId xmlns:p14="http://schemas.microsoft.com/office/powerpoint/2010/main" val="610813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dirty="0">
                <a:cs typeface="Calibri"/>
              </a:rPr>
              <a:t>OBJECTIVES and AIMS</a:t>
            </a:r>
            <a:endParaRPr lang="en-GB" sz="2600" b="1" dirty="0">
              <a:cs typeface="Calibri"/>
            </a:endParaRPr>
          </a:p>
        </p:txBody>
      </p:sp>
      <p:sp>
        <p:nvSpPr>
          <p:cNvPr id="26" name="TextBox 25">
            <a:extLst>
              <a:ext uri="{FF2B5EF4-FFF2-40B4-BE49-F238E27FC236}">
                <a16:creationId xmlns:a16="http://schemas.microsoft.com/office/drawing/2014/main" id="{8FE54A8D-D5B8-AB48-FD61-F092B49968C6}"/>
              </a:ext>
            </a:extLst>
          </p:cNvPr>
          <p:cNvSpPr txBox="1"/>
          <p:nvPr/>
        </p:nvSpPr>
        <p:spPr>
          <a:xfrm>
            <a:off x="3396788" y="4353940"/>
            <a:ext cx="8441609" cy="461665"/>
          </a:xfrm>
          <a:prstGeom prst="rect">
            <a:avLst/>
          </a:prstGeom>
          <a:noFill/>
        </p:spPr>
        <p:txBody>
          <a:bodyPr wrap="square" rtlCol="0">
            <a:spAutoFit/>
          </a:bodyPr>
          <a:lstStyle/>
          <a:p>
            <a:pPr algn="just"/>
            <a:r>
              <a:rPr lang="en-US" sz="2400" b="1" dirty="0"/>
              <a:t>RESEARCH QUESTIONS:</a:t>
            </a:r>
          </a:p>
        </p:txBody>
      </p:sp>
      <p:pic>
        <p:nvPicPr>
          <p:cNvPr id="8" name="Graphic 7" descr="Bow And Arrow with solid fill">
            <a:extLst>
              <a:ext uri="{FF2B5EF4-FFF2-40B4-BE49-F238E27FC236}">
                <a16:creationId xmlns:a16="http://schemas.microsoft.com/office/drawing/2014/main" id="{48703056-1870-E26D-3FC7-2F608BAF0D7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160393" y="42667"/>
            <a:ext cx="914400" cy="914400"/>
          </a:xfrm>
          <a:prstGeom prst="rect">
            <a:avLst/>
          </a:prstGeom>
        </p:spPr>
      </p:pic>
      <p:sp>
        <p:nvSpPr>
          <p:cNvPr id="10" name="TextBox 9">
            <a:extLst>
              <a:ext uri="{FF2B5EF4-FFF2-40B4-BE49-F238E27FC236}">
                <a16:creationId xmlns:a16="http://schemas.microsoft.com/office/drawing/2014/main" id="{58022D7D-7FE9-9577-390F-3079A5381CF9}"/>
              </a:ext>
            </a:extLst>
          </p:cNvPr>
          <p:cNvSpPr txBox="1"/>
          <p:nvPr/>
        </p:nvSpPr>
        <p:spPr>
          <a:xfrm>
            <a:off x="3396788" y="847638"/>
            <a:ext cx="8721296" cy="2308324"/>
          </a:xfrm>
          <a:prstGeom prst="rect">
            <a:avLst/>
          </a:prstGeom>
          <a:noFill/>
        </p:spPr>
        <p:txBody>
          <a:bodyPr wrap="square" rtlCol="0">
            <a:spAutoFit/>
          </a:bodyPr>
          <a:lstStyle/>
          <a:p>
            <a:pPr algn="just"/>
            <a:r>
              <a:rPr lang="en-GB" sz="2400" dirty="0"/>
              <a:t>The main </a:t>
            </a:r>
            <a:r>
              <a:rPr lang="en-GB" sz="2400" b="1" dirty="0"/>
              <a:t>AIM</a:t>
            </a:r>
            <a:r>
              <a:rPr lang="en-GB" sz="2400" dirty="0"/>
              <a:t> is to build a private cloud server, based on a very small and cheap device (Raspberry PI 4)</a:t>
            </a:r>
            <a:r>
              <a:rPr lang="bg-BG" sz="2400" dirty="0"/>
              <a:t> </a:t>
            </a:r>
            <a:r>
              <a:rPr lang="en-GB" sz="2400" dirty="0"/>
              <a:t>with assistance of Open-Source software (</a:t>
            </a:r>
            <a:r>
              <a:rPr lang="en-GB" sz="2400" dirty="0" err="1"/>
              <a:t>NextCloud</a:t>
            </a:r>
            <a:r>
              <a:rPr lang="en-GB" sz="2400" dirty="0"/>
              <a:t>). </a:t>
            </a:r>
            <a:r>
              <a:rPr lang="en-US" sz="2400" dirty="0"/>
              <a:t>The purpose is also to educate everyone who is interested in the benefits of using tiny, hand-held </a:t>
            </a:r>
            <a:r>
              <a:rPr lang="en-US" sz="2400"/>
              <a:t>equipment like  </a:t>
            </a:r>
            <a:r>
              <a:rPr lang="en-US" sz="2400" dirty="0"/>
              <a:t>Raspberry PI to enhance their computing capacity at home or in other on-premise locations.</a:t>
            </a:r>
            <a:endParaRPr lang="en-GB" sz="2400" dirty="0"/>
          </a:p>
        </p:txBody>
      </p:sp>
      <p:sp>
        <p:nvSpPr>
          <p:cNvPr id="12" name="TextBox 11">
            <a:extLst>
              <a:ext uri="{FF2B5EF4-FFF2-40B4-BE49-F238E27FC236}">
                <a16:creationId xmlns:a16="http://schemas.microsoft.com/office/drawing/2014/main" id="{8CCF45E3-0020-4BDB-4EDA-273D71961FE5}"/>
              </a:ext>
            </a:extLst>
          </p:cNvPr>
          <p:cNvSpPr txBox="1"/>
          <p:nvPr/>
        </p:nvSpPr>
        <p:spPr>
          <a:xfrm>
            <a:off x="3396788" y="4975733"/>
            <a:ext cx="8607908" cy="1569660"/>
          </a:xfrm>
          <a:prstGeom prst="rect">
            <a:avLst/>
          </a:prstGeom>
          <a:noFill/>
        </p:spPr>
        <p:txBody>
          <a:bodyPr wrap="square" rtlCol="0">
            <a:spAutoFit/>
          </a:bodyPr>
          <a:lstStyle/>
          <a:p>
            <a:r>
              <a:rPr lang="en-GB" sz="2400" dirty="0">
                <a:ea typeface="Calibri" panose="020F0502020204030204" pitchFamily="34" charset="0"/>
                <a:cs typeface="Times New Roman" panose="02020603050405020304" pitchFamily="18" charset="0"/>
              </a:rPr>
              <a:t>1. </a:t>
            </a:r>
            <a:r>
              <a:rPr lang="en-GB" sz="2400" dirty="0">
                <a:effectLst/>
                <a:ea typeface="Calibri" panose="020F0502020204030204" pitchFamily="34" charset="0"/>
                <a:cs typeface="Times New Roman" panose="02020603050405020304" pitchFamily="18" charset="0"/>
              </a:rPr>
              <a:t>What are the advantages and disadvantages of cloud computing?</a:t>
            </a:r>
          </a:p>
          <a:p>
            <a:r>
              <a:rPr lang="en-GB" sz="2400" dirty="0">
                <a:effectLst/>
                <a:ea typeface="Calibri" panose="020F0502020204030204" pitchFamily="34" charset="0"/>
                <a:cs typeface="Times New Roman" panose="02020603050405020304" pitchFamily="18" charset="0"/>
              </a:rPr>
              <a:t>2. What are the concerns of public cloud storage? </a:t>
            </a:r>
          </a:p>
          <a:p>
            <a:r>
              <a:rPr lang="en-GB" sz="2400" dirty="0">
                <a:effectLst/>
                <a:ea typeface="Calibri" panose="020F0502020204030204" pitchFamily="34" charset="0"/>
                <a:cs typeface="Times New Roman" panose="02020603050405020304" pitchFamily="18" charset="0"/>
              </a:rPr>
              <a:t>3. How to build a private cloud server, based on a Raspberry PI 4</a:t>
            </a:r>
          </a:p>
          <a:p>
            <a:r>
              <a:rPr lang="en-GB" sz="2400" dirty="0">
                <a:cs typeface="Times New Roman" panose="02020603050405020304" pitchFamily="18" charset="0"/>
              </a:rPr>
              <a:t>     and </a:t>
            </a:r>
            <a:r>
              <a:rPr lang="en-GB" sz="2400" dirty="0" err="1">
                <a:cs typeface="Times New Roman" panose="02020603050405020304" pitchFamily="18" charset="0"/>
              </a:rPr>
              <a:t>NextCloud</a:t>
            </a:r>
            <a:endParaRPr lang="en-GB" dirty="0"/>
          </a:p>
        </p:txBody>
      </p:sp>
      <p:pic>
        <p:nvPicPr>
          <p:cNvPr id="17" name="Graphic 16" descr="Question mark with solid fill">
            <a:extLst>
              <a:ext uri="{FF2B5EF4-FFF2-40B4-BE49-F238E27FC236}">
                <a16:creationId xmlns:a16="http://schemas.microsoft.com/office/drawing/2014/main" id="{E09249AD-37D9-F7B3-B598-D2099C05670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160393" y="3450241"/>
            <a:ext cx="1154665" cy="1154665"/>
          </a:xfrm>
          <a:prstGeom prst="rect">
            <a:avLst/>
          </a:prstGeom>
        </p:spPr>
      </p:pic>
      <p:pic>
        <p:nvPicPr>
          <p:cNvPr id="7" name="Graphic 6" descr="Badge 3 outline">
            <a:extLst>
              <a:ext uri="{FF2B5EF4-FFF2-40B4-BE49-F238E27FC236}">
                <a16:creationId xmlns:a16="http://schemas.microsoft.com/office/drawing/2014/main" id="{75B1CA88-CFE3-76D9-4DA9-9E875446819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62877" y="1179395"/>
            <a:ext cx="914400" cy="914400"/>
          </a:xfrm>
          <a:prstGeom prst="rect">
            <a:avLst/>
          </a:prstGeom>
        </p:spPr>
      </p:pic>
    </p:spTree>
    <p:extLst>
      <p:ext uri="{BB962C8B-B14F-4D97-AF65-F5344CB8AC3E}">
        <p14:creationId xmlns:p14="http://schemas.microsoft.com/office/powerpoint/2010/main" val="576203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dirty="0">
                <a:cs typeface="Calibri"/>
              </a:rPr>
              <a:t>OBJECTIVES and AIMS</a:t>
            </a:r>
            <a:endParaRPr lang="en-GB" sz="2600" b="1" dirty="0">
              <a:cs typeface="Calibri"/>
            </a:endParaRPr>
          </a:p>
        </p:txBody>
      </p:sp>
      <p:pic>
        <p:nvPicPr>
          <p:cNvPr id="14" name="Graphic 13" descr="Zoom in with solid fill">
            <a:extLst>
              <a:ext uri="{FF2B5EF4-FFF2-40B4-BE49-F238E27FC236}">
                <a16:creationId xmlns:a16="http://schemas.microsoft.com/office/drawing/2014/main" id="{31E96B82-D428-65F8-E41E-440CF2B9EB0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101554" y="160586"/>
            <a:ext cx="1128045" cy="1010188"/>
          </a:xfrm>
          <a:prstGeom prst="rect">
            <a:avLst/>
          </a:prstGeom>
        </p:spPr>
      </p:pic>
      <p:sp>
        <p:nvSpPr>
          <p:cNvPr id="16" name="TextBox 15">
            <a:extLst>
              <a:ext uri="{FF2B5EF4-FFF2-40B4-BE49-F238E27FC236}">
                <a16:creationId xmlns:a16="http://schemas.microsoft.com/office/drawing/2014/main" id="{B85702D2-34E2-1AB0-4B94-07E7FFE5A505}"/>
              </a:ext>
            </a:extLst>
          </p:cNvPr>
          <p:cNvSpPr txBox="1"/>
          <p:nvPr/>
        </p:nvSpPr>
        <p:spPr>
          <a:xfrm>
            <a:off x="3442378" y="1068227"/>
            <a:ext cx="4563454" cy="461665"/>
          </a:xfrm>
          <a:prstGeom prst="rect">
            <a:avLst/>
          </a:prstGeom>
          <a:noFill/>
        </p:spPr>
        <p:txBody>
          <a:bodyPr wrap="square" rtlCol="0">
            <a:spAutoFit/>
          </a:bodyPr>
          <a:lstStyle/>
          <a:p>
            <a:r>
              <a:rPr lang="en-GB" sz="2400" b="1" dirty="0"/>
              <a:t>Research OBJECTIVES:</a:t>
            </a:r>
          </a:p>
        </p:txBody>
      </p:sp>
      <p:sp>
        <p:nvSpPr>
          <p:cNvPr id="18" name="TextBox 17">
            <a:extLst>
              <a:ext uri="{FF2B5EF4-FFF2-40B4-BE49-F238E27FC236}">
                <a16:creationId xmlns:a16="http://schemas.microsoft.com/office/drawing/2014/main" id="{8BCE7841-00E5-8376-EE2D-5C7241F65DA2}"/>
              </a:ext>
            </a:extLst>
          </p:cNvPr>
          <p:cNvSpPr txBox="1"/>
          <p:nvPr/>
        </p:nvSpPr>
        <p:spPr>
          <a:xfrm>
            <a:off x="3452499" y="1828800"/>
            <a:ext cx="8426153" cy="5431423"/>
          </a:xfrm>
          <a:prstGeom prst="rect">
            <a:avLst/>
          </a:prstGeom>
          <a:noFill/>
        </p:spPr>
        <p:txBody>
          <a:bodyPr wrap="square" rtlCol="0">
            <a:spAutoFit/>
          </a:bodyPr>
          <a:lstStyle/>
          <a:p>
            <a:pPr marL="342900" lvl="0" indent="-342900">
              <a:lnSpc>
                <a:spcPct val="150000"/>
              </a:lnSpc>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cs typeface="Calibri" panose="020F0502020204030204" pitchFamily="34" charset="0"/>
              </a:rPr>
              <a:t>To research the cloud computing field and models</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50000"/>
              </a:lnSpc>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cs typeface="Calibri" panose="020F0502020204030204" pitchFamily="34" charset="0"/>
              </a:rPr>
              <a:t>To analyse the public cloud provider architecture</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50000"/>
              </a:lnSpc>
              <a:spcAft>
                <a:spcPts val="800"/>
              </a:spcAft>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cs typeface="Calibri" panose="020F0502020204030204" pitchFamily="34" charset="0"/>
              </a:rPr>
              <a:t>To investigate the concerns of public cloud storage</a:t>
            </a:r>
          </a:p>
          <a:p>
            <a:pPr marL="342900" indent="-342900">
              <a:lnSpc>
                <a:spcPct val="150000"/>
              </a:lnSpc>
              <a:spcAft>
                <a:spcPts val="80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To discover how to build a private cloud storage, based on Raspberry Pi and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Nextcloud</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50000"/>
              </a:lnSpc>
              <a:spcAft>
                <a:spcPts val="80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To build a successful </a:t>
            </a:r>
            <a:r>
              <a:rPr lang="en-GB" sz="2400" dirty="0" err="1">
                <a:effectLst/>
                <a:latin typeface="Times New Roman" panose="02020603050405020304" pitchFamily="18" charset="0"/>
                <a:ea typeface="Times New Roman" panose="02020603050405020304" pitchFamily="18" charset="0"/>
                <a:cs typeface="Times New Roman" panose="02020603050405020304" pitchFamily="18" charset="0"/>
              </a:rPr>
              <a:t>Nextcloud</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private server for home office usage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50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7" name="Graphic 6" descr="Badge 3 outline">
            <a:extLst>
              <a:ext uri="{FF2B5EF4-FFF2-40B4-BE49-F238E27FC236}">
                <a16:creationId xmlns:a16="http://schemas.microsoft.com/office/drawing/2014/main" id="{5130E54D-F2B4-FDC1-BD43-28E7B56CBF4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62877" y="1179395"/>
            <a:ext cx="914400" cy="914400"/>
          </a:xfrm>
          <a:prstGeom prst="rect">
            <a:avLst/>
          </a:prstGeom>
        </p:spPr>
      </p:pic>
    </p:spTree>
    <p:extLst>
      <p:ext uri="{BB962C8B-B14F-4D97-AF65-F5344CB8AC3E}">
        <p14:creationId xmlns:p14="http://schemas.microsoft.com/office/powerpoint/2010/main" val="2720973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dirty="0">
                <a:cs typeface="Calibri"/>
              </a:rPr>
              <a:t>LITERATURE REVIEW </a:t>
            </a:r>
            <a:endParaRPr lang="en-GB" sz="2600" b="1" dirty="0">
              <a:cs typeface="Calibri"/>
            </a:endParaRPr>
          </a:p>
        </p:txBody>
      </p:sp>
      <p:sp>
        <p:nvSpPr>
          <p:cNvPr id="16" name="TextBox 15">
            <a:extLst>
              <a:ext uri="{FF2B5EF4-FFF2-40B4-BE49-F238E27FC236}">
                <a16:creationId xmlns:a16="http://schemas.microsoft.com/office/drawing/2014/main" id="{B85702D2-34E2-1AB0-4B94-07E7FFE5A505}"/>
              </a:ext>
            </a:extLst>
          </p:cNvPr>
          <p:cNvSpPr txBox="1"/>
          <p:nvPr/>
        </p:nvSpPr>
        <p:spPr>
          <a:xfrm>
            <a:off x="3502199" y="1215843"/>
            <a:ext cx="4563454" cy="461665"/>
          </a:xfrm>
          <a:prstGeom prst="rect">
            <a:avLst/>
          </a:prstGeom>
          <a:noFill/>
        </p:spPr>
        <p:txBody>
          <a:bodyPr wrap="square" rtlCol="0">
            <a:spAutoFit/>
          </a:bodyPr>
          <a:lstStyle/>
          <a:p>
            <a:r>
              <a:rPr lang="en-GB" sz="2400" b="1" dirty="0"/>
              <a:t>Inspired from previous works:</a:t>
            </a:r>
          </a:p>
        </p:txBody>
      </p:sp>
      <p:sp>
        <p:nvSpPr>
          <p:cNvPr id="12" name="TextBox 11">
            <a:extLst>
              <a:ext uri="{FF2B5EF4-FFF2-40B4-BE49-F238E27FC236}">
                <a16:creationId xmlns:a16="http://schemas.microsoft.com/office/drawing/2014/main" id="{8027ECD6-C0FA-C057-D820-9453CD203E50}"/>
              </a:ext>
            </a:extLst>
          </p:cNvPr>
          <p:cNvSpPr txBox="1"/>
          <p:nvPr/>
        </p:nvSpPr>
        <p:spPr>
          <a:xfrm>
            <a:off x="3442378" y="3917481"/>
            <a:ext cx="8532963" cy="2092881"/>
          </a:xfrm>
          <a:prstGeom prst="rect">
            <a:avLst/>
          </a:prstGeom>
          <a:noFill/>
        </p:spPr>
        <p:txBody>
          <a:bodyPr wrap="square" rtlCol="0">
            <a:spAutoFit/>
          </a:bodyPr>
          <a:lstStyle/>
          <a:p>
            <a:pPr algn="just"/>
            <a:r>
              <a:rPr lang="en-GB" sz="2800" dirty="0"/>
              <a:t>2. </a:t>
            </a:r>
            <a:r>
              <a:rPr lang="en-GB" sz="2800" dirty="0">
                <a:effectLst/>
                <a:latin typeface="Calibri" panose="020F0502020204030204" pitchFamily="34" charset="0"/>
                <a:ea typeface="Calibri" panose="020F0502020204030204" pitchFamily="34" charset="0"/>
                <a:cs typeface="Times New Roman" panose="02020603050405020304" pitchFamily="18" charset="0"/>
              </a:rPr>
              <a:t>S. H.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Abdulredah</a:t>
            </a:r>
            <a:r>
              <a:rPr lang="en-GB" sz="2800" dirty="0">
                <a:effectLst/>
                <a:latin typeface="Calibri" panose="020F0502020204030204" pitchFamily="34" charset="0"/>
                <a:ea typeface="Calibri" panose="020F0502020204030204" pitchFamily="34" charset="0"/>
                <a:cs typeface="Times New Roman" panose="02020603050405020304" pitchFamily="18" charset="0"/>
              </a:rPr>
              <a:t> and D. J.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Kadhim</a:t>
            </a:r>
            <a:r>
              <a:rPr lang="en-GB" sz="2800" dirty="0">
                <a:effectLst/>
                <a:latin typeface="Calibri" panose="020F0502020204030204" pitchFamily="34" charset="0"/>
                <a:ea typeface="Calibri" panose="020F0502020204030204" pitchFamily="34" charset="0"/>
                <a:cs typeface="Times New Roman" panose="02020603050405020304" pitchFamily="18" charset="0"/>
              </a:rPr>
              <a:t> [5]. Their system is highly scalable, </a:t>
            </a:r>
            <a:r>
              <a:rPr lang="en-GB" sz="2800" dirty="0">
                <a:latin typeface="Calibri" panose="020F0502020204030204" pitchFamily="34" charset="0"/>
                <a:ea typeface="Calibri" panose="020F0502020204030204" pitchFamily="34" charset="0"/>
                <a:cs typeface="Times New Roman" panose="02020603050405020304" pitchFamily="18" charset="0"/>
              </a:rPr>
              <a:t>rich-featured and reliable. The most obvious problem occurs is their older hardware, solved as a problem in this project. </a:t>
            </a:r>
            <a:endParaRPr lang="en-GB" sz="2800" dirty="0"/>
          </a:p>
          <a:p>
            <a:endParaRPr lang="en-GB" dirty="0"/>
          </a:p>
        </p:txBody>
      </p:sp>
      <p:sp>
        <p:nvSpPr>
          <p:cNvPr id="17" name="TextBox 16">
            <a:extLst>
              <a:ext uri="{FF2B5EF4-FFF2-40B4-BE49-F238E27FC236}">
                <a16:creationId xmlns:a16="http://schemas.microsoft.com/office/drawing/2014/main" id="{C3CAC452-BD26-82F4-3538-028DB8920800}"/>
              </a:ext>
            </a:extLst>
          </p:cNvPr>
          <p:cNvSpPr txBox="1"/>
          <p:nvPr/>
        </p:nvSpPr>
        <p:spPr>
          <a:xfrm>
            <a:off x="3442378" y="1949871"/>
            <a:ext cx="8374878" cy="1661993"/>
          </a:xfrm>
          <a:prstGeom prst="rect">
            <a:avLst/>
          </a:prstGeom>
          <a:noFill/>
        </p:spPr>
        <p:txBody>
          <a:bodyPr wrap="square" rtlCol="0">
            <a:spAutoFit/>
          </a:bodyPr>
          <a:lstStyle/>
          <a:p>
            <a:pPr algn="just"/>
            <a:r>
              <a:rPr lang="en-GB" sz="2800" dirty="0">
                <a:solidFill>
                  <a:srgbClr val="000000"/>
                </a:solidFill>
                <a:effectLst/>
                <a:latin typeface="Calibri" panose="020F0502020204030204" pitchFamily="34" charset="0"/>
                <a:ea typeface="Times New Roman" panose="02020603050405020304" pitchFamily="18" charset="0"/>
              </a:rPr>
              <a:t>1. F. Rauf, M. </a:t>
            </a:r>
            <a:r>
              <a:rPr lang="en-GB" sz="2800" dirty="0" err="1">
                <a:solidFill>
                  <a:srgbClr val="000000"/>
                </a:solidFill>
                <a:effectLst/>
                <a:latin typeface="Calibri" panose="020F0502020204030204" pitchFamily="34" charset="0"/>
                <a:ea typeface="Times New Roman" panose="02020603050405020304" pitchFamily="18" charset="0"/>
              </a:rPr>
              <a:t>Ithing</a:t>
            </a:r>
            <a:r>
              <a:rPr lang="en-GB" sz="2800" dirty="0">
                <a:solidFill>
                  <a:srgbClr val="000000"/>
                </a:solidFill>
                <a:effectLst/>
                <a:latin typeface="Calibri" panose="020F0502020204030204" pitchFamily="34" charset="0"/>
                <a:ea typeface="Times New Roman" panose="02020603050405020304" pitchFamily="18" charset="0"/>
              </a:rPr>
              <a:t>, and Z. Adnan [4]. These authors build robust system, but is limited to particular LAN, and less security features.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20" name="Graphic 19" descr="Storytelling with solid fill">
            <a:extLst>
              <a:ext uri="{FF2B5EF4-FFF2-40B4-BE49-F238E27FC236}">
                <a16:creationId xmlns:a16="http://schemas.microsoft.com/office/drawing/2014/main" id="{FE848731-AA53-2C09-31F7-DE9815F61C0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91432" y="268787"/>
            <a:ext cx="914400" cy="914400"/>
          </a:xfrm>
          <a:prstGeom prst="rect">
            <a:avLst/>
          </a:prstGeom>
        </p:spPr>
      </p:pic>
      <p:pic>
        <p:nvPicPr>
          <p:cNvPr id="21" name="Graphic 20" descr="Badge 4 outline">
            <a:extLst>
              <a:ext uri="{FF2B5EF4-FFF2-40B4-BE49-F238E27FC236}">
                <a16:creationId xmlns:a16="http://schemas.microsoft.com/office/drawing/2014/main" id="{86F3E23D-618C-1A75-174A-B73DD09BB8B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62570" y="1170774"/>
            <a:ext cx="914400" cy="914400"/>
          </a:xfrm>
          <a:prstGeom prst="rect">
            <a:avLst/>
          </a:prstGeom>
        </p:spPr>
      </p:pic>
    </p:spTree>
    <p:extLst>
      <p:ext uri="{BB962C8B-B14F-4D97-AF65-F5344CB8AC3E}">
        <p14:creationId xmlns:p14="http://schemas.microsoft.com/office/powerpoint/2010/main" val="3974641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dirty="0">
                <a:cs typeface="Calibri"/>
              </a:rPr>
              <a:t>LITERATURE REVIEW </a:t>
            </a:r>
            <a:endParaRPr lang="en-GB" sz="2600" b="1" dirty="0">
              <a:cs typeface="Calibri"/>
            </a:endParaRPr>
          </a:p>
        </p:txBody>
      </p:sp>
      <p:pic>
        <p:nvPicPr>
          <p:cNvPr id="8" name="Picture 7" descr="Diagram&#10;&#10;Description automatically generated">
            <a:extLst>
              <a:ext uri="{FF2B5EF4-FFF2-40B4-BE49-F238E27FC236}">
                <a16:creationId xmlns:a16="http://schemas.microsoft.com/office/drawing/2014/main" id="{10F82F65-E4E5-8504-9FE6-A2F5B665BBC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52217" y="66870"/>
            <a:ext cx="4734370" cy="2596268"/>
          </a:xfrm>
          <a:prstGeom prst="rect">
            <a:avLst/>
          </a:prstGeom>
        </p:spPr>
      </p:pic>
      <p:sp>
        <p:nvSpPr>
          <p:cNvPr id="10" name="TextBox 9">
            <a:extLst>
              <a:ext uri="{FF2B5EF4-FFF2-40B4-BE49-F238E27FC236}">
                <a16:creationId xmlns:a16="http://schemas.microsoft.com/office/drawing/2014/main" id="{903AEBF2-3ABB-6E93-6EBC-4EC60D79BC06}"/>
              </a:ext>
            </a:extLst>
          </p:cNvPr>
          <p:cNvSpPr txBox="1"/>
          <p:nvPr/>
        </p:nvSpPr>
        <p:spPr>
          <a:xfrm>
            <a:off x="3434427" y="3489465"/>
            <a:ext cx="8366333" cy="3600986"/>
          </a:xfrm>
          <a:prstGeom prst="rect">
            <a:avLst/>
          </a:prstGeom>
          <a:noFill/>
        </p:spPr>
        <p:txBody>
          <a:bodyPr wrap="square" rtlCol="0">
            <a:spAutoFit/>
          </a:bodyPr>
          <a:lstStyle/>
          <a:p>
            <a:pPr algn="just"/>
            <a:r>
              <a:rPr lang="en-GB" sz="2000" dirty="0"/>
              <a:t>Unlike other projects, this one aims to improve some imperfections, relaying to be more secure, scalable and accessible from end-users. Therefore, the main advantages included in this project are:</a:t>
            </a:r>
          </a:p>
          <a:p>
            <a:pPr marL="457200" indent="-457200" algn="just">
              <a:buAutoNum type="arabicPeriod"/>
            </a:pPr>
            <a:r>
              <a:rPr lang="en-GB" sz="2000" dirty="0"/>
              <a:t>Latest version of Raspberry PI(using USB 3.0) – allows to mount easily external drive with transfer speed 5GB/s</a:t>
            </a:r>
          </a:p>
          <a:p>
            <a:pPr marL="457200" indent="-457200" algn="just">
              <a:buAutoNum type="arabicPeriod"/>
            </a:pPr>
            <a:r>
              <a:rPr lang="en-GB" sz="2000" dirty="0"/>
              <a:t>Using DDNS service – the connection outside of LAN is assured.(https-adding SSL certificate for data protection on web-browser).</a:t>
            </a:r>
          </a:p>
          <a:p>
            <a:pPr marL="457200" indent="-457200" algn="just">
              <a:buAutoNum type="arabicPeriod"/>
            </a:pPr>
            <a:r>
              <a:rPr lang="en-GB" sz="2000" dirty="0" err="1"/>
              <a:t>NextCloud</a:t>
            </a:r>
            <a:r>
              <a:rPr lang="en-GB" sz="2000" dirty="0"/>
              <a:t> provides </a:t>
            </a:r>
            <a:r>
              <a:rPr lang="en-US" sz="2000" dirty="0"/>
              <a:t>a variety of ground-breaking cyber security and data privacy technologies, such as brute force </a:t>
            </a:r>
            <a:r>
              <a:rPr lang="en-US" sz="2200" dirty="0"/>
              <a:t>protection, robust server-side and integrated end-to-end encryption </a:t>
            </a:r>
            <a:endParaRPr lang="en-GB" sz="2200" dirty="0"/>
          </a:p>
          <a:p>
            <a:pPr marL="457200" indent="-457200" algn="just">
              <a:buAutoNum type="arabicPeriod"/>
            </a:pPr>
            <a:endParaRPr lang="en-GB" sz="2400" dirty="0"/>
          </a:p>
        </p:txBody>
      </p:sp>
      <p:pic>
        <p:nvPicPr>
          <p:cNvPr id="14" name="Graphic 13" descr="Badge 4 outline">
            <a:extLst>
              <a:ext uri="{FF2B5EF4-FFF2-40B4-BE49-F238E27FC236}">
                <a16:creationId xmlns:a16="http://schemas.microsoft.com/office/drawing/2014/main" id="{3633FED4-31BB-BB83-3434-F717023F753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2570" y="1170774"/>
            <a:ext cx="914400" cy="914400"/>
          </a:xfrm>
          <a:prstGeom prst="rect">
            <a:avLst/>
          </a:prstGeom>
        </p:spPr>
      </p:pic>
      <p:sp>
        <p:nvSpPr>
          <p:cNvPr id="23" name="TextBox 22">
            <a:extLst>
              <a:ext uri="{FF2B5EF4-FFF2-40B4-BE49-F238E27FC236}">
                <a16:creationId xmlns:a16="http://schemas.microsoft.com/office/drawing/2014/main" id="{50D015AC-F20E-9987-5EEA-FEF3AB7C3AEC}"/>
              </a:ext>
            </a:extLst>
          </p:cNvPr>
          <p:cNvSpPr txBox="1"/>
          <p:nvPr/>
        </p:nvSpPr>
        <p:spPr>
          <a:xfrm>
            <a:off x="4918805" y="2656015"/>
            <a:ext cx="5801193" cy="646331"/>
          </a:xfrm>
          <a:prstGeom prst="rect">
            <a:avLst/>
          </a:prstGeom>
          <a:noFill/>
        </p:spPr>
        <p:txBody>
          <a:bodyPr wrap="square" rtlCol="0">
            <a:spAutoFit/>
          </a:bodyPr>
          <a:lstStyle/>
          <a:p>
            <a:pPr algn="ctr"/>
            <a:r>
              <a:rPr lang="en-GB" dirty="0"/>
              <a:t>Fig.2 How DDNS works with Raspberry PI </a:t>
            </a:r>
          </a:p>
          <a:p>
            <a:pPr algn="ctr"/>
            <a:r>
              <a:rPr lang="en-GB" dirty="0"/>
              <a:t>Source : Adapted from [6]</a:t>
            </a:r>
          </a:p>
        </p:txBody>
      </p:sp>
    </p:spTree>
    <p:extLst>
      <p:ext uri="{BB962C8B-B14F-4D97-AF65-F5344CB8AC3E}">
        <p14:creationId xmlns:p14="http://schemas.microsoft.com/office/powerpoint/2010/main" val="2984441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81155" y="-1343"/>
            <a:ext cx="2892323"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RESEARCH and DEVELOPMENT METHODOLOGY</a:t>
            </a:r>
          </a:p>
        </p:txBody>
      </p:sp>
      <p:pic>
        <p:nvPicPr>
          <p:cNvPr id="7" name="Graphic 6" descr="Badge 5 outline">
            <a:extLst>
              <a:ext uri="{FF2B5EF4-FFF2-40B4-BE49-F238E27FC236}">
                <a16:creationId xmlns:a16="http://schemas.microsoft.com/office/drawing/2014/main" id="{80DCD94E-7EB7-D73E-79F4-F489A43B14E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59678" y="1169431"/>
            <a:ext cx="914400" cy="914400"/>
          </a:xfrm>
          <a:prstGeom prst="rect">
            <a:avLst/>
          </a:prstGeom>
        </p:spPr>
      </p:pic>
      <p:sp>
        <p:nvSpPr>
          <p:cNvPr id="12" name="TextBox 11">
            <a:extLst>
              <a:ext uri="{FF2B5EF4-FFF2-40B4-BE49-F238E27FC236}">
                <a16:creationId xmlns:a16="http://schemas.microsoft.com/office/drawing/2014/main" id="{7EF68494-2472-C517-1FE5-88904FDE9870}"/>
              </a:ext>
            </a:extLst>
          </p:cNvPr>
          <p:cNvSpPr txBox="1"/>
          <p:nvPr/>
        </p:nvSpPr>
        <p:spPr>
          <a:xfrm>
            <a:off x="3332860" y="282011"/>
            <a:ext cx="8673981" cy="1200329"/>
          </a:xfrm>
          <a:prstGeom prst="rect">
            <a:avLst/>
          </a:prstGeom>
          <a:noFill/>
        </p:spPr>
        <p:txBody>
          <a:bodyPr wrap="square" rtlCol="0">
            <a:spAutoFit/>
          </a:bodyPr>
          <a:lstStyle/>
          <a:p>
            <a:pPr algn="just"/>
            <a:r>
              <a:rPr lang="en-GB" sz="2400" dirty="0"/>
              <a:t>The </a:t>
            </a:r>
            <a:r>
              <a:rPr lang="en-GB" sz="2400" b="1" dirty="0"/>
              <a:t>AGILE</a:t>
            </a:r>
            <a:r>
              <a:rPr lang="en-GB" sz="2400" dirty="0"/>
              <a:t> methodology has been chosen for the current project, assuming that everything will be organised and executed from just a single person-because of it’s flexibility (fitted perfectly here).</a:t>
            </a:r>
          </a:p>
        </p:txBody>
      </p:sp>
      <p:pic>
        <p:nvPicPr>
          <p:cNvPr id="17" name="Picture 16" descr="Diagram&#10;&#10;Description automatically generated">
            <a:extLst>
              <a:ext uri="{FF2B5EF4-FFF2-40B4-BE49-F238E27FC236}">
                <a16:creationId xmlns:a16="http://schemas.microsoft.com/office/drawing/2014/main" id="{52331D41-2805-721E-592E-A21EE04BC0F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20645" y="2491100"/>
            <a:ext cx="5993896" cy="3942121"/>
          </a:xfrm>
          <a:prstGeom prst="rect">
            <a:avLst/>
          </a:prstGeom>
        </p:spPr>
      </p:pic>
      <p:sp>
        <p:nvSpPr>
          <p:cNvPr id="18" name="TextBox 17">
            <a:extLst>
              <a:ext uri="{FF2B5EF4-FFF2-40B4-BE49-F238E27FC236}">
                <a16:creationId xmlns:a16="http://schemas.microsoft.com/office/drawing/2014/main" id="{54A26068-7D68-8016-404F-D446A6CC3E64}"/>
              </a:ext>
            </a:extLst>
          </p:cNvPr>
          <p:cNvSpPr txBox="1"/>
          <p:nvPr/>
        </p:nvSpPr>
        <p:spPr>
          <a:xfrm>
            <a:off x="6408945" y="6353090"/>
            <a:ext cx="3879791" cy="369332"/>
          </a:xfrm>
          <a:prstGeom prst="rect">
            <a:avLst/>
          </a:prstGeom>
          <a:noFill/>
        </p:spPr>
        <p:txBody>
          <a:bodyPr wrap="square" rtlCol="0">
            <a:spAutoFit/>
          </a:bodyPr>
          <a:lstStyle/>
          <a:p>
            <a:r>
              <a:rPr lang="en-GB" dirty="0"/>
              <a:t>Fig.3 Research onion [7]</a:t>
            </a:r>
          </a:p>
        </p:txBody>
      </p:sp>
      <p:sp>
        <p:nvSpPr>
          <p:cNvPr id="19" name="TextBox 18">
            <a:extLst>
              <a:ext uri="{FF2B5EF4-FFF2-40B4-BE49-F238E27FC236}">
                <a16:creationId xmlns:a16="http://schemas.microsoft.com/office/drawing/2014/main" id="{4F59D3EB-E426-74B3-5ADB-52A3250F2BA8}"/>
              </a:ext>
            </a:extLst>
          </p:cNvPr>
          <p:cNvSpPr txBox="1"/>
          <p:nvPr/>
        </p:nvSpPr>
        <p:spPr>
          <a:xfrm>
            <a:off x="3321685" y="1608110"/>
            <a:ext cx="8591817" cy="830997"/>
          </a:xfrm>
          <a:prstGeom prst="rect">
            <a:avLst/>
          </a:prstGeom>
          <a:noFill/>
        </p:spPr>
        <p:txBody>
          <a:bodyPr wrap="square" rtlCol="0">
            <a:spAutoFit/>
          </a:bodyPr>
          <a:lstStyle/>
          <a:p>
            <a:pPr algn="just"/>
            <a:r>
              <a:rPr lang="en-US" sz="2400" dirty="0"/>
              <a:t>The model features an onion-like structure, with each layer representing a different degree of the research approach hierarchy. </a:t>
            </a:r>
            <a:endParaRPr lang="en-GB" sz="2400" dirty="0"/>
          </a:p>
        </p:txBody>
      </p:sp>
    </p:spTree>
    <p:extLst>
      <p:ext uri="{BB962C8B-B14F-4D97-AF65-F5344CB8AC3E}">
        <p14:creationId xmlns:p14="http://schemas.microsoft.com/office/powerpoint/2010/main" val="1494022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81155" y="-1343"/>
            <a:ext cx="2892323"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RESEARCH and DEVELOPMENT METHODOLOGY</a:t>
            </a:r>
          </a:p>
        </p:txBody>
      </p:sp>
      <p:pic>
        <p:nvPicPr>
          <p:cNvPr id="7" name="Graphic 6" descr="Badge 5 outline">
            <a:extLst>
              <a:ext uri="{FF2B5EF4-FFF2-40B4-BE49-F238E27FC236}">
                <a16:creationId xmlns:a16="http://schemas.microsoft.com/office/drawing/2014/main" id="{80DCD94E-7EB7-D73E-79F4-F489A43B14E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59678" y="1169431"/>
            <a:ext cx="914400" cy="914400"/>
          </a:xfrm>
          <a:prstGeom prst="rect">
            <a:avLst/>
          </a:prstGeom>
        </p:spPr>
      </p:pic>
      <p:sp>
        <p:nvSpPr>
          <p:cNvPr id="8" name="TextBox 7">
            <a:extLst>
              <a:ext uri="{FF2B5EF4-FFF2-40B4-BE49-F238E27FC236}">
                <a16:creationId xmlns:a16="http://schemas.microsoft.com/office/drawing/2014/main" id="{8C8DBED2-9EB5-FF30-7596-B49806B3A525}"/>
              </a:ext>
            </a:extLst>
          </p:cNvPr>
          <p:cNvSpPr txBox="1"/>
          <p:nvPr/>
        </p:nvSpPr>
        <p:spPr>
          <a:xfrm>
            <a:off x="6095845" y="916489"/>
            <a:ext cx="5580404" cy="461665"/>
          </a:xfrm>
          <a:prstGeom prst="rect">
            <a:avLst/>
          </a:prstGeom>
          <a:noFill/>
        </p:spPr>
        <p:txBody>
          <a:bodyPr wrap="square" rtlCol="0">
            <a:spAutoFit/>
          </a:bodyPr>
          <a:lstStyle/>
          <a:p>
            <a:r>
              <a:rPr lang="en-GB" sz="2400" b="1" u="sng" dirty="0"/>
              <a:t>Has been chosen:</a:t>
            </a:r>
          </a:p>
        </p:txBody>
      </p:sp>
      <p:sp>
        <p:nvSpPr>
          <p:cNvPr id="10" name="TextBox 9">
            <a:extLst>
              <a:ext uri="{FF2B5EF4-FFF2-40B4-BE49-F238E27FC236}">
                <a16:creationId xmlns:a16="http://schemas.microsoft.com/office/drawing/2014/main" id="{5948B678-6C0C-8BB8-C611-4ECF8DBC1FBB}"/>
              </a:ext>
            </a:extLst>
          </p:cNvPr>
          <p:cNvSpPr txBox="1"/>
          <p:nvPr/>
        </p:nvSpPr>
        <p:spPr>
          <a:xfrm>
            <a:off x="3348143" y="2162990"/>
            <a:ext cx="8332150" cy="2246769"/>
          </a:xfrm>
          <a:prstGeom prst="rect">
            <a:avLst/>
          </a:prstGeom>
          <a:noFill/>
        </p:spPr>
        <p:txBody>
          <a:bodyPr wrap="square" rtlCol="0">
            <a:spAutoFit/>
          </a:bodyPr>
          <a:lstStyle/>
          <a:p>
            <a:r>
              <a:rPr lang="en-GB" sz="2800" b="1" dirty="0"/>
              <a:t>POSITIVITY</a:t>
            </a:r>
            <a:r>
              <a:rPr lang="en-GB" sz="2800" dirty="0"/>
              <a:t> Method – in Philosophy layer</a:t>
            </a:r>
          </a:p>
          <a:p>
            <a:r>
              <a:rPr lang="en-GB" sz="2800" b="1" dirty="0"/>
              <a:t>DEDUCTIVE</a:t>
            </a:r>
            <a:r>
              <a:rPr lang="en-GB" sz="2800" dirty="0"/>
              <a:t> Approach</a:t>
            </a:r>
          </a:p>
          <a:p>
            <a:r>
              <a:rPr lang="en-GB" sz="2800" b="1" dirty="0"/>
              <a:t>EXPERIMENT</a:t>
            </a:r>
            <a:r>
              <a:rPr lang="en-GB" sz="2800" dirty="0"/>
              <a:t> / CASE STUDY Strategy</a:t>
            </a:r>
          </a:p>
          <a:p>
            <a:r>
              <a:rPr lang="en-GB" sz="2800" b="1" dirty="0"/>
              <a:t>MONO-METHOD</a:t>
            </a:r>
            <a:r>
              <a:rPr lang="en-GB" sz="2800" dirty="0"/>
              <a:t> (QUANTITATIVE) Choice</a:t>
            </a:r>
          </a:p>
          <a:p>
            <a:r>
              <a:rPr lang="en-GB" sz="2800" b="1" dirty="0"/>
              <a:t>CROSS-SECTIONAL </a:t>
            </a:r>
            <a:r>
              <a:rPr lang="en-GB" sz="2800" dirty="0"/>
              <a:t>– regarding Time-Horizon layer</a:t>
            </a:r>
          </a:p>
        </p:txBody>
      </p:sp>
    </p:spTree>
    <p:extLst>
      <p:ext uri="{BB962C8B-B14F-4D97-AF65-F5344CB8AC3E}">
        <p14:creationId xmlns:p14="http://schemas.microsoft.com/office/powerpoint/2010/main" val="678962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17" name="TextBox 16">
            <a:extLst>
              <a:ext uri="{FF2B5EF4-FFF2-40B4-BE49-F238E27FC236}">
                <a16:creationId xmlns:a16="http://schemas.microsoft.com/office/drawing/2014/main" id="{73B512A3-4AB1-6DA2-2EA7-34A0F53A0496}"/>
              </a:ext>
            </a:extLst>
          </p:cNvPr>
          <p:cNvSpPr txBox="1"/>
          <p:nvPr/>
        </p:nvSpPr>
        <p:spPr>
          <a:xfrm>
            <a:off x="162370" y="170916"/>
            <a:ext cx="2784996" cy="892552"/>
          </a:xfrm>
          <a:prstGeom prst="rect">
            <a:avLst/>
          </a:prstGeom>
          <a:noFill/>
        </p:spPr>
        <p:txBody>
          <a:bodyPr wrap="square" rtlCol="0">
            <a:spAutoFit/>
          </a:bodyPr>
          <a:lstStyle/>
          <a:p>
            <a:pPr algn="ctr"/>
            <a:r>
              <a:rPr lang="en-GB" sz="2600" b="1" dirty="0"/>
              <a:t>PROJECT DESIGN OVERVIEW</a:t>
            </a:r>
          </a:p>
        </p:txBody>
      </p:sp>
      <p:pic>
        <p:nvPicPr>
          <p:cNvPr id="21" name="Graphic 20" descr="Badge 6 outline">
            <a:extLst>
              <a:ext uri="{FF2B5EF4-FFF2-40B4-BE49-F238E27FC236}">
                <a16:creationId xmlns:a16="http://schemas.microsoft.com/office/drawing/2014/main" id="{107F40A9-CB8E-E2C9-FDF0-4ED2C77D724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59678" y="1163863"/>
            <a:ext cx="914400" cy="914400"/>
          </a:xfrm>
          <a:prstGeom prst="rect">
            <a:avLst/>
          </a:prstGeom>
        </p:spPr>
      </p:pic>
      <p:sp>
        <p:nvSpPr>
          <p:cNvPr id="24" name="TextBox 23">
            <a:extLst>
              <a:ext uri="{FF2B5EF4-FFF2-40B4-BE49-F238E27FC236}">
                <a16:creationId xmlns:a16="http://schemas.microsoft.com/office/drawing/2014/main" id="{0D98F4FC-43EA-F037-BA38-83D9465B8333}"/>
              </a:ext>
            </a:extLst>
          </p:cNvPr>
          <p:cNvSpPr txBox="1"/>
          <p:nvPr/>
        </p:nvSpPr>
        <p:spPr>
          <a:xfrm>
            <a:off x="5048656" y="227889"/>
            <a:ext cx="6595353" cy="461665"/>
          </a:xfrm>
          <a:prstGeom prst="rect">
            <a:avLst/>
          </a:prstGeom>
          <a:noFill/>
        </p:spPr>
        <p:txBody>
          <a:bodyPr wrap="square" rtlCol="0">
            <a:spAutoFit/>
          </a:bodyPr>
          <a:lstStyle/>
          <a:p>
            <a:r>
              <a:rPr lang="en-GB" sz="2400" b="1" dirty="0"/>
              <a:t>Project design</a:t>
            </a:r>
            <a:r>
              <a:rPr lang="bg-BG" sz="2400" b="1" dirty="0"/>
              <a:t>, </a:t>
            </a:r>
            <a:r>
              <a:rPr lang="en-GB" sz="2400" b="1" dirty="0"/>
              <a:t>drawn in Packet Tracer:</a:t>
            </a:r>
          </a:p>
        </p:txBody>
      </p:sp>
      <p:sp>
        <p:nvSpPr>
          <p:cNvPr id="25" name="TextBox 24">
            <a:extLst>
              <a:ext uri="{FF2B5EF4-FFF2-40B4-BE49-F238E27FC236}">
                <a16:creationId xmlns:a16="http://schemas.microsoft.com/office/drawing/2014/main" id="{F5BE3B04-BF88-B091-1374-6EA1F0C65F24}"/>
              </a:ext>
            </a:extLst>
          </p:cNvPr>
          <p:cNvSpPr txBox="1"/>
          <p:nvPr/>
        </p:nvSpPr>
        <p:spPr>
          <a:xfrm>
            <a:off x="6095845" y="6310151"/>
            <a:ext cx="5167357" cy="369332"/>
          </a:xfrm>
          <a:prstGeom prst="rect">
            <a:avLst/>
          </a:prstGeom>
          <a:noFill/>
        </p:spPr>
        <p:txBody>
          <a:bodyPr wrap="square" rtlCol="0">
            <a:spAutoFit/>
          </a:bodyPr>
          <a:lstStyle/>
          <a:p>
            <a:r>
              <a:rPr lang="en-GB" dirty="0"/>
              <a:t>Fig. 4 Scheme of Project Design</a:t>
            </a:r>
          </a:p>
        </p:txBody>
      </p:sp>
      <p:pic>
        <p:nvPicPr>
          <p:cNvPr id="8" name="Picture 7" descr="Chart, diagram&#10;&#10;Description automatically generated">
            <a:extLst>
              <a:ext uri="{FF2B5EF4-FFF2-40B4-BE49-F238E27FC236}">
                <a16:creationId xmlns:a16="http://schemas.microsoft.com/office/drawing/2014/main" id="{57086A77-BFFE-83C0-EA7F-D4303687912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28147" y="727914"/>
            <a:ext cx="7270237" cy="5581666"/>
          </a:xfrm>
          <a:prstGeom prst="rect">
            <a:avLst/>
          </a:prstGeom>
        </p:spPr>
      </p:pic>
    </p:spTree>
    <p:extLst>
      <p:ext uri="{BB962C8B-B14F-4D97-AF65-F5344CB8AC3E}">
        <p14:creationId xmlns:p14="http://schemas.microsoft.com/office/powerpoint/2010/main" val="3433695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GANTT CHART</a:t>
            </a:r>
          </a:p>
        </p:txBody>
      </p:sp>
      <p:pic>
        <p:nvPicPr>
          <p:cNvPr id="8" name="Picture 7" descr="Graphical user interface&#10;&#10;Description automatically generated with medium confidence">
            <a:extLst>
              <a:ext uri="{FF2B5EF4-FFF2-40B4-BE49-F238E27FC236}">
                <a16:creationId xmlns:a16="http://schemas.microsoft.com/office/drawing/2014/main" id="{DFA58123-EAEC-8340-90BB-111EE7FDD28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45257" y="2360550"/>
            <a:ext cx="9146743" cy="2443895"/>
          </a:xfrm>
          <a:prstGeom prst="rect">
            <a:avLst/>
          </a:prstGeom>
        </p:spPr>
      </p:pic>
      <p:sp>
        <p:nvSpPr>
          <p:cNvPr id="10" name="TextBox 9">
            <a:extLst>
              <a:ext uri="{FF2B5EF4-FFF2-40B4-BE49-F238E27FC236}">
                <a16:creationId xmlns:a16="http://schemas.microsoft.com/office/drawing/2014/main" id="{746DF1F9-E4A8-0407-7E37-E73C0F828AB3}"/>
              </a:ext>
            </a:extLst>
          </p:cNvPr>
          <p:cNvSpPr txBox="1"/>
          <p:nvPr/>
        </p:nvSpPr>
        <p:spPr>
          <a:xfrm>
            <a:off x="3913974" y="882871"/>
            <a:ext cx="8656889" cy="461665"/>
          </a:xfrm>
          <a:prstGeom prst="rect">
            <a:avLst/>
          </a:prstGeom>
          <a:noFill/>
        </p:spPr>
        <p:txBody>
          <a:bodyPr wrap="square" rtlCol="0">
            <a:spAutoFit/>
          </a:bodyPr>
          <a:lstStyle/>
          <a:p>
            <a:r>
              <a:rPr lang="en-GB" sz="2400" dirty="0"/>
              <a:t>Breaking down the whole project is clearly shown below: </a:t>
            </a:r>
          </a:p>
        </p:txBody>
      </p:sp>
      <p:pic>
        <p:nvPicPr>
          <p:cNvPr id="12" name="Graphic 11" descr="Badge 7 outline">
            <a:extLst>
              <a:ext uri="{FF2B5EF4-FFF2-40B4-BE49-F238E27FC236}">
                <a16:creationId xmlns:a16="http://schemas.microsoft.com/office/drawing/2014/main" id="{0395FC58-7F25-3C55-5772-FAA15A0CC90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70117" y="1159758"/>
            <a:ext cx="914400" cy="914400"/>
          </a:xfrm>
          <a:prstGeom prst="rect">
            <a:avLst/>
          </a:prstGeom>
        </p:spPr>
      </p:pic>
      <p:sp>
        <p:nvSpPr>
          <p:cNvPr id="17" name="TextBox 16">
            <a:extLst>
              <a:ext uri="{FF2B5EF4-FFF2-40B4-BE49-F238E27FC236}">
                <a16:creationId xmlns:a16="http://schemas.microsoft.com/office/drawing/2014/main" id="{0F814B0B-500A-7DBF-CCD6-1E958E63BF47}"/>
              </a:ext>
            </a:extLst>
          </p:cNvPr>
          <p:cNvSpPr txBox="1"/>
          <p:nvPr/>
        </p:nvSpPr>
        <p:spPr>
          <a:xfrm>
            <a:off x="5997570" y="4804779"/>
            <a:ext cx="5332576" cy="369332"/>
          </a:xfrm>
          <a:prstGeom prst="rect">
            <a:avLst/>
          </a:prstGeom>
          <a:noFill/>
        </p:spPr>
        <p:txBody>
          <a:bodyPr wrap="square" rtlCol="0">
            <a:spAutoFit/>
          </a:bodyPr>
          <a:lstStyle/>
          <a:p>
            <a:r>
              <a:rPr lang="en-GB" dirty="0"/>
              <a:t>Fig. 5 Gantt Chart of the Project</a:t>
            </a:r>
          </a:p>
        </p:txBody>
      </p:sp>
    </p:spTree>
    <p:extLst>
      <p:ext uri="{BB962C8B-B14F-4D97-AF65-F5344CB8AC3E}">
        <p14:creationId xmlns:p14="http://schemas.microsoft.com/office/powerpoint/2010/main" val="3336118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DEMO</a:t>
            </a:r>
          </a:p>
        </p:txBody>
      </p:sp>
      <p:sp>
        <p:nvSpPr>
          <p:cNvPr id="7" name="TextBox 6">
            <a:extLst>
              <a:ext uri="{FF2B5EF4-FFF2-40B4-BE49-F238E27FC236}">
                <a16:creationId xmlns:a16="http://schemas.microsoft.com/office/drawing/2014/main" id="{0B5287CF-1256-0AEF-2B27-D947D4E1F907}"/>
              </a:ext>
            </a:extLst>
          </p:cNvPr>
          <p:cNvSpPr txBox="1"/>
          <p:nvPr/>
        </p:nvSpPr>
        <p:spPr>
          <a:xfrm>
            <a:off x="3589234" y="687510"/>
            <a:ext cx="8409061" cy="461665"/>
          </a:xfrm>
          <a:prstGeom prst="rect">
            <a:avLst/>
          </a:prstGeom>
          <a:noFill/>
        </p:spPr>
        <p:txBody>
          <a:bodyPr wrap="square" rtlCol="0">
            <a:spAutoFit/>
          </a:bodyPr>
          <a:lstStyle/>
          <a:p>
            <a:r>
              <a:rPr lang="en-GB" sz="2400" dirty="0"/>
              <a:t>The aim of this point is to explain how the project actually works! </a:t>
            </a:r>
          </a:p>
        </p:txBody>
      </p:sp>
      <p:pic>
        <p:nvPicPr>
          <p:cNvPr id="14" name="Picture 13" descr="A picture containing electronics, circuit&#10;&#10;Description automatically generated">
            <a:extLst>
              <a:ext uri="{FF2B5EF4-FFF2-40B4-BE49-F238E27FC236}">
                <a16:creationId xmlns:a16="http://schemas.microsoft.com/office/drawing/2014/main" id="{EE487C25-DF9C-2C55-A58D-A624478992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36318" y="1477639"/>
            <a:ext cx="6877888" cy="4904403"/>
          </a:xfrm>
          <a:prstGeom prst="rect">
            <a:avLst/>
          </a:prstGeom>
        </p:spPr>
      </p:pic>
      <p:pic>
        <p:nvPicPr>
          <p:cNvPr id="16" name="Graphic 15" descr="Badge 8 outline">
            <a:extLst>
              <a:ext uri="{FF2B5EF4-FFF2-40B4-BE49-F238E27FC236}">
                <a16:creationId xmlns:a16="http://schemas.microsoft.com/office/drawing/2014/main" id="{F32F96F8-9B07-2686-A4C3-F6746669BA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2877" y="1171908"/>
            <a:ext cx="914400" cy="914400"/>
          </a:xfrm>
          <a:prstGeom prst="rect">
            <a:avLst/>
          </a:prstGeom>
        </p:spPr>
      </p:pic>
      <p:sp>
        <p:nvSpPr>
          <p:cNvPr id="8" name="TextBox 7">
            <a:extLst>
              <a:ext uri="{FF2B5EF4-FFF2-40B4-BE49-F238E27FC236}">
                <a16:creationId xmlns:a16="http://schemas.microsoft.com/office/drawing/2014/main" id="{65BD5269-F983-E575-9B5F-4B35487F60E0}"/>
              </a:ext>
            </a:extLst>
          </p:cNvPr>
          <p:cNvSpPr txBox="1"/>
          <p:nvPr/>
        </p:nvSpPr>
        <p:spPr>
          <a:xfrm>
            <a:off x="5733671" y="6381013"/>
            <a:ext cx="4736494" cy="369332"/>
          </a:xfrm>
          <a:prstGeom prst="rect">
            <a:avLst/>
          </a:prstGeom>
          <a:noFill/>
        </p:spPr>
        <p:txBody>
          <a:bodyPr wrap="square" rtlCol="0">
            <a:spAutoFit/>
          </a:bodyPr>
          <a:lstStyle/>
          <a:p>
            <a:r>
              <a:rPr lang="en-GB" dirty="0"/>
              <a:t>Fig. 6 Improved Raspberry Pi with sink and fan</a:t>
            </a:r>
          </a:p>
        </p:txBody>
      </p:sp>
    </p:spTree>
    <p:extLst>
      <p:ext uri="{BB962C8B-B14F-4D97-AF65-F5344CB8AC3E}">
        <p14:creationId xmlns:p14="http://schemas.microsoft.com/office/powerpoint/2010/main" val="3188669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CONCLUSION</a:t>
            </a:r>
          </a:p>
        </p:txBody>
      </p:sp>
      <p:sp>
        <p:nvSpPr>
          <p:cNvPr id="7" name="TextBox 6">
            <a:extLst>
              <a:ext uri="{FF2B5EF4-FFF2-40B4-BE49-F238E27FC236}">
                <a16:creationId xmlns:a16="http://schemas.microsoft.com/office/drawing/2014/main" id="{0B5287CF-1256-0AEF-2B27-D947D4E1F907}"/>
              </a:ext>
            </a:extLst>
          </p:cNvPr>
          <p:cNvSpPr txBox="1"/>
          <p:nvPr/>
        </p:nvSpPr>
        <p:spPr>
          <a:xfrm>
            <a:off x="3597780" y="1756747"/>
            <a:ext cx="8409061" cy="2677656"/>
          </a:xfrm>
          <a:prstGeom prst="rect">
            <a:avLst/>
          </a:prstGeom>
          <a:noFill/>
        </p:spPr>
        <p:txBody>
          <a:bodyPr wrap="square" rtlCol="0">
            <a:spAutoFit/>
          </a:bodyPr>
          <a:lstStyle/>
          <a:p>
            <a:pPr algn="just"/>
            <a:r>
              <a:rPr lang="en-GB" sz="2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Due to the fact that there are </a:t>
            </a:r>
            <a:r>
              <a:rPr lang="en-GB" sz="2400" dirty="0">
                <a:solidFill>
                  <a:srgbClr val="000000"/>
                </a:solidFill>
                <a:latin typeface="Calibri" panose="020F0502020204030204" pitchFamily="34" charset="0"/>
                <a:ea typeface="Times New Roman" panose="02020603050405020304" pitchFamily="18" charset="0"/>
                <a:cs typeface="Calibri" panose="020F0502020204030204" pitchFamily="34" charset="0"/>
              </a:rPr>
              <a:t>many</a:t>
            </a:r>
            <a:r>
              <a:rPr lang="en-GB" sz="2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scammers and cybercriminals in the planet nowadays, wireless transmission systems are particularly extremely sensitive and could be easily interfered by attackers, as well as being accessible to connections which can be protected from invasions. By joining to an untrusted network, visitors must establish a private session every time. [8]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dirty="0"/>
          </a:p>
        </p:txBody>
      </p:sp>
      <p:pic>
        <p:nvPicPr>
          <p:cNvPr id="8" name="Graphic 7" descr="Badge 9 outline">
            <a:extLst>
              <a:ext uri="{FF2B5EF4-FFF2-40B4-BE49-F238E27FC236}">
                <a16:creationId xmlns:a16="http://schemas.microsoft.com/office/drawing/2014/main" id="{8BDF4034-483D-1A0D-A622-45E2C8AF20F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55635" y="1170565"/>
            <a:ext cx="914400" cy="914400"/>
          </a:xfrm>
          <a:prstGeom prst="rect">
            <a:avLst/>
          </a:prstGeom>
        </p:spPr>
      </p:pic>
    </p:spTree>
    <p:extLst>
      <p:ext uri="{BB962C8B-B14F-4D97-AF65-F5344CB8AC3E}">
        <p14:creationId xmlns:p14="http://schemas.microsoft.com/office/powerpoint/2010/main" val="1326612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Q &amp; A</a:t>
            </a:r>
          </a:p>
        </p:txBody>
      </p:sp>
      <p:sp>
        <p:nvSpPr>
          <p:cNvPr id="7" name="TextBox 6">
            <a:extLst>
              <a:ext uri="{FF2B5EF4-FFF2-40B4-BE49-F238E27FC236}">
                <a16:creationId xmlns:a16="http://schemas.microsoft.com/office/drawing/2014/main" id="{0B5287CF-1256-0AEF-2B27-D947D4E1F907}"/>
              </a:ext>
            </a:extLst>
          </p:cNvPr>
          <p:cNvSpPr txBox="1"/>
          <p:nvPr/>
        </p:nvSpPr>
        <p:spPr>
          <a:xfrm>
            <a:off x="4076344" y="687510"/>
            <a:ext cx="8409061" cy="461665"/>
          </a:xfrm>
          <a:prstGeom prst="rect">
            <a:avLst/>
          </a:prstGeom>
          <a:noFill/>
        </p:spPr>
        <p:txBody>
          <a:bodyPr wrap="square" rtlCol="0">
            <a:spAutoFit/>
          </a:bodyPr>
          <a:lstStyle/>
          <a:p>
            <a:r>
              <a:rPr lang="en-GB" sz="2400" dirty="0"/>
              <a:t>Please feel free to ask anything, related to this Project </a:t>
            </a:r>
          </a:p>
        </p:txBody>
      </p:sp>
      <p:pic>
        <p:nvPicPr>
          <p:cNvPr id="16" name="Graphic 15" descr="Badge 10 outline">
            <a:extLst>
              <a:ext uri="{FF2B5EF4-FFF2-40B4-BE49-F238E27FC236}">
                <a16:creationId xmlns:a16="http://schemas.microsoft.com/office/drawing/2014/main" id="{D3792945-E862-D75F-91C9-07A89EEF743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70117" y="1182715"/>
            <a:ext cx="914400" cy="914400"/>
          </a:xfrm>
          <a:prstGeom prst="rect">
            <a:avLst/>
          </a:prstGeom>
        </p:spPr>
      </p:pic>
    </p:spTree>
    <p:extLst>
      <p:ext uri="{BB962C8B-B14F-4D97-AF65-F5344CB8AC3E}">
        <p14:creationId xmlns:p14="http://schemas.microsoft.com/office/powerpoint/2010/main" val="1291068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REFERENCES</a:t>
            </a:r>
          </a:p>
        </p:txBody>
      </p:sp>
      <p:pic>
        <p:nvPicPr>
          <p:cNvPr id="8" name="Graphic 7" descr="Badge 1 outline">
            <a:extLst>
              <a:ext uri="{FF2B5EF4-FFF2-40B4-BE49-F238E27FC236}">
                <a16:creationId xmlns:a16="http://schemas.microsoft.com/office/drawing/2014/main" id="{23BE258D-CFFC-9B19-ECDE-78A17B0C05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85556" y="1181372"/>
            <a:ext cx="914400" cy="914400"/>
          </a:xfrm>
          <a:prstGeom prst="rect">
            <a:avLst/>
          </a:prstGeom>
        </p:spPr>
      </p:pic>
      <p:pic>
        <p:nvPicPr>
          <p:cNvPr id="10" name="Graphic 9" descr="Badge 1 outline">
            <a:extLst>
              <a:ext uri="{FF2B5EF4-FFF2-40B4-BE49-F238E27FC236}">
                <a16:creationId xmlns:a16="http://schemas.microsoft.com/office/drawing/2014/main" id="{A01C2F9D-7C01-2259-9B3A-94BC7859724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407325" y="1185123"/>
            <a:ext cx="914400" cy="914400"/>
          </a:xfrm>
          <a:prstGeom prst="rect">
            <a:avLst/>
          </a:prstGeom>
        </p:spPr>
      </p:pic>
      <p:sp>
        <p:nvSpPr>
          <p:cNvPr id="12" name="TextBox 11">
            <a:extLst>
              <a:ext uri="{FF2B5EF4-FFF2-40B4-BE49-F238E27FC236}">
                <a16:creationId xmlns:a16="http://schemas.microsoft.com/office/drawing/2014/main" id="{6876CE58-B8FD-4DFC-B10F-E910D0AB33E9}"/>
              </a:ext>
            </a:extLst>
          </p:cNvPr>
          <p:cNvSpPr txBox="1"/>
          <p:nvPr/>
        </p:nvSpPr>
        <p:spPr>
          <a:xfrm>
            <a:off x="3443955" y="470019"/>
            <a:ext cx="8391970" cy="8125301"/>
          </a:xfrm>
          <a:prstGeom prst="rect">
            <a:avLst/>
          </a:prstGeom>
          <a:noFill/>
        </p:spPr>
        <p:txBody>
          <a:bodyPr wrap="square" rtlCol="0">
            <a:spAutoFit/>
          </a:bodyPr>
          <a:lstStyle/>
          <a:p>
            <a:r>
              <a:rPr lang="en-GB" sz="1800" dirty="0">
                <a:solidFill>
                  <a:srgbClr val="000000"/>
                </a:solidFill>
                <a:effectLst/>
                <a:latin typeface="Calibri" panose="020F0502020204030204" pitchFamily="34" charset="0"/>
                <a:ea typeface="Times New Roman" panose="02020603050405020304" pitchFamily="18" charset="0"/>
              </a:rPr>
              <a:t>[1]  W. Gay, </a:t>
            </a:r>
            <a:r>
              <a:rPr lang="en-GB" sz="1800" i="1" dirty="0">
                <a:solidFill>
                  <a:srgbClr val="000000"/>
                </a:solidFill>
                <a:effectLst/>
                <a:latin typeface="Calibri" panose="020F0502020204030204" pitchFamily="34" charset="0"/>
                <a:ea typeface="Times New Roman" panose="02020603050405020304" pitchFamily="18" charset="0"/>
              </a:rPr>
              <a:t>Custom Raspberry Pi interfaces : design and build hardware interfaces for the Raspberry Pi</a:t>
            </a:r>
            <a:r>
              <a:rPr lang="en-GB" sz="1800" dirty="0">
                <a:solidFill>
                  <a:srgbClr val="000000"/>
                </a:solidFill>
                <a:effectLst/>
                <a:latin typeface="Calibri" panose="020F0502020204030204" pitchFamily="34" charset="0"/>
                <a:ea typeface="Times New Roman" panose="02020603050405020304" pitchFamily="18" charset="0"/>
              </a:rPr>
              <a:t>. United States: </a:t>
            </a:r>
            <a:r>
              <a:rPr lang="en-GB" sz="1800" dirty="0" err="1">
                <a:solidFill>
                  <a:srgbClr val="000000"/>
                </a:solidFill>
                <a:effectLst/>
                <a:latin typeface="Calibri" panose="020F0502020204030204" pitchFamily="34" charset="0"/>
                <a:ea typeface="Times New Roman" panose="02020603050405020304" pitchFamily="18" charset="0"/>
              </a:rPr>
              <a:t>Apress</a:t>
            </a:r>
            <a:r>
              <a:rPr lang="en-GB" sz="1800" dirty="0">
                <a:solidFill>
                  <a:srgbClr val="000000"/>
                </a:solidFill>
                <a:effectLst/>
                <a:latin typeface="Calibri" panose="020F0502020204030204" pitchFamily="34" charset="0"/>
                <a:ea typeface="Times New Roman" panose="02020603050405020304" pitchFamily="18" charset="0"/>
              </a:rPr>
              <a:t>, 2017</a:t>
            </a:r>
          </a:p>
          <a:p>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  P. S.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Bayerl</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and G. Jacobs, “Who is responsible for customers’ privacy? Effects of first versus third party handling of privacy contracts on continuance intentions,”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Technological Forecasting and Social Change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vol. 185, p. 122039, Dec. 2022,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doi</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10.1016/j.techfore.2022.122039.</a:t>
            </a:r>
          </a:p>
          <a:p>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 M. Sais, N.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Rafalia</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and J.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Abouchabaka</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“Intelligent Approaches to Optimizing Big Data Storage and Management: REHDFS system and DNA Storage,”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Procedia Computer Science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vol. 201, pp. 746–751, 2022,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doi</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10.1016/j.procs.2022.03.101.</a:t>
            </a:r>
          </a:p>
          <a:p>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 F. Rauf, M.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Ithing</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and Z. Adnan, “Personal Cloud Storage using Raspberry Pi,”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International Journal of Computer Applications</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vol. 180, no. 22, pp. 5–8, Feb. 2018,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doi</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10.5120/ijca2018916331.</a:t>
            </a: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 S. H.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Abdulredah</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and D. J.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Kadhim</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“New Approaches of Cloud Services Access using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Tonido</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Cloud Server for Real-Time Applications”, </a:t>
            </a:r>
            <a:r>
              <a:rPr lang="en-GB" sz="1800"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jcoeng</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vol. 26, no. 8, pp. 83–99, Aug. 2020.</a:t>
            </a:r>
          </a:p>
          <a:p>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[6] Mark Edward Soper,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Expanding Your Raspberry Pi</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Apress</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2017.</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[7] A. Melnikovas, “Towards an Explicit Research Methodology: Adapting Research Onion Model for Futures Studies,” no. 29, </a:t>
            </a:r>
            <a:r>
              <a:rPr lang="en-GB" sz="1800" dirty="0" err="1">
                <a:solidFill>
                  <a:srgbClr val="000000"/>
                </a:solidFill>
                <a:effectLst/>
                <a:latin typeface="Calibri" panose="020F0502020204030204" pitchFamily="34" charset="0"/>
                <a:ea typeface="Times New Roman" panose="02020603050405020304" pitchFamily="18" charset="0"/>
              </a:rPr>
              <a:t>doi</a:t>
            </a:r>
            <a:r>
              <a:rPr lang="en-GB" sz="1800" dirty="0">
                <a:solidFill>
                  <a:srgbClr val="000000"/>
                </a:solidFill>
                <a:effectLst/>
                <a:latin typeface="Calibri" panose="020F0502020204030204" pitchFamily="34" charset="0"/>
                <a:ea typeface="Times New Roman" panose="02020603050405020304" pitchFamily="18" charset="0"/>
              </a:rPr>
              <a:t>: 10.6531/JFS.201812_23(2).0003.</a:t>
            </a:r>
          </a:p>
          <a:p>
            <a:r>
              <a:rPr lang="en-GB" sz="1800" dirty="0">
                <a:solidFill>
                  <a:srgbClr val="000000"/>
                </a:solidFill>
                <a:effectLst/>
                <a:latin typeface="Calibri" panose="020F0502020204030204" pitchFamily="34" charset="0"/>
                <a:ea typeface="Times New Roman" panose="02020603050405020304" pitchFamily="18" charset="0"/>
              </a:rPr>
              <a:t>[8]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a:t>
            </a:r>
            <a:r>
              <a:rPr lang="en-GB" sz="1800" dirty="0">
                <a:effectLst/>
                <a:latin typeface="Calibri" panose="020F0502020204030204" pitchFamily="34" charset="0"/>
                <a:ea typeface="Calibri" panose="020F0502020204030204" pitchFamily="34" charset="0"/>
                <a:cs typeface="Times New Roman" panose="02020603050405020304" pitchFamily="18" charset="0"/>
              </a:rPr>
              <a:t> Sathish Kumar P. J., Surya K. R., Surya S., Shriram R. S., “Raspberry Pi Turns into VPN &amp;amp; NAS Server”,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Annals of RSCB</a:t>
            </a:r>
            <a:r>
              <a:rPr lang="en-GB" sz="1800" dirty="0">
                <a:effectLst/>
                <a:latin typeface="Calibri" panose="020F0502020204030204" pitchFamily="34" charset="0"/>
                <a:ea typeface="Calibri" panose="020F0502020204030204" pitchFamily="34" charset="0"/>
                <a:cs typeface="Times New Roman" panose="02020603050405020304" pitchFamily="18" charset="0"/>
              </a:rPr>
              <a:t>, pp. 682–691, May 2021</a:t>
            </a:r>
            <a:endParaRPr lang="en-GB" sz="1800" dirty="0">
              <a:solidFill>
                <a:srgbClr val="000000"/>
              </a:solidFill>
              <a:effectLst/>
              <a:latin typeface="Calibri" panose="020F0502020204030204" pitchFamily="34" charset="0"/>
              <a:ea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endParaRPr>
          </a:p>
          <a:p>
            <a:endParaRPr lang="en-GB" dirty="0">
              <a:solidFill>
                <a:srgbClr val="000000"/>
              </a:solidFill>
              <a:latin typeface="Calibri" panose="020F0502020204030204" pitchFamily="34" charset="0"/>
            </a:endParaRPr>
          </a:p>
        </p:txBody>
      </p:sp>
    </p:spTree>
    <p:extLst>
      <p:ext uri="{BB962C8B-B14F-4D97-AF65-F5344CB8AC3E}">
        <p14:creationId xmlns:p14="http://schemas.microsoft.com/office/powerpoint/2010/main" val="2924107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Rectangle 1">
            <a:extLst>
              <a:ext uri="{FF2B5EF4-FFF2-40B4-BE49-F238E27FC236}">
                <a16:creationId xmlns:a16="http://schemas.microsoft.com/office/drawing/2014/main" id="{8A98CFA7-6161-6239-093E-6C1D8D5E4EFD}"/>
              </a:ext>
            </a:extLst>
          </p:cNvPr>
          <p:cNvSpPr/>
          <p:nvPr/>
        </p:nvSpPr>
        <p:spPr>
          <a:xfrm>
            <a:off x="1762" y="-1142"/>
            <a:ext cx="3041732" cy="6860485"/>
          </a:xfrm>
          <a:prstGeom prst="rect">
            <a:avLst/>
          </a:prstGeom>
          <a:solidFill>
            <a:schemeClr val="bg2">
              <a:lumMod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AEABAB"/>
              </a:solidFill>
            </a:endParaRPr>
          </a:p>
        </p:txBody>
      </p:sp>
      <p:pic>
        <p:nvPicPr>
          <p:cNvPr id="4" name="Picture 4" descr="A picture containing icon&#10;&#10;Description automatically generated">
            <a:extLst>
              <a:ext uri="{FF2B5EF4-FFF2-40B4-BE49-F238E27FC236}">
                <a16:creationId xmlns:a16="http://schemas.microsoft.com/office/drawing/2014/main" id="{33A671C8-2B4B-0868-C659-C419E63671E2}"/>
              </a:ext>
            </a:extLst>
          </p:cNvPr>
          <p:cNvPicPr>
            <a:picLocks noChangeAspect="1"/>
          </p:cNvPicPr>
          <p:nvPr/>
        </p:nvPicPr>
        <p:blipFill>
          <a:blip r:embed="rId2"/>
          <a:stretch>
            <a:fillRect/>
          </a:stretch>
        </p:blipFill>
        <p:spPr>
          <a:xfrm>
            <a:off x="92791" y="4738533"/>
            <a:ext cx="2854575" cy="871156"/>
          </a:xfrm>
          <a:prstGeom prst="rect">
            <a:avLst/>
          </a:prstGeom>
        </p:spPr>
      </p:pic>
      <p:pic>
        <p:nvPicPr>
          <p:cNvPr id="6" name="Picture 6" descr="Logo&#10;&#10;Description automatically generated">
            <a:extLst>
              <a:ext uri="{FF2B5EF4-FFF2-40B4-BE49-F238E27FC236}">
                <a16:creationId xmlns:a16="http://schemas.microsoft.com/office/drawing/2014/main" id="{993FB1BE-4D0B-EDF5-5407-4FB95C578EB0}"/>
              </a:ext>
            </a:extLst>
          </p:cNvPr>
          <p:cNvPicPr>
            <a:picLocks noChangeAspect="1"/>
          </p:cNvPicPr>
          <p:nvPr/>
        </p:nvPicPr>
        <p:blipFill>
          <a:blip r:embed="rId3"/>
          <a:stretch>
            <a:fillRect/>
          </a:stretch>
        </p:blipFill>
        <p:spPr>
          <a:xfrm>
            <a:off x="78349" y="5944029"/>
            <a:ext cx="2891882" cy="885948"/>
          </a:xfrm>
          <a:prstGeom prst="rect">
            <a:avLst/>
          </a:prstGeom>
        </p:spPr>
      </p:pic>
      <p:pic>
        <p:nvPicPr>
          <p:cNvPr id="5" name="Graphic 5" descr="Add with solid fill">
            <a:extLst>
              <a:ext uri="{FF2B5EF4-FFF2-40B4-BE49-F238E27FC236}">
                <a16:creationId xmlns:a16="http://schemas.microsoft.com/office/drawing/2014/main" id="{1C294B1D-60CA-BBCF-23CD-0DE60285388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90714" y="5655815"/>
            <a:ext cx="273207" cy="263914"/>
          </a:xfrm>
          <a:prstGeom prst="rect">
            <a:avLst/>
          </a:prstGeom>
        </p:spPr>
      </p:pic>
      <p:sp>
        <p:nvSpPr>
          <p:cNvPr id="3" name="TextBox 2">
            <a:extLst>
              <a:ext uri="{FF2B5EF4-FFF2-40B4-BE49-F238E27FC236}">
                <a16:creationId xmlns:a16="http://schemas.microsoft.com/office/drawing/2014/main" id="{220BF317-69DE-A2F8-3C3E-4EE7C92D0233}"/>
              </a:ext>
            </a:extLst>
          </p:cNvPr>
          <p:cNvSpPr txBox="1"/>
          <p:nvPr/>
        </p:nvSpPr>
        <p:spPr>
          <a:xfrm>
            <a:off x="73916" y="362203"/>
            <a:ext cx="289232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600" b="1" dirty="0">
                <a:cs typeface="Calibri"/>
              </a:rPr>
              <a:t>LIST of FIGURES</a:t>
            </a:r>
          </a:p>
        </p:txBody>
      </p:sp>
      <p:pic>
        <p:nvPicPr>
          <p:cNvPr id="8" name="Graphic 7" descr="Badge 1 outline">
            <a:extLst>
              <a:ext uri="{FF2B5EF4-FFF2-40B4-BE49-F238E27FC236}">
                <a16:creationId xmlns:a16="http://schemas.microsoft.com/office/drawing/2014/main" id="{23BE258D-CFFC-9B19-ECDE-78A17B0C05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85556" y="1181372"/>
            <a:ext cx="914400" cy="914400"/>
          </a:xfrm>
          <a:prstGeom prst="rect">
            <a:avLst/>
          </a:prstGeom>
        </p:spPr>
      </p:pic>
      <p:pic>
        <p:nvPicPr>
          <p:cNvPr id="14" name="Graphic 13" descr="Badge outline">
            <a:extLst>
              <a:ext uri="{FF2B5EF4-FFF2-40B4-BE49-F238E27FC236}">
                <a16:creationId xmlns:a16="http://schemas.microsoft.com/office/drawing/2014/main" id="{5BDE8024-CBF2-03F8-AA72-B140CE8E282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407325" y="1181372"/>
            <a:ext cx="914400" cy="914400"/>
          </a:xfrm>
          <a:prstGeom prst="rect">
            <a:avLst/>
          </a:prstGeom>
        </p:spPr>
      </p:pic>
      <p:sp>
        <p:nvSpPr>
          <p:cNvPr id="17" name="TextBox 16">
            <a:extLst>
              <a:ext uri="{FF2B5EF4-FFF2-40B4-BE49-F238E27FC236}">
                <a16:creationId xmlns:a16="http://schemas.microsoft.com/office/drawing/2014/main" id="{CE7DD957-E6F5-E4AC-DCD5-FF0451FB549F}"/>
              </a:ext>
            </a:extLst>
          </p:cNvPr>
          <p:cNvSpPr txBox="1"/>
          <p:nvPr/>
        </p:nvSpPr>
        <p:spPr>
          <a:xfrm>
            <a:off x="3528430" y="687510"/>
            <a:ext cx="8178326" cy="2308324"/>
          </a:xfrm>
          <a:prstGeom prst="rect">
            <a:avLst/>
          </a:prstGeom>
          <a:noFill/>
        </p:spPr>
        <p:txBody>
          <a:bodyPr wrap="square" rtlCol="0">
            <a:spAutoFit/>
          </a:bodyPr>
          <a:lstStyle/>
          <a:p>
            <a:r>
              <a:rPr lang="en-GB" dirty="0">
                <a:cs typeface="Calibri"/>
              </a:rPr>
              <a:t>Fig. 1 Raspberry Pi 4</a:t>
            </a:r>
          </a:p>
          <a:p>
            <a:r>
              <a:rPr lang="en-GB" dirty="0"/>
              <a:t>Fig. 2 How DDNS works with Raspberry PI </a:t>
            </a:r>
          </a:p>
          <a:p>
            <a:r>
              <a:rPr lang="en-GB" dirty="0"/>
              <a:t>Fig. 3 Research onion</a:t>
            </a:r>
          </a:p>
          <a:p>
            <a:r>
              <a:rPr lang="en-GB" dirty="0"/>
              <a:t>Fig. 4 Scheme of Project Design</a:t>
            </a:r>
          </a:p>
          <a:p>
            <a:r>
              <a:rPr lang="en-GB" dirty="0"/>
              <a:t>Fig. 5 Gantt Chart of the Project</a:t>
            </a:r>
          </a:p>
          <a:p>
            <a:r>
              <a:rPr lang="en-GB" dirty="0"/>
              <a:t>Fig. 6 Improved Raspberry Pi with sink and fan</a:t>
            </a:r>
          </a:p>
          <a:p>
            <a:endParaRPr lang="en-GB" dirty="0"/>
          </a:p>
          <a:p>
            <a:endParaRPr lang="en-GB" dirty="0"/>
          </a:p>
        </p:txBody>
      </p:sp>
    </p:spTree>
    <p:extLst>
      <p:ext uri="{BB962C8B-B14F-4D97-AF65-F5344CB8AC3E}">
        <p14:creationId xmlns:p14="http://schemas.microsoft.com/office/powerpoint/2010/main" val="20213614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685</TotalTime>
  <Words>1330</Words>
  <Application>Microsoft Office PowerPoint</Application>
  <PresentationFormat>Widescreen</PresentationFormat>
  <Paragraphs>99</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Meiryo</vt: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Anani Mateev (1914594)</cp:lastModifiedBy>
  <cp:revision>171</cp:revision>
  <dcterms:created xsi:type="dcterms:W3CDTF">2022-10-29T15:05:26Z</dcterms:created>
  <dcterms:modified xsi:type="dcterms:W3CDTF">2022-11-02T18:32:59Z</dcterms:modified>
</cp:coreProperties>
</file>