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1" r:id="rId13"/>
    <p:sldId id="27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25" d="100"/>
          <a:sy n="125" d="100"/>
        </p:scale>
        <p:origin x="30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m Bashford" userId="5fd3d9a1-443c-4717-9608-098946ca22e0" providerId="ADAL" clId="{E6537748-C48F-4F36-A9E6-9E55E30A61A4}"/>
    <pc:docChg chg="undo custSel addSld delSld modSld">
      <pc:chgData name="Tim Bashford" userId="5fd3d9a1-443c-4717-9608-098946ca22e0" providerId="ADAL" clId="{E6537748-C48F-4F36-A9E6-9E55E30A61A4}" dt="2021-03-11T15:37:17.544" v="2572" actId="47"/>
      <pc:docMkLst>
        <pc:docMk/>
      </pc:docMkLst>
      <pc:sldChg chg="modSp mod">
        <pc:chgData name="Tim Bashford" userId="5fd3d9a1-443c-4717-9608-098946ca22e0" providerId="ADAL" clId="{E6537748-C48F-4F36-A9E6-9E55E30A61A4}" dt="2021-03-11T14:15:24.214" v="22" actId="27636"/>
        <pc:sldMkLst>
          <pc:docMk/>
          <pc:sldMk cId="2361868587" sldId="257"/>
        </pc:sldMkLst>
        <pc:spChg chg="mod">
          <ac:chgData name="Tim Bashford" userId="5fd3d9a1-443c-4717-9608-098946ca22e0" providerId="ADAL" clId="{E6537748-C48F-4F36-A9E6-9E55E30A61A4}" dt="2021-03-11T14:15:24.214" v="22" actId="27636"/>
          <ac:spMkLst>
            <pc:docMk/>
            <pc:sldMk cId="2361868587" sldId="257"/>
            <ac:spMk id="3" creationId="{19EEB751-5BAF-4F1D-9A4B-2F9A39E8814A}"/>
          </ac:spMkLst>
        </pc:spChg>
      </pc:sldChg>
      <pc:sldChg chg="modSp mod">
        <pc:chgData name="Tim Bashford" userId="5fd3d9a1-443c-4717-9608-098946ca22e0" providerId="ADAL" clId="{E6537748-C48F-4F36-A9E6-9E55E30A61A4}" dt="2021-03-11T14:17:24.550" v="38" actId="20577"/>
        <pc:sldMkLst>
          <pc:docMk/>
          <pc:sldMk cId="3110390282" sldId="260"/>
        </pc:sldMkLst>
        <pc:spChg chg="mod">
          <ac:chgData name="Tim Bashford" userId="5fd3d9a1-443c-4717-9608-098946ca22e0" providerId="ADAL" clId="{E6537748-C48F-4F36-A9E6-9E55E30A61A4}" dt="2021-03-11T14:17:24.550" v="38" actId="20577"/>
          <ac:spMkLst>
            <pc:docMk/>
            <pc:sldMk cId="3110390282" sldId="260"/>
            <ac:spMk id="3" creationId="{FE0C11FA-6805-424D-A500-66BA6802380F}"/>
          </ac:spMkLst>
        </pc:spChg>
      </pc:sldChg>
      <pc:sldChg chg="modSp mod">
        <pc:chgData name="Tim Bashford" userId="5fd3d9a1-443c-4717-9608-098946ca22e0" providerId="ADAL" clId="{E6537748-C48F-4F36-A9E6-9E55E30A61A4}" dt="2021-03-11T14:58:35.575" v="1192" actId="20577"/>
        <pc:sldMkLst>
          <pc:docMk/>
          <pc:sldMk cId="48780797" sldId="266"/>
        </pc:sldMkLst>
        <pc:spChg chg="mod">
          <ac:chgData name="Tim Bashford" userId="5fd3d9a1-443c-4717-9608-098946ca22e0" providerId="ADAL" clId="{E6537748-C48F-4F36-A9E6-9E55E30A61A4}" dt="2021-03-11T14:58:35.575" v="1192" actId="20577"/>
          <ac:spMkLst>
            <pc:docMk/>
            <pc:sldMk cId="48780797" sldId="266"/>
            <ac:spMk id="3" creationId="{E251EE13-7501-48B6-8A39-700A6418BB52}"/>
          </ac:spMkLst>
        </pc:spChg>
      </pc:sldChg>
      <pc:sldChg chg="del">
        <pc:chgData name="Tim Bashford" userId="5fd3d9a1-443c-4717-9608-098946ca22e0" providerId="ADAL" clId="{E6537748-C48F-4F36-A9E6-9E55E30A61A4}" dt="2021-03-11T14:19:22.467" v="94" actId="47"/>
        <pc:sldMkLst>
          <pc:docMk/>
          <pc:sldMk cId="1331735590" sldId="267"/>
        </pc:sldMkLst>
      </pc:sldChg>
      <pc:sldChg chg="del">
        <pc:chgData name="Tim Bashford" userId="5fd3d9a1-443c-4717-9608-098946ca22e0" providerId="ADAL" clId="{E6537748-C48F-4F36-A9E6-9E55E30A61A4}" dt="2021-03-11T15:37:13.490" v="2570" actId="47"/>
        <pc:sldMkLst>
          <pc:docMk/>
          <pc:sldMk cId="2704242766" sldId="268"/>
        </pc:sldMkLst>
      </pc:sldChg>
      <pc:sldChg chg="del">
        <pc:chgData name="Tim Bashford" userId="5fd3d9a1-443c-4717-9608-098946ca22e0" providerId="ADAL" clId="{E6537748-C48F-4F36-A9E6-9E55E30A61A4}" dt="2021-03-11T15:37:16.221" v="2571" actId="47"/>
        <pc:sldMkLst>
          <pc:docMk/>
          <pc:sldMk cId="4011948868" sldId="269"/>
        </pc:sldMkLst>
      </pc:sldChg>
      <pc:sldChg chg="del">
        <pc:chgData name="Tim Bashford" userId="5fd3d9a1-443c-4717-9608-098946ca22e0" providerId="ADAL" clId="{E6537748-C48F-4F36-A9E6-9E55E30A61A4}" dt="2021-03-11T15:37:17.544" v="2572" actId="47"/>
        <pc:sldMkLst>
          <pc:docMk/>
          <pc:sldMk cId="2681836948" sldId="270"/>
        </pc:sldMkLst>
      </pc:sldChg>
      <pc:sldChg chg="modSp new mod">
        <pc:chgData name="Tim Bashford" userId="5fd3d9a1-443c-4717-9608-098946ca22e0" providerId="ADAL" clId="{E6537748-C48F-4F36-A9E6-9E55E30A61A4}" dt="2021-03-11T15:16:10.736" v="1494" actId="113"/>
        <pc:sldMkLst>
          <pc:docMk/>
          <pc:sldMk cId="2654479158" sldId="271"/>
        </pc:sldMkLst>
        <pc:spChg chg="mod">
          <ac:chgData name="Tim Bashford" userId="5fd3d9a1-443c-4717-9608-098946ca22e0" providerId="ADAL" clId="{E6537748-C48F-4F36-A9E6-9E55E30A61A4}" dt="2021-03-11T14:30:51.341" v="159" actId="20577"/>
          <ac:spMkLst>
            <pc:docMk/>
            <pc:sldMk cId="2654479158" sldId="271"/>
            <ac:spMk id="2" creationId="{5C8EF892-79D0-4177-B21F-E17C5146A9BE}"/>
          </ac:spMkLst>
        </pc:spChg>
        <pc:spChg chg="mod">
          <ac:chgData name="Tim Bashford" userId="5fd3d9a1-443c-4717-9608-098946ca22e0" providerId="ADAL" clId="{E6537748-C48F-4F36-A9E6-9E55E30A61A4}" dt="2021-03-11T15:16:10.736" v="1494" actId="113"/>
          <ac:spMkLst>
            <pc:docMk/>
            <pc:sldMk cId="2654479158" sldId="271"/>
            <ac:spMk id="3" creationId="{6E55819A-BA9B-4F2E-9DFE-88634073087A}"/>
          </ac:spMkLst>
        </pc:spChg>
      </pc:sldChg>
      <pc:sldChg chg="modSp new mod">
        <pc:chgData name="Tim Bashford" userId="5fd3d9a1-443c-4717-9608-098946ca22e0" providerId="ADAL" clId="{E6537748-C48F-4F36-A9E6-9E55E30A61A4}" dt="2021-03-11T15:36:53.453" v="2569" actId="20577"/>
        <pc:sldMkLst>
          <pc:docMk/>
          <pc:sldMk cId="253528556" sldId="272"/>
        </pc:sldMkLst>
        <pc:spChg chg="mod">
          <ac:chgData name="Tim Bashford" userId="5fd3d9a1-443c-4717-9608-098946ca22e0" providerId="ADAL" clId="{E6537748-C48F-4F36-A9E6-9E55E30A61A4}" dt="2021-03-11T15:17:19.120" v="1530" actId="20577"/>
          <ac:spMkLst>
            <pc:docMk/>
            <pc:sldMk cId="253528556" sldId="272"/>
            <ac:spMk id="2" creationId="{55CD7636-0C73-4246-BE83-D04404DEE06F}"/>
          </ac:spMkLst>
        </pc:spChg>
        <pc:spChg chg="mod">
          <ac:chgData name="Tim Bashford" userId="5fd3d9a1-443c-4717-9608-098946ca22e0" providerId="ADAL" clId="{E6537748-C48F-4F36-A9E6-9E55E30A61A4}" dt="2021-03-11T15:36:53.453" v="2569" actId="20577"/>
          <ac:spMkLst>
            <pc:docMk/>
            <pc:sldMk cId="253528556" sldId="272"/>
            <ac:spMk id="3" creationId="{3CC20523-873C-405C-AC0E-8172DBFD99A0}"/>
          </ac:spMkLst>
        </pc:spChg>
      </pc:sldChg>
    </pc:docChg>
  </pc:docChgLst>
  <pc:docChgLst>
    <pc:chgData name="Tim Bashford" userId="5fd3d9a1-443c-4717-9608-098946ca22e0" providerId="ADAL" clId="{3371BF92-44F4-4FA0-A665-C5BB0F83DE0D}"/>
    <pc:docChg chg="undo custSel addSld modSld">
      <pc:chgData name="Tim Bashford" userId="5fd3d9a1-443c-4717-9608-098946ca22e0" providerId="ADAL" clId="{3371BF92-44F4-4FA0-A665-C5BB0F83DE0D}" dt="2020-12-10T00:32:20.264" v="3128" actId="20577"/>
      <pc:docMkLst>
        <pc:docMk/>
      </pc:docMkLst>
      <pc:sldChg chg="modSp mod">
        <pc:chgData name="Tim Bashford" userId="5fd3d9a1-443c-4717-9608-098946ca22e0" providerId="ADAL" clId="{3371BF92-44F4-4FA0-A665-C5BB0F83DE0D}" dt="2020-12-09T13:54:47.486" v="1225" actId="20577"/>
        <pc:sldMkLst>
          <pc:docMk/>
          <pc:sldMk cId="48780797" sldId="266"/>
        </pc:sldMkLst>
        <pc:spChg chg="mod">
          <ac:chgData name="Tim Bashford" userId="5fd3d9a1-443c-4717-9608-098946ca22e0" providerId="ADAL" clId="{3371BF92-44F4-4FA0-A665-C5BB0F83DE0D}" dt="2020-12-09T13:54:47.486" v="1225" actId="20577"/>
          <ac:spMkLst>
            <pc:docMk/>
            <pc:sldMk cId="48780797" sldId="266"/>
            <ac:spMk id="3" creationId="{E251EE13-7501-48B6-8A39-700A6418BB52}"/>
          </ac:spMkLst>
        </pc:spChg>
      </pc:sldChg>
      <pc:sldChg chg="modSp mod">
        <pc:chgData name="Tim Bashford" userId="5fd3d9a1-443c-4717-9608-098946ca22e0" providerId="ADAL" clId="{3371BF92-44F4-4FA0-A665-C5BB0F83DE0D}" dt="2020-12-09T13:51:36.770" v="1061" actId="21"/>
        <pc:sldMkLst>
          <pc:docMk/>
          <pc:sldMk cId="1331735590" sldId="267"/>
        </pc:sldMkLst>
        <pc:spChg chg="mod">
          <ac:chgData name="Tim Bashford" userId="5fd3d9a1-443c-4717-9608-098946ca22e0" providerId="ADAL" clId="{3371BF92-44F4-4FA0-A665-C5BB0F83DE0D}" dt="2020-12-09T13:29:39.695" v="11" actId="20577"/>
          <ac:spMkLst>
            <pc:docMk/>
            <pc:sldMk cId="1331735590" sldId="267"/>
            <ac:spMk id="2" creationId="{A1D4833E-80EB-4D96-982E-4A724603C4C6}"/>
          </ac:spMkLst>
        </pc:spChg>
        <pc:spChg chg="mod">
          <ac:chgData name="Tim Bashford" userId="5fd3d9a1-443c-4717-9608-098946ca22e0" providerId="ADAL" clId="{3371BF92-44F4-4FA0-A665-C5BB0F83DE0D}" dt="2020-12-09T13:51:36.770" v="1061" actId="21"/>
          <ac:spMkLst>
            <pc:docMk/>
            <pc:sldMk cId="1331735590" sldId="267"/>
            <ac:spMk id="3" creationId="{4B93D407-9938-4B8D-80EF-4D04B92BC28E}"/>
          </ac:spMkLst>
        </pc:spChg>
      </pc:sldChg>
      <pc:sldChg chg="delSp modSp new mod">
        <pc:chgData name="Tim Bashford" userId="5fd3d9a1-443c-4717-9608-098946ca22e0" providerId="ADAL" clId="{3371BF92-44F4-4FA0-A665-C5BB0F83DE0D}" dt="2020-12-09T15:33:43.487" v="2519" actId="20577"/>
        <pc:sldMkLst>
          <pc:docMk/>
          <pc:sldMk cId="2704242766" sldId="268"/>
        </pc:sldMkLst>
        <pc:spChg chg="del">
          <ac:chgData name="Tim Bashford" userId="5fd3d9a1-443c-4717-9608-098946ca22e0" providerId="ADAL" clId="{3371BF92-44F4-4FA0-A665-C5BB0F83DE0D}" dt="2020-12-09T13:51:40.120" v="1063" actId="478"/>
          <ac:spMkLst>
            <pc:docMk/>
            <pc:sldMk cId="2704242766" sldId="268"/>
            <ac:spMk id="2" creationId="{36ADF520-A1FA-412A-93F4-4489E2279076}"/>
          </ac:spMkLst>
        </pc:spChg>
        <pc:spChg chg="mod">
          <ac:chgData name="Tim Bashford" userId="5fd3d9a1-443c-4717-9608-098946ca22e0" providerId="ADAL" clId="{3371BF92-44F4-4FA0-A665-C5BB0F83DE0D}" dt="2020-12-09T15:33:43.487" v="2519" actId="20577"/>
          <ac:spMkLst>
            <pc:docMk/>
            <pc:sldMk cId="2704242766" sldId="268"/>
            <ac:spMk id="3" creationId="{1F8A54B0-8D15-40B0-A39B-8784526794DA}"/>
          </ac:spMkLst>
        </pc:spChg>
      </pc:sldChg>
      <pc:sldChg chg="modSp new mod">
        <pc:chgData name="Tim Bashford" userId="5fd3d9a1-443c-4717-9608-098946ca22e0" providerId="ADAL" clId="{3371BF92-44F4-4FA0-A665-C5BB0F83DE0D}" dt="2020-12-09T16:16:44.393" v="2874" actId="20577"/>
        <pc:sldMkLst>
          <pc:docMk/>
          <pc:sldMk cId="4011948868" sldId="269"/>
        </pc:sldMkLst>
        <pc:spChg chg="mod">
          <ac:chgData name="Tim Bashford" userId="5fd3d9a1-443c-4717-9608-098946ca22e0" providerId="ADAL" clId="{3371BF92-44F4-4FA0-A665-C5BB0F83DE0D}" dt="2020-12-09T15:33:47.787" v="2526" actId="20577"/>
          <ac:spMkLst>
            <pc:docMk/>
            <pc:sldMk cId="4011948868" sldId="269"/>
            <ac:spMk id="2" creationId="{7EBDA07C-E4FD-42ED-8677-464BCFC4DFA3}"/>
          </ac:spMkLst>
        </pc:spChg>
        <pc:spChg chg="mod">
          <ac:chgData name="Tim Bashford" userId="5fd3d9a1-443c-4717-9608-098946ca22e0" providerId="ADAL" clId="{3371BF92-44F4-4FA0-A665-C5BB0F83DE0D}" dt="2020-12-09T16:16:44.393" v="2874" actId="20577"/>
          <ac:spMkLst>
            <pc:docMk/>
            <pc:sldMk cId="4011948868" sldId="269"/>
            <ac:spMk id="3" creationId="{66AA7160-80E6-4094-A24B-4877F4880474}"/>
          </ac:spMkLst>
        </pc:spChg>
      </pc:sldChg>
      <pc:sldChg chg="addSp modSp new mod">
        <pc:chgData name="Tim Bashford" userId="5fd3d9a1-443c-4717-9608-098946ca22e0" providerId="ADAL" clId="{3371BF92-44F4-4FA0-A665-C5BB0F83DE0D}" dt="2020-12-10T00:32:20.264" v="3128" actId="20577"/>
        <pc:sldMkLst>
          <pc:docMk/>
          <pc:sldMk cId="2681836948" sldId="270"/>
        </pc:sldMkLst>
        <pc:spChg chg="mod">
          <ac:chgData name="Tim Bashford" userId="5fd3d9a1-443c-4717-9608-098946ca22e0" providerId="ADAL" clId="{3371BF92-44F4-4FA0-A665-C5BB0F83DE0D}" dt="2020-12-09T16:16:49.211" v="2888" actId="5793"/>
          <ac:spMkLst>
            <pc:docMk/>
            <pc:sldMk cId="2681836948" sldId="270"/>
            <ac:spMk id="2" creationId="{3FFA12C1-9E6B-46A9-BBBC-8FF58F4F2884}"/>
          </ac:spMkLst>
        </pc:spChg>
        <pc:spChg chg="mod">
          <ac:chgData name="Tim Bashford" userId="5fd3d9a1-443c-4717-9608-098946ca22e0" providerId="ADAL" clId="{3371BF92-44F4-4FA0-A665-C5BB0F83DE0D}" dt="2020-12-10T00:32:20.264" v="3128" actId="20577"/>
          <ac:spMkLst>
            <pc:docMk/>
            <pc:sldMk cId="2681836948" sldId="270"/>
            <ac:spMk id="3" creationId="{F20F1F54-FE8E-4946-894D-FBE349962F59}"/>
          </ac:spMkLst>
        </pc:spChg>
        <pc:picChg chg="add mod">
          <ac:chgData name="Tim Bashford" userId="5fd3d9a1-443c-4717-9608-098946ca22e0" providerId="ADAL" clId="{3371BF92-44F4-4FA0-A665-C5BB0F83DE0D}" dt="2020-12-10T00:30:42.922" v="3041" actId="1076"/>
          <ac:picMkLst>
            <pc:docMk/>
            <pc:sldMk cId="2681836948" sldId="270"/>
            <ac:picMk id="4" creationId="{EAFD2D09-282C-4878-84AA-A0BA164696E9}"/>
          </ac:picMkLst>
        </pc:picChg>
        <pc:picChg chg="add mod">
          <ac:chgData name="Tim Bashford" userId="5fd3d9a1-443c-4717-9608-098946ca22e0" providerId="ADAL" clId="{3371BF92-44F4-4FA0-A665-C5BB0F83DE0D}" dt="2020-12-10T00:30:44.847" v="3042" actId="1076"/>
          <ac:picMkLst>
            <pc:docMk/>
            <pc:sldMk cId="2681836948" sldId="270"/>
            <ac:picMk id="5" creationId="{C815FD44-4F9A-4E56-BD99-9585BC4372DC}"/>
          </ac:picMkLst>
        </pc:picChg>
        <pc:picChg chg="add mod">
          <ac:chgData name="Tim Bashford" userId="5fd3d9a1-443c-4717-9608-098946ca22e0" providerId="ADAL" clId="{3371BF92-44F4-4FA0-A665-C5BB0F83DE0D}" dt="2020-12-10T00:30:47.492" v="3043" actId="1076"/>
          <ac:picMkLst>
            <pc:docMk/>
            <pc:sldMk cId="2681836948" sldId="270"/>
            <ac:picMk id="6" creationId="{3D9F5800-9DC9-46B3-9D8F-43A23195896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3/11/2021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MyUsername:MyPassword@www.mysite.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829A1-2D3D-4752-81FF-FDDDEDBCB510}"/>
              </a:ext>
            </a:extLst>
          </p:cNvPr>
          <p:cNvSpPr>
            <a:spLocks noGrp="1"/>
          </p:cNvSpPr>
          <p:nvPr>
            <p:ph type="ctrTitle"/>
          </p:nvPr>
        </p:nvSpPr>
        <p:spPr/>
        <p:txBody>
          <a:bodyPr/>
          <a:lstStyle/>
          <a:p>
            <a:r>
              <a:rPr lang="en-GB" dirty="0"/>
              <a:t>REST Authentication</a:t>
            </a:r>
          </a:p>
        </p:txBody>
      </p:sp>
      <p:sp>
        <p:nvSpPr>
          <p:cNvPr id="3" name="Subtitle 2">
            <a:extLst>
              <a:ext uri="{FF2B5EF4-FFF2-40B4-BE49-F238E27FC236}">
                <a16:creationId xmlns:a16="http://schemas.microsoft.com/office/drawing/2014/main" id="{A0026EE1-91AD-4A67-B18F-24CEA55AE02F}"/>
              </a:ext>
            </a:extLst>
          </p:cNvPr>
          <p:cNvSpPr>
            <a:spLocks noGrp="1"/>
          </p:cNvSpPr>
          <p:nvPr>
            <p:ph type="subTitle" idx="1"/>
          </p:nvPr>
        </p:nvSpPr>
        <p:spPr/>
        <p:txBody>
          <a:bodyPr/>
          <a:lstStyle/>
          <a:p>
            <a:r>
              <a:rPr lang="en-GB" dirty="0"/>
              <a:t>Dr Tim Bashford</a:t>
            </a:r>
          </a:p>
        </p:txBody>
      </p:sp>
    </p:spTree>
    <p:extLst>
      <p:ext uri="{BB962C8B-B14F-4D97-AF65-F5344CB8AC3E}">
        <p14:creationId xmlns:p14="http://schemas.microsoft.com/office/powerpoint/2010/main" val="345782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5B21E-A813-465D-8D92-B30B76B8A31F}"/>
              </a:ext>
            </a:extLst>
          </p:cNvPr>
          <p:cNvSpPr>
            <a:spLocks noGrp="1"/>
          </p:cNvSpPr>
          <p:nvPr>
            <p:ph type="title"/>
          </p:nvPr>
        </p:nvSpPr>
        <p:spPr/>
        <p:txBody>
          <a:bodyPr/>
          <a:lstStyle/>
          <a:p>
            <a:r>
              <a:rPr lang="en-GB" dirty="0"/>
              <a:t>Authentication</a:t>
            </a:r>
          </a:p>
        </p:txBody>
      </p:sp>
      <p:sp>
        <p:nvSpPr>
          <p:cNvPr id="3" name="Content Placeholder 2">
            <a:extLst>
              <a:ext uri="{FF2B5EF4-FFF2-40B4-BE49-F238E27FC236}">
                <a16:creationId xmlns:a16="http://schemas.microsoft.com/office/drawing/2014/main" id="{19EEB751-5BAF-4F1D-9A4B-2F9A39E8814A}"/>
              </a:ext>
            </a:extLst>
          </p:cNvPr>
          <p:cNvSpPr>
            <a:spLocks noGrp="1"/>
          </p:cNvSpPr>
          <p:nvPr>
            <p:ph idx="1"/>
          </p:nvPr>
        </p:nvSpPr>
        <p:spPr>
          <a:xfrm>
            <a:off x="677334" y="2160589"/>
            <a:ext cx="8596668" cy="4087811"/>
          </a:xfrm>
        </p:spPr>
        <p:txBody>
          <a:bodyPr>
            <a:normAutofit/>
          </a:bodyPr>
          <a:lstStyle/>
          <a:p>
            <a:r>
              <a:rPr lang="en-GB" dirty="0"/>
              <a:t>Lots of REST Services (including all networking devices will require us to authenticate).</a:t>
            </a:r>
          </a:p>
          <a:p>
            <a:r>
              <a:rPr lang="en-GB" dirty="0"/>
              <a:t>Important distinction:</a:t>
            </a:r>
          </a:p>
          <a:p>
            <a:pPr lvl="1"/>
            <a:r>
              <a:rPr lang="en-GB" dirty="0"/>
              <a:t>Authentication – proving who you are (think: logging in).</a:t>
            </a:r>
          </a:p>
          <a:p>
            <a:pPr lvl="1"/>
            <a:r>
              <a:rPr lang="en-GB" dirty="0"/>
              <a:t>Authorisation – what you can do based on who you are (think: whether you have admin access or not in Windows).</a:t>
            </a:r>
          </a:p>
          <a:p>
            <a:pPr marL="0" indent="0">
              <a:buNone/>
            </a:pPr>
            <a:r>
              <a:rPr lang="en-GB" dirty="0"/>
              <a:t>Authentication errors are not quite the same as authorisation errors.</a:t>
            </a:r>
          </a:p>
          <a:p>
            <a:r>
              <a:rPr lang="en-GB" dirty="0"/>
              <a:t>There are a few different ways authentication is done, we’ll briefly look at the least common ones and move to the most common.</a:t>
            </a:r>
          </a:p>
          <a:p>
            <a:r>
              <a:rPr lang="en-GB" dirty="0"/>
              <a:t>Although some authentication methods are pretty poor, they’re still in use – in these cases, there’s nothing you can do but recognise their flaws and limitations and endeavour to work around them as best you can.</a:t>
            </a:r>
          </a:p>
        </p:txBody>
      </p:sp>
    </p:spTree>
    <p:extLst>
      <p:ext uri="{BB962C8B-B14F-4D97-AF65-F5344CB8AC3E}">
        <p14:creationId xmlns:p14="http://schemas.microsoft.com/office/powerpoint/2010/main" val="2361868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0B100-AE86-4A10-A362-93F922FD6DA1}"/>
              </a:ext>
            </a:extLst>
          </p:cNvPr>
          <p:cNvSpPr>
            <a:spLocks noGrp="1"/>
          </p:cNvSpPr>
          <p:nvPr>
            <p:ph type="title"/>
          </p:nvPr>
        </p:nvSpPr>
        <p:spPr/>
        <p:txBody>
          <a:bodyPr/>
          <a:lstStyle/>
          <a:p>
            <a:r>
              <a:rPr lang="en-GB" dirty="0"/>
              <a:t>HTTP Authentication</a:t>
            </a:r>
          </a:p>
        </p:txBody>
      </p:sp>
      <p:sp>
        <p:nvSpPr>
          <p:cNvPr id="3" name="Content Placeholder 2">
            <a:extLst>
              <a:ext uri="{FF2B5EF4-FFF2-40B4-BE49-F238E27FC236}">
                <a16:creationId xmlns:a16="http://schemas.microsoft.com/office/drawing/2014/main" id="{C8D4A217-79DB-4450-862C-A60F13061DE0}"/>
              </a:ext>
            </a:extLst>
          </p:cNvPr>
          <p:cNvSpPr>
            <a:spLocks noGrp="1"/>
          </p:cNvSpPr>
          <p:nvPr>
            <p:ph idx="1"/>
          </p:nvPr>
        </p:nvSpPr>
        <p:spPr>
          <a:xfrm>
            <a:off x="677334" y="2160589"/>
            <a:ext cx="8596668" cy="4240211"/>
          </a:xfrm>
        </p:spPr>
        <p:txBody>
          <a:bodyPr/>
          <a:lstStyle/>
          <a:p>
            <a:r>
              <a:rPr lang="en-GB" dirty="0"/>
              <a:t>This comes in two forms: basic and bearer. Both of these are flawed and shouldn’t be used for serious, practical use cases (though you may still encounter them in the wild).</a:t>
            </a:r>
          </a:p>
          <a:p>
            <a:r>
              <a:rPr lang="en-GB" dirty="0"/>
              <a:t>Basic sends a header attached to each request “authorised” with a username/password encoded in plain text, in base64.</a:t>
            </a:r>
          </a:p>
          <a:p>
            <a:r>
              <a:rPr lang="en-GB" dirty="0"/>
              <a:t>The server can read the packets on the other side, convert back to denary and read the username/password to authenticate.</a:t>
            </a:r>
          </a:p>
          <a:p>
            <a:r>
              <a:rPr lang="en-GB" dirty="0"/>
              <a:t>Over insecure http, this is extremely vulnerable to packet sniffing.</a:t>
            </a:r>
          </a:p>
          <a:p>
            <a:r>
              <a:rPr lang="en-GB" dirty="0"/>
              <a:t>Over secure http (https) with TLS/SSL, these concerns generally disappear.</a:t>
            </a:r>
          </a:p>
          <a:p>
            <a:r>
              <a:rPr lang="en-GB" dirty="0"/>
              <a:t>Simple to use. Attach a header which reads:</a:t>
            </a:r>
          </a:p>
          <a:p>
            <a:pPr marL="0" indent="0">
              <a:buNone/>
            </a:pPr>
            <a:r>
              <a:rPr lang="en-GB" dirty="0"/>
              <a:t>Authorization: Basic dGhpc2lzOnByZXR0eWluc2VjdXJl</a:t>
            </a:r>
          </a:p>
        </p:txBody>
      </p:sp>
    </p:spTree>
    <p:extLst>
      <p:ext uri="{BB962C8B-B14F-4D97-AF65-F5344CB8AC3E}">
        <p14:creationId xmlns:p14="http://schemas.microsoft.com/office/powerpoint/2010/main" val="963294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42BD3-F38E-474C-ABCE-039E1865ACF1}"/>
              </a:ext>
            </a:extLst>
          </p:cNvPr>
          <p:cNvSpPr>
            <a:spLocks noGrp="1"/>
          </p:cNvSpPr>
          <p:nvPr>
            <p:ph type="title"/>
          </p:nvPr>
        </p:nvSpPr>
        <p:spPr/>
        <p:txBody>
          <a:bodyPr/>
          <a:lstStyle/>
          <a:p>
            <a:r>
              <a:rPr lang="en-GB" dirty="0"/>
              <a:t>Basic Authentication</a:t>
            </a:r>
          </a:p>
        </p:txBody>
      </p:sp>
      <p:sp>
        <p:nvSpPr>
          <p:cNvPr id="3" name="Content Placeholder 2">
            <a:extLst>
              <a:ext uri="{FF2B5EF4-FFF2-40B4-BE49-F238E27FC236}">
                <a16:creationId xmlns:a16="http://schemas.microsoft.com/office/drawing/2014/main" id="{62CFFDCD-C9E8-4951-9B68-823A2E05317B}"/>
              </a:ext>
            </a:extLst>
          </p:cNvPr>
          <p:cNvSpPr>
            <a:spLocks noGrp="1"/>
          </p:cNvSpPr>
          <p:nvPr>
            <p:ph idx="1"/>
          </p:nvPr>
        </p:nvSpPr>
        <p:spPr>
          <a:xfrm>
            <a:off x="677334" y="1270000"/>
            <a:ext cx="8596668" cy="4573289"/>
          </a:xfrm>
        </p:spPr>
        <p:txBody>
          <a:bodyPr/>
          <a:lstStyle/>
          <a:p>
            <a:r>
              <a:rPr lang="en-GB" dirty="0"/>
              <a:t>In Postman you can do this:</a:t>
            </a:r>
          </a:p>
          <a:p>
            <a:endParaRPr lang="en-GB" dirty="0"/>
          </a:p>
          <a:p>
            <a:endParaRPr lang="en-GB" dirty="0"/>
          </a:p>
          <a:p>
            <a:endParaRPr lang="en-GB" dirty="0"/>
          </a:p>
          <a:p>
            <a:pPr marL="0" indent="0">
              <a:buNone/>
            </a:pPr>
            <a:endParaRPr lang="en-GB" dirty="0"/>
          </a:p>
          <a:p>
            <a:r>
              <a:rPr lang="en-GB" dirty="0"/>
              <a:t>Which is the same as doing this:</a:t>
            </a:r>
          </a:p>
        </p:txBody>
      </p:sp>
      <p:pic>
        <p:nvPicPr>
          <p:cNvPr id="4" name="Picture 3">
            <a:extLst>
              <a:ext uri="{FF2B5EF4-FFF2-40B4-BE49-F238E27FC236}">
                <a16:creationId xmlns:a16="http://schemas.microsoft.com/office/drawing/2014/main" id="{CF207A3F-2608-41F1-B6BB-53155FAC889B}"/>
              </a:ext>
            </a:extLst>
          </p:cNvPr>
          <p:cNvPicPr>
            <a:picLocks noChangeAspect="1"/>
          </p:cNvPicPr>
          <p:nvPr/>
        </p:nvPicPr>
        <p:blipFill>
          <a:blip r:embed="rId2"/>
          <a:stretch>
            <a:fillRect/>
          </a:stretch>
        </p:blipFill>
        <p:spPr>
          <a:xfrm>
            <a:off x="1641446" y="1623407"/>
            <a:ext cx="8909108" cy="1736471"/>
          </a:xfrm>
          <a:prstGeom prst="rect">
            <a:avLst/>
          </a:prstGeom>
        </p:spPr>
      </p:pic>
      <p:pic>
        <p:nvPicPr>
          <p:cNvPr id="5" name="Picture 4">
            <a:extLst>
              <a:ext uri="{FF2B5EF4-FFF2-40B4-BE49-F238E27FC236}">
                <a16:creationId xmlns:a16="http://schemas.microsoft.com/office/drawing/2014/main" id="{7003C7C5-2974-4FFF-BBA2-8F1D233F7526}"/>
              </a:ext>
            </a:extLst>
          </p:cNvPr>
          <p:cNvPicPr>
            <a:picLocks noChangeAspect="1"/>
          </p:cNvPicPr>
          <p:nvPr/>
        </p:nvPicPr>
        <p:blipFill>
          <a:blip r:embed="rId3"/>
          <a:stretch>
            <a:fillRect/>
          </a:stretch>
        </p:blipFill>
        <p:spPr>
          <a:xfrm>
            <a:off x="2427771" y="3713285"/>
            <a:ext cx="7336458" cy="1901787"/>
          </a:xfrm>
          <a:prstGeom prst="rect">
            <a:avLst/>
          </a:prstGeom>
        </p:spPr>
      </p:pic>
    </p:spTree>
    <p:extLst>
      <p:ext uri="{BB962C8B-B14F-4D97-AF65-F5344CB8AC3E}">
        <p14:creationId xmlns:p14="http://schemas.microsoft.com/office/powerpoint/2010/main" val="3801828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ACB4D-BAA9-44D8-9196-382D44617EEF}"/>
              </a:ext>
            </a:extLst>
          </p:cNvPr>
          <p:cNvSpPr>
            <a:spLocks noGrp="1"/>
          </p:cNvSpPr>
          <p:nvPr>
            <p:ph type="title"/>
          </p:nvPr>
        </p:nvSpPr>
        <p:spPr/>
        <p:txBody>
          <a:bodyPr/>
          <a:lstStyle/>
          <a:p>
            <a:r>
              <a:rPr lang="en-GB" dirty="0"/>
              <a:t>URL encoding</a:t>
            </a:r>
          </a:p>
        </p:txBody>
      </p:sp>
      <p:sp>
        <p:nvSpPr>
          <p:cNvPr id="3" name="Content Placeholder 2">
            <a:extLst>
              <a:ext uri="{FF2B5EF4-FFF2-40B4-BE49-F238E27FC236}">
                <a16:creationId xmlns:a16="http://schemas.microsoft.com/office/drawing/2014/main" id="{FE0C11FA-6805-424D-A500-66BA6802380F}"/>
              </a:ext>
            </a:extLst>
          </p:cNvPr>
          <p:cNvSpPr>
            <a:spLocks noGrp="1"/>
          </p:cNvSpPr>
          <p:nvPr>
            <p:ph idx="1"/>
          </p:nvPr>
        </p:nvSpPr>
        <p:spPr/>
        <p:txBody>
          <a:bodyPr/>
          <a:lstStyle/>
          <a:p>
            <a:r>
              <a:rPr lang="en-GB" dirty="0"/>
              <a:t>In the past this occasionally even came through the URL, e.g.</a:t>
            </a:r>
          </a:p>
          <a:p>
            <a:pPr marL="0" indent="0">
              <a:buNone/>
            </a:pPr>
            <a:r>
              <a:rPr lang="en-GB" dirty="0"/>
              <a:t>		</a:t>
            </a:r>
            <a:r>
              <a:rPr lang="en-GB" dirty="0">
                <a:hlinkClick r:id="rId2"/>
              </a:rPr>
              <a:t>http://MyUsername:MyPassword@www.mysite.com</a:t>
            </a:r>
            <a:endParaRPr lang="en-GB" dirty="0"/>
          </a:p>
          <a:p>
            <a:r>
              <a:rPr lang="en-GB" dirty="0"/>
              <a:t>… but this is clearly a terrible idea, has been all but abandoned and was formally deprecated in the </a:t>
            </a:r>
            <a:r>
              <a:rPr lang="en-GB" dirty="0" err="1"/>
              <a:t>ietf</a:t>
            </a:r>
            <a:r>
              <a:rPr lang="en-GB" dirty="0"/>
              <a:t> in 2005.</a:t>
            </a:r>
          </a:p>
          <a:p>
            <a:pPr lvl="1"/>
            <a:r>
              <a:rPr lang="en-GB" dirty="0"/>
              <a:t>Though it may still exist in one or two corners of the web.</a:t>
            </a:r>
          </a:p>
          <a:p>
            <a:r>
              <a:rPr lang="en-GB" dirty="0"/>
              <a:t>Never do this!</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110390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F866D-EAA3-47D3-A2B1-D2C565ECADF7}"/>
              </a:ext>
            </a:extLst>
          </p:cNvPr>
          <p:cNvSpPr>
            <a:spLocks noGrp="1"/>
          </p:cNvSpPr>
          <p:nvPr>
            <p:ph type="title"/>
          </p:nvPr>
        </p:nvSpPr>
        <p:spPr/>
        <p:txBody>
          <a:bodyPr/>
          <a:lstStyle/>
          <a:p>
            <a:r>
              <a:rPr lang="en-GB" dirty="0"/>
              <a:t>Basic Authentication (bearer token)</a:t>
            </a:r>
          </a:p>
        </p:txBody>
      </p:sp>
      <p:sp>
        <p:nvSpPr>
          <p:cNvPr id="3" name="Content Placeholder 2">
            <a:extLst>
              <a:ext uri="{FF2B5EF4-FFF2-40B4-BE49-F238E27FC236}">
                <a16:creationId xmlns:a16="http://schemas.microsoft.com/office/drawing/2014/main" id="{A226D2A0-76F1-4DB1-AEE1-D76194AE0973}"/>
              </a:ext>
            </a:extLst>
          </p:cNvPr>
          <p:cNvSpPr>
            <a:spLocks noGrp="1"/>
          </p:cNvSpPr>
          <p:nvPr>
            <p:ph idx="1"/>
          </p:nvPr>
        </p:nvSpPr>
        <p:spPr/>
        <p:txBody>
          <a:bodyPr/>
          <a:lstStyle/>
          <a:p>
            <a:r>
              <a:rPr lang="en-GB" dirty="0"/>
              <a:t>The same idea, but using a token. This is generally used as part of OAuth (which we’ll talk about later), but can be used by itself.</a:t>
            </a:r>
          </a:p>
          <a:p>
            <a:pPr lvl="1"/>
            <a:r>
              <a:rPr lang="en-GB" dirty="0"/>
              <a:t>There are a few different kinds of token which work. For modern applications, these are usually “JWT” (JSON Web Token) but plenty of other standards are supported.</a:t>
            </a:r>
          </a:p>
          <a:p>
            <a:r>
              <a:rPr lang="en-GB" dirty="0"/>
              <a:t>JWT is a fairly simple idea – some specific JSON-encoded data, encrypted/signed with HMAC-SHA256/384/512 which you provide.</a:t>
            </a:r>
          </a:p>
          <a:p>
            <a:r>
              <a:rPr lang="en-GB" dirty="0"/>
              <a:t>This suffers from much the same vulnerability as Basic authentication outlined above. Secure as the transport mechanism it uses – fine over HTTPS, inadvisable over HTTP.</a:t>
            </a:r>
          </a:p>
        </p:txBody>
      </p:sp>
    </p:spTree>
    <p:extLst>
      <p:ext uri="{BB962C8B-B14F-4D97-AF65-F5344CB8AC3E}">
        <p14:creationId xmlns:p14="http://schemas.microsoft.com/office/powerpoint/2010/main" val="42917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C46C1-66CE-495C-A23C-B03077FC6D5E}"/>
              </a:ext>
            </a:extLst>
          </p:cNvPr>
          <p:cNvSpPr>
            <a:spLocks noGrp="1"/>
          </p:cNvSpPr>
          <p:nvPr>
            <p:ph type="title"/>
          </p:nvPr>
        </p:nvSpPr>
        <p:spPr/>
        <p:txBody>
          <a:bodyPr/>
          <a:lstStyle/>
          <a:p>
            <a:r>
              <a:rPr lang="en-GB" dirty="0"/>
              <a:t>JWT example</a:t>
            </a:r>
          </a:p>
        </p:txBody>
      </p:sp>
      <p:sp>
        <p:nvSpPr>
          <p:cNvPr id="3" name="Content Placeholder 2">
            <a:extLst>
              <a:ext uri="{FF2B5EF4-FFF2-40B4-BE49-F238E27FC236}">
                <a16:creationId xmlns:a16="http://schemas.microsoft.com/office/drawing/2014/main" id="{B6A2D120-1802-4FAB-9E05-C3648F557B72}"/>
              </a:ext>
            </a:extLst>
          </p:cNvPr>
          <p:cNvSpPr>
            <a:spLocks noGrp="1"/>
          </p:cNvSpPr>
          <p:nvPr>
            <p:ph idx="1"/>
          </p:nvPr>
        </p:nvSpPr>
        <p:spPr>
          <a:xfrm>
            <a:off x="677334" y="1409351"/>
            <a:ext cx="8596668" cy="4632012"/>
          </a:xfrm>
        </p:spPr>
        <p:txBody>
          <a:bodyPr/>
          <a:lstStyle/>
          <a:p>
            <a:pPr marL="0" indent="0">
              <a:buNone/>
            </a:pPr>
            <a:r>
              <a:rPr lang="en-GB" dirty="0"/>
              <a:t>Json in plain text:</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This will be further encoded with “type”: “JWT” and “</a:t>
            </a:r>
            <a:r>
              <a:rPr lang="en-GB" dirty="0" err="1"/>
              <a:t>alg</a:t>
            </a:r>
            <a:r>
              <a:rPr lang="en-GB" dirty="0"/>
              <a:t>”: “HS512”.</a:t>
            </a:r>
          </a:p>
          <a:p>
            <a:pPr marL="0" indent="0">
              <a:buNone/>
            </a:pPr>
            <a:r>
              <a:rPr lang="en-GB" dirty="0"/>
              <a:t>This is then encoded with a fairly long key for transmission, e.g. this data encoded with “fcj2lo5ah3ttj3gi2n9csv7gpb69r3av” gives the bearer token:</a:t>
            </a: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6EC168BF-8A24-4C02-9ECB-BB265582EB8A}"/>
              </a:ext>
            </a:extLst>
          </p:cNvPr>
          <p:cNvPicPr>
            <a:picLocks noChangeAspect="1"/>
          </p:cNvPicPr>
          <p:nvPr/>
        </p:nvPicPr>
        <p:blipFill>
          <a:blip r:embed="rId2"/>
          <a:stretch>
            <a:fillRect/>
          </a:stretch>
        </p:blipFill>
        <p:spPr>
          <a:xfrm>
            <a:off x="677334" y="1810754"/>
            <a:ext cx="2962275" cy="2447925"/>
          </a:xfrm>
          <a:prstGeom prst="rect">
            <a:avLst/>
          </a:prstGeom>
        </p:spPr>
      </p:pic>
      <p:cxnSp>
        <p:nvCxnSpPr>
          <p:cNvPr id="6" name="Straight Arrow Connector 5">
            <a:extLst>
              <a:ext uri="{FF2B5EF4-FFF2-40B4-BE49-F238E27FC236}">
                <a16:creationId xmlns:a16="http://schemas.microsoft.com/office/drawing/2014/main" id="{ADF7A1CD-EB1F-42CC-BC04-DF6BED6CD6F5}"/>
              </a:ext>
            </a:extLst>
          </p:cNvPr>
          <p:cNvCxnSpPr/>
          <p:nvPr/>
        </p:nvCxnSpPr>
        <p:spPr>
          <a:xfrm flipH="1">
            <a:off x="3639609" y="2088859"/>
            <a:ext cx="183840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8DC5AB6-5282-47BC-99EB-3D4FDB06CD88}"/>
              </a:ext>
            </a:extLst>
          </p:cNvPr>
          <p:cNvSpPr txBox="1"/>
          <p:nvPr/>
        </p:nvSpPr>
        <p:spPr>
          <a:xfrm>
            <a:off x="5626217" y="1930400"/>
            <a:ext cx="2926176" cy="307777"/>
          </a:xfrm>
          <a:prstGeom prst="rect">
            <a:avLst/>
          </a:prstGeom>
          <a:noFill/>
        </p:spPr>
        <p:txBody>
          <a:bodyPr wrap="square" rtlCol="0">
            <a:spAutoFit/>
          </a:bodyPr>
          <a:lstStyle/>
          <a:p>
            <a:r>
              <a:rPr lang="en-GB" sz="1400" dirty="0"/>
              <a:t>“issuer”</a:t>
            </a:r>
          </a:p>
        </p:txBody>
      </p:sp>
      <p:cxnSp>
        <p:nvCxnSpPr>
          <p:cNvPr id="8" name="Straight Arrow Connector 7">
            <a:extLst>
              <a:ext uri="{FF2B5EF4-FFF2-40B4-BE49-F238E27FC236}">
                <a16:creationId xmlns:a16="http://schemas.microsoft.com/office/drawing/2014/main" id="{21EF52ED-B7D6-491D-BBE9-4C666FA86D4C}"/>
              </a:ext>
            </a:extLst>
          </p:cNvPr>
          <p:cNvCxnSpPr/>
          <p:nvPr/>
        </p:nvCxnSpPr>
        <p:spPr>
          <a:xfrm flipH="1">
            <a:off x="2818886" y="2251889"/>
            <a:ext cx="183840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B57456F-2EE0-4543-84A0-B3BB81EC7495}"/>
              </a:ext>
            </a:extLst>
          </p:cNvPr>
          <p:cNvSpPr txBox="1"/>
          <p:nvPr/>
        </p:nvSpPr>
        <p:spPr>
          <a:xfrm>
            <a:off x="4805494" y="2093430"/>
            <a:ext cx="2926176" cy="307777"/>
          </a:xfrm>
          <a:prstGeom prst="rect">
            <a:avLst/>
          </a:prstGeom>
          <a:noFill/>
        </p:spPr>
        <p:txBody>
          <a:bodyPr wrap="square" rtlCol="0">
            <a:spAutoFit/>
          </a:bodyPr>
          <a:lstStyle/>
          <a:p>
            <a:r>
              <a:rPr lang="en-GB" sz="1400" dirty="0"/>
              <a:t>“issued at”</a:t>
            </a:r>
          </a:p>
        </p:txBody>
      </p:sp>
      <p:cxnSp>
        <p:nvCxnSpPr>
          <p:cNvPr id="10" name="Straight Arrow Connector 9">
            <a:extLst>
              <a:ext uri="{FF2B5EF4-FFF2-40B4-BE49-F238E27FC236}">
                <a16:creationId xmlns:a16="http://schemas.microsoft.com/office/drawing/2014/main" id="{CF2D288A-E281-47E3-8F05-2C88B64AB82E}"/>
              </a:ext>
            </a:extLst>
          </p:cNvPr>
          <p:cNvCxnSpPr/>
          <p:nvPr/>
        </p:nvCxnSpPr>
        <p:spPr>
          <a:xfrm flipH="1">
            <a:off x="2877609" y="2425264"/>
            <a:ext cx="183840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1553A3B-FE6D-4BCE-954B-35468AAC9976}"/>
              </a:ext>
            </a:extLst>
          </p:cNvPr>
          <p:cNvSpPr txBox="1"/>
          <p:nvPr/>
        </p:nvSpPr>
        <p:spPr>
          <a:xfrm>
            <a:off x="4864217" y="2266805"/>
            <a:ext cx="2926176" cy="307777"/>
          </a:xfrm>
          <a:prstGeom prst="rect">
            <a:avLst/>
          </a:prstGeom>
          <a:noFill/>
        </p:spPr>
        <p:txBody>
          <a:bodyPr wrap="square" rtlCol="0">
            <a:spAutoFit/>
          </a:bodyPr>
          <a:lstStyle/>
          <a:p>
            <a:r>
              <a:rPr lang="en-GB" sz="1400" dirty="0"/>
              <a:t>“expires at”</a:t>
            </a:r>
          </a:p>
        </p:txBody>
      </p:sp>
      <p:cxnSp>
        <p:nvCxnSpPr>
          <p:cNvPr id="12" name="Straight Arrow Connector 11">
            <a:extLst>
              <a:ext uri="{FF2B5EF4-FFF2-40B4-BE49-F238E27FC236}">
                <a16:creationId xmlns:a16="http://schemas.microsoft.com/office/drawing/2014/main" id="{8A063BC1-14DA-4CB6-96B5-D16A0D41B907}"/>
              </a:ext>
            </a:extLst>
          </p:cNvPr>
          <p:cNvCxnSpPr/>
          <p:nvPr/>
        </p:nvCxnSpPr>
        <p:spPr>
          <a:xfrm flipH="1">
            <a:off x="3510434" y="2609908"/>
            <a:ext cx="183840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F62827EA-D3A0-4BE0-A2CD-447CDB8A196E}"/>
              </a:ext>
            </a:extLst>
          </p:cNvPr>
          <p:cNvSpPr txBox="1"/>
          <p:nvPr/>
        </p:nvSpPr>
        <p:spPr>
          <a:xfrm>
            <a:off x="5497042" y="2451449"/>
            <a:ext cx="2926176" cy="307777"/>
          </a:xfrm>
          <a:prstGeom prst="rect">
            <a:avLst/>
          </a:prstGeom>
          <a:noFill/>
        </p:spPr>
        <p:txBody>
          <a:bodyPr wrap="square" rtlCol="0">
            <a:spAutoFit/>
          </a:bodyPr>
          <a:lstStyle/>
          <a:p>
            <a:r>
              <a:rPr lang="en-GB" sz="1400" dirty="0"/>
              <a:t>“audience” (intended recipient)</a:t>
            </a:r>
          </a:p>
        </p:txBody>
      </p:sp>
      <p:cxnSp>
        <p:nvCxnSpPr>
          <p:cNvPr id="14" name="Straight Arrow Connector 13">
            <a:extLst>
              <a:ext uri="{FF2B5EF4-FFF2-40B4-BE49-F238E27FC236}">
                <a16:creationId xmlns:a16="http://schemas.microsoft.com/office/drawing/2014/main" id="{0E21439F-A480-4E4B-B2DD-E7EAEE0B8811}"/>
              </a:ext>
            </a:extLst>
          </p:cNvPr>
          <p:cNvCxnSpPr/>
          <p:nvPr/>
        </p:nvCxnSpPr>
        <p:spPr>
          <a:xfrm flipH="1">
            <a:off x="3491403" y="2791333"/>
            <a:ext cx="183840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859F45B8-5B34-4442-A148-649079F755AE}"/>
              </a:ext>
            </a:extLst>
          </p:cNvPr>
          <p:cNvSpPr txBox="1"/>
          <p:nvPr/>
        </p:nvSpPr>
        <p:spPr>
          <a:xfrm>
            <a:off x="5478011" y="2632874"/>
            <a:ext cx="2926176" cy="307777"/>
          </a:xfrm>
          <a:prstGeom prst="rect">
            <a:avLst/>
          </a:prstGeom>
          <a:noFill/>
        </p:spPr>
        <p:txBody>
          <a:bodyPr wrap="square" rtlCol="0">
            <a:spAutoFit/>
          </a:bodyPr>
          <a:lstStyle/>
          <a:p>
            <a:r>
              <a:rPr lang="en-GB" sz="1400" dirty="0"/>
              <a:t>“subject” (identifier)</a:t>
            </a:r>
          </a:p>
        </p:txBody>
      </p:sp>
      <p:sp>
        <p:nvSpPr>
          <p:cNvPr id="17" name="TextBox 16">
            <a:extLst>
              <a:ext uri="{FF2B5EF4-FFF2-40B4-BE49-F238E27FC236}">
                <a16:creationId xmlns:a16="http://schemas.microsoft.com/office/drawing/2014/main" id="{9E9B6F31-D2D3-42EF-BF6A-D99B1B4E53B2}"/>
              </a:ext>
            </a:extLst>
          </p:cNvPr>
          <p:cNvSpPr txBox="1"/>
          <p:nvPr/>
        </p:nvSpPr>
        <p:spPr>
          <a:xfrm>
            <a:off x="478172" y="5436066"/>
            <a:ext cx="10293292" cy="830997"/>
          </a:xfrm>
          <a:prstGeom prst="rect">
            <a:avLst/>
          </a:prstGeom>
          <a:noFill/>
        </p:spPr>
        <p:txBody>
          <a:bodyPr wrap="square" rtlCol="0">
            <a:spAutoFit/>
          </a:bodyPr>
          <a:lstStyle/>
          <a:p>
            <a:r>
              <a:rPr lang="en-GB" sz="1200" dirty="0"/>
              <a:t>eyJ0eXAiOiJKV1QiLCJhbGciOiJIUzUxMiJ9.eyJpc3MiOiJUaW0ncyBncmVhdCB3ZWIgc2VydmljZSIsImlhdCI6MTYwNzU5ODAwMCwiZXhwIjoxNjA3NjIzMjAwLCJhdWQiOiJ3d3cudGltc3dlYnNlcnZpY2UuY29tIiwic3ViIjoidGltQHRpbXN3ZWJzZXJ2aWNlLmNvbSIsIkZpcnN0TmFtZSI6IlRpbSIsIlN1cm5hbWUiOiJCYXNoZm9yZCIsIkVtYWlsIjoidGltQHRpbXN3ZWJzZXJ2aWNlLmNvbSIsIlJvbGUiOlsiTWFuYWdlciIsIkFkbWluaXN0cmF0b3IiXX0.jTnfAK3bKF3fdb67HgnysrcPbbZNr7sRy_Eze4Rvps7PDPRxKh2qS6NOygHiN8tWxzSrOGuANtQblDtxlO2qNQ</a:t>
            </a:r>
          </a:p>
        </p:txBody>
      </p:sp>
    </p:spTree>
    <p:extLst>
      <p:ext uri="{BB962C8B-B14F-4D97-AF65-F5344CB8AC3E}">
        <p14:creationId xmlns:p14="http://schemas.microsoft.com/office/powerpoint/2010/main" val="39031528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41D90-696E-41EB-8054-B886CF9CAC98}"/>
              </a:ext>
            </a:extLst>
          </p:cNvPr>
          <p:cNvSpPr>
            <a:spLocks noGrp="1"/>
          </p:cNvSpPr>
          <p:nvPr>
            <p:ph type="title"/>
          </p:nvPr>
        </p:nvSpPr>
        <p:spPr/>
        <p:txBody>
          <a:bodyPr/>
          <a:lstStyle/>
          <a:p>
            <a:r>
              <a:rPr lang="en-GB" dirty="0"/>
              <a:t>JWT Token</a:t>
            </a:r>
          </a:p>
        </p:txBody>
      </p:sp>
      <p:sp>
        <p:nvSpPr>
          <p:cNvPr id="3" name="Content Placeholder 2">
            <a:extLst>
              <a:ext uri="{FF2B5EF4-FFF2-40B4-BE49-F238E27FC236}">
                <a16:creationId xmlns:a16="http://schemas.microsoft.com/office/drawing/2014/main" id="{381D4B2F-DAB5-428D-9824-54A687BE2BB6}"/>
              </a:ext>
            </a:extLst>
          </p:cNvPr>
          <p:cNvSpPr>
            <a:spLocks noGrp="1"/>
          </p:cNvSpPr>
          <p:nvPr>
            <p:ph idx="1"/>
          </p:nvPr>
        </p:nvSpPr>
        <p:spPr>
          <a:xfrm>
            <a:off x="677334" y="1270000"/>
            <a:ext cx="9112618" cy="5256635"/>
          </a:xfrm>
        </p:spPr>
        <p:txBody>
          <a:bodyPr/>
          <a:lstStyle/>
          <a:p>
            <a:r>
              <a:rPr lang="en-GB" dirty="0"/>
              <a:t>In Postman, there’s support for “Bearer Token” which can do this.</a:t>
            </a:r>
          </a:p>
          <a:p>
            <a:endParaRPr lang="en-GB" dirty="0"/>
          </a:p>
          <a:p>
            <a:endParaRPr lang="en-GB" dirty="0"/>
          </a:p>
          <a:p>
            <a:endParaRPr lang="en-GB" dirty="0"/>
          </a:p>
          <a:p>
            <a:endParaRPr lang="en-GB" dirty="0"/>
          </a:p>
          <a:p>
            <a:endParaRPr lang="en-GB" dirty="0"/>
          </a:p>
          <a:p>
            <a:endParaRPr lang="en-GB" dirty="0"/>
          </a:p>
          <a:p>
            <a:endParaRPr lang="en-GB" dirty="0"/>
          </a:p>
          <a:p>
            <a:r>
              <a:rPr lang="en-GB" dirty="0"/>
              <a:t>We can then use a postman variable (click on the “eye”):</a:t>
            </a:r>
          </a:p>
          <a:p>
            <a:r>
              <a:rPr lang="en-GB" dirty="0"/>
              <a:t>Add the named token as a variable.</a:t>
            </a:r>
          </a:p>
        </p:txBody>
      </p:sp>
      <p:pic>
        <p:nvPicPr>
          <p:cNvPr id="4" name="Picture 3">
            <a:extLst>
              <a:ext uri="{FF2B5EF4-FFF2-40B4-BE49-F238E27FC236}">
                <a16:creationId xmlns:a16="http://schemas.microsoft.com/office/drawing/2014/main" id="{8AE93053-0A3A-4908-8149-3102617D0846}"/>
              </a:ext>
            </a:extLst>
          </p:cNvPr>
          <p:cNvPicPr>
            <a:picLocks noChangeAspect="1"/>
          </p:cNvPicPr>
          <p:nvPr/>
        </p:nvPicPr>
        <p:blipFill>
          <a:blip r:embed="rId2"/>
          <a:stretch>
            <a:fillRect/>
          </a:stretch>
        </p:blipFill>
        <p:spPr>
          <a:xfrm>
            <a:off x="2595508" y="1598170"/>
            <a:ext cx="7000984" cy="2494921"/>
          </a:xfrm>
          <a:prstGeom prst="rect">
            <a:avLst/>
          </a:prstGeom>
        </p:spPr>
      </p:pic>
      <p:pic>
        <p:nvPicPr>
          <p:cNvPr id="5" name="Picture 4">
            <a:extLst>
              <a:ext uri="{FF2B5EF4-FFF2-40B4-BE49-F238E27FC236}">
                <a16:creationId xmlns:a16="http://schemas.microsoft.com/office/drawing/2014/main" id="{6AC17F9C-2440-4953-9D1E-873C0DC67137}"/>
              </a:ext>
            </a:extLst>
          </p:cNvPr>
          <p:cNvPicPr>
            <a:picLocks noChangeAspect="1"/>
          </p:cNvPicPr>
          <p:nvPr/>
        </p:nvPicPr>
        <p:blipFill>
          <a:blip r:embed="rId3"/>
          <a:stretch>
            <a:fillRect/>
          </a:stretch>
        </p:blipFill>
        <p:spPr>
          <a:xfrm>
            <a:off x="7222572" y="4496849"/>
            <a:ext cx="381000" cy="381000"/>
          </a:xfrm>
          <a:prstGeom prst="rect">
            <a:avLst/>
          </a:prstGeom>
        </p:spPr>
      </p:pic>
      <p:pic>
        <p:nvPicPr>
          <p:cNvPr id="6" name="Picture 5">
            <a:extLst>
              <a:ext uri="{FF2B5EF4-FFF2-40B4-BE49-F238E27FC236}">
                <a16:creationId xmlns:a16="http://schemas.microsoft.com/office/drawing/2014/main" id="{0CE142EA-6E80-4ECE-BAC8-1286571E39CC}"/>
              </a:ext>
            </a:extLst>
          </p:cNvPr>
          <p:cNvPicPr>
            <a:picLocks noChangeAspect="1"/>
          </p:cNvPicPr>
          <p:nvPr/>
        </p:nvPicPr>
        <p:blipFill>
          <a:blip r:embed="rId4"/>
          <a:stretch>
            <a:fillRect/>
          </a:stretch>
        </p:blipFill>
        <p:spPr>
          <a:xfrm>
            <a:off x="5568455" y="4877849"/>
            <a:ext cx="4775171" cy="1679908"/>
          </a:xfrm>
          <a:prstGeom prst="rect">
            <a:avLst/>
          </a:prstGeom>
        </p:spPr>
      </p:pic>
    </p:spTree>
    <p:extLst>
      <p:ext uri="{BB962C8B-B14F-4D97-AF65-F5344CB8AC3E}">
        <p14:creationId xmlns:p14="http://schemas.microsoft.com/office/powerpoint/2010/main" val="3077787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D77AD-6A5D-4EA9-B0DF-D538DB20BA0A}"/>
              </a:ext>
            </a:extLst>
          </p:cNvPr>
          <p:cNvSpPr>
            <a:spLocks noGrp="1"/>
          </p:cNvSpPr>
          <p:nvPr>
            <p:ph type="title"/>
          </p:nvPr>
        </p:nvSpPr>
        <p:spPr/>
        <p:txBody>
          <a:bodyPr/>
          <a:lstStyle/>
          <a:p>
            <a:r>
              <a:rPr lang="en-GB" dirty="0"/>
              <a:t>JWT Token</a:t>
            </a:r>
          </a:p>
        </p:txBody>
      </p:sp>
      <p:sp>
        <p:nvSpPr>
          <p:cNvPr id="3" name="Content Placeholder 2">
            <a:extLst>
              <a:ext uri="{FF2B5EF4-FFF2-40B4-BE49-F238E27FC236}">
                <a16:creationId xmlns:a16="http://schemas.microsoft.com/office/drawing/2014/main" id="{3FA2BAC8-82FE-438E-AFAE-1A7D7C6172C0}"/>
              </a:ext>
            </a:extLst>
          </p:cNvPr>
          <p:cNvSpPr>
            <a:spLocks noGrp="1"/>
          </p:cNvSpPr>
          <p:nvPr>
            <p:ph idx="1"/>
          </p:nvPr>
        </p:nvSpPr>
        <p:spPr>
          <a:xfrm>
            <a:off x="677334" y="1526797"/>
            <a:ext cx="8596668" cy="4514566"/>
          </a:xfrm>
        </p:spPr>
        <p:txBody>
          <a:bodyPr/>
          <a:lstStyle/>
          <a:p>
            <a:r>
              <a:rPr lang="en-GB" dirty="0"/>
              <a:t>Now you can pick the environment in the top right:</a:t>
            </a:r>
          </a:p>
        </p:txBody>
      </p:sp>
      <p:pic>
        <p:nvPicPr>
          <p:cNvPr id="4" name="Picture 3">
            <a:extLst>
              <a:ext uri="{FF2B5EF4-FFF2-40B4-BE49-F238E27FC236}">
                <a16:creationId xmlns:a16="http://schemas.microsoft.com/office/drawing/2014/main" id="{C0B488A0-66C7-480D-9FBD-59967CC80B8C}"/>
              </a:ext>
            </a:extLst>
          </p:cNvPr>
          <p:cNvPicPr>
            <a:picLocks noChangeAspect="1"/>
          </p:cNvPicPr>
          <p:nvPr/>
        </p:nvPicPr>
        <p:blipFill>
          <a:blip r:embed="rId2"/>
          <a:stretch>
            <a:fillRect/>
          </a:stretch>
        </p:blipFill>
        <p:spPr>
          <a:xfrm>
            <a:off x="1238774" y="2151490"/>
            <a:ext cx="9714451" cy="1968969"/>
          </a:xfrm>
          <a:prstGeom prst="rect">
            <a:avLst/>
          </a:prstGeom>
        </p:spPr>
      </p:pic>
      <p:sp>
        <p:nvSpPr>
          <p:cNvPr id="5" name="Oval 4">
            <a:extLst>
              <a:ext uri="{FF2B5EF4-FFF2-40B4-BE49-F238E27FC236}">
                <a16:creationId xmlns:a16="http://schemas.microsoft.com/office/drawing/2014/main" id="{B1A2CB53-D28D-43AB-952A-8BD8B9DC3487}"/>
              </a:ext>
            </a:extLst>
          </p:cNvPr>
          <p:cNvSpPr/>
          <p:nvPr/>
        </p:nvSpPr>
        <p:spPr>
          <a:xfrm>
            <a:off x="9274003" y="1930400"/>
            <a:ext cx="1866578" cy="624693"/>
          </a:xfrm>
          <a:prstGeom prst="ellipse">
            <a:avLst/>
          </a:prstGeom>
          <a:noFill/>
          <a:ln w="38100"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endParaRPr lang="en-GB"/>
          </a:p>
        </p:txBody>
      </p:sp>
    </p:spTree>
    <p:extLst>
      <p:ext uri="{BB962C8B-B14F-4D97-AF65-F5344CB8AC3E}">
        <p14:creationId xmlns:p14="http://schemas.microsoft.com/office/powerpoint/2010/main" val="132484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F51D7-8DDC-4C51-A24F-185EF159DF32}"/>
              </a:ext>
            </a:extLst>
          </p:cNvPr>
          <p:cNvSpPr>
            <a:spLocks noGrp="1"/>
          </p:cNvSpPr>
          <p:nvPr>
            <p:ph type="title"/>
          </p:nvPr>
        </p:nvSpPr>
        <p:spPr/>
        <p:txBody>
          <a:bodyPr/>
          <a:lstStyle/>
          <a:p>
            <a:r>
              <a:rPr lang="en-GB" dirty="0"/>
              <a:t>REST API Keys</a:t>
            </a:r>
          </a:p>
        </p:txBody>
      </p:sp>
      <p:sp>
        <p:nvSpPr>
          <p:cNvPr id="3" name="Content Placeholder 2">
            <a:extLst>
              <a:ext uri="{FF2B5EF4-FFF2-40B4-BE49-F238E27FC236}">
                <a16:creationId xmlns:a16="http://schemas.microsoft.com/office/drawing/2014/main" id="{2835CF46-7935-4832-A587-F6E9C78EC4C6}"/>
              </a:ext>
            </a:extLst>
          </p:cNvPr>
          <p:cNvSpPr>
            <a:spLocks noGrp="1"/>
          </p:cNvSpPr>
          <p:nvPr>
            <p:ph idx="1"/>
          </p:nvPr>
        </p:nvSpPr>
        <p:spPr>
          <a:xfrm>
            <a:off x="677334" y="1375795"/>
            <a:ext cx="8596668" cy="4665568"/>
          </a:xfrm>
        </p:spPr>
        <p:txBody>
          <a:bodyPr/>
          <a:lstStyle/>
          <a:p>
            <a:r>
              <a:rPr lang="en-GB" dirty="0"/>
              <a:t>A slight advancement on basic authentication, but suffering the same fundamental flaws.</a:t>
            </a:r>
          </a:p>
          <a:p>
            <a:r>
              <a:rPr lang="en-GB" dirty="0"/>
              <a:t>The first time a user connects to a REST API using API Keys authentication, the client sends an API key as a unique identifier. In subsequent requests, they simply send the same API key as a way of indicating that they are the same user.</a:t>
            </a:r>
          </a:p>
          <a:p>
            <a:r>
              <a:rPr lang="en-GB" dirty="0"/>
              <a:t>Some occasional use cases, but still only as secure as the transport method it’s based on (i.e. https is OK, http is highly vulnerable).</a:t>
            </a:r>
          </a:p>
          <a:p>
            <a:r>
              <a:rPr lang="en-GB" dirty="0"/>
              <a:t>Very simple and can be the correct thing to use in some circumstances. This is often where authorisation levels are low, e.g. in a case where it’s useful to track a user’s get requests for contextual data, but which is never used for actual security.</a:t>
            </a:r>
          </a:p>
          <a:p>
            <a:r>
              <a:rPr lang="en-GB" dirty="0"/>
              <a:t>Exactly like the previous methods, but</a:t>
            </a:r>
          </a:p>
          <a:p>
            <a:pPr marL="0" indent="0">
              <a:buNone/>
            </a:pPr>
            <a:r>
              <a:rPr lang="en-GB" dirty="0"/>
              <a:t>Authorization:	</a:t>
            </a:r>
            <a:r>
              <a:rPr lang="en-GB" dirty="0" err="1"/>
              <a:t>Apikey</a:t>
            </a:r>
            <a:r>
              <a:rPr lang="en-GB" dirty="0"/>
              <a:t> key</a:t>
            </a:r>
          </a:p>
        </p:txBody>
      </p:sp>
    </p:spTree>
    <p:extLst>
      <p:ext uri="{BB962C8B-B14F-4D97-AF65-F5344CB8AC3E}">
        <p14:creationId xmlns:p14="http://schemas.microsoft.com/office/powerpoint/2010/main" val="873488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417C0-7A41-4B0B-9D18-7957F6403621}"/>
              </a:ext>
            </a:extLst>
          </p:cNvPr>
          <p:cNvSpPr>
            <a:spLocks noGrp="1"/>
          </p:cNvSpPr>
          <p:nvPr>
            <p:ph type="title"/>
          </p:nvPr>
        </p:nvSpPr>
        <p:spPr/>
        <p:txBody>
          <a:bodyPr/>
          <a:lstStyle/>
          <a:p>
            <a:r>
              <a:rPr lang="en-GB" dirty="0"/>
              <a:t>OAuth 2.0</a:t>
            </a:r>
          </a:p>
        </p:txBody>
      </p:sp>
      <p:sp>
        <p:nvSpPr>
          <p:cNvPr id="3" name="Content Placeholder 2">
            <a:extLst>
              <a:ext uri="{FF2B5EF4-FFF2-40B4-BE49-F238E27FC236}">
                <a16:creationId xmlns:a16="http://schemas.microsoft.com/office/drawing/2014/main" id="{E251EE13-7501-48B6-8A39-700A6418BB52}"/>
              </a:ext>
            </a:extLst>
          </p:cNvPr>
          <p:cNvSpPr>
            <a:spLocks noGrp="1"/>
          </p:cNvSpPr>
          <p:nvPr>
            <p:ph idx="1"/>
          </p:nvPr>
        </p:nvSpPr>
        <p:spPr>
          <a:xfrm>
            <a:off x="677333" y="1434517"/>
            <a:ext cx="10589081" cy="4606845"/>
          </a:xfrm>
        </p:spPr>
        <p:txBody>
          <a:bodyPr>
            <a:normAutofit fontScale="92500"/>
          </a:bodyPr>
          <a:lstStyle/>
          <a:p>
            <a:r>
              <a:rPr lang="en-GB" dirty="0"/>
              <a:t>Originally intended to allow services to authorise other services on behalf of a user.</a:t>
            </a:r>
          </a:p>
          <a:p>
            <a:pPr lvl="1"/>
            <a:r>
              <a:rPr lang="en-GB" dirty="0"/>
              <a:t>Allows a user to provide access to some limited functionality or data on a remote service on their behalf, without sharing login information.</a:t>
            </a:r>
          </a:p>
          <a:p>
            <a:r>
              <a:rPr lang="en-GB" dirty="0"/>
              <a:t>As the name suggests, this isn’t the only version of OAuth, but is actually a simplification from OAuth 1.0 and 1.0a. You can look up the differences if you ever need to go back.</a:t>
            </a:r>
          </a:p>
          <a:p>
            <a:r>
              <a:rPr lang="en-GB" dirty="0"/>
              <a:t>OAuth is used as a “true” permissions system, which is to say it handles authorisation with a great deal of granularity.</a:t>
            </a:r>
          </a:p>
          <a:p>
            <a:r>
              <a:rPr lang="en-GB" dirty="0"/>
              <a:t>OAuth does not dictate an authentication method – users are often </a:t>
            </a:r>
            <a:r>
              <a:rPr lang="en-GB" dirty="0" err="1"/>
              <a:t>preauthenticated</a:t>
            </a:r>
            <a:r>
              <a:rPr lang="en-GB" dirty="0"/>
              <a:t> through another service, though another authentication method (often basic http) is often used in conjunction.</a:t>
            </a:r>
          </a:p>
          <a:p>
            <a:r>
              <a:rPr lang="en-GB" dirty="0"/>
              <a:t>You’re probably most familiar with is the so-called “social login” where, for my applications now, you can sign in through Facebook/Google/Twitter, etc.</a:t>
            </a:r>
          </a:p>
          <a:p>
            <a:pPr lvl="1"/>
            <a:r>
              <a:rPr lang="en-GB" dirty="0"/>
              <a:t>Smaller companies benefit – storing personal details is a scary business in the era of the GDPR, losing personal data has major monetary implications, large tech companies take that responsibility from you.</a:t>
            </a:r>
          </a:p>
          <a:p>
            <a:pPr lvl="1"/>
            <a:r>
              <a:rPr lang="en-GB" dirty="0"/>
              <a:t>Large tech companies benefit because they get a big pile of data about you which they can use elsewhere.</a:t>
            </a:r>
          </a:p>
        </p:txBody>
      </p:sp>
    </p:spTree>
    <p:extLst>
      <p:ext uri="{BB962C8B-B14F-4D97-AF65-F5344CB8AC3E}">
        <p14:creationId xmlns:p14="http://schemas.microsoft.com/office/powerpoint/2010/main" val="48780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EF892-79D0-4177-B21F-E17C5146A9BE}"/>
              </a:ext>
            </a:extLst>
          </p:cNvPr>
          <p:cNvSpPr>
            <a:spLocks noGrp="1"/>
          </p:cNvSpPr>
          <p:nvPr>
            <p:ph type="title"/>
          </p:nvPr>
        </p:nvSpPr>
        <p:spPr/>
        <p:txBody>
          <a:bodyPr/>
          <a:lstStyle/>
          <a:p>
            <a:r>
              <a:rPr lang="en-GB" dirty="0"/>
              <a:t>Actors and terminology in OAuth2.0</a:t>
            </a:r>
          </a:p>
        </p:txBody>
      </p:sp>
      <p:sp>
        <p:nvSpPr>
          <p:cNvPr id="3" name="Content Placeholder 2">
            <a:extLst>
              <a:ext uri="{FF2B5EF4-FFF2-40B4-BE49-F238E27FC236}">
                <a16:creationId xmlns:a16="http://schemas.microsoft.com/office/drawing/2014/main" id="{6E55819A-BA9B-4F2E-9DFE-88634073087A}"/>
              </a:ext>
            </a:extLst>
          </p:cNvPr>
          <p:cNvSpPr>
            <a:spLocks noGrp="1"/>
          </p:cNvSpPr>
          <p:nvPr>
            <p:ph idx="1"/>
          </p:nvPr>
        </p:nvSpPr>
        <p:spPr/>
        <p:txBody>
          <a:bodyPr/>
          <a:lstStyle/>
          <a:p>
            <a:r>
              <a:rPr lang="en-GB" b="1" dirty="0"/>
              <a:t>Data</a:t>
            </a:r>
            <a:r>
              <a:rPr lang="en-GB" dirty="0"/>
              <a:t> – some data we wish to manipulate through the </a:t>
            </a:r>
            <a:r>
              <a:rPr lang="en-GB" b="1" dirty="0"/>
              <a:t>Resource Server</a:t>
            </a:r>
            <a:r>
              <a:rPr lang="en-GB" dirty="0"/>
              <a:t>.</a:t>
            </a:r>
          </a:p>
          <a:p>
            <a:r>
              <a:rPr lang="en-GB" b="1" dirty="0"/>
              <a:t>Resource Server </a:t>
            </a:r>
            <a:r>
              <a:rPr lang="en-GB" dirty="0"/>
              <a:t>– the thing which manages </a:t>
            </a:r>
            <a:r>
              <a:rPr lang="en-GB" b="1" dirty="0"/>
              <a:t>Data</a:t>
            </a:r>
            <a:r>
              <a:rPr lang="en-GB" dirty="0"/>
              <a:t>. In the context of this module, this is our Spring Boot RESTful Web Service.</a:t>
            </a:r>
          </a:p>
          <a:p>
            <a:r>
              <a:rPr lang="en-GB" b="1" dirty="0"/>
              <a:t>Resource Owner </a:t>
            </a:r>
            <a:r>
              <a:rPr lang="en-GB" dirty="0"/>
              <a:t>– the user who owns the </a:t>
            </a:r>
            <a:r>
              <a:rPr lang="en-GB" b="1" dirty="0"/>
              <a:t>Data</a:t>
            </a:r>
            <a:r>
              <a:rPr lang="en-GB" dirty="0"/>
              <a:t> managed by the </a:t>
            </a:r>
            <a:r>
              <a:rPr lang="en-GB" b="1" dirty="0"/>
              <a:t>Resource Server</a:t>
            </a:r>
            <a:r>
              <a:rPr lang="en-GB" dirty="0"/>
              <a:t>.</a:t>
            </a:r>
          </a:p>
          <a:p>
            <a:r>
              <a:rPr lang="en-GB" b="1" dirty="0"/>
              <a:t>Client Application</a:t>
            </a:r>
            <a:r>
              <a:rPr lang="en-GB" dirty="0"/>
              <a:t> – the thing which wants to retrieve </a:t>
            </a:r>
            <a:r>
              <a:rPr lang="en-GB" b="1" dirty="0"/>
              <a:t>Data</a:t>
            </a:r>
            <a:r>
              <a:rPr lang="en-GB" dirty="0"/>
              <a:t> from the </a:t>
            </a:r>
            <a:r>
              <a:rPr lang="en-GB" b="1" dirty="0"/>
              <a:t>Resource Server</a:t>
            </a:r>
            <a:r>
              <a:rPr lang="en-GB" dirty="0"/>
              <a:t>. This might be another service and/or a web frontend.</a:t>
            </a:r>
          </a:p>
          <a:p>
            <a:r>
              <a:rPr lang="en-GB" b="1" dirty="0"/>
              <a:t>Access Token</a:t>
            </a:r>
            <a:r>
              <a:rPr lang="en-GB" dirty="0"/>
              <a:t> – a JWT bearer token which identifies permissions on a service for a user.</a:t>
            </a:r>
          </a:p>
          <a:p>
            <a:r>
              <a:rPr lang="en-GB" b="1" dirty="0"/>
              <a:t>Authorisation Server </a:t>
            </a:r>
            <a:r>
              <a:rPr lang="en-GB" dirty="0"/>
              <a:t>– the thing which manages and provides </a:t>
            </a:r>
            <a:r>
              <a:rPr lang="en-GB" b="1" dirty="0"/>
              <a:t>Access Tokens</a:t>
            </a:r>
            <a:r>
              <a:rPr lang="en-GB" dirty="0"/>
              <a:t>.</a:t>
            </a:r>
          </a:p>
        </p:txBody>
      </p:sp>
    </p:spTree>
    <p:extLst>
      <p:ext uri="{BB962C8B-B14F-4D97-AF65-F5344CB8AC3E}">
        <p14:creationId xmlns:p14="http://schemas.microsoft.com/office/powerpoint/2010/main" val="2654479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D7636-0C73-4246-BE83-D04404DEE06F}"/>
              </a:ext>
            </a:extLst>
          </p:cNvPr>
          <p:cNvSpPr>
            <a:spLocks noGrp="1"/>
          </p:cNvSpPr>
          <p:nvPr>
            <p:ph type="title"/>
          </p:nvPr>
        </p:nvSpPr>
        <p:spPr/>
        <p:txBody>
          <a:bodyPr/>
          <a:lstStyle/>
          <a:p>
            <a:r>
              <a:rPr lang="en-GB" dirty="0"/>
              <a:t>Sample Authorisation Flow</a:t>
            </a:r>
          </a:p>
        </p:txBody>
      </p:sp>
      <p:sp>
        <p:nvSpPr>
          <p:cNvPr id="3" name="Content Placeholder 2">
            <a:extLst>
              <a:ext uri="{FF2B5EF4-FFF2-40B4-BE49-F238E27FC236}">
                <a16:creationId xmlns:a16="http://schemas.microsoft.com/office/drawing/2014/main" id="{3CC20523-873C-405C-AC0E-8172DBFD99A0}"/>
              </a:ext>
            </a:extLst>
          </p:cNvPr>
          <p:cNvSpPr>
            <a:spLocks noGrp="1"/>
          </p:cNvSpPr>
          <p:nvPr>
            <p:ph idx="1"/>
          </p:nvPr>
        </p:nvSpPr>
        <p:spPr>
          <a:xfrm>
            <a:off x="677334" y="1304544"/>
            <a:ext cx="8596668" cy="4736819"/>
          </a:xfrm>
        </p:spPr>
        <p:txBody>
          <a:bodyPr/>
          <a:lstStyle/>
          <a:p>
            <a:r>
              <a:rPr lang="en-GB" dirty="0"/>
              <a:t>There are a lot of ways we can use OAuth. This is what we’re going to endeavour to achieve today.</a:t>
            </a:r>
          </a:p>
          <a:p>
            <a:pPr lvl="1"/>
            <a:r>
              <a:rPr lang="en-GB" dirty="0"/>
              <a:t>Of course, Postman is quite easy to exchange for a Web Application!</a:t>
            </a:r>
          </a:p>
          <a:p>
            <a:pPr>
              <a:buFont typeface="+mj-lt"/>
              <a:buAutoNum type="arabicPeriod"/>
            </a:pPr>
            <a:r>
              <a:rPr lang="en-GB" dirty="0"/>
              <a:t>User (you) provides credentials to the Client Application (Postman).</a:t>
            </a:r>
          </a:p>
          <a:p>
            <a:pPr>
              <a:buFont typeface="+mj-lt"/>
              <a:buAutoNum type="arabicPeriod"/>
            </a:pPr>
            <a:r>
              <a:rPr lang="en-GB" dirty="0"/>
              <a:t>Postman identifies both itself (through its client id and secret) and the user (we’ll be doing this through credentials, but this would often be done via an already authenticated service) to the authorisation server.</a:t>
            </a:r>
          </a:p>
          <a:p>
            <a:pPr>
              <a:buFont typeface="+mj-lt"/>
              <a:buAutoNum type="arabicPeriod"/>
            </a:pPr>
            <a:r>
              <a:rPr lang="en-GB" dirty="0"/>
              <a:t>The authorisation server responds with an access token.</a:t>
            </a:r>
          </a:p>
          <a:p>
            <a:pPr>
              <a:buFont typeface="+mj-lt"/>
              <a:buAutoNum type="arabicPeriod"/>
            </a:pPr>
            <a:r>
              <a:rPr lang="en-GB" dirty="0"/>
              <a:t>The client can now make requests to the resource server using the access token.</a:t>
            </a:r>
          </a:p>
          <a:p>
            <a:pPr>
              <a:buFont typeface="+mj-lt"/>
              <a:buAutoNum type="arabicPeriod"/>
            </a:pPr>
            <a:r>
              <a:rPr lang="en-GB" dirty="0"/>
              <a:t>When a request is made to the resource server, the resource server validates the token with the authorisation server.</a:t>
            </a:r>
          </a:p>
        </p:txBody>
      </p:sp>
    </p:spTree>
    <p:extLst>
      <p:ext uri="{BB962C8B-B14F-4D97-AF65-F5344CB8AC3E}">
        <p14:creationId xmlns:p14="http://schemas.microsoft.com/office/powerpoint/2010/main" val="2535285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3610</TotalTime>
  <Words>1245</Words>
  <Application>Microsoft Office PowerPoint</Application>
  <PresentationFormat>Widescreen</PresentationFormat>
  <Paragraphs>96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Trebuchet MS</vt:lpstr>
      <vt:lpstr>Wingdings 3</vt:lpstr>
      <vt:lpstr>Facet</vt:lpstr>
      <vt:lpstr>REST Authentication</vt:lpstr>
      <vt:lpstr>Authentication</vt:lpstr>
      <vt:lpstr>HTTP Authentication</vt:lpstr>
      <vt:lpstr>Basic Authentication</vt:lpstr>
      <vt:lpstr>URL encoding</vt:lpstr>
      <vt:lpstr>Basic Authentication (bearer token)</vt:lpstr>
      <vt:lpstr>JWT example</vt:lpstr>
      <vt:lpstr>JWT Token</vt:lpstr>
      <vt:lpstr>JWT Token</vt:lpstr>
      <vt:lpstr>REST API Keys</vt:lpstr>
      <vt:lpstr>OAuth 2.0</vt:lpstr>
      <vt:lpstr>Actors and terminology in OAuth2.0</vt:lpstr>
      <vt:lpstr>Sample Authorisation Flow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REST Authentication</dc:title>
  <dc:creator>Tim Bashford</dc:creator>
  <cp:lastModifiedBy>Tim Bashford</cp:lastModifiedBy>
  <cp:revision>15</cp:revision>
  <dcterms:created xsi:type="dcterms:W3CDTF">2020-12-07T11:12:59Z</dcterms:created>
  <dcterms:modified xsi:type="dcterms:W3CDTF">2021-03-11T15:37:47Z</dcterms:modified>
</cp:coreProperties>
</file>