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61" r:id="rId5"/>
    <p:sldId id="260" r:id="rId6"/>
    <p:sldId id="259" r:id="rId7"/>
    <p:sldId id="262" r:id="rId8"/>
    <p:sldId id="263" r:id="rId9"/>
    <p:sldId id="264" r:id="rId10"/>
    <p:sldId id="265"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varScale="1">
        <p:scale>
          <a:sx n="86" d="100"/>
          <a:sy n="86" d="100"/>
        </p:scale>
        <p:origin x="562"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486C2B-E724-425E-B70D-9A41A42A04C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C5373FF-11F1-42E4-BC41-543762B4F35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FC55B979-878E-4704-8EDE-B692AAA829B8}"/>
              </a:ext>
            </a:extLst>
          </p:cNvPr>
          <p:cNvSpPr>
            <a:spLocks noGrp="1"/>
          </p:cNvSpPr>
          <p:nvPr>
            <p:ph type="dt" sz="half" idx="10"/>
          </p:nvPr>
        </p:nvSpPr>
        <p:spPr/>
        <p:txBody>
          <a:bodyPr/>
          <a:lstStyle/>
          <a:p>
            <a:fld id="{F79E974F-2273-49BF-9440-E25D1347D53A}" type="datetimeFigureOut">
              <a:rPr lang="en-GB" smtClean="0"/>
              <a:t>15/12/2021</a:t>
            </a:fld>
            <a:endParaRPr lang="en-GB"/>
          </a:p>
        </p:txBody>
      </p:sp>
      <p:sp>
        <p:nvSpPr>
          <p:cNvPr id="5" name="Footer Placeholder 4">
            <a:extLst>
              <a:ext uri="{FF2B5EF4-FFF2-40B4-BE49-F238E27FC236}">
                <a16:creationId xmlns:a16="http://schemas.microsoft.com/office/drawing/2014/main" id="{29F71C64-FD3D-4808-A175-D31A88037D0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3E35451-469A-4AD0-AF51-31238981917E}"/>
              </a:ext>
            </a:extLst>
          </p:cNvPr>
          <p:cNvSpPr>
            <a:spLocks noGrp="1"/>
          </p:cNvSpPr>
          <p:nvPr>
            <p:ph type="sldNum" sz="quarter" idx="12"/>
          </p:nvPr>
        </p:nvSpPr>
        <p:spPr/>
        <p:txBody>
          <a:bodyPr/>
          <a:lstStyle/>
          <a:p>
            <a:fld id="{AABCF77F-F90E-4DED-8F72-98D8320ABAE4}" type="slidenum">
              <a:rPr lang="en-GB" smtClean="0"/>
              <a:t>‹#›</a:t>
            </a:fld>
            <a:endParaRPr lang="en-GB"/>
          </a:p>
        </p:txBody>
      </p:sp>
    </p:spTree>
    <p:extLst>
      <p:ext uri="{BB962C8B-B14F-4D97-AF65-F5344CB8AC3E}">
        <p14:creationId xmlns:p14="http://schemas.microsoft.com/office/powerpoint/2010/main" val="102540793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023BAB-B76B-4E0B-A706-DD56B1D2FCA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9F6B3BF-5C19-47B4-B648-FB081BC39FB7}"/>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E88C432-1FF9-489E-8708-809E6BB4D4E4}"/>
              </a:ext>
            </a:extLst>
          </p:cNvPr>
          <p:cNvSpPr>
            <a:spLocks noGrp="1"/>
          </p:cNvSpPr>
          <p:nvPr>
            <p:ph type="dt" sz="half" idx="10"/>
          </p:nvPr>
        </p:nvSpPr>
        <p:spPr/>
        <p:txBody>
          <a:bodyPr/>
          <a:lstStyle/>
          <a:p>
            <a:fld id="{F79E974F-2273-49BF-9440-E25D1347D53A}" type="datetimeFigureOut">
              <a:rPr lang="en-GB" smtClean="0"/>
              <a:t>15/12/2021</a:t>
            </a:fld>
            <a:endParaRPr lang="en-GB"/>
          </a:p>
        </p:txBody>
      </p:sp>
      <p:sp>
        <p:nvSpPr>
          <p:cNvPr id="5" name="Footer Placeholder 4">
            <a:extLst>
              <a:ext uri="{FF2B5EF4-FFF2-40B4-BE49-F238E27FC236}">
                <a16:creationId xmlns:a16="http://schemas.microsoft.com/office/drawing/2014/main" id="{E5056DF3-1EF0-4F97-BE3A-E11950FAECE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33EA41F-8263-4C3C-8F40-81F691AA0ACA}"/>
              </a:ext>
            </a:extLst>
          </p:cNvPr>
          <p:cNvSpPr>
            <a:spLocks noGrp="1"/>
          </p:cNvSpPr>
          <p:nvPr>
            <p:ph type="sldNum" sz="quarter" idx="12"/>
          </p:nvPr>
        </p:nvSpPr>
        <p:spPr/>
        <p:txBody>
          <a:bodyPr/>
          <a:lstStyle/>
          <a:p>
            <a:fld id="{AABCF77F-F90E-4DED-8F72-98D8320ABAE4}" type="slidenum">
              <a:rPr lang="en-GB" smtClean="0"/>
              <a:t>‹#›</a:t>
            </a:fld>
            <a:endParaRPr lang="en-GB"/>
          </a:p>
        </p:txBody>
      </p:sp>
    </p:spTree>
    <p:extLst>
      <p:ext uri="{BB962C8B-B14F-4D97-AF65-F5344CB8AC3E}">
        <p14:creationId xmlns:p14="http://schemas.microsoft.com/office/powerpoint/2010/main" val="362956175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F3CCBD-E07B-4869-AA34-4BB42872DAED}"/>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D13010EE-14D3-48EC-94E5-EBF936002DF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AD6FBD6-FE1A-4C69-8942-00E778FD2855}"/>
              </a:ext>
            </a:extLst>
          </p:cNvPr>
          <p:cNvSpPr>
            <a:spLocks noGrp="1"/>
          </p:cNvSpPr>
          <p:nvPr>
            <p:ph type="dt" sz="half" idx="10"/>
          </p:nvPr>
        </p:nvSpPr>
        <p:spPr/>
        <p:txBody>
          <a:bodyPr/>
          <a:lstStyle/>
          <a:p>
            <a:fld id="{F79E974F-2273-49BF-9440-E25D1347D53A}" type="datetimeFigureOut">
              <a:rPr lang="en-GB" smtClean="0"/>
              <a:t>15/12/2021</a:t>
            </a:fld>
            <a:endParaRPr lang="en-GB"/>
          </a:p>
        </p:txBody>
      </p:sp>
      <p:sp>
        <p:nvSpPr>
          <p:cNvPr id="5" name="Footer Placeholder 4">
            <a:extLst>
              <a:ext uri="{FF2B5EF4-FFF2-40B4-BE49-F238E27FC236}">
                <a16:creationId xmlns:a16="http://schemas.microsoft.com/office/drawing/2014/main" id="{ADA24C42-9A9B-4166-AE0F-54D76B40D42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183FEF8-08A8-4D0E-898F-FEE7F8D22123}"/>
              </a:ext>
            </a:extLst>
          </p:cNvPr>
          <p:cNvSpPr>
            <a:spLocks noGrp="1"/>
          </p:cNvSpPr>
          <p:nvPr>
            <p:ph type="sldNum" sz="quarter" idx="12"/>
          </p:nvPr>
        </p:nvSpPr>
        <p:spPr/>
        <p:txBody>
          <a:bodyPr/>
          <a:lstStyle/>
          <a:p>
            <a:fld id="{AABCF77F-F90E-4DED-8F72-98D8320ABAE4}" type="slidenum">
              <a:rPr lang="en-GB" smtClean="0"/>
              <a:t>‹#›</a:t>
            </a:fld>
            <a:endParaRPr lang="en-GB"/>
          </a:p>
        </p:txBody>
      </p:sp>
    </p:spTree>
    <p:extLst>
      <p:ext uri="{BB962C8B-B14F-4D97-AF65-F5344CB8AC3E}">
        <p14:creationId xmlns:p14="http://schemas.microsoft.com/office/powerpoint/2010/main" val="236135078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34F5B4-23A7-4AF3-AA11-A137E8E6396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F9B9B6A-3CCE-4C9D-9D6A-A91299AD904D}"/>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A2DD7265-B41D-42F2-8D21-1906668041BB}"/>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52362F93-DB48-4684-B39A-6849C27714C1}"/>
              </a:ext>
            </a:extLst>
          </p:cNvPr>
          <p:cNvSpPr>
            <a:spLocks noGrp="1"/>
          </p:cNvSpPr>
          <p:nvPr>
            <p:ph type="dt" sz="half" idx="10"/>
          </p:nvPr>
        </p:nvSpPr>
        <p:spPr/>
        <p:txBody>
          <a:bodyPr/>
          <a:lstStyle/>
          <a:p>
            <a:fld id="{F79E974F-2273-49BF-9440-E25D1347D53A}" type="datetimeFigureOut">
              <a:rPr lang="en-GB" smtClean="0"/>
              <a:t>15/12/2021</a:t>
            </a:fld>
            <a:endParaRPr lang="en-GB"/>
          </a:p>
        </p:txBody>
      </p:sp>
      <p:sp>
        <p:nvSpPr>
          <p:cNvPr id="6" name="Footer Placeholder 5">
            <a:extLst>
              <a:ext uri="{FF2B5EF4-FFF2-40B4-BE49-F238E27FC236}">
                <a16:creationId xmlns:a16="http://schemas.microsoft.com/office/drawing/2014/main" id="{9F15B79C-0C08-42E6-A449-422EA6E6C37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4950F4D-EA61-45B4-A426-F4E48752FAC2}"/>
              </a:ext>
            </a:extLst>
          </p:cNvPr>
          <p:cNvSpPr>
            <a:spLocks noGrp="1"/>
          </p:cNvSpPr>
          <p:nvPr>
            <p:ph type="sldNum" sz="quarter" idx="12"/>
          </p:nvPr>
        </p:nvSpPr>
        <p:spPr/>
        <p:txBody>
          <a:bodyPr/>
          <a:lstStyle/>
          <a:p>
            <a:fld id="{AABCF77F-F90E-4DED-8F72-98D8320ABAE4}" type="slidenum">
              <a:rPr lang="en-GB" smtClean="0"/>
              <a:t>‹#›</a:t>
            </a:fld>
            <a:endParaRPr lang="en-GB"/>
          </a:p>
        </p:txBody>
      </p:sp>
    </p:spTree>
    <p:extLst>
      <p:ext uri="{BB962C8B-B14F-4D97-AF65-F5344CB8AC3E}">
        <p14:creationId xmlns:p14="http://schemas.microsoft.com/office/powerpoint/2010/main" val="317944874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1DE3FE-91E4-4EFC-83AD-8F0670F1CA05}"/>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672276D-E745-4BC9-BCF8-A79FA888AFFD}"/>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96EBCEA-022A-4EC6-977E-E304C13CC969}"/>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130F632-44BA-4942-9863-71A5FAA863C3}"/>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6BC98C12-829C-46FC-ABA5-28DFAFA42892}"/>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75AD1D86-0692-4111-A704-1735AF716C8A}"/>
              </a:ext>
            </a:extLst>
          </p:cNvPr>
          <p:cNvSpPr>
            <a:spLocks noGrp="1"/>
          </p:cNvSpPr>
          <p:nvPr>
            <p:ph type="dt" sz="half" idx="10"/>
          </p:nvPr>
        </p:nvSpPr>
        <p:spPr/>
        <p:txBody>
          <a:bodyPr/>
          <a:lstStyle/>
          <a:p>
            <a:fld id="{F79E974F-2273-49BF-9440-E25D1347D53A}" type="datetimeFigureOut">
              <a:rPr lang="en-GB" smtClean="0"/>
              <a:t>15/12/2021</a:t>
            </a:fld>
            <a:endParaRPr lang="en-GB"/>
          </a:p>
        </p:txBody>
      </p:sp>
      <p:sp>
        <p:nvSpPr>
          <p:cNvPr id="8" name="Footer Placeholder 7">
            <a:extLst>
              <a:ext uri="{FF2B5EF4-FFF2-40B4-BE49-F238E27FC236}">
                <a16:creationId xmlns:a16="http://schemas.microsoft.com/office/drawing/2014/main" id="{68F5C722-33AF-41F6-B8FB-5E90DF76069F}"/>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E0027CC8-68C2-4140-993C-8AE0F43D61F9}"/>
              </a:ext>
            </a:extLst>
          </p:cNvPr>
          <p:cNvSpPr>
            <a:spLocks noGrp="1"/>
          </p:cNvSpPr>
          <p:nvPr>
            <p:ph type="sldNum" sz="quarter" idx="12"/>
          </p:nvPr>
        </p:nvSpPr>
        <p:spPr/>
        <p:txBody>
          <a:bodyPr/>
          <a:lstStyle/>
          <a:p>
            <a:fld id="{AABCF77F-F90E-4DED-8F72-98D8320ABAE4}" type="slidenum">
              <a:rPr lang="en-GB" smtClean="0"/>
              <a:t>‹#›</a:t>
            </a:fld>
            <a:endParaRPr lang="en-GB"/>
          </a:p>
        </p:txBody>
      </p:sp>
    </p:spTree>
    <p:extLst>
      <p:ext uri="{BB962C8B-B14F-4D97-AF65-F5344CB8AC3E}">
        <p14:creationId xmlns:p14="http://schemas.microsoft.com/office/powerpoint/2010/main" val="179575594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0708B2-DD68-4172-AB26-0A4E598DA52F}"/>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5D33E635-887A-44F8-BBB0-8258FBCBBF5F}"/>
              </a:ext>
            </a:extLst>
          </p:cNvPr>
          <p:cNvSpPr>
            <a:spLocks noGrp="1"/>
          </p:cNvSpPr>
          <p:nvPr>
            <p:ph type="dt" sz="half" idx="10"/>
          </p:nvPr>
        </p:nvSpPr>
        <p:spPr/>
        <p:txBody>
          <a:bodyPr/>
          <a:lstStyle/>
          <a:p>
            <a:fld id="{F79E974F-2273-49BF-9440-E25D1347D53A}" type="datetimeFigureOut">
              <a:rPr lang="en-GB" smtClean="0"/>
              <a:t>15/12/2021</a:t>
            </a:fld>
            <a:endParaRPr lang="en-GB"/>
          </a:p>
        </p:txBody>
      </p:sp>
      <p:sp>
        <p:nvSpPr>
          <p:cNvPr id="4" name="Footer Placeholder 3">
            <a:extLst>
              <a:ext uri="{FF2B5EF4-FFF2-40B4-BE49-F238E27FC236}">
                <a16:creationId xmlns:a16="http://schemas.microsoft.com/office/drawing/2014/main" id="{903BA087-D21A-4E33-8CAB-10FB3DF28DA1}"/>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A3F78D7B-F6FE-4704-AFA3-BAE0D0AD4887}"/>
              </a:ext>
            </a:extLst>
          </p:cNvPr>
          <p:cNvSpPr>
            <a:spLocks noGrp="1"/>
          </p:cNvSpPr>
          <p:nvPr>
            <p:ph type="sldNum" sz="quarter" idx="12"/>
          </p:nvPr>
        </p:nvSpPr>
        <p:spPr/>
        <p:txBody>
          <a:bodyPr/>
          <a:lstStyle/>
          <a:p>
            <a:fld id="{AABCF77F-F90E-4DED-8F72-98D8320ABAE4}" type="slidenum">
              <a:rPr lang="en-GB" smtClean="0"/>
              <a:t>‹#›</a:t>
            </a:fld>
            <a:endParaRPr lang="en-GB"/>
          </a:p>
        </p:txBody>
      </p:sp>
    </p:spTree>
    <p:extLst>
      <p:ext uri="{BB962C8B-B14F-4D97-AF65-F5344CB8AC3E}">
        <p14:creationId xmlns:p14="http://schemas.microsoft.com/office/powerpoint/2010/main" val="40253322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E6E823B-1C6E-483B-B458-63F910D9764B}"/>
              </a:ext>
            </a:extLst>
          </p:cNvPr>
          <p:cNvSpPr>
            <a:spLocks noGrp="1"/>
          </p:cNvSpPr>
          <p:nvPr>
            <p:ph type="dt" sz="half" idx="10"/>
          </p:nvPr>
        </p:nvSpPr>
        <p:spPr/>
        <p:txBody>
          <a:bodyPr/>
          <a:lstStyle/>
          <a:p>
            <a:fld id="{F79E974F-2273-49BF-9440-E25D1347D53A}" type="datetimeFigureOut">
              <a:rPr lang="en-GB" smtClean="0"/>
              <a:t>15/12/2021</a:t>
            </a:fld>
            <a:endParaRPr lang="en-GB"/>
          </a:p>
        </p:txBody>
      </p:sp>
      <p:sp>
        <p:nvSpPr>
          <p:cNvPr id="3" name="Footer Placeholder 2">
            <a:extLst>
              <a:ext uri="{FF2B5EF4-FFF2-40B4-BE49-F238E27FC236}">
                <a16:creationId xmlns:a16="http://schemas.microsoft.com/office/drawing/2014/main" id="{3B4C794B-8059-4521-9CC8-F0855880E61C}"/>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8E52B54F-80B5-4AA2-A415-015059072A5C}"/>
              </a:ext>
            </a:extLst>
          </p:cNvPr>
          <p:cNvSpPr>
            <a:spLocks noGrp="1"/>
          </p:cNvSpPr>
          <p:nvPr>
            <p:ph type="sldNum" sz="quarter" idx="12"/>
          </p:nvPr>
        </p:nvSpPr>
        <p:spPr/>
        <p:txBody>
          <a:bodyPr/>
          <a:lstStyle/>
          <a:p>
            <a:fld id="{AABCF77F-F90E-4DED-8F72-98D8320ABAE4}" type="slidenum">
              <a:rPr lang="en-GB" smtClean="0"/>
              <a:t>‹#›</a:t>
            </a:fld>
            <a:endParaRPr lang="en-GB"/>
          </a:p>
        </p:txBody>
      </p:sp>
    </p:spTree>
    <p:extLst>
      <p:ext uri="{BB962C8B-B14F-4D97-AF65-F5344CB8AC3E}">
        <p14:creationId xmlns:p14="http://schemas.microsoft.com/office/powerpoint/2010/main" val="80606405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3D49AF-3EB9-4F1A-B62D-CF848872FC7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3BE34B0D-B4C7-4411-8D65-153AF12547C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D48770C8-526A-41E0-891F-A4EA2CE4600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33B8A01-2431-43D1-A6E8-C7F1B2D4609B}"/>
              </a:ext>
            </a:extLst>
          </p:cNvPr>
          <p:cNvSpPr>
            <a:spLocks noGrp="1"/>
          </p:cNvSpPr>
          <p:nvPr>
            <p:ph type="dt" sz="half" idx="10"/>
          </p:nvPr>
        </p:nvSpPr>
        <p:spPr/>
        <p:txBody>
          <a:bodyPr/>
          <a:lstStyle/>
          <a:p>
            <a:fld id="{F79E974F-2273-49BF-9440-E25D1347D53A}" type="datetimeFigureOut">
              <a:rPr lang="en-GB" smtClean="0"/>
              <a:t>15/12/2021</a:t>
            </a:fld>
            <a:endParaRPr lang="en-GB"/>
          </a:p>
        </p:txBody>
      </p:sp>
      <p:sp>
        <p:nvSpPr>
          <p:cNvPr id="6" name="Footer Placeholder 5">
            <a:extLst>
              <a:ext uri="{FF2B5EF4-FFF2-40B4-BE49-F238E27FC236}">
                <a16:creationId xmlns:a16="http://schemas.microsoft.com/office/drawing/2014/main" id="{45CD18E9-656B-4898-A72F-D1F9C6F0EDA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5CFE1E7-DB49-440A-8357-93C2B4ECC8C9}"/>
              </a:ext>
            </a:extLst>
          </p:cNvPr>
          <p:cNvSpPr>
            <a:spLocks noGrp="1"/>
          </p:cNvSpPr>
          <p:nvPr>
            <p:ph type="sldNum" sz="quarter" idx="12"/>
          </p:nvPr>
        </p:nvSpPr>
        <p:spPr/>
        <p:txBody>
          <a:bodyPr/>
          <a:lstStyle/>
          <a:p>
            <a:fld id="{AABCF77F-F90E-4DED-8F72-98D8320ABAE4}" type="slidenum">
              <a:rPr lang="en-GB" smtClean="0"/>
              <a:t>‹#›</a:t>
            </a:fld>
            <a:endParaRPr lang="en-GB"/>
          </a:p>
        </p:txBody>
      </p:sp>
    </p:spTree>
    <p:extLst>
      <p:ext uri="{BB962C8B-B14F-4D97-AF65-F5344CB8AC3E}">
        <p14:creationId xmlns:p14="http://schemas.microsoft.com/office/powerpoint/2010/main" val="329145622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B6791B-F08E-4D95-BD18-E4BD1CE9745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B95D7C83-7C51-4929-82DB-C8A613517F5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D1EC0806-1DDB-4626-AFDB-E6F65959588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03E3A9E-0E42-4353-A984-9AD9F7B90D73}"/>
              </a:ext>
            </a:extLst>
          </p:cNvPr>
          <p:cNvSpPr>
            <a:spLocks noGrp="1"/>
          </p:cNvSpPr>
          <p:nvPr>
            <p:ph type="dt" sz="half" idx="10"/>
          </p:nvPr>
        </p:nvSpPr>
        <p:spPr/>
        <p:txBody>
          <a:bodyPr/>
          <a:lstStyle/>
          <a:p>
            <a:fld id="{F79E974F-2273-49BF-9440-E25D1347D53A}" type="datetimeFigureOut">
              <a:rPr lang="en-GB" smtClean="0"/>
              <a:t>15/12/2021</a:t>
            </a:fld>
            <a:endParaRPr lang="en-GB"/>
          </a:p>
        </p:txBody>
      </p:sp>
      <p:sp>
        <p:nvSpPr>
          <p:cNvPr id="6" name="Footer Placeholder 5">
            <a:extLst>
              <a:ext uri="{FF2B5EF4-FFF2-40B4-BE49-F238E27FC236}">
                <a16:creationId xmlns:a16="http://schemas.microsoft.com/office/drawing/2014/main" id="{B82B2809-4DA1-45CF-A856-DE2A45FF745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94BD9D4-CA05-4485-A9FA-4C42CA9F88F9}"/>
              </a:ext>
            </a:extLst>
          </p:cNvPr>
          <p:cNvSpPr>
            <a:spLocks noGrp="1"/>
          </p:cNvSpPr>
          <p:nvPr>
            <p:ph type="sldNum" sz="quarter" idx="12"/>
          </p:nvPr>
        </p:nvSpPr>
        <p:spPr/>
        <p:txBody>
          <a:bodyPr/>
          <a:lstStyle/>
          <a:p>
            <a:fld id="{AABCF77F-F90E-4DED-8F72-98D8320ABAE4}" type="slidenum">
              <a:rPr lang="en-GB" smtClean="0"/>
              <a:t>‹#›</a:t>
            </a:fld>
            <a:endParaRPr lang="en-GB"/>
          </a:p>
        </p:txBody>
      </p:sp>
    </p:spTree>
    <p:extLst>
      <p:ext uri="{BB962C8B-B14F-4D97-AF65-F5344CB8AC3E}">
        <p14:creationId xmlns:p14="http://schemas.microsoft.com/office/powerpoint/2010/main" val="14352144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97855B-DF97-4BD9-9BFC-CA46FED81F80}"/>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7DA6FBF-34D5-4621-8634-0C8F06251D2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0F2507E-0710-47D2-9DEF-112006886A39}"/>
              </a:ext>
            </a:extLst>
          </p:cNvPr>
          <p:cNvSpPr>
            <a:spLocks noGrp="1"/>
          </p:cNvSpPr>
          <p:nvPr>
            <p:ph type="dt" sz="half" idx="10"/>
          </p:nvPr>
        </p:nvSpPr>
        <p:spPr/>
        <p:txBody>
          <a:bodyPr/>
          <a:lstStyle/>
          <a:p>
            <a:fld id="{F79E974F-2273-49BF-9440-E25D1347D53A}" type="datetimeFigureOut">
              <a:rPr lang="en-GB" smtClean="0"/>
              <a:t>15/12/2021</a:t>
            </a:fld>
            <a:endParaRPr lang="en-GB"/>
          </a:p>
        </p:txBody>
      </p:sp>
      <p:sp>
        <p:nvSpPr>
          <p:cNvPr id="5" name="Footer Placeholder 4">
            <a:extLst>
              <a:ext uri="{FF2B5EF4-FFF2-40B4-BE49-F238E27FC236}">
                <a16:creationId xmlns:a16="http://schemas.microsoft.com/office/drawing/2014/main" id="{EE407808-69EA-499F-97C2-BABEB9BCFCE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6B9EE13-9288-41F4-A7D8-B474C4FE7953}"/>
              </a:ext>
            </a:extLst>
          </p:cNvPr>
          <p:cNvSpPr>
            <a:spLocks noGrp="1"/>
          </p:cNvSpPr>
          <p:nvPr>
            <p:ph type="sldNum" sz="quarter" idx="12"/>
          </p:nvPr>
        </p:nvSpPr>
        <p:spPr/>
        <p:txBody>
          <a:bodyPr/>
          <a:lstStyle/>
          <a:p>
            <a:fld id="{AABCF77F-F90E-4DED-8F72-98D8320ABAE4}" type="slidenum">
              <a:rPr lang="en-GB" smtClean="0"/>
              <a:t>‹#›</a:t>
            </a:fld>
            <a:endParaRPr lang="en-GB"/>
          </a:p>
        </p:txBody>
      </p:sp>
    </p:spTree>
    <p:extLst>
      <p:ext uri="{BB962C8B-B14F-4D97-AF65-F5344CB8AC3E}">
        <p14:creationId xmlns:p14="http://schemas.microsoft.com/office/powerpoint/2010/main" val="177817931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C7C310E-4BCB-4218-B752-98E2A4B2D35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9039329-9F30-4F9D-91CC-9ED75150C0CC}"/>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23BB801-8CB1-4289-AA69-E902B69CE575}"/>
              </a:ext>
            </a:extLst>
          </p:cNvPr>
          <p:cNvSpPr>
            <a:spLocks noGrp="1"/>
          </p:cNvSpPr>
          <p:nvPr>
            <p:ph type="dt" sz="half" idx="10"/>
          </p:nvPr>
        </p:nvSpPr>
        <p:spPr/>
        <p:txBody>
          <a:bodyPr/>
          <a:lstStyle/>
          <a:p>
            <a:fld id="{F79E974F-2273-49BF-9440-E25D1347D53A}" type="datetimeFigureOut">
              <a:rPr lang="en-GB" smtClean="0"/>
              <a:t>15/12/2021</a:t>
            </a:fld>
            <a:endParaRPr lang="en-GB"/>
          </a:p>
        </p:txBody>
      </p:sp>
      <p:sp>
        <p:nvSpPr>
          <p:cNvPr id="5" name="Footer Placeholder 4">
            <a:extLst>
              <a:ext uri="{FF2B5EF4-FFF2-40B4-BE49-F238E27FC236}">
                <a16:creationId xmlns:a16="http://schemas.microsoft.com/office/drawing/2014/main" id="{0E89CE38-C018-4C47-8AB2-F5391E57D78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09A1118-FD49-4985-946A-A60A03526F5A}"/>
              </a:ext>
            </a:extLst>
          </p:cNvPr>
          <p:cNvSpPr>
            <a:spLocks noGrp="1"/>
          </p:cNvSpPr>
          <p:nvPr>
            <p:ph type="sldNum" sz="quarter" idx="12"/>
          </p:nvPr>
        </p:nvSpPr>
        <p:spPr/>
        <p:txBody>
          <a:bodyPr/>
          <a:lstStyle/>
          <a:p>
            <a:fld id="{AABCF77F-F90E-4DED-8F72-98D8320ABAE4}" type="slidenum">
              <a:rPr lang="en-GB" smtClean="0"/>
              <a:t>‹#›</a:t>
            </a:fld>
            <a:endParaRPr lang="en-GB"/>
          </a:p>
        </p:txBody>
      </p:sp>
    </p:spTree>
    <p:extLst>
      <p:ext uri="{BB962C8B-B14F-4D97-AF65-F5344CB8AC3E}">
        <p14:creationId xmlns:p14="http://schemas.microsoft.com/office/powerpoint/2010/main" val="198575050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B1E8F9F-7EDB-44C2-92D4-3589FC6BE1E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CE0D674-75B5-4BC6-B89A-CD7C9E73137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D6628ED-3265-4CB6-83E7-B63CF3B38DC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79E974F-2273-49BF-9440-E25D1347D53A}" type="datetimeFigureOut">
              <a:rPr lang="en-GB" smtClean="0"/>
              <a:t>15/12/2021</a:t>
            </a:fld>
            <a:endParaRPr lang="en-GB"/>
          </a:p>
        </p:txBody>
      </p:sp>
      <p:sp>
        <p:nvSpPr>
          <p:cNvPr id="5" name="Footer Placeholder 4">
            <a:extLst>
              <a:ext uri="{FF2B5EF4-FFF2-40B4-BE49-F238E27FC236}">
                <a16:creationId xmlns:a16="http://schemas.microsoft.com/office/drawing/2014/main" id="{3F14EF46-70C0-49FB-89E3-516091DB8AB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5C964702-53DF-4D2F-A4FB-48927F7D3EE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ABCF77F-F90E-4DED-8F72-98D8320ABAE4}" type="slidenum">
              <a:rPr lang="en-GB" smtClean="0"/>
              <a:t>‹#›</a:t>
            </a:fld>
            <a:endParaRPr lang="en-GB"/>
          </a:p>
        </p:txBody>
      </p:sp>
    </p:spTree>
    <p:extLst>
      <p:ext uri="{BB962C8B-B14F-4D97-AF65-F5344CB8AC3E}">
        <p14:creationId xmlns:p14="http://schemas.microsoft.com/office/powerpoint/2010/main" val="286765555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8" Type="http://schemas.openxmlformats.org/officeDocument/2006/relationships/hyperlink" Target="https://www.youtube.com/watch?v=ppBxkTTGoRQ" TargetMode="External"/><Relationship Id="rId3" Type="http://schemas.openxmlformats.org/officeDocument/2006/relationships/hyperlink" Target="https://iep.utm.edu/religion/#SH4b" TargetMode="External"/><Relationship Id="rId7" Type="http://schemas.openxmlformats.org/officeDocument/2006/relationships/hyperlink" Target="https://www.youtube.com/watch?v=RF6GVgZgiWA&amp;list=PLz0n_SjOttTccVz4eh6We4ZB0SlfL4b9M&amp;index=3" TargetMode="External"/><Relationship Id="rId2" Type="http://schemas.openxmlformats.org/officeDocument/2006/relationships/hyperlink" Target="https://plato.stanford.edu/archives/sum2021/entries/sufficient-reason/" TargetMode="External"/><Relationship Id="rId1" Type="http://schemas.openxmlformats.org/officeDocument/2006/relationships/slideLayout" Target="../slideLayouts/slideLayout2.xml"/><Relationship Id="rId6" Type="http://schemas.openxmlformats.org/officeDocument/2006/relationships/hyperlink" Target="https://www.youtube.com/watch?v=gqN87vzauRM&amp;list=PLaYmfbS4-p5toTK7I3tWs2dq5iUwR0B3M" TargetMode="External"/><Relationship Id="rId5" Type="http://schemas.openxmlformats.org/officeDocument/2006/relationships/hyperlink" Target="https://www.tutor2u.net/religious-studies/blog/cosmological-argument" TargetMode="External"/><Relationship Id="rId4" Type="http://schemas.openxmlformats.org/officeDocument/2006/relationships/hyperlink" Target="https://davidhume.org/texts/d/9" TargetMode="External"/><Relationship Id="rId9" Type="http://schemas.openxmlformats.org/officeDocument/2006/relationships/hyperlink" Target="https://iep.utm.edu/val-snd/"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644468-D11B-4B4F-B07B-4CBBAF7D1463}"/>
              </a:ext>
            </a:extLst>
          </p:cNvPr>
          <p:cNvSpPr>
            <a:spLocks noGrp="1"/>
          </p:cNvSpPr>
          <p:nvPr>
            <p:ph type="ctrTitle"/>
          </p:nvPr>
        </p:nvSpPr>
        <p:spPr/>
        <p:txBody>
          <a:bodyPr>
            <a:normAutofit/>
          </a:bodyPr>
          <a:lstStyle/>
          <a:p>
            <a:pPr rtl="0">
              <a:spcBef>
                <a:spcPts val="0"/>
              </a:spcBef>
              <a:spcAft>
                <a:spcPts val="0"/>
              </a:spcAft>
            </a:pPr>
            <a:r>
              <a:rPr lang="en-US" sz="1800" b="0" i="0" u="none" strike="noStrike" dirty="0">
                <a:solidFill>
                  <a:srgbClr val="000000"/>
                </a:solidFill>
                <a:effectLst/>
                <a:latin typeface="Arial" panose="020B0604020202020204" pitchFamily="34" charset="0"/>
              </a:rPr>
              <a:t>‘Therefore, whatever is moved must be moved by another. If that by which it is moved be itself moved, then this also must needs be moved by another...but this cannot go on to infinity, because there would be no first mover and consequently no other mover…’</a:t>
            </a:r>
            <a:br>
              <a:rPr lang="en-US" b="0" dirty="0">
                <a:effectLst/>
              </a:rPr>
            </a:br>
            <a:br>
              <a:rPr lang="en-US" b="0" dirty="0">
                <a:effectLst/>
              </a:rPr>
            </a:br>
            <a:r>
              <a:rPr lang="en-US" sz="1800" b="0" i="0" u="none" strike="noStrike" dirty="0">
                <a:solidFill>
                  <a:srgbClr val="000000"/>
                </a:solidFill>
                <a:effectLst/>
                <a:latin typeface="Arial" panose="020B0604020202020204" pitchFamily="34" charset="0"/>
              </a:rPr>
              <a:t>Do you consider Aquinas' reasoning in his Cosmological Argument to be valid and persuasive?</a:t>
            </a:r>
            <a:endParaRPr lang="en-GB" dirty="0"/>
          </a:p>
        </p:txBody>
      </p:sp>
      <p:sp>
        <p:nvSpPr>
          <p:cNvPr id="3" name="Subtitle 2">
            <a:extLst>
              <a:ext uri="{FF2B5EF4-FFF2-40B4-BE49-F238E27FC236}">
                <a16:creationId xmlns:a16="http://schemas.microsoft.com/office/drawing/2014/main" id="{1EB4EDF0-1690-4589-BB31-052A09CD5727}"/>
              </a:ext>
            </a:extLst>
          </p:cNvPr>
          <p:cNvSpPr>
            <a:spLocks noGrp="1"/>
          </p:cNvSpPr>
          <p:nvPr>
            <p:ph type="subTitle" idx="1"/>
          </p:nvPr>
        </p:nvSpPr>
        <p:spPr/>
        <p:txBody>
          <a:bodyPr/>
          <a:lstStyle/>
          <a:p>
            <a:r>
              <a:rPr lang="en-US" dirty="0"/>
              <a:t>By Nissim Galiko</a:t>
            </a:r>
            <a:endParaRPr lang="en-GB" dirty="0"/>
          </a:p>
        </p:txBody>
      </p:sp>
    </p:spTree>
    <p:extLst>
      <p:ext uri="{BB962C8B-B14F-4D97-AF65-F5344CB8AC3E}">
        <p14:creationId xmlns:p14="http://schemas.microsoft.com/office/powerpoint/2010/main" val="421721310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529A85-17FA-430C-9837-F9318367C02A}"/>
              </a:ext>
            </a:extLst>
          </p:cNvPr>
          <p:cNvSpPr>
            <a:spLocks noGrp="1"/>
          </p:cNvSpPr>
          <p:nvPr>
            <p:ph type="title"/>
          </p:nvPr>
        </p:nvSpPr>
        <p:spPr/>
        <p:txBody>
          <a:bodyPr/>
          <a:lstStyle/>
          <a:p>
            <a:r>
              <a:rPr lang="en-US" dirty="0"/>
              <a:t>Introduction</a:t>
            </a:r>
            <a:endParaRPr lang="en-GB" dirty="0"/>
          </a:p>
        </p:txBody>
      </p:sp>
      <p:sp>
        <p:nvSpPr>
          <p:cNvPr id="3" name="Content Placeholder 2">
            <a:extLst>
              <a:ext uri="{FF2B5EF4-FFF2-40B4-BE49-F238E27FC236}">
                <a16:creationId xmlns:a16="http://schemas.microsoft.com/office/drawing/2014/main" id="{78C465D9-5B44-48CC-987D-7F75516A032C}"/>
              </a:ext>
            </a:extLst>
          </p:cNvPr>
          <p:cNvSpPr>
            <a:spLocks noGrp="1"/>
          </p:cNvSpPr>
          <p:nvPr>
            <p:ph idx="1"/>
          </p:nvPr>
        </p:nvSpPr>
        <p:spPr/>
        <p:txBody>
          <a:bodyPr>
            <a:normAutofit fontScale="70000" lnSpcReduction="20000"/>
          </a:bodyPr>
          <a:lstStyle/>
          <a:p>
            <a:r>
              <a:rPr lang="en-US" dirty="0"/>
              <a:t>Aquinas’ argument from Motion – Persuasive but when put to the test can fall down.</a:t>
            </a:r>
          </a:p>
          <a:p>
            <a:endParaRPr lang="en-US" dirty="0"/>
          </a:p>
          <a:p>
            <a:r>
              <a:rPr lang="en-US" dirty="0"/>
              <a:t>David Hume provides reasonable doubt with counter arguments attacking the a posteriori nature of the cosmological argument and questioning the validity of a necessary being.</a:t>
            </a:r>
          </a:p>
          <a:p>
            <a:endParaRPr lang="en-US" dirty="0"/>
          </a:p>
          <a:p>
            <a:r>
              <a:rPr lang="en-US" dirty="0"/>
              <a:t>Alternative theories can be provided that account for a universe that is self sustaining with no necessary being to create it.</a:t>
            </a:r>
          </a:p>
          <a:p>
            <a:endParaRPr lang="en-US" dirty="0"/>
          </a:p>
          <a:p>
            <a:r>
              <a:rPr lang="en-US" dirty="0"/>
              <a:t>Contingent things must have a cause. – Principle of Sufficient Reason.</a:t>
            </a:r>
          </a:p>
          <a:p>
            <a:endParaRPr lang="en-US" dirty="0"/>
          </a:p>
          <a:p>
            <a:r>
              <a:rPr lang="en-US" dirty="0"/>
              <a:t>Bertrand Russell – </a:t>
            </a:r>
            <a:r>
              <a:rPr lang="en-US" dirty="0" err="1"/>
              <a:t>Whats</a:t>
            </a:r>
            <a:r>
              <a:rPr lang="en-US" dirty="0"/>
              <a:t> inside of the universe does not account for the whole.</a:t>
            </a:r>
          </a:p>
          <a:p>
            <a:endParaRPr lang="en-US" dirty="0"/>
          </a:p>
          <a:p>
            <a:r>
              <a:rPr lang="en-US" dirty="0"/>
              <a:t>Scientific discovery is needed.</a:t>
            </a:r>
          </a:p>
        </p:txBody>
      </p:sp>
    </p:spTree>
    <p:extLst>
      <p:ext uri="{BB962C8B-B14F-4D97-AF65-F5344CB8AC3E}">
        <p14:creationId xmlns:p14="http://schemas.microsoft.com/office/powerpoint/2010/main" val="297840450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240F29-8F4B-448D-ACFD-17A67FD4DFA2}"/>
              </a:ext>
            </a:extLst>
          </p:cNvPr>
          <p:cNvSpPr>
            <a:spLocks noGrp="1"/>
          </p:cNvSpPr>
          <p:nvPr>
            <p:ph type="title"/>
          </p:nvPr>
        </p:nvSpPr>
        <p:spPr/>
        <p:txBody>
          <a:bodyPr/>
          <a:lstStyle/>
          <a:p>
            <a:r>
              <a:rPr lang="en-US" dirty="0"/>
              <a:t>St. Thomas Aquinas – Argument from Motion</a:t>
            </a:r>
            <a:endParaRPr lang="en-GB" dirty="0"/>
          </a:p>
        </p:txBody>
      </p:sp>
      <p:sp>
        <p:nvSpPr>
          <p:cNvPr id="3" name="Content Placeholder 2">
            <a:extLst>
              <a:ext uri="{FF2B5EF4-FFF2-40B4-BE49-F238E27FC236}">
                <a16:creationId xmlns:a16="http://schemas.microsoft.com/office/drawing/2014/main" id="{46741B11-FBC5-4168-9B5B-8440FA929EEA}"/>
              </a:ext>
            </a:extLst>
          </p:cNvPr>
          <p:cNvSpPr>
            <a:spLocks noGrp="1"/>
          </p:cNvSpPr>
          <p:nvPr>
            <p:ph idx="1"/>
          </p:nvPr>
        </p:nvSpPr>
        <p:spPr/>
        <p:txBody>
          <a:bodyPr>
            <a:normAutofit fontScale="77500" lnSpcReduction="20000"/>
          </a:bodyPr>
          <a:lstStyle/>
          <a:p>
            <a:r>
              <a:rPr lang="en-US" dirty="0"/>
              <a:t>From sense experience, things are in motion.</a:t>
            </a:r>
          </a:p>
          <a:p>
            <a:r>
              <a:rPr lang="en-US" dirty="0"/>
              <a:t>Things are either in potential motion or actual motion.</a:t>
            </a:r>
          </a:p>
          <a:p>
            <a:r>
              <a:rPr lang="en-US" dirty="0"/>
              <a:t>Something in potential motion can only be moved by something which is in actual motion.</a:t>
            </a:r>
          </a:p>
          <a:p>
            <a:r>
              <a:rPr lang="en-US" dirty="0"/>
              <a:t>Something which is in actual motion must have been moved by something else in actual motion.</a:t>
            </a:r>
          </a:p>
          <a:p>
            <a:r>
              <a:rPr lang="en-US" dirty="0"/>
              <a:t>There cannot be an infinite regress because potential things can only be set in motion by actual things and if there was nothing to set it in motion then it would never have been in motion.</a:t>
            </a:r>
          </a:p>
          <a:p>
            <a:r>
              <a:rPr lang="en-US" dirty="0"/>
              <a:t>Things are in motion.</a:t>
            </a:r>
          </a:p>
          <a:p>
            <a:r>
              <a:rPr lang="en-US" dirty="0"/>
              <a:t>Therefore, there must have been a first motion that is not moved by anything else.</a:t>
            </a:r>
          </a:p>
          <a:p>
            <a:r>
              <a:rPr lang="en-US" dirty="0"/>
              <a:t>That being is God.</a:t>
            </a:r>
          </a:p>
          <a:p>
            <a:r>
              <a:rPr lang="en-US" dirty="0"/>
              <a:t>Therefore, God exists.</a:t>
            </a:r>
          </a:p>
        </p:txBody>
      </p:sp>
      <p:sp>
        <p:nvSpPr>
          <p:cNvPr id="4" name="TextBox 3">
            <a:extLst>
              <a:ext uri="{FF2B5EF4-FFF2-40B4-BE49-F238E27FC236}">
                <a16:creationId xmlns:a16="http://schemas.microsoft.com/office/drawing/2014/main" id="{9DA51188-19E0-4865-BD47-8EC244E8777A}"/>
              </a:ext>
            </a:extLst>
          </p:cNvPr>
          <p:cNvSpPr txBox="1"/>
          <p:nvPr/>
        </p:nvSpPr>
        <p:spPr>
          <a:xfrm>
            <a:off x="1154097" y="6258757"/>
            <a:ext cx="8895425" cy="646331"/>
          </a:xfrm>
          <a:prstGeom prst="rect">
            <a:avLst/>
          </a:prstGeom>
          <a:noFill/>
        </p:spPr>
        <p:txBody>
          <a:bodyPr wrap="square" rtlCol="0">
            <a:spAutoFit/>
          </a:bodyPr>
          <a:lstStyle/>
          <a:p>
            <a:r>
              <a:rPr lang="en-US" dirty="0"/>
              <a:t>Michael Lacewing, Philosophy for A – level Metaphysics of God and Metaphysics of Mind, Oxon: (Routledge 2017) p.104</a:t>
            </a:r>
            <a:endParaRPr lang="en-GB" dirty="0"/>
          </a:p>
        </p:txBody>
      </p:sp>
    </p:spTree>
    <p:extLst>
      <p:ext uri="{BB962C8B-B14F-4D97-AF65-F5344CB8AC3E}">
        <p14:creationId xmlns:p14="http://schemas.microsoft.com/office/powerpoint/2010/main" val="115730517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F33B7A-E897-472D-9308-0CDBA5BDF497}"/>
              </a:ext>
            </a:extLst>
          </p:cNvPr>
          <p:cNvSpPr>
            <a:spLocks noGrp="1"/>
          </p:cNvSpPr>
          <p:nvPr>
            <p:ph type="title"/>
          </p:nvPr>
        </p:nvSpPr>
        <p:spPr/>
        <p:txBody>
          <a:bodyPr/>
          <a:lstStyle/>
          <a:p>
            <a:r>
              <a:rPr lang="en-US" dirty="0"/>
              <a:t>David Hume – Argument against </a:t>
            </a:r>
            <a:r>
              <a:rPr lang="en-US" i="1" dirty="0"/>
              <a:t>a posteriori </a:t>
            </a:r>
            <a:r>
              <a:rPr lang="en-US" dirty="0"/>
              <a:t>reasoning </a:t>
            </a:r>
            <a:endParaRPr lang="en-GB" dirty="0"/>
          </a:p>
        </p:txBody>
      </p:sp>
      <p:sp>
        <p:nvSpPr>
          <p:cNvPr id="3" name="Content Placeholder 2">
            <a:extLst>
              <a:ext uri="{FF2B5EF4-FFF2-40B4-BE49-F238E27FC236}">
                <a16:creationId xmlns:a16="http://schemas.microsoft.com/office/drawing/2014/main" id="{3B18E688-15AE-4481-BD8E-DE4B78AA70E9}"/>
              </a:ext>
            </a:extLst>
          </p:cNvPr>
          <p:cNvSpPr>
            <a:spLocks noGrp="1"/>
          </p:cNvSpPr>
          <p:nvPr>
            <p:ph idx="1"/>
          </p:nvPr>
        </p:nvSpPr>
        <p:spPr/>
        <p:txBody>
          <a:bodyPr/>
          <a:lstStyle/>
          <a:p>
            <a:r>
              <a:rPr lang="en-US" dirty="0"/>
              <a:t>‘Whatever we conceive as existent, we can also conceive as non-existent. There is no being, therefore, whose non-existence implies a contradiction. Consequently, there is no being, whose existence is demonstrable. I propose this argument as entirely decisive, and am willing to rest the whole controversy upon it.’ (D 9.5, KS 189)</a:t>
            </a:r>
            <a:endParaRPr lang="en-GB" dirty="0"/>
          </a:p>
        </p:txBody>
      </p:sp>
      <p:sp>
        <p:nvSpPr>
          <p:cNvPr id="5" name="TextBox 4">
            <a:extLst>
              <a:ext uri="{FF2B5EF4-FFF2-40B4-BE49-F238E27FC236}">
                <a16:creationId xmlns:a16="http://schemas.microsoft.com/office/drawing/2014/main" id="{591878FC-9B72-430C-A817-34A63D3F6FBD}"/>
              </a:ext>
            </a:extLst>
          </p:cNvPr>
          <p:cNvSpPr txBox="1"/>
          <p:nvPr/>
        </p:nvSpPr>
        <p:spPr>
          <a:xfrm>
            <a:off x="1438183" y="5681709"/>
            <a:ext cx="8060924" cy="646331"/>
          </a:xfrm>
          <a:prstGeom prst="rect">
            <a:avLst/>
          </a:prstGeom>
          <a:noFill/>
        </p:spPr>
        <p:txBody>
          <a:bodyPr wrap="square" rtlCol="0">
            <a:spAutoFit/>
          </a:bodyPr>
          <a:lstStyle/>
          <a:p>
            <a:r>
              <a:rPr lang="en-GB" dirty="0"/>
              <a:t>David Hume/Hume Texts Online, Dialogues Concerning Natural Religion, Part 9, 1779, &lt; https://davidhume.org/texts/d/9 &gt; [Accessed on 13/12/21]</a:t>
            </a:r>
          </a:p>
        </p:txBody>
      </p:sp>
    </p:spTree>
    <p:extLst>
      <p:ext uri="{BB962C8B-B14F-4D97-AF65-F5344CB8AC3E}">
        <p14:creationId xmlns:p14="http://schemas.microsoft.com/office/powerpoint/2010/main" val="214020538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CFBC10-8475-4E0B-A1A0-49586F515E88}"/>
              </a:ext>
            </a:extLst>
          </p:cNvPr>
          <p:cNvSpPr>
            <a:spLocks noGrp="1"/>
          </p:cNvSpPr>
          <p:nvPr>
            <p:ph type="title"/>
          </p:nvPr>
        </p:nvSpPr>
        <p:spPr/>
        <p:txBody>
          <a:bodyPr/>
          <a:lstStyle/>
          <a:p>
            <a:r>
              <a:rPr lang="en-US" dirty="0"/>
              <a:t>Validity of a Necessary Being</a:t>
            </a:r>
            <a:endParaRPr lang="en-GB" dirty="0"/>
          </a:p>
        </p:txBody>
      </p:sp>
      <p:sp>
        <p:nvSpPr>
          <p:cNvPr id="3" name="Content Placeholder 2">
            <a:extLst>
              <a:ext uri="{FF2B5EF4-FFF2-40B4-BE49-F238E27FC236}">
                <a16:creationId xmlns:a16="http://schemas.microsoft.com/office/drawing/2014/main" id="{1AC676B0-3A55-4AE0-B750-728A430CB9D5}"/>
              </a:ext>
            </a:extLst>
          </p:cNvPr>
          <p:cNvSpPr>
            <a:spLocks noGrp="1"/>
          </p:cNvSpPr>
          <p:nvPr>
            <p:ph idx="1"/>
          </p:nvPr>
        </p:nvSpPr>
        <p:spPr/>
        <p:txBody>
          <a:bodyPr>
            <a:normAutofit/>
          </a:bodyPr>
          <a:lstStyle/>
          <a:p>
            <a:pPr marL="0" indent="0">
              <a:buNone/>
            </a:pPr>
            <a:r>
              <a:rPr lang="en-US" dirty="0"/>
              <a:t>Two types of necessary being:</a:t>
            </a:r>
          </a:p>
          <a:p>
            <a:pPr marL="0" indent="0">
              <a:buNone/>
            </a:pPr>
            <a:endParaRPr lang="en-US" dirty="0"/>
          </a:p>
          <a:p>
            <a:r>
              <a:rPr lang="en-US" dirty="0"/>
              <a:t>One which caused itself.</a:t>
            </a:r>
          </a:p>
          <a:p>
            <a:pPr marL="0" indent="0">
              <a:buNone/>
            </a:pPr>
            <a:endParaRPr lang="en-US" dirty="0"/>
          </a:p>
          <a:p>
            <a:r>
              <a:rPr lang="en-US" dirty="0"/>
              <a:t>One which is eternal (had always existed) – could this be the universe itself?</a:t>
            </a:r>
          </a:p>
          <a:p>
            <a:endParaRPr lang="en-US" dirty="0"/>
          </a:p>
          <a:p>
            <a:r>
              <a:rPr lang="en-US" dirty="0"/>
              <a:t>Alternative infinite universe theories.</a:t>
            </a:r>
            <a:endParaRPr lang="en-GB" dirty="0"/>
          </a:p>
        </p:txBody>
      </p:sp>
    </p:spTree>
    <p:extLst>
      <p:ext uri="{BB962C8B-B14F-4D97-AF65-F5344CB8AC3E}">
        <p14:creationId xmlns:p14="http://schemas.microsoft.com/office/powerpoint/2010/main" val="394411207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4CE66A-1456-4827-8E39-0BCE60BEC663}"/>
              </a:ext>
            </a:extLst>
          </p:cNvPr>
          <p:cNvSpPr>
            <a:spLocks noGrp="1"/>
          </p:cNvSpPr>
          <p:nvPr>
            <p:ph type="title"/>
          </p:nvPr>
        </p:nvSpPr>
        <p:spPr/>
        <p:txBody>
          <a:bodyPr/>
          <a:lstStyle/>
          <a:p>
            <a:r>
              <a:rPr lang="en-US" dirty="0"/>
              <a:t>Leibniz and Aquinas - Principle of Sufficient Reason and the Argument from Contingency</a:t>
            </a:r>
            <a:endParaRPr lang="en-GB" dirty="0"/>
          </a:p>
        </p:txBody>
      </p:sp>
      <p:sp>
        <p:nvSpPr>
          <p:cNvPr id="3" name="Content Placeholder 2">
            <a:extLst>
              <a:ext uri="{FF2B5EF4-FFF2-40B4-BE49-F238E27FC236}">
                <a16:creationId xmlns:a16="http://schemas.microsoft.com/office/drawing/2014/main" id="{876BAB76-7C69-4C0E-BCE6-A8AA7D6A38C2}"/>
              </a:ext>
            </a:extLst>
          </p:cNvPr>
          <p:cNvSpPr>
            <a:spLocks noGrp="1"/>
          </p:cNvSpPr>
          <p:nvPr>
            <p:ph idx="1"/>
          </p:nvPr>
        </p:nvSpPr>
        <p:spPr/>
        <p:txBody>
          <a:bodyPr>
            <a:normAutofit fontScale="85000" lnSpcReduction="20000"/>
          </a:bodyPr>
          <a:lstStyle/>
          <a:p>
            <a:r>
              <a:rPr lang="en-US" dirty="0" err="1"/>
              <a:t>Liebinz’s</a:t>
            </a:r>
            <a:r>
              <a:rPr lang="en-US" dirty="0"/>
              <a:t> The Principle of Sufficient Reason – If it exists it must have a cause. Even if that cause is unknown.</a:t>
            </a:r>
          </a:p>
          <a:p>
            <a:pPr marL="0" indent="0">
              <a:buNone/>
            </a:pPr>
            <a:endParaRPr lang="en-GB" dirty="0"/>
          </a:p>
          <a:p>
            <a:pPr marL="0" indent="0">
              <a:buNone/>
            </a:pPr>
            <a:r>
              <a:rPr lang="en-GB" dirty="0"/>
              <a:t>Aquinas argument from Contingency – </a:t>
            </a:r>
          </a:p>
          <a:p>
            <a:r>
              <a:rPr lang="en-US" dirty="0"/>
              <a:t>Everything in the universe is contingent.</a:t>
            </a:r>
          </a:p>
          <a:p>
            <a:r>
              <a:rPr lang="en-US" dirty="0"/>
              <a:t>At some point in time contingent things did not exist.</a:t>
            </a:r>
          </a:p>
          <a:p>
            <a:r>
              <a:rPr lang="en-US" dirty="0"/>
              <a:t>The universe is contingent.</a:t>
            </a:r>
          </a:p>
          <a:p>
            <a:r>
              <a:rPr lang="en-US" dirty="0"/>
              <a:t>Therefore, at some point in time the universe did not exist.</a:t>
            </a:r>
          </a:p>
          <a:p>
            <a:r>
              <a:rPr lang="en-US" dirty="0"/>
              <a:t>The universe does exist so its existence must depend on something which is necessary.</a:t>
            </a:r>
          </a:p>
          <a:p>
            <a:r>
              <a:rPr lang="en-US" dirty="0"/>
              <a:t>This necessary being is God.</a:t>
            </a:r>
          </a:p>
          <a:p>
            <a:r>
              <a:rPr lang="en-US" dirty="0"/>
              <a:t>God exists.</a:t>
            </a:r>
          </a:p>
        </p:txBody>
      </p:sp>
      <p:sp>
        <p:nvSpPr>
          <p:cNvPr id="5" name="TextBox 4">
            <a:extLst>
              <a:ext uri="{FF2B5EF4-FFF2-40B4-BE49-F238E27FC236}">
                <a16:creationId xmlns:a16="http://schemas.microsoft.com/office/drawing/2014/main" id="{37D89960-499E-4136-ACE9-63C531578EAC}"/>
              </a:ext>
            </a:extLst>
          </p:cNvPr>
          <p:cNvSpPr txBox="1"/>
          <p:nvPr/>
        </p:nvSpPr>
        <p:spPr>
          <a:xfrm>
            <a:off x="4492099" y="2130641"/>
            <a:ext cx="8167457" cy="430887"/>
          </a:xfrm>
          <a:prstGeom prst="rect">
            <a:avLst/>
          </a:prstGeom>
          <a:noFill/>
        </p:spPr>
        <p:txBody>
          <a:bodyPr wrap="square" rtlCol="0">
            <a:spAutoFit/>
          </a:bodyPr>
          <a:lstStyle/>
          <a:p>
            <a:r>
              <a:rPr lang="en-US" sz="1100" dirty="0"/>
              <a:t>Yitzhak Y. Melamed, Lin Martin /The Stanford Encyclopedia of Philosophy , Principle of Sufficient Reason, (Summer 2021 Edition), Edward N. </a:t>
            </a:r>
            <a:r>
              <a:rPr lang="en-US" sz="1100" dirty="0" err="1"/>
              <a:t>Zalta</a:t>
            </a:r>
            <a:r>
              <a:rPr lang="en-US" sz="1100" dirty="0"/>
              <a:t>,&lt; https://plato.stanford.edu/archives/sum2021/entries/sufficient-reason/ &gt; [Accessed 13/12/21]</a:t>
            </a:r>
          </a:p>
        </p:txBody>
      </p:sp>
      <p:sp>
        <p:nvSpPr>
          <p:cNvPr id="7" name="TextBox 6">
            <a:extLst>
              <a:ext uri="{FF2B5EF4-FFF2-40B4-BE49-F238E27FC236}">
                <a16:creationId xmlns:a16="http://schemas.microsoft.com/office/drawing/2014/main" id="{E16DC1FD-4D3D-45E8-BD27-87AC2760012B}"/>
              </a:ext>
            </a:extLst>
          </p:cNvPr>
          <p:cNvSpPr txBox="1"/>
          <p:nvPr/>
        </p:nvSpPr>
        <p:spPr>
          <a:xfrm>
            <a:off x="1225118" y="6176963"/>
            <a:ext cx="9587884" cy="646331"/>
          </a:xfrm>
          <a:prstGeom prst="rect">
            <a:avLst/>
          </a:prstGeom>
          <a:noFill/>
        </p:spPr>
        <p:txBody>
          <a:bodyPr wrap="square" rtlCol="0">
            <a:spAutoFit/>
          </a:bodyPr>
          <a:lstStyle/>
          <a:p>
            <a:r>
              <a:rPr lang="en-US" dirty="0"/>
              <a:t> Michael Lacewing, Philosophy for A – level Metaphysics of God and Metaphysics of Mind, Oxon: (Routledge 2017) p.115</a:t>
            </a:r>
          </a:p>
        </p:txBody>
      </p:sp>
    </p:spTree>
    <p:extLst>
      <p:ext uri="{BB962C8B-B14F-4D97-AF65-F5344CB8AC3E}">
        <p14:creationId xmlns:p14="http://schemas.microsoft.com/office/powerpoint/2010/main" val="165896226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2B09BB-5D39-46A5-AC38-3CF023E14981}"/>
              </a:ext>
            </a:extLst>
          </p:cNvPr>
          <p:cNvSpPr>
            <a:spLocks noGrp="1"/>
          </p:cNvSpPr>
          <p:nvPr>
            <p:ph type="title"/>
          </p:nvPr>
        </p:nvSpPr>
        <p:spPr/>
        <p:txBody>
          <a:bodyPr/>
          <a:lstStyle/>
          <a:p>
            <a:r>
              <a:rPr lang="en-US" dirty="0"/>
              <a:t>Bertrand Russell – Fallacy of Composition</a:t>
            </a:r>
            <a:endParaRPr lang="en-GB" dirty="0"/>
          </a:p>
        </p:txBody>
      </p:sp>
      <p:sp>
        <p:nvSpPr>
          <p:cNvPr id="3" name="Content Placeholder 2">
            <a:extLst>
              <a:ext uri="{FF2B5EF4-FFF2-40B4-BE49-F238E27FC236}">
                <a16:creationId xmlns:a16="http://schemas.microsoft.com/office/drawing/2014/main" id="{C2A8F2F9-8E38-4555-8D89-5EDC7BF97C0A}"/>
              </a:ext>
            </a:extLst>
          </p:cNvPr>
          <p:cNvSpPr>
            <a:spLocks noGrp="1"/>
          </p:cNvSpPr>
          <p:nvPr>
            <p:ph idx="1"/>
          </p:nvPr>
        </p:nvSpPr>
        <p:spPr/>
        <p:txBody>
          <a:bodyPr/>
          <a:lstStyle/>
          <a:p>
            <a:r>
              <a:rPr lang="en-US" dirty="0"/>
              <a:t>Things in the universe are contingent that does not entail that the universe on the whole is contingent.</a:t>
            </a:r>
          </a:p>
          <a:p>
            <a:endParaRPr lang="en-US" dirty="0"/>
          </a:p>
          <a:p>
            <a:endParaRPr lang="en-US" dirty="0"/>
          </a:p>
          <a:p>
            <a:r>
              <a:rPr lang="en-US" dirty="0"/>
              <a:t>Fallacy of Composition – Because some parts have a certain  property doesn’t mean the whole has the same property.</a:t>
            </a:r>
          </a:p>
        </p:txBody>
      </p:sp>
      <p:sp>
        <p:nvSpPr>
          <p:cNvPr id="4" name="TextBox 3">
            <a:extLst>
              <a:ext uri="{FF2B5EF4-FFF2-40B4-BE49-F238E27FC236}">
                <a16:creationId xmlns:a16="http://schemas.microsoft.com/office/drawing/2014/main" id="{0C318257-C34F-4536-88B6-06B42E0987BE}"/>
              </a:ext>
            </a:extLst>
          </p:cNvPr>
          <p:cNvSpPr txBox="1"/>
          <p:nvPr/>
        </p:nvSpPr>
        <p:spPr>
          <a:xfrm>
            <a:off x="1784412" y="6098959"/>
            <a:ext cx="8318376" cy="584775"/>
          </a:xfrm>
          <a:prstGeom prst="rect">
            <a:avLst/>
          </a:prstGeom>
          <a:noFill/>
        </p:spPr>
        <p:txBody>
          <a:bodyPr wrap="square" rtlCol="0">
            <a:spAutoFit/>
          </a:bodyPr>
          <a:lstStyle/>
          <a:p>
            <a:r>
              <a:rPr lang="en-US" sz="1600" dirty="0"/>
              <a:t>Carneades.org, Russell’s Objections to the Cosmological Argument, [video], 2013, &lt; https://www.youtube.com/watch?v=ppBxkTTGoRQ &gt; [Accessed on 13/12/21]</a:t>
            </a:r>
          </a:p>
        </p:txBody>
      </p:sp>
    </p:spTree>
    <p:extLst>
      <p:ext uri="{BB962C8B-B14F-4D97-AF65-F5344CB8AC3E}">
        <p14:creationId xmlns:p14="http://schemas.microsoft.com/office/powerpoint/2010/main" val="349822845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AAF911-C90E-4D58-B8A4-1E1579453D3A}"/>
              </a:ext>
            </a:extLst>
          </p:cNvPr>
          <p:cNvSpPr>
            <a:spLocks noGrp="1"/>
          </p:cNvSpPr>
          <p:nvPr>
            <p:ph type="title"/>
          </p:nvPr>
        </p:nvSpPr>
        <p:spPr/>
        <p:txBody>
          <a:bodyPr/>
          <a:lstStyle/>
          <a:p>
            <a:r>
              <a:rPr lang="en-US" dirty="0"/>
              <a:t>The Bing Bang and the Limits of Knowledge</a:t>
            </a:r>
            <a:endParaRPr lang="en-GB" dirty="0"/>
          </a:p>
        </p:txBody>
      </p:sp>
      <p:sp>
        <p:nvSpPr>
          <p:cNvPr id="3" name="Content Placeholder 2">
            <a:extLst>
              <a:ext uri="{FF2B5EF4-FFF2-40B4-BE49-F238E27FC236}">
                <a16:creationId xmlns:a16="http://schemas.microsoft.com/office/drawing/2014/main" id="{2A248286-6791-4181-9730-19BC09E2F378}"/>
              </a:ext>
            </a:extLst>
          </p:cNvPr>
          <p:cNvSpPr>
            <a:spLocks noGrp="1"/>
          </p:cNvSpPr>
          <p:nvPr>
            <p:ph idx="1"/>
          </p:nvPr>
        </p:nvSpPr>
        <p:spPr/>
        <p:txBody>
          <a:bodyPr/>
          <a:lstStyle/>
          <a:p>
            <a:r>
              <a:rPr lang="en-US" dirty="0"/>
              <a:t>The universe has a cause – The Big Bang</a:t>
            </a:r>
          </a:p>
          <a:p>
            <a:endParaRPr lang="en-US" dirty="0"/>
          </a:p>
          <a:p>
            <a:r>
              <a:rPr lang="en-US" dirty="0"/>
              <a:t>Evidence is Cosmic Microwave Background Radiation.</a:t>
            </a:r>
          </a:p>
          <a:p>
            <a:endParaRPr lang="en-US" dirty="0"/>
          </a:p>
          <a:p>
            <a:r>
              <a:rPr lang="en-US" dirty="0"/>
              <a:t>However, the leap from contingent to necessary is too large of a step with the limited knowledge of the universe we have.</a:t>
            </a:r>
          </a:p>
          <a:p>
            <a:endParaRPr lang="en-US" dirty="0"/>
          </a:p>
          <a:p>
            <a:r>
              <a:rPr lang="en-US" dirty="0"/>
              <a:t>The Big Bang is a successful step into understanding the secrets it has to offer.</a:t>
            </a:r>
          </a:p>
          <a:p>
            <a:endParaRPr lang="en-US" dirty="0"/>
          </a:p>
          <a:p>
            <a:pPr marL="0" indent="0">
              <a:buNone/>
            </a:pPr>
            <a:endParaRPr lang="en-US" dirty="0"/>
          </a:p>
        </p:txBody>
      </p:sp>
    </p:spTree>
    <p:extLst>
      <p:ext uri="{BB962C8B-B14F-4D97-AF65-F5344CB8AC3E}">
        <p14:creationId xmlns:p14="http://schemas.microsoft.com/office/powerpoint/2010/main" val="131298704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0B2872-4463-494F-805D-F7DBABDF36A8}"/>
              </a:ext>
            </a:extLst>
          </p:cNvPr>
          <p:cNvSpPr>
            <a:spLocks noGrp="1"/>
          </p:cNvSpPr>
          <p:nvPr>
            <p:ph type="title"/>
          </p:nvPr>
        </p:nvSpPr>
        <p:spPr/>
        <p:txBody>
          <a:bodyPr/>
          <a:lstStyle/>
          <a:p>
            <a:r>
              <a:rPr lang="en-US" dirty="0"/>
              <a:t>Conclusion</a:t>
            </a:r>
            <a:endParaRPr lang="en-GB" dirty="0"/>
          </a:p>
        </p:txBody>
      </p:sp>
      <p:sp>
        <p:nvSpPr>
          <p:cNvPr id="3" name="Content Placeholder 2">
            <a:extLst>
              <a:ext uri="{FF2B5EF4-FFF2-40B4-BE49-F238E27FC236}">
                <a16:creationId xmlns:a16="http://schemas.microsoft.com/office/drawing/2014/main" id="{664ADE79-AB3F-47DA-8535-2A629213A190}"/>
              </a:ext>
            </a:extLst>
          </p:cNvPr>
          <p:cNvSpPr>
            <a:spLocks noGrp="1"/>
          </p:cNvSpPr>
          <p:nvPr>
            <p:ph idx="1"/>
          </p:nvPr>
        </p:nvSpPr>
        <p:spPr/>
        <p:txBody>
          <a:bodyPr>
            <a:normAutofit lnSpcReduction="10000"/>
          </a:bodyPr>
          <a:lstStyle/>
          <a:p>
            <a:r>
              <a:rPr lang="en-US" dirty="0"/>
              <a:t>Aquinas’ reasoning is valid and persuasive</a:t>
            </a:r>
          </a:p>
          <a:p>
            <a:endParaRPr lang="en-US" dirty="0"/>
          </a:p>
          <a:p>
            <a:r>
              <a:rPr lang="en-US" dirty="0"/>
              <a:t>David Hume and Bertrand Russell pose reasonable doubt to the argument.</a:t>
            </a:r>
          </a:p>
          <a:p>
            <a:endParaRPr lang="en-US" dirty="0"/>
          </a:p>
          <a:p>
            <a:r>
              <a:rPr lang="en-US" dirty="0"/>
              <a:t>Therefore, at this point in time, we do not know what is beyond our universe and that created it</a:t>
            </a:r>
          </a:p>
          <a:p>
            <a:endParaRPr lang="en-US" dirty="0"/>
          </a:p>
          <a:p>
            <a:r>
              <a:rPr lang="en-US" dirty="0"/>
              <a:t>Therefore, it is reasonable to believe in God but only until proven right or proven otherwise.</a:t>
            </a:r>
          </a:p>
        </p:txBody>
      </p:sp>
    </p:spTree>
    <p:extLst>
      <p:ext uri="{BB962C8B-B14F-4D97-AF65-F5344CB8AC3E}">
        <p14:creationId xmlns:p14="http://schemas.microsoft.com/office/powerpoint/2010/main" val="388500538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34F972-878F-4B4B-825E-B94E82E07FAE}"/>
              </a:ext>
            </a:extLst>
          </p:cNvPr>
          <p:cNvSpPr>
            <a:spLocks noGrp="1"/>
          </p:cNvSpPr>
          <p:nvPr>
            <p:ph type="title"/>
          </p:nvPr>
        </p:nvSpPr>
        <p:spPr/>
        <p:txBody>
          <a:bodyPr/>
          <a:lstStyle/>
          <a:p>
            <a:r>
              <a:rPr lang="en-US" dirty="0"/>
              <a:t>Bibliography</a:t>
            </a:r>
            <a:endParaRPr lang="en-GB" dirty="0"/>
          </a:p>
        </p:txBody>
      </p:sp>
      <p:sp>
        <p:nvSpPr>
          <p:cNvPr id="3" name="Content Placeholder 2">
            <a:extLst>
              <a:ext uri="{FF2B5EF4-FFF2-40B4-BE49-F238E27FC236}">
                <a16:creationId xmlns:a16="http://schemas.microsoft.com/office/drawing/2014/main" id="{7F987471-D1A4-40DC-AAE8-8DDEE682DD0D}"/>
              </a:ext>
            </a:extLst>
          </p:cNvPr>
          <p:cNvSpPr>
            <a:spLocks noGrp="1"/>
          </p:cNvSpPr>
          <p:nvPr>
            <p:ph idx="1"/>
          </p:nvPr>
        </p:nvSpPr>
        <p:spPr/>
        <p:txBody>
          <a:bodyPr>
            <a:normAutofit fontScale="55000" lnSpcReduction="20000"/>
          </a:bodyPr>
          <a:lstStyle/>
          <a:p>
            <a:r>
              <a:rPr lang="en-US" dirty="0"/>
              <a:t>Lacewing, Michael, </a:t>
            </a:r>
            <a:r>
              <a:rPr lang="en-US" i="1" dirty="0"/>
              <a:t>Philosophy for A – level Metaphysics of God and Metaphysics of Mind</a:t>
            </a:r>
            <a:r>
              <a:rPr lang="en-US" dirty="0"/>
              <a:t>, Oxon: (Routledge 2017)</a:t>
            </a:r>
          </a:p>
          <a:p>
            <a:r>
              <a:rPr lang="en-GB" dirty="0"/>
              <a:t>Kenny, Anthony, </a:t>
            </a:r>
            <a:r>
              <a:rPr lang="en-GB" i="1" dirty="0"/>
              <a:t>The Five Ways,</a:t>
            </a:r>
            <a:r>
              <a:rPr lang="en-GB" dirty="0"/>
              <a:t> London: (Routledge and Kegan Paul Ltd 1969)</a:t>
            </a:r>
          </a:p>
          <a:p>
            <a:r>
              <a:rPr lang="en-US" dirty="0"/>
              <a:t>Melamed, Yitzhak Y. and Martin Lin/The Stanford Encyclopedia of Philosophy , </a:t>
            </a:r>
            <a:r>
              <a:rPr lang="en-US" i="1" dirty="0"/>
              <a:t>Principle of Sufficient Reason</a:t>
            </a:r>
            <a:r>
              <a:rPr lang="en-US" dirty="0"/>
              <a:t>, (Summer 2021 Edition), Edward N. </a:t>
            </a:r>
            <a:r>
              <a:rPr lang="en-US" dirty="0" err="1"/>
              <a:t>Zalta</a:t>
            </a:r>
            <a:r>
              <a:rPr lang="en-US" dirty="0"/>
              <a:t>,&lt; </a:t>
            </a:r>
            <a:r>
              <a:rPr lang="en-US" dirty="0">
                <a:hlinkClick r:id="rId2"/>
              </a:rPr>
              <a:t>https://plato.stanford.edu/archives/sum2021/entries/sufficient-reason/</a:t>
            </a:r>
            <a:r>
              <a:rPr lang="en-US" dirty="0"/>
              <a:t> &gt; [Accessed 13/12/21]</a:t>
            </a:r>
          </a:p>
          <a:p>
            <a:r>
              <a:rPr lang="en-US" dirty="0"/>
              <a:t>Meister, Chad/Internet </a:t>
            </a:r>
            <a:r>
              <a:rPr lang="en-US" dirty="0" err="1"/>
              <a:t>Encyclopaedia</a:t>
            </a:r>
            <a:r>
              <a:rPr lang="en-US" dirty="0"/>
              <a:t> of Philosophy, </a:t>
            </a:r>
            <a:r>
              <a:rPr lang="en-US" i="1" dirty="0"/>
              <a:t>Philosophy of Religion</a:t>
            </a:r>
            <a:r>
              <a:rPr lang="en-US" dirty="0"/>
              <a:t>,&lt; </a:t>
            </a:r>
            <a:r>
              <a:rPr lang="en-US" dirty="0">
                <a:hlinkClick r:id="rId3"/>
              </a:rPr>
              <a:t>https://iep.utm.edu/religion/#SH4b</a:t>
            </a:r>
            <a:r>
              <a:rPr lang="en-US" dirty="0"/>
              <a:t> &gt; [Accessed on 13/12/21]</a:t>
            </a:r>
          </a:p>
          <a:p>
            <a:r>
              <a:rPr lang="en-GB" dirty="0"/>
              <a:t>Hume, David/Hume Texts Online, </a:t>
            </a:r>
            <a:r>
              <a:rPr lang="en-GB" i="1" dirty="0"/>
              <a:t>Dialogues Concerning Natural Religion, Part 9</a:t>
            </a:r>
            <a:r>
              <a:rPr lang="en-GB" dirty="0"/>
              <a:t>, 1779, &lt; </a:t>
            </a:r>
            <a:r>
              <a:rPr lang="en-GB" dirty="0">
                <a:hlinkClick r:id="rId4"/>
              </a:rPr>
              <a:t>https://davidhume.org/texts/d/9</a:t>
            </a:r>
            <a:r>
              <a:rPr lang="en-GB" dirty="0"/>
              <a:t> &gt; [Accessed on 13/12/21]</a:t>
            </a:r>
          </a:p>
          <a:p>
            <a:r>
              <a:rPr lang="en-GB" dirty="0"/>
              <a:t>Riley, Jim/Tutor2u, </a:t>
            </a:r>
            <a:r>
              <a:rPr lang="en-GB" i="1" dirty="0"/>
              <a:t>Cosmological Argument, </a:t>
            </a:r>
            <a:r>
              <a:rPr lang="en-GB" dirty="0"/>
              <a:t>2015, &lt; </a:t>
            </a:r>
            <a:r>
              <a:rPr lang="en-GB" dirty="0">
                <a:hlinkClick r:id="rId5"/>
              </a:rPr>
              <a:t>https://www.tutor2u.net/religious-studies/blog/cosmological-argument</a:t>
            </a:r>
            <a:r>
              <a:rPr lang="en-GB" dirty="0"/>
              <a:t> &gt; [Accessed on 13/12/21]</a:t>
            </a:r>
          </a:p>
          <a:p>
            <a:r>
              <a:rPr lang="en-GB" dirty="0"/>
              <a:t>Philosophy Vibe, </a:t>
            </a:r>
            <a:r>
              <a:rPr lang="en-GB" i="1" dirty="0"/>
              <a:t>The Cosmological Argument (Arguments for the Existence of God),</a:t>
            </a:r>
            <a:r>
              <a:rPr lang="en-GB" dirty="0"/>
              <a:t> [video], 2015, &lt; </a:t>
            </a:r>
            <a:r>
              <a:rPr lang="en-GB" dirty="0">
                <a:hlinkClick r:id="rId6"/>
              </a:rPr>
              <a:t>https://www.youtube.com/watch?v=gqN87vzauRM&amp;list=PLaYmfbS4-p5toTK7I3tWs2dq5iUwR0B3M</a:t>
            </a:r>
            <a:r>
              <a:rPr lang="en-GB" dirty="0"/>
              <a:t> &gt; [Accessed on 13/12/21]</a:t>
            </a:r>
          </a:p>
          <a:p>
            <a:r>
              <a:rPr lang="en-GB" dirty="0"/>
              <a:t>Carneades.org, </a:t>
            </a:r>
            <a:r>
              <a:rPr lang="en-GB" i="1" dirty="0"/>
              <a:t>Hume’s Objections to the Cosmological Argument</a:t>
            </a:r>
            <a:r>
              <a:rPr lang="en-GB" dirty="0"/>
              <a:t>, [video], 2013, &lt; </a:t>
            </a:r>
            <a:r>
              <a:rPr lang="en-GB" dirty="0">
                <a:hlinkClick r:id="rId7"/>
              </a:rPr>
              <a:t>https://www.youtube.com/watch?v=RF6GVgZgiWA&amp;list=PLz0n_SjOttTccVz4eh6We4ZB0SlfL4b9M&amp;index=3</a:t>
            </a:r>
            <a:r>
              <a:rPr lang="en-GB" dirty="0"/>
              <a:t> &gt; [Accessed on 13/12/21]</a:t>
            </a:r>
          </a:p>
          <a:p>
            <a:r>
              <a:rPr lang="en-GB" dirty="0"/>
              <a:t>Carneades.org, </a:t>
            </a:r>
            <a:r>
              <a:rPr lang="en-GB" i="1" dirty="0"/>
              <a:t>Russell’s Objections to the Cosmological Argument</a:t>
            </a:r>
            <a:r>
              <a:rPr lang="en-GB" dirty="0"/>
              <a:t>, [video], 2013, &lt; </a:t>
            </a:r>
            <a:r>
              <a:rPr lang="en-GB" dirty="0">
                <a:hlinkClick r:id="rId8"/>
              </a:rPr>
              <a:t>https://www.youtube.com/watch?v=ppBxkTTGoRQ</a:t>
            </a:r>
            <a:r>
              <a:rPr lang="en-GB" dirty="0"/>
              <a:t> &gt; [Accessed on 13/12/21]</a:t>
            </a:r>
          </a:p>
          <a:p>
            <a:r>
              <a:rPr lang="en-GB" dirty="0"/>
              <a:t>Internet Encyclopaedia of Philosophy, </a:t>
            </a:r>
            <a:r>
              <a:rPr lang="en-GB" i="1" dirty="0"/>
              <a:t>Validity and Soundness</a:t>
            </a:r>
            <a:r>
              <a:rPr lang="en-GB" dirty="0"/>
              <a:t>, &lt; </a:t>
            </a:r>
            <a:r>
              <a:rPr lang="en-GB" dirty="0">
                <a:hlinkClick r:id="rId9"/>
              </a:rPr>
              <a:t>https://iep.utm.edu/val-snd/</a:t>
            </a:r>
            <a:r>
              <a:rPr lang="en-GB" dirty="0"/>
              <a:t> &gt; [Accessed 13/12/21]</a:t>
            </a:r>
          </a:p>
        </p:txBody>
      </p:sp>
    </p:spTree>
    <p:extLst>
      <p:ext uri="{BB962C8B-B14F-4D97-AF65-F5344CB8AC3E}">
        <p14:creationId xmlns:p14="http://schemas.microsoft.com/office/powerpoint/2010/main" val="157904293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583</TotalTime>
  <Words>1195</Words>
  <Application>Microsoft Office PowerPoint</Application>
  <PresentationFormat>Widescreen</PresentationFormat>
  <Paragraphs>82</Paragraphs>
  <Slides>10</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10</vt:i4>
      </vt:variant>
    </vt:vector>
  </HeadingPairs>
  <TitlesOfParts>
    <vt:vector size="14" baseType="lpstr">
      <vt:lpstr>Arial</vt:lpstr>
      <vt:lpstr>Calibri</vt:lpstr>
      <vt:lpstr>Calibri Light</vt:lpstr>
      <vt:lpstr>Office Theme</vt:lpstr>
      <vt:lpstr>‘Therefore, whatever is moved must be moved by another. If that by which it is moved be itself moved, then this also must needs be moved by another...but this cannot go on to infinity, because there would be no first mover and consequently no other mover…’  Do you consider Aquinas' reasoning in his Cosmological Argument to be valid and persuasive?</vt:lpstr>
      <vt:lpstr>Introduction</vt:lpstr>
      <vt:lpstr>St. Thomas Aquinas – Argument from Motion</vt:lpstr>
      <vt:lpstr>David Hume – Argument against a posteriori reasoning </vt:lpstr>
      <vt:lpstr>Validity of a Necessary Being</vt:lpstr>
      <vt:lpstr>Leibniz and Aquinas - Principle of Sufficient Reason and the Argument from Contingency</vt:lpstr>
      <vt:lpstr>Bertrand Russell – Fallacy of Composition</vt:lpstr>
      <vt:lpstr>The Bing Bang and the Limits of Knowledge</vt:lpstr>
      <vt:lpstr>Conclusion</vt:lpstr>
      <vt:lpstr>Bibliography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‘Therefore, whatever is moved must be moved by another. If that by which it is moved be itself moved, then this also must needs be moved by another...but this cannot go on to infinity, because there would be no first mover and consequently no other mover…’  Do you consider Aquinas' reasoning in his Cosmological Argument to be valid and persuasive?</dc:title>
  <dc:creator>Nissim Galiko (1901428)</dc:creator>
  <cp:lastModifiedBy>Nissim Galiko (1901428)</cp:lastModifiedBy>
  <cp:revision>10</cp:revision>
  <dcterms:created xsi:type="dcterms:W3CDTF">2021-12-07T16:43:34Z</dcterms:created>
  <dcterms:modified xsi:type="dcterms:W3CDTF">2021-12-15T15:20:44Z</dcterms:modified>
</cp:coreProperties>
</file>