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90" d="100"/>
          <a:sy n="90" d="100"/>
        </p:scale>
        <p:origin x="-72" y="-59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8F4DE-9D94-4DAF-90ED-571A81311FF0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785B9-3D52-4608-A8F6-4951582668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7526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8F4DE-9D94-4DAF-90ED-571A81311FF0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785B9-3D52-4608-A8F6-4951582668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2020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8F4DE-9D94-4DAF-90ED-571A81311FF0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785B9-3D52-4608-A8F6-4951582668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5595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8F4DE-9D94-4DAF-90ED-571A81311FF0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785B9-3D52-4608-A8F6-4951582668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0213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8F4DE-9D94-4DAF-90ED-571A81311FF0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785B9-3D52-4608-A8F6-4951582668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94736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8F4DE-9D94-4DAF-90ED-571A81311FF0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785B9-3D52-4608-A8F6-4951582668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0088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8F4DE-9D94-4DAF-90ED-571A81311FF0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785B9-3D52-4608-A8F6-4951582668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22854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8F4DE-9D94-4DAF-90ED-571A81311FF0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785B9-3D52-4608-A8F6-4951582668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5161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8F4DE-9D94-4DAF-90ED-571A81311FF0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785B9-3D52-4608-A8F6-4951582668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4647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8F4DE-9D94-4DAF-90ED-571A81311FF0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785B9-3D52-4608-A8F6-4951582668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1848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8F4DE-9D94-4DAF-90ED-571A81311FF0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785B9-3D52-4608-A8F6-4951582668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8635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B8F4DE-9D94-4DAF-90ED-571A81311FF0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1785B9-3D52-4608-A8F6-4951582668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6659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hyperlink" Target="https://www.google.co.uk/url?sa=i&amp;rct=j&amp;q=&amp;esrc=s&amp;source=images&amp;cd=&amp;cad=rja&amp;uact=8&amp;ved=0ahUKEwihi9-fwb7LAhVJCZoKHclmDLsQjRwIBw&amp;url=http://www.fitnessmarkt.com/technogym/strength-training-equipment/shoulders/shoulder-press&amp;bvm=bv.116636494,d.d2s&amp;psig=AFQjCNF_5ykS9L4-L9Bo86OQOCNnPlvKEg&amp;ust=1457987564004777" TargetMode="Externa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Internal Forces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8977" y="2073903"/>
            <a:ext cx="3971925" cy="366712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1912" y="1987225"/>
            <a:ext cx="3810000" cy="384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37272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Forces and movement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2628" y="1464118"/>
            <a:ext cx="10515600" cy="4351338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>
                <a:solidFill>
                  <a:srgbClr val="FF0000"/>
                </a:solidFill>
              </a:rPr>
              <a:t>Muscle create the force along the line of sarcomeres.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>
                <a:solidFill>
                  <a:srgbClr val="0070C0"/>
                </a:solidFill>
              </a:rPr>
              <a:t>Tendon translates the force on to the insertion/s and origin along its length.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>
                <a:solidFill>
                  <a:srgbClr val="00B050"/>
                </a:solidFill>
              </a:rPr>
              <a:t>Movement around the joint (or isometric) occurs in two dimensions.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>
                <a:solidFill>
                  <a:srgbClr val="7030A0"/>
                </a:solidFill>
              </a:rPr>
              <a:t>Joint also tries to move linearly.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Stabilising muscles and ligaments prevent unwanted movements and joint dislocation.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94954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5003"/>
            <a:ext cx="10515600" cy="1325563"/>
          </a:xfrm>
        </p:spPr>
        <p:txBody>
          <a:bodyPr/>
          <a:lstStyle/>
          <a:p>
            <a:pPr algn="ctr"/>
            <a:r>
              <a:rPr lang="en-GB" dirty="0" smtClean="0"/>
              <a:t>Muscle force as a Vector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13356"/>
            <a:ext cx="10515600" cy="800617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Normally work in two dimensions and has magnitude and Direction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662" y="2329158"/>
            <a:ext cx="5771046" cy="3398610"/>
          </a:xfrm>
          <a:prstGeom prst="rect">
            <a:avLst/>
          </a:prstGeom>
        </p:spPr>
      </p:pic>
      <p:cxnSp>
        <p:nvCxnSpPr>
          <p:cNvPr id="6" name="Straight Arrow Connector 5"/>
          <p:cNvCxnSpPr/>
          <p:nvPr/>
        </p:nvCxnSpPr>
        <p:spPr>
          <a:xfrm flipH="1" flipV="1">
            <a:off x="2807474" y="2329158"/>
            <a:ext cx="300529" cy="1927264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H="1">
            <a:off x="1042469" y="4231060"/>
            <a:ext cx="2115879" cy="10632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V="1">
            <a:off x="3158348" y="2098640"/>
            <a:ext cx="0" cy="2157782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2597160" y="1729572"/>
            <a:ext cx="170578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solidFill>
                  <a:srgbClr val="00B050"/>
                </a:solidFill>
              </a:rPr>
              <a:t>Vertical muscle force</a:t>
            </a:r>
            <a:endParaRPr lang="en-GB" sz="1400" dirty="0">
              <a:solidFill>
                <a:srgbClr val="00B05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219662" y="4315678"/>
            <a:ext cx="19786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 smtClean="0">
                <a:solidFill>
                  <a:srgbClr val="FF0000"/>
                </a:solidFill>
              </a:rPr>
              <a:t>Horizontal muscle force</a:t>
            </a:r>
            <a:endParaRPr lang="en-GB" sz="1400" b="1" dirty="0">
              <a:solidFill>
                <a:srgbClr val="FF000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926580" y="2042758"/>
            <a:ext cx="152347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>
                <a:solidFill>
                  <a:srgbClr val="0070C0"/>
                </a:solidFill>
              </a:rPr>
              <a:t>Muscle force</a:t>
            </a:r>
            <a:endParaRPr lang="en-GB" sz="1600" dirty="0">
              <a:solidFill>
                <a:srgbClr val="0070C0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2913321" y="3867044"/>
            <a:ext cx="3402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Ɵ</a:t>
            </a:r>
            <a:endParaRPr lang="en-GB" dirty="0"/>
          </a:p>
        </p:txBody>
      </p:sp>
      <p:sp>
        <p:nvSpPr>
          <p:cNvPr id="18" name="Arc 17"/>
          <p:cNvSpPr/>
          <p:nvPr/>
        </p:nvSpPr>
        <p:spPr>
          <a:xfrm rot="15603194">
            <a:off x="2793838" y="3929198"/>
            <a:ext cx="669851" cy="534914"/>
          </a:xfrm>
          <a:prstGeom prst="arc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/>
          <p:cNvSpPr txBox="1"/>
          <p:nvPr/>
        </p:nvSpPr>
        <p:spPr>
          <a:xfrm>
            <a:off x="6096000" y="1729572"/>
            <a:ext cx="5018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If we know the vertical force and angle of insertion then we can work out the muscles forces</a:t>
            </a:r>
            <a:endParaRPr lang="en-GB" dirty="0"/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9651" y="4931232"/>
            <a:ext cx="4664149" cy="1749483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2861" y="2521127"/>
            <a:ext cx="3956789" cy="2282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26886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8117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Moment Forces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04630"/>
            <a:ext cx="10515600" cy="960105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The moment of a force is the magnitude of the force multiplied by the perpendicular distance between the application of the force and the axis of rotation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31829" y="2469079"/>
            <a:ext cx="1724025" cy="26003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8248" y="2081322"/>
            <a:ext cx="2352675" cy="19431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371" y="2328530"/>
            <a:ext cx="4488576" cy="3646968"/>
          </a:xfrm>
          <a:prstGeom prst="rect">
            <a:avLst/>
          </a:prstGeom>
        </p:spPr>
      </p:pic>
      <p:pic>
        <p:nvPicPr>
          <p:cNvPr id="1028" name="Picture 4" descr="http://www.fitnessmarkt.com/rest/image/file-96ca4de0-26ef-4e97-82c6-6a5ee6eff122?size=ad-small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4419" y="4346907"/>
            <a:ext cx="3048000" cy="228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22659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Free Body </a:t>
            </a:r>
            <a:r>
              <a:rPr lang="en-GB" dirty="0" err="1" smtClean="0"/>
              <a:t>Diagramme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91389"/>
            <a:ext cx="10515600" cy="598598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smtClean="0"/>
              <a:t>A diagrammatic representation including all forces acting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199" y="2306047"/>
            <a:ext cx="4169735" cy="423923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570228" y="2306047"/>
            <a:ext cx="747646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Where 	</a:t>
            </a:r>
            <a:r>
              <a:rPr lang="en-GB" dirty="0">
                <a:solidFill>
                  <a:srgbClr val="FF0000"/>
                </a:solidFill>
              </a:rPr>
              <a:t>W</a:t>
            </a:r>
            <a:r>
              <a:rPr lang="en-GB" dirty="0" smtClean="0"/>
              <a:t> = force of weight of arm = mass x gravity (kgms</a:t>
            </a:r>
            <a:r>
              <a:rPr lang="en-GB" baseline="30000" dirty="0" smtClean="0"/>
              <a:t>-2</a:t>
            </a:r>
            <a:r>
              <a:rPr lang="en-GB" dirty="0" smtClean="0"/>
              <a:t> or N)</a:t>
            </a:r>
          </a:p>
          <a:p>
            <a:endParaRPr lang="en-GB" dirty="0" smtClean="0"/>
          </a:p>
          <a:p>
            <a:r>
              <a:rPr lang="en-GB" dirty="0" smtClean="0"/>
              <a:t>	</a:t>
            </a:r>
            <a:r>
              <a:rPr lang="en-GB" dirty="0" smtClean="0">
                <a:solidFill>
                  <a:srgbClr val="FF0000"/>
                </a:solidFill>
              </a:rPr>
              <a:t>F</a:t>
            </a:r>
            <a:r>
              <a:rPr lang="en-GB" dirty="0" smtClean="0"/>
              <a:t> is the force of the weight held</a:t>
            </a:r>
          </a:p>
          <a:p>
            <a:endParaRPr lang="en-GB" dirty="0" smtClean="0"/>
          </a:p>
          <a:p>
            <a:r>
              <a:rPr lang="en-GB" dirty="0"/>
              <a:t>	</a:t>
            </a:r>
            <a:r>
              <a:rPr lang="en-GB" dirty="0" smtClean="0">
                <a:solidFill>
                  <a:srgbClr val="FF0000"/>
                </a:solidFill>
              </a:rPr>
              <a:t>M </a:t>
            </a:r>
            <a:r>
              <a:rPr lang="en-GB" dirty="0" smtClean="0"/>
              <a:t>is the muscle force acting to hold the arm and weight.</a:t>
            </a:r>
          </a:p>
          <a:p>
            <a:endParaRPr lang="en-GB" dirty="0" smtClean="0"/>
          </a:p>
          <a:p>
            <a:r>
              <a:rPr lang="en-GB" dirty="0"/>
              <a:t>	</a:t>
            </a:r>
            <a:r>
              <a:rPr lang="en-GB" dirty="0" smtClean="0">
                <a:solidFill>
                  <a:srgbClr val="FF0000"/>
                </a:solidFill>
              </a:rPr>
              <a:t>A</a:t>
            </a:r>
            <a:r>
              <a:rPr lang="en-GB" dirty="0" smtClean="0"/>
              <a:t> is the distance between the elbow joint and insertion of biceps 	</a:t>
            </a:r>
            <a:r>
              <a:rPr lang="en-GB" dirty="0" err="1" smtClean="0"/>
              <a:t>brachii</a:t>
            </a:r>
            <a:r>
              <a:rPr lang="en-GB" dirty="0" smtClean="0"/>
              <a:t> (assume only once muscle acting!)</a:t>
            </a:r>
          </a:p>
          <a:p>
            <a:endParaRPr lang="en-GB" dirty="0" smtClean="0"/>
          </a:p>
          <a:p>
            <a:r>
              <a:rPr lang="en-GB" dirty="0"/>
              <a:t>	</a:t>
            </a:r>
            <a:r>
              <a:rPr lang="en-GB" dirty="0" smtClean="0">
                <a:solidFill>
                  <a:srgbClr val="FF0000"/>
                </a:solidFill>
              </a:rPr>
              <a:t>B</a:t>
            </a:r>
            <a:r>
              <a:rPr lang="en-GB" dirty="0" smtClean="0"/>
              <a:t> is the distance half between the elbow joint and the finger tip.</a:t>
            </a:r>
          </a:p>
          <a:p>
            <a:endParaRPr lang="en-GB" dirty="0" smtClean="0"/>
          </a:p>
          <a:p>
            <a:r>
              <a:rPr lang="en-GB" dirty="0"/>
              <a:t>	</a:t>
            </a:r>
            <a:r>
              <a:rPr lang="en-GB" dirty="0" smtClean="0">
                <a:solidFill>
                  <a:srgbClr val="FF0000"/>
                </a:solidFill>
              </a:rPr>
              <a:t>C</a:t>
            </a:r>
            <a:r>
              <a:rPr lang="en-GB" dirty="0" smtClean="0"/>
              <a:t> is the distance between the elbow joint and centre of mass being 	held.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913862" y="5277589"/>
            <a:ext cx="3402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568647" y="5646921"/>
            <a:ext cx="3544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795379" y="6005307"/>
            <a:ext cx="3402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486400" y="6189973"/>
            <a:ext cx="6411433" cy="3693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rgbClr val="0070C0"/>
                </a:solidFill>
              </a:rPr>
              <a:t>WE CAN MEASURE ALL OF THESE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72454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Resolving Force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37683" y="1871329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If forces are in equilibrium  (</a:t>
            </a:r>
            <a:r>
              <a:rPr lang="el-GR" dirty="0" smtClean="0"/>
              <a:t>Ξ</a:t>
            </a:r>
            <a:r>
              <a:rPr lang="en-GB" dirty="0" smtClean="0"/>
              <a:t>m) then </a:t>
            </a:r>
            <a:r>
              <a:rPr lang="el-GR" dirty="0" smtClean="0"/>
              <a:t>Ξ</a:t>
            </a:r>
            <a:endParaRPr lang="en-GB" dirty="0"/>
          </a:p>
        </p:txBody>
      </p:sp>
      <p:cxnSp>
        <p:nvCxnSpPr>
          <p:cNvPr id="10" name="Straight Arrow Connector 9"/>
          <p:cNvCxnSpPr/>
          <p:nvPr/>
        </p:nvCxnSpPr>
        <p:spPr>
          <a:xfrm>
            <a:off x="6900530" y="1919175"/>
            <a:ext cx="0" cy="350875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V="1">
            <a:off x="6645349" y="1871329"/>
            <a:ext cx="0" cy="350875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2021959" y="2679405"/>
            <a:ext cx="531628" cy="212651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2530549" y="4805916"/>
            <a:ext cx="41148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4587949" y="4805917"/>
            <a:ext cx="0" cy="457198"/>
          </a:xfrm>
          <a:prstGeom prst="line">
            <a:avLst/>
          </a:prstGeom>
          <a:ln w="38100">
            <a:solidFill>
              <a:schemeClr val="tx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>
            <a:stCxn id="29" idx="2"/>
          </p:cNvCxnSpPr>
          <p:nvPr/>
        </p:nvCxnSpPr>
        <p:spPr>
          <a:xfrm>
            <a:off x="2763478" y="4495468"/>
            <a:ext cx="129463" cy="298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6643577" y="4805917"/>
            <a:ext cx="1772" cy="839971"/>
          </a:xfrm>
          <a:prstGeom prst="line">
            <a:avLst/>
          </a:prstGeom>
          <a:ln w="38100">
            <a:solidFill>
              <a:schemeClr val="tx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 flipH="1" flipV="1">
            <a:off x="2870791" y="4274289"/>
            <a:ext cx="10632" cy="531627"/>
          </a:xfrm>
          <a:prstGeom prst="line">
            <a:avLst/>
          </a:prstGeom>
          <a:ln w="38100">
            <a:solidFill>
              <a:schemeClr val="tx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val 26"/>
          <p:cNvSpPr/>
          <p:nvPr/>
        </p:nvSpPr>
        <p:spPr>
          <a:xfrm>
            <a:off x="6337005" y="4199859"/>
            <a:ext cx="563525" cy="60605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TextBox 27"/>
          <p:cNvSpPr txBox="1"/>
          <p:nvPr/>
        </p:nvSpPr>
        <p:spPr>
          <a:xfrm>
            <a:off x="6395483" y="4369116"/>
            <a:ext cx="446567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 smtClean="0"/>
              <a:t>10kg</a:t>
            </a:r>
            <a:endParaRPr lang="en-GB" sz="1050" dirty="0"/>
          </a:p>
        </p:txBody>
      </p:sp>
      <p:sp>
        <p:nvSpPr>
          <p:cNvPr id="29" name="Oval 28"/>
          <p:cNvSpPr/>
          <p:nvPr/>
        </p:nvSpPr>
        <p:spPr>
          <a:xfrm rot="14844987">
            <a:off x="1625764" y="3620246"/>
            <a:ext cx="1644059" cy="2324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TextBox 35"/>
          <p:cNvSpPr txBox="1"/>
          <p:nvPr/>
        </p:nvSpPr>
        <p:spPr>
          <a:xfrm>
            <a:off x="7368363" y="3071495"/>
            <a:ext cx="41466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Relative weight of hand and arm </a:t>
            </a:r>
          </a:p>
          <a:p>
            <a:r>
              <a:rPr lang="en-GB" dirty="0" smtClean="0"/>
              <a:t>Male = 5.7% TBW Female = 4.97% TBW</a:t>
            </a:r>
            <a:endParaRPr lang="en-GB" dirty="0"/>
          </a:p>
        </p:txBody>
      </p:sp>
      <p:cxnSp>
        <p:nvCxnSpPr>
          <p:cNvPr id="37" name="Straight Connector 36"/>
          <p:cNvCxnSpPr/>
          <p:nvPr/>
        </p:nvCxnSpPr>
        <p:spPr>
          <a:xfrm>
            <a:off x="2564219" y="4937689"/>
            <a:ext cx="328722" cy="4698"/>
          </a:xfrm>
          <a:prstGeom prst="line">
            <a:avLst/>
          </a:prstGeom>
          <a:ln w="38100">
            <a:solidFill>
              <a:schemeClr val="tx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flipV="1">
            <a:off x="2564218" y="5816009"/>
            <a:ext cx="4155558" cy="15459"/>
          </a:xfrm>
          <a:prstGeom prst="line">
            <a:avLst/>
          </a:prstGeom>
          <a:ln w="38100">
            <a:solidFill>
              <a:schemeClr val="tx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>
            <a:off x="2530549" y="5230757"/>
            <a:ext cx="2055629" cy="11731"/>
          </a:xfrm>
          <a:prstGeom prst="line">
            <a:avLst/>
          </a:prstGeom>
          <a:ln w="38100">
            <a:solidFill>
              <a:schemeClr val="tx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Box 45"/>
          <p:cNvSpPr txBox="1"/>
          <p:nvPr/>
        </p:nvSpPr>
        <p:spPr>
          <a:xfrm>
            <a:off x="2275368" y="4759749"/>
            <a:ext cx="2870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</a:t>
            </a:r>
            <a:endParaRPr lang="en-GB" dirty="0"/>
          </a:p>
        </p:txBody>
      </p:sp>
      <p:sp>
        <p:nvSpPr>
          <p:cNvPr id="47" name="TextBox 46"/>
          <p:cNvSpPr txBox="1"/>
          <p:nvPr/>
        </p:nvSpPr>
        <p:spPr>
          <a:xfrm>
            <a:off x="4306286" y="5513091"/>
            <a:ext cx="3357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</a:t>
            </a:r>
            <a:endParaRPr lang="en-GB" dirty="0"/>
          </a:p>
        </p:txBody>
      </p:sp>
      <p:sp>
        <p:nvSpPr>
          <p:cNvPr id="48" name="TextBox 47"/>
          <p:cNvSpPr txBox="1"/>
          <p:nvPr/>
        </p:nvSpPr>
        <p:spPr>
          <a:xfrm>
            <a:off x="3164072" y="4935942"/>
            <a:ext cx="2870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</a:t>
            </a:r>
          </a:p>
        </p:txBody>
      </p:sp>
      <p:sp>
        <p:nvSpPr>
          <p:cNvPr id="50" name="TextBox 49"/>
          <p:cNvSpPr txBox="1"/>
          <p:nvPr/>
        </p:nvSpPr>
        <p:spPr>
          <a:xfrm>
            <a:off x="4241505" y="5305371"/>
            <a:ext cx="10419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 smtClean="0"/>
              <a:t>Wt</a:t>
            </a:r>
            <a:r>
              <a:rPr lang="en-GB" sz="1200" dirty="0" smtClean="0"/>
              <a:t> Arm x g</a:t>
            </a:r>
            <a:endParaRPr lang="en-GB" sz="1200" dirty="0"/>
          </a:p>
        </p:txBody>
      </p:sp>
      <p:sp>
        <p:nvSpPr>
          <p:cNvPr id="51" name="TextBox 50"/>
          <p:cNvSpPr txBox="1"/>
          <p:nvPr/>
        </p:nvSpPr>
        <p:spPr>
          <a:xfrm>
            <a:off x="2783958" y="3991100"/>
            <a:ext cx="287965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Vertical component of Muscle force (</a:t>
            </a:r>
            <a:r>
              <a:rPr lang="en-GB" sz="1200" dirty="0" err="1" smtClean="0"/>
              <a:t>MFv</a:t>
            </a:r>
            <a:r>
              <a:rPr lang="en-GB" sz="1200" dirty="0" smtClean="0"/>
              <a:t>)</a:t>
            </a:r>
            <a:endParaRPr lang="en-GB" sz="1200" dirty="0"/>
          </a:p>
        </p:txBody>
      </p:sp>
      <p:sp>
        <p:nvSpPr>
          <p:cNvPr id="52" name="TextBox 51"/>
          <p:cNvSpPr txBox="1"/>
          <p:nvPr/>
        </p:nvSpPr>
        <p:spPr>
          <a:xfrm>
            <a:off x="6352952" y="5837434"/>
            <a:ext cx="7017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 smtClean="0"/>
              <a:t>Wt</a:t>
            </a:r>
            <a:r>
              <a:rPr lang="en-GB" sz="1200" dirty="0" smtClean="0"/>
              <a:t>  x g</a:t>
            </a:r>
            <a:endParaRPr lang="en-GB" sz="1200" dirty="0"/>
          </a:p>
        </p:txBody>
      </p:sp>
      <p:sp>
        <p:nvSpPr>
          <p:cNvPr id="54" name="TextBox 53"/>
          <p:cNvSpPr txBox="1"/>
          <p:nvPr/>
        </p:nvSpPr>
        <p:spPr>
          <a:xfrm>
            <a:off x="2445488" y="6222667"/>
            <a:ext cx="8676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rgbClr val="FF0000"/>
                </a:solidFill>
              </a:rPr>
              <a:t>Resolving forces -  </a:t>
            </a:r>
            <a:r>
              <a:rPr lang="en-GB" sz="2800" dirty="0" err="1" smtClean="0">
                <a:solidFill>
                  <a:srgbClr val="FF0000"/>
                </a:solidFill>
              </a:rPr>
              <a:t>MFv</a:t>
            </a:r>
            <a:r>
              <a:rPr lang="en-GB" sz="2800" dirty="0" smtClean="0">
                <a:solidFill>
                  <a:srgbClr val="FF0000"/>
                </a:solidFill>
              </a:rPr>
              <a:t> x A = (</a:t>
            </a:r>
            <a:r>
              <a:rPr lang="en-GB" sz="2800" dirty="0" err="1" smtClean="0">
                <a:solidFill>
                  <a:srgbClr val="FF0000"/>
                </a:solidFill>
              </a:rPr>
              <a:t>Awt</a:t>
            </a:r>
            <a:r>
              <a:rPr lang="en-GB" sz="2800" dirty="0" smtClean="0">
                <a:solidFill>
                  <a:srgbClr val="FF0000"/>
                </a:solidFill>
              </a:rPr>
              <a:t> x B) + (WT x C) </a:t>
            </a:r>
            <a:endParaRPr lang="en-GB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09531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29070" y="248166"/>
            <a:ext cx="10632558" cy="1325563"/>
          </a:xfrm>
        </p:spPr>
        <p:txBody>
          <a:bodyPr/>
          <a:lstStyle/>
          <a:p>
            <a:r>
              <a:rPr lang="en-GB" dirty="0" smtClean="0"/>
              <a:t>Calculating Muscle Force and Stabilising Force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29070" y="1591819"/>
            <a:ext cx="10515600" cy="4936572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Use the trigonometry ratios to calculate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Total muscle force required to hold the weight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Stabilising force produced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>
                <a:solidFill>
                  <a:srgbClr val="FF0000"/>
                </a:solidFill>
              </a:rPr>
              <a:t> What are the issues and errors in determining force this way?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rgbClr val="FF0000"/>
                </a:solidFill>
              </a:rPr>
              <a:t>Is it accurate?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49173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31209"/>
            <a:ext cx="10515600" cy="942680"/>
          </a:xfrm>
        </p:spPr>
        <p:txBody>
          <a:bodyPr/>
          <a:lstStyle/>
          <a:p>
            <a:pPr algn="ctr"/>
            <a:r>
              <a:rPr lang="en-GB" dirty="0" smtClean="0"/>
              <a:t>Stress and Strain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326" y="953755"/>
            <a:ext cx="10515600" cy="2150952"/>
          </a:xfrm>
        </p:spPr>
        <p:txBody>
          <a:bodyPr/>
          <a:lstStyle/>
          <a:p>
            <a:r>
              <a:rPr lang="en-GB" dirty="0" smtClean="0"/>
              <a:t>Stress is the forces divided by the cross-sectional area</a:t>
            </a:r>
          </a:p>
          <a:p>
            <a:r>
              <a:rPr lang="en-GB" dirty="0" smtClean="0"/>
              <a:t>Strain is the change in length divided by the original length</a:t>
            </a:r>
          </a:p>
          <a:p>
            <a:endParaRPr lang="en-GB" dirty="0"/>
          </a:p>
          <a:p>
            <a:r>
              <a:rPr lang="en-GB" dirty="0" smtClean="0"/>
              <a:t>The relationship between stress and strain is the modulus of elasticity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953" y="3029496"/>
            <a:ext cx="4710224" cy="348737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230" y="3138297"/>
            <a:ext cx="4485454" cy="3259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1970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7054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Modulus of Elasticity or Young’s Modulus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6668" y="1144515"/>
            <a:ext cx="3810000" cy="32861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6372" y="1233399"/>
            <a:ext cx="3470909" cy="293942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361251" y="1895514"/>
            <a:ext cx="1424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Tendons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7640" y="4253024"/>
            <a:ext cx="3868374" cy="245734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6668" y="4639490"/>
            <a:ext cx="4206327" cy="2070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89843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298</Words>
  <Application>Microsoft Office PowerPoint</Application>
  <PresentationFormat>Custom</PresentationFormat>
  <Paragraphs>62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Internal Forces</vt:lpstr>
      <vt:lpstr>Forces and movement</vt:lpstr>
      <vt:lpstr>Muscle force as a Vector</vt:lpstr>
      <vt:lpstr>Moment Forces</vt:lpstr>
      <vt:lpstr>Free Body Diagramme</vt:lpstr>
      <vt:lpstr>Resolving Force</vt:lpstr>
      <vt:lpstr>Calculating Muscle Force and Stabilising Force</vt:lpstr>
      <vt:lpstr>Stress and Strain</vt:lpstr>
      <vt:lpstr>Modulus of Elasticity or Young’s Modulus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Internal Forces</dc:title>
  <dc:creator>David Gardner</dc:creator>
  <cp:lastModifiedBy>Administrator</cp:lastModifiedBy>
  <cp:revision>13</cp:revision>
  <dcterms:created xsi:type="dcterms:W3CDTF">2016-03-13T20:08:37Z</dcterms:created>
  <dcterms:modified xsi:type="dcterms:W3CDTF">2017-02-09T19:04:10Z</dcterms:modified>
</cp:coreProperties>
</file>