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04" r:id="rId1"/>
  </p:sldMasterIdLst>
  <p:notesMasterIdLst>
    <p:notesMasterId r:id="rId39"/>
  </p:notesMasterIdLst>
  <p:sldIdLst>
    <p:sldId id="256" r:id="rId2"/>
    <p:sldId id="306" r:id="rId3"/>
    <p:sldId id="292" r:id="rId4"/>
    <p:sldId id="283" r:id="rId5"/>
    <p:sldId id="284" r:id="rId6"/>
    <p:sldId id="296" r:id="rId7"/>
    <p:sldId id="290" r:id="rId8"/>
    <p:sldId id="260" r:id="rId9"/>
    <p:sldId id="261" r:id="rId10"/>
    <p:sldId id="262" r:id="rId11"/>
    <p:sldId id="257" r:id="rId12"/>
    <p:sldId id="258" r:id="rId13"/>
    <p:sldId id="286" r:id="rId14"/>
    <p:sldId id="259" r:id="rId15"/>
    <p:sldId id="263" r:id="rId16"/>
    <p:sldId id="307" r:id="rId17"/>
    <p:sldId id="278" r:id="rId18"/>
    <p:sldId id="279" r:id="rId19"/>
    <p:sldId id="280" r:id="rId20"/>
    <p:sldId id="282" r:id="rId21"/>
    <p:sldId id="281" r:id="rId22"/>
    <p:sldId id="294" r:id="rId23"/>
    <p:sldId id="295" r:id="rId24"/>
    <p:sldId id="297" r:id="rId25"/>
    <p:sldId id="264" r:id="rId26"/>
    <p:sldId id="265" r:id="rId27"/>
    <p:sldId id="266" r:id="rId28"/>
    <p:sldId id="267" r:id="rId29"/>
    <p:sldId id="268" r:id="rId30"/>
    <p:sldId id="269" r:id="rId31"/>
    <p:sldId id="270" r:id="rId32"/>
    <p:sldId id="271" r:id="rId33"/>
    <p:sldId id="272" r:id="rId34"/>
    <p:sldId id="273" r:id="rId35"/>
    <p:sldId id="305" r:id="rId36"/>
    <p:sldId id="291" r:id="rId37"/>
    <p:sldId id="293"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9115"/>
    <a:srgbClr val="8BFF10"/>
    <a:srgbClr val="FFF40F"/>
    <a:srgbClr val="F58012"/>
    <a:srgbClr val="FC280C"/>
    <a:srgbClr val="2FF2A9"/>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63" d="100"/>
          <a:sy n="63" d="100"/>
        </p:scale>
        <p:origin x="-1904" y="2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printerSettings" Target="printerSettings/printerSettings1.bin"/><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60930AF-458F-E64D-AFC4-77800CE1CC6A}" type="datetimeFigureOut">
              <a:rPr lang="en-US" smtClean="0"/>
              <a:t>07/10/2019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619510-A056-C342-BFFF-E4CA2ACE2DE6}" type="slidenum">
              <a:rPr lang="en-US" smtClean="0"/>
              <a:t>‹#›</a:t>
            </a:fld>
            <a:endParaRPr lang="en-US"/>
          </a:p>
        </p:txBody>
      </p:sp>
    </p:spTree>
    <p:extLst>
      <p:ext uri="{BB962C8B-B14F-4D97-AF65-F5344CB8AC3E}">
        <p14:creationId xmlns:p14="http://schemas.microsoft.com/office/powerpoint/2010/main" val="24722631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sz="1200" dirty="0" smtClean="0">
                <a:latin typeface="Traveling _Typewriter"/>
                <a:cs typeface="Traveling _Typewriter"/>
              </a:rPr>
              <a:t>Do you know what continuous line drawing is?</a:t>
            </a:r>
          </a:p>
          <a:p>
            <a:pPr algn="ctr"/>
            <a:endParaRPr lang="en-US" sz="1200" dirty="0" smtClean="0">
              <a:latin typeface="Traveling _Typewriter"/>
              <a:cs typeface="Traveling _Typewriter"/>
            </a:endParaRPr>
          </a:p>
          <a:p>
            <a:pPr algn="ctr"/>
            <a:r>
              <a:rPr lang="en-US" sz="1200" dirty="0" smtClean="0">
                <a:latin typeface="Traveling _Typewriter"/>
                <a:cs typeface="Traveling _Typewriter"/>
              </a:rPr>
              <a:t>Have you every done this?</a:t>
            </a:r>
          </a:p>
          <a:p>
            <a:endParaRPr lang="en-US" dirty="0"/>
          </a:p>
        </p:txBody>
      </p:sp>
      <p:sp>
        <p:nvSpPr>
          <p:cNvPr id="4" name="Slide Number Placeholder 3"/>
          <p:cNvSpPr>
            <a:spLocks noGrp="1"/>
          </p:cNvSpPr>
          <p:nvPr>
            <p:ph type="sldNum" sz="quarter" idx="10"/>
          </p:nvPr>
        </p:nvSpPr>
        <p:spPr/>
        <p:txBody>
          <a:bodyPr/>
          <a:lstStyle/>
          <a:p>
            <a:fld id="{A0619510-A056-C342-BFFF-E4CA2ACE2DE6}" type="slidenum">
              <a:rPr lang="en-US" smtClean="0"/>
              <a:t>8</a:t>
            </a:fld>
            <a:endParaRPr lang="en-US"/>
          </a:p>
        </p:txBody>
      </p:sp>
    </p:spTree>
    <p:extLst>
      <p:ext uri="{BB962C8B-B14F-4D97-AF65-F5344CB8AC3E}">
        <p14:creationId xmlns:p14="http://schemas.microsoft.com/office/powerpoint/2010/main" val="2690431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dirty="0" smtClean="0"/>
              <a:t>We crave entertaining experiences </a:t>
            </a:r>
            <a:r>
              <a:rPr lang="mr-IN" dirty="0" smtClean="0"/>
              <a:t>–</a:t>
            </a:r>
            <a:r>
              <a:rPr lang="en-US" dirty="0" smtClean="0"/>
              <a:t> reading, music, playing games etc.</a:t>
            </a:r>
          </a:p>
          <a:p>
            <a:pPr marL="171450" indent="-171450">
              <a:buFont typeface="Arial"/>
              <a:buChar char="•"/>
            </a:pPr>
            <a:r>
              <a:rPr lang="en-US" dirty="0" smtClean="0"/>
              <a:t>Are there shows/events that you have seen which have had an impact on you? Why?</a:t>
            </a:r>
          </a:p>
          <a:p>
            <a:pPr marL="171450" indent="-171450">
              <a:buFont typeface="Arial"/>
              <a:buChar char="•"/>
            </a:pPr>
            <a:r>
              <a:rPr lang="en-US" dirty="0" smtClean="0"/>
              <a:t>Collaborative</a:t>
            </a:r>
            <a:r>
              <a:rPr lang="en-US" baseline="0" dirty="0" smtClean="0"/>
              <a:t> art form </a:t>
            </a:r>
            <a:endParaRPr lang="en-US" dirty="0"/>
          </a:p>
        </p:txBody>
      </p:sp>
      <p:sp>
        <p:nvSpPr>
          <p:cNvPr id="4" name="Slide Number Placeholder 3"/>
          <p:cNvSpPr>
            <a:spLocks noGrp="1"/>
          </p:cNvSpPr>
          <p:nvPr>
            <p:ph type="sldNum" sz="quarter" idx="10"/>
          </p:nvPr>
        </p:nvSpPr>
        <p:spPr/>
        <p:txBody>
          <a:bodyPr/>
          <a:lstStyle/>
          <a:p>
            <a:fld id="{A0619510-A056-C342-BFFF-E4CA2ACE2DE6}" type="slidenum">
              <a:rPr lang="en-US" smtClean="0"/>
              <a:t>22</a:t>
            </a:fld>
            <a:endParaRPr lang="en-US"/>
          </a:p>
        </p:txBody>
      </p:sp>
    </p:spTree>
    <p:extLst>
      <p:ext uri="{BB962C8B-B14F-4D97-AF65-F5344CB8AC3E}">
        <p14:creationId xmlns:p14="http://schemas.microsoft.com/office/powerpoint/2010/main" val="2407443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Can</a:t>
            </a:r>
            <a:r>
              <a:rPr lang="en-US" baseline="0" dirty="0" smtClean="0"/>
              <a:t> you think of </a:t>
            </a:r>
            <a:r>
              <a:rPr lang="en-US" baseline="0" dirty="0" err="1" smtClean="0"/>
              <a:t>sinarios</a:t>
            </a:r>
            <a:r>
              <a:rPr lang="en-US" baseline="0" dirty="0" smtClean="0"/>
              <a:t> in which your brain operates in any of these ways?</a:t>
            </a:r>
            <a:endParaRPr lang="en-US" dirty="0"/>
          </a:p>
        </p:txBody>
      </p:sp>
      <p:sp>
        <p:nvSpPr>
          <p:cNvPr id="4" name="Slide Number Placeholder 3"/>
          <p:cNvSpPr>
            <a:spLocks noGrp="1"/>
          </p:cNvSpPr>
          <p:nvPr>
            <p:ph type="sldNum" sz="quarter" idx="10"/>
          </p:nvPr>
        </p:nvSpPr>
        <p:spPr/>
        <p:txBody>
          <a:bodyPr/>
          <a:lstStyle/>
          <a:p>
            <a:fld id="{A0619510-A056-C342-BFFF-E4CA2ACE2DE6}" type="slidenum">
              <a:rPr lang="en-US" smtClean="0"/>
              <a:t>24</a:t>
            </a:fld>
            <a:endParaRPr lang="en-US"/>
          </a:p>
        </p:txBody>
      </p:sp>
    </p:spTree>
    <p:extLst>
      <p:ext uri="{BB962C8B-B14F-4D97-AF65-F5344CB8AC3E}">
        <p14:creationId xmlns:p14="http://schemas.microsoft.com/office/powerpoint/2010/main" val="92774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8ACDB3CC-F982-40F9-8DD6-BCC9AFBF44BD}" type="datetime1">
              <a:rPr lang="en-US" smtClean="0"/>
              <a:pPr/>
              <a:t>07/10/2019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8B37D5FE-740C-46F5-801A-FA5477D9711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F3008867-0964-49C4-9DE5-8FBB189497BC}" type="datetime1">
              <a:rPr lang="en-US" smtClean="0"/>
              <a:pPr/>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7" name="Date Placeholder 6"/>
          <p:cNvSpPr>
            <a:spLocks noGrp="1"/>
          </p:cNvSpPr>
          <p:nvPr>
            <p:ph type="dt" sz="half" idx="10"/>
          </p:nvPr>
        </p:nvSpPr>
        <p:spPr/>
        <p:txBody>
          <a:bodyPr/>
          <a:lstStyle/>
          <a:p>
            <a:fld id="{64DDAE5B-B07C-441A-8026-C23A427A74DC}" type="datetime1">
              <a:rPr lang="en-US" smtClean="0"/>
              <a:pPr/>
              <a:t>07/10/2019</a:t>
            </a:fld>
            <a:endParaRPr lang="en-US"/>
          </a:p>
        </p:txBody>
      </p:sp>
      <p:sp>
        <p:nvSpPr>
          <p:cNvPr id="8" name="Slide Number Placeholder 7"/>
          <p:cNvSpPr>
            <a:spLocks noGrp="1"/>
          </p:cNvSpPr>
          <p:nvPr>
            <p:ph type="sldNum" sz="quarter" idx="11"/>
          </p:nvPr>
        </p:nvSpPr>
        <p:spPr/>
        <p:txBody>
          <a:bodyPr/>
          <a:lstStyle/>
          <a:p>
            <a:fld id="{AC5B1FEA-406A-7749-A5C3-DDCB5F67A4CE}"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151D5B8-D9C5-419F-913D-2186935717ED}" type="datetime1">
              <a:rPr lang="en-US" smtClean="0"/>
              <a:pPr/>
              <a:t>07/10/2019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GB" smtClean="0"/>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86F952F-F888-4FB8-9CB7-51D5F02FA3C8}" type="datetime1">
              <a:rPr lang="en-US" smtClean="0"/>
              <a:pPr/>
              <a:t>07/10/2019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188DB32-6162-43C0-9325-230E0A9B0177}" type="datetime1">
              <a:rPr lang="en-US" smtClean="0"/>
              <a:pPr/>
              <a:t>07/10/2019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219B57-0E9E-4DE4-A7F5-9A169EF1CEE0}" type="datetime1">
              <a:rPr lang="en-US" smtClean="0"/>
              <a:pPr/>
              <a:t>07/10/2019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74F8F86C-0F1B-4333-B99B-B3B2B1F87225}" type="datetime1">
              <a:rPr lang="en-US" smtClean="0"/>
              <a:pPr/>
              <a:t>07/10/2019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a:p>
        </p:txBody>
      </p:sp>
      <p:sp>
        <p:nvSpPr>
          <p:cNvPr id="8" name="Title 7"/>
          <p:cNvSpPr>
            <a:spLocks noGrp="1"/>
          </p:cNvSpPr>
          <p:nvPr>
            <p:ph type="title"/>
          </p:nvPr>
        </p:nvSpPr>
        <p:spPr/>
        <p:txBody>
          <a:bodyPr/>
          <a:lstStyle/>
          <a:p>
            <a:r>
              <a:rPr lang="en-GB" smtClean="0"/>
              <a:t>Click to edit Master title style</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D7FCD9-7699-43D6-8D62-436E2DD234FF}" type="datetime1">
              <a:rPr lang="en-US" smtClean="0"/>
              <a:pPr/>
              <a:t>07/10/2019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AC5B1FEA-406A-7749-A5C3-DDCB5F67A4CE}" type="slidenum">
              <a:rPr lang="en-US" smtClean="0"/>
              <a:pPr/>
              <a:t>‹#›</a:t>
            </a:fld>
            <a:endParaRPr lang="en-US"/>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GB" smtClean="0"/>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7371C1A-CAFA-43FD-A579-55B116A1448A}" type="datetime1">
              <a:rPr lang="en-US" smtClean="0"/>
              <a:pPr/>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DA1BC03-21BF-4F6B-A3BE-29C937D452B1}" type="datetime1">
              <a:rPr lang="en-US" smtClean="0"/>
              <a:pPr/>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5B1FEA-406A-7749-A5C3-DDCB5F67A4C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610FC3EB-42FB-4C38-8CAE-7A1293B83421}" type="datetime1">
              <a:rPr lang="en-US" smtClean="0"/>
              <a:pPr/>
              <a:t>07/10/2019</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AC5B1FEA-406A-7749-A5C3-DDCB5F67A4CE}"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4105" r:id="rId1"/>
    <p:sldLayoutId id="2147484106" r:id="rId2"/>
    <p:sldLayoutId id="2147484107" r:id="rId3"/>
    <p:sldLayoutId id="2147484108" r:id="rId4"/>
    <p:sldLayoutId id="2147484109" r:id="rId5"/>
    <p:sldLayoutId id="2147484110" r:id="rId6"/>
    <p:sldLayoutId id="2147484111" r:id="rId7"/>
    <p:sldLayoutId id="2147484112" r:id="rId8"/>
    <p:sldLayoutId id="2147484113" r:id="rId9"/>
    <p:sldLayoutId id="2147484114" r:id="rId10"/>
    <p:sldLayoutId id="2147484115" r:id="rId11"/>
  </p:sldLayoutIdLst>
  <p:hf sldNum="0"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11650"/>
            <a:ext cx="7772400" cy="3507191"/>
          </a:xfrm>
        </p:spPr>
        <p:txBody>
          <a:bodyPr>
            <a:normAutofit fontScale="90000"/>
          </a:bodyPr>
          <a:lstStyle/>
          <a:p>
            <a:pPr algn="ctr"/>
            <a:r>
              <a:rPr lang="en-US" dirty="0" smtClean="0"/>
              <a:t/>
            </a:r>
            <a:br>
              <a:rPr lang="en-US" dirty="0" smtClean="0"/>
            </a:br>
            <a:r>
              <a:rPr lang="en-US" dirty="0" smtClean="0">
                <a:latin typeface="American Typewriter"/>
                <a:cs typeface="American Typewriter"/>
              </a:rPr>
              <a:t>  Principles of</a:t>
            </a:r>
            <a:br>
              <a:rPr lang="en-US" dirty="0" smtClean="0">
                <a:latin typeface="American Typewriter"/>
                <a:cs typeface="American Typewriter"/>
              </a:rPr>
            </a:br>
            <a:r>
              <a:rPr lang="en-US" dirty="0">
                <a:latin typeface="American Typewriter"/>
                <a:cs typeface="American Typewriter"/>
              </a:rPr>
              <a:t> Design</a:t>
            </a:r>
          </a:p>
        </p:txBody>
      </p:sp>
      <p:sp>
        <p:nvSpPr>
          <p:cNvPr id="3" name="Subtitle 2"/>
          <p:cNvSpPr>
            <a:spLocks noGrp="1"/>
          </p:cNvSpPr>
          <p:nvPr>
            <p:ph type="subTitle" idx="1"/>
          </p:nvPr>
        </p:nvSpPr>
        <p:spPr>
          <a:xfrm>
            <a:off x="457201" y="4728565"/>
            <a:ext cx="8027514" cy="1600200"/>
          </a:xfrm>
        </p:spPr>
        <p:txBody>
          <a:bodyPr>
            <a:normAutofit lnSpcReduction="10000"/>
          </a:bodyPr>
          <a:lstStyle/>
          <a:p>
            <a:pPr algn="ctr"/>
            <a:r>
              <a:rPr lang="en-GB" b="1" dirty="0"/>
              <a:t>Module Code: </a:t>
            </a:r>
            <a:r>
              <a:rPr lang="en-GB" dirty="0" smtClean="0"/>
              <a:t>HPTD4003</a:t>
            </a:r>
          </a:p>
          <a:p>
            <a:pPr algn="ctr"/>
            <a:endParaRPr lang="en-US" dirty="0" smtClean="0">
              <a:latin typeface="American Typewriter"/>
              <a:cs typeface="American Typewriter"/>
            </a:endParaRPr>
          </a:p>
          <a:p>
            <a:pPr algn="ctr"/>
            <a:r>
              <a:rPr lang="en-US" dirty="0" smtClean="0">
                <a:latin typeface="American Typewriter"/>
                <a:cs typeface="American Typewriter"/>
              </a:rPr>
              <a:t>Module Tutor – Stacey-Jo Atkinson</a:t>
            </a:r>
          </a:p>
          <a:p>
            <a:pPr algn="ctr"/>
            <a:r>
              <a:rPr lang="en-US" dirty="0" smtClean="0">
                <a:latin typeface="American Typewriter"/>
                <a:cs typeface="American Typewriter"/>
              </a:rPr>
              <a:t>2018/2019</a:t>
            </a:r>
            <a:endParaRPr lang="en-US" dirty="0">
              <a:latin typeface="American Typewriter"/>
              <a:cs typeface="American Typewriter"/>
            </a:endParaRPr>
          </a:p>
        </p:txBody>
      </p:sp>
    </p:spTree>
    <p:extLst>
      <p:ext uri="{BB962C8B-B14F-4D97-AF65-F5344CB8AC3E}">
        <p14:creationId xmlns:p14="http://schemas.microsoft.com/office/powerpoint/2010/main" val="16889183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71296"/>
            <a:ext cx="7772400" cy="1066800"/>
          </a:xfrm>
        </p:spPr>
        <p:txBody>
          <a:bodyPr>
            <a:normAutofit/>
          </a:bodyPr>
          <a:lstStyle/>
          <a:p>
            <a:pPr algn="ctr"/>
            <a:r>
              <a:rPr lang="en-US" sz="6000" dirty="0" smtClean="0">
                <a:solidFill>
                  <a:srgbClr val="FF0000"/>
                </a:solidFill>
                <a:latin typeface="+mn-lt"/>
              </a:rPr>
              <a:t>Expectations</a:t>
            </a:r>
            <a:endParaRPr lang="en-US" sz="6000" dirty="0">
              <a:solidFill>
                <a:srgbClr val="FF0000"/>
              </a:solidFill>
              <a:latin typeface="+mn-lt"/>
            </a:endParaRPr>
          </a:p>
        </p:txBody>
      </p:sp>
      <p:sp>
        <p:nvSpPr>
          <p:cNvPr id="5" name="TextBox 4"/>
          <p:cNvSpPr txBox="1"/>
          <p:nvPr/>
        </p:nvSpPr>
        <p:spPr>
          <a:xfrm>
            <a:off x="176397" y="960222"/>
            <a:ext cx="8608193" cy="6426375"/>
          </a:xfrm>
          <a:prstGeom prst="rect">
            <a:avLst/>
          </a:prstGeom>
          <a:noFill/>
        </p:spPr>
        <p:txBody>
          <a:bodyPr wrap="square" rtlCol="0">
            <a:spAutoFit/>
          </a:bodyPr>
          <a:lstStyle/>
          <a:p>
            <a:pPr marL="285750" indent="-285750">
              <a:lnSpc>
                <a:spcPct val="120000"/>
              </a:lnSpc>
              <a:buFont typeface="Arial"/>
              <a:buChar char="•"/>
            </a:pPr>
            <a:r>
              <a:rPr lang="en-US" sz="2800" b="1" dirty="0" smtClean="0"/>
              <a:t>Be on time </a:t>
            </a:r>
            <a:r>
              <a:rPr lang="mr-IN" sz="2800" b="1" dirty="0" smtClean="0"/>
              <a:t>–</a:t>
            </a:r>
            <a:r>
              <a:rPr lang="en-US" sz="2800" b="1" dirty="0" smtClean="0"/>
              <a:t> 5 </a:t>
            </a:r>
            <a:r>
              <a:rPr lang="en-US" sz="2800" b="1" dirty="0" err="1" smtClean="0"/>
              <a:t>mins</a:t>
            </a:r>
            <a:r>
              <a:rPr lang="en-US" sz="2800" b="1" dirty="0" smtClean="0"/>
              <a:t> before </a:t>
            </a:r>
            <a:r>
              <a:rPr lang="mr-IN" sz="2800" dirty="0" smtClean="0"/>
              <a:t>–</a:t>
            </a:r>
            <a:r>
              <a:rPr lang="en-US" sz="2800" dirty="0" smtClean="0"/>
              <a:t> if you're going to be late remember to notify SJ </a:t>
            </a:r>
          </a:p>
          <a:p>
            <a:pPr marL="285750" indent="-285750">
              <a:lnSpc>
                <a:spcPct val="120000"/>
              </a:lnSpc>
              <a:buFont typeface="Arial"/>
              <a:buChar char="•"/>
            </a:pPr>
            <a:r>
              <a:rPr lang="en-US" sz="2800" dirty="0" smtClean="0"/>
              <a:t>No food or drink in class apart from water bottles</a:t>
            </a:r>
          </a:p>
          <a:p>
            <a:pPr marL="285750" indent="-285750">
              <a:lnSpc>
                <a:spcPct val="120000"/>
              </a:lnSpc>
              <a:buFont typeface="Arial"/>
              <a:buChar char="•"/>
            </a:pPr>
            <a:r>
              <a:rPr lang="en-US" sz="2800" dirty="0" smtClean="0"/>
              <a:t>Make sure you listen to others in your class </a:t>
            </a:r>
            <a:r>
              <a:rPr lang="mr-IN" sz="2800" dirty="0" smtClean="0"/>
              <a:t>–</a:t>
            </a:r>
            <a:r>
              <a:rPr lang="en-US" sz="2800" dirty="0" smtClean="0"/>
              <a:t> the class is a safe environment to say what you think and develop</a:t>
            </a:r>
          </a:p>
          <a:p>
            <a:pPr marL="285750" indent="-285750">
              <a:lnSpc>
                <a:spcPct val="120000"/>
              </a:lnSpc>
              <a:buFont typeface="Arial"/>
              <a:buChar char="•"/>
            </a:pPr>
            <a:r>
              <a:rPr lang="en-US" sz="2800" dirty="0" smtClean="0"/>
              <a:t>Have an open mind and take in all information </a:t>
            </a:r>
            <a:r>
              <a:rPr lang="mr-IN" sz="2800" dirty="0" smtClean="0"/>
              <a:t>–</a:t>
            </a:r>
            <a:r>
              <a:rPr lang="en-US" sz="2800" dirty="0" smtClean="0"/>
              <a:t> make notes!</a:t>
            </a:r>
          </a:p>
          <a:p>
            <a:pPr marL="285750" indent="-285750">
              <a:lnSpc>
                <a:spcPct val="120000"/>
              </a:lnSpc>
              <a:buFont typeface="Arial"/>
              <a:buChar char="•"/>
            </a:pPr>
            <a:r>
              <a:rPr lang="en-US" sz="2800" dirty="0" smtClean="0"/>
              <a:t>Keep up to date </a:t>
            </a:r>
            <a:r>
              <a:rPr lang="mr-IN" sz="2800" dirty="0" smtClean="0"/>
              <a:t>–</a:t>
            </a:r>
            <a:r>
              <a:rPr lang="en-US" sz="2800" dirty="0" smtClean="0"/>
              <a:t> crucial!  </a:t>
            </a:r>
          </a:p>
          <a:p>
            <a:pPr marL="285750" indent="-285750">
              <a:lnSpc>
                <a:spcPct val="120000"/>
              </a:lnSpc>
              <a:buFont typeface="Arial"/>
              <a:buChar char="•"/>
            </a:pPr>
            <a:r>
              <a:rPr lang="en-US" sz="2800" dirty="0" smtClean="0"/>
              <a:t>Take all opportunities offered to you</a:t>
            </a:r>
          </a:p>
          <a:p>
            <a:pPr marL="285750" indent="-285750">
              <a:lnSpc>
                <a:spcPct val="120000"/>
              </a:lnSpc>
              <a:buFont typeface="Arial"/>
              <a:buChar char="•"/>
            </a:pPr>
            <a:r>
              <a:rPr lang="en-US" sz="2800" dirty="0" smtClean="0"/>
              <a:t>Be nice and enjoy!!</a:t>
            </a:r>
          </a:p>
          <a:p>
            <a:pPr marL="285750" indent="-285750">
              <a:buFont typeface="Arial"/>
              <a:buChar char="•"/>
            </a:pPr>
            <a:endParaRPr lang="en-US" sz="2400" dirty="0" smtClean="0"/>
          </a:p>
          <a:p>
            <a:pPr marL="285750" indent="-285750">
              <a:buFont typeface="Arial"/>
              <a:buChar char="•"/>
            </a:pPr>
            <a:endParaRPr lang="en-US" dirty="0"/>
          </a:p>
        </p:txBody>
      </p:sp>
    </p:spTree>
    <p:extLst>
      <p:ext uri="{BB962C8B-B14F-4D97-AF65-F5344CB8AC3E}">
        <p14:creationId xmlns:p14="http://schemas.microsoft.com/office/powerpoint/2010/main" val="2468064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9317" y="52924"/>
            <a:ext cx="8484714" cy="830997"/>
          </a:xfrm>
          <a:prstGeom prst="rect">
            <a:avLst/>
          </a:prstGeom>
          <a:noFill/>
        </p:spPr>
        <p:txBody>
          <a:bodyPr wrap="square" rtlCol="0">
            <a:spAutoFit/>
          </a:bodyPr>
          <a:lstStyle/>
          <a:p>
            <a:pPr algn="ctr"/>
            <a:r>
              <a:rPr lang="en-US" sz="4800" dirty="0" smtClean="0">
                <a:solidFill>
                  <a:srgbClr val="FF0000"/>
                </a:solidFill>
                <a:cs typeface="American Typewriter"/>
              </a:rPr>
              <a:t>Process Workbooks</a:t>
            </a:r>
            <a:endParaRPr lang="en-US" sz="4800" dirty="0">
              <a:solidFill>
                <a:srgbClr val="FF0000"/>
              </a:solidFill>
              <a:cs typeface="American Typewriter"/>
            </a:endParaRPr>
          </a:p>
        </p:txBody>
      </p:sp>
      <p:sp>
        <p:nvSpPr>
          <p:cNvPr id="3" name="TextBox 2"/>
          <p:cNvSpPr txBox="1"/>
          <p:nvPr/>
        </p:nvSpPr>
        <p:spPr>
          <a:xfrm>
            <a:off x="458633" y="945853"/>
            <a:ext cx="8255398" cy="6795707"/>
          </a:xfrm>
          <a:prstGeom prst="rect">
            <a:avLst/>
          </a:prstGeom>
          <a:noFill/>
        </p:spPr>
        <p:txBody>
          <a:bodyPr wrap="square" rtlCol="0">
            <a:spAutoFit/>
          </a:bodyPr>
          <a:lstStyle/>
          <a:p>
            <a:pPr marL="285750" indent="-285750">
              <a:lnSpc>
                <a:spcPct val="130000"/>
              </a:lnSpc>
              <a:buFont typeface="Arial"/>
              <a:buChar char="•"/>
            </a:pPr>
            <a:r>
              <a:rPr lang="en-US" sz="2400" dirty="0" smtClean="0"/>
              <a:t>No right or wrongs</a:t>
            </a:r>
          </a:p>
          <a:p>
            <a:pPr marL="285750" indent="-285750">
              <a:lnSpc>
                <a:spcPct val="130000"/>
              </a:lnSpc>
              <a:buFont typeface="Arial"/>
              <a:buChar char="•"/>
            </a:pPr>
            <a:r>
              <a:rPr lang="en-US" sz="2400" dirty="0" smtClean="0"/>
              <a:t>Remember it</a:t>
            </a:r>
            <a:r>
              <a:rPr lang="uk-UA" sz="2400" dirty="0" smtClean="0"/>
              <a:t>’</a:t>
            </a:r>
            <a:r>
              <a:rPr lang="en-US" sz="2400" dirty="0" smtClean="0"/>
              <a:t>s a ‘bucket’ – It is a container for your assessed work</a:t>
            </a:r>
          </a:p>
          <a:p>
            <a:pPr marL="285750" indent="-285750">
              <a:lnSpc>
                <a:spcPct val="130000"/>
              </a:lnSpc>
              <a:buFont typeface="Arial"/>
              <a:buChar char="•"/>
            </a:pPr>
            <a:r>
              <a:rPr lang="en-US" sz="2400" dirty="0" smtClean="0"/>
              <a:t>Can take on many forms – Physical, digital, blog, web site, video, sound etc.</a:t>
            </a:r>
          </a:p>
          <a:p>
            <a:pPr marL="285750" indent="-285750">
              <a:lnSpc>
                <a:spcPct val="130000"/>
              </a:lnSpc>
              <a:buFont typeface="Arial"/>
              <a:buChar char="•"/>
            </a:pPr>
            <a:r>
              <a:rPr lang="en-GB" sz="2400" dirty="0">
                <a:cs typeface="Traveling _Typewriter"/>
              </a:rPr>
              <a:t>Think creatively about how you will present your work</a:t>
            </a:r>
            <a:r>
              <a:rPr lang="en-GB" sz="2400" dirty="0" smtClean="0">
                <a:cs typeface="Traveling _Typewriter"/>
              </a:rPr>
              <a:t>.</a:t>
            </a:r>
            <a:endParaRPr lang="en-US" sz="2400" dirty="0" smtClean="0"/>
          </a:p>
          <a:p>
            <a:pPr marL="285750" indent="-285750">
              <a:lnSpc>
                <a:spcPct val="130000"/>
              </a:lnSpc>
              <a:buFont typeface="Arial"/>
              <a:buChar char="•"/>
            </a:pPr>
            <a:r>
              <a:rPr lang="en-US" sz="2400" dirty="0" smtClean="0"/>
              <a:t>Workbooks are a working document </a:t>
            </a:r>
          </a:p>
          <a:p>
            <a:pPr marL="285750" indent="-285750">
              <a:lnSpc>
                <a:spcPct val="130000"/>
              </a:lnSpc>
              <a:buFont typeface="Arial"/>
              <a:buChar char="•"/>
            </a:pPr>
            <a:r>
              <a:rPr lang="en-US" sz="2400" dirty="0" smtClean="0"/>
              <a:t>It is not art and crafts time – don</a:t>
            </a:r>
            <a:r>
              <a:rPr lang="fr-FR" sz="2400" dirty="0" smtClean="0"/>
              <a:t>’</a:t>
            </a:r>
            <a:r>
              <a:rPr lang="en-US" sz="2400" dirty="0" smtClean="0"/>
              <a:t>t waste time on useless things</a:t>
            </a:r>
          </a:p>
          <a:p>
            <a:pPr marL="285750" indent="-285750">
              <a:lnSpc>
                <a:spcPct val="130000"/>
              </a:lnSpc>
              <a:buFont typeface="Arial"/>
              <a:buChar char="•"/>
            </a:pPr>
            <a:r>
              <a:rPr lang="en-US" sz="2400" dirty="0" smtClean="0"/>
              <a:t>Don</a:t>
            </a:r>
            <a:r>
              <a:rPr lang="fr-FR" sz="2400" dirty="0" smtClean="0"/>
              <a:t>’</a:t>
            </a:r>
            <a:r>
              <a:rPr lang="en-US" sz="2400" dirty="0" smtClean="0"/>
              <a:t>t get behind with it – document as you go!</a:t>
            </a:r>
          </a:p>
          <a:p>
            <a:pPr marL="285750" indent="-285750">
              <a:lnSpc>
                <a:spcPct val="130000"/>
              </a:lnSpc>
              <a:buFont typeface="Arial"/>
              <a:buChar char="•"/>
            </a:pPr>
            <a:r>
              <a:rPr lang="en-GB" sz="2400" dirty="0">
                <a:cs typeface="Traveling _Typewriter"/>
              </a:rPr>
              <a:t>You will have regular one to one’s with me to check progress and discuss any issues.</a:t>
            </a:r>
          </a:p>
          <a:p>
            <a:pPr>
              <a:lnSpc>
                <a:spcPct val="130000"/>
              </a:lnSpc>
            </a:pPr>
            <a:endParaRPr lang="en-US" sz="2400" dirty="0" smtClean="0"/>
          </a:p>
          <a:p>
            <a:pPr marL="285750" indent="-285750">
              <a:lnSpc>
                <a:spcPct val="130000"/>
              </a:lnSpc>
              <a:buFont typeface="Arial"/>
              <a:buChar char="•"/>
            </a:pPr>
            <a:endParaRPr lang="en-US" sz="2400" dirty="0"/>
          </a:p>
        </p:txBody>
      </p:sp>
    </p:spTree>
    <p:extLst>
      <p:ext uri="{BB962C8B-B14F-4D97-AF65-F5344CB8AC3E}">
        <p14:creationId xmlns:p14="http://schemas.microsoft.com/office/powerpoint/2010/main" val="22105390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6397" y="388582"/>
            <a:ext cx="8597139" cy="5608065"/>
          </a:xfrm>
        </p:spPr>
        <p:txBody>
          <a:bodyPr>
            <a:noAutofit/>
          </a:bodyPr>
          <a:lstStyle/>
          <a:p>
            <a:pPr algn="ctr"/>
            <a:r>
              <a:rPr lang="en-US" sz="5400" b="0" u="sng" dirty="0" smtClean="0">
                <a:solidFill>
                  <a:srgbClr val="FF0000"/>
                </a:solidFill>
                <a:cs typeface="American Typewriter"/>
              </a:rPr>
              <a:t>AIMS of module</a:t>
            </a:r>
          </a:p>
          <a:p>
            <a:pPr algn="ctr"/>
            <a:endParaRPr lang="en-US" sz="4000" b="0" u="sng" dirty="0" smtClean="0">
              <a:latin typeface="American Typewriter"/>
              <a:cs typeface="American Typewriter"/>
            </a:endParaRPr>
          </a:p>
          <a:p>
            <a:pPr marL="457200" lvl="0" indent="-457200">
              <a:buFont typeface="Arial"/>
              <a:buChar char="•"/>
            </a:pPr>
            <a:r>
              <a:rPr lang="en-GB" sz="3200" b="0" dirty="0" smtClean="0"/>
              <a:t>To</a:t>
            </a:r>
            <a:r>
              <a:rPr lang="en-GB" sz="3200" b="0" dirty="0"/>
              <a:t> </a:t>
            </a:r>
            <a:r>
              <a:rPr lang="en-US" sz="3200" b="0" dirty="0"/>
              <a:t>introduce students application of the principles of visual communication and scenography</a:t>
            </a:r>
            <a:r>
              <a:rPr lang="en-GB" sz="3200" b="0" dirty="0" smtClean="0"/>
              <a:t>.</a:t>
            </a:r>
          </a:p>
          <a:p>
            <a:pPr lvl="0"/>
            <a:endParaRPr lang="en-GB" sz="3200" b="0" dirty="0"/>
          </a:p>
          <a:p>
            <a:pPr marL="457200" lvl="0" indent="-457200">
              <a:buFont typeface="Arial"/>
              <a:buChar char="•"/>
            </a:pPr>
            <a:r>
              <a:rPr lang="en-US" sz="3200" b="0" dirty="0"/>
              <a:t>To develop students' abilities to apply design aesthetics to </a:t>
            </a:r>
            <a:r>
              <a:rPr lang="en-US" sz="3200" b="0" dirty="0" err="1"/>
              <a:t>scenographic</a:t>
            </a:r>
            <a:r>
              <a:rPr lang="en-US" sz="3200" b="0" dirty="0"/>
              <a:t> practice.</a:t>
            </a:r>
            <a:endParaRPr lang="en-GB" sz="3200" b="0" dirty="0"/>
          </a:p>
        </p:txBody>
      </p:sp>
    </p:spTree>
    <p:extLst>
      <p:ext uri="{BB962C8B-B14F-4D97-AF65-F5344CB8AC3E}">
        <p14:creationId xmlns:p14="http://schemas.microsoft.com/office/powerpoint/2010/main" val="1162712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3492" y="117316"/>
            <a:ext cx="8932307" cy="6863416"/>
          </a:xfrm>
          <a:prstGeom prst="rect">
            <a:avLst/>
          </a:prstGeom>
          <a:noFill/>
        </p:spPr>
        <p:txBody>
          <a:bodyPr wrap="square" rtlCol="0">
            <a:spAutoFit/>
          </a:bodyPr>
          <a:lstStyle/>
          <a:p>
            <a:pPr algn="ctr"/>
            <a:r>
              <a:rPr lang="en-US" sz="3600" dirty="0">
                <a:solidFill>
                  <a:srgbClr val="FF0000"/>
                </a:solidFill>
                <a:cs typeface="American Typewriter"/>
              </a:rPr>
              <a:t>LEARNING </a:t>
            </a:r>
            <a:r>
              <a:rPr lang="en-US" sz="3600" dirty="0" smtClean="0">
                <a:solidFill>
                  <a:srgbClr val="FF0000"/>
                </a:solidFill>
                <a:cs typeface="American Typewriter"/>
              </a:rPr>
              <a:t>OUTCOMES</a:t>
            </a:r>
          </a:p>
          <a:p>
            <a:endParaRPr lang="en-GB" sz="2800" dirty="0"/>
          </a:p>
          <a:p>
            <a:r>
              <a:rPr lang="en-US" sz="2200" dirty="0"/>
              <a:t>Upon the successful completion of this module, the student should be able to demonstrate the ability to</a:t>
            </a:r>
            <a:r>
              <a:rPr lang="en-US" sz="2200" dirty="0" smtClean="0"/>
              <a:t>:</a:t>
            </a:r>
          </a:p>
          <a:p>
            <a:endParaRPr lang="en-GB" sz="2200" dirty="0"/>
          </a:p>
          <a:p>
            <a:pPr marL="342900" lvl="0" indent="-342900">
              <a:buFont typeface="Arial"/>
              <a:buChar char="•"/>
            </a:pPr>
            <a:r>
              <a:rPr lang="en-GB" sz="2200" dirty="0"/>
              <a:t>E</a:t>
            </a:r>
            <a:r>
              <a:rPr lang="en-US" sz="2200" dirty="0" err="1"/>
              <a:t>xamine</a:t>
            </a:r>
            <a:r>
              <a:rPr lang="en-US" sz="2200" dirty="0"/>
              <a:t> a variety of written material from the viewpoint of the designer, responding to its artistic challenges in terms of action, atmosphere and dramatic potential</a:t>
            </a:r>
            <a:r>
              <a:rPr lang="en-GB" sz="2200" dirty="0"/>
              <a:t>. (fundamentals of theatre design</a:t>
            </a:r>
            <a:r>
              <a:rPr lang="en-GB" sz="2200" dirty="0" smtClean="0"/>
              <a:t>)</a:t>
            </a:r>
          </a:p>
          <a:p>
            <a:pPr marL="342900" lvl="0" indent="-342900">
              <a:buFont typeface="Arial"/>
              <a:buChar char="•"/>
            </a:pPr>
            <a:endParaRPr lang="en-GB" sz="2200" dirty="0"/>
          </a:p>
          <a:p>
            <a:pPr marL="342900" lvl="0" indent="-342900">
              <a:buFont typeface="Arial"/>
              <a:buChar char="•"/>
            </a:pPr>
            <a:r>
              <a:rPr lang="en-US" sz="2200" dirty="0"/>
              <a:t>Access and apply visual research as a basis for design exploration and discussion, </a:t>
            </a:r>
            <a:r>
              <a:rPr lang="en-GB" sz="2200" dirty="0"/>
              <a:t>with relevance to specified practitioners</a:t>
            </a:r>
            <a:r>
              <a:rPr lang="en-GB" sz="2200" dirty="0" smtClean="0"/>
              <a:t>.</a:t>
            </a:r>
          </a:p>
          <a:p>
            <a:pPr marL="342900" lvl="0" indent="-342900">
              <a:buFont typeface="Arial"/>
              <a:buChar char="•"/>
            </a:pPr>
            <a:endParaRPr lang="en-GB" sz="2200" dirty="0"/>
          </a:p>
          <a:p>
            <a:pPr marL="342900" lvl="0" indent="-342900">
              <a:buFont typeface="Arial"/>
              <a:buChar char="•"/>
            </a:pPr>
            <a:r>
              <a:rPr lang="en-GB" sz="2200" dirty="0"/>
              <a:t>E</a:t>
            </a:r>
            <a:r>
              <a:rPr lang="en-US" sz="2200" dirty="0" err="1"/>
              <a:t>xplore</a:t>
            </a:r>
            <a:r>
              <a:rPr lang="en-US" sz="2200" dirty="0"/>
              <a:t> basic scenic design through 2D drawings, 3D models and installation work</a:t>
            </a:r>
            <a:r>
              <a:rPr lang="en-US" sz="2200" dirty="0" smtClean="0"/>
              <a:t>.</a:t>
            </a:r>
            <a:r>
              <a:rPr lang="en-GB" sz="2200" dirty="0" smtClean="0"/>
              <a:t> </a:t>
            </a:r>
          </a:p>
          <a:p>
            <a:pPr marL="342900" lvl="0" indent="-342900">
              <a:buFont typeface="Arial"/>
              <a:buChar char="•"/>
            </a:pPr>
            <a:endParaRPr lang="en-GB" sz="2200" dirty="0" smtClean="0"/>
          </a:p>
          <a:p>
            <a:pPr marL="342900" lvl="0" indent="-342900">
              <a:buFont typeface="Arial"/>
              <a:buChar char="•"/>
            </a:pPr>
            <a:r>
              <a:rPr lang="en-GB" sz="2200" dirty="0" smtClean="0"/>
              <a:t>Organise </a:t>
            </a:r>
            <a:r>
              <a:rPr lang="en-GB" sz="2200" dirty="0"/>
              <a:t>their knowledge, through library, information and other creative resources;</a:t>
            </a:r>
          </a:p>
          <a:p>
            <a:endParaRPr lang="en-GB" sz="2400" dirty="0"/>
          </a:p>
        </p:txBody>
      </p:sp>
    </p:spTree>
    <p:extLst>
      <p:ext uri="{BB962C8B-B14F-4D97-AF65-F5344CB8AC3E}">
        <p14:creationId xmlns:p14="http://schemas.microsoft.com/office/powerpoint/2010/main" val="25789466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8634" y="1746471"/>
            <a:ext cx="8131920" cy="3139321"/>
          </a:xfrm>
          <a:prstGeom prst="rect">
            <a:avLst/>
          </a:prstGeom>
          <a:noFill/>
        </p:spPr>
        <p:txBody>
          <a:bodyPr wrap="square" rtlCol="0">
            <a:spAutoFit/>
          </a:bodyPr>
          <a:lstStyle/>
          <a:p>
            <a:pPr algn="ctr"/>
            <a:r>
              <a:rPr lang="en-US" sz="6600" dirty="0" smtClean="0"/>
              <a:t>“To live a creative life, we must lose our fear of being wrong”</a:t>
            </a:r>
            <a:endParaRPr lang="en-US" sz="6600" dirty="0"/>
          </a:p>
        </p:txBody>
      </p:sp>
    </p:spTree>
    <p:extLst>
      <p:ext uri="{BB962C8B-B14F-4D97-AF65-F5344CB8AC3E}">
        <p14:creationId xmlns:p14="http://schemas.microsoft.com/office/powerpoint/2010/main" val="2976772182"/>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40993" y="1358370"/>
            <a:ext cx="8202479" cy="3970318"/>
          </a:xfrm>
          <a:prstGeom prst="rect">
            <a:avLst/>
          </a:prstGeom>
          <a:noFill/>
        </p:spPr>
        <p:txBody>
          <a:bodyPr wrap="square" rtlCol="0">
            <a:spAutoFit/>
          </a:bodyPr>
          <a:lstStyle/>
          <a:p>
            <a:pPr algn="ctr"/>
            <a:r>
              <a:rPr lang="en-US" sz="5400" dirty="0" smtClean="0"/>
              <a:t>‘If you are not prepared to be wrong, you’ll never come up with anything original’</a:t>
            </a:r>
          </a:p>
          <a:p>
            <a:endParaRPr lang="en-US" dirty="0"/>
          </a:p>
          <a:p>
            <a:pPr algn="r"/>
            <a:r>
              <a:rPr lang="en-US" dirty="0" smtClean="0"/>
              <a:t>Sir Ken Robinson (writer)</a:t>
            </a:r>
            <a:endParaRPr lang="en-US" dirty="0"/>
          </a:p>
        </p:txBody>
      </p:sp>
    </p:spTree>
    <p:extLst>
      <p:ext uri="{BB962C8B-B14F-4D97-AF65-F5344CB8AC3E}">
        <p14:creationId xmlns:p14="http://schemas.microsoft.com/office/powerpoint/2010/main" val="183556107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298" y="2540326"/>
            <a:ext cx="9855526" cy="1339009"/>
          </a:xfrm>
        </p:spPr>
        <p:txBody>
          <a:bodyPr>
            <a:noAutofit/>
          </a:bodyPr>
          <a:lstStyle/>
          <a:p>
            <a:pPr algn="ctr"/>
            <a:r>
              <a:rPr lang="en-US" sz="6000" b="0" dirty="0" smtClean="0">
                <a:solidFill>
                  <a:srgbClr val="FF0000"/>
                </a:solidFill>
                <a:latin typeface="+mn-lt"/>
                <a:cs typeface="American Typewriter"/>
              </a:rPr>
              <a:t>Continuous </a:t>
            </a:r>
            <a:br>
              <a:rPr lang="en-US" sz="6000" b="0" dirty="0" smtClean="0">
                <a:solidFill>
                  <a:srgbClr val="FF0000"/>
                </a:solidFill>
                <a:latin typeface="+mn-lt"/>
                <a:cs typeface="American Typewriter"/>
              </a:rPr>
            </a:br>
            <a:r>
              <a:rPr lang="en-US" sz="6000" b="0" dirty="0" smtClean="0">
                <a:solidFill>
                  <a:srgbClr val="FF0000"/>
                </a:solidFill>
                <a:latin typeface="+mn-lt"/>
                <a:cs typeface="American Typewriter"/>
              </a:rPr>
              <a:t>line drawing</a:t>
            </a:r>
            <a:endParaRPr lang="en-US" sz="6000" b="0" dirty="0">
              <a:solidFill>
                <a:srgbClr val="FF0000"/>
              </a:solidFill>
              <a:latin typeface="+mn-lt"/>
              <a:cs typeface="American Typewriter"/>
            </a:endParaRPr>
          </a:p>
        </p:txBody>
      </p:sp>
    </p:spTree>
    <p:extLst>
      <p:ext uri="{BB962C8B-B14F-4D97-AF65-F5344CB8AC3E}">
        <p14:creationId xmlns:p14="http://schemas.microsoft.com/office/powerpoint/2010/main" val="308668427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1694" y="85129"/>
            <a:ext cx="8608885" cy="6832640"/>
          </a:xfrm>
          <a:prstGeom prst="rect">
            <a:avLst/>
          </a:prstGeom>
        </p:spPr>
        <p:txBody>
          <a:bodyPr wrap="square">
            <a:spAutoFit/>
          </a:bodyPr>
          <a:lstStyle/>
          <a:p>
            <a:pPr marL="457200" indent="-457200">
              <a:buFont typeface="Arial"/>
              <a:buChar char="•"/>
            </a:pPr>
            <a:r>
              <a:rPr lang="en-GB" sz="2800" dirty="0">
                <a:cs typeface="Traveling _Typewriter"/>
              </a:rPr>
              <a:t>Hold out your hand in front of you, whilst looking at you hand – and not looking at the paper – draw your </a:t>
            </a:r>
            <a:r>
              <a:rPr lang="en-GB" sz="2800" dirty="0" smtClean="0">
                <a:cs typeface="Traveling _Typewriter"/>
              </a:rPr>
              <a:t>hand!</a:t>
            </a:r>
          </a:p>
          <a:p>
            <a:endParaRPr lang="en-GB" sz="2800" dirty="0">
              <a:cs typeface="Traveling _Typewriter"/>
            </a:endParaRPr>
          </a:p>
          <a:p>
            <a:pPr marL="457200" indent="-457200">
              <a:buFont typeface="Arial"/>
              <a:buChar char="•"/>
            </a:pPr>
            <a:r>
              <a:rPr lang="en-GB" sz="2800" dirty="0" smtClean="0">
                <a:cs typeface="Traveling _Typewriter"/>
              </a:rPr>
              <a:t>Taking </a:t>
            </a:r>
            <a:r>
              <a:rPr lang="en-GB" sz="2800" dirty="0">
                <a:cs typeface="Traveling _Typewriter"/>
              </a:rPr>
              <a:t>the full 5 </a:t>
            </a:r>
            <a:r>
              <a:rPr lang="en-GB" sz="2800" dirty="0" err="1">
                <a:cs typeface="Traveling _Typewriter"/>
              </a:rPr>
              <a:t>mins</a:t>
            </a:r>
            <a:r>
              <a:rPr lang="en-GB" sz="2800" dirty="0">
                <a:cs typeface="Traveling _Typewriter"/>
              </a:rPr>
              <a:t>. Make sure you look at all the contours of your skin, the fingernails etc. do not lift the pencil from the page, do not rush, do not look at the drawing (the point isn’t to make a nice drawing). </a:t>
            </a:r>
            <a:endParaRPr lang="en-GB" sz="2800" dirty="0" smtClean="0">
              <a:cs typeface="Traveling _Typewriter"/>
            </a:endParaRPr>
          </a:p>
          <a:p>
            <a:endParaRPr lang="en-GB" sz="2800" dirty="0">
              <a:cs typeface="Traveling _Typewriter"/>
            </a:endParaRPr>
          </a:p>
          <a:p>
            <a:pPr marL="457200" indent="-457200">
              <a:buFont typeface="Arial"/>
              <a:buChar char="•"/>
            </a:pPr>
            <a:r>
              <a:rPr lang="en-GB" sz="2800" dirty="0" smtClean="0">
                <a:cs typeface="Traveling _Typewriter"/>
              </a:rPr>
              <a:t>Think </a:t>
            </a:r>
            <a:r>
              <a:rPr lang="en-GB" sz="2800" dirty="0">
                <a:cs typeface="Traveling _Typewriter"/>
              </a:rPr>
              <a:t>about the lines we stand in, the clock, the bank, - while the truly creative parts of our brains are abstract and intuitive. We cannot easily shift Sides of our brain – we need time to concentrate, to focus</a:t>
            </a:r>
          </a:p>
          <a:p>
            <a:r>
              <a:rPr lang="en-GB" dirty="0"/>
              <a:t> </a:t>
            </a:r>
          </a:p>
        </p:txBody>
      </p:sp>
    </p:spTree>
    <p:extLst>
      <p:ext uri="{BB962C8B-B14F-4D97-AF65-F5344CB8AC3E}">
        <p14:creationId xmlns:p14="http://schemas.microsoft.com/office/powerpoint/2010/main" val="3174071523"/>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46946" y="262144"/>
            <a:ext cx="9855526" cy="1339009"/>
          </a:xfrm>
          <a:prstGeom prst="rect">
            <a:avLst/>
          </a:prstGeom>
        </p:spPr>
        <p:txBody>
          <a:bodyPr vert="horz" lIns="91440" tIns="45720" rIns="91440" bIns="45720" rtlCol="0" anchor="ctr">
            <a:noAutofit/>
          </a:bodyPr>
          <a:lstStyle>
            <a:lvl1pPr algn="ctr" defTabSz="914400" rtl="0" eaLnBrk="1" latinLnBrk="0" hangingPunct="1">
              <a:lnSpc>
                <a:spcPts val="5200"/>
              </a:lnSpc>
              <a:spcBef>
                <a:spcPct val="0"/>
              </a:spcBef>
              <a:buNone/>
              <a:defRPr sz="4800" b="1" kern="1200">
                <a:solidFill>
                  <a:schemeClr val="tx1">
                    <a:lumMod val="75000"/>
                    <a:lumOff val="25000"/>
                  </a:schemeClr>
                </a:solidFill>
                <a:latin typeface="+mj-lt"/>
                <a:ea typeface="+mj-ea"/>
                <a:cs typeface="+mj-cs"/>
              </a:defRPr>
            </a:lvl1pPr>
          </a:lstStyle>
          <a:p>
            <a:r>
              <a:rPr lang="en-US" b="0" dirty="0" smtClean="0">
                <a:solidFill>
                  <a:srgbClr val="FF0000"/>
                </a:solidFill>
                <a:latin typeface="+mn-lt"/>
                <a:cs typeface="American Typewriter"/>
              </a:rPr>
              <a:t>Continuous line drawing</a:t>
            </a:r>
            <a:endParaRPr lang="en-US" b="0" dirty="0">
              <a:solidFill>
                <a:srgbClr val="FF0000"/>
              </a:solidFill>
              <a:latin typeface="+mn-lt"/>
              <a:cs typeface="American Typewriter"/>
            </a:endParaRPr>
          </a:p>
        </p:txBody>
      </p:sp>
      <p:sp>
        <p:nvSpPr>
          <p:cNvPr id="4" name="TextBox 3"/>
          <p:cNvSpPr txBox="1"/>
          <p:nvPr/>
        </p:nvSpPr>
        <p:spPr>
          <a:xfrm>
            <a:off x="1340743" y="2186566"/>
            <a:ext cx="6397859" cy="3170099"/>
          </a:xfrm>
          <a:prstGeom prst="rect">
            <a:avLst/>
          </a:prstGeom>
          <a:noFill/>
        </p:spPr>
        <p:txBody>
          <a:bodyPr wrap="square" rtlCol="0">
            <a:spAutoFit/>
          </a:bodyPr>
          <a:lstStyle/>
          <a:p>
            <a:pPr algn="ctr"/>
            <a:r>
              <a:rPr lang="en-US" sz="4000" dirty="0" smtClean="0">
                <a:cs typeface="Traveling _Typewriter"/>
              </a:rPr>
              <a:t>How </a:t>
            </a:r>
            <a:r>
              <a:rPr lang="en-US" sz="4000" dirty="0">
                <a:cs typeface="Traveling _Typewriter"/>
              </a:rPr>
              <a:t>did that </a:t>
            </a:r>
            <a:r>
              <a:rPr lang="en-US" sz="4000" dirty="0" smtClean="0">
                <a:cs typeface="Traveling _Typewriter"/>
              </a:rPr>
              <a:t>feel?</a:t>
            </a:r>
          </a:p>
          <a:p>
            <a:pPr algn="ctr"/>
            <a:endParaRPr lang="en-US" sz="4000" dirty="0">
              <a:cs typeface="Traveling _Typewriter"/>
            </a:endParaRPr>
          </a:p>
          <a:p>
            <a:pPr algn="ctr"/>
            <a:r>
              <a:rPr lang="en-US" sz="4000" dirty="0" smtClean="0">
                <a:cs typeface="Traveling _Typewriter"/>
              </a:rPr>
              <a:t>Make sure you write down your responses/thoughts/feelings</a:t>
            </a:r>
            <a:endParaRPr lang="en-US" sz="4000" dirty="0">
              <a:cs typeface="Traveling _Typewriter"/>
            </a:endParaRPr>
          </a:p>
        </p:txBody>
      </p:sp>
    </p:spTree>
    <p:extLst>
      <p:ext uri="{BB962C8B-B14F-4D97-AF65-F5344CB8AC3E}">
        <p14:creationId xmlns:p14="http://schemas.microsoft.com/office/powerpoint/2010/main" val="3011473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364" y="-374733"/>
            <a:ext cx="5791200" cy="1371600"/>
          </a:xfrm>
        </p:spPr>
        <p:txBody>
          <a:bodyPr>
            <a:normAutofit/>
          </a:bodyPr>
          <a:lstStyle/>
          <a:p>
            <a:pPr algn="ctr"/>
            <a:r>
              <a:rPr lang="en-US" sz="4800" dirty="0" smtClean="0">
                <a:solidFill>
                  <a:srgbClr val="000000"/>
                </a:solidFill>
                <a:latin typeface="+mn-lt"/>
                <a:cs typeface="American Typewriter"/>
              </a:rPr>
              <a:t>Left Vs. Right</a:t>
            </a:r>
            <a:endParaRPr lang="en-US" sz="4800" dirty="0">
              <a:solidFill>
                <a:srgbClr val="000000"/>
              </a:solidFill>
              <a:latin typeface="+mn-lt"/>
              <a:cs typeface="American Typewriter"/>
            </a:endParaRPr>
          </a:p>
        </p:txBody>
      </p:sp>
      <p:pic>
        <p:nvPicPr>
          <p:cNvPr id="4" name="Content Placeholder 3" descr="designers-brain.jpg"/>
          <p:cNvPicPr>
            <a:picLocks noGrp="1" noChangeAspect="1"/>
          </p:cNvPicPr>
          <p:nvPr>
            <p:ph idx="1"/>
          </p:nvPr>
        </p:nvPicPr>
        <p:blipFill>
          <a:blip r:embed="rId2">
            <a:extLst>
              <a:ext uri="{28A0092B-C50C-407E-A947-70E740481C1C}">
                <a14:useLocalDpi xmlns:a14="http://schemas.microsoft.com/office/drawing/2010/main" val="0"/>
              </a:ext>
            </a:extLst>
          </a:blip>
          <a:srcRect t="3764" b="3764"/>
          <a:stretch>
            <a:fillRect/>
          </a:stretch>
        </p:blipFill>
        <p:spPr>
          <a:xfrm>
            <a:off x="198519" y="1241006"/>
            <a:ext cx="8687604" cy="4986323"/>
          </a:xfrm>
        </p:spPr>
      </p:pic>
    </p:spTree>
    <p:extLst>
      <p:ext uri="{BB962C8B-B14F-4D97-AF65-F5344CB8AC3E}">
        <p14:creationId xmlns:p14="http://schemas.microsoft.com/office/powerpoint/2010/main" val="4276585284"/>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777" y="2891914"/>
            <a:ext cx="7086600" cy="1847088"/>
          </a:xfrm>
        </p:spPr>
        <p:txBody>
          <a:bodyPr>
            <a:noAutofit/>
          </a:bodyPr>
          <a:lstStyle/>
          <a:p>
            <a:pPr algn="ctr"/>
            <a:r>
              <a:rPr lang="en-US" sz="4800" dirty="0" smtClean="0">
                <a:solidFill>
                  <a:srgbClr val="000000"/>
                </a:solidFill>
                <a:latin typeface="+mn-lt"/>
                <a:cs typeface="American Typewriter"/>
              </a:rPr>
              <a:t>In two groups </a:t>
            </a:r>
            <a:r>
              <a:rPr lang="en-US" sz="4800" dirty="0">
                <a:solidFill>
                  <a:srgbClr val="000000"/>
                </a:solidFill>
                <a:latin typeface="+mn-lt"/>
                <a:cs typeface="American Typewriter"/>
              </a:rPr>
              <a:t>BRAINSTORM</a:t>
            </a:r>
            <a:br>
              <a:rPr lang="en-US" sz="4800" dirty="0">
                <a:solidFill>
                  <a:srgbClr val="000000"/>
                </a:solidFill>
                <a:latin typeface="+mn-lt"/>
                <a:cs typeface="American Typewriter"/>
              </a:rPr>
            </a:br>
            <a:r>
              <a:rPr lang="en-US" sz="4800" dirty="0">
                <a:solidFill>
                  <a:srgbClr val="000000"/>
                </a:solidFill>
                <a:latin typeface="+mn-lt"/>
                <a:cs typeface="American Typewriter"/>
              </a:rPr>
              <a:t>What </a:t>
            </a:r>
            <a:r>
              <a:rPr lang="en-US" sz="4800" dirty="0" smtClean="0">
                <a:solidFill>
                  <a:srgbClr val="000000"/>
                </a:solidFill>
                <a:latin typeface="+mn-lt"/>
                <a:cs typeface="American Typewriter"/>
              </a:rPr>
              <a:t>is the difference between the left &amp; right side of the brain?</a:t>
            </a:r>
            <a:br>
              <a:rPr lang="en-US" sz="4800" dirty="0" smtClean="0">
                <a:solidFill>
                  <a:srgbClr val="000000"/>
                </a:solidFill>
                <a:latin typeface="+mn-lt"/>
                <a:cs typeface="American Typewriter"/>
              </a:rPr>
            </a:br>
            <a:endParaRPr lang="en-US" sz="4800" dirty="0">
              <a:solidFill>
                <a:srgbClr val="000000"/>
              </a:solidFill>
              <a:latin typeface="+mn-lt"/>
              <a:cs typeface="American Typewriter"/>
            </a:endParaRPr>
          </a:p>
        </p:txBody>
      </p:sp>
    </p:spTree>
    <p:extLst>
      <p:ext uri="{BB962C8B-B14F-4D97-AF65-F5344CB8AC3E}">
        <p14:creationId xmlns:p14="http://schemas.microsoft.com/office/powerpoint/2010/main" val="3212420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1851" y="870546"/>
            <a:ext cx="7620000" cy="5074528"/>
          </a:xfrm>
        </p:spPr>
        <p:txBody>
          <a:bodyPr>
            <a:normAutofit fontScale="62500" lnSpcReduction="20000"/>
          </a:bodyPr>
          <a:lstStyle/>
          <a:p>
            <a:pPr algn="ctr"/>
            <a:r>
              <a:rPr lang="en-GB" sz="7700" dirty="0">
                <a:latin typeface="Arial"/>
                <a:cs typeface="Arial"/>
              </a:rPr>
              <a:t>“The left side of the brain is the seat of </a:t>
            </a:r>
            <a:r>
              <a:rPr lang="en-GB" sz="7700" dirty="0">
                <a:solidFill>
                  <a:srgbClr val="FF0000"/>
                </a:solidFill>
                <a:latin typeface="Arial"/>
                <a:cs typeface="Arial"/>
              </a:rPr>
              <a:t>language </a:t>
            </a:r>
            <a:r>
              <a:rPr lang="en-GB" sz="7700" dirty="0">
                <a:latin typeface="Arial"/>
                <a:cs typeface="Arial"/>
              </a:rPr>
              <a:t>and process in a </a:t>
            </a:r>
            <a:r>
              <a:rPr lang="en-GB" sz="7700" dirty="0">
                <a:solidFill>
                  <a:srgbClr val="FC280C"/>
                </a:solidFill>
                <a:latin typeface="Arial"/>
                <a:cs typeface="Arial"/>
              </a:rPr>
              <a:t>logical</a:t>
            </a:r>
            <a:r>
              <a:rPr lang="en-GB" sz="7700" dirty="0">
                <a:latin typeface="Arial"/>
                <a:cs typeface="Arial"/>
              </a:rPr>
              <a:t> and </a:t>
            </a:r>
            <a:r>
              <a:rPr lang="en-GB" sz="7700" dirty="0">
                <a:solidFill>
                  <a:srgbClr val="FF0000"/>
                </a:solidFill>
                <a:latin typeface="Arial"/>
                <a:cs typeface="Arial"/>
              </a:rPr>
              <a:t>sequential</a:t>
            </a:r>
            <a:r>
              <a:rPr lang="en-GB" sz="7700" dirty="0">
                <a:latin typeface="Arial"/>
                <a:cs typeface="Arial"/>
              </a:rPr>
              <a:t> order. The right side is more </a:t>
            </a:r>
            <a:r>
              <a:rPr lang="en-GB" sz="7700" dirty="0">
                <a:solidFill>
                  <a:srgbClr val="FD9115"/>
                </a:solidFill>
                <a:latin typeface="Arial"/>
                <a:cs typeface="Arial"/>
              </a:rPr>
              <a:t>visual</a:t>
            </a:r>
            <a:r>
              <a:rPr lang="en-GB" sz="7700" dirty="0">
                <a:latin typeface="Arial"/>
                <a:cs typeface="Arial"/>
              </a:rPr>
              <a:t> and </a:t>
            </a:r>
            <a:r>
              <a:rPr lang="en-GB" sz="7700" dirty="0" smtClean="0">
                <a:cs typeface="Arial"/>
              </a:rPr>
              <a:t>processes </a:t>
            </a:r>
            <a:r>
              <a:rPr lang="en-GB" sz="7700" dirty="0" smtClean="0">
                <a:solidFill>
                  <a:srgbClr val="FD9115"/>
                </a:solidFill>
                <a:cs typeface="Arial"/>
              </a:rPr>
              <a:t>intuitively</a:t>
            </a:r>
            <a:r>
              <a:rPr lang="en-GB" sz="7700" dirty="0">
                <a:cs typeface="Arial"/>
              </a:rPr>
              <a:t>, </a:t>
            </a:r>
            <a:r>
              <a:rPr lang="en-GB" sz="7700" dirty="0">
                <a:solidFill>
                  <a:srgbClr val="FD9115"/>
                </a:solidFill>
                <a:cs typeface="Arial"/>
              </a:rPr>
              <a:t>holistically</a:t>
            </a:r>
            <a:r>
              <a:rPr lang="en-GB" sz="7700" dirty="0">
                <a:cs typeface="Arial"/>
              </a:rPr>
              <a:t> and </a:t>
            </a:r>
            <a:r>
              <a:rPr lang="en-GB" sz="7700" dirty="0">
                <a:solidFill>
                  <a:srgbClr val="FD9115"/>
                </a:solidFill>
                <a:latin typeface="Arial"/>
                <a:cs typeface="Arial"/>
              </a:rPr>
              <a:t>randomly</a:t>
            </a:r>
            <a:r>
              <a:rPr lang="en-GB" sz="7700" dirty="0">
                <a:latin typeface="Arial"/>
                <a:cs typeface="Arial"/>
              </a:rPr>
              <a:t>”</a:t>
            </a:r>
          </a:p>
          <a:p>
            <a:endParaRPr lang="en-US" dirty="0"/>
          </a:p>
        </p:txBody>
      </p:sp>
    </p:spTree>
    <p:extLst>
      <p:ext uri="{BB962C8B-B14F-4D97-AF65-F5344CB8AC3E}">
        <p14:creationId xmlns:p14="http://schemas.microsoft.com/office/powerpoint/2010/main" val="2838308268"/>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241424" y="132075"/>
            <a:ext cx="7272339" cy="1339009"/>
          </a:xfrm>
          <a:prstGeom prst="rect">
            <a:avLst/>
          </a:prstGeom>
        </p:spPr>
        <p:txBody>
          <a:bodyPr vert="horz" lIns="91440" tIns="45720" rIns="91440" bIns="45720" rtlCol="0" anchor="ctr">
            <a:noAutofit/>
          </a:bodyPr>
          <a:lstStyle>
            <a:lvl1pPr algn="ctr" defTabSz="914400" rtl="0" eaLnBrk="1" latinLnBrk="0" hangingPunct="1">
              <a:lnSpc>
                <a:spcPts val="5200"/>
              </a:lnSpc>
              <a:spcBef>
                <a:spcPct val="0"/>
              </a:spcBef>
              <a:buNone/>
              <a:defRPr sz="4800" b="1" kern="1200">
                <a:solidFill>
                  <a:schemeClr val="tx1">
                    <a:lumMod val="75000"/>
                    <a:lumOff val="25000"/>
                  </a:schemeClr>
                </a:solidFill>
                <a:latin typeface="+mj-lt"/>
                <a:ea typeface="+mj-ea"/>
                <a:cs typeface="+mj-cs"/>
              </a:defRPr>
            </a:lvl1pPr>
          </a:lstStyle>
          <a:p>
            <a:r>
              <a:rPr lang="en-US" b="0" dirty="0" smtClean="0">
                <a:solidFill>
                  <a:srgbClr val="FF0000"/>
                </a:solidFill>
                <a:latin typeface="+mn-lt"/>
                <a:cs typeface="American Typewriter"/>
              </a:rPr>
              <a:t>Left Vs. Right</a:t>
            </a:r>
            <a:endParaRPr lang="en-US" b="0" dirty="0">
              <a:solidFill>
                <a:srgbClr val="FF0000"/>
              </a:solidFill>
              <a:latin typeface="+mn-lt"/>
              <a:cs typeface="American Typewriter"/>
            </a:endParaRPr>
          </a:p>
        </p:txBody>
      </p:sp>
      <p:pic>
        <p:nvPicPr>
          <p:cNvPr id="8" name="Picture 7" descr="right-left-brain-functions.jpg"/>
          <p:cNvPicPr>
            <a:picLocks noChangeAspect="1"/>
          </p:cNvPicPr>
          <p:nvPr/>
        </p:nvPicPr>
        <p:blipFill rotWithShape="1">
          <a:blip r:embed="rId2">
            <a:extLst>
              <a:ext uri="{28A0092B-C50C-407E-A947-70E740481C1C}">
                <a14:useLocalDpi xmlns:a14="http://schemas.microsoft.com/office/drawing/2010/main" val="0"/>
              </a:ext>
            </a:extLst>
          </a:blip>
          <a:srcRect l="3060" t="1377" r="2508" b="2227"/>
          <a:stretch/>
        </p:blipFill>
        <p:spPr>
          <a:xfrm>
            <a:off x="1241424" y="1384989"/>
            <a:ext cx="6867419" cy="4936790"/>
          </a:xfrm>
          <a:prstGeom prst="rect">
            <a:avLst/>
          </a:prstGeom>
        </p:spPr>
      </p:pic>
    </p:spTree>
    <p:extLst>
      <p:ext uri="{BB962C8B-B14F-4D97-AF65-F5344CB8AC3E}">
        <p14:creationId xmlns:p14="http://schemas.microsoft.com/office/powerpoint/2010/main" val="3272318284"/>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470" y="20039"/>
            <a:ext cx="8601852" cy="1339009"/>
          </a:xfrm>
        </p:spPr>
        <p:txBody>
          <a:bodyPr>
            <a:normAutofit/>
          </a:bodyPr>
          <a:lstStyle/>
          <a:p>
            <a:pPr algn="ctr"/>
            <a:r>
              <a:rPr lang="en-US" sz="4800" dirty="0" smtClean="0">
                <a:solidFill>
                  <a:srgbClr val="FF0000"/>
                </a:solidFill>
                <a:latin typeface="+mn-lt"/>
                <a:cs typeface="American Typewriter"/>
              </a:rPr>
              <a:t>Ok now to have a go…</a:t>
            </a:r>
            <a:endParaRPr lang="en-US" sz="4800" dirty="0">
              <a:solidFill>
                <a:srgbClr val="FF0000"/>
              </a:solidFill>
              <a:latin typeface="+mn-lt"/>
              <a:cs typeface="American Typewriter"/>
            </a:endParaRPr>
          </a:p>
        </p:txBody>
      </p:sp>
      <p:sp>
        <p:nvSpPr>
          <p:cNvPr id="3" name="TextBox 2"/>
          <p:cNvSpPr txBox="1"/>
          <p:nvPr/>
        </p:nvSpPr>
        <p:spPr>
          <a:xfrm>
            <a:off x="900876" y="2275306"/>
            <a:ext cx="7261133" cy="3477875"/>
          </a:xfrm>
          <a:prstGeom prst="rect">
            <a:avLst/>
          </a:prstGeom>
          <a:noFill/>
        </p:spPr>
        <p:txBody>
          <a:bodyPr wrap="square" rtlCol="0">
            <a:spAutoFit/>
          </a:bodyPr>
          <a:lstStyle/>
          <a:p>
            <a:pPr algn="ctr"/>
            <a:r>
              <a:rPr lang="en-US" sz="4400" dirty="0" smtClean="0">
                <a:solidFill>
                  <a:srgbClr val="000000"/>
                </a:solidFill>
                <a:cs typeface="Traveling _Typewriter"/>
              </a:rPr>
              <a:t>With the picture given, Try and draw the opposite side to match, You have </a:t>
            </a:r>
            <a:r>
              <a:rPr lang="en-US" sz="4400" dirty="0">
                <a:solidFill>
                  <a:srgbClr val="000000"/>
                </a:solidFill>
                <a:cs typeface="Traveling _Typewriter"/>
              </a:rPr>
              <a:t>5</a:t>
            </a:r>
            <a:r>
              <a:rPr lang="en-US" sz="4400" dirty="0" smtClean="0">
                <a:solidFill>
                  <a:srgbClr val="000000"/>
                </a:solidFill>
                <a:cs typeface="Traveling _Typewriter"/>
              </a:rPr>
              <a:t> </a:t>
            </a:r>
            <a:r>
              <a:rPr lang="en-US" sz="4400" dirty="0" err="1" smtClean="0">
                <a:solidFill>
                  <a:srgbClr val="000000"/>
                </a:solidFill>
                <a:cs typeface="Traveling _Typewriter"/>
              </a:rPr>
              <a:t>mins</a:t>
            </a:r>
            <a:endParaRPr lang="en-US" sz="4400" dirty="0" smtClean="0">
              <a:solidFill>
                <a:srgbClr val="000000"/>
              </a:solidFill>
              <a:cs typeface="Traveling _Typewriter"/>
            </a:endParaRPr>
          </a:p>
          <a:p>
            <a:pPr algn="ctr"/>
            <a:endParaRPr lang="en-US" sz="4400" dirty="0" smtClean="0">
              <a:solidFill>
                <a:srgbClr val="000000"/>
              </a:solidFill>
              <a:cs typeface="Traveling _Typewriter"/>
            </a:endParaRPr>
          </a:p>
          <a:p>
            <a:pPr algn="ctr"/>
            <a:r>
              <a:rPr lang="en-US" sz="4400" dirty="0" smtClean="0">
                <a:solidFill>
                  <a:srgbClr val="000000"/>
                </a:solidFill>
                <a:cs typeface="Traveling _Typewriter"/>
              </a:rPr>
              <a:t> </a:t>
            </a:r>
            <a:endParaRPr lang="en-US" sz="4400" dirty="0">
              <a:solidFill>
                <a:srgbClr val="000000"/>
              </a:solidFill>
              <a:cs typeface="Traveling _Typewriter"/>
            </a:endParaRPr>
          </a:p>
        </p:txBody>
      </p:sp>
    </p:spTree>
    <p:extLst>
      <p:ext uri="{BB962C8B-B14F-4D97-AF65-F5344CB8AC3E}">
        <p14:creationId xmlns:p14="http://schemas.microsoft.com/office/powerpoint/2010/main" val="969242785"/>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20" y="1447800"/>
            <a:ext cx="8327390" cy="4850093"/>
          </a:xfrm>
        </p:spPr>
        <p:txBody>
          <a:bodyPr/>
          <a:lstStyle/>
          <a:p>
            <a:pPr algn="ctr"/>
            <a:r>
              <a:rPr lang="en-US" sz="3600" dirty="0" smtClean="0">
                <a:latin typeface="+mn-lt"/>
              </a:rPr>
              <a:t>You have 15 </a:t>
            </a:r>
            <a:r>
              <a:rPr lang="en-US" sz="3600" dirty="0" err="1" smtClean="0">
                <a:latin typeface="+mn-lt"/>
              </a:rPr>
              <a:t>mins</a:t>
            </a:r>
            <a:r>
              <a:rPr lang="en-US" sz="3600" dirty="0" smtClean="0">
                <a:latin typeface="+mn-lt"/>
              </a:rPr>
              <a:t> to go take a photo of something that has been ‘designed’</a:t>
            </a:r>
            <a:br>
              <a:rPr lang="en-US" sz="3600" dirty="0" smtClean="0">
                <a:latin typeface="+mn-lt"/>
              </a:rPr>
            </a:br>
            <a:r>
              <a:rPr lang="en-US" sz="3600" dirty="0">
                <a:latin typeface="+mn-lt"/>
              </a:rPr>
              <a:t/>
            </a:r>
            <a:br>
              <a:rPr lang="en-US" sz="3600" dirty="0">
                <a:latin typeface="+mn-lt"/>
              </a:rPr>
            </a:br>
            <a:r>
              <a:rPr lang="en-US" sz="3600" dirty="0" smtClean="0">
                <a:latin typeface="+mn-lt"/>
              </a:rPr>
              <a:t>You will then show it to the group and explain your choice!</a:t>
            </a:r>
            <a:br>
              <a:rPr lang="en-US" sz="3600" dirty="0" smtClean="0">
                <a:latin typeface="+mn-lt"/>
              </a:rPr>
            </a:br>
            <a:r>
              <a:rPr lang="en-US" sz="3600" dirty="0">
                <a:latin typeface="+mn-lt"/>
              </a:rPr>
              <a:t/>
            </a:r>
            <a:br>
              <a:rPr lang="en-US" sz="3600" dirty="0">
                <a:latin typeface="+mn-lt"/>
              </a:rPr>
            </a:br>
            <a:r>
              <a:rPr lang="en-US" sz="3600" dirty="0" smtClean="0">
                <a:latin typeface="+mn-lt"/>
              </a:rPr>
              <a:t>Be interesting!</a:t>
            </a:r>
            <a:endParaRPr lang="en-US" sz="3600" dirty="0">
              <a:latin typeface="+mn-lt"/>
            </a:endParaRPr>
          </a:p>
        </p:txBody>
      </p:sp>
      <p:sp>
        <p:nvSpPr>
          <p:cNvPr id="3" name="Text Placeholder 2"/>
          <p:cNvSpPr>
            <a:spLocks noGrp="1"/>
          </p:cNvSpPr>
          <p:nvPr>
            <p:ph type="body" idx="1"/>
          </p:nvPr>
        </p:nvSpPr>
        <p:spPr>
          <a:xfrm>
            <a:off x="598320" y="228601"/>
            <a:ext cx="7772400" cy="1066800"/>
          </a:xfrm>
        </p:spPr>
        <p:txBody>
          <a:bodyPr>
            <a:normAutofit/>
          </a:bodyPr>
          <a:lstStyle/>
          <a:p>
            <a:pPr algn="ctr"/>
            <a:r>
              <a:rPr lang="en-US" sz="4800" dirty="0" smtClean="0">
                <a:solidFill>
                  <a:srgbClr val="FF0000"/>
                </a:solidFill>
                <a:latin typeface="+mn-lt"/>
              </a:rPr>
              <a:t>NEXT challenge </a:t>
            </a:r>
            <a:r>
              <a:rPr lang="mr-IN" sz="4800" dirty="0" smtClean="0">
                <a:solidFill>
                  <a:srgbClr val="FF0000"/>
                </a:solidFill>
                <a:latin typeface="+mn-lt"/>
              </a:rPr>
              <a:t>…</a:t>
            </a:r>
            <a:endParaRPr lang="en-US" sz="4800" dirty="0">
              <a:solidFill>
                <a:srgbClr val="FF0000"/>
              </a:solidFill>
              <a:latin typeface="+mn-lt"/>
            </a:endParaRPr>
          </a:p>
        </p:txBody>
      </p:sp>
    </p:spTree>
    <p:extLst>
      <p:ext uri="{BB962C8B-B14F-4D97-AF65-F5344CB8AC3E}">
        <p14:creationId xmlns:p14="http://schemas.microsoft.com/office/powerpoint/2010/main" val="2781054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809" y="2720527"/>
            <a:ext cx="7272339" cy="1339009"/>
          </a:xfrm>
        </p:spPr>
        <p:txBody>
          <a:bodyPr>
            <a:noAutofit/>
          </a:bodyPr>
          <a:lstStyle/>
          <a:p>
            <a:pPr algn="ctr"/>
            <a:r>
              <a:rPr lang="en-US" sz="6600" b="0" dirty="0" smtClean="0">
                <a:solidFill>
                  <a:srgbClr val="FF0000"/>
                </a:solidFill>
                <a:latin typeface="+mn-lt"/>
                <a:cs typeface="American Typewriter"/>
              </a:rPr>
              <a:t>What is design?</a:t>
            </a:r>
            <a:endParaRPr lang="en-US" sz="6600" b="0" dirty="0">
              <a:solidFill>
                <a:srgbClr val="FF0000"/>
              </a:solidFill>
              <a:latin typeface="+mn-lt"/>
              <a:cs typeface="American Typewriter"/>
            </a:endParaRPr>
          </a:p>
        </p:txBody>
      </p:sp>
    </p:spTree>
    <p:extLst>
      <p:ext uri="{BB962C8B-B14F-4D97-AF65-F5344CB8AC3E}">
        <p14:creationId xmlns:p14="http://schemas.microsoft.com/office/powerpoint/2010/main" val="490517004"/>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0321" y="219013"/>
            <a:ext cx="5791200" cy="1371600"/>
          </a:xfrm>
        </p:spPr>
        <p:txBody>
          <a:bodyPr>
            <a:normAutofit/>
          </a:bodyPr>
          <a:lstStyle/>
          <a:p>
            <a:pPr algn="ctr"/>
            <a:r>
              <a:rPr lang="en-US" sz="4800" b="0" dirty="0">
                <a:solidFill>
                  <a:srgbClr val="FF0000"/>
                </a:solidFill>
                <a:latin typeface="+mn-lt"/>
                <a:cs typeface="American Typewriter"/>
              </a:rPr>
              <a:t>What is design?</a:t>
            </a:r>
            <a:endParaRPr lang="en-US" sz="4800" dirty="0">
              <a:solidFill>
                <a:srgbClr val="FF0000"/>
              </a:solidFill>
              <a:latin typeface="+mn-lt"/>
              <a:cs typeface="American Typewriter"/>
            </a:endParaRPr>
          </a:p>
        </p:txBody>
      </p:sp>
      <p:sp>
        <p:nvSpPr>
          <p:cNvPr id="3" name="TextBox 2"/>
          <p:cNvSpPr txBox="1"/>
          <p:nvPr/>
        </p:nvSpPr>
        <p:spPr>
          <a:xfrm>
            <a:off x="1034948" y="1904837"/>
            <a:ext cx="7091200" cy="3639458"/>
          </a:xfrm>
          <a:prstGeom prst="rect">
            <a:avLst/>
          </a:prstGeom>
          <a:noFill/>
        </p:spPr>
        <p:txBody>
          <a:bodyPr wrap="square" rtlCol="0">
            <a:spAutoFit/>
          </a:bodyPr>
          <a:lstStyle/>
          <a:p>
            <a:pPr algn="ctr">
              <a:lnSpc>
                <a:spcPct val="130000"/>
              </a:lnSpc>
            </a:pPr>
            <a:r>
              <a:rPr lang="en-US" sz="3200" u="sng" dirty="0" smtClean="0">
                <a:latin typeface="American Typewriter"/>
                <a:cs typeface="American Typewriter"/>
              </a:rPr>
              <a:t>Definition</a:t>
            </a:r>
          </a:p>
          <a:p>
            <a:pPr algn="ctr">
              <a:lnSpc>
                <a:spcPct val="130000"/>
              </a:lnSpc>
            </a:pPr>
            <a:r>
              <a:rPr lang="en-US" sz="3200" dirty="0">
                <a:cs typeface="American Typewriter"/>
              </a:rPr>
              <a:t>a plan or drawing produced to show the look and function or workings of a building, garment, or other object before it is </a:t>
            </a:r>
            <a:r>
              <a:rPr lang="en-US" sz="3200" dirty="0" smtClean="0">
                <a:cs typeface="American Typewriter"/>
              </a:rPr>
              <a:t>made.</a:t>
            </a:r>
          </a:p>
          <a:p>
            <a:pPr algn="r">
              <a:lnSpc>
                <a:spcPct val="130000"/>
              </a:lnSpc>
            </a:pPr>
            <a:r>
              <a:rPr lang="en-US" dirty="0" smtClean="0">
                <a:cs typeface="American Typewriter"/>
              </a:rPr>
              <a:t>(Oxford dictionary)</a:t>
            </a:r>
            <a:endParaRPr lang="en-US" dirty="0">
              <a:cs typeface="American Typewriter"/>
            </a:endParaRPr>
          </a:p>
        </p:txBody>
      </p:sp>
    </p:spTree>
    <p:extLst>
      <p:ext uri="{BB962C8B-B14F-4D97-AF65-F5344CB8AC3E}">
        <p14:creationId xmlns:p14="http://schemas.microsoft.com/office/powerpoint/2010/main" val="3659151840"/>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0320" y="26425"/>
            <a:ext cx="5791200" cy="1371600"/>
          </a:xfrm>
        </p:spPr>
        <p:txBody>
          <a:bodyPr>
            <a:normAutofit/>
          </a:bodyPr>
          <a:lstStyle/>
          <a:p>
            <a:pPr algn="ctr"/>
            <a:r>
              <a:rPr lang="en-US" sz="4800" dirty="0" smtClean="0">
                <a:solidFill>
                  <a:srgbClr val="FF0000"/>
                </a:solidFill>
                <a:latin typeface="+mn-lt"/>
                <a:cs typeface="American Typewriter"/>
              </a:rPr>
              <a:t>Theatre Design</a:t>
            </a:r>
            <a:endParaRPr lang="en-US" sz="4800" dirty="0">
              <a:solidFill>
                <a:srgbClr val="FF0000"/>
              </a:solidFill>
              <a:latin typeface="+mn-lt"/>
              <a:cs typeface="American Typewriter"/>
            </a:endParaRPr>
          </a:p>
        </p:txBody>
      </p:sp>
      <p:sp>
        <p:nvSpPr>
          <p:cNvPr id="3" name="TextBox 2"/>
          <p:cNvSpPr txBox="1"/>
          <p:nvPr/>
        </p:nvSpPr>
        <p:spPr>
          <a:xfrm>
            <a:off x="1089024" y="1857800"/>
            <a:ext cx="7272339" cy="3816429"/>
          </a:xfrm>
          <a:prstGeom prst="rect">
            <a:avLst/>
          </a:prstGeom>
          <a:noFill/>
        </p:spPr>
        <p:txBody>
          <a:bodyPr wrap="square" rtlCol="0">
            <a:spAutoFit/>
          </a:bodyPr>
          <a:lstStyle/>
          <a:p>
            <a:pPr algn="ctr"/>
            <a:r>
              <a:rPr lang="en-US" sz="3200" dirty="0">
                <a:cs typeface="American Typewriter"/>
              </a:rPr>
              <a:t>Theatre design or scenography is the design of the space in which a performance takes place. </a:t>
            </a:r>
            <a:endParaRPr lang="en-US" sz="3200" dirty="0" smtClean="0">
              <a:cs typeface="American Typewriter"/>
            </a:endParaRPr>
          </a:p>
          <a:p>
            <a:pPr algn="ctr"/>
            <a:r>
              <a:rPr lang="en-US" sz="3200" dirty="0" smtClean="0">
                <a:cs typeface="American Typewriter"/>
              </a:rPr>
              <a:t>Theatre </a:t>
            </a:r>
            <a:r>
              <a:rPr lang="en-US" sz="3200" dirty="0">
                <a:cs typeface="American Typewriter"/>
              </a:rPr>
              <a:t>designers create stage pictures, that is to say, they design the space, costume and props that you see when you watch a performance</a:t>
            </a:r>
            <a:r>
              <a:rPr lang="en-US" sz="3200" dirty="0" smtClean="0">
                <a:cs typeface="American Typewriter"/>
              </a:rPr>
              <a:t>.</a:t>
            </a:r>
          </a:p>
          <a:p>
            <a:endParaRPr lang="en-US" dirty="0"/>
          </a:p>
        </p:txBody>
      </p:sp>
    </p:spTree>
    <p:extLst>
      <p:ext uri="{BB962C8B-B14F-4D97-AF65-F5344CB8AC3E}">
        <p14:creationId xmlns:p14="http://schemas.microsoft.com/office/powerpoint/2010/main" val="3312122797"/>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1450" y="-158770"/>
            <a:ext cx="5791200" cy="1371600"/>
          </a:xfrm>
        </p:spPr>
        <p:txBody>
          <a:bodyPr>
            <a:normAutofit/>
          </a:bodyPr>
          <a:lstStyle/>
          <a:p>
            <a:pPr algn="ctr"/>
            <a:r>
              <a:rPr lang="en-US" sz="4400" dirty="0">
                <a:solidFill>
                  <a:srgbClr val="FF0000"/>
                </a:solidFill>
                <a:latin typeface="+mn-lt"/>
                <a:cs typeface="American Typewriter"/>
              </a:rPr>
              <a:t>Theatre Design</a:t>
            </a:r>
          </a:p>
        </p:txBody>
      </p:sp>
      <p:sp>
        <p:nvSpPr>
          <p:cNvPr id="3" name="TextBox 2"/>
          <p:cNvSpPr txBox="1"/>
          <p:nvPr/>
        </p:nvSpPr>
        <p:spPr>
          <a:xfrm>
            <a:off x="517474" y="1514834"/>
            <a:ext cx="8209019" cy="4832093"/>
          </a:xfrm>
          <a:prstGeom prst="rect">
            <a:avLst/>
          </a:prstGeom>
          <a:noFill/>
        </p:spPr>
        <p:txBody>
          <a:bodyPr wrap="square" rtlCol="0">
            <a:spAutoFit/>
          </a:bodyPr>
          <a:lstStyle/>
          <a:p>
            <a:pPr algn="just"/>
            <a:r>
              <a:rPr lang="en-US" sz="2800" dirty="0">
                <a:cs typeface="American Typewriter"/>
              </a:rPr>
              <a:t>The term </a:t>
            </a:r>
            <a:r>
              <a:rPr lang="en-US" sz="2800" b="1" dirty="0">
                <a:cs typeface="American Typewriter"/>
              </a:rPr>
              <a:t>“scenography” </a:t>
            </a:r>
            <a:r>
              <a:rPr lang="en-US" sz="2800" dirty="0">
                <a:cs typeface="American Typewriter"/>
              </a:rPr>
              <a:t>includes all of the elements that contribute to establishing an atmosphere and mood for a theatrical presentation: </a:t>
            </a:r>
            <a:r>
              <a:rPr lang="en-US" sz="2800" b="1" dirty="0">
                <a:cs typeface="American Typewriter"/>
              </a:rPr>
              <a:t>lighting, sound, set and costume design.</a:t>
            </a:r>
            <a:r>
              <a:rPr lang="en-US" sz="2800" dirty="0">
                <a:cs typeface="American Typewriter"/>
              </a:rPr>
              <a:t> </a:t>
            </a:r>
            <a:r>
              <a:rPr lang="en-US" sz="2800" b="1" dirty="0">
                <a:cs typeface="American Typewriter"/>
              </a:rPr>
              <a:t> “Scenography” </a:t>
            </a:r>
            <a:r>
              <a:rPr lang="en-US" sz="2800" dirty="0">
                <a:cs typeface="American Typewriter"/>
              </a:rPr>
              <a:t>has evolved from historical roots in classical antiquity and connections to the architects of the Renaissance era largely due to the theatrical activity in </a:t>
            </a:r>
            <a:r>
              <a:rPr lang="en-US" sz="2800" b="1" dirty="0">
                <a:cs typeface="American Typewriter"/>
              </a:rPr>
              <a:t>Eastern Europe</a:t>
            </a:r>
            <a:r>
              <a:rPr lang="en-US" sz="2800" dirty="0">
                <a:cs typeface="American Typewriter"/>
              </a:rPr>
              <a:t> in the twentieth century</a:t>
            </a:r>
            <a:r>
              <a:rPr lang="en-US" sz="2800" dirty="0" smtClean="0">
                <a:cs typeface="American Typewriter"/>
              </a:rPr>
              <a:t>.</a:t>
            </a:r>
          </a:p>
        </p:txBody>
      </p:sp>
    </p:spTree>
    <p:extLst>
      <p:ext uri="{BB962C8B-B14F-4D97-AF65-F5344CB8AC3E}">
        <p14:creationId xmlns:p14="http://schemas.microsoft.com/office/powerpoint/2010/main" val="1397694052"/>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024" y="-266248"/>
            <a:ext cx="7272339" cy="1339009"/>
          </a:xfrm>
        </p:spPr>
        <p:txBody>
          <a:bodyPr>
            <a:normAutofit/>
          </a:bodyPr>
          <a:lstStyle/>
          <a:p>
            <a:pPr algn="ctr"/>
            <a:r>
              <a:rPr lang="en-US" sz="4800" dirty="0">
                <a:solidFill>
                  <a:srgbClr val="FF0000"/>
                </a:solidFill>
                <a:latin typeface="+mn-lt"/>
                <a:cs typeface="American Typewriter"/>
              </a:rPr>
              <a:t>Theatre Design</a:t>
            </a:r>
          </a:p>
        </p:txBody>
      </p:sp>
      <p:sp>
        <p:nvSpPr>
          <p:cNvPr id="3" name="TextBox 2"/>
          <p:cNvSpPr txBox="1"/>
          <p:nvPr/>
        </p:nvSpPr>
        <p:spPr>
          <a:xfrm>
            <a:off x="588040" y="1293391"/>
            <a:ext cx="7914456" cy="4524315"/>
          </a:xfrm>
          <a:prstGeom prst="rect">
            <a:avLst/>
          </a:prstGeom>
          <a:noFill/>
        </p:spPr>
        <p:txBody>
          <a:bodyPr wrap="square" rtlCol="0">
            <a:spAutoFit/>
          </a:bodyPr>
          <a:lstStyle/>
          <a:p>
            <a:pPr algn="ctr"/>
            <a:r>
              <a:rPr lang="en-US" sz="3200" dirty="0" smtClean="0">
                <a:cs typeface="American Typewriter"/>
              </a:rPr>
              <a:t>In </a:t>
            </a:r>
            <a:r>
              <a:rPr lang="en-US" sz="3200" dirty="0">
                <a:cs typeface="American Typewriter"/>
              </a:rPr>
              <a:t>recent times we have started to more readily adopt the term </a:t>
            </a:r>
            <a:r>
              <a:rPr lang="en-US" sz="3200" dirty="0" err="1">
                <a:cs typeface="American Typewriter"/>
              </a:rPr>
              <a:t>scenographer</a:t>
            </a:r>
            <a:r>
              <a:rPr lang="en-US" sz="3200" dirty="0">
                <a:cs typeface="American Typewriter"/>
              </a:rPr>
              <a:t>. </a:t>
            </a:r>
            <a:endParaRPr lang="en-US" sz="3200" dirty="0" smtClean="0">
              <a:cs typeface="American Typewriter"/>
            </a:endParaRPr>
          </a:p>
          <a:p>
            <a:pPr algn="ctr"/>
            <a:r>
              <a:rPr lang="en-US" sz="3200" dirty="0" smtClean="0">
                <a:cs typeface="American Typewriter"/>
              </a:rPr>
              <a:t>This </a:t>
            </a:r>
            <a:r>
              <a:rPr lang="en-US" sz="3200" dirty="0">
                <a:cs typeface="American Typewriter"/>
              </a:rPr>
              <a:t>alternative name for theatre design is used more widely in the rest of the world. It seeks to give a more holistic description of what designers do and can encompass not just set, costume and prop design but sound, lighting and multi-media design for performance as well.</a:t>
            </a:r>
          </a:p>
        </p:txBody>
      </p:sp>
    </p:spTree>
    <p:extLst>
      <p:ext uri="{BB962C8B-B14F-4D97-AF65-F5344CB8AC3E}">
        <p14:creationId xmlns:p14="http://schemas.microsoft.com/office/powerpoint/2010/main" val="2268111602"/>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93800" y="203433"/>
            <a:ext cx="7285213" cy="830997"/>
          </a:xfrm>
          <a:prstGeom prst="rect">
            <a:avLst/>
          </a:prstGeom>
          <a:noFill/>
        </p:spPr>
        <p:txBody>
          <a:bodyPr wrap="square" rtlCol="0">
            <a:spAutoFit/>
          </a:bodyPr>
          <a:lstStyle/>
          <a:p>
            <a:pPr algn="ctr"/>
            <a:r>
              <a:rPr lang="en-US" sz="4800" dirty="0" smtClean="0">
                <a:solidFill>
                  <a:srgbClr val="FF0000"/>
                </a:solidFill>
                <a:cs typeface="American Typewriter"/>
              </a:rPr>
              <a:t>What is theatre?</a:t>
            </a:r>
            <a:endParaRPr lang="en-US" sz="4800" dirty="0">
              <a:solidFill>
                <a:srgbClr val="FF0000"/>
              </a:solidFill>
              <a:cs typeface="American Typewriter"/>
            </a:endParaRPr>
          </a:p>
        </p:txBody>
      </p:sp>
      <p:sp>
        <p:nvSpPr>
          <p:cNvPr id="18" name="TextBox 17"/>
          <p:cNvSpPr txBox="1"/>
          <p:nvPr/>
        </p:nvSpPr>
        <p:spPr>
          <a:xfrm>
            <a:off x="6659004" y="1454829"/>
            <a:ext cx="2399005" cy="369332"/>
          </a:xfrm>
          <a:prstGeom prst="rect">
            <a:avLst/>
          </a:prstGeom>
          <a:noFill/>
        </p:spPr>
        <p:txBody>
          <a:bodyPr wrap="square" rtlCol="0">
            <a:spAutoFit/>
          </a:bodyPr>
          <a:lstStyle/>
          <a:p>
            <a:pPr algn="ctr"/>
            <a:r>
              <a:rPr lang="en-US" dirty="0" smtClean="0"/>
              <a:t>Personal</a:t>
            </a:r>
            <a:endParaRPr lang="en-US" dirty="0"/>
          </a:p>
        </p:txBody>
      </p:sp>
      <p:sp>
        <p:nvSpPr>
          <p:cNvPr id="25" name="TextBox 24"/>
          <p:cNvSpPr txBox="1"/>
          <p:nvPr/>
        </p:nvSpPr>
        <p:spPr>
          <a:xfrm>
            <a:off x="6923604" y="4028595"/>
            <a:ext cx="1993289" cy="369332"/>
          </a:xfrm>
          <a:prstGeom prst="rect">
            <a:avLst/>
          </a:prstGeom>
          <a:noFill/>
        </p:spPr>
        <p:txBody>
          <a:bodyPr wrap="square" rtlCol="0">
            <a:spAutoFit/>
          </a:bodyPr>
          <a:lstStyle/>
          <a:p>
            <a:pPr algn="ctr"/>
            <a:r>
              <a:rPr lang="en-US" dirty="0" smtClean="0"/>
              <a:t>Individuals</a:t>
            </a:r>
            <a:endParaRPr lang="en-US" dirty="0"/>
          </a:p>
        </p:txBody>
      </p:sp>
      <p:sp>
        <p:nvSpPr>
          <p:cNvPr id="2" name="Oval 1"/>
          <p:cNvSpPr/>
          <p:nvPr/>
        </p:nvSpPr>
        <p:spPr>
          <a:xfrm>
            <a:off x="767332" y="3016638"/>
            <a:ext cx="1587577" cy="740929"/>
          </a:xfrm>
          <a:prstGeom prst="ellipse">
            <a:avLst/>
          </a:prstGeom>
          <a:solidFill>
            <a:srgbClr val="F58012"/>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Rectangle 2"/>
          <p:cNvSpPr/>
          <p:nvPr/>
        </p:nvSpPr>
        <p:spPr>
          <a:xfrm>
            <a:off x="2884101" y="2857869"/>
            <a:ext cx="2293166" cy="1111393"/>
          </a:xfrm>
          <a:prstGeom prst="rect">
            <a:avLst/>
          </a:prstGeom>
          <a:solidFill>
            <a:srgbClr val="FC280C"/>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Oval 3"/>
          <p:cNvSpPr/>
          <p:nvPr/>
        </p:nvSpPr>
        <p:spPr>
          <a:xfrm>
            <a:off x="5177267" y="1916517"/>
            <a:ext cx="1587577" cy="740929"/>
          </a:xfrm>
          <a:prstGeom prst="ellipse">
            <a:avLst/>
          </a:prstGeom>
          <a:solidFill>
            <a:srgbClr val="FFF40F"/>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Oval 4"/>
          <p:cNvSpPr/>
          <p:nvPr/>
        </p:nvSpPr>
        <p:spPr>
          <a:xfrm>
            <a:off x="5177267" y="4128031"/>
            <a:ext cx="1587577" cy="740929"/>
          </a:xfrm>
          <a:prstGeom prst="ellipse">
            <a:avLst/>
          </a:prstGeom>
          <a:solidFill>
            <a:srgbClr val="8BFF1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8" name="Straight Arrow Connector 7"/>
          <p:cNvCxnSpPr>
            <a:stCxn id="2" idx="6"/>
          </p:cNvCxnSpPr>
          <p:nvPr/>
        </p:nvCxnSpPr>
        <p:spPr>
          <a:xfrm>
            <a:off x="2354909" y="3387103"/>
            <a:ext cx="529192"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a:endCxn id="4" idx="3"/>
          </p:cNvCxnSpPr>
          <p:nvPr/>
        </p:nvCxnSpPr>
        <p:spPr>
          <a:xfrm flipV="1">
            <a:off x="5177267" y="2548939"/>
            <a:ext cx="232495" cy="30893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13" name="Straight Arrow Connector 12"/>
          <p:cNvCxnSpPr>
            <a:endCxn id="5" idx="1"/>
          </p:cNvCxnSpPr>
          <p:nvPr/>
        </p:nvCxnSpPr>
        <p:spPr>
          <a:xfrm>
            <a:off x="5177267" y="3969262"/>
            <a:ext cx="232495" cy="267276"/>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sp>
        <p:nvSpPr>
          <p:cNvPr id="14" name="TextBox 13"/>
          <p:cNvSpPr txBox="1"/>
          <p:nvPr/>
        </p:nvSpPr>
        <p:spPr>
          <a:xfrm>
            <a:off x="2884101" y="3104846"/>
            <a:ext cx="2293166" cy="584776"/>
          </a:xfrm>
          <a:prstGeom prst="rect">
            <a:avLst/>
          </a:prstGeom>
          <a:noFill/>
        </p:spPr>
        <p:txBody>
          <a:bodyPr wrap="square" rtlCol="0">
            <a:spAutoFit/>
          </a:bodyPr>
          <a:lstStyle/>
          <a:p>
            <a:pPr algn="ctr"/>
            <a:r>
              <a:rPr lang="en-US" sz="3200" dirty="0" smtClean="0">
                <a:latin typeface="American Typewriter"/>
                <a:cs typeface="American Typewriter"/>
              </a:rPr>
              <a:t>THEATRE</a:t>
            </a:r>
            <a:endParaRPr lang="en-US" sz="3200" dirty="0">
              <a:latin typeface="American Typewriter"/>
              <a:cs typeface="American Typewriter"/>
            </a:endParaRPr>
          </a:p>
        </p:txBody>
      </p:sp>
      <p:sp>
        <p:nvSpPr>
          <p:cNvPr id="15" name="TextBox 14"/>
          <p:cNvSpPr txBox="1"/>
          <p:nvPr/>
        </p:nvSpPr>
        <p:spPr>
          <a:xfrm>
            <a:off x="767329" y="3193051"/>
            <a:ext cx="1605217" cy="369332"/>
          </a:xfrm>
          <a:prstGeom prst="rect">
            <a:avLst/>
          </a:prstGeom>
          <a:noFill/>
        </p:spPr>
        <p:txBody>
          <a:bodyPr wrap="square" rtlCol="0">
            <a:spAutoFit/>
          </a:bodyPr>
          <a:lstStyle/>
          <a:p>
            <a:pPr algn="ctr"/>
            <a:r>
              <a:rPr lang="en-US" dirty="0" smtClean="0"/>
              <a:t>Entertains</a:t>
            </a:r>
            <a:endParaRPr lang="en-US" dirty="0"/>
          </a:p>
        </p:txBody>
      </p:sp>
      <p:sp>
        <p:nvSpPr>
          <p:cNvPr id="16" name="TextBox 15"/>
          <p:cNvSpPr txBox="1"/>
          <p:nvPr/>
        </p:nvSpPr>
        <p:spPr>
          <a:xfrm>
            <a:off x="5321562" y="1975813"/>
            <a:ext cx="1355082" cy="646331"/>
          </a:xfrm>
          <a:prstGeom prst="rect">
            <a:avLst/>
          </a:prstGeom>
          <a:noFill/>
        </p:spPr>
        <p:txBody>
          <a:bodyPr wrap="square" rtlCol="0">
            <a:spAutoFit/>
          </a:bodyPr>
          <a:lstStyle/>
          <a:p>
            <a:pPr algn="ctr"/>
            <a:r>
              <a:rPr lang="en-US" dirty="0" smtClean="0"/>
              <a:t>A seeing place</a:t>
            </a:r>
            <a:endParaRPr lang="en-US" dirty="0"/>
          </a:p>
        </p:txBody>
      </p:sp>
      <p:sp>
        <p:nvSpPr>
          <p:cNvPr id="17" name="TextBox 16"/>
          <p:cNvSpPr txBox="1"/>
          <p:nvPr/>
        </p:nvSpPr>
        <p:spPr>
          <a:xfrm>
            <a:off x="5339202" y="4201256"/>
            <a:ext cx="1266882" cy="646331"/>
          </a:xfrm>
          <a:prstGeom prst="rect">
            <a:avLst/>
          </a:prstGeom>
          <a:noFill/>
        </p:spPr>
        <p:txBody>
          <a:bodyPr wrap="square" rtlCol="0">
            <a:spAutoFit/>
          </a:bodyPr>
          <a:lstStyle/>
          <a:p>
            <a:pPr algn="ctr"/>
            <a:r>
              <a:rPr lang="en-US" dirty="0" smtClean="0"/>
              <a:t>Changes us</a:t>
            </a:r>
            <a:endParaRPr lang="en-US" dirty="0"/>
          </a:p>
        </p:txBody>
      </p:sp>
      <p:sp>
        <p:nvSpPr>
          <p:cNvPr id="19" name="TextBox 18"/>
          <p:cNvSpPr txBox="1"/>
          <p:nvPr/>
        </p:nvSpPr>
        <p:spPr>
          <a:xfrm>
            <a:off x="7311676" y="2548939"/>
            <a:ext cx="1322981" cy="369332"/>
          </a:xfrm>
          <a:prstGeom prst="rect">
            <a:avLst/>
          </a:prstGeom>
          <a:noFill/>
        </p:spPr>
        <p:txBody>
          <a:bodyPr wrap="square" rtlCol="0">
            <a:spAutoFit/>
          </a:bodyPr>
          <a:lstStyle/>
          <a:p>
            <a:r>
              <a:rPr lang="en-US" dirty="0" smtClean="0"/>
              <a:t>Communal</a:t>
            </a:r>
            <a:endParaRPr lang="en-US" dirty="0"/>
          </a:p>
        </p:txBody>
      </p:sp>
      <p:cxnSp>
        <p:nvCxnSpPr>
          <p:cNvPr id="21" name="Straight Arrow Connector 20"/>
          <p:cNvCxnSpPr/>
          <p:nvPr/>
        </p:nvCxnSpPr>
        <p:spPr>
          <a:xfrm flipV="1">
            <a:off x="6606084" y="1711194"/>
            <a:ext cx="705592" cy="264619"/>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23" name="Straight Arrow Connector 22"/>
          <p:cNvCxnSpPr>
            <a:endCxn id="19" idx="1"/>
          </p:cNvCxnSpPr>
          <p:nvPr/>
        </p:nvCxnSpPr>
        <p:spPr>
          <a:xfrm>
            <a:off x="6764844" y="2548939"/>
            <a:ext cx="546832" cy="184666"/>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sp>
        <p:nvSpPr>
          <p:cNvPr id="26" name="TextBox 25"/>
          <p:cNvSpPr txBox="1"/>
          <p:nvPr/>
        </p:nvSpPr>
        <p:spPr>
          <a:xfrm>
            <a:off x="6994156" y="5010090"/>
            <a:ext cx="1728693" cy="369332"/>
          </a:xfrm>
          <a:prstGeom prst="rect">
            <a:avLst/>
          </a:prstGeom>
          <a:noFill/>
        </p:spPr>
        <p:txBody>
          <a:bodyPr wrap="square" rtlCol="0">
            <a:spAutoFit/>
          </a:bodyPr>
          <a:lstStyle/>
          <a:p>
            <a:pPr algn="ctr"/>
            <a:r>
              <a:rPr lang="en-US" dirty="0" smtClean="0"/>
              <a:t>Societies</a:t>
            </a:r>
            <a:endParaRPr lang="en-US" dirty="0"/>
          </a:p>
        </p:txBody>
      </p:sp>
      <p:cxnSp>
        <p:nvCxnSpPr>
          <p:cNvPr id="31" name="Straight Arrow Connector 30"/>
          <p:cNvCxnSpPr/>
          <p:nvPr/>
        </p:nvCxnSpPr>
        <p:spPr>
          <a:xfrm>
            <a:off x="6764844" y="4236538"/>
            <a:ext cx="546832"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33" name="Straight Arrow Connector 32"/>
          <p:cNvCxnSpPr/>
          <p:nvPr/>
        </p:nvCxnSpPr>
        <p:spPr>
          <a:xfrm>
            <a:off x="6606084" y="4847587"/>
            <a:ext cx="705592" cy="285991"/>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9780521"/>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422113" y="2302004"/>
            <a:ext cx="1986933" cy="461665"/>
          </a:xfrm>
          <a:prstGeom prst="rect">
            <a:avLst/>
          </a:prstGeom>
          <a:noFill/>
          <a:ln>
            <a:solidFill>
              <a:schemeClr val="tx1"/>
            </a:solidFill>
          </a:ln>
        </p:spPr>
        <p:txBody>
          <a:bodyPr wrap="square" rtlCol="0">
            <a:spAutoFit/>
          </a:bodyPr>
          <a:lstStyle/>
          <a:p>
            <a:pPr algn="ctr"/>
            <a:r>
              <a:rPr lang="en-US" sz="2400" dirty="0" smtClean="0">
                <a:ln>
                  <a:solidFill>
                    <a:schemeClr val="tx1"/>
                  </a:solidFill>
                </a:ln>
                <a:latin typeface="American Typewriter"/>
                <a:cs typeface="American Typewriter"/>
              </a:rPr>
              <a:t>Our brains </a:t>
            </a:r>
            <a:endParaRPr lang="en-US" sz="2400" dirty="0">
              <a:ln>
                <a:solidFill>
                  <a:schemeClr val="tx1"/>
                </a:solidFill>
              </a:ln>
              <a:latin typeface="American Typewriter"/>
              <a:cs typeface="American Typewriter"/>
            </a:endParaRPr>
          </a:p>
        </p:txBody>
      </p:sp>
      <p:sp>
        <p:nvSpPr>
          <p:cNvPr id="3" name="Oval 2"/>
          <p:cNvSpPr/>
          <p:nvPr/>
        </p:nvSpPr>
        <p:spPr>
          <a:xfrm>
            <a:off x="1622860" y="3140124"/>
            <a:ext cx="2081489" cy="811493"/>
          </a:xfrm>
          <a:prstGeom prst="ellipse">
            <a:avLst/>
          </a:prstGeom>
          <a:solidFill>
            <a:srgbClr val="FD9115"/>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Oval 3"/>
          <p:cNvSpPr/>
          <p:nvPr/>
        </p:nvSpPr>
        <p:spPr>
          <a:xfrm>
            <a:off x="5162086" y="3140124"/>
            <a:ext cx="2081489" cy="811493"/>
          </a:xfrm>
          <a:prstGeom prst="ellipse">
            <a:avLst/>
          </a:prstGeom>
          <a:solidFill>
            <a:srgbClr val="FFF40F"/>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extBox 4"/>
          <p:cNvSpPr txBox="1"/>
          <p:nvPr/>
        </p:nvSpPr>
        <p:spPr>
          <a:xfrm>
            <a:off x="1940373" y="3210690"/>
            <a:ext cx="1464099" cy="646331"/>
          </a:xfrm>
          <a:prstGeom prst="rect">
            <a:avLst/>
          </a:prstGeom>
          <a:noFill/>
        </p:spPr>
        <p:txBody>
          <a:bodyPr wrap="square" rtlCol="0">
            <a:spAutoFit/>
          </a:bodyPr>
          <a:lstStyle/>
          <a:p>
            <a:pPr algn="ctr"/>
            <a:r>
              <a:rPr lang="en-US" dirty="0" smtClean="0"/>
              <a:t>Thinking process</a:t>
            </a:r>
            <a:endParaRPr lang="en-US" dirty="0"/>
          </a:p>
        </p:txBody>
      </p:sp>
      <p:sp>
        <p:nvSpPr>
          <p:cNvPr id="6" name="TextBox 5"/>
          <p:cNvSpPr txBox="1"/>
          <p:nvPr/>
        </p:nvSpPr>
        <p:spPr>
          <a:xfrm>
            <a:off x="5468320" y="3334177"/>
            <a:ext cx="1499378" cy="369332"/>
          </a:xfrm>
          <a:prstGeom prst="rect">
            <a:avLst/>
          </a:prstGeom>
          <a:noFill/>
        </p:spPr>
        <p:txBody>
          <a:bodyPr wrap="square" rtlCol="0">
            <a:spAutoFit/>
          </a:bodyPr>
          <a:lstStyle/>
          <a:p>
            <a:pPr algn="ctr"/>
            <a:r>
              <a:rPr lang="en-US" dirty="0" smtClean="0"/>
              <a:t>Tricks</a:t>
            </a:r>
            <a:endParaRPr lang="en-US" dirty="0"/>
          </a:p>
        </p:txBody>
      </p:sp>
      <p:sp>
        <p:nvSpPr>
          <p:cNvPr id="7" name="TextBox 6"/>
          <p:cNvSpPr txBox="1"/>
          <p:nvPr/>
        </p:nvSpPr>
        <p:spPr>
          <a:xfrm>
            <a:off x="282236" y="4170434"/>
            <a:ext cx="1993290" cy="369332"/>
          </a:xfrm>
          <a:prstGeom prst="rect">
            <a:avLst/>
          </a:prstGeom>
          <a:noFill/>
        </p:spPr>
        <p:txBody>
          <a:bodyPr wrap="square" rtlCol="0">
            <a:spAutoFit/>
          </a:bodyPr>
          <a:lstStyle/>
          <a:p>
            <a:pPr algn="ctr"/>
            <a:r>
              <a:rPr lang="en-US" dirty="0" smtClean="0"/>
              <a:t>Linear</a:t>
            </a:r>
            <a:endParaRPr lang="en-US" dirty="0"/>
          </a:p>
        </p:txBody>
      </p:sp>
      <p:sp>
        <p:nvSpPr>
          <p:cNvPr id="8" name="TextBox 7"/>
          <p:cNvSpPr txBox="1"/>
          <p:nvPr/>
        </p:nvSpPr>
        <p:spPr>
          <a:xfrm>
            <a:off x="2063846" y="4895986"/>
            <a:ext cx="2099129" cy="369332"/>
          </a:xfrm>
          <a:prstGeom prst="rect">
            <a:avLst/>
          </a:prstGeom>
          <a:noFill/>
        </p:spPr>
        <p:txBody>
          <a:bodyPr wrap="square" rtlCol="0">
            <a:spAutoFit/>
          </a:bodyPr>
          <a:lstStyle/>
          <a:p>
            <a:pPr algn="ctr"/>
            <a:r>
              <a:rPr lang="en-US" dirty="0" smtClean="0"/>
              <a:t>Divergent</a:t>
            </a:r>
            <a:endParaRPr lang="en-US" dirty="0"/>
          </a:p>
        </p:txBody>
      </p:sp>
      <p:sp>
        <p:nvSpPr>
          <p:cNvPr id="9" name="TextBox 8"/>
          <p:cNvSpPr txBox="1"/>
          <p:nvPr/>
        </p:nvSpPr>
        <p:spPr>
          <a:xfrm>
            <a:off x="1234778" y="70564"/>
            <a:ext cx="6279745" cy="646331"/>
          </a:xfrm>
          <a:prstGeom prst="rect">
            <a:avLst/>
          </a:prstGeom>
          <a:noFill/>
        </p:spPr>
        <p:txBody>
          <a:bodyPr wrap="square" rtlCol="0">
            <a:spAutoFit/>
          </a:bodyPr>
          <a:lstStyle/>
          <a:p>
            <a:pPr algn="ctr"/>
            <a:r>
              <a:rPr lang="en-US" sz="3600" dirty="0" smtClean="0">
                <a:solidFill>
                  <a:srgbClr val="FF0000"/>
                </a:solidFill>
                <a:cs typeface="American Typewriter"/>
              </a:rPr>
              <a:t>Thinking</a:t>
            </a:r>
            <a:endParaRPr lang="en-US" sz="3600" dirty="0">
              <a:solidFill>
                <a:srgbClr val="FF0000"/>
              </a:solidFill>
              <a:cs typeface="American Typewriter"/>
            </a:endParaRPr>
          </a:p>
        </p:txBody>
      </p:sp>
      <p:cxnSp>
        <p:nvCxnSpPr>
          <p:cNvPr id="13" name="Straight Arrow Connector 12"/>
          <p:cNvCxnSpPr>
            <a:stCxn id="3" idx="4"/>
          </p:cNvCxnSpPr>
          <p:nvPr/>
        </p:nvCxnSpPr>
        <p:spPr>
          <a:xfrm>
            <a:off x="2663605" y="3951617"/>
            <a:ext cx="194033" cy="944369"/>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stCxn id="3" idx="3"/>
          </p:cNvCxnSpPr>
          <p:nvPr/>
        </p:nvCxnSpPr>
        <p:spPr>
          <a:xfrm flipH="1">
            <a:off x="1622858" y="3832777"/>
            <a:ext cx="304829" cy="35529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6" name="TextBox 15"/>
          <p:cNvSpPr txBox="1"/>
          <p:nvPr/>
        </p:nvSpPr>
        <p:spPr>
          <a:xfrm>
            <a:off x="4621612" y="4410288"/>
            <a:ext cx="1587575" cy="369332"/>
          </a:xfrm>
          <a:prstGeom prst="rect">
            <a:avLst/>
          </a:prstGeom>
          <a:noFill/>
        </p:spPr>
        <p:txBody>
          <a:bodyPr wrap="square" rtlCol="0">
            <a:spAutoFit/>
          </a:bodyPr>
          <a:lstStyle/>
          <a:p>
            <a:r>
              <a:rPr lang="en-US" dirty="0" smtClean="0"/>
              <a:t>Gator</a:t>
            </a:r>
            <a:endParaRPr lang="en-US" dirty="0"/>
          </a:p>
        </p:txBody>
      </p:sp>
      <p:sp>
        <p:nvSpPr>
          <p:cNvPr id="17" name="TextBox 16"/>
          <p:cNvSpPr txBox="1"/>
          <p:nvPr/>
        </p:nvSpPr>
        <p:spPr>
          <a:xfrm>
            <a:off x="5909313" y="4895986"/>
            <a:ext cx="1334262" cy="369332"/>
          </a:xfrm>
          <a:prstGeom prst="rect">
            <a:avLst/>
          </a:prstGeom>
          <a:noFill/>
        </p:spPr>
        <p:txBody>
          <a:bodyPr wrap="square" rtlCol="0">
            <a:spAutoFit/>
          </a:bodyPr>
          <a:lstStyle/>
          <a:p>
            <a:r>
              <a:rPr lang="en-US" dirty="0" smtClean="0"/>
              <a:t>Monkey</a:t>
            </a:r>
            <a:endParaRPr lang="en-US" dirty="0"/>
          </a:p>
        </p:txBody>
      </p:sp>
      <p:sp>
        <p:nvSpPr>
          <p:cNvPr id="18" name="TextBox 17"/>
          <p:cNvSpPr txBox="1"/>
          <p:nvPr/>
        </p:nvSpPr>
        <p:spPr>
          <a:xfrm>
            <a:off x="7108815" y="4392647"/>
            <a:ext cx="1834532" cy="369332"/>
          </a:xfrm>
          <a:prstGeom prst="rect">
            <a:avLst/>
          </a:prstGeom>
          <a:noFill/>
        </p:spPr>
        <p:txBody>
          <a:bodyPr wrap="square" rtlCol="0">
            <a:spAutoFit/>
          </a:bodyPr>
          <a:lstStyle/>
          <a:p>
            <a:r>
              <a:rPr lang="en-US" dirty="0" smtClean="0"/>
              <a:t>Elephant</a:t>
            </a:r>
            <a:endParaRPr lang="en-US" dirty="0"/>
          </a:p>
        </p:txBody>
      </p:sp>
      <p:cxnSp>
        <p:nvCxnSpPr>
          <p:cNvPr id="20" name="Straight Arrow Connector 19"/>
          <p:cNvCxnSpPr>
            <a:stCxn id="4" idx="3"/>
          </p:cNvCxnSpPr>
          <p:nvPr/>
        </p:nvCxnSpPr>
        <p:spPr>
          <a:xfrm flipH="1">
            <a:off x="5162086" y="3832777"/>
            <a:ext cx="304827" cy="57751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2" name="Straight Arrow Connector 21"/>
          <p:cNvCxnSpPr>
            <a:stCxn id="4" idx="4"/>
          </p:cNvCxnSpPr>
          <p:nvPr/>
        </p:nvCxnSpPr>
        <p:spPr>
          <a:xfrm>
            <a:off x="6202831" y="3951617"/>
            <a:ext cx="6356" cy="82800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4" name="Straight Arrow Connector 23"/>
          <p:cNvCxnSpPr>
            <a:stCxn id="4" idx="5"/>
          </p:cNvCxnSpPr>
          <p:nvPr/>
        </p:nvCxnSpPr>
        <p:spPr>
          <a:xfrm>
            <a:off x="6938748" y="3832777"/>
            <a:ext cx="304827" cy="57751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25" name="TextBox 24"/>
          <p:cNvSpPr txBox="1"/>
          <p:nvPr/>
        </p:nvSpPr>
        <p:spPr>
          <a:xfrm>
            <a:off x="52920" y="705647"/>
            <a:ext cx="8943347" cy="1200328"/>
          </a:xfrm>
          <a:prstGeom prst="rect">
            <a:avLst/>
          </a:prstGeom>
          <a:noFill/>
        </p:spPr>
        <p:txBody>
          <a:bodyPr wrap="square" rtlCol="0">
            <a:spAutoFit/>
          </a:bodyPr>
          <a:lstStyle/>
          <a:p>
            <a:pPr algn="ctr"/>
            <a:r>
              <a:rPr lang="en-US" sz="2400" dirty="0" smtClean="0"/>
              <a:t>Our brain are the control center of our bodies, it consumes 20% of the oxygen we breathe and 20% of the calories we burn. It controls what we </a:t>
            </a:r>
            <a:r>
              <a:rPr lang="en-US" sz="2400" u="sng" dirty="0" smtClean="0"/>
              <a:t>consciously and unconsciously do.</a:t>
            </a:r>
            <a:endParaRPr lang="en-US" sz="2400" u="sng" dirty="0"/>
          </a:p>
        </p:txBody>
      </p:sp>
      <p:cxnSp>
        <p:nvCxnSpPr>
          <p:cNvPr id="27" name="Straight Arrow Connector 26"/>
          <p:cNvCxnSpPr/>
          <p:nvPr/>
        </p:nvCxnSpPr>
        <p:spPr>
          <a:xfrm>
            <a:off x="458636" y="4638492"/>
            <a:ext cx="1645451"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29" name="Straight Arrow Connector 28"/>
          <p:cNvCxnSpPr/>
          <p:nvPr/>
        </p:nvCxnSpPr>
        <p:spPr>
          <a:xfrm flipH="1">
            <a:off x="2275526" y="5415834"/>
            <a:ext cx="388079" cy="75857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p:nvPr/>
        </p:nvCxnSpPr>
        <p:spPr>
          <a:xfrm>
            <a:off x="2857638" y="5698092"/>
            <a:ext cx="335155" cy="61744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3" name="Straight Arrow Connector 32"/>
          <p:cNvCxnSpPr/>
          <p:nvPr/>
        </p:nvCxnSpPr>
        <p:spPr>
          <a:xfrm flipH="1">
            <a:off x="2663605" y="5698092"/>
            <a:ext cx="740867" cy="352824"/>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5" name="Straight Arrow Connector 34"/>
          <p:cNvCxnSpPr/>
          <p:nvPr/>
        </p:nvCxnSpPr>
        <p:spPr>
          <a:xfrm>
            <a:off x="3422113" y="5415834"/>
            <a:ext cx="740862" cy="63508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7" name="Straight Arrow Connector 36"/>
          <p:cNvCxnSpPr/>
          <p:nvPr/>
        </p:nvCxnSpPr>
        <p:spPr>
          <a:xfrm>
            <a:off x="3704349" y="5415834"/>
            <a:ext cx="0" cy="635082"/>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39" name="Straight Arrow Connector 38"/>
          <p:cNvCxnSpPr/>
          <p:nvPr/>
        </p:nvCxnSpPr>
        <p:spPr>
          <a:xfrm flipH="1">
            <a:off x="2275526" y="5415834"/>
            <a:ext cx="582112" cy="282258"/>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1" name="Straight Arrow Connector 40"/>
          <p:cNvCxnSpPr/>
          <p:nvPr/>
        </p:nvCxnSpPr>
        <p:spPr>
          <a:xfrm flipH="1">
            <a:off x="3192793" y="2763669"/>
            <a:ext cx="229320" cy="37645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43" name="Straight Arrow Connector 42"/>
          <p:cNvCxnSpPr/>
          <p:nvPr/>
        </p:nvCxnSpPr>
        <p:spPr>
          <a:xfrm>
            <a:off x="5409046" y="2763669"/>
            <a:ext cx="341509" cy="37645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2556014"/>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9317" y="405748"/>
            <a:ext cx="8431795" cy="5878532"/>
          </a:xfrm>
          <a:prstGeom prst="rect">
            <a:avLst/>
          </a:prstGeom>
          <a:noFill/>
        </p:spPr>
        <p:txBody>
          <a:bodyPr wrap="square" rtlCol="0">
            <a:spAutoFit/>
          </a:bodyPr>
          <a:lstStyle/>
          <a:p>
            <a:r>
              <a:rPr lang="en-US" sz="3200" b="1" u="sng" dirty="0" smtClean="0">
                <a:solidFill>
                  <a:srgbClr val="FF0000"/>
                </a:solidFill>
              </a:rPr>
              <a:t>Thinking process</a:t>
            </a:r>
          </a:p>
          <a:p>
            <a:endParaRPr lang="en-US" b="1" u="sng" dirty="0" smtClean="0"/>
          </a:p>
          <a:p>
            <a:r>
              <a:rPr lang="en-US" sz="2000" b="1" u="sng" dirty="0" smtClean="0"/>
              <a:t>Linear</a:t>
            </a:r>
            <a:r>
              <a:rPr lang="en-US" sz="2000" dirty="0" smtClean="0"/>
              <a:t> - 	Step by step process of solving a problem/task, normally resulting in one correct answer – Like a calculator</a:t>
            </a:r>
          </a:p>
          <a:p>
            <a:endParaRPr lang="en-US" sz="2000" dirty="0"/>
          </a:p>
          <a:p>
            <a:r>
              <a:rPr lang="en-US" sz="2000" b="1" u="sng" dirty="0" smtClean="0"/>
              <a:t>Divergent</a:t>
            </a:r>
            <a:r>
              <a:rPr lang="en-US" sz="2000" dirty="0" smtClean="0"/>
              <a:t> – leaps between ideas and may result in multiple solutions – Like a kaleidoscope </a:t>
            </a:r>
            <a:r>
              <a:rPr lang="mr-IN" sz="2000" dirty="0" smtClean="0"/>
              <a:t>–</a:t>
            </a:r>
            <a:r>
              <a:rPr lang="en-US" sz="2000" dirty="0" smtClean="0"/>
              <a:t> variety </a:t>
            </a:r>
            <a:r>
              <a:rPr lang="en-US" sz="2000" smtClean="0"/>
              <a:t>of solutions </a:t>
            </a:r>
            <a:endParaRPr lang="en-US" sz="2000" dirty="0" smtClean="0"/>
          </a:p>
          <a:p>
            <a:endParaRPr lang="en-US" dirty="0"/>
          </a:p>
          <a:p>
            <a:endParaRPr lang="en-US" dirty="0"/>
          </a:p>
          <a:p>
            <a:r>
              <a:rPr lang="en-US" sz="3200" b="1" u="sng" dirty="0" smtClean="0">
                <a:solidFill>
                  <a:srgbClr val="FF0000"/>
                </a:solidFill>
              </a:rPr>
              <a:t>Tricks</a:t>
            </a:r>
          </a:p>
          <a:p>
            <a:endParaRPr lang="en-US" b="1" u="sng" dirty="0" smtClean="0"/>
          </a:p>
          <a:p>
            <a:r>
              <a:rPr lang="en-US" sz="2000" b="1" u="sng" dirty="0" smtClean="0"/>
              <a:t>Gator</a:t>
            </a:r>
            <a:r>
              <a:rPr lang="en-US" sz="2000" dirty="0" smtClean="0"/>
              <a:t> – Our instinctive responses – fight, flight or freeze </a:t>
            </a:r>
            <a:r>
              <a:rPr lang="mr-IN" sz="2000" dirty="0" smtClean="0"/>
              <a:t>–</a:t>
            </a:r>
            <a:r>
              <a:rPr lang="en-US" sz="2000" dirty="0" smtClean="0"/>
              <a:t> gut feeling?</a:t>
            </a:r>
          </a:p>
          <a:p>
            <a:endParaRPr lang="en-US" sz="2000" dirty="0"/>
          </a:p>
          <a:p>
            <a:r>
              <a:rPr lang="en-US" sz="2000" b="1" u="sng" dirty="0" smtClean="0"/>
              <a:t>Monkey</a:t>
            </a:r>
            <a:r>
              <a:rPr lang="en-US" sz="2000" dirty="0" smtClean="0"/>
              <a:t> – Minds jumps quickly between topics, never stop thinking for too long – Multi tasking/mental hopscotch</a:t>
            </a:r>
          </a:p>
          <a:p>
            <a:endParaRPr lang="en-US" sz="2000" dirty="0"/>
          </a:p>
          <a:p>
            <a:r>
              <a:rPr lang="en-US" sz="2000" b="1" u="sng" dirty="0" smtClean="0"/>
              <a:t>Elephant</a:t>
            </a:r>
            <a:r>
              <a:rPr lang="en-US" sz="2000" dirty="0" smtClean="0"/>
              <a:t> – Learning patterns – previous experiences. This can sometimes hinder new ideas/can stop thinking ‘out of the box’</a:t>
            </a:r>
            <a:endParaRPr lang="en-US" sz="2000" dirty="0"/>
          </a:p>
        </p:txBody>
      </p:sp>
    </p:spTree>
    <p:extLst>
      <p:ext uri="{BB962C8B-B14F-4D97-AF65-F5344CB8AC3E}">
        <p14:creationId xmlns:p14="http://schemas.microsoft.com/office/powerpoint/2010/main" val="460694041"/>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0992" y="1371600"/>
            <a:ext cx="8220119" cy="5107376"/>
          </a:xfrm>
          <a:prstGeom prst="rect">
            <a:avLst/>
          </a:prstGeom>
        </p:spPr>
      </p:pic>
      <p:sp>
        <p:nvSpPr>
          <p:cNvPr id="3" name="TextBox 2"/>
          <p:cNvSpPr txBox="1"/>
          <p:nvPr/>
        </p:nvSpPr>
        <p:spPr>
          <a:xfrm>
            <a:off x="1063698" y="305715"/>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spTree>
    <p:extLst>
      <p:ext uri="{BB962C8B-B14F-4D97-AF65-F5344CB8AC3E}">
        <p14:creationId xmlns:p14="http://schemas.microsoft.com/office/powerpoint/2010/main" val="560426127"/>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4972" y="305715"/>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3" name="Picture 2"/>
          <p:cNvPicPr>
            <a:picLocks noChangeAspect="1"/>
          </p:cNvPicPr>
          <p:nvPr/>
        </p:nvPicPr>
        <p:blipFill>
          <a:blip r:embed="rId2"/>
          <a:stretch>
            <a:fillRect/>
          </a:stretch>
        </p:blipFill>
        <p:spPr>
          <a:xfrm>
            <a:off x="476273" y="1290232"/>
            <a:ext cx="8290678" cy="5265878"/>
          </a:xfrm>
          <a:prstGeom prst="rect">
            <a:avLst/>
          </a:prstGeom>
        </p:spPr>
      </p:pic>
    </p:spTree>
    <p:extLst>
      <p:ext uri="{BB962C8B-B14F-4D97-AF65-F5344CB8AC3E}">
        <p14:creationId xmlns:p14="http://schemas.microsoft.com/office/powerpoint/2010/main" val="26769828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17332" y="117579"/>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3" name="Picture 2"/>
          <p:cNvPicPr>
            <a:picLocks noChangeAspect="1"/>
          </p:cNvPicPr>
          <p:nvPr/>
        </p:nvPicPr>
        <p:blipFill>
          <a:blip r:embed="rId2"/>
          <a:stretch>
            <a:fillRect/>
          </a:stretch>
        </p:blipFill>
        <p:spPr>
          <a:xfrm>
            <a:off x="2485451" y="1048445"/>
            <a:ext cx="4782714" cy="5480193"/>
          </a:xfrm>
          <a:prstGeom prst="rect">
            <a:avLst/>
          </a:prstGeom>
        </p:spPr>
      </p:pic>
    </p:spTree>
    <p:extLst>
      <p:ext uri="{BB962C8B-B14F-4D97-AF65-F5344CB8AC3E}">
        <p14:creationId xmlns:p14="http://schemas.microsoft.com/office/powerpoint/2010/main" val="4264520329"/>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1820" y="184474"/>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4" name="Picture 3"/>
          <p:cNvPicPr>
            <a:picLocks noChangeAspect="1"/>
          </p:cNvPicPr>
          <p:nvPr/>
        </p:nvPicPr>
        <p:blipFill>
          <a:blip r:embed="rId2"/>
          <a:stretch>
            <a:fillRect/>
          </a:stretch>
        </p:blipFill>
        <p:spPr>
          <a:xfrm>
            <a:off x="367471" y="1080468"/>
            <a:ext cx="8099603" cy="5537381"/>
          </a:xfrm>
          <a:prstGeom prst="rect">
            <a:avLst/>
          </a:prstGeom>
        </p:spPr>
      </p:pic>
    </p:spTree>
    <p:extLst>
      <p:ext uri="{BB962C8B-B14F-4D97-AF65-F5344CB8AC3E}">
        <p14:creationId xmlns:p14="http://schemas.microsoft.com/office/powerpoint/2010/main" val="1965264204"/>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8015" y="293990"/>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4" name="Picture 3"/>
          <p:cNvPicPr>
            <a:picLocks noChangeAspect="1"/>
          </p:cNvPicPr>
          <p:nvPr/>
        </p:nvPicPr>
        <p:blipFill>
          <a:blip r:embed="rId2"/>
          <a:stretch>
            <a:fillRect/>
          </a:stretch>
        </p:blipFill>
        <p:spPr>
          <a:xfrm>
            <a:off x="735449" y="1278073"/>
            <a:ext cx="7625788" cy="5171985"/>
          </a:xfrm>
          <a:prstGeom prst="rect">
            <a:avLst/>
          </a:prstGeom>
        </p:spPr>
      </p:pic>
    </p:spTree>
    <p:extLst>
      <p:ext uri="{BB962C8B-B14F-4D97-AF65-F5344CB8AC3E}">
        <p14:creationId xmlns:p14="http://schemas.microsoft.com/office/powerpoint/2010/main" val="1965264204"/>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53470" y="117579"/>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4" name="Picture 3"/>
          <p:cNvPicPr>
            <a:picLocks noChangeAspect="1"/>
          </p:cNvPicPr>
          <p:nvPr/>
        </p:nvPicPr>
        <p:blipFill>
          <a:blip r:embed="rId2"/>
          <a:stretch>
            <a:fillRect/>
          </a:stretch>
        </p:blipFill>
        <p:spPr>
          <a:xfrm>
            <a:off x="1353470" y="1037159"/>
            <a:ext cx="6438083" cy="5612688"/>
          </a:xfrm>
          <a:prstGeom prst="rect">
            <a:avLst/>
          </a:prstGeom>
        </p:spPr>
      </p:pic>
    </p:spTree>
    <p:extLst>
      <p:ext uri="{BB962C8B-B14F-4D97-AF65-F5344CB8AC3E}">
        <p14:creationId xmlns:p14="http://schemas.microsoft.com/office/powerpoint/2010/main" val="1965264204"/>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2177" y="117579"/>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4" name="Picture 3"/>
          <p:cNvPicPr>
            <a:picLocks noChangeAspect="1"/>
          </p:cNvPicPr>
          <p:nvPr/>
        </p:nvPicPr>
        <p:blipFill>
          <a:blip r:embed="rId2"/>
          <a:stretch>
            <a:fillRect/>
          </a:stretch>
        </p:blipFill>
        <p:spPr>
          <a:xfrm>
            <a:off x="411678" y="1011206"/>
            <a:ext cx="8214155" cy="5511271"/>
          </a:xfrm>
          <a:prstGeom prst="rect">
            <a:avLst/>
          </a:prstGeom>
        </p:spPr>
      </p:pic>
    </p:spTree>
    <p:extLst>
      <p:ext uri="{BB962C8B-B14F-4D97-AF65-F5344CB8AC3E}">
        <p14:creationId xmlns:p14="http://schemas.microsoft.com/office/powerpoint/2010/main" val="1438752819"/>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0251" y="293991"/>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4" name="Picture 3"/>
          <p:cNvPicPr>
            <a:picLocks noChangeAspect="1"/>
          </p:cNvPicPr>
          <p:nvPr/>
        </p:nvPicPr>
        <p:blipFill rotWithShape="1">
          <a:blip r:embed="rId2"/>
          <a:srcRect l="4656" t="6008" r="4591" b="4626"/>
          <a:stretch/>
        </p:blipFill>
        <p:spPr>
          <a:xfrm>
            <a:off x="264651" y="1242931"/>
            <a:ext cx="8519939" cy="5288827"/>
          </a:xfrm>
          <a:prstGeom prst="rect">
            <a:avLst/>
          </a:prstGeom>
        </p:spPr>
      </p:pic>
    </p:spTree>
    <p:extLst>
      <p:ext uri="{BB962C8B-B14F-4D97-AF65-F5344CB8AC3E}">
        <p14:creationId xmlns:p14="http://schemas.microsoft.com/office/powerpoint/2010/main" val="1438752819"/>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29133" y="117579"/>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4" name="Picture 3"/>
          <p:cNvPicPr>
            <a:picLocks noChangeAspect="1"/>
          </p:cNvPicPr>
          <p:nvPr/>
        </p:nvPicPr>
        <p:blipFill>
          <a:blip r:embed="rId2"/>
          <a:stretch>
            <a:fillRect/>
          </a:stretch>
        </p:blipFill>
        <p:spPr>
          <a:xfrm>
            <a:off x="370507" y="1025847"/>
            <a:ext cx="8343524" cy="5511062"/>
          </a:xfrm>
          <a:prstGeom prst="rect">
            <a:avLst/>
          </a:prstGeom>
        </p:spPr>
      </p:pic>
    </p:spTree>
    <p:extLst>
      <p:ext uri="{BB962C8B-B14F-4D97-AF65-F5344CB8AC3E}">
        <p14:creationId xmlns:p14="http://schemas.microsoft.com/office/powerpoint/2010/main" val="1438752819"/>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35095" y="223427"/>
            <a:ext cx="7032942" cy="707886"/>
          </a:xfrm>
          <a:prstGeom prst="rect">
            <a:avLst/>
          </a:prstGeom>
          <a:noFill/>
        </p:spPr>
        <p:txBody>
          <a:bodyPr wrap="square" rtlCol="0">
            <a:spAutoFit/>
          </a:bodyPr>
          <a:lstStyle/>
          <a:p>
            <a:pPr algn="ctr"/>
            <a:r>
              <a:rPr lang="en-US" sz="4000" dirty="0" smtClean="0">
                <a:solidFill>
                  <a:srgbClr val="FF0000"/>
                </a:solidFill>
                <a:latin typeface="American Typewriter"/>
                <a:cs typeface="American Typewriter"/>
              </a:rPr>
              <a:t>What do you see?</a:t>
            </a:r>
            <a:endParaRPr lang="en-US" sz="4000" dirty="0">
              <a:solidFill>
                <a:srgbClr val="FF0000"/>
              </a:solidFill>
              <a:latin typeface="American Typewriter"/>
              <a:cs typeface="American Typewriter"/>
            </a:endParaRPr>
          </a:p>
        </p:txBody>
      </p:sp>
      <p:pic>
        <p:nvPicPr>
          <p:cNvPr id="3" name="Picture 2"/>
          <p:cNvPicPr>
            <a:picLocks noChangeAspect="1"/>
          </p:cNvPicPr>
          <p:nvPr/>
        </p:nvPicPr>
        <p:blipFill>
          <a:blip r:embed="rId2"/>
          <a:stretch>
            <a:fillRect/>
          </a:stretch>
        </p:blipFill>
        <p:spPr>
          <a:xfrm>
            <a:off x="364612" y="1199599"/>
            <a:ext cx="8314140" cy="5366265"/>
          </a:xfrm>
          <a:prstGeom prst="rect">
            <a:avLst/>
          </a:prstGeom>
        </p:spPr>
      </p:pic>
    </p:spTree>
    <p:extLst>
      <p:ext uri="{BB962C8B-B14F-4D97-AF65-F5344CB8AC3E}">
        <p14:creationId xmlns:p14="http://schemas.microsoft.com/office/powerpoint/2010/main" val="1772770407"/>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1118" y="405746"/>
            <a:ext cx="8678752" cy="1569660"/>
          </a:xfrm>
          <a:prstGeom prst="rect">
            <a:avLst/>
          </a:prstGeom>
          <a:noFill/>
        </p:spPr>
        <p:txBody>
          <a:bodyPr wrap="square" rtlCol="0">
            <a:spAutoFit/>
          </a:bodyPr>
          <a:lstStyle/>
          <a:p>
            <a:pPr algn="ctr"/>
            <a:r>
              <a:rPr lang="en-US" sz="9600" dirty="0" smtClean="0">
                <a:solidFill>
                  <a:srgbClr val="FF0000"/>
                </a:solidFill>
                <a:cs typeface="American Typewriter"/>
              </a:rPr>
              <a:t>Vocab Sheets</a:t>
            </a:r>
            <a:endParaRPr lang="en-US" sz="9600" dirty="0">
              <a:solidFill>
                <a:srgbClr val="FF0000"/>
              </a:solidFill>
              <a:cs typeface="American Typewriter"/>
            </a:endParaRPr>
          </a:p>
        </p:txBody>
      </p:sp>
      <p:sp>
        <p:nvSpPr>
          <p:cNvPr id="3" name="TextBox 2"/>
          <p:cNvSpPr txBox="1"/>
          <p:nvPr/>
        </p:nvSpPr>
        <p:spPr>
          <a:xfrm>
            <a:off x="723229" y="2593250"/>
            <a:ext cx="7602728" cy="1754327"/>
          </a:xfrm>
          <a:prstGeom prst="rect">
            <a:avLst/>
          </a:prstGeom>
          <a:noFill/>
        </p:spPr>
        <p:txBody>
          <a:bodyPr wrap="square" rtlCol="0">
            <a:spAutoFit/>
          </a:bodyPr>
          <a:lstStyle/>
          <a:p>
            <a:pPr algn="ctr"/>
            <a:r>
              <a:rPr lang="en-US" sz="3600" dirty="0" smtClean="0"/>
              <a:t>When designing and even in your PWBs you will need to consider your language </a:t>
            </a:r>
            <a:r>
              <a:rPr lang="mr-IN" sz="3600" dirty="0" smtClean="0"/>
              <a:t>…</a:t>
            </a:r>
            <a:endParaRPr lang="en-US" sz="3600" dirty="0"/>
          </a:p>
        </p:txBody>
      </p:sp>
    </p:spTree>
    <p:extLst>
      <p:ext uri="{BB962C8B-B14F-4D97-AF65-F5344CB8AC3E}">
        <p14:creationId xmlns:p14="http://schemas.microsoft.com/office/powerpoint/2010/main" val="32935685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3088" y="105848"/>
            <a:ext cx="7062511" cy="707886"/>
          </a:xfrm>
          <a:prstGeom prst="rect">
            <a:avLst/>
          </a:prstGeom>
          <a:noFill/>
        </p:spPr>
        <p:txBody>
          <a:bodyPr wrap="square" rtlCol="0">
            <a:spAutoFit/>
          </a:bodyPr>
          <a:lstStyle/>
          <a:p>
            <a:pPr algn="ctr"/>
            <a:r>
              <a:rPr lang="en-US" sz="4000" dirty="0" smtClean="0">
                <a:solidFill>
                  <a:srgbClr val="FF0000"/>
                </a:solidFill>
                <a:cs typeface="American Typewriter"/>
              </a:rPr>
              <a:t>Documenting your ideas ….</a:t>
            </a:r>
            <a:endParaRPr lang="en-US" sz="4000" dirty="0">
              <a:solidFill>
                <a:srgbClr val="FF0000"/>
              </a:solidFill>
              <a:cs typeface="American Typewriter"/>
            </a:endParaRPr>
          </a:p>
        </p:txBody>
      </p:sp>
      <p:sp>
        <p:nvSpPr>
          <p:cNvPr id="4" name="TextBox 3"/>
          <p:cNvSpPr txBox="1"/>
          <p:nvPr/>
        </p:nvSpPr>
        <p:spPr>
          <a:xfrm>
            <a:off x="282236" y="1005547"/>
            <a:ext cx="8467075" cy="5755423"/>
          </a:xfrm>
          <a:prstGeom prst="rect">
            <a:avLst/>
          </a:prstGeom>
          <a:noFill/>
        </p:spPr>
        <p:txBody>
          <a:bodyPr wrap="square" rtlCol="0">
            <a:spAutoFit/>
          </a:bodyPr>
          <a:lstStyle/>
          <a:p>
            <a:r>
              <a:rPr lang="en-US" sz="2000" b="1" u="sng" dirty="0" smtClean="0"/>
              <a:t>Brainstorming</a:t>
            </a:r>
            <a:r>
              <a:rPr lang="en-US" dirty="0" smtClean="0"/>
              <a:t> - Key word/thought which triggers other key thoughts/words</a:t>
            </a:r>
          </a:p>
          <a:p>
            <a:endParaRPr lang="en-US" dirty="0" smtClean="0"/>
          </a:p>
          <a:p>
            <a:pPr marL="285750" indent="-285750">
              <a:buFont typeface="Arial"/>
              <a:buChar char="•"/>
            </a:pPr>
            <a:r>
              <a:rPr lang="en-US" dirty="0" smtClean="0"/>
              <a:t>Come up with as many ideas as possible</a:t>
            </a:r>
          </a:p>
          <a:p>
            <a:pPr marL="285750" indent="-285750">
              <a:buFont typeface="Arial"/>
              <a:buChar char="•"/>
            </a:pPr>
            <a:r>
              <a:rPr lang="en-US" dirty="0" smtClean="0"/>
              <a:t>Do not judge or censor your work</a:t>
            </a:r>
          </a:p>
          <a:p>
            <a:pPr marL="285750" indent="-285750">
              <a:buFont typeface="Arial"/>
              <a:buChar char="•"/>
            </a:pPr>
            <a:r>
              <a:rPr lang="en-US" dirty="0" smtClean="0"/>
              <a:t>Write everything down</a:t>
            </a:r>
          </a:p>
          <a:p>
            <a:endParaRPr lang="en-US" dirty="0"/>
          </a:p>
          <a:p>
            <a:r>
              <a:rPr lang="en-US" sz="2000" b="1" u="sng" dirty="0" smtClean="0"/>
              <a:t>Free-writing </a:t>
            </a:r>
            <a:r>
              <a:rPr lang="en-US" dirty="0" smtClean="0"/>
              <a:t>– Similar to brainstorming but is a constant stream of unbroken thought</a:t>
            </a:r>
          </a:p>
          <a:p>
            <a:endParaRPr lang="en-US" dirty="0"/>
          </a:p>
          <a:p>
            <a:pPr marL="285750" indent="-285750">
              <a:buFont typeface="Arial"/>
              <a:buChar char="•"/>
            </a:pPr>
            <a:r>
              <a:rPr lang="en-US" dirty="0" smtClean="0"/>
              <a:t>Writing long hand</a:t>
            </a:r>
          </a:p>
          <a:p>
            <a:pPr marL="285750" indent="-285750">
              <a:buFont typeface="Arial"/>
              <a:buChar char="•"/>
            </a:pPr>
            <a:r>
              <a:rPr lang="en-US" dirty="0" smtClean="0"/>
              <a:t>If you get struck, write ‘I don</a:t>
            </a:r>
            <a:r>
              <a:rPr lang="fr-FR" dirty="0" smtClean="0"/>
              <a:t>’</a:t>
            </a:r>
            <a:r>
              <a:rPr lang="en-US" dirty="0" smtClean="0"/>
              <a:t>t know what to write’ writing some thing will trigger something else</a:t>
            </a:r>
          </a:p>
          <a:p>
            <a:pPr marL="285750" indent="-285750">
              <a:buFont typeface="Arial"/>
              <a:buChar char="•"/>
            </a:pPr>
            <a:r>
              <a:rPr lang="en-US" dirty="0"/>
              <a:t>Do not judge or censor your </a:t>
            </a:r>
            <a:r>
              <a:rPr lang="en-US" dirty="0" smtClean="0"/>
              <a:t>work</a:t>
            </a:r>
          </a:p>
          <a:p>
            <a:endParaRPr lang="en-US" sz="2000" dirty="0"/>
          </a:p>
          <a:p>
            <a:r>
              <a:rPr lang="en-US" sz="2000" b="1" u="sng" dirty="0" smtClean="0"/>
              <a:t>Visual brainstorming </a:t>
            </a:r>
            <a:r>
              <a:rPr lang="en-US" dirty="0" smtClean="0"/>
              <a:t>-  Same as brainstorming but with images and no words</a:t>
            </a:r>
          </a:p>
          <a:p>
            <a:endParaRPr lang="en-US" dirty="0" smtClean="0"/>
          </a:p>
          <a:p>
            <a:pPr marL="285750" indent="-285750">
              <a:buFont typeface="Arial"/>
              <a:buChar char="•"/>
            </a:pPr>
            <a:r>
              <a:rPr lang="en-US" dirty="0" smtClean="0"/>
              <a:t>Use an image from your research as the stimulus</a:t>
            </a:r>
          </a:p>
          <a:p>
            <a:pPr marL="285750" indent="-285750">
              <a:buFont typeface="Arial"/>
              <a:buChar char="•"/>
            </a:pPr>
            <a:r>
              <a:rPr lang="en-US" dirty="0" smtClean="0"/>
              <a:t>Sketch/paint all your visual thoughts</a:t>
            </a:r>
          </a:p>
          <a:p>
            <a:pPr marL="285750" indent="-285750">
              <a:buFont typeface="Arial"/>
              <a:buChar char="•"/>
            </a:pPr>
            <a:r>
              <a:rPr lang="en-US" dirty="0"/>
              <a:t>Do not judge or censor your work</a:t>
            </a:r>
          </a:p>
          <a:p>
            <a:endParaRPr lang="en-US" dirty="0"/>
          </a:p>
        </p:txBody>
      </p:sp>
    </p:spTree>
    <p:extLst>
      <p:ext uri="{BB962C8B-B14F-4D97-AF65-F5344CB8AC3E}">
        <p14:creationId xmlns:p14="http://schemas.microsoft.com/office/powerpoint/2010/main" val="56763217"/>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3478" y="28513"/>
            <a:ext cx="8731671" cy="769441"/>
          </a:xfrm>
          <a:prstGeom prst="rect">
            <a:avLst/>
          </a:prstGeom>
          <a:noFill/>
        </p:spPr>
        <p:txBody>
          <a:bodyPr wrap="square" rtlCol="0">
            <a:spAutoFit/>
          </a:bodyPr>
          <a:lstStyle/>
          <a:p>
            <a:pPr algn="ctr"/>
            <a:r>
              <a:rPr lang="en-US" sz="4400" dirty="0" smtClean="0">
                <a:solidFill>
                  <a:srgbClr val="FF0000"/>
                </a:solidFill>
                <a:latin typeface="American Typewriter"/>
                <a:cs typeface="American Typewriter"/>
              </a:rPr>
              <a:t>Study tasks</a:t>
            </a:r>
            <a:endParaRPr lang="en-US" sz="4400" dirty="0">
              <a:solidFill>
                <a:srgbClr val="FF0000"/>
              </a:solidFill>
              <a:latin typeface="American Typewriter"/>
              <a:cs typeface="American Typewriter"/>
            </a:endParaRPr>
          </a:p>
        </p:txBody>
      </p:sp>
      <p:sp>
        <p:nvSpPr>
          <p:cNvPr id="3" name="TextBox 2"/>
          <p:cNvSpPr txBox="1"/>
          <p:nvPr/>
        </p:nvSpPr>
        <p:spPr>
          <a:xfrm>
            <a:off x="246956" y="850877"/>
            <a:ext cx="8484715" cy="6093977"/>
          </a:xfrm>
          <a:prstGeom prst="rect">
            <a:avLst/>
          </a:prstGeom>
          <a:noFill/>
        </p:spPr>
        <p:txBody>
          <a:bodyPr wrap="square" rtlCol="0">
            <a:spAutoFit/>
          </a:bodyPr>
          <a:lstStyle/>
          <a:p>
            <a:endParaRPr lang="en-US" sz="2800" dirty="0" smtClean="0"/>
          </a:p>
          <a:p>
            <a:pPr marL="285750" indent="-285750">
              <a:buFont typeface="Arial"/>
              <a:buChar char="•"/>
            </a:pPr>
            <a:r>
              <a:rPr lang="en-US" sz="2800" dirty="0" smtClean="0"/>
              <a:t>Watch a pot of water boil – Start to finish. This is an exercise is about tuning in to a different part of your mind. Write down what you think about.</a:t>
            </a:r>
          </a:p>
          <a:p>
            <a:pPr marL="285750" indent="-285750">
              <a:buFont typeface="Arial"/>
              <a:buChar char="•"/>
            </a:pPr>
            <a:endParaRPr lang="en-US" sz="2800" dirty="0" smtClean="0"/>
          </a:p>
          <a:p>
            <a:pPr lvl="0"/>
            <a:endParaRPr lang="en-GB" sz="2800" dirty="0" smtClean="0">
              <a:cs typeface="Traveling _Typewriter"/>
            </a:endParaRPr>
          </a:p>
          <a:p>
            <a:pPr marL="285750" indent="-285750">
              <a:buFont typeface="Arial"/>
              <a:buChar char="•"/>
            </a:pPr>
            <a:r>
              <a:rPr lang="en-GB" sz="2800" dirty="0">
                <a:cs typeface="Traveling _Typewriter"/>
              </a:rPr>
              <a:t>Take the right vs. left side brain test </a:t>
            </a:r>
            <a:r>
              <a:rPr lang="en-GB" sz="2800" dirty="0" smtClean="0">
                <a:cs typeface="Traveling _Typewriter"/>
              </a:rPr>
              <a:t>online </a:t>
            </a:r>
            <a:r>
              <a:rPr lang="mr-IN" sz="2800" dirty="0" smtClean="0">
                <a:cs typeface="Traveling _Typewriter"/>
              </a:rPr>
              <a:t>–</a:t>
            </a:r>
            <a:r>
              <a:rPr lang="en-GB" sz="2800" dirty="0" smtClean="0">
                <a:cs typeface="Traveling _Typewriter"/>
              </a:rPr>
              <a:t> what was your result and was it what you were expecting?</a:t>
            </a:r>
          </a:p>
          <a:p>
            <a:endParaRPr lang="en-GB" sz="2800" dirty="0" smtClean="0">
              <a:cs typeface="Traveling _Typewriter"/>
            </a:endParaRPr>
          </a:p>
          <a:p>
            <a:endParaRPr lang="en-GB" sz="2800" dirty="0">
              <a:cs typeface="Traveling _Typewriter"/>
            </a:endParaRPr>
          </a:p>
          <a:p>
            <a:pPr algn="ctr"/>
            <a:r>
              <a:rPr lang="en-GB" sz="2800" b="1" u="sng" dirty="0">
                <a:cs typeface="Traveling _Typewriter"/>
              </a:rPr>
              <a:t>We will be sharing these in the next session</a:t>
            </a:r>
          </a:p>
          <a:p>
            <a:pPr lvl="0"/>
            <a:endParaRPr lang="en-GB" dirty="0">
              <a:cs typeface="Traveling _Typewriter"/>
            </a:endParaRPr>
          </a:p>
          <a:p>
            <a:pPr marL="285750" indent="-285750">
              <a:buFont typeface="Arial"/>
              <a:buChar char="•"/>
            </a:pPr>
            <a:endParaRPr lang="en-US" dirty="0" smtClean="0"/>
          </a:p>
          <a:p>
            <a:pPr marL="285750" indent="-285750">
              <a:buFont typeface="Arial"/>
              <a:buChar char="•"/>
            </a:pPr>
            <a:endParaRPr lang="en-US" dirty="0"/>
          </a:p>
        </p:txBody>
      </p:sp>
    </p:spTree>
    <p:extLst>
      <p:ext uri="{BB962C8B-B14F-4D97-AF65-F5344CB8AC3E}">
        <p14:creationId xmlns:p14="http://schemas.microsoft.com/office/powerpoint/2010/main" val="3992847151"/>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Essential.thmx</Template>
  <TotalTime>4213</TotalTime>
  <Words>1193</Words>
  <Application>Microsoft Macintosh PowerPoint</Application>
  <PresentationFormat>On-screen Show (4:3)</PresentationFormat>
  <Paragraphs>159</Paragraphs>
  <Slides>37</Slides>
  <Notes>3</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Essential</vt:lpstr>
      <vt:lpstr>   Principles of  Design</vt:lpstr>
      <vt:lpstr>PowerPoint Presentation</vt:lpstr>
      <vt:lpstr>PowerPoint Presentation</vt:lpstr>
      <vt:lpstr>PowerPoint Presentation</vt:lpstr>
      <vt:lpstr>PowerPoint Presentation</vt:lpstr>
      <vt:lpstr>PowerPoint Presentation</vt:lpstr>
      <vt:lpstr>PowerPoint Presentation</vt:lpstr>
      <vt:lpstr>Continuous  line drawing</vt:lpstr>
      <vt:lpstr>PowerPoint Presentation</vt:lpstr>
      <vt:lpstr>PowerPoint Presentation</vt:lpstr>
      <vt:lpstr>Left Vs. Right</vt:lpstr>
      <vt:lpstr>In two groups BRAINSTORM What is the difference between the left &amp; right side of the brain? </vt:lpstr>
      <vt:lpstr>PowerPoint Presentation</vt:lpstr>
      <vt:lpstr>PowerPoint Presentation</vt:lpstr>
      <vt:lpstr>Ok now to have a go…</vt:lpstr>
      <vt:lpstr>You have 15 mins to go take a photo of something that has been ‘designed’  You will then show it to the group and explain your choice!  Be interesting!</vt:lpstr>
      <vt:lpstr>What is design?</vt:lpstr>
      <vt:lpstr>What is design?</vt:lpstr>
      <vt:lpstr>Theatre Design</vt:lpstr>
      <vt:lpstr>Theatre Design</vt:lpstr>
      <vt:lpstr>Theatre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THPR5009 Design Principles </dc:title>
  <dc:creator>stacey branford</dc:creator>
  <cp:lastModifiedBy>Office 2004 Test Drive User</cp:lastModifiedBy>
  <cp:revision>73</cp:revision>
  <dcterms:created xsi:type="dcterms:W3CDTF">2014-09-27T17:29:14Z</dcterms:created>
  <dcterms:modified xsi:type="dcterms:W3CDTF">2019-10-07T14:21:27Z</dcterms:modified>
</cp:coreProperties>
</file>