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348932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2421300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1680957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62D66C-7452-4AA5-9888-F7BA851F766E}"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4221966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62D66C-7452-4AA5-9888-F7BA851F766E}" type="datetimeFigureOut">
              <a:rPr lang="en-GB" smtClean="0"/>
              <a:t>19/11/2019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1431960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62D66C-7452-4AA5-9888-F7BA851F766E}" type="datetimeFigureOut">
              <a:rPr lang="en-GB" smtClean="0"/>
              <a:t>19/11/2019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162172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62D66C-7452-4AA5-9888-F7BA851F766E}" type="datetimeFigureOut">
              <a:rPr lang="en-GB" smtClean="0"/>
              <a:t>19/11/2019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2334543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62D66C-7452-4AA5-9888-F7BA851F766E}"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1442232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62D66C-7452-4AA5-9888-F7BA851F766E}"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628285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62D66C-7452-4AA5-9888-F7BA851F766E}"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1690714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3879634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3792524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2251140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A62D66C-7452-4AA5-9888-F7BA851F766E}" type="datetimeFigureOut">
              <a:rPr lang="en-GB" smtClean="0"/>
              <a:t>19/11/2019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3308919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A62D66C-7452-4AA5-9888-F7BA851F766E}" type="datetimeFigureOut">
              <a:rPr lang="en-GB" smtClean="0"/>
              <a:t>19/11/2019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2913036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4023466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A62D66C-7452-4AA5-9888-F7BA851F766E}"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B2ACBF6-7094-42F7-8CF3-7FBEA3D22E6B}" type="slidenum">
              <a:rPr lang="en-GB" smtClean="0"/>
              <a:t>‹#›</a:t>
            </a:fld>
            <a:endParaRPr lang="en-GB"/>
          </a:p>
        </p:txBody>
      </p:sp>
    </p:spTree>
    <p:extLst>
      <p:ext uri="{BB962C8B-B14F-4D97-AF65-F5344CB8AC3E}">
        <p14:creationId xmlns:p14="http://schemas.microsoft.com/office/powerpoint/2010/main" val="3134608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A62D66C-7452-4AA5-9888-F7BA851F766E}" type="datetimeFigureOut">
              <a:rPr lang="en-GB" smtClean="0"/>
              <a:t>19/11/2019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B2ACBF6-7094-42F7-8CF3-7FBEA3D22E6B}" type="slidenum">
              <a:rPr lang="en-GB" smtClean="0"/>
              <a:t>‹#›</a:t>
            </a:fld>
            <a:endParaRPr lang="en-GB"/>
          </a:p>
        </p:txBody>
      </p:sp>
    </p:spTree>
    <p:extLst>
      <p:ext uri="{BB962C8B-B14F-4D97-AF65-F5344CB8AC3E}">
        <p14:creationId xmlns:p14="http://schemas.microsoft.com/office/powerpoint/2010/main" val="35105404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E79F1-2A02-407E-889D-42CB2CDA3A07}"/>
              </a:ext>
            </a:extLst>
          </p:cNvPr>
          <p:cNvSpPr>
            <a:spLocks noGrp="1"/>
          </p:cNvSpPr>
          <p:nvPr>
            <p:ph type="ctrTitle"/>
          </p:nvPr>
        </p:nvSpPr>
        <p:spPr>
          <a:xfrm>
            <a:off x="1154955" y="2099733"/>
            <a:ext cx="8825658" cy="967024"/>
          </a:xfrm>
        </p:spPr>
        <p:txBody>
          <a:bodyPr/>
          <a:lstStyle/>
          <a:p>
            <a:pPr algn="ctr"/>
            <a:br>
              <a:rPr lang="en-GB" dirty="0"/>
            </a:br>
            <a:br>
              <a:rPr lang="en-GB" dirty="0"/>
            </a:br>
            <a:br>
              <a:rPr lang="en-GB" dirty="0"/>
            </a:br>
            <a:br>
              <a:rPr lang="en-GB" dirty="0"/>
            </a:br>
            <a:r>
              <a:rPr lang="en-GB" dirty="0"/>
              <a:t>Sandra Senenko</a:t>
            </a:r>
            <a:br>
              <a:rPr lang="en-GB" dirty="0"/>
            </a:br>
            <a:r>
              <a:rPr lang="en-GB" dirty="0"/>
              <a:t>1815103</a:t>
            </a:r>
            <a:br>
              <a:rPr lang="en-GB" dirty="0"/>
            </a:br>
            <a:endParaRPr lang="en-GB" dirty="0"/>
          </a:p>
        </p:txBody>
      </p:sp>
      <p:sp>
        <p:nvSpPr>
          <p:cNvPr id="3" name="Subtitle 2">
            <a:extLst>
              <a:ext uri="{FF2B5EF4-FFF2-40B4-BE49-F238E27FC236}">
                <a16:creationId xmlns:a16="http://schemas.microsoft.com/office/drawing/2014/main" id="{A353CDFA-F687-4D9C-8819-27BF47137129}"/>
              </a:ext>
            </a:extLst>
          </p:cNvPr>
          <p:cNvSpPr>
            <a:spLocks noGrp="1"/>
          </p:cNvSpPr>
          <p:nvPr>
            <p:ph type="subTitle" idx="1"/>
          </p:nvPr>
        </p:nvSpPr>
        <p:spPr>
          <a:xfrm>
            <a:off x="1309700" y="3360534"/>
            <a:ext cx="8825658" cy="861420"/>
          </a:xfrm>
        </p:spPr>
        <p:txBody>
          <a:bodyPr>
            <a:normAutofit/>
          </a:bodyPr>
          <a:lstStyle/>
          <a:p>
            <a:pPr algn="ctr"/>
            <a:r>
              <a:rPr lang="en-GB" sz="2800" b="1" dirty="0"/>
              <a:t>DATE 19/11/2019</a:t>
            </a:r>
          </a:p>
        </p:txBody>
      </p:sp>
    </p:spTree>
    <p:extLst>
      <p:ext uri="{BB962C8B-B14F-4D97-AF65-F5344CB8AC3E}">
        <p14:creationId xmlns:p14="http://schemas.microsoft.com/office/powerpoint/2010/main" val="3745367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93654-ED57-4F95-887A-A6A3D9CDF6AA}"/>
              </a:ext>
            </a:extLst>
          </p:cNvPr>
          <p:cNvSpPr>
            <a:spLocks noGrp="1"/>
          </p:cNvSpPr>
          <p:nvPr>
            <p:ph type="title"/>
          </p:nvPr>
        </p:nvSpPr>
        <p:spPr/>
        <p:txBody>
          <a:bodyPr/>
          <a:lstStyle/>
          <a:p>
            <a:pPr algn="ctr"/>
            <a:r>
              <a:rPr lang="en-GB" sz="2800" dirty="0"/>
              <a:t> Ffion Limited</a:t>
            </a:r>
            <a:br>
              <a:rPr lang="en-GB" sz="2800" dirty="0"/>
            </a:br>
            <a:r>
              <a:rPr lang="en-GB" sz="2800" dirty="0"/>
              <a:t>Financial ratio relevant to the institution within the past two years and draw an appropriate conclusion about the profitability</a:t>
            </a:r>
          </a:p>
        </p:txBody>
      </p:sp>
      <p:sp>
        <p:nvSpPr>
          <p:cNvPr id="3" name="Text Placeholder 2">
            <a:extLst>
              <a:ext uri="{FF2B5EF4-FFF2-40B4-BE49-F238E27FC236}">
                <a16:creationId xmlns:a16="http://schemas.microsoft.com/office/drawing/2014/main" id="{D599B5A4-ED8A-40E9-9B12-76E4A6FB083E}"/>
              </a:ext>
            </a:extLst>
          </p:cNvPr>
          <p:cNvSpPr>
            <a:spLocks noGrp="1"/>
          </p:cNvSpPr>
          <p:nvPr>
            <p:ph type="body" idx="1"/>
          </p:nvPr>
        </p:nvSpPr>
        <p:spPr/>
        <p:txBody>
          <a:bodyPr/>
          <a:lstStyle/>
          <a:p>
            <a:r>
              <a:rPr lang="en-GB" b="1" dirty="0"/>
              <a:t> limitation and benefits of using ratios in the problem-solving process. </a:t>
            </a:r>
          </a:p>
        </p:txBody>
      </p:sp>
    </p:spTree>
    <p:extLst>
      <p:ext uri="{BB962C8B-B14F-4D97-AF65-F5344CB8AC3E}">
        <p14:creationId xmlns:p14="http://schemas.microsoft.com/office/powerpoint/2010/main" val="1565691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630AE-02DA-4F12-B4E3-C20B76F6D34B}"/>
              </a:ext>
            </a:extLst>
          </p:cNvPr>
          <p:cNvSpPr>
            <a:spLocks noGrp="1"/>
          </p:cNvSpPr>
          <p:nvPr>
            <p:ph type="title"/>
          </p:nvPr>
        </p:nvSpPr>
        <p:spPr>
          <a:xfrm>
            <a:off x="929871" y="921776"/>
            <a:ext cx="8825660" cy="1822514"/>
          </a:xfrm>
        </p:spPr>
        <p:txBody>
          <a:bodyPr/>
          <a:lstStyle/>
          <a:p>
            <a:r>
              <a:rPr lang="en-GB" sz="2400" b="1" dirty="0"/>
              <a:t>Ratio analysis </a:t>
            </a:r>
            <a:r>
              <a:rPr lang="en-GB" sz="2400" dirty="0"/>
              <a:t>is a technique of </a:t>
            </a:r>
            <a:r>
              <a:rPr lang="uk-UA" sz="2400" dirty="0"/>
              <a:t>utilising </a:t>
            </a:r>
            <a:r>
              <a:rPr lang="en-GB" sz="2400" dirty="0"/>
              <a:t>monetary information to help in commercial and investment decision making. Ratio analysis allows decision-makers to efficiently analyse and locate monetary issues within an institution. The ratio assessment enables </a:t>
            </a:r>
            <a:r>
              <a:rPr lang="en-GB" sz="1800" dirty="0"/>
              <a:t>an institution to evaluate its operation and financial performance</a:t>
            </a:r>
          </a:p>
        </p:txBody>
      </p:sp>
      <p:sp>
        <p:nvSpPr>
          <p:cNvPr id="3" name="Text Placeholder 2">
            <a:extLst>
              <a:ext uri="{FF2B5EF4-FFF2-40B4-BE49-F238E27FC236}">
                <a16:creationId xmlns:a16="http://schemas.microsoft.com/office/drawing/2014/main" id="{828089A7-2566-4AA8-B362-ECDAD774CCD8}"/>
              </a:ext>
            </a:extLst>
          </p:cNvPr>
          <p:cNvSpPr>
            <a:spLocks noGrp="1"/>
          </p:cNvSpPr>
          <p:nvPr>
            <p:ph type="body" idx="1"/>
          </p:nvPr>
        </p:nvSpPr>
        <p:spPr>
          <a:xfrm>
            <a:off x="929872" y="3047443"/>
            <a:ext cx="8825659" cy="2030819"/>
          </a:xfrm>
        </p:spPr>
        <p:txBody>
          <a:bodyPr/>
          <a:lstStyle/>
          <a:p>
            <a:r>
              <a:rPr lang="en-GB" sz="2400" b="1" dirty="0"/>
              <a:t>They are indicators of weakness, position soundness, or strength of a firm. A conclusion can draw about the performance of an institution by solely relying on the ratios. </a:t>
            </a:r>
          </a:p>
          <a:p>
            <a:r>
              <a:rPr lang="en-GB" dirty="0"/>
              <a:t> </a:t>
            </a:r>
          </a:p>
          <a:p>
            <a:endParaRPr lang="en-GB" dirty="0"/>
          </a:p>
        </p:txBody>
      </p:sp>
    </p:spTree>
    <p:extLst>
      <p:ext uri="{BB962C8B-B14F-4D97-AF65-F5344CB8AC3E}">
        <p14:creationId xmlns:p14="http://schemas.microsoft.com/office/powerpoint/2010/main" val="3521944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5D01514-5DBA-4756-AB8D-694AF612EEBA}"/>
              </a:ext>
            </a:extLst>
          </p:cNvPr>
          <p:cNvGraphicFramePr>
            <a:graphicFrameLocks noGrp="1"/>
          </p:cNvGraphicFramePr>
          <p:nvPr>
            <p:extLst>
              <p:ext uri="{D42A27DB-BD31-4B8C-83A1-F6EECF244321}">
                <p14:modId xmlns:p14="http://schemas.microsoft.com/office/powerpoint/2010/main" val="2789686116"/>
              </p:ext>
            </p:extLst>
          </p:nvPr>
        </p:nvGraphicFramePr>
        <p:xfrm>
          <a:off x="1652459" y="534572"/>
          <a:ext cx="7830648" cy="1699776"/>
        </p:xfrm>
        <a:graphic>
          <a:graphicData uri="http://schemas.openxmlformats.org/drawingml/2006/table">
            <a:tbl>
              <a:tblPr firstRow="1" firstCol="1" bandRow="1">
                <a:tableStyleId>{5C22544A-7EE6-4342-B048-85BDC9FD1C3A}</a:tableStyleId>
              </a:tblPr>
              <a:tblGrid>
                <a:gridCol w="2662420">
                  <a:extLst>
                    <a:ext uri="{9D8B030D-6E8A-4147-A177-3AD203B41FA5}">
                      <a16:colId xmlns:a16="http://schemas.microsoft.com/office/drawing/2014/main" val="740073913"/>
                    </a:ext>
                  </a:extLst>
                </a:gridCol>
                <a:gridCol w="2584114">
                  <a:extLst>
                    <a:ext uri="{9D8B030D-6E8A-4147-A177-3AD203B41FA5}">
                      <a16:colId xmlns:a16="http://schemas.microsoft.com/office/drawing/2014/main" val="3838773848"/>
                    </a:ext>
                  </a:extLst>
                </a:gridCol>
                <a:gridCol w="2584114">
                  <a:extLst>
                    <a:ext uri="{9D8B030D-6E8A-4147-A177-3AD203B41FA5}">
                      <a16:colId xmlns:a16="http://schemas.microsoft.com/office/drawing/2014/main" val="2827783722"/>
                    </a:ext>
                  </a:extLst>
                </a:gridCol>
              </a:tblGrid>
              <a:tr h="283296">
                <a:tc>
                  <a:txBody>
                    <a:bodyPr/>
                    <a:lstStyle/>
                    <a:p>
                      <a:pPr>
                        <a:lnSpc>
                          <a:spcPct val="107000"/>
                        </a:lnSpc>
                        <a:spcAft>
                          <a:spcPts val="0"/>
                        </a:spcAft>
                      </a:pPr>
                      <a:r>
                        <a:rPr lang="en-GB" sz="1100">
                          <a:effectLst/>
                        </a:rPr>
                        <a:t>Profitability Ratio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dirty="0">
                          <a:effectLst/>
                        </a:rPr>
                        <a:t>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2017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689991396"/>
                  </a:ext>
                </a:extLst>
              </a:tr>
              <a:tr h="283296">
                <a:tc>
                  <a:txBody>
                    <a:bodyPr/>
                    <a:lstStyle/>
                    <a:p>
                      <a:pPr>
                        <a:lnSpc>
                          <a:spcPct val="107000"/>
                        </a:lnSpc>
                        <a:spcAft>
                          <a:spcPts val="0"/>
                        </a:spcAft>
                      </a:pPr>
                      <a:r>
                        <a:rPr lang="en-GB" sz="1100">
                          <a:effectLst/>
                        </a:rPr>
                        <a:t>Working Capital Turnover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9500/1264=7.52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9000/984=9.15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17403270"/>
                  </a:ext>
                </a:extLst>
              </a:tr>
              <a:tr h="283296">
                <a:tc>
                  <a:txBody>
                    <a:bodyPr/>
                    <a:lstStyle/>
                    <a:p>
                      <a:pPr>
                        <a:lnSpc>
                          <a:spcPct val="107000"/>
                        </a:lnSpc>
                        <a:spcAft>
                          <a:spcPts val="0"/>
                        </a:spcAft>
                      </a:pPr>
                      <a:r>
                        <a:rPr lang="en-GB" sz="1100">
                          <a:effectLst/>
                        </a:rPr>
                        <a:t>Total Asset Turnover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9500/3014=3.15 times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9000/2684=3.35 times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626064731"/>
                  </a:ext>
                </a:extLst>
              </a:tr>
              <a:tr h="283296">
                <a:tc>
                  <a:txBody>
                    <a:bodyPr/>
                    <a:lstStyle/>
                    <a:p>
                      <a:pPr>
                        <a:lnSpc>
                          <a:spcPct val="107000"/>
                        </a:lnSpc>
                        <a:spcAft>
                          <a:spcPts val="0"/>
                        </a:spcAft>
                      </a:pPr>
                      <a:r>
                        <a:rPr lang="en-GB" sz="1100">
                          <a:effectLst/>
                        </a:rPr>
                        <a:t>ROCE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dirty="0">
                          <a:effectLst/>
                        </a:rPr>
                        <a:t>307+9/3014*100=10.48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623+10/2684*100=23.58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460524235"/>
                  </a:ext>
                </a:extLst>
              </a:tr>
              <a:tr h="283296">
                <a:tc>
                  <a:txBody>
                    <a:bodyPr/>
                    <a:lstStyle/>
                    <a:p>
                      <a:pPr>
                        <a:lnSpc>
                          <a:spcPct val="107000"/>
                        </a:lnSpc>
                        <a:spcAft>
                          <a:spcPts val="0"/>
                        </a:spcAft>
                      </a:pPr>
                      <a:r>
                        <a:rPr lang="en-GB" sz="1100">
                          <a:effectLst/>
                        </a:rPr>
                        <a:t>Net Profit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307/9500*100=3.23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a:effectLst/>
                        </a:rPr>
                        <a:t>623/9000*100=6.92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773926041"/>
                  </a:ext>
                </a:extLst>
              </a:tr>
              <a:tr h="283296">
                <a:tc>
                  <a:txBody>
                    <a:bodyPr/>
                    <a:lstStyle/>
                    <a:p>
                      <a:pPr>
                        <a:lnSpc>
                          <a:spcPct val="107000"/>
                        </a:lnSpc>
                        <a:spcAft>
                          <a:spcPts val="0"/>
                        </a:spcAft>
                      </a:pPr>
                      <a:r>
                        <a:rPr lang="en-GB" sz="1100" dirty="0">
                          <a:effectLst/>
                        </a:rPr>
                        <a:t>Gross profit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dirty="0">
                          <a:effectLst/>
                        </a:rPr>
                        <a:t>1850/9500*100=19.47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100" dirty="0">
                          <a:effectLst/>
                        </a:rPr>
                        <a:t>2100/9000*100=23.3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19638852"/>
                  </a:ext>
                </a:extLst>
              </a:tr>
            </a:tbl>
          </a:graphicData>
        </a:graphic>
      </p:graphicFrame>
      <p:graphicFrame>
        <p:nvGraphicFramePr>
          <p:cNvPr id="5" name="Table 4">
            <a:extLst>
              <a:ext uri="{FF2B5EF4-FFF2-40B4-BE49-F238E27FC236}">
                <a16:creationId xmlns:a16="http://schemas.microsoft.com/office/drawing/2014/main" id="{B157E3E0-8927-41A8-A027-747CCD10B95A}"/>
              </a:ext>
            </a:extLst>
          </p:cNvPr>
          <p:cNvGraphicFramePr>
            <a:graphicFrameLocks noGrp="1"/>
          </p:cNvGraphicFramePr>
          <p:nvPr>
            <p:extLst>
              <p:ext uri="{D42A27DB-BD31-4B8C-83A1-F6EECF244321}">
                <p14:modId xmlns:p14="http://schemas.microsoft.com/office/powerpoint/2010/main" val="3991677257"/>
              </p:ext>
            </p:extLst>
          </p:nvPr>
        </p:nvGraphicFramePr>
        <p:xfrm>
          <a:off x="1642300" y="2434392"/>
          <a:ext cx="7840807" cy="1408431"/>
        </p:xfrm>
        <a:graphic>
          <a:graphicData uri="http://schemas.openxmlformats.org/drawingml/2006/table">
            <a:tbl>
              <a:tblPr firstRow="1" firstCol="1" bandRow="1">
                <a:tableStyleId>{5C22544A-7EE6-4342-B048-85BDC9FD1C3A}</a:tableStyleId>
              </a:tblPr>
              <a:tblGrid>
                <a:gridCol w="2612443">
                  <a:extLst>
                    <a:ext uri="{9D8B030D-6E8A-4147-A177-3AD203B41FA5}">
                      <a16:colId xmlns:a16="http://schemas.microsoft.com/office/drawing/2014/main" val="127126019"/>
                    </a:ext>
                  </a:extLst>
                </a:gridCol>
                <a:gridCol w="2614182">
                  <a:extLst>
                    <a:ext uri="{9D8B030D-6E8A-4147-A177-3AD203B41FA5}">
                      <a16:colId xmlns:a16="http://schemas.microsoft.com/office/drawing/2014/main" val="929244471"/>
                    </a:ext>
                  </a:extLst>
                </a:gridCol>
                <a:gridCol w="2614182">
                  <a:extLst>
                    <a:ext uri="{9D8B030D-6E8A-4147-A177-3AD203B41FA5}">
                      <a16:colId xmlns:a16="http://schemas.microsoft.com/office/drawing/2014/main" val="1384920681"/>
                    </a:ext>
                  </a:extLst>
                </a:gridCol>
              </a:tblGrid>
              <a:tr h="469477">
                <a:tc>
                  <a:txBody>
                    <a:bodyPr/>
                    <a:lstStyle/>
                    <a:p>
                      <a:pPr>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100">
                          <a:effectLst/>
                        </a:rPr>
                        <a:t>2018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100">
                          <a:effectLst/>
                        </a:rPr>
                        <a:t>2017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83589023"/>
                  </a:ext>
                </a:extLst>
              </a:tr>
              <a:tr h="469477">
                <a:tc>
                  <a:txBody>
                    <a:bodyPr/>
                    <a:lstStyle/>
                    <a:p>
                      <a:pPr>
                        <a:spcAft>
                          <a:spcPts val="0"/>
                        </a:spcAft>
                      </a:pPr>
                      <a:r>
                        <a:rPr lang="en-GB" sz="1100">
                          <a:effectLst/>
                        </a:rPr>
                        <a:t>Quick Ratio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100" dirty="0">
                          <a:effectLst/>
                        </a:rPr>
                        <a:t>2152-750/888=1.58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100">
                          <a:effectLst/>
                        </a:rPr>
                        <a:t>1839-700/855=1.33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5804509"/>
                  </a:ext>
                </a:extLst>
              </a:tr>
              <a:tr h="469477">
                <a:tc>
                  <a:txBody>
                    <a:bodyPr/>
                    <a:lstStyle/>
                    <a:p>
                      <a:pPr>
                        <a:spcAft>
                          <a:spcPts val="0"/>
                        </a:spcAft>
                      </a:pPr>
                      <a:r>
                        <a:rPr lang="en-GB" sz="1100">
                          <a:effectLst/>
                        </a:rPr>
                        <a:t>Current Ratio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100">
                          <a:effectLst/>
                        </a:rPr>
                        <a:t>2152/888=2.43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100" dirty="0">
                          <a:effectLst/>
                        </a:rPr>
                        <a:t>1839/855=2.15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26848561"/>
                  </a:ext>
                </a:extLst>
              </a:tr>
            </a:tbl>
          </a:graphicData>
        </a:graphic>
      </p:graphicFrame>
      <p:graphicFrame>
        <p:nvGraphicFramePr>
          <p:cNvPr id="6" name="Table 5">
            <a:extLst>
              <a:ext uri="{FF2B5EF4-FFF2-40B4-BE49-F238E27FC236}">
                <a16:creationId xmlns:a16="http://schemas.microsoft.com/office/drawing/2014/main" id="{876B0D24-B00D-4A7B-8725-4BE4CFA0882B}"/>
              </a:ext>
            </a:extLst>
          </p:cNvPr>
          <p:cNvGraphicFramePr>
            <a:graphicFrameLocks noGrp="1"/>
          </p:cNvGraphicFramePr>
          <p:nvPr>
            <p:extLst>
              <p:ext uri="{D42A27DB-BD31-4B8C-83A1-F6EECF244321}">
                <p14:modId xmlns:p14="http://schemas.microsoft.com/office/powerpoint/2010/main" val="4058965999"/>
              </p:ext>
            </p:extLst>
          </p:nvPr>
        </p:nvGraphicFramePr>
        <p:xfrm>
          <a:off x="1642300" y="4117239"/>
          <a:ext cx="7830648" cy="1815455"/>
        </p:xfrm>
        <a:graphic>
          <a:graphicData uri="http://schemas.openxmlformats.org/drawingml/2006/table">
            <a:tbl>
              <a:tblPr firstRow="1" firstCol="1" bandRow="1">
                <a:tableStyleId>{5C22544A-7EE6-4342-B048-85BDC9FD1C3A}</a:tableStyleId>
              </a:tblPr>
              <a:tblGrid>
                <a:gridCol w="2641290">
                  <a:extLst>
                    <a:ext uri="{9D8B030D-6E8A-4147-A177-3AD203B41FA5}">
                      <a16:colId xmlns:a16="http://schemas.microsoft.com/office/drawing/2014/main" val="994507462"/>
                    </a:ext>
                  </a:extLst>
                </a:gridCol>
                <a:gridCol w="2563605">
                  <a:extLst>
                    <a:ext uri="{9D8B030D-6E8A-4147-A177-3AD203B41FA5}">
                      <a16:colId xmlns:a16="http://schemas.microsoft.com/office/drawing/2014/main" val="3795152055"/>
                    </a:ext>
                  </a:extLst>
                </a:gridCol>
                <a:gridCol w="2625753">
                  <a:extLst>
                    <a:ext uri="{9D8B030D-6E8A-4147-A177-3AD203B41FA5}">
                      <a16:colId xmlns:a16="http://schemas.microsoft.com/office/drawing/2014/main" val="2977665736"/>
                    </a:ext>
                  </a:extLst>
                </a:gridCol>
              </a:tblGrid>
              <a:tr h="270108">
                <a:tc>
                  <a:txBody>
                    <a:bodyPr/>
                    <a:lstStyle/>
                    <a:p>
                      <a:pPr>
                        <a:lnSpc>
                          <a:spcPct val="107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2018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2017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58476299"/>
                  </a:ext>
                </a:extLst>
              </a:tr>
              <a:tr h="270108">
                <a:tc>
                  <a:txBody>
                    <a:bodyPr/>
                    <a:lstStyle/>
                    <a:p>
                      <a:pPr>
                        <a:lnSpc>
                          <a:spcPct val="107000"/>
                        </a:lnSpc>
                        <a:spcAft>
                          <a:spcPts val="0"/>
                        </a:spcAft>
                      </a:pPr>
                      <a:r>
                        <a:rPr lang="en-GB" sz="1100" dirty="0">
                          <a:effectLst/>
                        </a:rPr>
                        <a:t>Interest Cover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307+9/9=35.1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623+10/10=63.3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1134317"/>
                  </a:ext>
                </a:extLst>
              </a:tr>
              <a:tr h="219361">
                <a:tc>
                  <a:txBody>
                    <a:bodyPr/>
                    <a:lstStyle/>
                    <a:p>
                      <a:pPr>
                        <a:lnSpc>
                          <a:spcPct val="107000"/>
                        </a:lnSpc>
                        <a:spcAft>
                          <a:spcPts val="0"/>
                        </a:spcAft>
                      </a:pPr>
                      <a:r>
                        <a:rPr lang="en-GB" sz="1100">
                          <a:effectLst/>
                        </a:rPr>
                        <a:t>Debt Ratio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888+150/2152+1750=0.27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855+150/1839+1700=0.28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54275043"/>
                  </a:ext>
                </a:extLst>
              </a:tr>
              <a:tr h="527939">
                <a:tc>
                  <a:txBody>
                    <a:bodyPr/>
                    <a:lstStyle/>
                    <a:p>
                      <a:pPr>
                        <a:lnSpc>
                          <a:spcPct val="107000"/>
                        </a:lnSpc>
                        <a:spcAft>
                          <a:spcPts val="0"/>
                        </a:spcAft>
                      </a:pPr>
                      <a:r>
                        <a:rPr lang="en-GB" sz="1100">
                          <a:effectLst/>
                        </a:rPr>
                        <a:t>Creditors Days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690*365/7700=32.71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dirty="0">
                          <a:effectLst/>
                        </a:rPr>
                        <a:t>660*365/6500=37.06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77493630"/>
                  </a:ext>
                </a:extLst>
              </a:tr>
              <a:tr h="527939">
                <a:tc>
                  <a:txBody>
                    <a:bodyPr/>
                    <a:lstStyle/>
                    <a:p>
                      <a:pPr>
                        <a:lnSpc>
                          <a:spcPct val="107000"/>
                        </a:lnSpc>
                        <a:spcAft>
                          <a:spcPts val="0"/>
                        </a:spcAft>
                      </a:pPr>
                      <a:r>
                        <a:rPr lang="en-GB" sz="1100" dirty="0">
                          <a:effectLst/>
                        </a:rPr>
                        <a:t>Debtors Days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870*365/9500=33.43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dirty="0">
                          <a:effectLst/>
                        </a:rPr>
                        <a:t>649*365/9000=26.32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60930208"/>
                  </a:ext>
                </a:extLst>
              </a:tr>
            </a:tbl>
          </a:graphicData>
        </a:graphic>
      </p:graphicFrame>
      <p:sp>
        <p:nvSpPr>
          <p:cNvPr id="7" name="Rectangle 1">
            <a:extLst>
              <a:ext uri="{FF2B5EF4-FFF2-40B4-BE49-F238E27FC236}">
                <a16:creationId xmlns:a16="http://schemas.microsoft.com/office/drawing/2014/main" id="{B5B7C7BB-6C09-404B-956C-60459B144483}"/>
              </a:ext>
            </a:extLst>
          </p:cNvPr>
          <p:cNvSpPr>
            <a:spLocks noGrp="1" noChangeArrowheads="1"/>
          </p:cNvSpPr>
          <p:nvPr>
            <p:ph type="title"/>
          </p:nvPr>
        </p:nvSpPr>
        <p:spPr bwMode="auto">
          <a:xfrm>
            <a:off x="4621018" y="-1515864"/>
            <a:ext cx="8824913" cy="3714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Financial Analysis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t>
            </a:r>
            <a:r>
              <a:rPr kumimoji="0" lang="en-GB" altLang="en-US" sz="1100" b="0" i="1" u="none" strike="noStrike" cap="none" normalizeH="0" baseline="0" dirty="0" bmk="">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rofitability Ratios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1" u="none" strike="noStrike" cap="none" normalizeH="0" baseline="0" dirty="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Liquidity Ratios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Gearing Ratio</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29506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7447-A1B2-4A3C-A789-0EB36A2BBE79}"/>
              </a:ext>
            </a:extLst>
          </p:cNvPr>
          <p:cNvSpPr>
            <a:spLocks noGrp="1"/>
          </p:cNvSpPr>
          <p:nvPr>
            <p:ph type="title"/>
          </p:nvPr>
        </p:nvSpPr>
        <p:spPr>
          <a:xfrm>
            <a:off x="943938" y="1308297"/>
            <a:ext cx="8825660" cy="6161648"/>
          </a:xfrm>
        </p:spPr>
        <p:txBody>
          <a:bodyPr/>
          <a:lstStyle/>
          <a:p>
            <a:r>
              <a:rPr lang="en-GB" sz="1600" b="1" i="1" dirty="0"/>
              <a:t>Profitability</a:t>
            </a:r>
            <a:br>
              <a:rPr lang="en-GB" sz="1600" dirty="0"/>
            </a:br>
            <a:r>
              <a:rPr lang="en-GB" sz="1600" dirty="0"/>
              <a:t>There was a general decline in all the profitability ratios of Ffion ltd. The gross profit margin ratio dropped from 23.3 in 2017 to 19.47 in 2018. </a:t>
            </a:r>
            <a:r>
              <a:rPr lang="en-GB" sz="1800" dirty="0"/>
              <a:t>this </a:t>
            </a:r>
            <a:r>
              <a:rPr lang="en-GB" sz="1600" dirty="0"/>
              <a:t>ratio can signal that Ffion limited had a higher cost of sales</a:t>
            </a:r>
            <a:br>
              <a:rPr lang="en-GB" sz="1600" dirty="0"/>
            </a:br>
            <a:r>
              <a:rPr lang="en-GB" sz="1600" dirty="0"/>
              <a:t>The net profit margin ratio also declined to 3.23 in 2018. </a:t>
            </a:r>
            <a:r>
              <a:rPr lang="en-GB" sz="1800" dirty="0"/>
              <a:t>The declining ratio indicates that there is inefficiency in the company’s ability to turn the sales into revenue</a:t>
            </a:r>
            <a:br>
              <a:rPr lang="en-GB" sz="1800" dirty="0"/>
            </a:br>
            <a:r>
              <a:rPr lang="en-GB" sz="2000" dirty="0"/>
              <a:t> The ROCE dropped from 23.58 in 2018 to 10.48 in 2017, which is a negative trend. </a:t>
            </a:r>
            <a:r>
              <a:rPr lang="en-GB" sz="1800" dirty="0"/>
              <a:t>The declining ROCE indicates that Ffion limited is inefficient in the use of funds to </a:t>
            </a:r>
            <a:r>
              <a:rPr lang="uk-UA" sz="1800" dirty="0"/>
              <a:t>maximise</a:t>
            </a:r>
            <a:r>
              <a:rPr lang="en-GB" sz="1800" dirty="0"/>
              <a:t> owners' wealth. </a:t>
            </a:r>
            <a:br>
              <a:rPr lang="en-GB" sz="1800" dirty="0"/>
            </a:br>
            <a:r>
              <a:rPr lang="en-GB" sz="1800" dirty="0"/>
              <a:t>The net asset turnover ratio declined from 3.35 times in 2017 to 3.15 times in 2018. . Ffion's limited profitability ratio declined over the last two years, which is an indicator of weaker profitability and activity</a:t>
            </a: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br>
              <a:rPr lang="en-GB" sz="1600" dirty="0"/>
            </a:br>
            <a:endParaRPr lang="en-GB" sz="1600" dirty="0"/>
          </a:p>
        </p:txBody>
      </p:sp>
      <p:sp>
        <p:nvSpPr>
          <p:cNvPr id="3" name="Text Placeholder 2">
            <a:extLst>
              <a:ext uri="{FF2B5EF4-FFF2-40B4-BE49-F238E27FC236}">
                <a16:creationId xmlns:a16="http://schemas.microsoft.com/office/drawing/2014/main" id="{65C7EBAF-DA07-4D7D-B41C-718EBADABB35}"/>
              </a:ext>
            </a:extLst>
          </p:cNvPr>
          <p:cNvSpPr>
            <a:spLocks noGrp="1"/>
          </p:cNvSpPr>
          <p:nvPr>
            <p:ph type="body" idx="1"/>
          </p:nvPr>
        </p:nvSpPr>
        <p:spPr>
          <a:xfrm>
            <a:off x="1408173" y="5997600"/>
            <a:ext cx="8825659" cy="860400"/>
          </a:xfrm>
        </p:spPr>
        <p:txBody>
          <a:bodyPr/>
          <a:lstStyle/>
          <a:p>
            <a:endParaRPr lang="en-GB" dirty="0"/>
          </a:p>
        </p:txBody>
      </p:sp>
    </p:spTree>
    <p:extLst>
      <p:ext uri="{BB962C8B-B14F-4D97-AF65-F5344CB8AC3E}">
        <p14:creationId xmlns:p14="http://schemas.microsoft.com/office/powerpoint/2010/main" val="3612487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C0EE8-D322-454D-8FB2-FBDFA80FCCA6}"/>
              </a:ext>
            </a:extLst>
          </p:cNvPr>
          <p:cNvSpPr>
            <a:spLocks noGrp="1"/>
          </p:cNvSpPr>
          <p:nvPr>
            <p:ph type="title"/>
          </p:nvPr>
        </p:nvSpPr>
        <p:spPr>
          <a:xfrm>
            <a:off x="1055077" y="759655"/>
            <a:ext cx="8925536" cy="3629465"/>
          </a:xfrm>
        </p:spPr>
        <p:txBody>
          <a:bodyPr/>
          <a:lstStyle/>
          <a:p>
            <a:br>
              <a:rPr lang="en-GB" sz="1800" b="1" i="1" dirty="0"/>
            </a:br>
            <a:br>
              <a:rPr lang="en-GB" sz="1800" b="1" i="1" dirty="0"/>
            </a:br>
            <a:br>
              <a:rPr lang="en-GB" sz="1800" b="1" i="1" dirty="0"/>
            </a:br>
            <a:br>
              <a:rPr lang="en-GB" sz="1800" b="1" i="1" dirty="0"/>
            </a:br>
            <a:br>
              <a:rPr lang="en-GB" sz="1800" b="1" i="1" dirty="0"/>
            </a:br>
            <a:br>
              <a:rPr lang="en-GB" sz="1800" b="1" i="1" dirty="0"/>
            </a:br>
            <a:br>
              <a:rPr lang="en-GB" sz="1800" dirty="0"/>
            </a:br>
            <a:br>
              <a:rPr lang="en-GB" sz="1400" dirty="0"/>
            </a:br>
            <a:br>
              <a:rPr lang="en-GB" sz="1600" b="1" i="1" dirty="0"/>
            </a:br>
            <a:r>
              <a:rPr lang="en-GB" sz="1600" b="1" i="1" dirty="0"/>
              <a:t>Liquidity ratio- </a:t>
            </a:r>
            <a:r>
              <a:rPr lang="en-GB" sz="1600" dirty="0"/>
              <a:t>The current ratio (CR) of Ffion Limited rose to 2.43 in 2018</a:t>
            </a:r>
            <a:br>
              <a:rPr lang="en-GB" sz="1600" dirty="0"/>
            </a:br>
            <a:br>
              <a:rPr lang="en-GB" sz="1600" dirty="0"/>
            </a:br>
            <a:r>
              <a:rPr lang="en-GB" sz="1600" dirty="0"/>
              <a:t>.The rising ratio offers a greater safety margin which guarantees lenders that the business will settle its debts. .  A low ratio might endanger an institution and increase risks. The quick ratio of Ffion limited rose from 1.33 in 2017 to 1.58 in 2018.  The trend indicates that the </a:t>
            </a:r>
            <a:r>
              <a:rPr lang="uk-UA" sz="1600" dirty="0"/>
              <a:t>organisation</a:t>
            </a:r>
            <a:r>
              <a:rPr lang="en-GB" sz="1600" dirty="0"/>
              <a:t> has adequate quick assets to settle all the short liabilities. Besides, the rise signals to strengthen the liquidity position of the </a:t>
            </a:r>
            <a:r>
              <a:rPr lang="uk-UA" sz="1600" dirty="0"/>
              <a:t>organisation</a:t>
            </a:r>
            <a:r>
              <a:rPr lang="en-GB" sz="1600" dirty="0"/>
              <a:t>.</a:t>
            </a:r>
            <a:br>
              <a:rPr lang="en-GB" sz="1600" dirty="0"/>
            </a:br>
            <a:br>
              <a:rPr lang="en-GB" sz="1600" dirty="0"/>
            </a:br>
            <a:br>
              <a:rPr lang="en-GB" sz="1600" dirty="0"/>
            </a:br>
            <a:br>
              <a:rPr lang="en-GB" dirty="0"/>
            </a:br>
            <a:endParaRPr lang="en-GB" dirty="0"/>
          </a:p>
        </p:txBody>
      </p:sp>
      <p:sp>
        <p:nvSpPr>
          <p:cNvPr id="3" name="Text Placeholder 2">
            <a:extLst>
              <a:ext uri="{FF2B5EF4-FFF2-40B4-BE49-F238E27FC236}">
                <a16:creationId xmlns:a16="http://schemas.microsoft.com/office/drawing/2014/main" id="{D4DFA3BA-118B-4560-8642-664423C4676F}"/>
              </a:ext>
            </a:extLst>
          </p:cNvPr>
          <p:cNvSpPr>
            <a:spLocks noGrp="1"/>
          </p:cNvSpPr>
          <p:nvPr>
            <p:ph type="body" idx="1"/>
          </p:nvPr>
        </p:nvSpPr>
        <p:spPr>
          <a:xfrm>
            <a:off x="1055077" y="2683413"/>
            <a:ext cx="8825659" cy="2971799"/>
          </a:xfrm>
        </p:spPr>
        <p:txBody>
          <a:bodyPr>
            <a:normAutofit/>
          </a:bodyPr>
          <a:lstStyle/>
          <a:p>
            <a:r>
              <a:rPr lang="en-GB" b="1" i="1" dirty="0"/>
              <a:t>Gearing Ratio</a:t>
            </a:r>
            <a:endParaRPr lang="en-GB" dirty="0"/>
          </a:p>
          <a:p>
            <a:r>
              <a:rPr lang="en-GB" dirty="0"/>
              <a:t>The debt days of the </a:t>
            </a:r>
            <a:r>
              <a:rPr lang="uk-UA" dirty="0"/>
              <a:t>organisation</a:t>
            </a:r>
            <a:r>
              <a:rPr lang="en-GB" dirty="0"/>
              <a:t> rose from 26.32 in 2017 to 33.43 in 2018. The rise is a negative sign because it shows that Ffion ltd is inefficient in its debt collection procedures. The creditor’s days declined from 37.06 in 2017 to 32.71 in 2018, which is a positive sign.  Creditor’s days is the duration that a company takes to settle all the funds it owes suppliers. The ratio can indicate that the liquidity position of an institution. The trend indicates that more creditors will have confidence in the institution. </a:t>
            </a:r>
          </a:p>
          <a:p>
            <a:endParaRPr lang="en-GB" dirty="0"/>
          </a:p>
        </p:txBody>
      </p:sp>
    </p:spTree>
    <p:extLst>
      <p:ext uri="{BB962C8B-B14F-4D97-AF65-F5344CB8AC3E}">
        <p14:creationId xmlns:p14="http://schemas.microsoft.com/office/powerpoint/2010/main" val="2084164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765EC2D-D9DC-4EDE-8BDC-63377D691911}"/>
              </a:ext>
            </a:extLst>
          </p:cNvPr>
          <p:cNvSpPr>
            <a:spLocks noGrp="1"/>
          </p:cNvSpPr>
          <p:nvPr>
            <p:ph type="subTitle" idx="1"/>
          </p:nvPr>
        </p:nvSpPr>
        <p:spPr>
          <a:xfrm>
            <a:off x="901736" y="1527742"/>
            <a:ext cx="8825658" cy="2129857"/>
          </a:xfrm>
        </p:spPr>
        <p:txBody>
          <a:bodyPr>
            <a:normAutofit lnSpcReduction="10000"/>
          </a:bodyPr>
          <a:lstStyle/>
          <a:p>
            <a:r>
              <a:rPr lang="en-GB" dirty="0"/>
              <a:t>The debt ratio of Ffion Limited declined from 0.28 to 0.27 percent, which is a positive trend. This shows that the </a:t>
            </a:r>
            <a:r>
              <a:rPr lang="uk-UA" dirty="0"/>
              <a:t>organisation</a:t>
            </a:r>
            <a:r>
              <a:rPr lang="en-GB" dirty="0"/>
              <a:t> slightly reduced the amount of debt funds over the last two years. </a:t>
            </a:r>
          </a:p>
          <a:p>
            <a:r>
              <a:rPr lang="en-GB" dirty="0"/>
              <a:t>The interest cover ratio of Ffion limited declined from 63.1 in 2017 to 35.1 in 2018. </a:t>
            </a:r>
          </a:p>
          <a:p>
            <a:r>
              <a:rPr lang="en-GB" dirty="0"/>
              <a:t>The drop in the interest cover ratio is an undesirable sign because it shows that the safety of interest on the debts held by Ffion declined.</a:t>
            </a:r>
          </a:p>
          <a:p>
            <a:endParaRPr lang="en-GB" dirty="0"/>
          </a:p>
          <a:p>
            <a:endParaRPr lang="en-GB" dirty="0"/>
          </a:p>
          <a:p>
            <a:endParaRPr lang="en-GB" dirty="0"/>
          </a:p>
        </p:txBody>
      </p:sp>
    </p:spTree>
    <p:extLst>
      <p:ext uri="{BB962C8B-B14F-4D97-AF65-F5344CB8AC3E}">
        <p14:creationId xmlns:p14="http://schemas.microsoft.com/office/powerpoint/2010/main" val="1930869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FAEF-5274-4229-84F4-96524BAD8AFC}"/>
              </a:ext>
            </a:extLst>
          </p:cNvPr>
          <p:cNvSpPr>
            <a:spLocks noGrp="1"/>
          </p:cNvSpPr>
          <p:nvPr>
            <p:ph type="title"/>
          </p:nvPr>
        </p:nvSpPr>
        <p:spPr>
          <a:xfrm>
            <a:off x="1253428" y="2070963"/>
            <a:ext cx="8825660" cy="2716073"/>
          </a:xfrm>
        </p:spPr>
        <p:txBody>
          <a:bodyPr/>
          <a:lstStyle/>
          <a:p>
            <a:r>
              <a:rPr lang="en-GB" sz="1400" b="1" i="1" dirty="0"/>
              <a:t>Benefits of Ratio Analysis</a:t>
            </a:r>
            <a:br>
              <a:rPr lang="en-GB" sz="1400" dirty="0"/>
            </a:br>
            <a:r>
              <a:rPr lang="en-GB" sz="1400" dirty="0"/>
              <a:t>The financial analysis enhances the user’s understanding of the efficiency in which the company is being conducted. The numerical summary indicates numerous latent aspects of an </a:t>
            </a:r>
            <a:r>
              <a:rPr lang="uk-UA" sz="1400" dirty="0"/>
              <a:t>organisation</a:t>
            </a:r>
            <a:r>
              <a:rPr lang="en-GB" sz="1400" dirty="0"/>
              <a:t>. The ratios provide information on the changes that take place within an institution</a:t>
            </a:r>
            <a:br>
              <a:rPr lang="en-GB" sz="1400" dirty="0"/>
            </a:br>
            <a:br>
              <a:rPr lang="en-GB" sz="1200" dirty="0"/>
            </a:br>
            <a:r>
              <a:rPr lang="en-GB" sz="1600" dirty="0"/>
              <a:t>and </a:t>
            </a:r>
            <a:r>
              <a:rPr lang="uk-UA" sz="1600" dirty="0"/>
              <a:t>organisation</a:t>
            </a:r>
            <a:r>
              <a:rPr lang="en-GB" sz="1600" dirty="0"/>
              <a:t>. The ratios provide information on the changes that take place within an institution. The information obtained can aid managers in understanding the current opportunities and threats. In addition, the ratios can aid in comparison with various benchmarks to assess whether an institution is performing optimally.</a:t>
            </a:r>
            <a:br>
              <a:rPr lang="en-GB" sz="1600" dirty="0"/>
            </a:br>
            <a:br>
              <a:rPr lang="en-GB" sz="1400" dirty="0"/>
            </a:br>
            <a:r>
              <a:rPr lang="en-GB" sz="1600" dirty="0"/>
              <a:t>The financial ratios can be calculated for multiple years, which can help in a great deal in exploring the trend visibility of an institution (</a:t>
            </a:r>
            <a:r>
              <a:rPr lang="en-GB" sz="1600" dirty="0" err="1"/>
              <a:t>Laitinen</a:t>
            </a:r>
            <a:r>
              <a:rPr lang="en-GB" sz="1600" dirty="0"/>
              <a:t>, 2018, p.189). </a:t>
            </a:r>
            <a:br>
              <a:rPr lang="en-GB" sz="1600" dirty="0"/>
            </a:br>
            <a:br>
              <a:rPr lang="en-GB" sz="1600" dirty="0"/>
            </a:br>
            <a:br>
              <a:rPr lang="en-GB" sz="1600" dirty="0"/>
            </a:br>
            <a:endParaRPr lang="en-GB" sz="1600" dirty="0"/>
          </a:p>
        </p:txBody>
      </p:sp>
      <p:sp>
        <p:nvSpPr>
          <p:cNvPr id="3" name="Text Placeholder 2">
            <a:extLst>
              <a:ext uri="{FF2B5EF4-FFF2-40B4-BE49-F238E27FC236}">
                <a16:creationId xmlns:a16="http://schemas.microsoft.com/office/drawing/2014/main" id="{E5080F99-C49A-4CFD-AAB9-3E30AD03BB8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27079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55C8-9B92-4F26-9359-E823B2F713EA}"/>
              </a:ext>
            </a:extLst>
          </p:cNvPr>
          <p:cNvSpPr>
            <a:spLocks noGrp="1"/>
          </p:cNvSpPr>
          <p:nvPr>
            <p:ph type="ctrTitle"/>
          </p:nvPr>
        </p:nvSpPr>
        <p:spPr/>
        <p:txBody>
          <a:bodyPr/>
          <a:lstStyle/>
          <a:p>
            <a:pPr algn="ctr"/>
            <a:r>
              <a:rPr lang="en-GB" sz="1800" b="1" i="1" dirty="0"/>
              <a:t>Conclusion</a:t>
            </a:r>
            <a:br>
              <a:rPr lang="en-GB" sz="1800" dirty="0"/>
            </a:br>
            <a:r>
              <a:rPr lang="en-GB" sz="1800" dirty="0"/>
              <a:t>The ratio analysis is the basic financial analysis and it is a crucial tool in a business planning process because the strength, weaknesses, and threats can be identified. The ratio analysis itself is a crucial part of the entire business's strategic planning process. Based on Ffion's limited financial analysis it can be concluded that the company is a profitable venture, however, adjustments must be made in the profitability ratios to ensure the </a:t>
            </a:r>
            <a:r>
              <a:rPr lang="uk-UA" sz="1800" dirty="0"/>
              <a:t>organisation maximises</a:t>
            </a:r>
            <a:r>
              <a:rPr lang="en-GB" sz="1800" dirty="0"/>
              <a:t> shareholder's equity</a:t>
            </a:r>
          </a:p>
        </p:txBody>
      </p:sp>
      <p:sp>
        <p:nvSpPr>
          <p:cNvPr id="3" name="Subtitle 2">
            <a:extLst>
              <a:ext uri="{FF2B5EF4-FFF2-40B4-BE49-F238E27FC236}">
                <a16:creationId xmlns:a16="http://schemas.microsoft.com/office/drawing/2014/main" id="{438F5F9D-6774-498E-AF1A-423DFEB2A71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649570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38EA-1A93-4C89-B124-05379E1B00F5}"/>
              </a:ext>
            </a:extLst>
          </p:cNvPr>
          <p:cNvSpPr>
            <a:spLocks noGrp="1"/>
          </p:cNvSpPr>
          <p:nvPr>
            <p:ph type="title"/>
          </p:nvPr>
        </p:nvSpPr>
        <p:spPr>
          <a:xfrm>
            <a:off x="1154953" y="4531760"/>
            <a:ext cx="8825660" cy="3220548"/>
          </a:xfrm>
        </p:spPr>
        <p:txBody>
          <a:bodyPr/>
          <a:lstStyle/>
          <a:p>
            <a:pPr lvl="0"/>
            <a:r>
              <a:rPr lang="en-GB" sz="1800" dirty="0">
                <a:solidFill>
                  <a:srgbClr val="FF0000"/>
                </a:solidFill>
              </a:rPr>
              <a:t>REFERENCE   </a:t>
            </a:r>
            <a:br>
              <a:rPr lang="en-GB" sz="1800" dirty="0">
                <a:solidFill>
                  <a:srgbClr val="FF0000"/>
                </a:solidFill>
              </a:rPr>
            </a:br>
            <a:br>
              <a:rPr lang="en-GB" sz="1800" dirty="0">
                <a:solidFill>
                  <a:srgbClr val="FF0000"/>
                </a:solidFill>
              </a:rPr>
            </a:br>
            <a:r>
              <a:rPr lang="en-GB" sz="1800" dirty="0">
                <a:solidFill>
                  <a:srgbClr val="FF0000"/>
                </a:solidFill>
              </a:rPr>
              <a:t> 1.Anning, F. (2018). An Assessment of Managing Financial Risk in Organizations within 'Grey Zone' by Use of Key Financial Ratios. </a:t>
            </a:r>
            <a:r>
              <a:rPr lang="en-GB" sz="1800" i="1" dirty="0">
                <a:solidFill>
                  <a:srgbClr val="FF0000"/>
                </a:solidFill>
              </a:rPr>
              <a:t>SSRN Electronic Journal</a:t>
            </a:r>
            <a:r>
              <a:rPr lang="en-GB" sz="1800" dirty="0">
                <a:solidFill>
                  <a:srgbClr val="FF0000"/>
                </a:solidFill>
              </a:rPr>
              <a:t>. </a:t>
            </a:r>
            <a:r>
              <a:rPr lang="en-GB" sz="1800" dirty="0" err="1">
                <a:solidFill>
                  <a:srgbClr val="FF0000"/>
                </a:solidFill>
              </a:rPr>
              <a:t>doi</a:t>
            </a:r>
            <a:r>
              <a:rPr lang="en-GB" sz="1800" dirty="0">
                <a:solidFill>
                  <a:srgbClr val="FF0000"/>
                </a:solidFill>
              </a:rPr>
              <a:t>: 10.2139/ssrn.3291028</a:t>
            </a:r>
            <a:br>
              <a:rPr lang="en-GB" sz="1800" dirty="0">
                <a:solidFill>
                  <a:srgbClr val="FF0000"/>
                </a:solidFill>
              </a:rPr>
            </a:br>
            <a:r>
              <a:rPr lang="en-GB" sz="1800" dirty="0">
                <a:solidFill>
                  <a:srgbClr val="FF0000"/>
                </a:solidFill>
              </a:rPr>
              <a:t>2. Banerjee, A. (2019). Predicting Stock Return of UAE Listed Companies Using Financial Ratios. </a:t>
            </a:r>
            <a:r>
              <a:rPr lang="en-GB" sz="1800" i="1" dirty="0">
                <a:solidFill>
                  <a:srgbClr val="FF0000"/>
                </a:solidFill>
              </a:rPr>
              <a:t>Accounting And Finance Research</a:t>
            </a:r>
            <a:r>
              <a:rPr lang="en-GB" sz="1800" dirty="0">
                <a:solidFill>
                  <a:srgbClr val="FF0000"/>
                </a:solidFill>
              </a:rPr>
              <a:t>, </a:t>
            </a:r>
            <a:r>
              <a:rPr lang="en-GB" sz="1800" i="1" dirty="0">
                <a:solidFill>
                  <a:srgbClr val="FF0000"/>
                </a:solidFill>
              </a:rPr>
              <a:t>8</a:t>
            </a:r>
            <a:r>
              <a:rPr lang="en-GB" sz="1800" dirty="0">
                <a:solidFill>
                  <a:srgbClr val="FF0000"/>
                </a:solidFill>
              </a:rPr>
              <a:t>(2), 214. </a:t>
            </a:r>
            <a:r>
              <a:rPr lang="en-GB" sz="1800" dirty="0" err="1">
                <a:solidFill>
                  <a:srgbClr val="FF0000"/>
                </a:solidFill>
              </a:rPr>
              <a:t>doi</a:t>
            </a:r>
            <a:r>
              <a:rPr lang="en-GB" sz="1800" dirty="0">
                <a:solidFill>
                  <a:srgbClr val="FF0000"/>
                </a:solidFill>
              </a:rPr>
              <a:t>: 10.5430/afr.v8n2p214</a:t>
            </a:r>
            <a:br>
              <a:rPr lang="en-GB" sz="1800" dirty="0">
                <a:solidFill>
                  <a:srgbClr val="FF0000"/>
                </a:solidFill>
              </a:rPr>
            </a:br>
            <a:r>
              <a:rPr lang="en-GB" sz="1800" dirty="0">
                <a:solidFill>
                  <a:srgbClr val="FF0000"/>
                </a:solidFill>
              </a:rPr>
              <a:t>3.Belonogov, A. (2016). ECONOMIC ANALYSIS OF EXPLORATION FOR AND EVELUATION OF MINERAL RESOURCES BASED ON FINANCIAL STATEMENTS. </a:t>
            </a:r>
            <a:r>
              <a:rPr lang="en-GB" sz="1800" i="1" dirty="0">
                <a:solidFill>
                  <a:srgbClr val="FF0000"/>
                </a:solidFill>
              </a:rPr>
              <a:t>Krasnoyarsk Science</a:t>
            </a:r>
            <a:r>
              <a:rPr lang="en-GB" sz="1800" dirty="0">
                <a:solidFill>
                  <a:srgbClr val="FF0000"/>
                </a:solidFill>
              </a:rPr>
              <a:t>, </a:t>
            </a:r>
            <a:r>
              <a:rPr lang="en-GB" sz="1800" i="1" dirty="0">
                <a:solidFill>
                  <a:srgbClr val="FF0000"/>
                </a:solidFill>
              </a:rPr>
              <a:t>0</a:t>
            </a:r>
            <a:r>
              <a:rPr lang="en-GB" sz="1800" dirty="0">
                <a:solidFill>
                  <a:srgbClr val="FF0000"/>
                </a:solidFill>
              </a:rPr>
              <a:t>(6), 80. </a:t>
            </a:r>
            <a:r>
              <a:rPr lang="en-GB" sz="1800" dirty="0" err="1">
                <a:solidFill>
                  <a:srgbClr val="FF0000"/>
                </a:solidFill>
              </a:rPr>
              <a:t>doi</a:t>
            </a:r>
            <a:r>
              <a:rPr lang="en-GB" sz="1800" dirty="0">
                <a:solidFill>
                  <a:srgbClr val="FF0000"/>
                </a:solidFill>
              </a:rPr>
              <a:t>: 10.12731/2070-7568-2015-6-80-88</a:t>
            </a:r>
            <a:br>
              <a:rPr lang="en-GB" sz="1800" dirty="0">
                <a:solidFill>
                  <a:srgbClr val="FF0000"/>
                </a:solidFill>
              </a:rPr>
            </a:br>
            <a:r>
              <a:rPr lang="en-GB" sz="1800" dirty="0">
                <a:solidFill>
                  <a:srgbClr val="FF0000"/>
                </a:solidFill>
              </a:rPr>
              <a:t>4. Das, S. (2019). Cash flow ratios and financial performance: A comparative study. </a:t>
            </a:r>
            <a:r>
              <a:rPr lang="en-GB" sz="1800" i="1" dirty="0">
                <a:solidFill>
                  <a:srgbClr val="FF0000"/>
                </a:solidFill>
              </a:rPr>
              <a:t>Accounting</a:t>
            </a:r>
            <a:r>
              <a:rPr lang="en-GB" sz="1800" dirty="0">
                <a:solidFill>
                  <a:srgbClr val="FF0000"/>
                </a:solidFill>
              </a:rPr>
              <a:t>, 1-20. </a:t>
            </a:r>
            <a:r>
              <a:rPr lang="en-GB" sz="1800" dirty="0" err="1">
                <a:solidFill>
                  <a:srgbClr val="FF0000"/>
                </a:solidFill>
              </a:rPr>
              <a:t>doi</a:t>
            </a:r>
            <a:r>
              <a:rPr lang="en-GB" sz="1800" dirty="0">
                <a:solidFill>
                  <a:srgbClr val="FF0000"/>
                </a:solidFill>
              </a:rPr>
              <a:t>: 10.5267/j.ac.2018.6.004</a:t>
            </a:r>
            <a:br>
              <a:rPr lang="en-GB" sz="1800" dirty="0">
                <a:solidFill>
                  <a:srgbClr val="FF0000"/>
                </a:solidFill>
              </a:rPr>
            </a:br>
            <a:r>
              <a:rPr lang="en-GB" sz="1800" dirty="0">
                <a:solidFill>
                  <a:srgbClr val="FF0000"/>
                </a:solidFill>
              </a:rPr>
              <a:t>5. </a:t>
            </a:r>
            <a:r>
              <a:rPr lang="en-GB" sz="1800" dirty="0" err="1">
                <a:solidFill>
                  <a:srgbClr val="FF0000"/>
                </a:solidFill>
              </a:rPr>
              <a:t>Iatridis</a:t>
            </a:r>
            <a:r>
              <a:rPr lang="en-GB" sz="1800" dirty="0">
                <a:solidFill>
                  <a:srgbClr val="FF0000"/>
                </a:solidFill>
              </a:rPr>
              <a:t>, G. (2016). Financial reporting language in financial statements: Does pessimism restrict the potential for managerial opportunism?. </a:t>
            </a:r>
            <a:r>
              <a:rPr lang="en-GB" sz="1800" i="1" dirty="0">
                <a:solidFill>
                  <a:srgbClr val="FF0000"/>
                </a:solidFill>
              </a:rPr>
              <a:t>International Review Of Financial Analysis</a:t>
            </a:r>
            <a:r>
              <a:rPr lang="en-GB" sz="1800" dirty="0">
                <a:solidFill>
                  <a:srgbClr val="FF0000"/>
                </a:solidFill>
              </a:rPr>
              <a:t>, </a:t>
            </a:r>
            <a:r>
              <a:rPr lang="en-GB" sz="1800" i="1" dirty="0">
                <a:solidFill>
                  <a:srgbClr val="FF0000"/>
                </a:solidFill>
              </a:rPr>
              <a:t>45</a:t>
            </a:r>
            <a:r>
              <a:rPr lang="en-GB" sz="1800" dirty="0">
                <a:solidFill>
                  <a:srgbClr val="FF0000"/>
                </a:solidFill>
              </a:rPr>
              <a:t>, 1-17. </a:t>
            </a:r>
            <a:r>
              <a:rPr lang="en-GB" sz="1800" dirty="0" err="1">
                <a:solidFill>
                  <a:srgbClr val="FF0000"/>
                </a:solidFill>
              </a:rPr>
              <a:t>doi</a:t>
            </a:r>
            <a:r>
              <a:rPr lang="en-GB" sz="1800" dirty="0">
                <a:solidFill>
                  <a:srgbClr val="FF0000"/>
                </a:solidFill>
              </a:rPr>
              <a:t>: 10.1016/j.irfa.2016.02.004</a:t>
            </a:r>
            <a:br>
              <a:rPr lang="en-GB" sz="1800" dirty="0">
                <a:solidFill>
                  <a:srgbClr val="FF0000"/>
                </a:solidFill>
              </a:rPr>
            </a:br>
            <a:r>
              <a:rPr lang="en-GB" sz="1800" dirty="0">
                <a:solidFill>
                  <a:srgbClr val="FF0000"/>
                </a:solidFill>
              </a:rPr>
              <a:t>6.Laitinen, E. (2018). Financial Reporting: Long-Term Change of Financial Ratios. </a:t>
            </a:r>
            <a:r>
              <a:rPr lang="en-GB" sz="1800" i="1" dirty="0">
                <a:solidFill>
                  <a:srgbClr val="FF0000"/>
                </a:solidFill>
              </a:rPr>
              <a:t>American Journal Of Industrial And Business Management</a:t>
            </a:r>
            <a:r>
              <a:rPr lang="en-GB" sz="1800" dirty="0">
                <a:solidFill>
                  <a:srgbClr val="FF0000"/>
                </a:solidFill>
              </a:rPr>
              <a:t>, </a:t>
            </a:r>
            <a:r>
              <a:rPr lang="en-GB" sz="1800" i="1" dirty="0">
                <a:solidFill>
                  <a:srgbClr val="FF0000"/>
                </a:solidFill>
              </a:rPr>
              <a:t>08</a:t>
            </a:r>
            <a:r>
              <a:rPr lang="en-GB" sz="1800" dirty="0">
                <a:solidFill>
                  <a:srgbClr val="FF0000"/>
                </a:solidFill>
              </a:rPr>
              <a:t>(09), 1893-1927. </a:t>
            </a:r>
            <a:r>
              <a:rPr lang="en-GB" sz="1800" dirty="0" err="1">
                <a:solidFill>
                  <a:srgbClr val="FF0000"/>
                </a:solidFill>
              </a:rPr>
              <a:t>doi</a:t>
            </a:r>
            <a:r>
              <a:rPr lang="en-GB" sz="1800" dirty="0">
                <a:solidFill>
                  <a:srgbClr val="FF0000"/>
                </a:solidFill>
              </a:rPr>
              <a:t>: 10.4236/ajibm.2018.89128</a:t>
            </a:r>
            <a:br>
              <a:rPr lang="en-GB" dirty="0">
                <a:solidFill>
                  <a:srgbClr val="FF0000"/>
                </a:solidFill>
              </a:rPr>
            </a:br>
            <a:r>
              <a:rPr lang="en-GB" sz="1600" dirty="0">
                <a:solidFill>
                  <a:srgbClr val="FF0000"/>
                </a:solidFill>
              </a:rPr>
              <a:t> </a:t>
            </a:r>
            <a:br>
              <a:rPr lang="en-GB" dirty="0">
                <a:solidFill>
                  <a:srgbClr val="FF0000"/>
                </a:solidFill>
              </a:rPr>
            </a:br>
            <a:r>
              <a:rPr lang="en-GB" sz="1800"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br>
            <a:endParaRPr lang="en-GB" dirty="0"/>
          </a:p>
        </p:txBody>
      </p:sp>
    </p:spTree>
    <p:extLst>
      <p:ext uri="{BB962C8B-B14F-4D97-AF65-F5344CB8AC3E}">
        <p14:creationId xmlns:p14="http://schemas.microsoft.com/office/powerpoint/2010/main" val="406263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81</TotalTime>
  <Words>1113</Words>
  <Application>Microsoft Office PowerPoint</Application>
  <PresentationFormat>Widescreen</PresentationFormat>
  <Paragraphs>64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    Sandra Senenko 1815103 </vt:lpstr>
      <vt:lpstr> Ffion Limited Financial ratio relevant to the institution within the past two years and draw an appropriate conclusion about the profitability</vt:lpstr>
      <vt:lpstr>Ratio analysis is a technique of utilising monetary information to help in commercial and investment decision making. Ratio analysis allows decision-makers to efficiently analyse and locate monetary issues within an institution. The ratio assessment enables an institution to evaluate its operation and financial performance</vt:lpstr>
      <vt:lpstr>Financial Analysis Profitability Ratios Liquidity Ratios Gearing Ratio</vt:lpstr>
      <vt:lpstr>Profitability There was a general decline in all the profitability ratios of Ffion ltd. The gross profit margin ratio dropped from 23.3 in 2017 to 19.47 in 2018. this ratio can signal that Ffion limited had a higher cost of sales The net profit margin ratio also declined to 3.23 in 2018. The declining ratio indicates that there is inefficiency in the company’s ability to turn the sales into revenue  The ROCE dropped from 23.58 in 2018 to 10.48 in 2017, which is a negative trend. The declining ROCE indicates that Ffion limited is inefficient in the use of funds to maximise owners' wealth.  The net asset turnover ratio declined from 3.35 times in 2017 to 3.15 times in 2018. . Ffion's limited profitability ratio declined over the last two years, which is an indicator of weaker profitability and activity              </vt:lpstr>
      <vt:lpstr>         Liquidity ratio- The current ratio (CR) of Ffion Limited rose to 2.43 in 2018  .The rising ratio offers a greater safety margin which guarantees lenders that the business will settle its debts. .  A low ratio might endanger an institution and increase risks. The quick ratio of Ffion limited rose from 1.33 in 2017 to 1.58 in 2018.  The trend indicates that the organisation has adequate quick assets to settle all the short liabilities. Besides, the rise signals to strengthen the liquidity position of the organisation.    </vt:lpstr>
      <vt:lpstr>PowerPoint Presentation</vt:lpstr>
      <vt:lpstr>Benefits of Ratio Analysis The financial analysis enhances the user’s understanding of the efficiency in which the company is being conducted. The numerical summary indicates numerous latent aspects of an organisation. The ratios provide information on the changes that take place within an institution  and organisation. The ratios provide information on the changes that take place within an institution. The information obtained can aid managers in understanding the current opportunities and threats. In addition, the ratios can aid in comparison with various benchmarks to assess whether an institution is performing optimally.  The financial ratios can be calculated for multiple years, which can help in a great deal in exploring the trend visibility of an institution (Laitinen, 2018, p.189).    </vt:lpstr>
      <vt:lpstr>Conclusion The ratio analysis is the basic financial analysis and it is a crucial tool in a business planning process because the strength, weaknesses, and threats can be identified. The ratio analysis itself is a crucial part of the entire business's strategic planning process. Based on Ffion's limited financial analysis it can be concluded that the company is a profitable venture, however, adjustments must be made in the profitability ratios to ensure the organisation maximises shareholder's equity</vt:lpstr>
      <vt:lpstr>REFERENCE      1.Anning, F. (2018). An Assessment of Managing Financial Risk in Organizations within 'Grey Zone' by Use of Key Financial Ratios. SSRN Electronic Journal. doi: 10.2139/ssrn.3291028 2. Banerjee, A. (2019). Predicting Stock Return of UAE Listed Companies Using Financial Ratios. Accounting And Finance Research, 8(2), 214. doi: 10.5430/afr.v8n2p214 3.Belonogov, A. (2016). ECONOMIC ANALYSIS OF EXPLORATION FOR AND EVELUATION OF MINERAL RESOURCES BASED ON FINANCIAL STATEMENTS. Krasnoyarsk Science, 0(6), 80. doi: 10.12731/2070-7568-2015-6-80-88 4. Das, S. (2019). Cash flow ratios and financial performance: A comparative study. Accounting, 1-20. doi: 10.5267/j.ac.2018.6.004 5. Iatridis, G. (2016). Financial reporting language in financial statements: Does pessimism restrict the potential for managerial opportunism?. International Review Of Financial Analysis, 45, 1-17. doi: 10.1016/j.irfa.2016.02.004 6.Laitinen, E. (2018). Financial Reporting: Long-Term Change of Financial Ratios. American Journal Of Industrial And Business Management, 08(09), 1893-1927. doi: 10.4236/ajibm.2018.89128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Sandra Senenko 1815103 </dc:title>
  <dc:creator>sandra sen</dc:creator>
  <cp:lastModifiedBy>sandra sen</cp:lastModifiedBy>
  <cp:revision>8</cp:revision>
  <dcterms:created xsi:type="dcterms:W3CDTF">2019-11-19T09:52:12Z</dcterms:created>
  <dcterms:modified xsi:type="dcterms:W3CDTF">2019-11-19T12:18:56Z</dcterms:modified>
</cp:coreProperties>
</file>