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Lst>
  <p:notesMasterIdLst>
    <p:notesMasterId r:id="rId23"/>
  </p:notesMasterIdLst>
  <p:handoutMasterIdLst>
    <p:handoutMasterId r:id="rId24"/>
  </p:handoutMasterIdLst>
  <p:sldIdLst>
    <p:sldId id="979" r:id="rId2"/>
    <p:sldId id="987" r:id="rId3"/>
    <p:sldId id="1006" r:id="rId4"/>
    <p:sldId id="1007" r:id="rId5"/>
    <p:sldId id="842" r:id="rId6"/>
    <p:sldId id="879" r:id="rId7"/>
    <p:sldId id="843" r:id="rId8"/>
    <p:sldId id="895" r:id="rId9"/>
    <p:sldId id="984" r:id="rId10"/>
    <p:sldId id="985" r:id="rId11"/>
    <p:sldId id="1008" r:id="rId12"/>
    <p:sldId id="1009" r:id="rId13"/>
    <p:sldId id="1010" r:id="rId14"/>
    <p:sldId id="983" r:id="rId15"/>
    <p:sldId id="998" r:id="rId16"/>
    <p:sldId id="1000" r:id="rId17"/>
    <p:sldId id="1012" r:id="rId18"/>
    <p:sldId id="992" r:id="rId19"/>
    <p:sldId id="1011" r:id="rId20"/>
    <p:sldId id="981" r:id="rId21"/>
    <p:sldId id="961" r:id="rId22"/>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4"/>
    <p:restoredTop sz="60832" autoAdjust="0"/>
  </p:normalViewPr>
  <p:slideViewPr>
    <p:cSldViewPr snapToObjects="1">
      <p:cViewPr varScale="1">
        <p:scale>
          <a:sx n="64" d="100"/>
          <a:sy n="64" d="100"/>
        </p:scale>
        <p:origin x="2904" y="168"/>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908"/>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4A36E485-0DCD-6591-82B0-E1936FF5EF4A}"/>
              </a:ext>
            </a:extLst>
          </p:cNvPr>
          <p:cNvSpPr>
            <a:spLocks noGrp="1" noChangeArrowheads="1"/>
          </p:cNvSpPr>
          <p:nvPr>
            <p:ph type="hdr" sz="quarter"/>
          </p:nvPr>
        </p:nvSpPr>
        <p:spPr bwMode="auto">
          <a:xfrm>
            <a:off x="0" y="0"/>
            <a:ext cx="29718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6D8369B0-42E2-94A3-4260-66DF890AEB9F}"/>
              </a:ext>
            </a:extLst>
          </p:cNvPr>
          <p:cNvSpPr>
            <a:spLocks noGrp="1" noChangeArrowheads="1"/>
          </p:cNvSpPr>
          <p:nvPr>
            <p:ph type="dt" sz="quarter" idx="1"/>
          </p:nvPr>
        </p:nvSpPr>
        <p:spPr bwMode="auto">
          <a:xfrm>
            <a:off x="3886200" y="0"/>
            <a:ext cx="28956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7F96040-E661-3EFD-8EDF-C2A3E9607E5E}"/>
              </a:ext>
            </a:extLst>
          </p:cNvPr>
          <p:cNvSpPr>
            <a:spLocks noGrp="1" noChangeArrowheads="1"/>
          </p:cNvSpPr>
          <p:nvPr>
            <p:ph type="ftr" sz="quarter" idx="2"/>
          </p:nvPr>
        </p:nvSpPr>
        <p:spPr bwMode="auto">
          <a:xfrm>
            <a:off x="0" y="9448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2BF5AC8A-341C-77D1-CD93-3B5A152F50B0}"/>
              </a:ext>
            </a:extLst>
          </p:cNvPr>
          <p:cNvSpPr>
            <a:spLocks noGrp="1" noChangeArrowheads="1"/>
          </p:cNvSpPr>
          <p:nvPr>
            <p:ph type="sldNum" sz="quarter" idx="3"/>
          </p:nvPr>
        </p:nvSpPr>
        <p:spPr bwMode="auto">
          <a:xfrm>
            <a:off x="3886200" y="9448800"/>
            <a:ext cx="28956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000" smtClean="0"/>
            </a:lvl1pPr>
          </a:lstStyle>
          <a:p>
            <a:pPr>
              <a:defRPr/>
            </a:pPr>
            <a:fld id="{6981B5B5-DF55-BE43-9D20-C629C431DC2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7DD12B5-01E5-E5D6-D42D-0D1B50305B3D}"/>
              </a:ext>
            </a:extLst>
          </p:cNvPr>
          <p:cNvSpPr>
            <a:spLocks noGrp="1" noChangeArrowheads="1"/>
          </p:cNvSpPr>
          <p:nvPr>
            <p:ph type="hdr" sz="quarter"/>
          </p:nvPr>
        </p:nvSpPr>
        <p:spPr bwMode="auto">
          <a:xfrm>
            <a:off x="0"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DD487FAA-BC25-51CF-B80E-6786065C6D39}"/>
              </a:ext>
            </a:extLst>
          </p:cNvPr>
          <p:cNvSpPr>
            <a:spLocks noGrp="1" noChangeArrowheads="1"/>
          </p:cNvSpPr>
          <p:nvPr>
            <p:ph type="dt" idx="1"/>
          </p:nvPr>
        </p:nvSpPr>
        <p:spPr bwMode="auto">
          <a:xfrm>
            <a:off x="3851275"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3076" name="Rectangle 4">
            <a:extLst>
              <a:ext uri="{FF2B5EF4-FFF2-40B4-BE49-F238E27FC236}">
                <a16:creationId xmlns:a16="http://schemas.microsoft.com/office/drawing/2014/main" id="{CA1846F1-1A79-979C-F614-48778B244901}"/>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1F0FA37C-6786-327D-1CB2-D8478D2AC736}"/>
              </a:ext>
            </a:extLst>
          </p:cNvPr>
          <p:cNvSpPr>
            <a:spLocks noGrp="1" noChangeArrowheads="1"/>
          </p:cNvSpPr>
          <p:nvPr>
            <p:ph type="body" sz="quarter" idx="3"/>
          </p:nvPr>
        </p:nvSpPr>
        <p:spPr bwMode="auto">
          <a:xfrm>
            <a:off x="906463" y="4714875"/>
            <a:ext cx="4984750" cy="4467225"/>
          </a:xfrm>
          <a:prstGeom prst="rect">
            <a:avLst/>
          </a:prstGeom>
          <a:noFill/>
          <a:ln>
            <a:noFill/>
          </a:ln>
          <a:effec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FA73432C-148F-3321-B999-DCBE69BF2441}"/>
              </a:ext>
            </a:extLst>
          </p:cNvPr>
          <p:cNvSpPr>
            <a:spLocks noGrp="1" noChangeArrowheads="1"/>
          </p:cNvSpPr>
          <p:nvPr>
            <p:ph type="ftr" sz="quarter" idx="4"/>
          </p:nvPr>
        </p:nvSpPr>
        <p:spPr bwMode="auto">
          <a:xfrm>
            <a:off x="0"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EA59C12B-9BA8-7089-87EE-0EA640D810E8}"/>
              </a:ext>
            </a:extLst>
          </p:cNvPr>
          <p:cNvSpPr>
            <a:spLocks noGrp="1" noChangeArrowheads="1"/>
          </p:cNvSpPr>
          <p:nvPr>
            <p:ph type="sldNum" sz="quarter" idx="5"/>
          </p:nvPr>
        </p:nvSpPr>
        <p:spPr bwMode="auto">
          <a:xfrm>
            <a:off x="3851275"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r" defTabSz="928688">
              <a:defRPr sz="1200" smtClean="0">
                <a:solidFill>
                  <a:schemeClr val="tx1"/>
                </a:solidFill>
              </a:defRPr>
            </a:lvl1pPr>
          </a:lstStyle>
          <a:p>
            <a:pPr>
              <a:defRPr/>
            </a:pPr>
            <a:fld id="{A9FE8647-AFEE-4141-BD40-0C81360B3C5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7">
            <a:extLst>
              <a:ext uri="{FF2B5EF4-FFF2-40B4-BE49-F238E27FC236}">
                <a16:creationId xmlns:a16="http://schemas.microsoft.com/office/drawing/2014/main" id="{947F8814-B6AE-78F1-CFA5-BA5F871E618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6E8B0EF-DFEB-D244-9233-2235C28B7C35}" type="slidenum">
              <a:rPr lang="en-GB" altLang="en-US" smtClean="0">
                <a:solidFill>
                  <a:schemeClr val="tx1"/>
                </a:solidFill>
              </a:rPr>
              <a:pPr/>
              <a:t>1</a:t>
            </a:fld>
            <a:endParaRPr lang="en-GB" altLang="en-US" dirty="0">
              <a:solidFill>
                <a:schemeClr val="tx1"/>
              </a:solidFill>
            </a:endParaRPr>
          </a:p>
        </p:txBody>
      </p:sp>
      <p:sp>
        <p:nvSpPr>
          <p:cNvPr id="6146" name="Rectangle 2">
            <a:extLst>
              <a:ext uri="{FF2B5EF4-FFF2-40B4-BE49-F238E27FC236}">
                <a16:creationId xmlns:a16="http://schemas.microsoft.com/office/drawing/2014/main" id="{B47FC20F-EC3B-EDEC-1AFA-38C259D0C292}"/>
              </a:ext>
            </a:extLst>
          </p:cNvPr>
          <p:cNvSpPr>
            <a:spLocks noGrp="1" noRot="1" noChangeAspect="1" noChangeArrowheads="1" noTextEdit="1"/>
          </p:cNvSpPr>
          <p:nvPr>
            <p:ph type="sldImg"/>
          </p:nvPr>
        </p:nvSpPr>
        <p:spPr>
          <a:ln/>
        </p:spPr>
      </p:sp>
      <p:sp>
        <p:nvSpPr>
          <p:cNvPr id="6147" name="Rectangle 3">
            <a:extLst>
              <a:ext uri="{FF2B5EF4-FFF2-40B4-BE49-F238E27FC236}">
                <a16:creationId xmlns:a16="http://schemas.microsoft.com/office/drawing/2014/main" id="{AD5A207E-54CE-C8B7-EF7A-E31029755DE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Arial" panose="020B0604020202020204" pitchFamily="34" charset="0"/>
                <a:ea typeface="+mn-ea"/>
                <a:cs typeface="+mn-cs"/>
              </a:rPr>
              <a:t>Motor programs are pre-structured sets of neural commands in the brain that organize and execute movement sequences. They allow for the execution of movements without relying solely on external feedback, enabling efficient and coordinated actions. These programs can be thought of as a central representation of movement or skill, containing the necessary information for performing a particular action</a:t>
            </a:r>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6</a:t>
            </a:fld>
            <a:endParaRPr lang="en-GB" altLang="en-US"/>
          </a:p>
        </p:txBody>
      </p:sp>
    </p:spTree>
    <p:extLst>
      <p:ext uri="{BB962C8B-B14F-4D97-AF65-F5344CB8AC3E}">
        <p14:creationId xmlns:p14="http://schemas.microsoft.com/office/powerpoint/2010/main" val="4159591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02C10635-6AA2-FB41-8B12-8920AA984BB9}"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29851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82BC9139-B506-6156-0ED2-3005A35F4C10}"/>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FCBC2162-302B-8886-A3F8-21ED6960DD1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dirty="0"/>
          </a:p>
        </p:txBody>
      </p:sp>
      <p:sp>
        <p:nvSpPr>
          <p:cNvPr id="36867" name="Slide Number Placeholder 3">
            <a:extLst>
              <a:ext uri="{FF2B5EF4-FFF2-40B4-BE49-F238E27FC236}">
                <a16:creationId xmlns:a16="http://schemas.microsoft.com/office/drawing/2014/main" id="{1E1AECB4-4750-D3AF-0B14-D57F529339FE}"/>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A54159F-7C2E-A741-9493-06AEBD4E211D}" type="slidenum">
              <a:rPr lang="en-GB" altLang="en-US">
                <a:solidFill>
                  <a:schemeClr val="tx1"/>
                </a:solidFill>
              </a:rPr>
              <a:pPr/>
              <a:t>8</a:t>
            </a:fld>
            <a:endParaRPr lang="en-GB" altLang="en-US" dirty="0">
              <a:solidFill>
                <a:schemeClr val="tx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82BC9139-B506-6156-0ED2-3005A35F4C10}"/>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FCBC2162-302B-8886-A3F8-21ED6960DD1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36867" name="Slide Number Placeholder 3">
            <a:extLst>
              <a:ext uri="{FF2B5EF4-FFF2-40B4-BE49-F238E27FC236}">
                <a16:creationId xmlns:a16="http://schemas.microsoft.com/office/drawing/2014/main" id="{1E1AECB4-4750-D3AF-0B14-D57F529339FE}"/>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A54159F-7C2E-A741-9493-06AEBD4E211D}" type="slidenum">
              <a:rPr lang="en-GB" altLang="en-US">
                <a:solidFill>
                  <a:schemeClr val="tx1"/>
                </a:solidFill>
              </a:rPr>
              <a:pPr/>
              <a:t>14</a:t>
            </a:fld>
            <a:endParaRPr lang="en-GB" altLang="en-US">
              <a:solidFill>
                <a:schemeClr val="tx1"/>
              </a:solidFill>
            </a:endParaRPr>
          </a:p>
        </p:txBody>
      </p:sp>
    </p:spTree>
    <p:extLst>
      <p:ext uri="{BB962C8B-B14F-4D97-AF65-F5344CB8AC3E}">
        <p14:creationId xmlns:p14="http://schemas.microsoft.com/office/powerpoint/2010/main" val="363426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15</a:t>
            </a:fld>
            <a:endParaRPr lang="en-GB" altLang="en-US"/>
          </a:p>
        </p:txBody>
      </p:sp>
    </p:spTree>
    <p:extLst>
      <p:ext uri="{BB962C8B-B14F-4D97-AF65-F5344CB8AC3E}">
        <p14:creationId xmlns:p14="http://schemas.microsoft.com/office/powerpoint/2010/main" val="244863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FA0BC306-2C74-9491-F734-DB2E50865F64}"/>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215D2558-36E7-7DCC-D072-655714362CA3}"/>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41194610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70623025"/>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202764900"/>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2577654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5079473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29104067"/>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943064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54352244"/>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51984187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87902152"/>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99195330"/>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EF20D4D-12E3-7D80-8ECB-29B169611429}"/>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D39189F6-B2B8-DE1B-6243-5A527A99C66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62"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a16="http://schemas.microsoft.com/office/drawing/2014/main" id="{AE58240C-BC5C-54A7-50B1-B27F57CF7F50}"/>
              </a:ext>
            </a:extLst>
          </p:cNvPr>
          <p:cNvSpPr>
            <a:spLocks noGrp="1" noChangeArrowheads="1"/>
          </p:cNvSpPr>
          <p:nvPr>
            <p:ph type="ctrTitle" sz="quarter"/>
          </p:nvPr>
        </p:nvSpPr>
        <p:spPr>
          <a:xfrm>
            <a:off x="247650" y="2060575"/>
            <a:ext cx="5403850" cy="1143000"/>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eaLnBrk="1" hangingPunct="1"/>
            <a:r>
              <a:rPr lang="en-US" altLang="en-US" dirty="0"/>
              <a:t>Human Factors in High Hazard Environments</a:t>
            </a:r>
            <a:br>
              <a:rPr lang="en-US" altLang="en-US" dirty="0"/>
            </a:br>
            <a:r>
              <a:rPr lang="en-US" altLang="en-US" dirty="0"/>
              <a:t>Level 4</a:t>
            </a:r>
            <a:br>
              <a:rPr lang="en-US" altLang="en-US" dirty="0"/>
            </a:br>
            <a:r>
              <a:rPr lang="en-US" altLang="en-US" dirty="0"/>
              <a:t>ACDA 4020</a:t>
            </a:r>
            <a:br>
              <a:rPr lang="en-US" altLang="en-US" dirty="0"/>
            </a:br>
            <a:br>
              <a:rPr lang="en-US" altLang="en-US" dirty="0"/>
            </a:br>
            <a:r>
              <a:rPr lang="en-US" altLang="en-US" dirty="0"/>
              <a:t>Human Performance and Limitations</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group of men in a pool with a table with drinks&#10;&#10;Description automatically generated">
            <a:extLst>
              <a:ext uri="{FF2B5EF4-FFF2-40B4-BE49-F238E27FC236}">
                <a16:creationId xmlns:a16="http://schemas.microsoft.com/office/drawing/2014/main" id="{E3C17ECB-6032-90D0-39D6-012BCAF84649}"/>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313433" y="457200"/>
            <a:ext cx="4517134" cy="5943600"/>
          </a:xfrm>
          <a:prstGeom prst="rect">
            <a:avLst/>
          </a:prstGeom>
        </p:spPr>
      </p:pic>
    </p:spTree>
    <p:extLst>
      <p:ext uri="{BB962C8B-B14F-4D97-AF65-F5344CB8AC3E}">
        <p14:creationId xmlns:p14="http://schemas.microsoft.com/office/powerpoint/2010/main" val="1430338055"/>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8063A-D850-4882-CBC1-AF2E234A6463}"/>
              </a:ext>
            </a:extLst>
          </p:cNvPr>
          <p:cNvSpPr>
            <a:spLocks noGrp="1"/>
          </p:cNvSpPr>
          <p:nvPr>
            <p:ph type="title"/>
          </p:nvPr>
        </p:nvSpPr>
        <p:spPr>
          <a:xfrm>
            <a:off x="467544" y="332656"/>
            <a:ext cx="6435725" cy="522287"/>
          </a:xfrm>
        </p:spPr>
        <p:txBody>
          <a:bodyPr/>
          <a:lstStyle/>
          <a:p>
            <a:r>
              <a:rPr lang="en-US" sz="2400" dirty="0"/>
              <a:t>The Swiss Cheese Model – James T. Reason (or Percolation Theory – Frosch)</a:t>
            </a:r>
          </a:p>
        </p:txBody>
      </p:sp>
      <p:sp>
        <p:nvSpPr>
          <p:cNvPr id="3" name="Content Placeholder 2">
            <a:extLst>
              <a:ext uri="{FF2B5EF4-FFF2-40B4-BE49-F238E27FC236}">
                <a16:creationId xmlns:a16="http://schemas.microsoft.com/office/drawing/2014/main" id="{B2E1AC9E-3EE2-D9B5-1273-96D96EFE5DC6}"/>
              </a:ext>
            </a:extLst>
          </p:cNvPr>
          <p:cNvSpPr>
            <a:spLocks noGrp="1"/>
          </p:cNvSpPr>
          <p:nvPr>
            <p:ph idx="1"/>
          </p:nvPr>
        </p:nvSpPr>
        <p:spPr/>
        <p:txBody>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sz="1200" dirty="0"/>
              <a:t>Reason, James (1990-04-12). "The Contribution of Latent Human Failures to the Breakdown of Complex Systems". Philosophical Transactions of the Royal Society of London. Series B, Biological Sciences. 327 (1241): 475–84.</a:t>
            </a:r>
          </a:p>
        </p:txBody>
      </p:sp>
      <p:pic>
        <p:nvPicPr>
          <p:cNvPr id="5" name="Picture 4" descr="A diagram of a cheese&#10;&#10;Description automatically generated">
            <a:extLst>
              <a:ext uri="{FF2B5EF4-FFF2-40B4-BE49-F238E27FC236}">
                <a16:creationId xmlns:a16="http://schemas.microsoft.com/office/drawing/2014/main" id="{D6EE8A9D-0106-82B2-8B96-0A2377EE9C3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92059" y="1284846"/>
            <a:ext cx="7772400" cy="4330142"/>
          </a:xfrm>
          <a:prstGeom prst="rect">
            <a:avLst/>
          </a:prstGeom>
        </p:spPr>
      </p:pic>
    </p:spTree>
    <p:extLst>
      <p:ext uri="{BB962C8B-B14F-4D97-AF65-F5344CB8AC3E}">
        <p14:creationId xmlns:p14="http://schemas.microsoft.com/office/powerpoint/2010/main" val="2381344959"/>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C2179-48AA-14FA-3C93-BD5ED16286CA}"/>
              </a:ext>
            </a:extLst>
          </p:cNvPr>
          <p:cNvSpPr>
            <a:spLocks noGrp="1"/>
          </p:cNvSpPr>
          <p:nvPr>
            <p:ph type="title"/>
          </p:nvPr>
        </p:nvSpPr>
        <p:spPr>
          <a:xfrm>
            <a:off x="395536" y="476672"/>
            <a:ext cx="6435725" cy="522287"/>
          </a:xfrm>
        </p:spPr>
        <p:txBody>
          <a:bodyPr/>
          <a:lstStyle/>
          <a:p>
            <a:r>
              <a:rPr lang="en-US" dirty="0"/>
              <a:t>The COVID-19 Example</a:t>
            </a:r>
          </a:p>
        </p:txBody>
      </p:sp>
      <p:pic>
        <p:nvPicPr>
          <p:cNvPr id="11" name="Content Placeholder 10" descr="A diagram of cheese slices&#10;&#10;Description automatically generated">
            <a:extLst>
              <a:ext uri="{FF2B5EF4-FFF2-40B4-BE49-F238E27FC236}">
                <a16:creationId xmlns:a16="http://schemas.microsoft.com/office/drawing/2014/main" id="{E2AC0F50-DD35-2662-3399-47FF0A7A90B1}"/>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37188" y="1412776"/>
            <a:ext cx="8869623" cy="4626071"/>
          </a:xfrm>
        </p:spPr>
      </p:pic>
    </p:spTree>
    <p:extLst>
      <p:ext uri="{BB962C8B-B14F-4D97-AF65-F5344CB8AC3E}">
        <p14:creationId xmlns:p14="http://schemas.microsoft.com/office/powerpoint/2010/main" val="2285361744"/>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7574883-398B-281F-BB54-86C57E3B3732}"/>
              </a:ext>
            </a:extLst>
          </p:cNvPr>
          <p:cNvSpPr>
            <a:spLocks noGrp="1"/>
          </p:cNvSpPr>
          <p:nvPr>
            <p:ph type="title"/>
          </p:nvPr>
        </p:nvSpPr>
        <p:spPr>
          <a:xfrm>
            <a:off x="395536" y="332656"/>
            <a:ext cx="6435725" cy="522287"/>
          </a:xfrm>
        </p:spPr>
        <p:txBody>
          <a:bodyPr/>
          <a:lstStyle/>
          <a:p>
            <a:r>
              <a:rPr lang="en-GB" altLang="en-US" dirty="0"/>
              <a:t>Content</a:t>
            </a:r>
          </a:p>
        </p:txBody>
      </p:sp>
      <p:sp>
        <p:nvSpPr>
          <p:cNvPr id="3" name="Content Placeholder 2">
            <a:extLst>
              <a:ext uri="{FF2B5EF4-FFF2-40B4-BE49-F238E27FC236}">
                <a16:creationId xmlns:a16="http://schemas.microsoft.com/office/drawing/2014/main" id="{C300B5DC-B321-4131-8E5E-F96B5A749F9D}"/>
              </a:ext>
            </a:extLst>
          </p:cNvPr>
          <p:cNvSpPr>
            <a:spLocks noGrp="1"/>
          </p:cNvSpPr>
          <p:nvPr>
            <p:ph idx="1"/>
          </p:nvPr>
        </p:nvSpPr>
        <p:spPr/>
        <p:txBody>
          <a:bodyPr/>
          <a:lstStyle/>
          <a:p>
            <a:pPr>
              <a:defRPr/>
            </a:pPr>
            <a:r>
              <a:rPr lang="en-GB" sz="3600" strike="sngStrike" dirty="0"/>
              <a:t>Vision</a:t>
            </a:r>
          </a:p>
          <a:p>
            <a:pPr>
              <a:defRPr/>
            </a:pPr>
            <a:r>
              <a:rPr lang="en-GB" sz="3600" strike="sngStrike" dirty="0"/>
              <a:t>Hearing</a:t>
            </a:r>
          </a:p>
          <a:p>
            <a:pPr>
              <a:defRPr/>
            </a:pPr>
            <a:r>
              <a:rPr lang="en-GB" sz="3600" dirty="0"/>
              <a:t>Information Processing</a:t>
            </a:r>
          </a:p>
          <a:p>
            <a:pPr>
              <a:defRPr/>
            </a:pPr>
            <a:r>
              <a:rPr lang="en-GB" sz="3600" dirty="0"/>
              <a:t>Phobias</a:t>
            </a:r>
            <a:endParaRPr lang="en-GB" dirty="0"/>
          </a:p>
        </p:txBody>
      </p:sp>
    </p:spTree>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94" name="Title 1">
            <a:extLst>
              <a:ext uri="{FF2B5EF4-FFF2-40B4-BE49-F238E27FC236}">
                <a16:creationId xmlns:a16="http://schemas.microsoft.com/office/drawing/2014/main" id="{97574883-398B-281F-BB54-86C57E3B3732}"/>
              </a:ext>
            </a:extLst>
          </p:cNvPr>
          <p:cNvSpPr>
            <a:spLocks noGrp="1"/>
          </p:cNvSpPr>
          <p:nvPr>
            <p:ph type="title"/>
          </p:nvPr>
        </p:nvSpPr>
        <p:spPr>
          <a:xfrm>
            <a:off x="6482394" y="489507"/>
            <a:ext cx="2318706" cy="1655483"/>
          </a:xfrm>
        </p:spPr>
        <p:txBody>
          <a:bodyPr anchor="b">
            <a:normAutofit/>
          </a:bodyPr>
          <a:lstStyle/>
          <a:p>
            <a:pPr>
              <a:lnSpc>
                <a:spcPct val="90000"/>
              </a:lnSpc>
            </a:pPr>
            <a:r>
              <a:rPr lang="en-GB" altLang="en-US" sz="3000" dirty="0"/>
              <a:t>Information Processing</a:t>
            </a:r>
          </a:p>
        </p:txBody>
      </p:sp>
      <p:pic>
        <p:nvPicPr>
          <p:cNvPr id="5" name="Content Placeholder 4" descr="A diagram of a decision maker&#10;&#10;Description automatically generated">
            <a:extLst>
              <a:ext uri="{FF2B5EF4-FFF2-40B4-BE49-F238E27FC236}">
                <a16:creationId xmlns:a16="http://schemas.microsoft.com/office/drawing/2014/main" id="{3CBDD394-4060-E041-DF99-6C9C9722659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431"/>
            <a:ext cx="6086455" cy="6408311"/>
          </a:xfrm>
          <a:prstGeom prst="rect">
            <a:avLst/>
          </a:prstGeom>
        </p:spPr>
      </p:pic>
      <p:sp>
        <p:nvSpPr>
          <p:cNvPr id="8203" name="Rectangle 820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741"/>
            <a:ext cx="9143997"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5" name="Rectangle 820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8742"/>
            <a:ext cx="6086475"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25905170"/>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DF3E5541-7166-48EC-B171-28CE6F8B6B83}"/>
              </a:ext>
            </a:extLst>
          </p:cNvPr>
          <p:cNvSpPr>
            <a:spLocks noGrp="1"/>
          </p:cNvSpPr>
          <p:nvPr>
            <p:ph type="title"/>
          </p:nvPr>
        </p:nvSpPr>
        <p:spPr>
          <a:xfrm>
            <a:off x="387350" y="93663"/>
            <a:ext cx="7425010" cy="522287"/>
          </a:xfrm>
        </p:spPr>
        <p:txBody>
          <a:bodyPr/>
          <a:lstStyle/>
          <a:p>
            <a:r>
              <a:rPr lang="en-GB" altLang="en-US" dirty="0"/>
              <a:t>Sensory Receptors and Sensory Stores</a:t>
            </a:r>
          </a:p>
        </p:txBody>
      </p:sp>
      <p:sp>
        <p:nvSpPr>
          <p:cNvPr id="9219" name="Content Placeholder 2">
            <a:extLst>
              <a:ext uri="{FF2B5EF4-FFF2-40B4-BE49-F238E27FC236}">
                <a16:creationId xmlns:a16="http://schemas.microsoft.com/office/drawing/2014/main" id="{82628381-452D-BE1B-79EE-2E2308D73FCD}"/>
              </a:ext>
            </a:extLst>
          </p:cNvPr>
          <p:cNvSpPr>
            <a:spLocks noGrp="1"/>
          </p:cNvSpPr>
          <p:nvPr>
            <p:ph idx="1"/>
          </p:nvPr>
        </p:nvSpPr>
        <p:spPr>
          <a:xfrm>
            <a:off x="467544" y="764704"/>
            <a:ext cx="8712968" cy="4375150"/>
          </a:xfrm>
        </p:spPr>
        <p:txBody>
          <a:bodyPr/>
          <a:lstStyle/>
          <a:p>
            <a:r>
              <a:rPr lang="en-GB" altLang="en-US" dirty="0"/>
              <a:t>Physical stimuli are received via the sensory receptors (eyes, ears, nose etc)</a:t>
            </a:r>
          </a:p>
          <a:p>
            <a:r>
              <a:rPr lang="en-GB" altLang="en-US" dirty="0"/>
              <a:t>Stored in sensory memory</a:t>
            </a:r>
          </a:p>
          <a:p>
            <a:r>
              <a:rPr lang="en-GB" altLang="en-US" dirty="0"/>
              <a:t>Visual information is stored for no longer than one second in our iconic memory</a:t>
            </a:r>
          </a:p>
          <a:p>
            <a:r>
              <a:rPr lang="en-GB" altLang="en-US" dirty="0"/>
              <a:t>Sounds are stored for longer in our echoic memory (4 seconds)</a:t>
            </a:r>
          </a:p>
          <a:p>
            <a:endParaRPr lang="en-GB" altLang="en-US" dirty="0"/>
          </a:p>
          <a:p>
            <a:r>
              <a:rPr lang="en-GB" altLang="en-US" dirty="0"/>
              <a:t>This allows us to remember a sentence as a sentence, rather than isolated and unconnected words, or a film as a motion picture as opposed to disjointed images</a:t>
            </a:r>
          </a:p>
        </p:txBody>
      </p:sp>
    </p:spTree>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itle 1">
            <a:extLst>
              <a:ext uri="{FF2B5EF4-FFF2-40B4-BE49-F238E27FC236}">
                <a16:creationId xmlns:a16="http://schemas.microsoft.com/office/drawing/2014/main" id="{3F6C3139-AF4C-B949-FFFE-37BAA4185950}"/>
              </a:ext>
            </a:extLst>
          </p:cNvPr>
          <p:cNvSpPr>
            <a:spLocks noGrp="1" noChangeArrowheads="1"/>
          </p:cNvSpPr>
          <p:nvPr>
            <p:ph type="title"/>
          </p:nvPr>
        </p:nvSpPr>
        <p:spPr>
          <a:xfrm>
            <a:off x="323528" y="475779"/>
            <a:ext cx="6435725" cy="522287"/>
          </a:xfrm>
        </p:spPr>
        <p:txBody>
          <a:bodyPr/>
          <a:lstStyle/>
          <a:p>
            <a:r>
              <a:rPr lang="en-GB" altLang="en-US" sz="3600" dirty="0"/>
              <a:t>Attention &amp; Perception</a:t>
            </a:r>
          </a:p>
        </p:txBody>
      </p:sp>
      <p:sp>
        <p:nvSpPr>
          <p:cNvPr id="7170" name="Content Placeholder 2">
            <a:extLst>
              <a:ext uri="{FF2B5EF4-FFF2-40B4-BE49-F238E27FC236}">
                <a16:creationId xmlns:a16="http://schemas.microsoft.com/office/drawing/2014/main" id="{7FF650D2-FBFC-A112-6AE3-8CFC5E95BC79}"/>
              </a:ext>
            </a:extLst>
          </p:cNvPr>
          <p:cNvSpPr>
            <a:spLocks noGrp="1" noChangeArrowheads="1"/>
          </p:cNvSpPr>
          <p:nvPr>
            <p:ph idx="1"/>
          </p:nvPr>
        </p:nvSpPr>
        <p:spPr>
          <a:xfrm>
            <a:off x="468660" y="1268760"/>
            <a:ext cx="8206680" cy="4375150"/>
          </a:xfrm>
        </p:spPr>
        <p:txBody>
          <a:bodyPr/>
          <a:lstStyle/>
          <a:p>
            <a:r>
              <a:rPr lang="en-GB" altLang="en-US" dirty="0">
                <a:cs typeface="Times New Roman" panose="02020603050405020304" pitchFamily="18" charset="0"/>
              </a:rPr>
              <a:t>Having detected information, our mental resources focus on specific elements – this is attention</a:t>
            </a:r>
            <a:r>
              <a:rPr lang="en-GB" altLang="en-US" dirty="0"/>
              <a:t>.</a:t>
            </a:r>
          </a:p>
          <a:p>
            <a:endParaRPr lang="en-GB" altLang="en-US" dirty="0"/>
          </a:p>
          <a:p>
            <a:pPr marL="0" indent="0">
              <a:buNone/>
            </a:pPr>
            <a:r>
              <a:rPr lang="en-GB" altLang="en-US" dirty="0"/>
              <a:t>Question: Why specific elements?</a:t>
            </a:r>
          </a:p>
        </p:txBody>
      </p:sp>
    </p:spTree>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EDD7E-A1C9-98C8-D0EF-2AD03A785CD8}"/>
              </a:ext>
            </a:extLst>
          </p:cNvPr>
          <p:cNvSpPr>
            <a:spLocks noGrp="1"/>
          </p:cNvSpPr>
          <p:nvPr>
            <p:ph type="title"/>
          </p:nvPr>
        </p:nvSpPr>
        <p:spPr>
          <a:xfrm>
            <a:off x="395536" y="332656"/>
            <a:ext cx="6435725" cy="522287"/>
          </a:xfrm>
        </p:spPr>
        <p:txBody>
          <a:bodyPr/>
          <a:lstStyle/>
          <a:p>
            <a:r>
              <a:rPr lang="en-US" sz="3200" dirty="0"/>
              <a:t>Answer: Attention can take the form of</a:t>
            </a:r>
          </a:p>
        </p:txBody>
      </p:sp>
      <p:sp>
        <p:nvSpPr>
          <p:cNvPr id="3" name="Content Placeholder 2">
            <a:extLst>
              <a:ext uri="{FF2B5EF4-FFF2-40B4-BE49-F238E27FC236}">
                <a16:creationId xmlns:a16="http://schemas.microsoft.com/office/drawing/2014/main" id="{CA4CB866-2A20-9317-153B-4C2B660EC8F6}"/>
              </a:ext>
            </a:extLst>
          </p:cNvPr>
          <p:cNvSpPr>
            <a:spLocks noGrp="1"/>
          </p:cNvSpPr>
          <p:nvPr>
            <p:ph idx="1"/>
          </p:nvPr>
        </p:nvSpPr>
        <p:spPr>
          <a:xfrm>
            <a:off x="827584" y="1412776"/>
            <a:ext cx="7772400" cy="4375150"/>
          </a:xfrm>
        </p:spPr>
        <p:txBody>
          <a:bodyPr/>
          <a:lstStyle/>
          <a:p>
            <a:r>
              <a:rPr lang="en-US" dirty="0"/>
              <a:t>Selective Attention – you monitor several source inputs (the cocktail party effect)</a:t>
            </a:r>
          </a:p>
          <a:p>
            <a:r>
              <a:rPr lang="en-US" dirty="0"/>
              <a:t>Divided Attention – common at work, where you are required to focus on more than one thing at the same time. One task suffers….</a:t>
            </a:r>
          </a:p>
          <a:p>
            <a:r>
              <a:rPr lang="en-US" dirty="0"/>
              <a:t>Focused Attention – where you are captivated and able to focus on a single source and avoid distraction</a:t>
            </a:r>
          </a:p>
          <a:p>
            <a:r>
              <a:rPr lang="en-US" dirty="0"/>
              <a:t>Sustained Attention – you can remain alert over a long period of time, one one task.</a:t>
            </a:r>
          </a:p>
        </p:txBody>
      </p:sp>
    </p:spTree>
    <p:extLst>
      <p:ext uri="{BB962C8B-B14F-4D97-AF65-F5344CB8AC3E}">
        <p14:creationId xmlns:p14="http://schemas.microsoft.com/office/powerpoint/2010/main" val="2008291398"/>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5B38F-A674-5E57-9554-4D96FB7A2D79}"/>
              </a:ext>
            </a:extLst>
          </p:cNvPr>
          <p:cNvSpPr>
            <a:spLocks noGrp="1"/>
          </p:cNvSpPr>
          <p:nvPr>
            <p:ph type="title"/>
          </p:nvPr>
        </p:nvSpPr>
        <p:spPr>
          <a:xfrm>
            <a:off x="287524" y="332656"/>
            <a:ext cx="8568952" cy="522287"/>
          </a:xfrm>
        </p:spPr>
        <p:txBody>
          <a:bodyPr/>
          <a:lstStyle/>
          <a:p>
            <a:r>
              <a:rPr lang="en-US" dirty="0"/>
              <a:t>But, attention is influenced by arousal and stress</a:t>
            </a:r>
          </a:p>
        </p:txBody>
      </p:sp>
      <p:sp>
        <p:nvSpPr>
          <p:cNvPr id="3" name="Content Placeholder 2">
            <a:extLst>
              <a:ext uri="{FF2B5EF4-FFF2-40B4-BE49-F238E27FC236}">
                <a16:creationId xmlns:a16="http://schemas.microsoft.com/office/drawing/2014/main" id="{A135657E-5CA7-609C-BADE-FE46B1A0E837}"/>
              </a:ext>
            </a:extLst>
          </p:cNvPr>
          <p:cNvSpPr>
            <a:spLocks noGrp="1"/>
          </p:cNvSpPr>
          <p:nvPr>
            <p:ph idx="1"/>
          </p:nvPr>
        </p:nvSpPr>
        <p:spPr/>
        <p:txBody>
          <a:bodyPr/>
          <a:lstStyle/>
          <a:p>
            <a:r>
              <a:rPr lang="en-US" dirty="0"/>
              <a:t>Dependent upon the circumstances, arousal and stress can improve attention or damage it</a:t>
            </a:r>
          </a:p>
          <a:p>
            <a:r>
              <a:rPr lang="en-US" dirty="0"/>
              <a:t>What do you think a high-risk environment does?</a:t>
            </a:r>
          </a:p>
        </p:txBody>
      </p:sp>
      <p:pic>
        <p:nvPicPr>
          <p:cNvPr id="5" name="Picture 4" descr="A large building with lights on it&#10;&#10;Description automatically generated">
            <a:extLst>
              <a:ext uri="{FF2B5EF4-FFF2-40B4-BE49-F238E27FC236}">
                <a16:creationId xmlns:a16="http://schemas.microsoft.com/office/drawing/2014/main" id="{4BF4C41E-7F7C-2AEF-64ED-C6FE0864FD8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32478" y="3524454"/>
            <a:ext cx="7079043" cy="3333546"/>
          </a:xfrm>
          <a:prstGeom prst="rect">
            <a:avLst/>
          </a:prstGeom>
        </p:spPr>
      </p:pic>
    </p:spTree>
    <p:extLst>
      <p:ext uri="{BB962C8B-B14F-4D97-AF65-F5344CB8AC3E}">
        <p14:creationId xmlns:p14="http://schemas.microsoft.com/office/powerpoint/2010/main" val="4073049575"/>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A390F-F3FE-6DE4-93C2-D3BC8A0763F3}"/>
              </a:ext>
            </a:extLst>
          </p:cNvPr>
          <p:cNvSpPr>
            <a:spLocks noGrp="1"/>
          </p:cNvSpPr>
          <p:nvPr>
            <p:ph type="title"/>
          </p:nvPr>
        </p:nvSpPr>
        <p:spPr/>
        <p:txBody>
          <a:bodyPr/>
          <a:lstStyle/>
          <a:p>
            <a:r>
              <a:rPr lang="en-US" dirty="0"/>
              <a:t>The Yerkes-Dodson Law Bell Curve</a:t>
            </a:r>
          </a:p>
        </p:txBody>
      </p:sp>
      <p:pic>
        <p:nvPicPr>
          <p:cNvPr id="5" name="Content Placeholder 4" descr="A diagram of a bell curve&#10;&#10;Description automatically generated">
            <a:extLst>
              <a:ext uri="{FF2B5EF4-FFF2-40B4-BE49-F238E27FC236}">
                <a16:creationId xmlns:a16="http://schemas.microsoft.com/office/drawing/2014/main" id="{843EBAB6-B045-5E52-0F9B-1B87E94371DE}"/>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371574" y="1052736"/>
            <a:ext cx="8297926" cy="4896544"/>
          </a:xfrm>
        </p:spPr>
      </p:pic>
    </p:spTree>
    <p:extLst>
      <p:ext uri="{BB962C8B-B14F-4D97-AF65-F5344CB8AC3E}">
        <p14:creationId xmlns:p14="http://schemas.microsoft.com/office/powerpoint/2010/main" val="1412395929"/>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21BF4-456C-A35D-AE9B-A310E10D4E8A}"/>
              </a:ext>
            </a:extLst>
          </p:cNvPr>
          <p:cNvSpPr>
            <a:spLocks noGrp="1"/>
          </p:cNvSpPr>
          <p:nvPr>
            <p:ph type="title"/>
          </p:nvPr>
        </p:nvSpPr>
        <p:spPr>
          <a:xfrm>
            <a:off x="323528" y="260648"/>
            <a:ext cx="6435725" cy="522287"/>
          </a:xfrm>
        </p:spPr>
        <p:txBody>
          <a:bodyPr/>
          <a:lstStyle/>
          <a:p>
            <a:r>
              <a:rPr lang="en-US" dirty="0"/>
              <a:t>Motor </a:t>
            </a:r>
            <a:r>
              <a:rPr lang="en-US" dirty="0" err="1"/>
              <a:t>Programmes</a:t>
            </a:r>
            <a:endParaRPr lang="en-US"/>
          </a:p>
        </p:txBody>
      </p:sp>
      <p:sp>
        <p:nvSpPr>
          <p:cNvPr id="3" name="Content Placeholder 2">
            <a:extLst>
              <a:ext uri="{FF2B5EF4-FFF2-40B4-BE49-F238E27FC236}">
                <a16:creationId xmlns:a16="http://schemas.microsoft.com/office/drawing/2014/main" id="{44174A74-0FB1-FCF6-23CA-A261D74F70FC}"/>
              </a:ext>
            </a:extLst>
          </p:cNvPr>
          <p:cNvSpPr>
            <a:spLocks noGrp="1"/>
          </p:cNvSpPr>
          <p:nvPr>
            <p:ph idx="1"/>
          </p:nvPr>
        </p:nvSpPr>
        <p:spPr>
          <a:xfrm>
            <a:off x="539552" y="1052736"/>
            <a:ext cx="7772400" cy="4375150"/>
          </a:xfrm>
        </p:spPr>
        <p:txBody>
          <a:bodyPr/>
          <a:lstStyle/>
          <a:p>
            <a:r>
              <a:rPr lang="en-US" sz="2400"/>
              <a:t>If a task is performed often enough, it may eventually become automatic and the required skills and actions are stored in long term memory. These are known as motor programs and are ingrained routines that have been established through practice. </a:t>
            </a:r>
          </a:p>
          <a:p>
            <a:r>
              <a:rPr lang="en-US" sz="2400"/>
              <a:t>The use of a motor program reduces the load on the central decision maker. </a:t>
            </a:r>
          </a:p>
          <a:p>
            <a:r>
              <a:rPr lang="en-US" sz="2400"/>
              <a:t>An often quoted example is that of driving a car: at first, each individual action such as gear changing is demanding, but eventually the separate actions are combined into a motor program and can be performed with little or no awareness. </a:t>
            </a:r>
          </a:p>
        </p:txBody>
      </p:sp>
    </p:spTree>
    <p:extLst>
      <p:ext uri="{BB962C8B-B14F-4D97-AF65-F5344CB8AC3E}">
        <p14:creationId xmlns:p14="http://schemas.microsoft.com/office/powerpoint/2010/main" val="2459505108"/>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4FD42-73C3-5725-925D-3FBA513EA757}"/>
              </a:ext>
            </a:extLst>
          </p:cNvPr>
          <p:cNvSpPr>
            <a:spLocks noGrp="1"/>
          </p:cNvSpPr>
          <p:nvPr>
            <p:ph type="title"/>
          </p:nvPr>
        </p:nvSpPr>
        <p:spPr>
          <a:xfrm>
            <a:off x="395536" y="332656"/>
            <a:ext cx="6435725" cy="522287"/>
          </a:xfrm>
        </p:spPr>
        <p:txBody>
          <a:bodyPr/>
          <a:lstStyle/>
          <a:p>
            <a:r>
              <a:rPr lang="en-US"/>
              <a:t>Situational Awareness</a:t>
            </a:r>
          </a:p>
        </p:txBody>
      </p:sp>
      <p:sp>
        <p:nvSpPr>
          <p:cNvPr id="3" name="Content Placeholder 2">
            <a:extLst>
              <a:ext uri="{FF2B5EF4-FFF2-40B4-BE49-F238E27FC236}">
                <a16:creationId xmlns:a16="http://schemas.microsoft.com/office/drawing/2014/main" id="{EA3410E6-A5F1-8A8A-D3C9-E4C01EC5BAEF}"/>
              </a:ext>
            </a:extLst>
          </p:cNvPr>
          <p:cNvSpPr>
            <a:spLocks noGrp="1"/>
          </p:cNvSpPr>
          <p:nvPr>
            <p:ph idx="1"/>
          </p:nvPr>
        </p:nvSpPr>
        <p:spPr/>
        <p:txBody>
          <a:bodyPr/>
          <a:lstStyle/>
          <a:p>
            <a:r>
              <a:rPr lang="en-US"/>
              <a:t>What is going on around you (a mental model of one’s environment and state)?</a:t>
            </a:r>
          </a:p>
          <a:p>
            <a:r>
              <a:rPr lang="en-US"/>
              <a:t>The perception of important elements – such as loose bolts, missing parts of a task </a:t>
            </a:r>
            <a:r>
              <a:rPr lang="en-US" err="1"/>
              <a:t>etc</a:t>
            </a:r>
            <a:endParaRPr lang="en-US"/>
          </a:p>
          <a:p>
            <a:r>
              <a:rPr lang="en-US"/>
              <a:t>The comprehension of their meaning</a:t>
            </a:r>
          </a:p>
          <a:p>
            <a:r>
              <a:rPr lang="en-US"/>
              <a:t>The projection of consequence in the future (our predictive power)</a:t>
            </a:r>
          </a:p>
          <a:p>
            <a:r>
              <a:rPr lang="en-US"/>
              <a:t>It is the animal kingdom’s mental model fault finding and diagnostics.</a:t>
            </a:r>
          </a:p>
        </p:txBody>
      </p:sp>
    </p:spTree>
    <p:extLst>
      <p:ext uri="{BB962C8B-B14F-4D97-AF65-F5344CB8AC3E}">
        <p14:creationId xmlns:p14="http://schemas.microsoft.com/office/powerpoint/2010/main" val="31443331"/>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itle 1">
            <a:extLst>
              <a:ext uri="{FF2B5EF4-FFF2-40B4-BE49-F238E27FC236}">
                <a16:creationId xmlns:a16="http://schemas.microsoft.com/office/drawing/2014/main" id="{3F6C3139-AF4C-B949-FFFE-37BAA4185950}"/>
              </a:ext>
            </a:extLst>
          </p:cNvPr>
          <p:cNvSpPr>
            <a:spLocks noGrp="1" noChangeArrowheads="1"/>
          </p:cNvSpPr>
          <p:nvPr>
            <p:ph type="title"/>
          </p:nvPr>
        </p:nvSpPr>
        <p:spPr>
          <a:xfrm>
            <a:off x="323528" y="475779"/>
            <a:ext cx="6435725" cy="522287"/>
          </a:xfrm>
        </p:spPr>
        <p:txBody>
          <a:bodyPr/>
          <a:lstStyle/>
          <a:p>
            <a:r>
              <a:rPr lang="en-GB" altLang="en-US" sz="3600"/>
              <a:t>Perception</a:t>
            </a:r>
          </a:p>
        </p:txBody>
      </p:sp>
      <p:sp>
        <p:nvSpPr>
          <p:cNvPr id="7170" name="Content Placeholder 2">
            <a:extLst>
              <a:ext uri="{FF2B5EF4-FFF2-40B4-BE49-F238E27FC236}">
                <a16:creationId xmlns:a16="http://schemas.microsoft.com/office/drawing/2014/main" id="{7FF650D2-FBFC-A112-6AE3-8CFC5E95BC79}"/>
              </a:ext>
            </a:extLst>
          </p:cNvPr>
          <p:cNvSpPr>
            <a:spLocks noGrp="1" noChangeArrowheads="1"/>
          </p:cNvSpPr>
          <p:nvPr>
            <p:ph idx="1"/>
          </p:nvPr>
        </p:nvSpPr>
        <p:spPr>
          <a:xfrm>
            <a:off x="468660" y="1556792"/>
            <a:ext cx="8206680" cy="4375150"/>
          </a:xfrm>
        </p:spPr>
        <p:txBody>
          <a:bodyPr/>
          <a:lstStyle/>
          <a:p>
            <a:r>
              <a:rPr lang="en-GB" altLang="en-US">
                <a:cs typeface="Times New Roman" panose="02020603050405020304" pitchFamily="18" charset="0"/>
              </a:rPr>
              <a:t>The organisation and interpretation of sensory data</a:t>
            </a:r>
          </a:p>
          <a:p>
            <a:r>
              <a:rPr lang="en-GB" altLang="en-US">
                <a:cs typeface="Times New Roman" panose="02020603050405020304" pitchFamily="18" charset="0"/>
              </a:rPr>
              <a:t>To make things meaningful</a:t>
            </a:r>
          </a:p>
          <a:p>
            <a:r>
              <a:rPr lang="en-GB" altLang="en-US">
                <a:cs typeface="Times New Roman" panose="02020603050405020304" pitchFamily="18" charset="0"/>
              </a:rPr>
              <a:t>Discard irrelevant data</a:t>
            </a:r>
          </a:p>
          <a:p>
            <a:r>
              <a:rPr lang="en-GB" altLang="en-US">
                <a:cs typeface="Times New Roman" panose="02020603050405020304" pitchFamily="18" charset="0"/>
              </a:rPr>
              <a:t>Requires existing knowledge and experience to filter appropriately and make sense of it (KSB/SQEP)</a:t>
            </a:r>
            <a:endParaRPr lang="en-GB" altLang="en-US"/>
          </a:p>
        </p:txBody>
      </p:sp>
    </p:spTree>
    <p:extLst>
      <p:ext uri="{BB962C8B-B14F-4D97-AF65-F5344CB8AC3E}">
        <p14:creationId xmlns:p14="http://schemas.microsoft.com/office/powerpoint/2010/main" val="416150957"/>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D0AF8-3E1A-F7C5-CB74-77A8448440D8}"/>
              </a:ext>
            </a:extLst>
          </p:cNvPr>
          <p:cNvSpPr>
            <a:spLocks noGrp="1"/>
          </p:cNvSpPr>
          <p:nvPr>
            <p:ph type="title"/>
          </p:nvPr>
        </p:nvSpPr>
        <p:spPr>
          <a:xfrm>
            <a:off x="323528" y="260648"/>
            <a:ext cx="6435725" cy="522287"/>
          </a:xfrm>
        </p:spPr>
        <p:txBody>
          <a:bodyPr/>
          <a:lstStyle/>
          <a:p>
            <a:r>
              <a:rPr lang="en-US"/>
              <a:t>Decision Making</a:t>
            </a:r>
          </a:p>
        </p:txBody>
      </p:sp>
      <p:sp>
        <p:nvSpPr>
          <p:cNvPr id="3" name="Content Placeholder 2">
            <a:extLst>
              <a:ext uri="{FF2B5EF4-FFF2-40B4-BE49-F238E27FC236}">
                <a16:creationId xmlns:a16="http://schemas.microsoft.com/office/drawing/2014/main" id="{A0CF6B27-346D-329E-E15F-59E780365AF1}"/>
              </a:ext>
            </a:extLst>
          </p:cNvPr>
          <p:cNvSpPr>
            <a:spLocks noGrp="1"/>
          </p:cNvSpPr>
          <p:nvPr>
            <p:ph idx="1"/>
          </p:nvPr>
        </p:nvSpPr>
        <p:spPr>
          <a:xfrm>
            <a:off x="323528" y="1052736"/>
            <a:ext cx="8496944" cy="4375150"/>
          </a:xfrm>
        </p:spPr>
        <p:txBody>
          <a:bodyPr/>
          <a:lstStyle/>
          <a:p>
            <a:r>
              <a:rPr lang="en-US" dirty="0"/>
              <a:t>Now we have received the sensory information, we need to make a decision. It could be DO NOTHING, ACT IMMEDIATELY </a:t>
            </a:r>
            <a:r>
              <a:rPr lang="en-US" dirty="0" err="1"/>
              <a:t>etc</a:t>
            </a:r>
            <a:endParaRPr lang="en-US" dirty="0"/>
          </a:p>
          <a:p>
            <a:r>
              <a:rPr lang="en-US" dirty="0"/>
              <a:t>Decision making is the generation of alternative courses of action based on available information, knowledge, prior experience, expectation, context, goals, personal bias, fear, and selecting one preferred option</a:t>
            </a:r>
          </a:p>
          <a:p>
            <a:r>
              <a:rPr lang="en-US" dirty="0"/>
              <a:t>Decision making is basically thinking, problem solving and judgement</a:t>
            </a:r>
          </a:p>
          <a:p>
            <a:r>
              <a:rPr lang="en-US" dirty="0"/>
              <a:t>Psychometric Testing…………………</a:t>
            </a:r>
          </a:p>
        </p:txBody>
      </p:sp>
    </p:spTree>
    <p:extLst>
      <p:ext uri="{BB962C8B-B14F-4D97-AF65-F5344CB8AC3E}">
        <p14:creationId xmlns:p14="http://schemas.microsoft.com/office/powerpoint/2010/main" val="1268542369"/>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77C0A-B5F7-EBCD-7A92-C5E5766DAB69}"/>
              </a:ext>
            </a:extLst>
          </p:cNvPr>
          <p:cNvSpPr>
            <a:spLocks noGrp="1"/>
          </p:cNvSpPr>
          <p:nvPr>
            <p:ph type="title"/>
          </p:nvPr>
        </p:nvSpPr>
        <p:spPr>
          <a:xfrm>
            <a:off x="395536" y="270789"/>
            <a:ext cx="4000647" cy="1708242"/>
          </a:xfrm>
        </p:spPr>
        <p:txBody>
          <a:bodyPr anchor="ctr">
            <a:normAutofit/>
          </a:bodyPr>
          <a:lstStyle/>
          <a:p>
            <a:r>
              <a:rPr lang="en-US" sz="3500" dirty="0"/>
              <a:t>We are fallible……</a:t>
            </a:r>
          </a:p>
        </p:txBody>
      </p:sp>
      <p:sp>
        <p:nvSpPr>
          <p:cNvPr id="3" name="Content Placeholder 2">
            <a:extLst>
              <a:ext uri="{FF2B5EF4-FFF2-40B4-BE49-F238E27FC236}">
                <a16:creationId xmlns:a16="http://schemas.microsoft.com/office/drawing/2014/main" id="{DDE5F64A-64DA-F711-1405-720942911DDE}"/>
              </a:ext>
            </a:extLst>
          </p:cNvPr>
          <p:cNvSpPr>
            <a:spLocks noGrp="1"/>
          </p:cNvSpPr>
          <p:nvPr>
            <p:ph idx="1"/>
          </p:nvPr>
        </p:nvSpPr>
        <p:spPr>
          <a:xfrm>
            <a:off x="391329" y="2348880"/>
            <a:ext cx="4360690" cy="3769835"/>
          </a:xfrm>
        </p:spPr>
        <p:txBody>
          <a:bodyPr anchor="ctr">
            <a:noAutofit/>
          </a:bodyPr>
          <a:lstStyle/>
          <a:p>
            <a:pPr>
              <a:lnSpc>
                <a:spcPct val="90000"/>
              </a:lnSpc>
            </a:pPr>
            <a:r>
              <a:rPr lang="en-US" sz="2000" dirty="0"/>
              <a:t>Attention and perception affect decision making</a:t>
            </a:r>
          </a:p>
          <a:p>
            <a:pPr>
              <a:lnSpc>
                <a:spcPct val="90000"/>
              </a:lnSpc>
            </a:pPr>
            <a:r>
              <a:rPr lang="en-US" sz="2000" dirty="0"/>
              <a:t>We are products of our life experience and negative aspects make us perceive things differently to others, resulting in inappropriate decisions or actions</a:t>
            </a:r>
          </a:p>
          <a:p>
            <a:pPr>
              <a:lnSpc>
                <a:spcPct val="90000"/>
              </a:lnSpc>
            </a:pPr>
            <a:r>
              <a:rPr lang="en-US" sz="2000" dirty="0"/>
              <a:t>Information may not be stored, be stored incorrectly, or difficult to retrieve</a:t>
            </a:r>
          </a:p>
          <a:p>
            <a:pPr>
              <a:lnSpc>
                <a:spcPct val="90000"/>
              </a:lnSpc>
            </a:pPr>
            <a:r>
              <a:rPr lang="en-US" sz="2000" dirty="0"/>
              <a:t>Forgetting – information is not stored in the first place, or cannot be retrieved.</a:t>
            </a:r>
          </a:p>
          <a:p>
            <a:pPr>
              <a:lnSpc>
                <a:spcPct val="90000"/>
              </a:lnSpc>
            </a:pPr>
            <a:r>
              <a:rPr lang="en-US" sz="2000" dirty="0"/>
              <a:t>Use documentation!</a:t>
            </a:r>
          </a:p>
          <a:p>
            <a:pPr>
              <a:lnSpc>
                <a:spcPct val="90000"/>
              </a:lnSpc>
            </a:pPr>
            <a:r>
              <a:rPr lang="en-US" sz="2000" dirty="0"/>
              <a:t>Question: what is the burning time of safety </a:t>
            </a:r>
            <a:r>
              <a:rPr lang="en-US" sz="2000" dirty="0" err="1"/>
              <a:t>fuze</a:t>
            </a:r>
            <a:r>
              <a:rPr lang="en-US" sz="2000" dirty="0"/>
              <a:t>?</a:t>
            </a:r>
          </a:p>
        </p:txBody>
      </p:sp>
      <p:pic>
        <p:nvPicPr>
          <p:cNvPr id="5" name="Picture 4" descr="A piece of paper on a human brain&#10;&#10;Description automatically generated">
            <a:extLst>
              <a:ext uri="{FF2B5EF4-FFF2-40B4-BE49-F238E27FC236}">
                <a16:creationId xmlns:a16="http://schemas.microsoft.com/office/drawing/2014/main" id="{76A2A566-9548-7DE0-F92B-0D67A5DED24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056187014"/>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6A25-3E0E-5A0B-ED67-28668CBBE7ED}"/>
              </a:ext>
            </a:extLst>
          </p:cNvPr>
          <p:cNvSpPr>
            <a:spLocks noGrp="1"/>
          </p:cNvSpPr>
          <p:nvPr>
            <p:ph type="title"/>
          </p:nvPr>
        </p:nvSpPr>
        <p:spPr>
          <a:xfrm>
            <a:off x="395536" y="260648"/>
            <a:ext cx="6435725" cy="522287"/>
          </a:xfrm>
        </p:spPr>
        <p:txBody>
          <a:bodyPr/>
          <a:lstStyle/>
          <a:p>
            <a:r>
              <a:rPr lang="en-US" dirty="0"/>
              <a:t>Safety </a:t>
            </a:r>
            <a:r>
              <a:rPr lang="en-US" dirty="0" err="1"/>
              <a:t>Fuze</a:t>
            </a:r>
            <a:endParaRPr lang="en-US" dirty="0"/>
          </a:p>
        </p:txBody>
      </p:sp>
      <p:sp>
        <p:nvSpPr>
          <p:cNvPr id="3" name="Content Placeholder 2">
            <a:extLst>
              <a:ext uri="{FF2B5EF4-FFF2-40B4-BE49-F238E27FC236}">
                <a16:creationId xmlns:a16="http://schemas.microsoft.com/office/drawing/2014/main" id="{E8B24888-FBC9-46F9-6D07-70C6DCD66198}"/>
              </a:ext>
            </a:extLst>
          </p:cNvPr>
          <p:cNvSpPr>
            <a:spLocks noGrp="1"/>
          </p:cNvSpPr>
          <p:nvPr>
            <p:ph idx="1"/>
          </p:nvPr>
        </p:nvSpPr>
        <p:spPr/>
        <p:txBody>
          <a:bodyPr/>
          <a:lstStyle/>
          <a:p>
            <a:r>
              <a:rPr lang="en-GB" dirty="0"/>
              <a:t>A safety </a:t>
            </a:r>
            <a:r>
              <a:rPr lang="en-GB" dirty="0" err="1"/>
              <a:t>fuze</a:t>
            </a:r>
            <a:r>
              <a:rPr lang="en-GB" dirty="0"/>
              <a:t>, designed to provide a delay before detonation, typically burns at a rate of 131 ± 13 seconds per meter, or approximately 7.5 mm per second.</a:t>
            </a:r>
          </a:p>
          <a:p>
            <a:r>
              <a:rPr lang="en-GB" dirty="0"/>
              <a:t>This allows for accurate calculation of </a:t>
            </a:r>
            <a:r>
              <a:rPr lang="en-GB" dirty="0" err="1"/>
              <a:t>fuze</a:t>
            </a:r>
            <a:r>
              <a:rPr lang="en-GB" dirty="0"/>
              <a:t> length needed for a specific </a:t>
            </a:r>
            <a:r>
              <a:rPr lang="en-GB" dirty="0" err="1"/>
              <a:t>delay.In</a:t>
            </a:r>
            <a:r>
              <a:rPr lang="en-GB" dirty="0"/>
              <a:t> other words, a fuse 1 meter long will take approximately 131 seconds to burn completely</a:t>
            </a:r>
            <a:endParaRPr lang="en-US" dirty="0"/>
          </a:p>
        </p:txBody>
      </p:sp>
      <p:pic>
        <p:nvPicPr>
          <p:cNvPr id="4" name="Picture 3" descr="A couple of men working on a project&#10;&#10;AI-generated content may be incorrect.">
            <a:extLst>
              <a:ext uri="{FF2B5EF4-FFF2-40B4-BE49-F238E27FC236}">
                <a16:creationId xmlns:a16="http://schemas.microsoft.com/office/drawing/2014/main" id="{8CB27DAC-1946-2DDF-B544-26CF41061CA4}"/>
              </a:ext>
            </a:extLst>
          </p:cNvPr>
          <p:cNvPicPr>
            <a:picLocks noChangeAspect="1"/>
          </p:cNvPicPr>
          <p:nvPr/>
        </p:nvPicPr>
        <p:blipFill>
          <a:blip r:embed="rId2" cstate="screen">
            <a:alphaModFix amt="50000"/>
            <a:extLst>
              <a:ext uri="{28A0092B-C50C-407E-A947-70E740481C1C}">
                <a14:useLocalDpi xmlns:a14="http://schemas.microsoft.com/office/drawing/2010/main"/>
              </a:ext>
            </a:extLst>
          </a:blip>
          <a:stretch>
            <a:fillRect/>
          </a:stretch>
        </p:blipFill>
        <p:spPr>
          <a:xfrm>
            <a:off x="-1" y="116632"/>
            <a:ext cx="9144001" cy="6597352"/>
          </a:xfrm>
          <a:prstGeom prst="rect">
            <a:avLst/>
          </a:prstGeom>
        </p:spPr>
      </p:pic>
    </p:spTree>
    <p:extLst>
      <p:ext uri="{BB962C8B-B14F-4D97-AF65-F5344CB8AC3E}">
        <p14:creationId xmlns:p14="http://schemas.microsoft.com/office/powerpoint/2010/main" val="2548854262"/>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B588-E1E3-2429-71A0-0719CABAA43E}"/>
              </a:ext>
            </a:extLst>
          </p:cNvPr>
          <p:cNvSpPr>
            <a:spLocks noGrp="1"/>
          </p:cNvSpPr>
          <p:nvPr>
            <p:ph type="title"/>
          </p:nvPr>
        </p:nvSpPr>
        <p:spPr>
          <a:xfrm>
            <a:off x="395536" y="332656"/>
            <a:ext cx="7772400" cy="522287"/>
          </a:xfrm>
        </p:spPr>
        <p:txBody>
          <a:bodyPr/>
          <a:lstStyle/>
          <a:p>
            <a:r>
              <a:rPr lang="en-US" dirty="0"/>
              <a:t>Phobias</a:t>
            </a:r>
          </a:p>
        </p:txBody>
      </p:sp>
      <p:sp>
        <p:nvSpPr>
          <p:cNvPr id="3" name="Content Placeholder 2">
            <a:extLst>
              <a:ext uri="{FF2B5EF4-FFF2-40B4-BE49-F238E27FC236}">
                <a16:creationId xmlns:a16="http://schemas.microsoft.com/office/drawing/2014/main" id="{6EE6B618-F9D2-C413-186A-4FA0B5509970}"/>
              </a:ext>
            </a:extLst>
          </p:cNvPr>
          <p:cNvSpPr>
            <a:spLocks noGrp="1"/>
          </p:cNvSpPr>
          <p:nvPr>
            <p:ph idx="1"/>
          </p:nvPr>
        </p:nvSpPr>
        <p:spPr/>
        <p:txBody>
          <a:bodyPr/>
          <a:lstStyle/>
          <a:p>
            <a:r>
              <a:rPr lang="en-US" dirty="0"/>
              <a:t>Ablutophobia</a:t>
            </a:r>
          </a:p>
          <a:p>
            <a:r>
              <a:rPr lang="en-US" dirty="0"/>
              <a:t>Acrophobia</a:t>
            </a:r>
          </a:p>
          <a:p>
            <a:r>
              <a:rPr lang="en-US" dirty="0"/>
              <a:t>Arachnophobia</a:t>
            </a:r>
          </a:p>
          <a:p>
            <a:r>
              <a:rPr lang="en-US" dirty="0"/>
              <a:t>Astraphobia</a:t>
            </a:r>
          </a:p>
          <a:p>
            <a:r>
              <a:rPr lang="en-US" dirty="0"/>
              <a:t>Coulrophobia</a:t>
            </a:r>
          </a:p>
          <a:p>
            <a:r>
              <a:rPr lang="en-US" dirty="0"/>
              <a:t>Entomophobia</a:t>
            </a:r>
          </a:p>
          <a:p>
            <a:r>
              <a:rPr lang="en-US" dirty="0" err="1"/>
              <a:t>Ekrixiphobia</a:t>
            </a:r>
            <a:endParaRPr lang="en-US" dirty="0"/>
          </a:p>
          <a:p>
            <a:r>
              <a:rPr lang="en-US" dirty="0"/>
              <a:t>Hydrophobia</a:t>
            </a:r>
          </a:p>
          <a:p>
            <a:r>
              <a:rPr lang="en-US" dirty="0"/>
              <a:t>Octophobia</a:t>
            </a:r>
          </a:p>
          <a:p>
            <a:r>
              <a:rPr lang="en-US" dirty="0" err="1"/>
              <a:t>Zuigerphobia</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17374786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B588-E1E3-2429-71A0-0719CABAA43E}"/>
              </a:ext>
            </a:extLst>
          </p:cNvPr>
          <p:cNvSpPr>
            <a:spLocks noGrp="1"/>
          </p:cNvSpPr>
          <p:nvPr>
            <p:ph type="title"/>
          </p:nvPr>
        </p:nvSpPr>
        <p:spPr>
          <a:xfrm>
            <a:off x="395536" y="332656"/>
            <a:ext cx="7772400" cy="522287"/>
          </a:xfrm>
        </p:spPr>
        <p:txBody>
          <a:bodyPr/>
          <a:lstStyle/>
          <a:p>
            <a:r>
              <a:rPr lang="en-US" dirty="0"/>
              <a:t>Phobias - Answers</a:t>
            </a:r>
          </a:p>
        </p:txBody>
      </p:sp>
      <p:sp>
        <p:nvSpPr>
          <p:cNvPr id="3" name="Content Placeholder 2">
            <a:extLst>
              <a:ext uri="{FF2B5EF4-FFF2-40B4-BE49-F238E27FC236}">
                <a16:creationId xmlns:a16="http://schemas.microsoft.com/office/drawing/2014/main" id="{6EE6B618-F9D2-C413-186A-4FA0B5509970}"/>
              </a:ext>
            </a:extLst>
          </p:cNvPr>
          <p:cNvSpPr>
            <a:spLocks noGrp="1"/>
          </p:cNvSpPr>
          <p:nvPr>
            <p:ph idx="1"/>
          </p:nvPr>
        </p:nvSpPr>
        <p:spPr/>
        <p:txBody>
          <a:bodyPr/>
          <a:lstStyle/>
          <a:p>
            <a:r>
              <a:rPr lang="en-US" dirty="0"/>
              <a:t>Ablutophobia - washing</a:t>
            </a:r>
          </a:p>
          <a:p>
            <a:r>
              <a:rPr lang="en-US" dirty="0"/>
              <a:t>Acrophobia - heights</a:t>
            </a:r>
          </a:p>
          <a:p>
            <a:r>
              <a:rPr lang="en-US" dirty="0"/>
              <a:t>Arachnophobia - spiders</a:t>
            </a:r>
          </a:p>
          <a:p>
            <a:r>
              <a:rPr lang="en-US" dirty="0"/>
              <a:t>Astraphobia – thunder storms</a:t>
            </a:r>
          </a:p>
          <a:p>
            <a:r>
              <a:rPr lang="en-US" dirty="0"/>
              <a:t>Coulrophobia - clowns</a:t>
            </a:r>
          </a:p>
          <a:p>
            <a:r>
              <a:rPr lang="en-US" dirty="0"/>
              <a:t>Entomophobia – insects</a:t>
            </a:r>
          </a:p>
          <a:p>
            <a:r>
              <a:rPr lang="en-US" dirty="0" err="1"/>
              <a:t>Ekrixiphobia</a:t>
            </a:r>
            <a:r>
              <a:rPr lang="en-US" dirty="0"/>
              <a:t> - explosions</a:t>
            </a:r>
          </a:p>
          <a:p>
            <a:r>
              <a:rPr lang="en-US" dirty="0"/>
              <a:t>Hydrophobia - water</a:t>
            </a:r>
          </a:p>
          <a:p>
            <a:r>
              <a:rPr lang="en-US" dirty="0"/>
              <a:t>Octophobia – the number 8</a:t>
            </a:r>
          </a:p>
          <a:p>
            <a:r>
              <a:rPr lang="en-US" dirty="0" err="1"/>
              <a:t>Zuigerphobia</a:t>
            </a:r>
            <a:r>
              <a:rPr lang="en-US" dirty="0"/>
              <a:t> – vacuum cleaners - </a:t>
            </a:r>
          </a:p>
          <a:p>
            <a:endParaRPr lang="en-US" dirty="0"/>
          </a:p>
          <a:p>
            <a:endParaRPr lang="en-US" dirty="0"/>
          </a:p>
          <a:p>
            <a:endParaRPr lang="en-US" dirty="0"/>
          </a:p>
        </p:txBody>
      </p:sp>
    </p:spTree>
    <p:extLst>
      <p:ext uri="{BB962C8B-B14F-4D97-AF65-F5344CB8AC3E}">
        <p14:creationId xmlns:p14="http://schemas.microsoft.com/office/powerpoint/2010/main" val="7562771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B6DB1EEC-5505-76FF-CB97-9BF236A2CF89}"/>
              </a:ext>
            </a:extLst>
          </p:cNvPr>
          <p:cNvSpPr>
            <a:spLocks noGrp="1" noChangeArrowheads="1"/>
          </p:cNvSpPr>
          <p:nvPr>
            <p:ph type="title"/>
          </p:nvPr>
        </p:nvSpPr>
        <p:spPr>
          <a:xfrm>
            <a:off x="371475" y="260350"/>
            <a:ext cx="6435725" cy="522288"/>
          </a:xfrm>
        </p:spPr>
        <p:txBody>
          <a:bodyPr/>
          <a:lstStyle/>
          <a:p>
            <a:endParaRPr lang="en-US" altLang="en-US"/>
          </a:p>
        </p:txBody>
      </p:sp>
      <p:sp>
        <p:nvSpPr>
          <p:cNvPr id="2" name="Content Placeholder 1">
            <a:extLst>
              <a:ext uri="{FF2B5EF4-FFF2-40B4-BE49-F238E27FC236}">
                <a16:creationId xmlns:a16="http://schemas.microsoft.com/office/drawing/2014/main" id="{A558C6BC-ED75-ECCB-AFD6-A66D587DAC16}"/>
              </a:ext>
            </a:extLst>
          </p:cNvPr>
          <p:cNvSpPr>
            <a:spLocks noGrp="1"/>
          </p:cNvSpPr>
          <p:nvPr>
            <p:ph idx="1"/>
          </p:nvPr>
        </p:nvSpPr>
        <p:spPr/>
        <p:txBody>
          <a:bodyPr/>
          <a:lstStyle/>
          <a:p>
            <a:r>
              <a:rPr lang="en-US"/>
              <a:t>Managers and supervisors should attempt to make the job as comfortable and secure as possible, with reasonable adjustment</a:t>
            </a:r>
          </a:p>
          <a:p>
            <a:r>
              <a:rPr lang="en-US"/>
              <a:t>What if the adjustment is not reasonable?</a:t>
            </a:r>
          </a:p>
        </p:txBody>
      </p:sp>
    </p:spTree>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D4EBE418-2071-6DD2-EB52-38F86B6EF6A5}"/>
              </a:ext>
            </a:extLst>
          </p:cNvPr>
          <p:cNvSpPr>
            <a:spLocks noGrp="1" noChangeArrowheads="1"/>
          </p:cNvSpPr>
          <p:nvPr>
            <p:ph type="title"/>
          </p:nvPr>
        </p:nvSpPr>
        <p:spPr>
          <a:xfrm>
            <a:off x="395536" y="404664"/>
            <a:ext cx="6435725" cy="522287"/>
          </a:xfrm>
        </p:spPr>
        <p:txBody>
          <a:bodyPr/>
          <a:lstStyle/>
          <a:p>
            <a:r>
              <a:rPr lang="en-GB" altLang="en-US"/>
              <a:t>Summary</a:t>
            </a:r>
          </a:p>
        </p:txBody>
      </p:sp>
      <p:sp>
        <p:nvSpPr>
          <p:cNvPr id="33794" name="Content Placeholder 2">
            <a:extLst>
              <a:ext uri="{FF2B5EF4-FFF2-40B4-BE49-F238E27FC236}">
                <a16:creationId xmlns:a16="http://schemas.microsoft.com/office/drawing/2014/main" id="{3297E9BF-F4A0-7118-F22E-500E2AD51B5C}"/>
              </a:ext>
            </a:extLst>
          </p:cNvPr>
          <p:cNvSpPr>
            <a:spLocks noGrp="1" noChangeArrowheads="1"/>
          </p:cNvSpPr>
          <p:nvPr>
            <p:ph idx="1"/>
          </p:nvPr>
        </p:nvSpPr>
        <p:spPr/>
        <p:txBody>
          <a:bodyPr/>
          <a:lstStyle/>
          <a:p>
            <a:pPr marL="0" indent="0" algn="just">
              <a:buNone/>
            </a:pPr>
            <a:r>
              <a:rPr lang="en-GB" altLang="en-US" dirty="0"/>
              <a:t>The performance of human beings is not a constant. Human error can be introduced into any workplace by changing physical conditions, human biological limitations, and psychological and sociological factors. In the field of human factors we attempt to "design out" these variations and limitations as much as possible</a:t>
            </a:r>
            <a:r>
              <a:rPr lang="en-GB" altLang="en-US" sz="1800" dirty="0"/>
              <a:t>.</a:t>
            </a:r>
          </a:p>
        </p:txBody>
      </p:sp>
    </p:spTree>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15220</TotalTime>
  <Words>935</Words>
  <Application>Microsoft Macintosh PowerPoint</Application>
  <PresentationFormat>On-screen Show (4:3)</PresentationFormat>
  <Paragraphs>104</Paragraphs>
  <Slides>21</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Times New Roman</vt:lpstr>
      <vt:lpstr>Wingdings</vt:lpstr>
      <vt:lpstr>2008 Background</vt:lpstr>
      <vt:lpstr>Human Factors in High Hazard Environments Level 4 ACDA 4020  Human Performance and Limitations</vt:lpstr>
      <vt:lpstr>PowerPoint Presentation</vt:lpstr>
      <vt:lpstr>The Swiss Cheese Model – James T. Reason (or Percolation Theory – Frosch)</vt:lpstr>
      <vt:lpstr>The COVID-19 Example</vt:lpstr>
      <vt:lpstr>Content</vt:lpstr>
      <vt:lpstr>Information Processing</vt:lpstr>
      <vt:lpstr>Sensory Receptors and Sensory Stores</vt:lpstr>
      <vt:lpstr>Attention &amp; Perception</vt:lpstr>
      <vt:lpstr>Answer: Attention can take the form of</vt:lpstr>
      <vt:lpstr>But, attention is influenced by arousal and stress</vt:lpstr>
      <vt:lpstr>The Yerkes-Dodson Law Bell Curve</vt:lpstr>
      <vt:lpstr>Motor Programmes</vt:lpstr>
      <vt:lpstr>Situational Awareness</vt:lpstr>
      <vt:lpstr>Perception</vt:lpstr>
      <vt:lpstr>Decision Making</vt:lpstr>
      <vt:lpstr>We are fallible……</vt:lpstr>
      <vt:lpstr>Safety Fuze</vt:lpstr>
      <vt:lpstr>Phobias</vt:lpstr>
      <vt:lpstr>Phobias - Answers</vt:lpstr>
      <vt:lpstr>PowerPoint Presentation</vt:lpstr>
      <vt:lpstr>Summary</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817</cp:revision>
  <cp:lastPrinted>2002-11-08T08:36:02Z</cp:lastPrinted>
  <dcterms:created xsi:type="dcterms:W3CDTF">1999-11-24T16:34:17Z</dcterms:created>
  <dcterms:modified xsi:type="dcterms:W3CDTF">2025-05-16T08:32:49Z</dcterms:modified>
</cp:coreProperties>
</file>