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06" r:id="rId2"/>
  </p:sldMasterIdLst>
  <p:notesMasterIdLst>
    <p:notesMasterId r:id="rId27"/>
  </p:notesMasterIdLst>
  <p:handoutMasterIdLst>
    <p:handoutMasterId r:id="rId28"/>
  </p:handoutMasterIdLst>
  <p:sldIdLst>
    <p:sldId id="273" r:id="rId3"/>
    <p:sldId id="274" r:id="rId4"/>
    <p:sldId id="275" r:id="rId5"/>
    <p:sldId id="276" r:id="rId6"/>
    <p:sldId id="277" r:id="rId7"/>
    <p:sldId id="278" r:id="rId8"/>
    <p:sldId id="279" r:id="rId9"/>
    <p:sldId id="280" r:id="rId10"/>
    <p:sldId id="281" r:id="rId11"/>
    <p:sldId id="282" r:id="rId12"/>
    <p:sldId id="283" r:id="rId13"/>
    <p:sldId id="284" r:id="rId14"/>
    <p:sldId id="256" r:id="rId15"/>
    <p:sldId id="257" r:id="rId16"/>
    <p:sldId id="258" r:id="rId17"/>
    <p:sldId id="259" r:id="rId18"/>
    <p:sldId id="260" r:id="rId19"/>
    <p:sldId id="261" r:id="rId20"/>
    <p:sldId id="262" r:id="rId21"/>
    <p:sldId id="263" r:id="rId22"/>
    <p:sldId id="264" r:id="rId23"/>
    <p:sldId id="265" r:id="rId24"/>
    <p:sldId id="266" r:id="rId25"/>
    <p:sldId id="272" r:id="rId26"/>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charset="0"/>
        <a:ea typeface="MS PGothic" charset="-128"/>
        <a:cs typeface="+mn-cs"/>
      </a:defRPr>
    </a:lvl1pPr>
    <a:lvl2pPr marL="457200" algn="l" rtl="0" eaLnBrk="0" fontAlgn="base" hangingPunct="0">
      <a:spcBef>
        <a:spcPct val="0"/>
      </a:spcBef>
      <a:spcAft>
        <a:spcPct val="0"/>
      </a:spcAft>
      <a:defRPr kern="1200">
        <a:solidFill>
          <a:schemeClr val="tx1"/>
        </a:solidFill>
        <a:latin typeface="Arial" charset="0"/>
        <a:ea typeface="MS PGothic" charset="-128"/>
        <a:cs typeface="+mn-cs"/>
      </a:defRPr>
    </a:lvl2pPr>
    <a:lvl3pPr marL="914400" algn="l" rtl="0" eaLnBrk="0" fontAlgn="base" hangingPunct="0">
      <a:spcBef>
        <a:spcPct val="0"/>
      </a:spcBef>
      <a:spcAft>
        <a:spcPct val="0"/>
      </a:spcAft>
      <a:defRPr kern="1200">
        <a:solidFill>
          <a:schemeClr val="tx1"/>
        </a:solidFill>
        <a:latin typeface="Arial" charset="0"/>
        <a:ea typeface="MS PGothic" charset="-128"/>
        <a:cs typeface="+mn-cs"/>
      </a:defRPr>
    </a:lvl3pPr>
    <a:lvl4pPr marL="1371600" algn="l" rtl="0" eaLnBrk="0" fontAlgn="base" hangingPunct="0">
      <a:spcBef>
        <a:spcPct val="0"/>
      </a:spcBef>
      <a:spcAft>
        <a:spcPct val="0"/>
      </a:spcAft>
      <a:defRPr kern="1200">
        <a:solidFill>
          <a:schemeClr val="tx1"/>
        </a:solidFill>
        <a:latin typeface="Arial" charset="0"/>
        <a:ea typeface="MS PGothic" charset="-128"/>
        <a:cs typeface="+mn-cs"/>
      </a:defRPr>
    </a:lvl4pPr>
    <a:lvl5pPr marL="1828800" algn="l" rtl="0" eaLnBrk="0" fontAlgn="base" hangingPunct="0">
      <a:spcBef>
        <a:spcPct val="0"/>
      </a:spcBef>
      <a:spcAft>
        <a:spcPct val="0"/>
      </a:spcAft>
      <a:defRPr kern="1200">
        <a:solidFill>
          <a:schemeClr val="tx1"/>
        </a:solidFill>
        <a:latin typeface="Arial" charset="0"/>
        <a:ea typeface="MS PGothic" charset="-128"/>
        <a:cs typeface="+mn-cs"/>
      </a:defRPr>
    </a:lvl5pPr>
    <a:lvl6pPr marL="2286000" algn="l" defTabSz="914400" rtl="0" eaLnBrk="1" latinLnBrk="0" hangingPunct="1">
      <a:defRPr kern="1200">
        <a:solidFill>
          <a:schemeClr val="tx1"/>
        </a:solidFill>
        <a:latin typeface="Arial" charset="0"/>
        <a:ea typeface="MS PGothic" charset="-128"/>
        <a:cs typeface="+mn-cs"/>
      </a:defRPr>
    </a:lvl6pPr>
    <a:lvl7pPr marL="2743200" algn="l" defTabSz="914400" rtl="0" eaLnBrk="1" latinLnBrk="0" hangingPunct="1">
      <a:defRPr kern="1200">
        <a:solidFill>
          <a:schemeClr val="tx1"/>
        </a:solidFill>
        <a:latin typeface="Arial" charset="0"/>
        <a:ea typeface="MS PGothic" charset="-128"/>
        <a:cs typeface="+mn-cs"/>
      </a:defRPr>
    </a:lvl7pPr>
    <a:lvl8pPr marL="3200400" algn="l" defTabSz="914400" rtl="0" eaLnBrk="1" latinLnBrk="0" hangingPunct="1">
      <a:defRPr kern="1200">
        <a:solidFill>
          <a:schemeClr val="tx1"/>
        </a:solidFill>
        <a:latin typeface="Arial" charset="0"/>
        <a:ea typeface="MS PGothic" charset="-128"/>
        <a:cs typeface="+mn-cs"/>
      </a:defRPr>
    </a:lvl8pPr>
    <a:lvl9pPr marL="3657600" algn="l" defTabSz="914400" rtl="0" eaLnBrk="1" latinLnBrk="0" hangingPunct="1">
      <a:defRPr kern="1200">
        <a:solidFill>
          <a:schemeClr val="tx1"/>
        </a:solidFill>
        <a:latin typeface="Arial" charset="0"/>
        <a:ea typeface="MS PGothic"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549096"/>
    <a:srgbClr val="6991A0"/>
    <a:srgbClr val="FF3300"/>
    <a:srgbClr val="000099"/>
    <a:srgbClr val="FF66FF"/>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1"/>
    <p:restoredTop sz="94619"/>
  </p:normalViewPr>
  <p:slideViewPr>
    <p:cSldViewPr>
      <p:cViewPr varScale="1">
        <p:scale>
          <a:sx n="145" d="100"/>
          <a:sy n="145" d="100"/>
        </p:scale>
        <p:origin x="192" y="2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notesMaster" Target="notesMasters/notesMaster1.xml"/><Relationship Id="rId28" Type="http://schemas.openxmlformats.org/officeDocument/2006/relationships/handoutMaster" Target="handoutMasters/handoutMaster1.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eaLnBrk="1" hangingPunct="1">
              <a:defRPr sz="1200">
                <a:latin typeface="Arial" charset="0"/>
                <a:ea typeface="+mn-ea"/>
              </a:defRPr>
            </a:lvl1pPr>
          </a:lstStyle>
          <a:p>
            <a:pPr>
              <a:defRPr/>
            </a:pPr>
            <a:endParaRPr lang="en-US"/>
          </a:p>
        </p:txBody>
      </p:sp>
      <p:sp>
        <p:nvSpPr>
          <p:cNvPr id="3" name="Date Placeholder 2"/>
          <p:cNvSpPr>
            <a:spLocks noGrp="1"/>
          </p:cNvSpPr>
          <p:nvPr>
            <p:ph type="dt" sz="quarter" idx="1"/>
          </p:nvPr>
        </p:nvSpPr>
        <p:spPr>
          <a:xfrm>
            <a:off x="3970338" y="0"/>
            <a:ext cx="3038475" cy="4651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Arial" panose="020B0604020202020204" pitchFamily="34" charset="0"/>
                <a:ea typeface="MS PGothic" panose="020B0600070205080204" pitchFamily="34" charset="-128"/>
              </a:defRPr>
            </a:lvl1pPr>
          </a:lstStyle>
          <a:p>
            <a:pPr>
              <a:defRPr/>
            </a:pPr>
            <a:fld id="{6E4A2293-0DE2-1D41-9174-4C5B4EBB0F3D}" type="datetimeFigureOut">
              <a:rPr lang="en-US" altLang="en-US"/>
              <a:pPr>
                <a:defRPr/>
              </a:pPr>
              <a:t>10/4/17</a:t>
            </a:fld>
            <a:endParaRPr lang="en-US" altLang="en-US"/>
          </a:p>
        </p:txBody>
      </p:sp>
      <p:sp>
        <p:nvSpPr>
          <p:cNvPr id="4" name="Footer Placeholder 3"/>
          <p:cNvSpPr>
            <a:spLocks noGrp="1"/>
          </p:cNvSpPr>
          <p:nvPr>
            <p:ph type="ftr" sz="quarter" idx="2"/>
          </p:nvPr>
        </p:nvSpPr>
        <p:spPr>
          <a:xfrm>
            <a:off x="0" y="8829675"/>
            <a:ext cx="3038475" cy="465138"/>
          </a:xfrm>
          <a:prstGeom prst="rect">
            <a:avLst/>
          </a:prstGeom>
        </p:spPr>
        <p:txBody>
          <a:bodyPr vert="horz" lIns="91440" tIns="45720" rIns="91440" bIns="45720" rtlCol="0" anchor="b"/>
          <a:lstStyle>
            <a:lvl1pPr algn="l" eaLnBrk="1" hangingPunct="1">
              <a:defRPr sz="1200">
                <a:latin typeface="Arial" charset="0"/>
                <a:ea typeface="+mn-ea"/>
              </a:defRPr>
            </a:lvl1pPr>
          </a:lstStyle>
          <a:p>
            <a:pPr>
              <a:defRPr/>
            </a:pPr>
            <a:endParaRPr lang="en-US"/>
          </a:p>
        </p:txBody>
      </p:sp>
      <p:sp>
        <p:nvSpPr>
          <p:cNvPr id="5" name="Slide Number Placeholder 4"/>
          <p:cNvSpPr>
            <a:spLocks noGrp="1"/>
          </p:cNvSpPr>
          <p:nvPr>
            <p:ph type="sldNum" sz="quarter" idx="3"/>
          </p:nvPr>
        </p:nvSpPr>
        <p:spPr>
          <a:xfrm>
            <a:off x="3970338" y="8829675"/>
            <a:ext cx="3038475" cy="465138"/>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ea typeface="MS PGothic" panose="020B0600070205080204" pitchFamily="34" charset="-128"/>
              </a:defRPr>
            </a:lvl1pPr>
          </a:lstStyle>
          <a:p>
            <a:pPr>
              <a:defRPr/>
            </a:pPr>
            <a:fld id="{2A580874-88A6-1A48-BAE7-2C192C2B94D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eaLnBrk="1" hangingPunct="1">
              <a:defRPr sz="1200">
                <a:latin typeface="Arial" charset="0"/>
                <a:ea typeface="+mn-ea"/>
              </a:defRPr>
            </a:lvl1pPr>
          </a:lstStyle>
          <a:p>
            <a:pPr>
              <a:defRPr/>
            </a:pPr>
            <a:endParaRPr lang="en-US"/>
          </a:p>
        </p:txBody>
      </p:sp>
      <p:sp>
        <p:nvSpPr>
          <p:cNvPr id="3" name="Date Placeholder 2"/>
          <p:cNvSpPr>
            <a:spLocks noGrp="1"/>
          </p:cNvSpPr>
          <p:nvPr>
            <p:ph type="dt" idx="1"/>
          </p:nvPr>
        </p:nvSpPr>
        <p:spPr>
          <a:xfrm>
            <a:off x="3970338" y="0"/>
            <a:ext cx="3038475" cy="4651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Arial" panose="020B0604020202020204" pitchFamily="34" charset="0"/>
                <a:ea typeface="MS PGothic" panose="020B0600070205080204" pitchFamily="34" charset="-128"/>
              </a:defRPr>
            </a:lvl1pPr>
          </a:lstStyle>
          <a:p>
            <a:pPr>
              <a:defRPr/>
            </a:pPr>
            <a:fld id="{0E4E83F7-8795-F34C-B828-4AE73F257599}" type="datetimeFigureOut">
              <a:rPr lang="en-US" altLang="en-US"/>
              <a:pPr>
                <a:defRPr/>
              </a:pPr>
              <a:t>10/4/17</a:t>
            </a:fld>
            <a:endParaRPr lang="en-US" altLang="en-US"/>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eaLnBrk="1" hangingPunct="1">
              <a:defRPr sz="1200">
                <a:latin typeface="Arial" charset="0"/>
                <a:ea typeface="+mn-ea"/>
              </a:defRPr>
            </a:lvl1pPr>
          </a:lstStyle>
          <a:p>
            <a:pPr>
              <a:defRPr/>
            </a:pPr>
            <a:endParaRPr lang="en-US"/>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ea typeface="MS PGothic" panose="020B0600070205080204" pitchFamily="34" charset="-128"/>
              </a:defRPr>
            </a:lvl1pPr>
          </a:lstStyle>
          <a:p>
            <a:pPr>
              <a:defRPr/>
            </a:pPr>
            <a:fld id="{9B4C39C5-F3CD-3843-92C1-7836DBDC8D6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765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p:txBody>
      </p:sp>
      <p:sp>
        <p:nvSpPr>
          <p:cNvPr id="2765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B853931E-980D-0240-A5FF-BED23C94BFF6}" type="slidenum">
              <a:rPr lang="en-US" altLang="en-US">
                <a:latin typeface="Arial" charset="0"/>
              </a:rPr>
              <a:pPr>
                <a:spcBef>
                  <a:spcPct val="0"/>
                </a:spcBef>
              </a:pPr>
              <a:t>1</a:t>
            </a:fld>
            <a:endParaRPr lang="en-US" altLang="en-US">
              <a:latin typeface="Arial" charset="0"/>
            </a:endParaRPr>
          </a:p>
        </p:txBody>
      </p:sp>
    </p:spTree>
    <p:extLst>
      <p:ext uri="{BB962C8B-B14F-4D97-AF65-F5344CB8AC3E}">
        <p14:creationId xmlns:p14="http://schemas.microsoft.com/office/powerpoint/2010/main" val="1092928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96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4CD07CE4-67D6-8343-ABD5-7988A1F500B7}" type="slidenum">
              <a:rPr lang="en-US" altLang="en-US">
                <a:latin typeface="Arial" charset="0"/>
              </a:rPr>
              <a:pPr>
                <a:spcBef>
                  <a:spcPct val="0"/>
                </a:spcBef>
              </a:pPr>
              <a:t>2</a:t>
            </a:fld>
            <a:endParaRPr lang="en-US" altLang="en-US">
              <a:latin typeface="Arial" charset="0"/>
            </a:endParaRPr>
          </a:p>
        </p:txBody>
      </p:sp>
    </p:spTree>
    <p:extLst>
      <p:ext uri="{BB962C8B-B14F-4D97-AF65-F5344CB8AC3E}">
        <p14:creationId xmlns:p14="http://schemas.microsoft.com/office/powerpoint/2010/main" val="459471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17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317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3F30A93F-68A5-4F47-A1D2-7AE98FE0F363}" type="slidenum">
              <a:rPr lang="en-US" altLang="en-US">
                <a:latin typeface="Arial" charset="0"/>
              </a:rPr>
              <a:pPr>
                <a:spcBef>
                  <a:spcPct val="0"/>
                </a:spcBef>
              </a:pPr>
              <a:t>3</a:t>
            </a:fld>
            <a:endParaRPr lang="en-US" altLang="en-US">
              <a:latin typeface="Arial" charset="0"/>
            </a:endParaRPr>
          </a:p>
        </p:txBody>
      </p:sp>
    </p:spTree>
    <p:extLst>
      <p:ext uri="{BB962C8B-B14F-4D97-AF65-F5344CB8AC3E}">
        <p14:creationId xmlns:p14="http://schemas.microsoft.com/office/powerpoint/2010/main" val="546607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3481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62D126B9-88DC-3645-A889-288907387966}" type="slidenum">
              <a:rPr lang="en-US" altLang="en-US">
                <a:latin typeface="Arial" charset="0"/>
              </a:rPr>
              <a:pPr>
                <a:spcBef>
                  <a:spcPct val="0"/>
                </a:spcBef>
              </a:pPr>
              <a:t>5</a:t>
            </a:fld>
            <a:endParaRPr lang="en-US" altLang="en-US">
              <a:latin typeface="Arial" charset="0"/>
            </a:endParaRPr>
          </a:p>
        </p:txBody>
      </p:sp>
    </p:spTree>
    <p:extLst>
      <p:ext uri="{BB962C8B-B14F-4D97-AF65-F5344CB8AC3E}">
        <p14:creationId xmlns:p14="http://schemas.microsoft.com/office/powerpoint/2010/main" val="605097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378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EDC6BE3B-33DA-9544-9629-A86E5A2ED791}" type="slidenum">
              <a:rPr lang="en-US" altLang="en-US">
                <a:latin typeface="Arial" charset="0"/>
              </a:rPr>
              <a:pPr>
                <a:spcBef>
                  <a:spcPct val="0"/>
                </a:spcBef>
              </a:pPr>
              <a:t>7</a:t>
            </a:fld>
            <a:endParaRPr lang="en-US" altLang="en-US">
              <a:latin typeface="Arial" charset="0"/>
            </a:endParaRPr>
          </a:p>
        </p:txBody>
      </p:sp>
    </p:spTree>
    <p:extLst>
      <p:ext uri="{BB962C8B-B14F-4D97-AF65-F5344CB8AC3E}">
        <p14:creationId xmlns:p14="http://schemas.microsoft.com/office/powerpoint/2010/main" val="2124989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236819EA-2D69-504B-B2F3-678696D42C56}" type="slidenum">
              <a:rPr lang="en-US" altLang="en-US">
                <a:latin typeface="Arial" charset="0"/>
              </a:rPr>
              <a:pPr>
                <a:spcBef>
                  <a:spcPct val="0"/>
                </a:spcBef>
              </a:pPr>
              <a:t>8</a:t>
            </a:fld>
            <a:endParaRPr lang="en-US" altLang="en-US">
              <a:latin typeface="Arial" charset="0"/>
            </a:endParaRPr>
          </a:p>
        </p:txBody>
      </p:sp>
    </p:spTree>
    <p:extLst>
      <p:ext uri="{BB962C8B-B14F-4D97-AF65-F5344CB8AC3E}">
        <p14:creationId xmlns:p14="http://schemas.microsoft.com/office/powerpoint/2010/main" val="1976819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580F2E63-03CF-2B4E-AB5E-2561A1E08393}" type="slidenum">
              <a:rPr lang="en-US" altLang="en-US">
                <a:latin typeface="Arial" charset="0"/>
              </a:rPr>
              <a:pPr>
                <a:spcBef>
                  <a:spcPct val="0"/>
                </a:spcBef>
              </a:pPr>
              <a:t>9</a:t>
            </a:fld>
            <a:endParaRPr lang="en-US" altLang="en-US">
              <a:latin typeface="Arial" charset="0"/>
            </a:endParaRPr>
          </a:p>
        </p:txBody>
      </p:sp>
    </p:spTree>
    <p:extLst>
      <p:ext uri="{BB962C8B-B14F-4D97-AF65-F5344CB8AC3E}">
        <p14:creationId xmlns:p14="http://schemas.microsoft.com/office/powerpoint/2010/main" val="919648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a:p>
            <a:pPr eaLnBrk="1" hangingPunct="1">
              <a:spcBef>
                <a:spcPct val="0"/>
              </a:spcBef>
            </a:pPr>
            <a:endParaRPr lang="en-US" altLang="en-US">
              <a:ea typeface="ＭＳ Ｐゴシック" charset="-128"/>
            </a:endParaRPr>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761A3EF5-E6F2-BB42-9E3A-34330330E42E}" type="slidenum">
              <a:rPr lang="en-US" altLang="en-US">
                <a:latin typeface="Arial" charset="0"/>
              </a:rPr>
              <a:pPr>
                <a:spcBef>
                  <a:spcPct val="0"/>
                </a:spcBef>
              </a:pPr>
              <a:t>10</a:t>
            </a:fld>
            <a:endParaRPr lang="en-US" altLang="en-US">
              <a:latin typeface="Arial" charset="0"/>
            </a:endParaRPr>
          </a:p>
        </p:txBody>
      </p:sp>
    </p:spTree>
    <p:extLst>
      <p:ext uri="{BB962C8B-B14F-4D97-AF65-F5344CB8AC3E}">
        <p14:creationId xmlns:p14="http://schemas.microsoft.com/office/powerpoint/2010/main" val="673566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charset="-128"/>
              </a:rPr>
              <a:t>Image credit: Microsoft Office clipart</a:t>
            </a: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28EC6C04-7DC9-7E48-AD3B-ACDDFD8121F2}" type="slidenum">
              <a:rPr lang="en-US" altLang="en-US">
                <a:latin typeface="Arial" charset="0"/>
              </a:rPr>
              <a:pPr>
                <a:spcBef>
                  <a:spcPct val="0"/>
                </a:spcBef>
              </a:pPr>
              <a:t>11</a:t>
            </a:fld>
            <a:endParaRPr lang="en-US" altLang="en-US">
              <a:latin typeface="Arial" charset="0"/>
            </a:endParaRPr>
          </a:p>
        </p:txBody>
      </p:sp>
    </p:spTree>
    <p:extLst>
      <p:ext uri="{BB962C8B-B14F-4D97-AF65-F5344CB8AC3E}">
        <p14:creationId xmlns:p14="http://schemas.microsoft.com/office/powerpoint/2010/main" val="1338698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ea typeface="ＭＳ Ｐゴシック" charset="-128"/>
            </a:endParaRPr>
          </a:p>
        </p:txBody>
      </p:sp>
      <p:sp>
        <p:nvSpPr>
          <p:cNvPr id="481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ＭＳ Ｐゴシック" charset="-128"/>
              </a:defRPr>
            </a:lvl1pPr>
            <a:lvl2pPr marL="742950" indent="-285750">
              <a:spcBef>
                <a:spcPct val="30000"/>
              </a:spcBef>
              <a:defRPr sz="1200">
                <a:solidFill>
                  <a:schemeClr val="tx1"/>
                </a:solidFill>
                <a:latin typeface="Calibri" charset="0"/>
                <a:ea typeface="ＭＳ Ｐゴシック" charset="-128"/>
              </a:defRPr>
            </a:lvl2pPr>
            <a:lvl3pPr marL="1143000" indent="-228600">
              <a:spcBef>
                <a:spcPct val="30000"/>
              </a:spcBef>
              <a:defRPr sz="1200">
                <a:solidFill>
                  <a:schemeClr val="tx1"/>
                </a:solidFill>
                <a:latin typeface="Calibri" charset="0"/>
                <a:ea typeface="ＭＳ Ｐゴシック" charset="-128"/>
              </a:defRPr>
            </a:lvl3pPr>
            <a:lvl4pPr marL="1600200" indent="-228600">
              <a:spcBef>
                <a:spcPct val="30000"/>
              </a:spcBef>
              <a:defRPr sz="1200">
                <a:solidFill>
                  <a:schemeClr val="tx1"/>
                </a:solidFill>
                <a:latin typeface="Calibri" charset="0"/>
                <a:ea typeface="ＭＳ Ｐゴシック" charset="-128"/>
              </a:defRPr>
            </a:lvl4pPr>
            <a:lvl5pPr marL="2057400" indent="-228600">
              <a:spcBef>
                <a:spcPct val="30000"/>
              </a:spcBef>
              <a:defRPr sz="1200">
                <a:solidFill>
                  <a:schemeClr val="tx1"/>
                </a:solidFill>
                <a:latin typeface="Calibri"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charset="0"/>
                <a:ea typeface="ＭＳ Ｐゴシック" charset="-128"/>
              </a:defRPr>
            </a:lvl9pPr>
          </a:lstStyle>
          <a:p>
            <a:pPr>
              <a:spcBef>
                <a:spcPct val="0"/>
              </a:spcBef>
            </a:pPr>
            <a:fld id="{2990E2EC-2A3F-AC4A-9688-10D444F54EBF}" type="slidenum">
              <a:rPr lang="en-US" altLang="en-US">
                <a:latin typeface="Arial" charset="0"/>
              </a:rPr>
              <a:pPr>
                <a:spcBef>
                  <a:spcPct val="0"/>
                </a:spcBef>
              </a:pPr>
              <a:t>12</a:t>
            </a:fld>
            <a:endParaRPr lang="en-US" altLang="en-US">
              <a:latin typeface="Arial" charset="0"/>
            </a:endParaRPr>
          </a:p>
        </p:txBody>
      </p:sp>
    </p:spTree>
    <p:extLst>
      <p:ext uri="{BB962C8B-B14F-4D97-AF65-F5344CB8AC3E}">
        <p14:creationId xmlns:p14="http://schemas.microsoft.com/office/powerpoint/2010/main" val="1005531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26D8E3A4-0617-1E47-BC6B-10E56B79DCE5}" type="slidenum">
              <a:rPr lang="en-US" altLang="en-US">
                <a:latin typeface="Arial" charset="0"/>
              </a:rPr>
              <a:pPr>
                <a:spcBef>
                  <a:spcPct val="0"/>
                </a:spcBef>
              </a:pPr>
              <a:t>13</a:t>
            </a:fld>
            <a:endParaRPr lang="en-US" altLang="en-US">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1BEF64DF-61BC-A84C-9FA9-8B05CE40865B}" type="slidenum">
              <a:rPr lang="en-US" altLang="en-US">
                <a:latin typeface="Arial" charset="0"/>
              </a:rPr>
              <a:pPr>
                <a:spcBef>
                  <a:spcPct val="0"/>
                </a:spcBef>
              </a:pPr>
              <a:t>14</a:t>
            </a:fld>
            <a:endParaRPr lang="en-US" altLang="en-US">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953ED239-EB1C-E84D-9B29-023A49F47633}" type="slidenum">
              <a:rPr lang="en-US" altLang="en-US">
                <a:latin typeface="Arial" charset="0"/>
              </a:rPr>
              <a:pPr>
                <a:spcBef>
                  <a:spcPct val="0"/>
                </a:spcBef>
              </a:pPr>
              <a:t>15</a:t>
            </a:fld>
            <a:endParaRPr lang="en-US" altLang="en-US">
              <a:latin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41F29835-6C4F-DB48-922E-47E8E6560DE0}" type="slidenum">
              <a:rPr lang="en-US" altLang="en-US">
                <a:latin typeface="Arial" charset="0"/>
              </a:rPr>
              <a:pPr>
                <a:spcBef>
                  <a:spcPct val="0"/>
                </a:spcBef>
              </a:pPr>
              <a:t>17</a:t>
            </a:fld>
            <a:endParaRPr lang="en-US" altLang="en-US">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40829470-089D-D54D-A89B-F77A6A7EC96B}" type="slidenum">
              <a:rPr lang="en-US" altLang="en-US">
                <a:latin typeface="Arial" charset="0"/>
              </a:rPr>
              <a:pPr>
                <a:spcBef>
                  <a:spcPct val="0"/>
                </a:spcBef>
              </a:pPr>
              <a:t>19</a:t>
            </a:fld>
            <a:endParaRPr lang="en-US" altLang="en-US">
              <a:latin typeface="Arial"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826AEE03-98D8-494F-AAFE-92EA859B0B79}" type="slidenum">
              <a:rPr lang="en-US" altLang="en-US">
                <a:latin typeface="Arial" charset="0"/>
              </a:rPr>
              <a:pPr>
                <a:spcBef>
                  <a:spcPct val="0"/>
                </a:spcBef>
              </a:pPr>
              <a:t>20</a:t>
            </a:fld>
            <a:endParaRPr lang="en-US" altLang="en-US">
              <a:latin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9CEB21F5-A7A0-2246-9EF2-C1D8643CD8FE}" type="slidenum">
              <a:rPr lang="en-US" altLang="en-US">
                <a:latin typeface="Arial" charset="0"/>
              </a:rPr>
              <a:pPr>
                <a:spcBef>
                  <a:spcPct val="0"/>
                </a:spcBef>
              </a:pPr>
              <a:t>21</a:t>
            </a:fld>
            <a:endParaRPr lang="en-US" altLang="en-US">
              <a:latin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a:p>
            <a:pPr eaLnBrk="1" hangingPunct="1">
              <a:spcBef>
                <a:spcPct val="0"/>
              </a:spcBef>
            </a:pPr>
            <a:endParaRPr lang="en-US" altLang="en-US">
              <a:ea typeface="MS PGothic" charset="-128"/>
            </a:endParaRP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E6B8D6E9-F3DD-3943-AB7C-82EEB6DF4B24}" type="slidenum">
              <a:rPr lang="en-US" altLang="en-US">
                <a:latin typeface="Arial" charset="0"/>
              </a:rPr>
              <a:pPr>
                <a:spcBef>
                  <a:spcPct val="0"/>
                </a:spcBef>
              </a:pPr>
              <a:t>22</a:t>
            </a:fld>
            <a:endParaRPr lang="en-US" altLang="en-US">
              <a:latin typeface="Arial"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MS PGothic" charset="-128"/>
              </a:rPr>
              <a:t>Image credit: Microsoft Office clipart</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4AC2ABAD-23A5-EA4F-A30F-005FCDED8905}" type="slidenum">
              <a:rPr lang="en-US" altLang="en-US">
                <a:latin typeface="Arial" charset="0"/>
              </a:rPr>
              <a:pPr>
                <a:spcBef>
                  <a:spcPct val="0"/>
                </a:spcBef>
              </a:pPr>
              <a:t>23</a:t>
            </a:fld>
            <a:endParaRPr lang="en-US" altLang="en-US">
              <a:latin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ea typeface="MS PGothic" charset="-128"/>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eaLnBrk="0" fontAlgn="base" hangingPunct="0">
              <a:spcBef>
                <a:spcPct val="30000"/>
              </a:spcBef>
              <a:spcAft>
                <a:spcPct val="0"/>
              </a:spcAft>
              <a:defRPr sz="1200">
                <a:solidFill>
                  <a:schemeClr val="tx1"/>
                </a:solidFill>
                <a:latin typeface="Calibri" charset="0"/>
                <a:ea typeface="MS PGothic" charset="-128"/>
              </a:defRPr>
            </a:lvl6pPr>
            <a:lvl7pPr marL="2971800" indent="-228600" eaLnBrk="0" fontAlgn="base" hangingPunct="0">
              <a:spcBef>
                <a:spcPct val="30000"/>
              </a:spcBef>
              <a:spcAft>
                <a:spcPct val="0"/>
              </a:spcAft>
              <a:defRPr sz="1200">
                <a:solidFill>
                  <a:schemeClr val="tx1"/>
                </a:solidFill>
                <a:latin typeface="Calibri" charset="0"/>
                <a:ea typeface="MS PGothic" charset="-128"/>
              </a:defRPr>
            </a:lvl7pPr>
            <a:lvl8pPr marL="3429000" indent="-228600" eaLnBrk="0" fontAlgn="base" hangingPunct="0">
              <a:spcBef>
                <a:spcPct val="30000"/>
              </a:spcBef>
              <a:spcAft>
                <a:spcPct val="0"/>
              </a:spcAft>
              <a:defRPr sz="1200">
                <a:solidFill>
                  <a:schemeClr val="tx1"/>
                </a:solidFill>
                <a:latin typeface="Calibri" charset="0"/>
                <a:ea typeface="MS PGothic" charset="-128"/>
              </a:defRPr>
            </a:lvl8pPr>
            <a:lvl9pPr marL="3886200" indent="-2286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20EA9272-EA6E-2146-A290-81DC9128066D}" type="slidenum">
              <a:rPr lang="en-US" altLang="en-US">
                <a:latin typeface="Arial" charset="0"/>
              </a:rPr>
              <a:pPr>
                <a:spcBef>
                  <a:spcPct val="0"/>
                </a:spcBef>
              </a:pPr>
              <a:t>24</a:t>
            </a:fld>
            <a:endParaRPr lang="en-US" altLang="en-US">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smtClean="0"/>
            </a:lvl1pPr>
          </a:lstStyle>
          <a:p>
            <a:pPr>
              <a:defRPr/>
            </a:pPr>
            <a:fld id="{E9F67CA3-49EE-004C-80FA-8E0CA99E49DB}" type="datetimeFigureOut">
              <a:rPr lang="en-US" altLang="en-US"/>
              <a:pPr>
                <a:defRPr/>
              </a:pPr>
              <a:t>10/4/17</a:t>
            </a:fld>
            <a:endParaRPr lang="en-US" altLang="en-US" sz="1600"/>
          </a:p>
        </p:txBody>
      </p:sp>
      <p:sp>
        <p:nvSpPr>
          <p:cNvPr id="5" name="Footer Placeholder 4"/>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12"/>
          </p:nvPr>
        </p:nvSpPr>
        <p:spPr/>
        <p:txBody>
          <a:bodyPr/>
          <a:lstStyle>
            <a:lvl1pPr algn="r">
              <a:defRPr smtClean="0"/>
            </a:lvl1pPr>
          </a:lstStyle>
          <a:p>
            <a:pPr>
              <a:defRPr/>
            </a:pPr>
            <a:fld id="{96428ACD-2F44-0147-815A-F3615930CEE1}" type="slidenum">
              <a:rPr lang="en-US" altLang="en-US"/>
              <a:pPr>
                <a:defRPr/>
              </a:pPr>
              <a:t>‹#›</a:t>
            </a:fld>
            <a:endParaRPr lang="en-US" altLang="en-US"/>
          </a:p>
        </p:txBody>
      </p:sp>
    </p:spTree>
    <p:extLst>
      <p:ext uri="{BB962C8B-B14F-4D97-AF65-F5344CB8AC3E}">
        <p14:creationId xmlns:p14="http://schemas.microsoft.com/office/powerpoint/2010/main" val="1245257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Content Placeholder 3" descr="screenpic.GIF"/>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57200"/>
            <a:ext cx="8229600" cy="1143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905000"/>
            <a:ext cx="8229600" cy="4525963"/>
          </a:xfrm>
        </p:spPr>
        <p:txBody>
          <a:bodyPr/>
          <a:lstStyle>
            <a:lvl1pPr>
              <a:buFont typeface="Arial" pitchFamily="34" charset="0"/>
              <a:buChar char="•"/>
              <a:defRPr/>
            </a:lvl1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808948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ontent">
    <p:spTree>
      <p:nvGrpSpPr>
        <p:cNvPr id="1" name=""/>
        <p:cNvGrpSpPr/>
        <p:nvPr/>
      </p:nvGrpSpPr>
      <p:grpSpPr>
        <a:xfrm>
          <a:off x="0" y="0"/>
          <a:ext cx="0" cy="0"/>
          <a:chOff x="0" y="0"/>
          <a:chExt cx="0" cy="0"/>
        </a:xfrm>
      </p:grpSpPr>
      <p:pic>
        <p:nvPicPr>
          <p:cNvPr id="4" name="Content Placeholder 3" descr="screenpic.GIF"/>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457200" y="1295400"/>
            <a:ext cx="8229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064810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smtClean="0"/>
            </a:lvl1pPr>
          </a:lstStyle>
          <a:p>
            <a:pPr>
              <a:defRPr/>
            </a:pPr>
            <a:fld id="{390AD1F8-0BA2-1044-BB4E-7322FF4C9A15}" type="datetimeFigureOut">
              <a:rPr lang="en-US" altLang="en-US"/>
              <a:pPr>
                <a:defRPr/>
              </a:pPr>
              <a:t>10/4/17</a:t>
            </a:fld>
            <a:endParaRPr lang="en-US" altLang="en-US"/>
          </a:p>
        </p:txBody>
      </p:sp>
      <p:sp>
        <p:nvSpPr>
          <p:cNvPr id="5" name="Footer Placeholder 4"/>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12"/>
          </p:nvPr>
        </p:nvSpPr>
        <p:spPr/>
        <p:txBody>
          <a:bodyPr/>
          <a:lstStyle>
            <a:lvl1pPr algn="r">
              <a:defRPr smtClean="0"/>
            </a:lvl1pPr>
          </a:lstStyle>
          <a:p>
            <a:pPr>
              <a:defRPr/>
            </a:pPr>
            <a:fld id="{E0DE3B99-A456-9C40-B395-8AF0289B5045}" type="slidenum">
              <a:rPr lang="en-US" altLang="en-US"/>
              <a:pPr>
                <a:defRPr/>
              </a:pPr>
              <a:t>‹#›</a:t>
            </a:fld>
            <a:endParaRPr lang="en-US" altLang="en-US"/>
          </a:p>
        </p:txBody>
      </p:sp>
    </p:spTree>
    <p:extLst>
      <p:ext uri="{BB962C8B-B14F-4D97-AF65-F5344CB8AC3E}">
        <p14:creationId xmlns:p14="http://schemas.microsoft.com/office/powerpoint/2010/main" val="1283061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smtClean="0"/>
            </a:lvl1pPr>
          </a:lstStyle>
          <a:p>
            <a:pPr>
              <a:defRPr/>
            </a:pPr>
            <a:fld id="{8DA206C4-03AA-E643-A16D-6B3069624A3A}" type="datetimeFigureOut">
              <a:rPr lang="en-US" altLang="en-US"/>
              <a:pPr>
                <a:defRPr/>
              </a:pPr>
              <a:t>10/4/17</a:t>
            </a:fld>
            <a:endParaRPr lang="en-US" altLang="en-US"/>
          </a:p>
        </p:txBody>
      </p:sp>
      <p:sp>
        <p:nvSpPr>
          <p:cNvPr id="6" name="Footer Placeholder 5"/>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7" name="Slide Number Placeholder 6"/>
          <p:cNvSpPr>
            <a:spLocks noGrp="1"/>
          </p:cNvSpPr>
          <p:nvPr>
            <p:ph type="sldNum" sz="quarter" idx="12"/>
          </p:nvPr>
        </p:nvSpPr>
        <p:spPr/>
        <p:txBody>
          <a:bodyPr/>
          <a:lstStyle>
            <a:lvl1pPr algn="r">
              <a:defRPr smtClean="0"/>
            </a:lvl1pPr>
          </a:lstStyle>
          <a:p>
            <a:pPr>
              <a:defRPr/>
            </a:pPr>
            <a:fld id="{D1798C33-54DE-D240-9A3E-02DA1C2515F1}" type="slidenum">
              <a:rPr lang="en-US" altLang="en-US"/>
              <a:pPr>
                <a:defRPr/>
              </a:pPr>
              <a:t>‹#›</a:t>
            </a:fld>
            <a:endParaRPr lang="en-US" altLang="en-US"/>
          </a:p>
        </p:txBody>
      </p:sp>
    </p:spTree>
    <p:extLst>
      <p:ext uri="{BB962C8B-B14F-4D97-AF65-F5344CB8AC3E}">
        <p14:creationId xmlns:p14="http://schemas.microsoft.com/office/powerpoint/2010/main" val="153033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smtClean="0"/>
            </a:lvl1pPr>
          </a:lstStyle>
          <a:p>
            <a:pPr>
              <a:defRPr/>
            </a:pPr>
            <a:fld id="{411116C2-3886-0346-BEEA-F8983A4837F6}" type="datetimeFigureOut">
              <a:rPr lang="en-US" altLang="en-US"/>
              <a:pPr>
                <a:defRPr/>
              </a:pPr>
              <a:t>10/4/17</a:t>
            </a:fld>
            <a:endParaRPr lang="en-US" altLang="en-US"/>
          </a:p>
        </p:txBody>
      </p:sp>
      <p:sp>
        <p:nvSpPr>
          <p:cNvPr id="8" name="Footer Placeholder 7"/>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9" name="Slide Number Placeholder 8"/>
          <p:cNvSpPr>
            <a:spLocks noGrp="1"/>
          </p:cNvSpPr>
          <p:nvPr>
            <p:ph type="sldNum" sz="quarter" idx="12"/>
          </p:nvPr>
        </p:nvSpPr>
        <p:spPr/>
        <p:txBody>
          <a:bodyPr/>
          <a:lstStyle>
            <a:lvl1pPr algn="r">
              <a:defRPr smtClean="0"/>
            </a:lvl1pPr>
          </a:lstStyle>
          <a:p>
            <a:pPr>
              <a:defRPr/>
            </a:pPr>
            <a:fld id="{8A995894-ADAF-904A-BA2B-07DFD997D52E}" type="slidenum">
              <a:rPr lang="en-US" altLang="en-US"/>
              <a:pPr>
                <a:defRPr/>
              </a:pPr>
              <a:t>‹#›</a:t>
            </a:fld>
            <a:endParaRPr lang="en-US" altLang="en-US"/>
          </a:p>
        </p:txBody>
      </p:sp>
    </p:spTree>
    <p:extLst>
      <p:ext uri="{BB962C8B-B14F-4D97-AF65-F5344CB8AC3E}">
        <p14:creationId xmlns:p14="http://schemas.microsoft.com/office/powerpoint/2010/main" val="1983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smtClean="0"/>
            </a:lvl1pPr>
          </a:lstStyle>
          <a:p>
            <a:pPr>
              <a:defRPr/>
            </a:pPr>
            <a:fld id="{F6A324FE-0848-C547-B302-F69A574A4DBC}" type="datetimeFigureOut">
              <a:rPr lang="en-US" altLang="en-US"/>
              <a:pPr>
                <a:defRPr/>
              </a:pPr>
              <a:t>10/4/17</a:t>
            </a:fld>
            <a:endParaRPr lang="en-US" altLang="en-US"/>
          </a:p>
        </p:txBody>
      </p:sp>
      <p:sp>
        <p:nvSpPr>
          <p:cNvPr id="4" name="Footer Placeholder 3"/>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5" name="Slide Number Placeholder 4"/>
          <p:cNvSpPr>
            <a:spLocks noGrp="1"/>
          </p:cNvSpPr>
          <p:nvPr>
            <p:ph type="sldNum" sz="quarter" idx="12"/>
          </p:nvPr>
        </p:nvSpPr>
        <p:spPr/>
        <p:txBody>
          <a:bodyPr/>
          <a:lstStyle>
            <a:lvl1pPr algn="r">
              <a:defRPr smtClean="0"/>
            </a:lvl1pPr>
          </a:lstStyle>
          <a:p>
            <a:pPr>
              <a:defRPr/>
            </a:pPr>
            <a:fld id="{F790FFB2-BCB6-504F-AA94-EA09B392F39F}" type="slidenum">
              <a:rPr lang="en-US" altLang="en-US"/>
              <a:pPr>
                <a:defRPr/>
              </a:pPr>
              <a:t>‹#›</a:t>
            </a:fld>
            <a:endParaRPr lang="en-US" altLang="en-US"/>
          </a:p>
        </p:txBody>
      </p:sp>
    </p:spTree>
    <p:extLst>
      <p:ext uri="{BB962C8B-B14F-4D97-AF65-F5344CB8AC3E}">
        <p14:creationId xmlns:p14="http://schemas.microsoft.com/office/powerpoint/2010/main" val="1122765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mtClean="0"/>
            </a:lvl1pPr>
          </a:lstStyle>
          <a:p>
            <a:pPr>
              <a:defRPr/>
            </a:pPr>
            <a:fld id="{7DDC21F7-00D9-654A-B9D0-438DAB6A49E2}" type="datetimeFigureOut">
              <a:rPr lang="en-US" altLang="en-US"/>
              <a:pPr>
                <a:defRPr/>
              </a:pPr>
              <a:t>10/4/17</a:t>
            </a:fld>
            <a:endParaRPr lang="en-US" altLang="en-US"/>
          </a:p>
        </p:txBody>
      </p:sp>
      <p:sp>
        <p:nvSpPr>
          <p:cNvPr id="3" name="Footer Placeholder 2"/>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4" name="Slide Number Placeholder 3"/>
          <p:cNvSpPr>
            <a:spLocks noGrp="1"/>
          </p:cNvSpPr>
          <p:nvPr>
            <p:ph type="sldNum" sz="quarter" idx="12"/>
          </p:nvPr>
        </p:nvSpPr>
        <p:spPr/>
        <p:txBody>
          <a:bodyPr/>
          <a:lstStyle>
            <a:lvl1pPr algn="r">
              <a:defRPr smtClean="0"/>
            </a:lvl1pPr>
          </a:lstStyle>
          <a:p>
            <a:pPr>
              <a:defRPr/>
            </a:pPr>
            <a:fld id="{B449775C-A769-D84D-B488-F28CBD99CB42}" type="slidenum">
              <a:rPr lang="en-US" altLang="en-US"/>
              <a:pPr>
                <a:defRPr/>
              </a:pPr>
              <a:t>‹#›</a:t>
            </a:fld>
            <a:endParaRPr lang="en-US" altLang="en-US"/>
          </a:p>
        </p:txBody>
      </p:sp>
    </p:spTree>
    <p:extLst>
      <p:ext uri="{BB962C8B-B14F-4D97-AF65-F5344CB8AC3E}">
        <p14:creationId xmlns:p14="http://schemas.microsoft.com/office/powerpoint/2010/main" val="387708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smtClean="0"/>
            </a:lvl1pPr>
          </a:lstStyle>
          <a:p>
            <a:pPr>
              <a:defRPr/>
            </a:pPr>
            <a:fld id="{64EDAA62-5F7A-F448-B9F3-C2809EC0EFE4}" type="datetimeFigureOut">
              <a:rPr lang="en-US" altLang="en-US"/>
              <a:pPr>
                <a:defRPr/>
              </a:pPr>
              <a:t>10/4/17</a:t>
            </a:fld>
            <a:endParaRPr lang="en-US" altLang="en-US"/>
          </a:p>
        </p:txBody>
      </p:sp>
      <p:sp>
        <p:nvSpPr>
          <p:cNvPr id="6" name="Footer Placeholder 5"/>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7" name="Slide Number Placeholder 6"/>
          <p:cNvSpPr>
            <a:spLocks noGrp="1"/>
          </p:cNvSpPr>
          <p:nvPr>
            <p:ph type="sldNum" sz="quarter" idx="12"/>
          </p:nvPr>
        </p:nvSpPr>
        <p:spPr/>
        <p:txBody>
          <a:bodyPr/>
          <a:lstStyle>
            <a:lvl1pPr algn="r">
              <a:defRPr smtClean="0"/>
            </a:lvl1pPr>
          </a:lstStyle>
          <a:p>
            <a:pPr>
              <a:defRPr/>
            </a:pPr>
            <a:fld id="{33EF9C47-0779-2C45-9183-5A561016F1AA}" type="slidenum">
              <a:rPr lang="en-US" altLang="en-US"/>
              <a:pPr>
                <a:defRPr/>
              </a:pPr>
              <a:t>‹#›</a:t>
            </a:fld>
            <a:endParaRPr lang="en-US" altLang="en-US"/>
          </a:p>
        </p:txBody>
      </p:sp>
    </p:spTree>
    <p:extLst>
      <p:ext uri="{BB962C8B-B14F-4D97-AF65-F5344CB8AC3E}">
        <p14:creationId xmlns:p14="http://schemas.microsoft.com/office/powerpoint/2010/main" val="755156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smtClean="0"/>
            </a:lvl1pPr>
          </a:lstStyle>
          <a:p>
            <a:pPr>
              <a:defRPr/>
            </a:pPr>
            <a:fld id="{137191F1-D432-C845-84C0-7DE0E8210765}" type="datetimeFigureOut">
              <a:rPr lang="en-US" altLang="en-US"/>
              <a:pPr>
                <a:defRPr/>
              </a:pPr>
              <a:t>10/4/17</a:t>
            </a:fld>
            <a:endParaRPr lang="en-US" altLang="en-US"/>
          </a:p>
        </p:txBody>
      </p:sp>
      <p:sp>
        <p:nvSpPr>
          <p:cNvPr id="6" name="Footer Placeholder 5"/>
          <p:cNvSpPr>
            <a:spLocks noGrp="1"/>
          </p:cNvSpPr>
          <p:nvPr>
            <p:ph type="ftr" sz="quarter" idx="11"/>
          </p:nvPr>
        </p:nvSpPr>
        <p:spPr/>
        <p:txBody>
          <a:bodyPr/>
          <a:lstStyle>
            <a:lvl1pPr algn="ctr">
              <a:defRPr sz="1200">
                <a:solidFill>
                  <a:schemeClr val="tx1">
                    <a:tint val="75000"/>
                  </a:schemeClr>
                </a:solidFill>
              </a:defRPr>
            </a:lvl1pPr>
          </a:lstStyle>
          <a:p>
            <a:pPr>
              <a:defRPr/>
            </a:pPr>
            <a:endParaRPr lang="en-US"/>
          </a:p>
        </p:txBody>
      </p:sp>
      <p:sp>
        <p:nvSpPr>
          <p:cNvPr id="7" name="Slide Number Placeholder 6"/>
          <p:cNvSpPr>
            <a:spLocks noGrp="1"/>
          </p:cNvSpPr>
          <p:nvPr>
            <p:ph type="sldNum" sz="quarter" idx="12"/>
          </p:nvPr>
        </p:nvSpPr>
        <p:spPr/>
        <p:txBody>
          <a:bodyPr/>
          <a:lstStyle>
            <a:lvl1pPr algn="r">
              <a:defRPr smtClean="0"/>
            </a:lvl1pPr>
          </a:lstStyle>
          <a:p>
            <a:pPr>
              <a:defRPr/>
            </a:pPr>
            <a:fld id="{38832DE2-69F7-2547-8CFD-399CEBEA4392}" type="slidenum">
              <a:rPr lang="en-US" altLang="en-US"/>
              <a:pPr>
                <a:defRPr/>
              </a:pPr>
              <a:t>‹#›</a:t>
            </a:fld>
            <a:endParaRPr lang="en-US" altLang="en-US"/>
          </a:p>
        </p:txBody>
      </p:sp>
    </p:spTree>
    <p:extLst>
      <p:ext uri="{BB962C8B-B14F-4D97-AF65-F5344CB8AC3E}">
        <p14:creationId xmlns:p14="http://schemas.microsoft.com/office/powerpoint/2010/main" val="279832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C965FA8-5E95-EB41-B5D8-F33B2794CCB9}" type="datetimeFigureOut">
              <a:rPr lang="en-US" altLang="en-US"/>
              <a:pPr>
                <a:defRPr/>
              </a:pPr>
              <a:t>10/4/17</a:t>
            </a:fld>
            <a:endParaRPr lang="en-US" altLang="en-US">
              <a:solidFill>
                <a:schemeClr val="tx2"/>
              </a:solidFill>
            </a:endParaRPr>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C8C9160-E5D5-C14A-B374-6643DFF83FBA}"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153438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AEBD50F-5E0C-BE4B-B332-3D920CD25021}" type="datetimeFigureOut">
              <a:rPr lang="en-US" altLang="en-US"/>
              <a:pPr>
                <a:defRPr/>
              </a:pPr>
              <a:t>10/4/17</a:t>
            </a:fld>
            <a:endParaRPr lang="en-US" altLang="en-US">
              <a:solidFill>
                <a:schemeClr val="tx2"/>
              </a:solidFill>
            </a:endParaRPr>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5E1FF5F-8093-A24F-9474-79E50A95D328}"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1866425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A51C178-D7A4-1841-B6D1-01C218AB9968}" type="datetimeFigureOut">
              <a:rPr lang="en-US" altLang="en-US"/>
              <a:pPr>
                <a:defRPr/>
              </a:pPr>
              <a:t>10/4/17</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B33996C3-C1D7-E646-8FB2-99ED4CB9E804}"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727662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pPr>
              <a:defRPr/>
            </a:pPr>
            <a:fld id="{ADFE20B7-B8F6-854D-A67D-CF77F950DEF8}" type="datetimeFigureOut">
              <a:rPr lang="en-US" altLang="en-US"/>
              <a:pPr>
                <a:defRPr/>
              </a:pPr>
              <a:t>10/4/17</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BEA80B5C-AC96-D84D-A321-917FDD26E304}"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2057936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pPr>
              <a:defRPr/>
            </a:pPr>
            <a:fld id="{AD53BEE0-7A3C-C44F-8088-E13D7CA4AF38}" type="datetimeFigureOut">
              <a:rPr lang="en-US" altLang="en-US"/>
              <a:pPr>
                <a:defRPr/>
              </a:pPr>
              <a:t>10/4/17</a:t>
            </a:fld>
            <a:endParaRPr lang="en-US" altLang="en-US">
              <a:solidFill>
                <a:schemeClr val="tx2"/>
              </a:solidFill>
            </a:endParaRPr>
          </a:p>
        </p:txBody>
      </p:sp>
      <p:sp>
        <p:nvSpPr>
          <p:cNvPr id="8" name="Slide Number Placeholder 8"/>
          <p:cNvSpPr>
            <a:spLocks noGrp="1"/>
          </p:cNvSpPr>
          <p:nvPr>
            <p:ph type="sldNum" sz="quarter" idx="11"/>
          </p:nvPr>
        </p:nvSpPr>
        <p:spPr/>
        <p:txBody>
          <a:bodyPr/>
          <a:lstStyle>
            <a:lvl1pPr>
              <a:defRPr/>
            </a:lvl1pPr>
          </a:lstStyle>
          <a:p>
            <a:pPr>
              <a:defRPr/>
            </a:pPr>
            <a:fld id="{FD9C454E-6568-104E-B39D-96C190CB532E}"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366431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pPr>
              <a:defRPr/>
            </a:pPr>
            <a:fld id="{4F4BEAC3-D7C3-2E46-B49F-A570856A0A0A}" type="datetimeFigureOut">
              <a:rPr lang="en-US" altLang="en-US"/>
              <a:pPr>
                <a:defRPr/>
              </a:pPr>
              <a:t>10/4/17</a:t>
            </a:fld>
            <a:endParaRPr lang="en-US" altLang="en-US">
              <a:solidFill>
                <a:schemeClr val="tx2"/>
              </a:solidFill>
            </a:endParaRPr>
          </a:p>
        </p:txBody>
      </p:sp>
      <p:sp>
        <p:nvSpPr>
          <p:cNvPr id="4" name="Slide Number Placeholder 4"/>
          <p:cNvSpPr>
            <a:spLocks noGrp="1"/>
          </p:cNvSpPr>
          <p:nvPr>
            <p:ph type="sldNum" sz="quarter" idx="11"/>
          </p:nvPr>
        </p:nvSpPr>
        <p:spPr/>
        <p:txBody>
          <a:bodyPr/>
          <a:lstStyle>
            <a:lvl1pPr>
              <a:defRPr/>
            </a:lvl1pPr>
          </a:lstStyle>
          <a:p>
            <a:pPr>
              <a:defRPr/>
            </a:pPr>
            <a:fld id="{A281219F-3F2D-BF46-80C3-A0CBF3660425}"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1770604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A643A226-E8AF-4244-8595-06209C2C668F}" type="datetimeFigureOut">
              <a:rPr lang="en-US" altLang="en-US"/>
              <a:pPr>
                <a:defRPr/>
              </a:pPr>
              <a:t>10/4/17</a:t>
            </a:fld>
            <a:endParaRPr lang="en-US" altLang="en-US">
              <a:solidFill>
                <a:schemeClr val="tx2"/>
              </a:solidFill>
            </a:endParaRPr>
          </a:p>
        </p:txBody>
      </p:sp>
      <p:sp>
        <p:nvSpPr>
          <p:cNvPr id="3" name="Slide Number Placeholder 3"/>
          <p:cNvSpPr>
            <a:spLocks noGrp="1"/>
          </p:cNvSpPr>
          <p:nvPr>
            <p:ph type="sldNum" sz="quarter" idx="11"/>
          </p:nvPr>
        </p:nvSpPr>
        <p:spPr/>
        <p:txBody>
          <a:bodyPr/>
          <a:lstStyle>
            <a:lvl1pPr>
              <a:defRPr/>
            </a:lvl1pPr>
          </a:lstStyle>
          <a:p>
            <a:pPr>
              <a:defRPr/>
            </a:pPr>
            <a:fld id="{5AB49FB6-1A5A-F14E-B7D9-C69572372D14}"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8675736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fld id="{DBF9E5A5-7C56-6046-8829-84520DDD0A5B}" type="datetimeFigureOut">
              <a:rPr lang="en-US" altLang="en-US"/>
              <a:pPr>
                <a:defRPr/>
              </a:pPr>
              <a:t>10/4/17</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36BF349D-AB45-3D4B-A789-4CE3FDFBC68F}"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20439232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fld id="{6A349DB5-DB9A-504B-89AD-A7AEED08BEAC}" type="datetimeFigureOut">
              <a:rPr lang="en-US" altLang="en-US"/>
              <a:pPr>
                <a:defRPr/>
              </a:pPr>
              <a:t>10/4/17</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B979492E-619E-A64A-A352-31B92EC76E5C}"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1070401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DF853055-2D70-E448-BA47-CC5BBBD314DF}" type="datetimeFigureOut">
              <a:rPr lang="en-US" altLang="en-US"/>
              <a:pPr>
                <a:defRPr/>
              </a:pPr>
              <a:t>10/4/17</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F6943838-3D01-2F40-8D5C-848ADE5C9518}"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7700710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A670A1A-D8DB-2845-8D64-C917CC92EECF}" type="datetimeFigureOut">
              <a:rPr lang="en-US" altLang="en-US"/>
              <a:pPr>
                <a:defRPr/>
              </a:pPr>
              <a:t>10/4/17</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FCCC9455-3E74-A74A-8F6B-4AAF4A4F8A4E}" type="slidenum">
              <a:rPr lang="en-US" altLang="en-US"/>
              <a:pPr>
                <a:defRPr/>
              </a:pPr>
              <a:t>‹#›</a:t>
            </a:fld>
            <a:endParaRPr lang="en-US" altLang="en-US" sz="1600">
              <a:solidFill>
                <a:schemeClr val="tx2"/>
              </a:solidFill>
            </a:endParaRPr>
          </a:p>
        </p:txBody>
      </p:sp>
    </p:spTree>
    <p:extLst>
      <p:ext uri="{BB962C8B-B14F-4D97-AF65-F5344CB8AC3E}">
        <p14:creationId xmlns:p14="http://schemas.microsoft.com/office/powerpoint/2010/main" val="184771414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1.xml"/><Relationship Id="rId12" Type="http://schemas.openxmlformats.org/officeDocument/2006/relationships/theme" Target="../theme/theme2.xml"/><Relationship Id="rId13" Type="http://schemas.openxmlformats.org/officeDocument/2006/relationships/image" Target="../media/image2.jpeg"/><Relationship Id="rId1" Type="http://schemas.openxmlformats.org/officeDocument/2006/relationships/slideLayout" Target="../slideLayouts/slideLayout11.xml"/><Relationship Id="rId2" Type="http://schemas.openxmlformats.org/officeDocument/2006/relationships/slideLayout" Target="../slideLayouts/slideLayout12.xml"/><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US" altLang="en-US"/>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Arial" panose="020B0604020202020204" pitchFamily="34" charset="0"/>
                <a:ea typeface="MS PGothic" panose="020B0600070205080204" pitchFamily="34" charset="-128"/>
              </a:defRPr>
            </a:lvl1pPr>
          </a:lstStyle>
          <a:p>
            <a:pPr>
              <a:defRPr/>
            </a:pPr>
            <a:fld id="{BD0E49BD-89FA-D44D-AEDF-44F57290B403}" type="datetimeFigureOut">
              <a:rPr lang="en-US" altLang="en-US"/>
              <a:pPr>
                <a:defRPr/>
              </a:pPr>
              <a:t>10/4/17</a:t>
            </a:fld>
            <a:endParaRPr lang="en-US" altLang="en-US" sz="1400">
              <a:solidFill>
                <a:schemeClr val="tx2"/>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r" eaLnBrk="1" hangingPunct="1">
              <a:defRPr sz="1400">
                <a:solidFill>
                  <a:schemeClr val="tx2"/>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Arial" panose="020B0604020202020204" pitchFamily="34" charset="0"/>
                <a:ea typeface="MS PGothic" panose="020B0600070205080204" pitchFamily="34" charset="-128"/>
              </a:defRPr>
            </a:lvl1pPr>
          </a:lstStyle>
          <a:p>
            <a:pPr>
              <a:defRPr/>
            </a:pPr>
            <a:fld id="{80FA3E53-88E6-C24A-B8FA-A870F3A86851}" type="slidenum">
              <a:rPr lang="en-US" altLang="en-US"/>
              <a:pPr>
                <a:defRPr/>
              </a:pPr>
              <a:t>‹#›</a:t>
            </a:fld>
            <a:endParaRPr lang="en-US" altLang="en-US" sz="1600">
              <a:solidFill>
                <a:schemeClr val="tx2"/>
              </a:solidFill>
            </a:endParaRPr>
          </a:p>
        </p:txBody>
      </p:sp>
      <p:pic>
        <p:nvPicPr>
          <p:cNvPr id="1031" name="Content Placeholder 3" descr="screenpic.GIF"/>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0" y="6629400"/>
            <a:ext cx="9144000" cy="228600"/>
          </a:xfrm>
          <a:prstGeom prst="rect">
            <a:avLst/>
          </a:prstGeom>
          <a:solidFill>
            <a:srgbClr val="647D8F"/>
          </a:solidFill>
          <a:ln>
            <a:solidFill>
              <a:srgbClr val="647D8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Lst>
  <p:txStyles>
    <p:titleStyle>
      <a:lvl1pPr algn="ctr" rtl="0" eaLnBrk="1" fontAlgn="base" hangingPunct="1">
        <a:spcBef>
          <a:spcPct val="0"/>
        </a:spcBef>
        <a:spcAft>
          <a:spcPct val="0"/>
        </a:spcAft>
        <a:defRPr sz="4400" kern="1200">
          <a:solidFill>
            <a:schemeClr val="tx1"/>
          </a:solidFill>
          <a:latin typeface="+mj-lt"/>
          <a:ea typeface="MS PGothic" panose="020B0600070205080204" pitchFamily="34" charset="-128"/>
          <a:cs typeface="+mj-cs"/>
        </a:defRPr>
      </a:lvl1pPr>
      <a:lvl2pPr algn="ctr" rtl="0" eaLnBrk="1" fontAlgn="base" hangingPunct="1">
        <a:spcBef>
          <a:spcPct val="0"/>
        </a:spcBef>
        <a:spcAft>
          <a:spcPct val="0"/>
        </a:spcAft>
        <a:defRPr sz="4400">
          <a:solidFill>
            <a:schemeClr val="tx1"/>
          </a:solidFill>
          <a:latin typeface="Calibri" pitchFamily="34" charset="0"/>
          <a:ea typeface="MS PGothic" panose="020B0600070205080204" pitchFamily="34" charset="-128"/>
        </a:defRPr>
      </a:lvl2pPr>
      <a:lvl3pPr algn="ctr" rtl="0" eaLnBrk="1" fontAlgn="base" hangingPunct="1">
        <a:spcBef>
          <a:spcPct val="0"/>
        </a:spcBef>
        <a:spcAft>
          <a:spcPct val="0"/>
        </a:spcAft>
        <a:defRPr sz="4400">
          <a:solidFill>
            <a:schemeClr val="tx1"/>
          </a:solidFill>
          <a:latin typeface="Calibri" pitchFamily="34" charset="0"/>
          <a:ea typeface="MS PGothic" panose="020B0600070205080204" pitchFamily="34" charset="-128"/>
        </a:defRPr>
      </a:lvl3pPr>
      <a:lvl4pPr algn="ctr" rtl="0" eaLnBrk="1" fontAlgn="base" hangingPunct="1">
        <a:spcBef>
          <a:spcPct val="0"/>
        </a:spcBef>
        <a:spcAft>
          <a:spcPct val="0"/>
        </a:spcAft>
        <a:defRPr sz="4400">
          <a:solidFill>
            <a:schemeClr val="tx1"/>
          </a:solidFill>
          <a:latin typeface="Calibri" pitchFamily="34" charset="0"/>
          <a:ea typeface="MS PGothic" panose="020B0600070205080204" pitchFamily="34" charset="-128"/>
        </a:defRPr>
      </a:lvl4pPr>
      <a:lvl5pPr algn="ctr" rtl="0" eaLnBrk="1" fontAlgn="base" hangingPunct="1">
        <a:spcBef>
          <a:spcPct val="0"/>
        </a:spcBef>
        <a:spcAft>
          <a:spcPct val="0"/>
        </a:spcAft>
        <a:defRPr sz="4400">
          <a:solidFill>
            <a:schemeClr val="tx1"/>
          </a:solidFill>
          <a:latin typeface="Calibri" pitchFamily="34" charset="0"/>
          <a:ea typeface="MS PGothic" panose="020B0600070205080204" pitchFamily="34" charset="-128"/>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S PGothic" panose="020B0600070205080204" pitchFamily="34" charset="-128"/>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S PGothic" panose="020B0600070205080204" pitchFamily="34" charset="-128"/>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S PGothic" panose="020B0600070205080204" pitchFamily="34" charset="-128"/>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S PGothic" panose="020B0600070205080204" pitchFamily="34" charset="-128"/>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x-none"/>
              <a:t>Click to edit Master title style</a:t>
            </a:r>
            <a:endParaRPr lang="en-GB" altLang="x-none"/>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x-none"/>
              <a:t>Click to edit Master text styles</a:t>
            </a:r>
          </a:p>
          <a:p>
            <a:pPr lvl="1"/>
            <a:r>
              <a:rPr lang="en-US" altLang="x-none"/>
              <a:t>Second level</a:t>
            </a:r>
          </a:p>
          <a:p>
            <a:pPr lvl="2"/>
            <a:r>
              <a:rPr lang="en-US" altLang="x-none"/>
              <a:t>Third level</a:t>
            </a:r>
          </a:p>
          <a:p>
            <a:pPr lvl="3"/>
            <a:r>
              <a:rPr lang="en-US" altLang="x-none"/>
              <a:t>Fourth level</a:t>
            </a:r>
          </a:p>
          <a:p>
            <a:pPr lvl="4"/>
            <a:r>
              <a:rPr lang="en-US" altLang="x-none"/>
              <a:t>Fifth level</a:t>
            </a:r>
            <a:endParaRPr lang="en-GB" altLang="x-none"/>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latin typeface="Arial" panose="020B0604020202020204" pitchFamily="34" charset="0"/>
                <a:ea typeface="MS PGothic" panose="020B0600070205080204" pitchFamily="34" charset="-128"/>
              </a:defRPr>
            </a:lvl1pPr>
          </a:lstStyle>
          <a:p>
            <a:pPr>
              <a:defRPr/>
            </a:pPr>
            <a:fld id="{B0C606AA-6F03-AF47-8110-E410006C721D}" type="datetimeFigureOut">
              <a:rPr lang="en-US" altLang="en-US"/>
              <a:pPr>
                <a:defRPr/>
              </a:pPr>
              <a:t>10/4/17</a:t>
            </a:fld>
            <a:endParaRPr lang="en-US" altLang="en-US" sz="1400">
              <a:solidFill>
                <a:schemeClr val="tx2"/>
              </a:solidFill>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latin typeface="Arial" panose="020B0604020202020204" pitchFamily="34" charset="0"/>
                <a:ea typeface="MS PGothic" panose="020B0600070205080204" pitchFamily="34" charset="-128"/>
              </a:defRPr>
            </a:lvl1pPr>
          </a:lstStyle>
          <a:p>
            <a:pPr>
              <a:defRPr/>
            </a:pPr>
            <a:fld id="{5140CD1C-B798-CA44-A068-4599C1CFAE5C}" type="slidenum">
              <a:rPr lang="en-US" altLang="en-US"/>
              <a:pPr>
                <a:defRPr/>
              </a:pPr>
              <a:t>‹#›</a:t>
            </a:fld>
            <a:endParaRPr lang="en-US" altLang="en-US" sz="1600">
              <a:solidFill>
                <a:schemeClr val="tx2"/>
              </a:solidFill>
            </a:endParaRPr>
          </a:p>
        </p:txBody>
      </p:sp>
    </p:spTree>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charset="0"/>
        </a:defRPr>
      </a:lvl2pPr>
      <a:lvl3pPr algn="ctr" rtl="0" fontAlgn="base">
        <a:spcBef>
          <a:spcPct val="0"/>
        </a:spcBef>
        <a:spcAft>
          <a:spcPct val="0"/>
        </a:spcAft>
        <a:defRPr sz="4400">
          <a:solidFill>
            <a:schemeClr val="tx1"/>
          </a:solidFill>
          <a:latin typeface="Myriad Pro" charset="0"/>
        </a:defRPr>
      </a:lvl3pPr>
      <a:lvl4pPr algn="ctr" rtl="0" fontAlgn="base">
        <a:spcBef>
          <a:spcPct val="0"/>
        </a:spcBef>
        <a:spcAft>
          <a:spcPct val="0"/>
        </a:spcAft>
        <a:defRPr sz="4400">
          <a:solidFill>
            <a:schemeClr val="tx1"/>
          </a:solidFill>
          <a:latin typeface="Myriad Pro" charset="0"/>
        </a:defRPr>
      </a:lvl4pPr>
      <a:lvl5pPr algn="ctr" rtl="0" fontAlgn="base">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wmf"/><Relationship Id="rId4" Type="http://schemas.openxmlformats.org/officeDocument/2006/relationships/image" Target="../media/image5.wmf"/><Relationship Id="rId5" Type="http://schemas.openxmlformats.org/officeDocument/2006/relationships/image" Target="../media/image6.wmf"/><Relationship Id="rId6" Type="http://schemas.openxmlformats.org/officeDocument/2006/relationships/image" Target="../media/image7.wmf"/><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8.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wmf"/><Relationship Id="rId4" Type="http://schemas.openxmlformats.org/officeDocument/2006/relationships/image" Target="../media/image10.wmf"/><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11.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12.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14.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4" Type="http://schemas.openxmlformats.org/officeDocument/2006/relationships/image" Target="../media/image5.wmf"/><Relationship Id="rId5" Type="http://schemas.openxmlformats.org/officeDocument/2006/relationships/image" Target="../media/image6.wmf"/><Relationship Id="rId6" Type="http://schemas.openxmlformats.org/officeDocument/2006/relationships/image" Target="../media/image7.wmf"/><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8.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wmf"/><Relationship Id="rId4" Type="http://schemas.openxmlformats.org/officeDocument/2006/relationships/image" Target="../media/image10.wmf"/><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11.w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 Id="rId3" Type="http://schemas.openxmlformats.org/officeDocument/2006/relationships/image" Target="../media/image12.w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1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image" Target="../media/image14.w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ctrTitle"/>
          </p:nvPr>
        </p:nvSpPr>
        <p:spPr/>
        <p:txBody>
          <a:bodyPr/>
          <a:lstStyle/>
          <a:p>
            <a:pPr eaLnBrk="1" hangingPunct="1"/>
            <a:r>
              <a:rPr lang="en-US" altLang="en-US" sz="4000">
                <a:latin typeface="Calibri" charset="0"/>
                <a:ea typeface="ＭＳ Ｐゴシック" charset="-128"/>
              </a:rPr>
              <a:t>Gwerthuso Gwybodaeth yn feirniadol</a:t>
            </a:r>
          </a:p>
        </p:txBody>
      </p:sp>
      <p:sp>
        <p:nvSpPr>
          <p:cNvPr id="2051" name="Rectangle 3"/>
          <p:cNvSpPr>
            <a:spLocks noGrp="1" noChangeArrowheads="1"/>
          </p:cNvSpPr>
          <p:nvPr>
            <p:ph type="subTitle" idx="1"/>
          </p:nvPr>
        </p:nvSpPr>
        <p:spPr/>
        <p:txBody>
          <a:bodyPr/>
          <a:lstStyle/>
          <a:p>
            <a:pPr eaLnBrk="1" hangingPunct="1">
              <a:defRPr/>
            </a:pPr>
            <a:r>
              <a:rPr lang="en-US" sz="2800" dirty="0" err="1">
                <a:ea typeface="+mn-ea"/>
              </a:rPr>
              <a:t>Amcan</a:t>
            </a:r>
            <a:r>
              <a:rPr lang="en-US" sz="2800" dirty="0">
                <a:ea typeface="+mn-ea"/>
              </a:rPr>
              <a:t>: </a:t>
            </a:r>
            <a:r>
              <a:rPr lang="en-US" sz="2800" dirty="0" err="1">
                <a:ea typeface="+mn-ea"/>
              </a:rPr>
              <a:t>Bydd</a:t>
            </a:r>
            <a:r>
              <a:rPr lang="en-US" sz="2800" dirty="0">
                <a:ea typeface="+mn-ea"/>
              </a:rPr>
              <a:t> </a:t>
            </a:r>
            <a:r>
              <a:rPr lang="en-US" sz="2800" dirty="0" err="1">
                <a:ea typeface="+mn-ea"/>
              </a:rPr>
              <a:t>myfyrwyr</a:t>
            </a:r>
            <a:r>
              <a:rPr lang="en-US" sz="2800" dirty="0">
                <a:ea typeface="+mn-ea"/>
              </a:rPr>
              <a:t> </a:t>
            </a:r>
            <a:r>
              <a:rPr lang="en-US" sz="2800" dirty="0" err="1">
                <a:ea typeface="+mn-ea"/>
              </a:rPr>
              <a:t>yn</a:t>
            </a:r>
            <a:r>
              <a:rPr lang="en-US" sz="2800" dirty="0">
                <a:ea typeface="+mn-ea"/>
              </a:rPr>
              <a:t> </a:t>
            </a:r>
            <a:r>
              <a:rPr lang="en-US" sz="2800" dirty="0" err="1">
                <a:ea typeface="+mn-ea"/>
              </a:rPr>
              <a:t>gallu</a:t>
            </a:r>
            <a:r>
              <a:rPr lang="en-US" sz="2800" dirty="0">
                <a:ea typeface="+mn-ea"/>
              </a:rPr>
              <a:t> </a:t>
            </a:r>
            <a:r>
              <a:rPr lang="en-US" sz="2800" dirty="0" err="1">
                <a:ea typeface="+mn-ea"/>
              </a:rPr>
              <a:t>gwerthuso'n</a:t>
            </a:r>
            <a:r>
              <a:rPr lang="en-US" sz="2800" dirty="0">
                <a:ea typeface="+mn-ea"/>
              </a:rPr>
              <a:t> </a:t>
            </a:r>
            <a:r>
              <a:rPr lang="en-US" sz="2800" dirty="0" err="1">
                <a:ea typeface="+mn-ea"/>
              </a:rPr>
              <a:t>feirniadol</a:t>
            </a:r>
            <a:r>
              <a:rPr lang="en-US" sz="2800" dirty="0">
                <a:ea typeface="+mn-ea"/>
              </a:rPr>
              <a:t> </a:t>
            </a:r>
            <a:r>
              <a:rPr lang="en-US" sz="2800" dirty="0" smtClean="0">
                <a:ea typeface="+mn-ea"/>
              </a:rPr>
              <a:t>y </a:t>
            </a:r>
            <a:r>
              <a:rPr lang="en-US" sz="2800" dirty="0" err="1">
                <a:ea typeface="+mn-ea"/>
              </a:rPr>
              <a:t>ffynhonnell</a:t>
            </a:r>
            <a:r>
              <a:rPr lang="en-US" sz="2800" dirty="0">
                <a:ea typeface="+mn-ea"/>
              </a:rPr>
              <a:t> o </a:t>
            </a:r>
            <a:r>
              <a:rPr lang="en-US" sz="2800" dirty="0" err="1">
                <a:ea typeface="+mn-ea"/>
              </a:rPr>
              <a:t>wybodaeth</a:t>
            </a:r>
            <a:r>
              <a:rPr lang="en-US" sz="2800" dirty="0">
                <a:ea typeface="+mn-ea"/>
              </a:rPr>
              <a:t>.</a:t>
            </a:r>
            <a:endParaRPr lang="en-US" sz="2800" dirty="0" smtClean="0">
              <a:ea typeface="+mn-ea"/>
            </a:endParaRPr>
          </a:p>
        </p:txBody>
      </p:sp>
    </p:spTree>
    <p:extLst>
      <p:ext uri="{BB962C8B-B14F-4D97-AF65-F5344CB8AC3E}">
        <p14:creationId xmlns:p14="http://schemas.microsoft.com/office/powerpoint/2010/main" val="17574571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Gorlwytho gwybodaeth</a:t>
            </a:r>
          </a:p>
        </p:txBody>
      </p:sp>
      <p:sp>
        <p:nvSpPr>
          <p:cNvPr id="28674" name="Rectangle 3"/>
          <p:cNvSpPr>
            <a:spLocks noGrp="1" noChangeArrowheads="1"/>
          </p:cNvSpPr>
          <p:nvPr>
            <p:ph idx="1"/>
          </p:nvPr>
        </p:nvSpPr>
        <p:spPr>
          <a:xfrm>
            <a:off x="533400" y="1600200"/>
            <a:ext cx="8229600" cy="4525963"/>
          </a:xfrm>
        </p:spPr>
        <p:txBody>
          <a:bodyPr/>
          <a:lstStyle/>
          <a:p>
            <a:pPr eaLnBrk="1" hangingPunct="1">
              <a:buFontTx/>
              <a:buNone/>
            </a:pPr>
            <a:r>
              <a:rPr lang="en-US" altLang="en-US">
                <a:latin typeface="Calibri" charset="0"/>
                <a:ea typeface="ＭＳ Ｐゴシック" charset="-128"/>
              </a:rPr>
              <a:t>	Mae gwybodaeth i gyd o'n cwmpas. Rydym yn gweld ac yn clywed gwybodaeth newydd bob dydd o amrywiaeth o ffynonellau: teledu, radio, llyfrau, hysbysfyrddau, papurau newydd, cylchgronau, a gwefannau.</a:t>
            </a:r>
          </a:p>
        </p:txBody>
      </p:sp>
      <p:pic>
        <p:nvPicPr>
          <p:cNvPr id="13316" name="Picture 5" descr="MCj019776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4191000"/>
            <a:ext cx="1547813"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7" descr="MCj0396896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9125" y="4524375"/>
            <a:ext cx="14351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8" descr="MCj0297995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4038600"/>
            <a:ext cx="16383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13" descr="MCj0430049000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3000" y="4267200"/>
            <a:ext cx="186690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10505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13316"/>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500"/>
                                  </p:stCondLst>
                                  <p:childTnLst>
                                    <p:set>
                                      <p:cBhvr>
                                        <p:cTn id="9" dur="1" fill="hold">
                                          <p:stCondLst>
                                            <p:cond delay="9"/>
                                          </p:stCondLst>
                                        </p:cTn>
                                        <p:tgtEl>
                                          <p:spTgt spid="13317"/>
                                        </p:tgtEl>
                                        <p:attrNameLst>
                                          <p:attrName>style.visibility</p:attrName>
                                        </p:attrNameLst>
                                      </p:cBhvr>
                                      <p:to>
                                        <p:strVal val="visible"/>
                                      </p:to>
                                    </p:set>
                                  </p:childTnLst>
                                </p:cTn>
                              </p:par>
                            </p:childTnLst>
                          </p:cTn>
                        </p:par>
                        <p:par>
                          <p:cTn id="10" fill="hold" nodeType="afterGroup">
                            <p:stCondLst>
                              <p:cond delay="1010"/>
                            </p:stCondLst>
                            <p:childTnLst>
                              <p:par>
                                <p:cTn id="11" presetID="1" presetClass="entr" presetSubtype="0" fill="hold" nodeType="afterEffect">
                                  <p:stCondLst>
                                    <p:cond delay="0"/>
                                  </p:stCondLst>
                                  <p:childTnLst>
                                    <p:set>
                                      <p:cBhvr>
                                        <p:cTn id="12" dur="1" fill="hold">
                                          <p:stCondLst>
                                            <p:cond delay="499"/>
                                          </p:stCondLst>
                                        </p:cTn>
                                        <p:tgtEl>
                                          <p:spTgt spid="13318"/>
                                        </p:tgtEl>
                                        <p:attrNameLst>
                                          <p:attrName>style.visibility</p:attrName>
                                        </p:attrNameLst>
                                      </p:cBhvr>
                                      <p:to>
                                        <p:strVal val="visible"/>
                                      </p:to>
                                    </p:set>
                                  </p:childTnLst>
                                </p:cTn>
                              </p:par>
                            </p:childTnLst>
                          </p:cTn>
                        </p:par>
                        <p:par>
                          <p:cTn id="13" fill="hold" nodeType="afterGroup">
                            <p:stCondLst>
                              <p:cond delay="1510"/>
                            </p:stCondLst>
                            <p:childTnLst>
                              <p:par>
                                <p:cTn id="14" presetID="1" presetClass="entr" presetSubtype="0" fill="hold" nodeType="afterEffect">
                                  <p:stCondLst>
                                    <p:cond delay="0"/>
                                  </p:stCondLst>
                                  <p:childTnLst>
                                    <p:set>
                                      <p:cBhvr>
                                        <p:cTn id="15" dur="1" fill="hold">
                                          <p:stCondLst>
                                            <p:cond delay="499"/>
                                          </p:stCondLst>
                                        </p:cTn>
                                        <p:tgtEl>
                                          <p:spTgt spid="13319"/>
                                        </p:tgtEl>
                                        <p:attrNameLst>
                                          <p:attrName>style.visibility</p:attrName>
                                        </p:attrNameLst>
                                      </p:cBhvr>
                                      <p:to>
                                        <p:strVal val="visible"/>
                                      </p:to>
                                    </p:set>
                                  </p:childTnLst>
                                </p:cTn>
                              </p:par>
                            </p:childTnLst>
                          </p:cTn>
                        </p:par>
                        <p:par>
                          <p:cTn id="16" fill="hold" nodeType="afterGroup">
                            <p:stCondLst>
                              <p:cond delay="2010"/>
                            </p:stCondLst>
                            <p:childTnLst>
                              <p:par>
                                <p:cTn id="17" presetID="1" presetClass="entr" presetSubtype="0" fill="hold" nodeType="afterEffect">
                                  <p:stCondLst>
                                    <p:cond delay="500"/>
                                  </p:stCondLst>
                                  <p:childTnLst>
                                    <p:set>
                                      <p:cBhvr>
                                        <p:cTn id="18" dur="1" fill="hold">
                                          <p:stCondLst>
                                            <p:cond delay="9"/>
                                          </p:stCondLst>
                                        </p:cTn>
                                        <p:tgtEl>
                                          <p:spTgt spid="133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Cwestiynau Critigol</a:t>
            </a:r>
          </a:p>
        </p:txBody>
      </p:sp>
      <p:sp>
        <p:nvSpPr>
          <p:cNvPr id="30722" name="Rectangle 3"/>
          <p:cNvSpPr>
            <a:spLocks noGrp="1" noChangeArrowheads="1"/>
          </p:cNvSpPr>
          <p:nvPr>
            <p:ph idx="1"/>
          </p:nvPr>
        </p:nvSpPr>
        <p:spPr>
          <a:xfrm>
            <a:off x="457200" y="1600200"/>
            <a:ext cx="8382000" cy="4525963"/>
          </a:xfrm>
        </p:spPr>
        <p:txBody>
          <a:bodyPr/>
          <a:lstStyle/>
          <a:p>
            <a:pPr eaLnBrk="1" hangingPunct="1"/>
            <a:r>
              <a:rPr lang="en-US" altLang="x-none">
                <a:ea typeface="ＭＳ Ｐゴシック" charset="-128"/>
              </a:rPr>
              <a:t>Gan fod cymaint o wybodaeth ar gael, mae dau gwestiwn allweddol y mae'n rhaid inni ofyn am y wybodaeth yr ydym yn dod ar draws, yn enwedig wrth wneud ymchwil. </a:t>
            </a:r>
          </a:p>
          <a:p>
            <a:pPr lvl="1" eaLnBrk="1" hangingPunct="1"/>
            <a:endParaRPr lang="en-US" altLang="x-none"/>
          </a:p>
          <a:p>
            <a:pPr lvl="1" eaLnBrk="1" hangingPunct="1"/>
            <a:r>
              <a:rPr lang="en-US" altLang="x-none"/>
              <a:t>A yw'n berthnasol i'ch anghenion?</a:t>
            </a:r>
          </a:p>
          <a:p>
            <a:pPr lvl="1" eaLnBrk="1" hangingPunct="1"/>
            <a:r>
              <a:rPr lang="en-US" altLang="x-none"/>
              <a:t>Os felly, pa mor gredadwy ydyw?</a:t>
            </a:r>
            <a:endParaRPr lang="en-US" altLang="en-US">
              <a:latin typeface="Calibri" charset="0"/>
            </a:endParaRPr>
          </a:p>
        </p:txBody>
      </p:sp>
      <p:pic>
        <p:nvPicPr>
          <p:cNvPr id="30723" name="Picture 4" descr="MCj0404263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9125" y="4191000"/>
            <a:ext cx="15240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0999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Perthnasedd</a:t>
            </a:r>
          </a:p>
        </p:txBody>
      </p:sp>
      <p:sp>
        <p:nvSpPr>
          <p:cNvPr id="32770" name="Rectangle 3"/>
          <p:cNvSpPr>
            <a:spLocks noGrp="1" noChangeArrowheads="1"/>
          </p:cNvSpPr>
          <p:nvPr>
            <p:ph idx="1"/>
          </p:nvPr>
        </p:nvSpPr>
        <p:spPr/>
        <p:txBody>
          <a:bodyPr/>
          <a:lstStyle/>
          <a:p>
            <a:pPr eaLnBrk="1" hangingPunct="1">
              <a:buFontTx/>
              <a:buNone/>
            </a:pPr>
            <a:r>
              <a:rPr lang="en-US" altLang="en-US">
                <a:latin typeface="Calibri" charset="0"/>
                <a:ea typeface="ＭＳ Ｐゴシック" charset="-128"/>
              </a:rPr>
              <a:t>	Asesu perthnasedd yw'r cam cyntaf wrth benderfynu a yw'r wybodaeth newydd yn werthfawr i chi. Os nad yw'n gymwys ar gyfer eich anghenion, nid oes rheswm i werthuso ymhellach.</a:t>
            </a:r>
          </a:p>
        </p:txBody>
      </p:sp>
    </p:spTree>
    <p:extLst>
      <p:ext uri="{BB962C8B-B14F-4D97-AF65-F5344CB8AC3E}">
        <p14:creationId xmlns:p14="http://schemas.microsoft.com/office/powerpoint/2010/main" val="20435850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Gwerthusiad Pellach</a:t>
            </a:r>
          </a:p>
        </p:txBody>
      </p:sp>
      <p:sp>
        <p:nvSpPr>
          <p:cNvPr id="33794" name="Rectangle 3"/>
          <p:cNvSpPr>
            <a:spLocks noGrp="1" noChangeArrowheads="1"/>
          </p:cNvSpPr>
          <p:nvPr>
            <p:ph idx="1"/>
          </p:nvPr>
        </p:nvSpPr>
        <p:spPr/>
        <p:txBody>
          <a:bodyPr/>
          <a:lstStyle/>
          <a:p>
            <a:pPr eaLnBrk="1" hangingPunct="1">
              <a:buFontTx/>
              <a:buNone/>
            </a:pPr>
            <a:r>
              <a:rPr lang="en-US" altLang="en-US">
                <a:latin typeface="Calibri" charset="0"/>
                <a:ea typeface="ＭＳ Ｐゴシック" charset="-128"/>
              </a:rPr>
              <a:t>	Os yw'r wybodaeth yn berthnasol, mae angen i chi edrych ar feini prawf gwerthuso eraill i archwilio ei ansawdd. I wneud hynny, gallwch ddefnyddio rhywbeth a elwir yn y prawf "C.R.A.A.P."</a:t>
            </a:r>
          </a:p>
        </p:txBody>
      </p:sp>
      <p:pic>
        <p:nvPicPr>
          <p:cNvPr id="33795" name="Picture 4" descr="MCj0129417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4594225"/>
            <a:ext cx="1219200"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5" descr="MCPE02966_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4594225"/>
            <a:ext cx="1271588"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74478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Prawf CRAAP</a:t>
            </a:r>
          </a:p>
        </p:txBody>
      </p:sp>
      <p:sp>
        <p:nvSpPr>
          <p:cNvPr id="35842" name="Rectangle 3"/>
          <p:cNvSpPr>
            <a:spLocks noGrp="1" noChangeArrowheads="1"/>
          </p:cNvSpPr>
          <p:nvPr>
            <p:ph idx="1"/>
          </p:nvPr>
        </p:nvSpPr>
        <p:spPr>
          <a:xfrm>
            <a:off x="685800" y="1752600"/>
            <a:ext cx="7772400" cy="3657600"/>
          </a:xfrm>
        </p:spPr>
        <p:txBody>
          <a:bodyPr/>
          <a:lstStyle/>
          <a:p>
            <a:pPr eaLnBrk="1" hangingPunct="1">
              <a:buFontTx/>
              <a:buNone/>
            </a:pPr>
            <a:r>
              <a:rPr lang="en-US" altLang="en-US" sz="2800">
                <a:latin typeface="Calibri" charset="0"/>
                <a:ea typeface="ＭＳ Ｐゴシック" charset="-128"/>
              </a:rPr>
              <a:t>	Mae </a:t>
            </a:r>
            <a:r>
              <a:rPr lang="en-US" altLang="en-US" sz="2800" b="1">
                <a:solidFill>
                  <a:srgbClr val="009900"/>
                </a:solidFill>
                <a:latin typeface="Calibri" charset="0"/>
                <a:ea typeface="ＭＳ Ｐゴシック" charset="-128"/>
              </a:rPr>
              <a:t>C.R.A.A.P. </a:t>
            </a:r>
            <a:r>
              <a:rPr lang="en-US" altLang="en-US" sz="2800">
                <a:latin typeface="Calibri" charset="0"/>
                <a:ea typeface="ＭＳ Ｐゴシック" charset="-128"/>
              </a:rPr>
              <a:t>yn ddyfais hawdd, neu mnemonig, i'ch helpu i gofio y meini prawf gwerthuso:</a:t>
            </a:r>
            <a:endParaRPr lang="en-US" altLang="en-US" sz="2000">
              <a:latin typeface="Calibri" charset="0"/>
              <a:ea typeface="ＭＳ Ｐゴシック" charset="-128"/>
            </a:endParaRPr>
          </a:p>
          <a:p>
            <a:pPr eaLnBrk="1" hangingPunct="1">
              <a:buFontTx/>
              <a:buNone/>
            </a:pPr>
            <a:r>
              <a:rPr lang="en-US" altLang="en-US" sz="2800">
                <a:latin typeface="Calibri" charset="0"/>
                <a:ea typeface="ＭＳ Ｐゴシック" charset="-128"/>
              </a:rPr>
              <a:t>		</a:t>
            </a:r>
            <a:r>
              <a:rPr lang="en-US" altLang="en-US" sz="2800" b="1">
                <a:solidFill>
                  <a:srgbClr val="FF9900"/>
                </a:solidFill>
                <a:latin typeface="Calibri" charset="0"/>
                <a:ea typeface="ＭＳ Ｐゴシック" charset="-128"/>
              </a:rPr>
              <a:t>C </a:t>
            </a:r>
            <a:r>
              <a:rPr lang="en-US" altLang="en-US" sz="2800">
                <a:latin typeface="Calibri" charset="0"/>
                <a:ea typeface="ＭＳ Ｐゴシック" charset="-128"/>
              </a:rPr>
              <a:t>– </a:t>
            </a:r>
            <a:r>
              <a:rPr lang="en-US" altLang="en-US" sz="2800" b="1">
                <a:latin typeface="Calibri" charset="0"/>
                <a:ea typeface="ＭＳ Ｐゴシック" charset="-128"/>
              </a:rPr>
              <a:t>Currency (Cyfred)</a:t>
            </a:r>
          </a:p>
          <a:p>
            <a:pPr eaLnBrk="1" hangingPunct="1">
              <a:buFontTx/>
              <a:buNone/>
            </a:pPr>
            <a:r>
              <a:rPr lang="en-US" altLang="en-US" sz="2800">
                <a:latin typeface="Calibri" charset="0"/>
                <a:ea typeface="ＭＳ Ｐゴシック" charset="-128"/>
              </a:rPr>
              <a:t>		</a:t>
            </a:r>
            <a:r>
              <a:rPr lang="en-US" altLang="en-US" sz="2800" b="1">
                <a:solidFill>
                  <a:srgbClr val="FF66FF"/>
                </a:solidFill>
                <a:latin typeface="Calibri" charset="0"/>
                <a:ea typeface="ＭＳ Ｐゴシック" charset="-128"/>
              </a:rPr>
              <a:t>R </a:t>
            </a:r>
            <a:r>
              <a:rPr lang="en-US" altLang="en-US" sz="2800">
                <a:latin typeface="Calibri" charset="0"/>
                <a:ea typeface="ＭＳ Ｐゴシック" charset="-128"/>
              </a:rPr>
              <a:t>– </a:t>
            </a:r>
            <a:r>
              <a:rPr lang="en-US" altLang="en-US" sz="2800" b="1">
                <a:latin typeface="Calibri" charset="0"/>
                <a:ea typeface="ＭＳ Ｐゴシック" charset="-128"/>
              </a:rPr>
              <a:t>Relevancy (Perthnasedd)</a:t>
            </a:r>
            <a:r>
              <a:rPr lang="en-US" altLang="en-US" sz="2800">
                <a:latin typeface="Calibri" charset="0"/>
                <a:ea typeface="ＭＳ Ｐゴシック" charset="-128"/>
              </a:rPr>
              <a:t>		</a:t>
            </a:r>
          </a:p>
          <a:p>
            <a:pPr eaLnBrk="1" hangingPunct="1">
              <a:buFontTx/>
              <a:buNone/>
            </a:pPr>
            <a:r>
              <a:rPr lang="en-US" altLang="en-US" sz="2800" b="1">
                <a:solidFill>
                  <a:srgbClr val="000099"/>
                </a:solidFill>
                <a:latin typeface="Calibri" charset="0"/>
                <a:ea typeface="ＭＳ Ｐゴシック" charset="-128"/>
              </a:rPr>
              <a:t>		A </a:t>
            </a:r>
            <a:r>
              <a:rPr lang="en-US" altLang="en-US" sz="2800">
                <a:latin typeface="Calibri" charset="0"/>
                <a:ea typeface="ＭＳ Ｐゴシック" charset="-128"/>
              </a:rPr>
              <a:t>– </a:t>
            </a:r>
            <a:r>
              <a:rPr lang="en-US" altLang="en-US" sz="2800" b="1">
                <a:latin typeface="Calibri" charset="0"/>
                <a:ea typeface="ＭＳ Ｐゴシック" charset="-128"/>
              </a:rPr>
              <a:t>Accuracy (Cywirdeb)</a:t>
            </a:r>
          </a:p>
          <a:p>
            <a:pPr eaLnBrk="1" hangingPunct="1">
              <a:buFontTx/>
              <a:buNone/>
            </a:pPr>
            <a:r>
              <a:rPr lang="en-US" altLang="en-US" sz="2800">
                <a:latin typeface="Calibri" charset="0"/>
                <a:ea typeface="ＭＳ Ｐゴシック" charset="-128"/>
              </a:rPr>
              <a:t>		</a:t>
            </a:r>
            <a:r>
              <a:rPr lang="en-US" altLang="en-US" sz="2800" b="1">
                <a:solidFill>
                  <a:srgbClr val="FF3300"/>
                </a:solidFill>
                <a:latin typeface="Calibri" charset="0"/>
                <a:ea typeface="ＭＳ Ｐゴシック" charset="-128"/>
              </a:rPr>
              <a:t>A </a:t>
            </a:r>
            <a:r>
              <a:rPr lang="en-US" altLang="en-US" sz="2800">
                <a:latin typeface="Calibri" charset="0"/>
                <a:ea typeface="ＭＳ Ｐゴシック" charset="-128"/>
              </a:rPr>
              <a:t>– </a:t>
            </a:r>
            <a:r>
              <a:rPr lang="en-US" altLang="en-US" sz="2800" b="1">
                <a:latin typeface="Calibri" charset="0"/>
                <a:ea typeface="ＭＳ Ｐゴシック" charset="-128"/>
              </a:rPr>
              <a:t>Authority (Awdurdod)</a:t>
            </a:r>
          </a:p>
          <a:p>
            <a:pPr eaLnBrk="1" hangingPunct="1">
              <a:buFontTx/>
              <a:buNone/>
            </a:pPr>
            <a:r>
              <a:rPr lang="en-US" altLang="en-US" sz="2800">
                <a:latin typeface="Calibri" charset="0"/>
                <a:ea typeface="ＭＳ Ｐゴシック" charset="-128"/>
              </a:rPr>
              <a:t>		</a:t>
            </a:r>
            <a:r>
              <a:rPr lang="en-US" altLang="en-US" sz="2800" b="1">
                <a:solidFill>
                  <a:srgbClr val="009900"/>
                </a:solidFill>
                <a:latin typeface="Calibri" charset="0"/>
                <a:ea typeface="ＭＳ Ｐゴシック" charset="-128"/>
              </a:rPr>
              <a:t>P </a:t>
            </a:r>
            <a:r>
              <a:rPr lang="en-US" altLang="en-US" sz="2800">
                <a:latin typeface="Calibri" charset="0"/>
                <a:ea typeface="ＭＳ Ｐゴシック" charset="-128"/>
              </a:rPr>
              <a:t>– </a:t>
            </a:r>
            <a:r>
              <a:rPr lang="en-US" altLang="en-US" sz="2800" b="1">
                <a:latin typeface="Calibri" charset="0"/>
                <a:ea typeface="ＭＳ Ｐゴシック" charset="-128"/>
              </a:rPr>
              <a:t>Purpose (Pwrpas)</a:t>
            </a:r>
          </a:p>
        </p:txBody>
      </p:sp>
    </p:spTree>
    <p:extLst>
      <p:ext uri="{BB962C8B-B14F-4D97-AF65-F5344CB8AC3E}">
        <p14:creationId xmlns:p14="http://schemas.microsoft.com/office/powerpoint/2010/main" val="15342441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4" descr="MCj0397242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350" y="2971800"/>
            <a:ext cx="17145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6" name="Rectangle 2"/>
          <p:cNvSpPr>
            <a:spLocks noGrp="1" noChangeArrowheads="1"/>
          </p:cNvSpPr>
          <p:nvPr>
            <p:ph type="title"/>
          </p:nvPr>
        </p:nvSpPr>
        <p:spPr/>
        <p:txBody>
          <a:bodyPr/>
          <a:lstStyle/>
          <a:p>
            <a:pPr eaLnBrk="1" hangingPunct="1"/>
            <a:r>
              <a:rPr lang="en-US" altLang="en-US" sz="4000" b="1">
                <a:latin typeface="Calibri" charset="0"/>
                <a:ea typeface="ＭＳ Ｐゴシック" charset="-128"/>
              </a:rPr>
              <a:t>Cyfred </a:t>
            </a:r>
            <a:r>
              <a:rPr lang="en-US" altLang="en-US" sz="4000">
                <a:latin typeface="Calibri" charset="0"/>
                <a:ea typeface="ＭＳ Ｐゴシック" charset="-128"/>
              </a:rPr>
              <a:t/>
            </a:r>
            <a:br>
              <a:rPr lang="en-US" altLang="en-US" sz="4000">
                <a:latin typeface="Calibri" charset="0"/>
                <a:ea typeface="ＭＳ Ｐゴシック" charset="-128"/>
              </a:rPr>
            </a:br>
            <a:r>
              <a:rPr lang="en-US" altLang="en-US" sz="2800">
                <a:latin typeface="Calibri" charset="0"/>
                <a:ea typeface="ＭＳ Ｐゴシック" charset="-128"/>
              </a:rPr>
              <a:t>Pryd cafodd ei ysgrifennu a / neu eu diweddaru?</a:t>
            </a:r>
          </a:p>
        </p:txBody>
      </p:sp>
      <p:sp>
        <p:nvSpPr>
          <p:cNvPr id="36867" name="Rectangle 3"/>
          <p:cNvSpPr>
            <a:spLocks noGrp="1" noChangeArrowheads="1"/>
          </p:cNvSpPr>
          <p:nvPr>
            <p:ph idx="1"/>
          </p:nvPr>
        </p:nvSpPr>
        <p:spPr>
          <a:xfrm>
            <a:off x="457200" y="1773238"/>
            <a:ext cx="8229600" cy="4525962"/>
          </a:xfrm>
          <a:extLs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lnSpc>
                <a:spcPct val="80000"/>
              </a:lnSpc>
              <a:buFontTx/>
              <a:buNone/>
            </a:pPr>
            <a:r>
              <a:rPr lang="en-US" altLang="en-US" sz="2400">
                <a:latin typeface="Calibri" charset="0"/>
                <a:ea typeface="ＭＳ Ｐゴシック" charset="-128"/>
              </a:rPr>
              <a:t>	</a:t>
            </a:r>
            <a:r>
              <a:rPr lang="en-US" altLang="en-US" sz="2800">
                <a:latin typeface="Calibri" charset="0"/>
                <a:ea typeface="ＭＳ Ｐゴシック" charset="-128"/>
              </a:rPr>
              <a:t>Os oes angen gwybodaeth gyfredol, mae gwirio dyddiad y ffynhonnell yn bwysig iawn. Ar y llaw arall, mae gwybodaeth hŷn weithiau yn iawn ar gyfer rhai pynciau.</a:t>
            </a:r>
            <a:r>
              <a:rPr lang="en-US" altLang="en-US" sz="1400">
                <a:latin typeface="Calibri" charset="0"/>
                <a:ea typeface="ＭＳ Ｐゴシック" charset="-128"/>
              </a:rPr>
              <a:t>  </a:t>
            </a:r>
          </a:p>
          <a:p>
            <a:pPr eaLnBrk="1" hangingPunct="1">
              <a:lnSpc>
                <a:spcPct val="80000"/>
              </a:lnSpc>
              <a:buFontTx/>
              <a:buNone/>
            </a:pPr>
            <a:r>
              <a:rPr lang="en-US" altLang="en-US" sz="1400">
                <a:latin typeface="Calibri" charset="0"/>
                <a:ea typeface="ＭＳ Ｐゴシック" charset="-128"/>
              </a:rPr>
              <a:t>	</a:t>
            </a:r>
          </a:p>
          <a:p>
            <a:pPr eaLnBrk="1" hangingPunct="1">
              <a:lnSpc>
                <a:spcPct val="80000"/>
              </a:lnSpc>
              <a:buFontTx/>
              <a:buNone/>
            </a:pPr>
            <a:r>
              <a:rPr lang="en-US" altLang="en-US" sz="1400">
                <a:latin typeface="Calibri" charset="0"/>
                <a:ea typeface="ＭＳ Ｐゴシック" charset="-128"/>
              </a:rPr>
              <a:t>	</a:t>
            </a:r>
          </a:p>
        </p:txBody>
      </p:sp>
      <p:sp>
        <p:nvSpPr>
          <p:cNvPr id="8197" name="Text Box 7"/>
          <p:cNvSpPr txBox="1">
            <a:spLocks noChangeArrowheads="1"/>
          </p:cNvSpPr>
          <p:nvPr/>
        </p:nvSpPr>
        <p:spPr bwMode="auto">
          <a:xfrm>
            <a:off x="685800" y="3352800"/>
            <a:ext cx="5181600" cy="757238"/>
          </a:xfrm>
          <a:prstGeom prst="rect">
            <a:avLst/>
          </a:prstGeom>
          <a:solidFill>
            <a:schemeClr val="accent6">
              <a:lumMod val="60000"/>
              <a:lumOff val="4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90000"/>
              </a:lnSpc>
              <a:spcBef>
                <a:spcPct val="20000"/>
              </a:spcBef>
              <a:defRPr/>
            </a:pPr>
            <a:r>
              <a:rPr lang="en-US" sz="1600" dirty="0" err="1">
                <a:ea typeface="+mn-ea"/>
              </a:rPr>
              <a:t>Enghraifft</a:t>
            </a:r>
            <a:r>
              <a:rPr lang="en-US" sz="1600" dirty="0">
                <a:ea typeface="+mn-ea"/>
              </a:rPr>
              <a:t>: Mae </a:t>
            </a:r>
            <a:r>
              <a:rPr lang="en-US" sz="1600" dirty="0" err="1">
                <a:ea typeface="+mn-ea"/>
              </a:rPr>
              <a:t>Ffynhonnell</a:t>
            </a:r>
            <a:r>
              <a:rPr lang="en-US" sz="1600" dirty="0">
                <a:ea typeface="+mn-ea"/>
              </a:rPr>
              <a:t> </a:t>
            </a:r>
            <a:r>
              <a:rPr lang="en-US" sz="1600" dirty="0" err="1">
                <a:ea typeface="+mn-ea"/>
              </a:rPr>
              <a:t>g</a:t>
            </a:r>
            <a:r>
              <a:rPr lang="en-US" sz="1600" dirty="0" err="1" smtClean="0">
                <a:ea typeface="+mn-ea"/>
              </a:rPr>
              <a:t>yfredol</a:t>
            </a:r>
            <a:r>
              <a:rPr lang="en-US" sz="1600" dirty="0" smtClean="0">
                <a:ea typeface="+mn-ea"/>
              </a:rPr>
              <a:t> </a:t>
            </a:r>
            <a:r>
              <a:rPr lang="en-US" sz="1600" dirty="0" err="1" smtClean="0">
                <a:ea typeface="+mn-ea"/>
              </a:rPr>
              <a:t>yn</a:t>
            </a:r>
            <a:r>
              <a:rPr lang="en-US" sz="1600" dirty="0" smtClean="0">
                <a:ea typeface="+mn-ea"/>
              </a:rPr>
              <a:t> </a:t>
            </a:r>
            <a:r>
              <a:rPr lang="en-US" sz="1600" dirty="0" err="1">
                <a:ea typeface="+mn-ea"/>
              </a:rPr>
              <a:t>hanfodol</a:t>
            </a:r>
            <a:r>
              <a:rPr lang="en-US" sz="1600" dirty="0">
                <a:ea typeface="+mn-ea"/>
              </a:rPr>
              <a:t> </a:t>
            </a:r>
            <a:r>
              <a:rPr lang="en-US" sz="1600" dirty="0" err="1">
                <a:ea typeface="+mn-ea"/>
              </a:rPr>
              <a:t>os</a:t>
            </a:r>
            <a:r>
              <a:rPr lang="en-US" sz="1600" dirty="0">
                <a:ea typeface="+mn-ea"/>
              </a:rPr>
              <a:t> </a:t>
            </a:r>
            <a:r>
              <a:rPr lang="en-US" sz="1600" dirty="0" err="1">
                <a:ea typeface="+mn-ea"/>
              </a:rPr>
              <a:t>yw</a:t>
            </a:r>
            <a:r>
              <a:rPr lang="en-US" sz="1600" dirty="0">
                <a:ea typeface="+mn-ea"/>
              </a:rPr>
              <a:t> </a:t>
            </a:r>
            <a:r>
              <a:rPr lang="en-US" sz="1600" dirty="0" err="1">
                <a:ea typeface="+mn-ea"/>
              </a:rPr>
              <a:t>eich</a:t>
            </a:r>
            <a:r>
              <a:rPr lang="en-US" sz="1600" dirty="0">
                <a:ea typeface="+mn-ea"/>
              </a:rPr>
              <a:t> </a:t>
            </a:r>
            <a:r>
              <a:rPr lang="en-US" sz="1600" dirty="0" err="1">
                <a:ea typeface="+mn-ea"/>
              </a:rPr>
              <a:t>ymchwil</a:t>
            </a:r>
            <a:r>
              <a:rPr lang="en-US" sz="1600" dirty="0">
                <a:ea typeface="+mn-ea"/>
              </a:rPr>
              <a:t> </a:t>
            </a:r>
            <a:r>
              <a:rPr lang="en-US" sz="1600" dirty="0" err="1">
                <a:ea typeface="+mn-ea"/>
              </a:rPr>
              <a:t>yn</a:t>
            </a:r>
            <a:r>
              <a:rPr lang="en-US" sz="1600" dirty="0">
                <a:ea typeface="+mn-ea"/>
              </a:rPr>
              <a:t> </a:t>
            </a:r>
            <a:r>
              <a:rPr lang="en-US" sz="1600" dirty="0" err="1">
                <a:ea typeface="+mn-ea"/>
              </a:rPr>
              <a:t>ymdrin</a:t>
            </a:r>
            <a:r>
              <a:rPr lang="en-US" sz="1600" dirty="0">
                <a:ea typeface="+mn-ea"/>
              </a:rPr>
              <a:t> </a:t>
            </a:r>
            <a:r>
              <a:rPr lang="en-US" sz="1600" dirty="0" err="1">
                <a:ea typeface="+mn-ea"/>
              </a:rPr>
              <a:t>â'r</a:t>
            </a:r>
            <a:r>
              <a:rPr lang="en-US" sz="1600" dirty="0">
                <a:ea typeface="+mn-ea"/>
              </a:rPr>
              <a:t> </a:t>
            </a:r>
            <a:r>
              <a:rPr lang="en-US" sz="1600" dirty="0" err="1">
                <a:ea typeface="+mn-ea"/>
              </a:rPr>
              <a:t>ymchwil</a:t>
            </a:r>
            <a:r>
              <a:rPr lang="en-US" sz="1600" dirty="0">
                <a:ea typeface="+mn-ea"/>
              </a:rPr>
              <a:t> </a:t>
            </a:r>
            <a:r>
              <a:rPr lang="en-US" sz="1600" dirty="0" err="1">
                <a:ea typeface="+mn-ea"/>
              </a:rPr>
              <a:t>diweddaraf</a:t>
            </a:r>
            <a:r>
              <a:rPr lang="en-US" sz="1600" dirty="0">
                <a:ea typeface="+mn-ea"/>
              </a:rPr>
              <a:t> </a:t>
            </a:r>
            <a:r>
              <a:rPr lang="en-US" sz="1600" dirty="0" err="1">
                <a:ea typeface="+mn-ea"/>
              </a:rPr>
              <a:t>ar</a:t>
            </a:r>
            <a:r>
              <a:rPr lang="en-US" sz="1600" dirty="0">
                <a:ea typeface="+mn-ea"/>
              </a:rPr>
              <a:t> </a:t>
            </a:r>
            <a:r>
              <a:rPr lang="en-US" sz="1600" dirty="0" err="1">
                <a:ea typeface="+mn-ea"/>
              </a:rPr>
              <a:t>ddatblygiadau</a:t>
            </a:r>
            <a:r>
              <a:rPr lang="en-US" sz="1600" dirty="0">
                <a:ea typeface="+mn-ea"/>
              </a:rPr>
              <a:t> </a:t>
            </a:r>
            <a:r>
              <a:rPr lang="en-US" sz="1600" dirty="0" err="1">
                <a:ea typeface="+mn-ea"/>
              </a:rPr>
              <a:t>wrth</a:t>
            </a:r>
            <a:r>
              <a:rPr lang="en-US" sz="1600" dirty="0">
                <a:ea typeface="+mn-ea"/>
              </a:rPr>
              <a:t> </a:t>
            </a:r>
            <a:r>
              <a:rPr lang="en-US" sz="1600" dirty="0" err="1">
                <a:ea typeface="+mn-ea"/>
              </a:rPr>
              <a:t>drin</a:t>
            </a:r>
            <a:r>
              <a:rPr lang="en-US" sz="1600" dirty="0">
                <a:ea typeface="+mn-ea"/>
              </a:rPr>
              <a:t> </a:t>
            </a:r>
            <a:r>
              <a:rPr lang="en-US" sz="1600" dirty="0" err="1">
                <a:ea typeface="+mn-ea"/>
              </a:rPr>
              <a:t>clefyd</a:t>
            </a:r>
            <a:r>
              <a:rPr lang="en-US" sz="1600" dirty="0">
                <a:ea typeface="+mn-ea"/>
              </a:rPr>
              <a:t> </a:t>
            </a:r>
            <a:r>
              <a:rPr lang="en-US" sz="1600" dirty="0" err="1">
                <a:ea typeface="+mn-ea"/>
              </a:rPr>
              <a:t>siwgr</a:t>
            </a:r>
            <a:r>
              <a:rPr lang="en-US" sz="1600" dirty="0">
                <a:ea typeface="+mn-ea"/>
              </a:rPr>
              <a:t> math 2.</a:t>
            </a:r>
            <a:endParaRPr lang="en-US" sz="1600" dirty="0" smtClean="0">
              <a:ea typeface="+mn-ea"/>
            </a:endParaRPr>
          </a:p>
        </p:txBody>
      </p:sp>
      <p:sp>
        <p:nvSpPr>
          <p:cNvPr id="36869" name="Text Box 9"/>
          <p:cNvSpPr txBox="1">
            <a:spLocks noChangeArrowheads="1"/>
          </p:cNvSpPr>
          <p:nvPr/>
        </p:nvSpPr>
        <p:spPr bwMode="auto">
          <a:xfrm>
            <a:off x="2133600" y="4343400"/>
            <a:ext cx="4267200" cy="830263"/>
          </a:xfrm>
          <a:prstGeom prst="rect">
            <a:avLst/>
          </a:prstGeom>
          <a:solidFill>
            <a:srgbClr val="009900">
              <a:alpha val="24706"/>
            </a:srgbClr>
          </a:solidFill>
          <a:ln w="12700">
            <a:solidFill>
              <a:schemeClr val="tx1"/>
            </a:solidFill>
            <a:miter lim="800000"/>
            <a:headEnd/>
            <a:tailEnd/>
          </a:ln>
        </p:spPr>
        <p:txBody>
          <a:bodyPr>
            <a:spAutoFit/>
          </a:bodyPr>
          <a:lstStyle>
            <a:lvl1pPr>
              <a:spcBef>
                <a:spcPct val="20000"/>
              </a:spcBef>
              <a:buChar char="•"/>
              <a:defRPr sz="3200">
                <a:solidFill>
                  <a:schemeClr val="tx1"/>
                </a:solidFill>
                <a:latin typeface="Arial" charset="0"/>
                <a:ea typeface="ＭＳ Ｐゴシック" charset="-128"/>
              </a:defRPr>
            </a:lvl1pPr>
            <a:lvl2pPr marL="742950" indent="-285750">
              <a:spcBef>
                <a:spcPct val="20000"/>
              </a:spcBef>
              <a:buChar char="–"/>
              <a:defRPr sz="2800">
                <a:solidFill>
                  <a:schemeClr val="tx1"/>
                </a:solidFill>
                <a:latin typeface="Arial" charset="0"/>
                <a:ea typeface="ＭＳ Ｐゴシック" charset="-128"/>
              </a:defRPr>
            </a:lvl2pPr>
            <a:lvl3pPr marL="1143000" indent="-228600">
              <a:spcBef>
                <a:spcPct val="20000"/>
              </a:spcBef>
              <a:buChar char="•"/>
              <a:defRPr sz="2400">
                <a:solidFill>
                  <a:schemeClr val="tx1"/>
                </a:solidFill>
                <a:latin typeface="Arial" charset="0"/>
                <a:ea typeface="ＭＳ Ｐゴシック" charset="-128"/>
              </a:defRPr>
            </a:lvl3pPr>
            <a:lvl4pPr marL="1600200" indent="-228600">
              <a:spcBef>
                <a:spcPct val="20000"/>
              </a:spcBef>
              <a:buChar char="–"/>
              <a:defRPr sz="2000">
                <a:solidFill>
                  <a:schemeClr val="tx1"/>
                </a:solidFill>
                <a:latin typeface="Arial" charset="0"/>
                <a:ea typeface="ＭＳ Ｐゴシック" charset="-128"/>
              </a:defRPr>
            </a:lvl4pPr>
            <a:lvl5pPr marL="2057400" indent="-22860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1600"/>
              <a:t>Enghraifft: Gallai ffynhonnell hŷn fod yn ddefnyddiol os ydych yn ymchwilio i hanes cwricwlwm </a:t>
            </a:r>
            <a:r>
              <a:rPr lang="en-US" altLang="x-none" sz="1600"/>
              <a:t>cenedlaethol</a:t>
            </a:r>
            <a:r>
              <a:rPr lang="en-US" altLang="en-US" sz="1600"/>
              <a:t>addysg gorfforol</a:t>
            </a:r>
          </a:p>
        </p:txBody>
      </p:sp>
    </p:spTree>
    <p:extLst>
      <p:ext uri="{BB962C8B-B14F-4D97-AF65-F5344CB8AC3E}">
        <p14:creationId xmlns:p14="http://schemas.microsoft.com/office/powerpoint/2010/main" val="1205027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Perthnasedd</a:t>
            </a:r>
            <a:r>
              <a:rPr lang="en-US" altLang="en-US" b="1">
                <a:latin typeface="Calibri" charset="0"/>
                <a:ea typeface="ＭＳ Ｐゴシック" charset="-128"/>
              </a:rPr>
              <a:t> </a:t>
            </a:r>
            <a:r>
              <a:rPr lang="en-US" altLang="en-US" sz="2800" b="1">
                <a:latin typeface="Calibri" charset="0"/>
                <a:ea typeface="ＭＳ Ｐゴシック" charset="-128"/>
              </a:rPr>
              <a:t/>
            </a:r>
            <a:br>
              <a:rPr lang="en-US" altLang="en-US" sz="2800" b="1">
                <a:latin typeface="Calibri" charset="0"/>
                <a:ea typeface="ＭＳ Ｐゴシック" charset="-128"/>
              </a:rPr>
            </a:br>
            <a:r>
              <a:rPr lang="en-US" altLang="en-US" sz="2800">
                <a:latin typeface="Calibri" charset="0"/>
                <a:ea typeface="ＭＳ Ｐゴシック" charset="-128"/>
              </a:rPr>
              <a:t>Pam mae’r wybodaeth yma yn ddefnyddiol i mi?</a:t>
            </a:r>
            <a:endParaRPr lang="en-US" altLang="en-US">
              <a:latin typeface="Calibri" charset="0"/>
              <a:ea typeface="ＭＳ Ｐゴシック" charset="-128"/>
            </a:endParaRPr>
          </a:p>
        </p:txBody>
      </p:sp>
      <p:sp>
        <p:nvSpPr>
          <p:cNvPr id="38914" name="Rectangle 3"/>
          <p:cNvSpPr>
            <a:spLocks noGrp="1" noChangeArrowheads="1"/>
          </p:cNvSpPr>
          <p:nvPr>
            <p:ph idx="1"/>
          </p:nvPr>
        </p:nvSpPr>
        <p:spPr/>
        <p:txBody>
          <a:bodyPr/>
          <a:lstStyle/>
          <a:p>
            <a:pPr marL="381000" indent="-381000" eaLnBrk="1" hangingPunct="1">
              <a:lnSpc>
                <a:spcPct val="80000"/>
              </a:lnSpc>
              <a:buFontTx/>
              <a:buNone/>
            </a:pPr>
            <a:r>
              <a:rPr lang="en-US" altLang="en-US" sz="2400">
                <a:latin typeface="Calibri" charset="0"/>
                <a:ea typeface="ＭＳ Ｐゴシック" charset="-128"/>
              </a:rPr>
              <a:t>	</a:t>
            </a:r>
            <a:r>
              <a:rPr lang="en-US" altLang="en-US" sz="2800">
                <a:latin typeface="Calibri" charset="0"/>
                <a:ea typeface="ＭＳ Ｐゴシック" charset="-128"/>
              </a:rPr>
              <a:t>Fel wnaethom trafod yn eisoes, mae perthnasedd yn bwysig oherwydd ei fod yn cam cyntaf wrth benderfynu a yw'r wybodaeth yn berthnasol neu beth yr ydych yn chwilio amdano.</a:t>
            </a:r>
          </a:p>
          <a:p>
            <a:pPr marL="381000" indent="-381000" eaLnBrk="1" hangingPunct="1">
              <a:lnSpc>
                <a:spcPct val="80000"/>
              </a:lnSpc>
              <a:buFontTx/>
              <a:buNone/>
            </a:pPr>
            <a:endParaRPr lang="en-US" altLang="en-US" sz="2800">
              <a:latin typeface="Calibri" charset="0"/>
              <a:ea typeface="ＭＳ Ｐゴシック" charset="-128"/>
            </a:endParaRPr>
          </a:p>
          <a:p>
            <a:pPr marL="381000" indent="-381000" eaLnBrk="1" hangingPunct="1">
              <a:lnSpc>
                <a:spcPct val="80000"/>
              </a:lnSpc>
              <a:buFontTx/>
              <a:buNone/>
            </a:pPr>
            <a:r>
              <a:rPr lang="en-US" altLang="en-US" sz="2800">
                <a:latin typeface="Calibri" charset="0"/>
                <a:ea typeface="ＭＳ Ｐゴシック" charset="-128"/>
              </a:rPr>
              <a:t>	</a:t>
            </a:r>
          </a:p>
          <a:p>
            <a:pPr marL="381000" indent="-381000" eaLnBrk="1" hangingPunct="1">
              <a:lnSpc>
                <a:spcPct val="80000"/>
              </a:lnSpc>
              <a:buFontTx/>
              <a:buNone/>
            </a:pPr>
            <a:r>
              <a:rPr lang="en-US" altLang="en-US" sz="2400">
                <a:latin typeface="Calibri" charset="0"/>
                <a:ea typeface="ＭＳ Ｐゴシック" charset="-128"/>
              </a:rPr>
              <a:t>	</a:t>
            </a:r>
          </a:p>
          <a:p>
            <a:pPr marL="381000" indent="-381000" eaLnBrk="1" hangingPunct="1">
              <a:lnSpc>
                <a:spcPct val="80000"/>
              </a:lnSpc>
            </a:pPr>
            <a:endParaRPr lang="en-US" altLang="en-US" sz="2400">
              <a:latin typeface="Calibri" charset="0"/>
              <a:ea typeface="ＭＳ Ｐゴシック" charset="-128"/>
            </a:endParaRPr>
          </a:p>
        </p:txBody>
      </p:sp>
      <p:sp>
        <p:nvSpPr>
          <p:cNvPr id="9220" name="Text Box 8"/>
          <p:cNvSpPr txBox="1">
            <a:spLocks noChangeArrowheads="1"/>
          </p:cNvSpPr>
          <p:nvPr/>
        </p:nvSpPr>
        <p:spPr bwMode="auto">
          <a:xfrm>
            <a:off x="990600" y="4160838"/>
            <a:ext cx="4572000" cy="979487"/>
          </a:xfrm>
          <a:prstGeom prst="rect">
            <a:avLst/>
          </a:prstGeom>
          <a:solidFill>
            <a:schemeClr val="accent4">
              <a:lumMod val="60000"/>
              <a:lumOff val="4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90000"/>
              </a:lnSpc>
              <a:spcBef>
                <a:spcPct val="20000"/>
              </a:spcBef>
              <a:defRPr/>
            </a:pPr>
            <a:r>
              <a:rPr lang="en-US" sz="1600" dirty="0" err="1">
                <a:ea typeface="+mn-ea"/>
              </a:rPr>
              <a:t>Enghraifft</a:t>
            </a:r>
            <a:r>
              <a:rPr lang="en-US" sz="1600" dirty="0">
                <a:ea typeface="+mn-ea"/>
              </a:rPr>
              <a:t>: </a:t>
            </a:r>
            <a:r>
              <a:rPr lang="en-US" sz="1600" dirty="0" err="1">
                <a:ea typeface="+mn-ea"/>
              </a:rPr>
              <a:t>Efallai</a:t>
            </a:r>
            <a:r>
              <a:rPr lang="en-US" sz="1600" dirty="0">
                <a:ea typeface="+mn-ea"/>
              </a:rPr>
              <a:t> </a:t>
            </a:r>
            <a:r>
              <a:rPr lang="en-US" sz="1600" dirty="0" err="1">
                <a:ea typeface="+mn-ea"/>
              </a:rPr>
              <a:t>na</a:t>
            </a:r>
            <a:r>
              <a:rPr lang="en-US" sz="1600" dirty="0">
                <a:ea typeface="+mn-ea"/>
              </a:rPr>
              <a:t> </a:t>
            </a:r>
            <a:r>
              <a:rPr lang="en-US" sz="1600" dirty="0" err="1">
                <a:ea typeface="+mn-ea"/>
              </a:rPr>
              <a:t>fydd</a:t>
            </a:r>
            <a:r>
              <a:rPr lang="en-US" sz="1600" dirty="0">
                <a:ea typeface="+mn-ea"/>
              </a:rPr>
              <a:t> </a:t>
            </a:r>
            <a:r>
              <a:rPr lang="en-US" sz="1600" dirty="0" err="1">
                <a:ea typeface="+mn-ea"/>
              </a:rPr>
              <a:t>ffynhonnell</a:t>
            </a:r>
            <a:r>
              <a:rPr lang="en-US" sz="1600" dirty="0">
                <a:ea typeface="+mn-ea"/>
              </a:rPr>
              <a:t> </a:t>
            </a:r>
            <a:r>
              <a:rPr lang="en-US" sz="1600" dirty="0" err="1">
                <a:ea typeface="+mn-ea"/>
              </a:rPr>
              <a:t>yn</a:t>
            </a:r>
            <a:r>
              <a:rPr lang="en-US" sz="1600" dirty="0">
                <a:ea typeface="+mn-ea"/>
              </a:rPr>
              <a:t> </a:t>
            </a:r>
            <a:r>
              <a:rPr lang="en-US" sz="1600" dirty="0" err="1">
                <a:ea typeface="+mn-ea"/>
              </a:rPr>
              <a:t>manylu</a:t>
            </a:r>
            <a:r>
              <a:rPr lang="en-US" sz="1600" dirty="0">
                <a:ea typeface="+mn-ea"/>
              </a:rPr>
              <a:t> </a:t>
            </a:r>
            <a:r>
              <a:rPr lang="en-US" sz="1600" dirty="0" err="1">
                <a:ea typeface="+mn-ea"/>
              </a:rPr>
              <a:t>ar</a:t>
            </a:r>
            <a:r>
              <a:rPr lang="en-US" sz="1600" dirty="0">
                <a:ea typeface="+mn-ea"/>
              </a:rPr>
              <a:t> y </a:t>
            </a:r>
            <a:r>
              <a:rPr lang="en-US" sz="1600" dirty="0" err="1">
                <a:ea typeface="+mn-ea"/>
              </a:rPr>
              <a:t>cysylltiad</a:t>
            </a:r>
            <a:r>
              <a:rPr lang="en-US" sz="1600" dirty="0">
                <a:ea typeface="+mn-ea"/>
              </a:rPr>
              <a:t> </a:t>
            </a:r>
            <a:r>
              <a:rPr lang="en-US" sz="1600" dirty="0" err="1">
                <a:ea typeface="+mn-ea"/>
              </a:rPr>
              <a:t>rhwng</a:t>
            </a:r>
            <a:r>
              <a:rPr lang="en-US" sz="1600" dirty="0">
                <a:ea typeface="+mn-ea"/>
              </a:rPr>
              <a:t> </a:t>
            </a:r>
            <a:r>
              <a:rPr lang="en-US" sz="1600" dirty="0" err="1">
                <a:ea typeface="+mn-ea"/>
              </a:rPr>
              <a:t>alcoholiaeth</a:t>
            </a:r>
            <a:r>
              <a:rPr lang="en-US" sz="1600" dirty="0">
                <a:ea typeface="+mn-ea"/>
              </a:rPr>
              <a:t> ac </a:t>
            </a:r>
            <a:r>
              <a:rPr lang="en-US" sz="1600" dirty="0" err="1">
                <a:ea typeface="+mn-ea"/>
              </a:rPr>
              <a:t>ysgariad</a:t>
            </a:r>
            <a:r>
              <a:rPr lang="en-US" sz="1600" dirty="0">
                <a:ea typeface="+mn-ea"/>
              </a:rPr>
              <a:t> </a:t>
            </a:r>
            <a:r>
              <a:rPr lang="en-US" sz="1600" dirty="0" err="1">
                <a:ea typeface="+mn-ea"/>
              </a:rPr>
              <a:t>yn</a:t>
            </a:r>
            <a:r>
              <a:rPr lang="en-US" sz="1600" dirty="0">
                <a:ea typeface="+mn-ea"/>
              </a:rPr>
              <a:t> </a:t>
            </a:r>
            <a:r>
              <a:rPr lang="en-US" sz="1600" dirty="0" err="1">
                <a:ea typeface="+mn-ea"/>
              </a:rPr>
              <a:t>berthnasol</a:t>
            </a:r>
            <a:r>
              <a:rPr lang="en-US" sz="1600" dirty="0">
                <a:ea typeface="+mn-ea"/>
              </a:rPr>
              <a:t> </a:t>
            </a:r>
            <a:r>
              <a:rPr lang="en-US" sz="1600" dirty="0" err="1">
                <a:ea typeface="+mn-ea"/>
              </a:rPr>
              <a:t>os</a:t>
            </a:r>
            <a:r>
              <a:rPr lang="en-US" sz="1600" dirty="0">
                <a:ea typeface="+mn-ea"/>
              </a:rPr>
              <a:t> </a:t>
            </a:r>
            <a:r>
              <a:rPr lang="en-US" sz="1600" dirty="0" err="1">
                <a:ea typeface="+mn-ea"/>
              </a:rPr>
              <a:t>ydych</a:t>
            </a:r>
            <a:r>
              <a:rPr lang="en-US" sz="1600" dirty="0">
                <a:ea typeface="+mn-ea"/>
              </a:rPr>
              <a:t> </a:t>
            </a:r>
            <a:r>
              <a:rPr lang="en-US" sz="1600" dirty="0" err="1">
                <a:ea typeface="+mn-ea"/>
              </a:rPr>
              <a:t>yn</a:t>
            </a:r>
            <a:r>
              <a:rPr lang="en-US" sz="1600" dirty="0">
                <a:ea typeface="+mn-ea"/>
              </a:rPr>
              <a:t> </a:t>
            </a:r>
            <a:r>
              <a:rPr lang="en-US" sz="1600" dirty="0" err="1">
                <a:ea typeface="+mn-ea"/>
              </a:rPr>
              <a:t>chwilio</a:t>
            </a:r>
            <a:r>
              <a:rPr lang="en-US" sz="1600" dirty="0">
                <a:ea typeface="+mn-ea"/>
              </a:rPr>
              <a:t> am </a:t>
            </a:r>
            <a:r>
              <a:rPr lang="en-US" sz="1600" dirty="0" err="1">
                <a:ea typeface="+mn-ea"/>
              </a:rPr>
              <a:t>wybodaeth</a:t>
            </a:r>
            <a:r>
              <a:rPr lang="en-US" sz="1600" dirty="0">
                <a:ea typeface="+mn-ea"/>
              </a:rPr>
              <a:t> </a:t>
            </a:r>
            <a:r>
              <a:rPr lang="en-US" sz="1600" dirty="0" err="1">
                <a:ea typeface="+mn-ea"/>
              </a:rPr>
              <a:t>ar</a:t>
            </a:r>
            <a:r>
              <a:rPr lang="en-US" sz="1600" dirty="0">
                <a:ea typeface="+mn-ea"/>
              </a:rPr>
              <a:t> y </a:t>
            </a:r>
            <a:r>
              <a:rPr lang="en-US" sz="1600" dirty="0" err="1">
                <a:ea typeface="+mn-ea"/>
              </a:rPr>
              <a:t>rhesymau</a:t>
            </a:r>
            <a:r>
              <a:rPr lang="en-US" sz="1600" dirty="0">
                <a:ea typeface="+mn-ea"/>
              </a:rPr>
              <a:t> pam </a:t>
            </a:r>
            <a:r>
              <a:rPr lang="en-US" sz="1600" dirty="0" err="1">
                <a:ea typeface="+mn-ea"/>
              </a:rPr>
              <a:t>mae</a:t>
            </a:r>
            <a:r>
              <a:rPr lang="en-US" sz="1600" dirty="0">
                <a:ea typeface="+mn-ea"/>
              </a:rPr>
              <a:t> </a:t>
            </a:r>
            <a:r>
              <a:rPr lang="en-US" sz="1600" dirty="0" err="1">
                <a:ea typeface="+mn-ea"/>
              </a:rPr>
              <a:t>pobl</a:t>
            </a:r>
            <a:r>
              <a:rPr lang="en-US" sz="1600" dirty="0">
                <a:ea typeface="+mn-ea"/>
              </a:rPr>
              <a:t> </a:t>
            </a:r>
            <a:r>
              <a:rPr lang="en-US" sz="1600" dirty="0" err="1">
                <a:ea typeface="+mn-ea"/>
              </a:rPr>
              <a:t>yn</a:t>
            </a:r>
            <a:r>
              <a:rPr lang="en-US" sz="1600" dirty="0">
                <a:ea typeface="+mn-ea"/>
              </a:rPr>
              <a:t> </a:t>
            </a:r>
            <a:r>
              <a:rPr lang="en-US" sz="1600" dirty="0" err="1">
                <a:ea typeface="+mn-ea"/>
              </a:rPr>
              <a:t>yfed</a:t>
            </a:r>
            <a:r>
              <a:rPr lang="en-US" sz="1600" dirty="0">
                <a:ea typeface="+mn-ea"/>
              </a:rPr>
              <a:t>.</a:t>
            </a:r>
            <a:endParaRPr lang="en-US" sz="1600" dirty="0" smtClean="0">
              <a:ea typeface="+mn-ea"/>
            </a:endParaRPr>
          </a:p>
        </p:txBody>
      </p:sp>
      <p:pic>
        <p:nvPicPr>
          <p:cNvPr id="38916" name="Picture 8" descr="C:\Users\Operator\AppData\Local\Microsoft\Windows\Temporary Internet Files\Content.IE5\AK5KHZUF\MC900296195[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3276600"/>
            <a:ext cx="1025525" cy="224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5510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a:xfrm>
            <a:off x="685800" y="122238"/>
            <a:ext cx="7772400" cy="639762"/>
          </a:xfrm>
        </p:spPr>
        <p:txBody>
          <a:bodyPr/>
          <a:lstStyle/>
          <a:p>
            <a:pPr eaLnBrk="1" hangingPunct="1"/>
            <a:r>
              <a:rPr lang="en-US" altLang="en-US" b="1">
                <a:latin typeface="Calibri" charset="0"/>
                <a:ea typeface="ＭＳ Ｐゴシック" charset="-128"/>
              </a:rPr>
              <a:t/>
            </a:r>
            <a:br>
              <a:rPr lang="en-US" altLang="en-US" b="1">
                <a:latin typeface="Calibri" charset="0"/>
                <a:ea typeface="ＭＳ Ｐゴシック" charset="-128"/>
              </a:rPr>
            </a:br>
            <a:r>
              <a:rPr lang="en-US" altLang="en-US" b="1">
                <a:latin typeface="Calibri" charset="0"/>
                <a:ea typeface="ＭＳ Ｐゴシック" charset="-128"/>
              </a:rPr>
              <a:t/>
            </a:r>
            <a:br>
              <a:rPr lang="en-US" altLang="en-US" b="1">
                <a:latin typeface="Calibri" charset="0"/>
                <a:ea typeface="ＭＳ Ｐゴシック" charset="-128"/>
              </a:rPr>
            </a:br>
            <a:r>
              <a:rPr lang="en-US" altLang="en-US">
                <a:latin typeface="Calibri" charset="0"/>
                <a:ea typeface="ＭＳ Ｐゴシック" charset="-128"/>
              </a:rPr>
              <a:t> Cywirdeb </a:t>
            </a:r>
            <a:r>
              <a:rPr lang="en-US" altLang="en-US" sz="2800" b="1">
                <a:latin typeface="Calibri" charset="0"/>
                <a:ea typeface="ＭＳ Ｐゴシック" charset="-128"/>
              </a:rPr>
              <a:t/>
            </a:r>
            <a:br>
              <a:rPr lang="en-US" altLang="en-US" sz="2800" b="1">
                <a:latin typeface="Calibri" charset="0"/>
                <a:ea typeface="ＭＳ Ｐゴシック" charset="-128"/>
              </a:rPr>
            </a:br>
            <a:r>
              <a:rPr lang="en-US" altLang="en-US" sz="2800">
                <a:latin typeface="Calibri" charset="0"/>
                <a:ea typeface="ＭＳ Ｐゴシック" charset="-128"/>
              </a:rPr>
              <a:t> O ble mae'r wybodaeth hon yn dod? </a:t>
            </a:r>
            <a:br>
              <a:rPr lang="en-US" altLang="en-US" sz="2800">
                <a:latin typeface="Calibri" charset="0"/>
                <a:ea typeface="ＭＳ Ｐゴシック" charset="-128"/>
              </a:rPr>
            </a:br>
            <a:r>
              <a:rPr lang="en-US" altLang="en-US" sz="2800">
                <a:latin typeface="Calibri" charset="0"/>
                <a:ea typeface="ＭＳ Ｐゴシック" charset="-128"/>
              </a:rPr>
              <a:t>A oes adnoddau ychwanegol wedi nodi?</a:t>
            </a:r>
            <a:r>
              <a:rPr lang="en-US" altLang="en-US">
                <a:latin typeface="Calibri" charset="0"/>
                <a:ea typeface="ＭＳ Ｐゴシック" charset="-128"/>
              </a:rPr>
              <a:t> </a:t>
            </a:r>
          </a:p>
        </p:txBody>
      </p:sp>
      <p:sp>
        <p:nvSpPr>
          <p:cNvPr id="40962" name="Rectangle 3"/>
          <p:cNvSpPr>
            <a:spLocks noGrp="1" noChangeArrowheads="1"/>
          </p:cNvSpPr>
          <p:nvPr>
            <p:ph idx="1"/>
          </p:nvPr>
        </p:nvSpPr>
        <p:spPr>
          <a:xfrm>
            <a:off x="381000" y="2338388"/>
            <a:ext cx="8229600" cy="4525962"/>
          </a:xfrm>
        </p:spPr>
        <p:txBody>
          <a:bodyPr/>
          <a:lstStyle/>
          <a:p>
            <a:pPr eaLnBrk="1" hangingPunct="1">
              <a:buFontTx/>
              <a:buNone/>
            </a:pPr>
            <a:r>
              <a:rPr lang="en-US" altLang="en-US" sz="2800">
                <a:latin typeface="Calibri" charset="0"/>
                <a:ea typeface="ＭＳ Ｐゴシック" charset="-128"/>
              </a:rPr>
              <a:t>	Mae cywirdeb yn bwysig oherwydd mae angen gwybodaeth gywir i wneud penderfyniadau da. Hefyd, os ydych yn cyflwyno gwybodaeth anghywir, efallai bydd eraill yn cwestiynu eich hygrededd.</a:t>
            </a:r>
          </a:p>
          <a:p>
            <a:pPr eaLnBrk="1" hangingPunct="1">
              <a:buFontTx/>
              <a:buNone/>
            </a:pPr>
            <a:r>
              <a:rPr lang="en-US" altLang="en-US" sz="2800">
                <a:latin typeface="Calibri" charset="0"/>
                <a:ea typeface="ＭＳ Ｐゴシック" charset="-128"/>
              </a:rPr>
              <a:t>	</a:t>
            </a:r>
          </a:p>
        </p:txBody>
      </p:sp>
      <p:pic>
        <p:nvPicPr>
          <p:cNvPr id="40963" name="Picture 7" descr="MCj0382592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4238625"/>
            <a:ext cx="1828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Text Box 10"/>
          <p:cNvSpPr txBox="1">
            <a:spLocks noChangeArrowheads="1"/>
          </p:cNvSpPr>
          <p:nvPr/>
        </p:nvSpPr>
        <p:spPr bwMode="auto">
          <a:xfrm>
            <a:off x="3581400" y="5181600"/>
            <a:ext cx="2073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charset="-128"/>
              </a:defRPr>
            </a:lvl1pPr>
            <a:lvl2pPr marL="742950" indent="-285750">
              <a:spcBef>
                <a:spcPct val="20000"/>
              </a:spcBef>
              <a:buChar char="–"/>
              <a:defRPr sz="2800">
                <a:solidFill>
                  <a:schemeClr val="tx1"/>
                </a:solidFill>
                <a:latin typeface="Arial" charset="0"/>
                <a:ea typeface="ＭＳ Ｐゴシック" charset="-128"/>
              </a:defRPr>
            </a:lvl2pPr>
            <a:lvl3pPr marL="1143000" indent="-228600">
              <a:spcBef>
                <a:spcPct val="20000"/>
              </a:spcBef>
              <a:buChar char="•"/>
              <a:defRPr sz="2400">
                <a:solidFill>
                  <a:schemeClr val="tx1"/>
                </a:solidFill>
                <a:latin typeface="Arial" charset="0"/>
                <a:ea typeface="ＭＳ Ｐゴシック" charset="-128"/>
              </a:defRPr>
            </a:lvl3pPr>
            <a:lvl4pPr marL="1600200" indent="-228600">
              <a:spcBef>
                <a:spcPct val="20000"/>
              </a:spcBef>
              <a:buChar char="–"/>
              <a:defRPr sz="2000">
                <a:solidFill>
                  <a:schemeClr val="tx1"/>
                </a:solidFill>
                <a:latin typeface="Arial" charset="0"/>
                <a:ea typeface="ＭＳ Ｐゴシック" charset="-128"/>
              </a:defRPr>
            </a:lvl4pPr>
            <a:lvl5pPr marL="2057400" indent="-22860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endParaRPr lang="en-US" altLang="en-US" sz="1800"/>
          </a:p>
        </p:txBody>
      </p:sp>
      <p:sp>
        <p:nvSpPr>
          <p:cNvPr id="10246" name="Text Box 11"/>
          <p:cNvSpPr txBox="1">
            <a:spLocks noChangeArrowheads="1"/>
          </p:cNvSpPr>
          <p:nvPr/>
        </p:nvSpPr>
        <p:spPr bwMode="auto">
          <a:xfrm>
            <a:off x="800100" y="4238625"/>
            <a:ext cx="5257800" cy="1076325"/>
          </a:xfrm>
          <a:prstGeom prst="rect">
            <a:avLst/>
          </a:prstGeom>
          <a:solidFill>
            <a:schemeClr val="accent2">
              <a:lumMod val="40000"/>
              <a:lumOff val="6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US" sz="1600" dirty="0" err="1">
                <a:ea typeface="+mn-ea"/>
              </a:rPr>
              <a:t>Enghraifft</a:t>
            </a:r>
            <a:r>
              <a:rPr lang="en-US" sz="1600" dirty="0">
                <a:ea typeface="+mn-ea"/>
              </a:rPr>
              <a:t>: </a:t>
            </a:r>
            <a:r>
              <a:rPr lang="en-US" sz="1600" dirty="0" err="1">
                <a:ea typeface="+mn-ea"/>
              </a:rPr>
              <a:t>Os</a:t>
            </a:r>
            <a:r>
              <a:rPr lang="en-US" sz="1600" dirty="0">
                <a:ea typeface="+mn-ea"/>
              </a:rPr>
              <a:t> </a:t>
            </a:r>
            <a:r>
              <a:rPr lang="en-US" sz="1600" dirty="0" err="1">
                <a:ea typeface="+mn-ea"/>
              </a:rPr>
              <a:t>dywedwch</a:t>
            </a:r>
            <a:r>
              <a:rPr lang="en-US" sz="1600" dirty="0">
                <a:ea typeface="+mn-ea"/>
              </a:rPr>
              <a:t> </a:t>
            </a:r>
            <a:r>
              <a:rPr lang="en-US" sz="1600" dirty="0" err="1">
                <a:ea typeface="+mn-ea"/>
              </a:rPr>
              <a:t>wrth</a:t>
            </a:r>
            <a:r>
              <a:rPr lang="en-US" sz="1600" dirty="0">
                <a:ea typeface="+mn-ea"/>
              </a:rPr>
              <a:t> </a:t>
            </a:r>
            <a:r>
              <a:rPr lang="en-US" sz="1600" dirty="0" err="1">
                <a:ea typeface="+mn-ea"/>
              </a:rPr>
              <a:t>darllenwyr</a:t>
            </a:r>
            <a:r>
              <a:rPr lang="en-US" sz="1600" dirty="0">
                <a:ea typeface="+mn-ea"/>
              </a:rPr>
              <a:t> bod </a:t>
            </a:r>
            <a:r>
              <a:rPr lang="en-US" sz="1600" dirty="0" err="1">
                <a:ea typeface="+mn-ea"/>
              </a:rPr>
              <a:t>condomau</a:t>
            </a:r>
            <a:r>
              <a:rPr lang="en-US" sz="1600" dirty="0">
                <a:ea typeface="+mn-ea"/>
              </a:rPr>
              <a:t> </a:t>
            </a:r>
            <a:r>
              <a:rPr lang="en-US" sz="1600" dirty="0" err="1">
                <a:ea typeface="+mn-ea"/>
              </a:rPr>
              <a:t>yn</a:t>
            </a:r>
            <a:r>
              <a:rPr lang="en-US" sz="1600" dirty="0">
                <a:ea typeface="+mn-ea"/>
              </a:rPr>
              <a:t> 100 y cant </a:t>
            </a:r>
            <a:r>
              <a:rPr lang="en-US" sz="1600" dirty="0" err="1">
                <a:ea typeface="+mn-ea"/>
              </a:rPr>
              <a:t>yn</a:t>
            </a:r>
            <a:r>
              <a:rPr lang="en-US" sz="1600" dirty="0">
                <a:ea typeface="+mn-ea"/>
              </a:rPr>
              <a:t> </a:t>
            </a:r>
            <a:r>
              <a:rPr lang="en-US" sz="1600" dirty="0" err="1">
                <a:ea typeface="+mn-ea"/>
              </a:rPr>
              <a:t>effeithiol</a:t>
            </a:r>
            <a:r>
              <a:rPr lang="en-US" sz="1600" dirty="0">
                <a:ea typeface="+mn-ea"/>
              </a:rPr>
              <a:t> </a:t>
            </a:r>
            <a:r>
              <a:rPr lang="en-US" sz="1600" dirty="0" err="1">
                <a:ea typeface="+mn-ea"/>
              </a:rPr>
              <a:t>wrth</a:t>
            </a:r>
            <a:r>
              <a:rPr lang="en-US" sz="1600" dirty="0">
                <a:ea typeface="+mn-ea"/>
              </a:rPr>
              <a:t> </a:t>
            </a:r>
            <a:r>
              <a:rPr lang="en-US" sz="1600" dirty="0" err="1">
                <a:ea typeface="+mn-ea"/>
              </a:rPr>
              <a:t>atal</a:t>
            </a:r>
            <a:r>
              <a:rPr lang="en-US" sz="1600" dirty="0">
                <a:ea typeface="+mn-ea"/>
              </a:rPr>
              <a:t> </a:t>
            </a:r>
            <a:r>
              <a:rPr lang="en-US" sz="1600" dirty="0" err="1">
                <a:ea typeface="+mn-ea"/>
              </a:rPr>
              <a:t>beichiogrwydd</a:t>
            </a:r>
            <a:r>
              <a:rPr lang="en-US" sz="1600" dirty="0">
                <a:ea typeface="+mn-ea"/>
              </a:rPr>
              <a:t>, </a:t>
            </a:r>
            <a:r>
              <a:rPr lang="en-US" sz="1600" dirty="0" err="1">
                <a:ea typeface="+mn-ea"/>
              </a:rPr>
              <a:t>rydych</a:t>
            </a:r>
            <a:r>
              <a:rPr lang="en-US" sz="1600" dirty="0">
                <a:ea typeface="+mn-ea"/>
              </a:rPr>
              <a:t> </a:t>
            </a:r>
            <a:r>
              <a:rPr lang="en-US" sz="1600" dirty="0" err="1">
                <a:ea typeface="+mn-ea"/>
              </a:rPr>
              <a:t>yn</a:t>
            </a:r>
            <a:r>
              <a:rPr lang="en-US" sz="1600" dirty="0">
                <a:ea typeface="+mn-ea"/>
              </a:rPr>
              <a:t> </a:t>
            </a:r>
            <a:r>
              <a:rPr lang="en-US" sz="1600" dirty="0" err="1">
                <a:ea typeface="+mn-ea"/>
              </a:rPr>
              <a:t>rhoi</a:t>
            </a:r>
            <a:r>
              <a:rPr lang="en-US" sz="1600" dirty="0">
                <a:ea typeface="+mn-ea"/>
              </a:rPr>
              <a:t> </a:t>
            </a:r>
            <a:r>
              <a:rPr lang="en-US" sz="1600" dirty="0" err="1">
                <a:ea typeface="+mn-ea"/>
              </a:rPr>
              <a:t>gwybodaeth</a:t>
            </a:r>
            <a:r>
              <a:rPr lang="en-US" sz="1600" dirty="0">
                <a:ea typeface="+mn-ea"/>
              </a:rPr>
              <a:t> </a:t>
            </a:r>
            <a:r>
              <a:rPr lang="en-US" sz="1600" dirty="0" err="1">
                <a:ea typeface="+mn-ea"/>
              </a:rPr>
              <a:t>anghywir</a:t>
            </a:r>
            <a:r>
              <a:rPr lang="en-US" sz="1600" dirty="0">
                <a:ea typeface="+mn-ea"/>
              </a:rPr>
              <a:t> a gall </a:t>
            </a:r>
            <a:r>
              <a:rPr lang="en-US" sz="1600" dirty="0" err="1">
                <a:ea typeface="+mn-ea"/>
              </a:rPr>
              <a:t>beichiogrwydd</a:t>
            </a:r>
            <a:r>
              <a:rPr lang="en-US" sz="1600" dirty="0">
                <a:ea typeface="+mn-ea"/>
              </a:rPr>
              <a:t> </a:t>
            </a:r>
            <a:r>
              <a:rPr lang="en-US" sz="1600" dirty="0" err="1">
                <a:ea typeface="+mn-ea"/>
              </a:rPr>
              <a:t>heb</a:t>
            </a:r>
            <a:r>
              <a:rPr lang="en-US" sz="1600" dirty="0">
                <a:ea typeface="+mn-ea"/>
              </a:rPr>
              <a:t> </a:t>
            </a:r>
            <a:r>
              <a:rPr lang="en-US" sz="1600" dirty="0" err="1">
                <a:ea typeface="+mn-ea"/>
              </a:rPr>
              <a:t>ei</a:t>
            </a:r>
            <a:r>
              <a:rPr lang="en-US" sz="1600" dirty="0">
                <a:ea typeface="+mn-ea"/>
              </a:rPr>
              <a:t> </a:t>
            </a:r>
            <a:r>
              <a:rPr lang="en-US" sz="1600" dirty="0" err="1">
                <a:ea typeface="+mn-ea"/>
              </a:rPr>
              <a:t>gynllunio</a:t>
            </a:r>
            <a:r>
              <a:rPr lang="en-US" sz="1600" dirty="0">
                <a:ea typeface="+mn-ea"/>
              </a:rPr>
              <a:t> </a:t>
            </a:r>
            <a:r>
              <a:rPr lang="en-US" sz="1600" dirty="0" err="1">
                <a:ea typeface="+mn-ea"/>
              </a:rPr>
              <a:t>fod</a:t>
            </a:r>
            <a:r>
              <a:rPr lang="en-US" sz="1600" dirty="0">
                <a:ea typeface="+mn-ea"/>
              </a:rPr>
              <a:t> o </a:t>
            </a:r>
            <a:r>
              <a:rPr lang="en-US" sz="1600" dirty="0" err="1">
                <a:ea typeface="+mn-ea"/>
              </a:rPr>
              <a:t>ganlyniad</a:t>
            </a:r>
            <a:r>
              <a:rPr lang="en-US" sz="1600" dirty="0">
                <a:ea typeface="+mn-ea"/>
              </a:rPr>
              <a:t>.</a:t>
            </a:r>
            <a:endParaRPr lang="en-US" sz="1600" dirty="0" smtClean="0">
              <a:ea typeface="+mn-ea"/>
            </a:endParaRPr>
          </a:p>
        </p:txBody>
      </p:sp>
    </p:spTree>
    <p:extLst>
      <p:ext uri="{BB962C8B-B14F-4D97-AF65-F5344CB8AC3E}">
        <p14:creationId xmlns:p14="http://schemas.microsoft.com/office/powerpoint/2010/main" val="6867077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457200" y="274638"/>
            <a:ext cx="8229600" cy="1706562"/>
          </a:xfrm>
        </p:spPr>
        <p:txBody>
          <a:bodyPr/>
          <a:lstStyle/>
          <a:p>
            <a:pPr eaLnBrk="1" hangingPunct="1"/>
            <a:r>
              <a:rPr lang="en-US" altLang="en-US">
                <a:latin typeface="Calibri" charset="0"/>
                <a:ea typeface="ＭＳ Ｐゴシック" charset="-128"/>
              </a:rPr>
              <a:t>Awdurdod</a:t>
            </a:r>
            <a:r>
              <a:rPr lang="en-US" altLang="en-US" sz="2800" b="1">
                <a:latin typeface="Calibri" charset="0"/>
                <a:ea typeface="ＭＳ Ｐゴシック" charset="-128"/>
              </a:rPr>
              <a:t/>
            </a:r>
            <a:br>
              <a:rPr lang="en-US" altLang="en-US" sz="2800" b="1">
                <a:latin typeface="Calibri" charset="0"/>
                <a:ea typeface="ＭＳ Ｐゴシック" charset="-128"/>
              </a:rPr>
            </a:br>
            <a:r>
              <a:rPr lang="en-US" altLang="en-US" sz="2800">
                <a:latin typeface="Calibri" charset="0"/>
                <a:ea typeface="ＭＳ Ｐゴシック" charset="-128"/>
              </a:rPr>
              <a:t>Pwy ysgrifennodd y safle hwn? A yw ef / hi yn arbenigwr?</a:t>
            </a:r>
            <a:endParaRPr lang="en-US" altLang="en-US">
              <a:latin typeface="Calibri" charset="0"/>
              <a:ea typeface="ＭＳ Ｐゴシック" charset="-128"/>
            </a:endParaRPr>
          </a:p>
        </p:txBody>
      </p:sp>
      <p:sp>
        <p:nvSpPr>
          <p:cNvPr id="43010" name="Rectangle 3"/>
          <p:cNvSpPr>
            <a:spLocks noGrp="1" noChangeArrowheads="1"/>
          </p:cNvSpPr>
          <p:nvPr>
            <p:ph idx="1"/>
          </p:nvPr>
        </p:nvSpPr>
        <p:spPr>
          <a:xfrm>
            <a:off x="457200" y="2286000"/>
            <a:ext cx="8229600" cy="2438400"/>
          </a:xfrm>
        </p:spPr>
        <p:txBody>
          <a:bodyPr/>
          <a:lstStyle/>
          <a:p>
            <a:pPr eaLnBrk="1" hangingPunct="1">
              <a:lnSpc>
                <a:spcPct val="90000"/>
              </a:lnSpc>
              <a:buFontTx/>
              <a:buNone/>
            </a:pPr>
            <a:r>
              <a:rPr lang="en-US" altLang="en-US" sz="2800">
                <a:latin typeface="Calibri" charset="0"/>
                <a:ea typeface="ＭＳ Ｐゴシック" charset="-128"/>
              </a:rPr>
              <a:t>	Mae awdurdod yn cyfeirio at adolygu cymwysterau awdur. Mae angen i chi benderfynu a yw'r person sy'n cyflwyno'r wybodaeth gyda’r ddealltwriaeth a'r cefndir i fod yn ffynhonnell dda.</a:t>
            </a:r>
          </a:p>
          <a:p>
            <a:pPr eaLnBrk="1" hangingPunct="1">
              <a:lnSpc>
                <a:spcPct val="90000"/>
              </a:lnSpc>
              <a:buFontTx/>
              <a:buNone/>
            </a:pPr>
            <a:r>
              <a:rPr lang="en-US" altLang="en-US" sz="2800">
                <a:latin typeface="Calibri" charset="0"/>
                <a:ea typeface="ＭＳ Ｐゴシック" charset="-128"/>
              </a:rPr>
              <a:t>	</a:t>
            </a:r>
          </a:p>
        </p:txBody>
      </p:sp>
      <p:sp>
        <p:nvSpPr>
          <p:cNvPr id="21508" name="Text Box 9"/>
          <p:cNvSpPr txBox="1">
            <a:spLocks noChangeArrowheads="1"/>
          </p:cNvSpPr>
          <p:nvPr/>
        </p:nvSpPr>
        <p:spPr bwMode="auto">
          <a:xfrm>
            <a:off x="990600" y="4114800"/>
            <a:ext cx="4495800" cy="879475"/>
          </a:xfrm>
          <a:prstGeom prst="rect">
            <a:avLst/>
          </a:prstGeom>
          <a:solidFill>
            <a:schemeClr val="accent3">
              <a:lumMod val="40000"/>
              <a:lumOff val="6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80000"/>
              </a:lnSpc>
              <a:spcBef>
                <a:spcPct val="20000"/>
              </a:spcBef>
              <a:defRPr/>
            </a:pPr>
            <a:r>
              <a:rPr lang="en-US" sz="1600" dirty="0" err="1">
                <a:ea typeface="+mn-ea"/>
              </a:rPr>
              <a:t>Enghraifft</a:t>
            </a:r>
            <a:r>
              <a:rPr lang="en-US" sz="1600" dirty="0">
                <a:ea typeface="+mn-ea"/>
              </a:rPr>
              <a:t>: </a:t>
            </a:r>
            <a:r>
              <a:rPr lang="en-US" sz="1600" dirty="0" err="1">
                <a:ea typeface="+mn-ea"/>
              </a:rPr>
              <a:t>Os</a:t>
            </a:r>
            <a:r>
              <a:rPr lang="en-US" sz="1600" dirty="0">
                <a:ea typeface="+mn-ea"/>
              </a:rPr>
              <a:t> </a:t>
            </a:r>
            <a:r>
              <a:rPr lang="en-US" sz="1600" dirty="0" err="1">
                <a:ea typeface="+mn-ea"/>
              </a:rPr>
              <a:t>ydych</a:t>
            </a:r>
            <a:r>
              <a:rPr lang="en-US" sz="1600" dirty="0">
                <a:ea typeface="+mn-ea"/>
              </a:rPr>
              <a:t> </a:t>
            </a:r>
            <a:r>
              <a:rPr lang="en-US" sz="1600" dirty="0" err="1">
                <a:ea typeface="+mn-ea"/>
              </a:rPr>
              <a:t>yn</a:t>
            </a:r>
            <a:r>
              <a:rPr lang="en-US" sz="1600" dirty="0">
                <a:ea typeface="+mn-ea"/>
              </a:rPr>
              <a:t> </a:t>
            </a:r>
            <a:r>
              <a:rPr lang="en-US" sz="1600" dirty="0" err="1">
                <a:ea typeface="+mn-ea"/>
              </a:rPr>
              <a:t>ysgrifennu</a:t>
            </a:r>
            <a:r>
              <a:rPr lang="en-US" sz="1600" dirty="0">
                <a:ea typeface="+mn-ea"/>
              </a:rPr>
              <a:t> </a:t>
            </a:r>
            <a:r>
              <a:rPr lang="en-US" sz="1600" dirty="0" err="1">
                <a:ea typeface="+mn-ea"/>
              </a:rPr>
              <a:t>papur</a:t>
            </a:r>
            <a:r>
              <a:rPr lang="en-US" sz="1600" dirty="0">
                <a:ea typeface="+mn-ea"/>
              </a:rPr>
              <a:t> </a:t>
            </a:r>
            <a:r>
              <a:rPr lang="en-US" sz="1600" dirty="0" err="1">
                <a:ea typeface="+mn-ea"/>
              </a:rPr>
              <a:t>ar</a:t>
            </a:r>
            <a:r>
              <a:rPr lang="en-US" sz="1600" dirty="0">
                <a:ea typeface="+mn-ea"/>
              </a:rPr>
              <a:t> y </a:t>
            </a:r>
            <a:r>
              <a:rPr lang="en-US" sz="1600" dirty="0" err="1">
                <a:ea typeface="+mn-ea"/>
              </a:rPr>
              <a:t>peryglon</a:t>
            </a:r>
            <a:r>
              <a:rPr lang="en-US" sz="1600" dirty="0">
                <a:ea typeface="+mn-ea"/>
              </a:rPr>
              <a:t> </a:t>
            </a:r>
            <a:r>
              <a:rPr lang="en-US" sz="1600" dirty="0" err="1">
                <a:ea typeface="+mn-ea"/>
              </a:rPr>
              <a:t>i</a:t>
            </a:r>
            <a:r>
              <a:rPr lang="en-US" sz="1600" dirty="0">
                <a:ea typeface="+mn-ea"/>
              </a:rPr>
              <a:t> </a:t>
            </a:r>
            <a:r>
              <a:rPr lang="en-US" sz="1600" dirty="0" err="1">
                <a:ea typeface="+mn-ea"/>
              </a:rPr>
              <a:t>iechyd</a:t>
            </a:r>
            <a:r>
              <a:rPr lang="en-US" sz="1600" dirty="0">
                <a:ea typeface="+mn-ea"/>
              </a:rPr>
              <a:t> o </a:t>
            </a:r>
            <a:r>
              <a:rPr lang="en-US" sz="1600" dirty="0" err="1">
                <a:ea typeface="+mn-ea"/>
              </a:rPr>
              <a:t>tatŵs</a:t>
            </a:r>
            <a:r>
              <a:rPr lang="en-US" sz="1600" dirty="0">
                <a:ea typeface="+mn-ea"/>
              </a:rPr>
              <a:t> a </a:t>
            </a:r>
            <a:r>
              <a:rPr lang="en-US" sz="1600" dirty="0" err="1">
                <a:ea typeface="+mn-ea"/>
              </a:rPr>
              <a:t>thyllau</a:t>
            </a:r>
            <a:r>
              <a:rPr lang="en-US" sz="1600" dirty="0">
                <a:ea typeface="+mn-ea"/>
              </a:rPr>
              <a:t> </a:t>
            </a:r>
            <a:r>
              <a:rPr lang="en-US" sz="1600" dirty="0" err="1">
                <a:ea typeface="+mn-ea"/>
              </a:rPr>
              <a:t>corff</a:t>
            </a:r>
            <a:r>
              <a:rPr lang="en-US" sz="1600" dirty="0">
                <a:ea typeface="+mn-ea"/>
              </a:rPr>
              <a:t>, </a:t>
            </a:r>
            <a:r>
              <a:rPr lang="en-US" sz="1600" dirty="0" err="1">
                <a:ea typeface="+mn-ea"/>
              </a:rPr>
              <a:t>byddai</a:t>
            </a:r>
            <a:r>
              <a:rPr lang="en-US" sz="1600" dirty="0">
                <a:ea typeface="+mn-ea"/>
              </a:rPr>
              <a:t> </a:t>
            </a:r>
            <a:r>
              <a:rPr lang="en-US" sz="1600" dirty="0" err="1">
                <a:ea typeface="+mn-ea"/>
              </a:rPr>
              <a:t>meddyg</a:t>
            </a:r>
            <a:r>
              <a:rPr lang="en-US" sz="1600" dirty="0">
                <a:ea typeface="+mn-ea"/>
              </a:rPr>
              <a:t> </a:t>
            </a:r>
            <a:r>
              <a:rPr lang="en-US" sz="1600" dirty="0" err="1">
                <a:ea typeface="+mn-ea"/>
              </a:rPr>
              <a:t>yn</a:t>
            </a:r>
            <a:r>
              <a:rPr lang="en-US" sz="1600" dirty="0">
                <a:ea typeface="+mn-ea"/>
              </a:rPr>
              <a:t> </a:t>
            </a:r>
            <a:r>
              <a:rPr lang="en-US" sz="1600" dirty="0" err="1">
                <a:ea typeface="+mn-ea"/>
              </a:rPr>
              <a:t>cael</a:t>
            </a:r>
            <a:r>
              <a:rPr lang="en-US" sz="1600" dirty="0">
                <a:ea typeface="+mn-ea"/>
              </a:rPr>
              <a:t> </a:t>
            </a:r>
            <a:r>
              <a:rPr lang="en-US" sz="1600" dirty="0" err="1">
                <a:ea typeface="+mn-ea"/>
              </a:rPr>
              <a:t>mwy</a:t>
            </a:r>
            <a:r>
              <a:rPr lang="en-US" sz="1600" dirty="0">
                <a:ea typeface="+mn-ea"/>
              </a:rPr>
              <a:t> o </a:t>
            </a:r>
            <a:r>
              <a:rPr lang="en-US" sz="1600" dirty="0" err="1">
                <a:ea typeface="+mn-ea"/>
              </a:rPr>
              <a:t>awdurdod</a:t>
            </a:r>
            <a:r>
              <a:rPr lang="en-US" sz="1600" dirty="0">
                <a:ea typeface="+mn-ea"/>
              </a:rPr>
              <a:t> </a:t>
            </a:r>
            <a:r>
              <a:rPr lang="en-US" sz="1600" dirty="0" err="1">
                <a:ea typeface="+mn-ea"/>
              </a:rPr>
              <a:t>na</a:t>
            </a:r>
            <a:r>
              <a:rPr lang="en-US" sz="1600" dirty="0">
                <a:ea typeface="+mn-ea"/>
              </a:rPr>
              <a:t> </a:t>
            </a:r>
            <a:r>
              <a:rPr lang="en-US" sz="1600" dirty="0" err="1">
                <a:ea typeface="+mn-ea"/>
              </a:rPr>
              <a:t>gwefan</a:t>
            </a:r>
            <a:r>
              <a:rPr lang="en-US" sz="1600" dirty="0">
                <a:ea typeface="+mn-ea"/>
              </a:rPr>
              <a:t> a </a:t>
            </a:r>
            <a:r>
              <a:rPr lang="en-US" sz="1600" dirty="0" err="1">
                <a:ea typeface="+mn-ea"/>
              </a:rPr>
              <a:t>ddarperir</a:t>
            </a:r>
            <a:r>
              <a:rPr lang="en-US" sz="1600" dirty="0">
                <a:ea typeface="+mn-ea"/>
              </a:rPr>
              <a:t> </a:t>
            </a:r>
            <a:r>
              <a:rPr lang="en-US" sz="1600" dirty="0" err="1">
                <a:ea typeface="+mn-ea"/>
              </a:rPr>
              <a:t>gan</a:t>
            </a:r>
            <a:r>
              <a:rPr lang="en-US" sz="1600" dirty="0">
                <a:ea typeface="+mn-ea"/>
              </a:rPr>
              <a:t> artist tattoo </a:t>
            </a:r>
            <a:r>
              <a:rPr lang="en-US" sz="1600" dirty="0" err="1">
                <a:ea typeface="+mn-ea"/>
              </a:rPr>
              <a:t>proffesiynol</a:t>
            </a:r>
            <a:r>
              <a:rPr lang="en-US" sz="1600" dirty="0">
                <a:ea typeface="+mn-ea"/>
              </a:rPr>
              <a:t>.</a:t>
            </a:r>
            <a:endParaRPr lang="en-US" sz="1600" dirty="0" smtClean="0">
              <a:ea typeface="+mn-ea"/>
            </a:endParaRPr>
          </a:p>
        </p:txBody>
      </p:sp>
      <p:pic>
        <p:nvPicPr>
          <p:cNvPr id="43012" name="Picture 7" descr="C:\Documents and Settings\Administrator\Local Settings\Temporary Internet Files\Content.IE5\5NCJC2OJ\MCj0251549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886200"/>
            <a:ext cx="1793875"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60783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lstStyle/>
          <a:p>
            <a:pPr eaLnBrk="1" hangingPunct="1"/>
            <a:r>
              <a:rPr lang="en-US" altLang="en-US">
                <a:latin typeface="Calibri" charset="0"/>
                <a:ea typeface="ＭＳ Ｐゴシック" charset="-128"/>
              </a:rPr>
              <a:t>Pwrpas</a:t>
            </a:r>
            <a:r>
              <a:rPr lang="en-US" altLang="en-US" sz="2800">
                <a:latin typeface="Calibri" charset="0"/>
                <a:ea typeface="ＭＳ Ｐゴシック" charset="-128"/>
              </a:rPr>
              <a:t/>
            </a:r>
            <a:br>
              <a:rPr lang="en-US" altLang="en-US" sz="2800">
                <a:latin typeface="Calibri" charset="0"/>
                <a:ea typeface="ＭＳ Ｐゴシック" charset="-128"/>
              </a:rPr>
            </a:br>
            <a:r>
              <a:rPr lang="en-US" altLang="en-US" sz="2800">
                <a:latin typeface="Calibri" charset="0"/>
                <a:ea typeface="ＭＳ Ｐゴシック" charset="-128"/>
              </a:rPr>
              <a:t>Pam ysgrifennwyd y safle / gwybodaeth hwn?</a:t>
            </a:r>
          </a:p>
        </p:txBody>
      </p:sp>
      <p:sp>
        <p:nvSpPr>
          <p:cNvPr id="45058" name="Rectangle 3"/>
          <p:cNvSpPr>
            <a:spLocks noGrp="1" noChangeArrowheads="1"/>
          </p:cNvSpPr>
          <p:nvPr>
            <p:ph idx="1"/>
          </p:nvPr>
        </p:nvSpPr>
        <p:spPr>
          <a:xfrm>
            <a:off x="4648200" y="1981200"/>
            <a:ext cx="4114800" cy="2743200"/>
          </a:xfrm>
        </p:spPr>
        <p:txBody>
          <a:bodyPr/>
          <a:lstStyle/>
          <a:p>
            <a:pPr eaLnBrk="1" hangingPunct="1">
              <a:lnSpc>
                <a:spcPct val="80000"/>
              </a:lnSpc>
              <a:buFontTx/>
              <a:buNone/>
            </a:pPr>
            <a:r>
              <a:rPr lang="en-US" altLang="en-US" sz="2000">
                <a:latin typeface="Calibri" charset="0"/>
                <a:ea typeface="ＭＳ Ｐゴシック" charset="-128"/>
              </a:rPr>
              <a:t>	</a:t>
            </a:r>
            <a:r>
              <a:rPr lang="en-US" altLang="en-US" sz="2200">
                <a:latin typeface="Calibri" charset="0"/>
                <a:ea typeface="ＭＳ Ｐゴシック" charset="-128"/>
              </a:rPr>
              <a:t>Hyd yn oed os yw’r ffynhonnell yn portreadu safbwynt penodol, gall fod dal yn ddilys. Ond, mae'n rhaid i chi fedru adnabod y duedd, hyd yn oed os yw'n cael cefnogaeth ddigonol.</a:t>
            </a:r>
            <a:endParaRPr lang="en-US" altLang="en-US" sz="2400">
              <a:latin typeface="Calibri" charset="0"/>
              <a:ea typeface="ＭＳ Ｐゴシック" charset="-128"/>
            </a:endParaRPr>
          </a:p>
          <a:p>
            <a:pPr eaLnBrk="1" hangingPunct="1">
              <a:lnSpc>
                <a:spcPct val="80000"/>
              </a:lnSpc>
              <a:buFontTx/>
              <a:buNone/>
            </a:pPr>
            <a:r>
              <a:rPr lang="en-US" altLang="en-US" sz="2000" b="1">
                <a:latin typeface="Calibri" charset="0"/>
                <a:ea typeface="ＭＳ Ｐゴシック" charset="-128"/>
              </a:rPr>
              <a:t>	</a:t>
            </a:r>
            <a:endParaRPr lang="en-US" altLang="en-US" sz="2000">
              <a:latin typeface="Calibri" charset="0"/>
              <a:ea typeface="ＭＳ Ｐゴシック" charset="-128"/>
            </a:endParaRPr>
          </a:p>
        </p:txBody>
      </p:sp>
      <p:sp>
        <p:nvSpPr>
          <p:cNvPr id="45059" name="Text Box 9"/>
          <p:cNvSpPr txBox="1">
            <a:spLocks noChangeArrowheads="1"/>
          </p:cNvSpPr>
          <p:nvPr/>
        </p:nvSpPr>
        <p:spPr bwMode="auto">
          <a:xfrm>
            <a:off x="381000" y="1828800"/>
            <a:ext cx="39624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charset="-128"/>
              </a:defRPr>
            </a:lvl1pPr>
            <a:lvl2pPr marL="742950" indent="-285750">
              <a:spcBef>
                <a:spcPct val="20000"/>
              </a:spcBef>
              <a:buChar char="–"/>
              <a:defRPr sz="2800">
                <a:solidFill>
                  <a:schemeClr val="tx1"/>
                </a:solidFill>
                <a:latin typeface="Arial" charset="0"/>
                <a:ea typeface="ＭＳ Ｐゴシック" charset="-128"/>
              </a:defRPr>
            </a:lvl2pPr>
            <a:lvl3pPr marL="1143000" indent="-228600">
              <a:spcBef>
                <a:spcPct val="20000"/>
              </a:spcBef>
              <a:buChar char="•"/>
              <a:defRPr sz="2400">
                <a:solidFill>
                  <a:schemeClr val="tx1"/>
                </a:solidFill>
                <a:latin typeface="Arial" charset="0"/>
                <a:ea typeface="ＭＳ Ｐゴシック" charset="-128"/>
              </a:defRPr>
            </a:lvl3pPr>
            <a:lvl4pPr marL="1600200" indent="-228600">
              <a:spcBef>
                <a:spcPct val="20000"/>
              </a:spcBef>
              <a:buChar char="–"/>
              <a:defRPr sz="2000">
                <a:solidFill>
                  <a:schemeClr val="tx1"/>
                </a:solidFill>
                <a:latin typeface="Arial" charset="0"/>
                <a:ea typeface="ＭＳ Ｐゴシック" charset="-128"/>
              </a:defRPr>
            </a:lvl4pPr>
            <a:lvl5pPr marL="2057400" indent="-22860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2200"/>
              <a:t>Mae angen i chi edrych yn ofalus ar ddiben neu ragfarn y wybodaeth a gyflwynwyd.</a:t>
            </a:r>
          </a:p>
          <a:p>
            <a:pPr eaLnBrk="1" hangingPunct="1">
              <a:spcBef>
                <a:spcPct val="0"/>
              </a:spcBef>
              <a:buFontTx/>
              <a:buNone/>
            </a:pPr>
            <a:r>
              <a:rPr lang="en-US" altLang="en-US" sz="2200"/>
              <a:t>A yw'n ceisio:</a:t>
            </a:r>
          </a:p>
          <a:p>
            <a:pPr eaLnBrk="1" hangingPunct="1">
              <a:spcBef>
                <a:spcPct val="0"/>
              </a:spcBef>
              <a:buFontTx/>
              <a:buNone/>
            </a:pPr>
            <a:endParaRPr lang="en-US" altLang="en-US" sz="2200"/>
          </a:p>
          <a:p>
            <a:pPr eaLnBrk="1" hangingPunct="1">
              <a:spcBef>
                <a:spcPct val="0"/>
              </a:spcBef>
              <a:buFontTx/>
              <a:buNone/>
            </a:pPr>
            <a:r>
              <a:rPr lang="en-US" altLang="en-US" sz="2200"/>
              <a:t>Adlonni?</a:t>
            </a:r>
          </a:p>
          <a:p>
            <a:pPr eaLnBrk="1" hangingPunct="1">
              <a:spcBef>
                <a:spcPct val="0"/>
              </a:spcBef>
              <a:buFontTx/>
              <a:buNone/>
            </a:pPr>
            <a:r>
              <a:rPr lang="en-US" altLang="en-US" sz="2200"/>
              <a:t>Addysgu?</a:t>
            </a:r>
          </a:p>
          <a:p>
            <a:pPr eaLnBrk="1" hangingPunct="1">
              <a:spcBef>
                <a:spcPct val="0"/>
              </a:spcBef>
              <a:buFontTx/>
              <a:buNone/>
            </a:pPr>
            <a:r>
              <a:rPr lang="en-US" altLang="en-US" sz="2200"/>
              <a:t>Gwerthu cynnyrch?</a:t>
            </a:r>
          </a:p>
          <a:p>
            <a:pPr eaLnBrk="1" hangingPunct="1">
              <a:spcBef>
                <a:spcPct val="0"/>
              </a:spcBef>
              <a:buFontTx/>
              <a:buNone/>
            </a:pPr>
            <a:r>
              <a:rPr lang="en-US" altLang="en-US" sz="2200"/>
              <a:t>Arwain safbwynt penodol?</a:t>
            </a:r>
          </a:p>
        </p:txBody>
      </p:sp>
    </p:spTree>
    <p:extLst>
      <p:ext uri="{BB962C8B-B14F-4D97-AF65-F5344CB8AC3E}">
        <p14:creationId xmlns:p14="http://schemas.microsoft.com/office/powerpoint/2010/main" val="12485512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a:xfrm>
            <a:off x="762000" y="304800"/>
            <a:ext cx="7772400" cy="914400"/>
          </a:xfrm>
        </p:spPr>
        <p:txBody>
          <a:bodyPr/>
          <a:lstStyle/>
          <a:p>
            <a:pPr eaLnBrk="1" hangingPunct="1"/>
            <a:r>
              <a:rPr lang="en-US" altLang="en-US">
                <a:latin typeface="Calibri" charset="0"/>
                <a:ea typeface="ＭＳ Ｐゴシック" charset="-128"/>
              </a:rPr>
              <a:t>Crynodeb</a:t>
            </a:r>
          </a:p>
        </p:txBody>
      </p:sp>
      <p:sp>
        <p:nvSpPr>
          <p:cNvPr id="47106" name="Rectangle 3"/>
          <p:cNvSpPr>
            <a:spLocks noGrp="1" noChangeArrowheads="1"/>
          </p:cNvSpPr>
          <p:nvPr>
            <p:ph idx="1"/>
          </p:nvPr>
        </p:nvSpPr>
        <p:spPr>
          <a:xfrm>
            <a:off x="685800" y="1219200"/>
            <a:ext cx="7772400" cy="4114800"/>
          </a:xfrm>
        </p:spPr>
        <p:txBody>
          <a:bodyPr/>
          <a:lstStyle/>
          <a:p>
            <a:pPr eaLnBrk="1" hangingPunct="1">
              <a:lnSpc>
                <a:spcPct val="90000"/>
              </a:lnSpc>
              <a:buFontTx/>
              <a:buNone/>
            </a:pPr>
            <a:r>
              <a:rPr lang="en-US" altLang="en-US">
                <a:latin typeface="Calibri" charset="0"/>
                <a:ea typeface="ＭＳ Ｐゴシック" charset="-128"/>
              </a:rPr>
              <a:t>	Wrth wynebu UNRHYW math o wybodaeth, mae'n bwysig i werthuso ei ansawdd. I berfformio gwerthusiad hwn, defnyddiwch y dyfais/mnemonig C.R.A.A.P. </a:t>
            </a:r>
          </a:p>
          <a:p>
            <a:pPr lvl="2" eaLnBrk="1" hangingPunct="1">
              <a:lnSpc>
                <a:spcPct val="90000"/>
              </a:lnSpc>
            </a:pPr>
            <a:r>
              <a:rPr lang="en-US" altLang="en-US" sz="3200">
                <a:solidFill>
                  <a:srgbClr val="FF3300"/>
                </a:solidFill>
                <a:latin typeface="Calibri" charset="0"/>
              </a:rPr>
              <a:t>C</a:t>
            </a:r>
            <a:r>
              <a:rPr lang="en-US" altLang="en-US" sz="3200">
                <a:latin typeface="Calibri" charset="0"/>
              </a:rPr>
              <a:t>urrency (Cyfred)</a:t>
            </a:r>
          </a:p>
          <a:p>
            <a:pPr lvl="2" eaLnBrk="1" hangingPunct="1">
              <a:lnSpc>
                <a:spcPct val="90000"/>
              </a:lnSpc>
            </a:pPr>
            <a:r>
              <a:rPr lang="en-US" altLang="en-US" sz="3200">
                <a:solidFill>
                  <a:srgbClr val="009900"/>
                </a:solidFill>
                <a:latin typeface="Calibri" charset="0"/>
              </a:rPr>
              <a:t>R</a:t>
            </a:r>
            <a:r>
              <a:rPr lang="en-US" altLang="en-US" sz="3200">
                <a:latin typeface="Calibri" charset="0"/>
              </a:rPr>
              <a:t>elevancy (Perthnasedd)</a:t>
            </a:r>
          </a:p>
          <a:p>
            <a:pPr lvl="2" eaLnBrk="1" hangingPunct="1">
              <a:lnSpc>
                <a:spcPct val="90000"/>
              </a:lnSpc>
            </a:pPr>
            <a:r>
              <a:rPr lang="en-US" altLang="en-US" sz="3200">
                <a:solidFill>
                  <a:srgbClr val="000099"/>
                </a:solidFill>
                <a:latin typeface="Calibri" charset="0"/>
              </a:rPr>
              <a:t>A</a:t>
            </a:r>
            <a:r>
              <a:rPr lang="en-US" altLang="en-US" sz="3200">
                <a:latin typeface="Calibri" charset="0"/>
              </a:rPr>
              <a:t>ccuracy (Cywirdeb)</a:t>
            </a:r>
          </a:p>
          <a:p>
            <a:pPr lvl="2" eaLnBrk="1" hangingPunct="1">
              <a:lnSpc>
                <a:spcPct val="90000"/>
              </a:lnSpc>
            </a:pPr>
            <a:r>
              <a:rPr lang="en-US" altLang="en-US" sz="3200">
                <a:solidFill>
                  <a:schemeClr val="folHlink"/>
                </a:solidFill>
                <a:latin typeface="Calibri" charset="0"/>
              </a:rPr>
              <a:t>A</a:t>
            </a:r>
            <a:r>
              <a:rPr lang="en-US" altLang="en-US" sz="3200">
                <a:latin typeface="Calibri" charset="0"/>
              </a:rPr>
              <a:t>uthority (Awdurdod)</a:t>
            </a:r>
          </a:p>
          <a:p>
            <a:pPr lvl="2" eaLnBrk="1" hangingPunct="1">
              <a:lnSpc>
                <a:spcPct val="90000"/>
              </a:lnSpc>
            </a:pPr>
            <a:r>
              <a:rPr lang="en-US" altLang="en-US" sz="3200">
                <a:solidFill>
                  <a:srgbClr val="FF9900"/>
                </a:solidFill>
                <a:latin typeface="Calibri" charset="0"/>
              </a:rPr>
              <a:t>P</a:t>
            </a:r>
            <a:r>
              <a:rPr lang="en-US" altLang="en-US" sz="3200">
                <a:latin typeface="Calibri" charset="0"/>
              </a:rPr>
              <a:t>urpose (Pwrpas)</a:t>
            </a:r>
          </a:p>
        </p:txBody>
      </p:sp>
    </p:spTree>
    <p:extLst>
      <p:ext uri="{BB962C8B-B14F-4D97-AF65-F5344CB8AC3E}">
        <p14:creationId xmlns:p14="http://schemas.microsoft.com/office/powerpoint/2010/main" val="3202593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ctrTitle"/>
          </p:nvPr>
        </p:nvSpPr>
        <p:spPr>
          <a:xfrm>
            <a:off x="684213" y="990600"/>
            <a:ext cx="7772400" cy="1470025"/>
          </a:xfrm>
        </p:spPr>
        <p:txBody>
          <a:bodyPr/>
          <a:lstStyle/>
          <a:p>
            <a:r>
              <a:rPr lang="en-US" altLang="en-US" sz="4000">
                <a:latin typeface="Calibri" charset="0"/>
              </a:rPr>
              <a:t>Critically Evaluating Information</a:t>
            </a:r>
          </a:p>
        </p:txBody>
      </p:sp>
      <p:sp>
        <p:nvSpPr>
          <p:cNvPr id="26627" name="Rectangle 3"/>
          <p:cNvSpPr>
            <a:spLocks noGrp="1" noChangeArrowheads="1"/>
          </p:cNvSpPr>
          <p:nvPr>
            <p:ph type="subTitle" idx="1"/>
          </p:nvPr>
        </p:nvSpPr>
        <p:spPr>
          <a:xfrm>
            <a:off x="2819400" y="2819400"/>
            <a:ext cx="6400800" cy="1752600"/>
          </a:xfrm>
        </p:spPr>
        <p:txBody>
          <a:bodyPr/>
          <a:lstStyle/>
          <a:p>
            <a:r>
              <a:rPr lang="en-US" altLang="x-none" sz="2800">
                <a:solidFill>
                  <a:schemeClr val="tx1"/>
                </a:solidFill>
              </a:rPr>
              <a:t>Objective:  Students will be able to critically evaluate a source of information.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en-US">
                <a:latin typeface="Calibri" charset="0"/>
              </a:rPr>
              <a:t>Information Overload</a:t>
            </a:r>
          </a:p>
        </p:txBody>
      </p:sp>
      <p:sp>
        <p:nvSpPr>
          <p:cNvPr id="28675" name="Rectangle 3"/>
          <p:cNvSpPr>
            <a:spLocks noGrp="1" noChangeArrowheads="1"/>
          </p:cNvSpPr>
          <p:nvPr>
            <p:ph idx="1"/>
          </p:nvPr>
        </p:nvSpPr>
        <p:spPr>
          <a:xfrm>
            <a:off x="457200" y="1600200"/>
            <a:ext cx="8229600" cy="4525963"/>
          </a:xfrm>
        </p:spPr>
        <p:txBody>
          <a:bodyPr/>
          <a:lstStyle/>
          <a:p>
            <a:pPr>
              <a:buFontTx/>
              <a:buNone/>
            </a:pPr>
            <a:r>
              <a:rPr lang="en-US" altLang="en-US">
                <a:latin typeface="Calibri" charset="0"/>
              </a:rPr>
              <a:t>	Information is all around us.  We see and hear new information every day from a variety of sources: television, radio, books, billboards, newspapers, magazines, and websites. </a:t>
            </a:r>
          </a:p>
        </p:txBody>
      </p:sp>
      <p:pic>
        <p:nvPicPr>
          <p:cNvPr id="13316" name="Picture 5" descr="MCj019776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3733800"/>
            <a:ext cx="23622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7" descr="MCj0396896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3657600"/>
            <a:ext cx="1830388"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8" descr="MCj0297995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4038600"/>
            <a:ext cx="16383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13" descr="MCj0430049000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3000" y="4267200"/>
            <a:ext cx="186690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13316"/>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500"/>
                                  </p:stCondLst>
                                  <p:childTnLst>
                                    <p:set>
                                      <p:cBhvr>
                                        <p:cTn id="9" dur="1" fill="hold">
                                          <p:stCondLst>
                                            <p:cond delay="9"/>
                                          </p:stCondLst>
                                        </p:cTn>
                                        <p:tgtEl>
                                          <p:spTgt spid="13317"/>
                                        </p:tgtEl>
                                        <p:attrNameLst>
                                          <p:attrName>style.visibility</p:attrName>
                                        </p:attrNameLst>
                                      </p:cBhvr>
                                      <p:to>
                                        <p:strVal val="visible"/>
                                      </p:to>
                                    </p:set>
                                  </p:childTnLst>
                                </p:cTn>
                              </p:par>
                            </p:childTnLst>
                          </p:cTn>
                        </p:par>
                        <p:par>
                          <p:cTn id="10" fill="hold" nodeType="afterGroup">
                            <p:stCondLst>
                              <p:cond delay="1010"/>
                            </p:stCondLst>
                            <p:childTnLst>
                              <p:par>
                                <p:cTn id="11" presetID="1" presetClass="entr" presetSubtype="0" fill="hold" nodeType="afterEffect">
                                  <p:stCondLst>
                                    <p:cond delay="0"/>
                                  </p:stCondLst>
                                  <p:childTnLst>
                                    <p:set>
                                      <p:cBhvr>
                                        <p:cTn id="12" dur="1" fill="hold">
                                          <p:stCondLst>
                                            <p:cond delay="499"/>
                                          </p:stCondLst>
                                        </p:cTn>
                                        <p:tgtEl>
                                          <p:spTgt spid="13318"/>
                                        </p:tgtEl>
                                        <p:attrNameLst>
                                          <p:attrName>style.visibility</p:attrName>
                                        </p:attrNameLst>
                                      </p:cBhvr>
                                      <p:to>
                                        <p:strVal val="visible"/>
                                      </p:to>
                                    </p:set>
                                  </p:childTnLst>
                                </p:cTn>
                              </p:par>
                            </p:childTnLst>
                          </p:cTn>
                        </p:par>
                        <p:par>
                          <p:cTn id="13" fill="hold" nodeType="afterGroup">
                            <p:stCondLst>
                              <p:cond delay="1510"/>
                            </p:stCondLst>
                            <p:childTnLst>
                              <p:par>
                                <p:cTn id="14" presetID="1" presetClass="entr" presetSubtype="0" fill="hold" nodeType="afterEffect">
                                  <p:stCondLst>
                                    <p:cond delay="0"/>
                                  </p:stCondLst>
                                  <p:childTnLst>
                                    <p:set>
                                      <p:cBhvr>
                                        <p:cTn id="15" dur="1" fill="hold">
                                          <p:stCondLst>
                                            <p:cond delay="499"/>
                                          </p:stCondLst>
                                        </p:cTn>
                                        <p:tgtEl>
                                          <p:spTgt spid="13319"/>
                                        </p:tgtEl>
                                        <p:attrNameLst>
                                          <p:attrName>style.visibility</p:attrName>
                                        </p:attrNameLst>
                                      </p:cBhvr>
                                      <p:to>
                                        <p:strVal val="visible"/>
                                      </p:to>
                                    </p:set>
                                  </p:childTnLst>
                                </p:cTn>
                              </p:par>
                            </p:childTnLst>
                          </p:cTn>
                        </p:par>
                        <p:par>
                          <p:cTn id="16" fill="hold" nodeType="afterGroup">
                            <p:stCondLst>
                              <p:cond delay="2010"/>
                            </p:stCondLst>
                            <p:childTnLst>
                              <p:par>
                                <p:cTn id="17" presetID="1" presetClass="entr" presetSubtype="0" fill="hold" nodeType="afterEffect">
                                  <p:stCondLst>
                                    <p:cond delay="500"/>
                                  </p:stCondLst>
                                  <p:childTnLst>
                                    <p:set>
                                      <p:cBhvr>
                                        <p:cTn id="18" dur="1" fill="hold">
                                          <p:stCondLst>
                                            <p:cond delay="9"/>
                                          </p:stCondLst>
                                        </p:cTn>
                                        <p:tgtEl>
                                          <p:spTgt spid="133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en-US">
                <a:latin typeface="Calibri" charset="0"/>
              </a:rPr>
              <a:t>Critical Questions</a:t>
            </a:r>
          </a:p>
        </p:txBody>
      </p:sp>
      <p:sp>
        <p:nvSpPr>
          <p:cNvPr id="30723" name="Rectangle 3"/>
          <p:cNvSpPr>
            <a:spLocks noGrp="1" noChangeArrowheads="1"/>
          </p:cNvSpPr>
          <p:nvPr>
            <p:ph idx="1"/>
          </p:nvPr>
        </p:nvSpPr>
        <p:spPr>
          <a:xfrm>
            <a:off x="457200" y="1600200"/>
            <a:ext cx="8382000" cy="4525963"/>
          </a:xfrm>
        </p:spPr>
        <p:txBody>
          <a:bodyPr/>
          <a:lstStyle/>
          <a:p>
            <a:pPr>
              <a:buFontTx/>
              <a:buNone/>
            </a:pPr>
            <a:r>
              <a:rPr lang="en-US" altLang="en-US">
                <a:latin typeface="Calibri" charset="0"/>
              </a:rPr>
              <a:t>	Since there is so much information to sort through, there are two critical questions that we must ask about the information we encounter, especially when doing research.</a:t>
            </a:r>
          </a:p>
          <a:p>
            <a:pPr>
              <a:buFontTx/>
              <a:buNone/>
            </a:pPr>
            <a:endParaRPr lang="en-US" altLang="en-US" sz="1800">
              <a:latin typeface="Calibri" charset="0"/>
            </a:endParaRPr>
          </a:p>
          <a:p>
            <a:pPr>
              <a:buFontTx/>
              <a:buNone/>
            </a:pPr>
            <a:r>
              <a:rPr lang="en-US" altLang="en-US">
                <a:latin typeface="Calibri" charset="0"/>
              </a:rPr>
              <a:t> 	1) Is it relevant for your information need?</a:t>
            </a:r>
          </a:p>
          <a:p>
            <a:pPr>
              <a:buFontTx/>
              <a:buNone/>
            </a:pPr>
            <a:r>
              <a:rPr lang="en-US" altLang="en-US">
                <a:latin typeface="Calibri" charset="0"/>
              </a:rPr>
              <a:t>	2) If so, how credible is it? </a:t>
            </a:r>
          </a:p>
        </p:txBody>
      </p:sp>
      <p:pic>
        <p:nvPicPr>
          <p:cNvPr id="30724" name="Picture 4" descr="MCj0404263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4495800"/>
            <a:ext cx="15240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latin typeface="Calibri" charset="0"/>
              </a:rPr>
              <a:t>Relevancy</a:t>
            </a:r>
          </a:p>
        </p:txBody>
      </p:sp>
      <p:sp>
        <p:nvSpPr>
          <p:cNvPr id="32771" name="Rectangle 3"/>
          <p:cNvSpPr>
            <a:spLocks noGrp="1" noChangeArrowheads="1"/>
          </p:cNvSpPr>
          <p:nvPr>
            <p:ph idx="1"/>
          </p:nvPr>
        </p:nvSpPr>
        <p:spPr>
          <a:xfrm>
            <a:off x="457200" y="1600200"/>
            <a:ext cx="8229600" cy="3916363"/>
          </a:xfrm>
        </p:spPr>
        <p:txBody>
          <a:bodyPr/>
          <a:lstStyle/>
          <a:p>
            <a:pPr>
              <a:buFontTx/>
              <a:buNone/>
            </a:pPr>
            <a:r>
              <a:rPr lang="en-US" altLang="en-US">
                <a:latin typeface="Calibri" charset="0"/>
              </a:rPr>
              <a:t>	Assessing </a:t>
            </a:r>
            <a:r>
              <a:rPr lang="en-US" altLang="en-US" b="1">
                <a:latin typeface="Calibri" charset="0"/>
              </a:rPr>
              <a:t>relevancy</a:t>
            </a:r>
            <a:r>
              <a:rPr lang="en-US" altLang="en-US">
                <a:latin typeface="Calibri" charset="0"/>
              </a:rPr>
              <a:t> is the first step in determining whether or not the new information is valuable to you.  If it's not applicable for your information need, there is no reason to evaluate it further.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a:latin typeface="Calibri" charset="0"/>
              </a:rPr>
              <a:t>Further Evaluation</a:t>
            </a:r>
          </a:p>
        </p:txBody>
      </p:sp>
      <p:sp>
        <p:nvSpPr>
          <p:cNvPr id="33795" name="Rectangle 3"/>
          <p:cNvSpPr>
            <a:spLocks noGrp="1" noChangeArrowheads="1"/>
          </p:cNvSpPr>
          <p:nvPr>
            <p:ph idx="1"/>
          </p:nvPr>
        </p:nvSpPr>
        <p:spPr>
          <a:xfrm>
            <a:off x="457200" y="1600200"/>
            <a:ext cx="8229600" cy="3916363"/>
          </a:xfrm>
        </p:spPr>
        <p:txBody>
          <a:bodyPr/>
          <a:lstStyle/>
          <a:p>
            <a:pPr>
              <a:buFontTx/>
              <a:buNone/>
            </a:pPr>
            <a:r>
              <a:rPr lang="en-US" altLang="en-US">
                <a:latin typeface="Calibri" charset="0"/>
              </a:rPr>
              <a:t>	If the information is relevant, you need to look at other evaluation criteria to examine its quality.  To do so, you can use something called the </a:t>
            </a:r>
            <a:r>
              <a:rPr lang="ja-JP" altLang="en-US">
                <a:latin typeface="Calibri" charset="0"/>
              </a:rPr>
              <a:t>“</a:t>
            </a:r>
            <a:r>
              <a:rPr lang="en-US" altLang="ja-JP">
                <a:latin typeface="Calibri" charset="0"/>
              </a:rPr>
              <a:t>C.R.A.A.P. Test.</a:t>
            </a:r>
            <a:r>
              <a:rPr lang="ja-JP" altLang="en-US">
                <a:latin typeface="Calibri" charset="0"/>
              </a:rPr>
              <a:t>”</a:t>
            </a:r>
            <a:r>
              <a:rPr lang="en-US" altLang="ja-JP">
                <a:latin typeface="Calibri" charset="0"/>
              </a:rPr>
              <a:t> </a:t>
            </a:r>
            <a:endParaRPr lang="en-US" altLang="en-US">
              <a:latin typeface="Calibri" charset="0"/>
            </a:endParaRPr>
          </a:p>
        </p:txBody>
      </p:sp>
      <p:pic>
        <p:nvPicPr>
          <p:cNvPr id="33796" name="Picture 4" descr="MCj0129417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4148138"/>
            <a:ext cx="1828800" cy="133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5" descr="MCPE02966_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4114800"/>
            <a:ext cx="1701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altLang="en-US">
                <a:latin typeface="Calibri" charset="0"/>
              </a:rPr>
              <a:t>CRAAP Test</a:t>
            </a:r>
          </a:p>
        </p:txBody>
      </p:sp>
      <p:sp>
        <p:nvSpPr>
          <p:cNvPr id="23554" name="Rectangle 3"/>
          <p:cNvSpPr>
            <a:spLocks noGrp="1" noChangeArrowheads="1"/>
          </p:cNvSpPr>
          <p:nvPr>
            <p:ph idx="1"/>
          </p:nvPr>
        </p:nvSpPr>
        <p:spPr>
          <a:xfrm>
            <a:off x="685800" y="1752600"/>
            <a:ext cx="7772400" cy="3657600"/>
          </a:xfrm>
        </p:spPr>
        <p:txBody>
          <a:bodyPr rtlCol="0">
            <a:normAutofit lnSpcReduction="10000"/>
          </a:bodyPr>
          <a:lstStyle/>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009900"/>
                </a:solidFill>
                <a:latin typeface="Calibri" panose="020F0502020204030204" pitchFamily="34" charset="0"/>
              </a:rPr>
              <a:t>C.R.A.A.P.</a:t>
            </a:r>
            <a:r>
              <a:rPr lang="en-US" altLang="en-US" sz="2800" smtClean="0">
                <a:latin typeface="Calibri" panose="020F0502020204030204" pitchFamily="34" charset="0"/>
              </a:rPr>
              <a:t> is an easy device, or mnemonic, to help you remember the following evaluation criteria:</a:t>
            </a:r>
            <a:endParaRPr lang="en-US" altLang="en-US" sz="1400" smtClean="0">
              <a:latin typeface="Calibri" panose="020F0502020204030204" pitchFamily="34" charset="0"/>
            </a:endParaRPr>
          </a:p>
          <a:p>
            <a:pPr fontAlgn="auto">
              <a:spcAft>
                <a:spcPts val="0"/>
              </a:spcAft>
              <a:buFontTx/>
              <a:buNone/>
              <a:defRPr/>
            </a:pPr>
            <a:endParaRPr lang="en-US" altLang="en-US" sz="2000" smtClean="0">
              <a:latin typeface="Calibri" panose="020F0502020204030204" pitchFamily="34" charset="0"/>
            </a:endParaRPr>
          </a:p>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FF9900"/>
                </a:solidFill>
                <a:latin typeface="Calibri" panose="020F0502020204030204" pitchFamily="34" charset="0"/>
              </a:rPr>
              <a:t>C </a:t>
            </a:r>
            <a:r>
              <a:rPr lang="en-US" altLang="en-US" sz="2800" smtClean="0">
                <a:latin typeface="Calibri" panose="020F0502020204030204" pitchFamily="34" charset="0"/>
              </a:rPr>
              <a:t>- </a:t>
            </a:r>
            <a:r>
              <a:rPr lang="en-US" altLang="en-US" sz="2800" b="1" smtClean="0">
                <a:latin typeface="Calibri" panose="020F0502020204030204" pitchFamily="34" charset="0"/>
              </a:rPr>
              <a:t>Currency</a:t>
            </a:r>
          </a:p>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FF66FF"/>
                </a:solidFill>
                <a:latin typeface="Calibri" panose="020F0502020204030204" pitchFamily="34" charset="0"/>
              </a:rPr>
              <a:t>R </a:t>
            </a:r>
            <a:r>
              <a:rPr lang="en-US" altLang="en-US" sz="2800" smtClean="0">
                <a:latin typeface="Calibri" panose="020F0502020204030204" pitchFamily="34" charset="0"/>
              </a:rPr>
              <a:t>- </a:t>
            </a:r>
            <a:r>
              <a:rPr lang="en-US" altLang="en-US" sz="2800" b="1" smtClean="0">
                <a:latin typeface="Calibri" panose="020F0502020204030204" pitchFamily="34" charset="0"/>
              </a:rPr>
              <a:t>Relevancy </a:t>
            </a:r>
            <a:r>
              <a:rPr lang="en-US" altLang="en-US" sz="2000" smtClean="0">
                <a:latin typeface="Calibri" panose="020F0502020204030204" pitchFamily="34" charset="0"/>
              </a:rPr>
              <a:t>(yes, we already discussed this one)</a:t>
            </a:r>
          </a:p>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000099"/>
                </a:solidFill>
                <a:latin typeface="Calibri" panose="020F0502020204030204" pitchFamily="34" charset="0"/>
              </a:rPr>
              <a:t>A </a:t>
            </a:r>
            <a:r>
              <a:rPr lang="en-US" altLang="en-US" sz="2800" smtClean="0">
                <a:latin typeface="Calibri" panose="020F0502020204030204" pitchFamily="34" charset="0"/>
              </a:rPr>
              <a:t>- </a:t>
            </a:r>
            <a:r>
              <a:rPr lang="en-US" altLang="en-US" sz="2800" b="1" smtClean="0">
                <a:latin typeface="Calibri" panose="020F0502020204030204" pitchFamily="34" charset="0"/>
              </a:rPr>
              <a:t>Accuracy</a:t>
            </a:r>
          </a:p>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FF3300"/>
                </a:solidFill>
                <a:latin typeface="Calibri" panose="020F0502020204030204" pitchFamily="34" charset="0"/>
              </a:rPr>
              <a:t>A </a:t>
            </a:r>
            <a:r>
              <a:rPr lang="en-US" altLang="en-US" sz="2800" smtClean="0">
                <a:latin typeface="Calibri" panose="020F0502020204030204" pitchFamily="34" charset="0"/>
              </a:rPr>
              <a:t>- </a:t>
            </a:r>
            <a:r>
              <a:rPr lang="en-US" altLang="en-US" sz="2800" b="1" smtClean="0">
                <a:latin typeface="Calibri" panose="020F0502020204030204" pitchFamily="34" charset="0"/>
              </a:rPr>
              <a:t>Authority</a:t>
            </a:r>
          </a:p>
          <a:p>
            <a:pPr fontAlgn="auto">
              <a:spcAft>
                <a:spcPts val="0"/>
              </a:spcAft>
              <a:buFontTx/>
              <a:buNone/>
              <a:defRPr/>
            </a:pPr>
            <a:r>
              <a:rPr lang="en-US" altLang="en-US" sz="2800" smtClean="0">
                <a:latin typeface="Calibri" panose="020F0502020204030204" pitchFamily="34" charset="0"/>
              </a:rPr>
              <a:t>		</a:t>
            </a:r>
            <a:r>
              <a:rPr lang="en-US" altLang="en-US" sz="2800" b="1" smtClean="0">
                <a:solidFill>
                  <a:srgbClr val="009900"/>
                </a:solidFill>
                <a:latin typeface="Calibri" panose="020F0502020204030204" pitchFamily="34" charset="0"/>
              </a:rPr>
              <a:t>P </a:t>
            </a:r>
            <a:r>
              <a:rPr lang="en-US" altLang="en-US" sz="2800" smtClean="0">
                <a:latin typeface="Calibri" panose="020F0502020204030204" pitchFamily="34" charset="0"/>
              </a:rPr>
              <a:t>- </a:t>
            </a:r>
            <a:r>
              <a:rPr lang="en-US" altLang="en-US" sz="2800" b="1" smtClean="0">
                <a:latin typeface="Calibri" panose="020F0502020204030204" pitchFamily="34" charset="0"/>
              </a:rPr>
              <a:t>Purpose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descr="MCj0397242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350" y="2971800"/>
            <a:ext cx="17145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Rectangle 2"/>
          <p:cNvSpPr>
            <a:spLocks noGrp="1" noChangeArrowheads="1"/>
          </p:cNvSpPr>
          <p:nvPr>
            <p:ph type="title"/>
          </p:nvPr>
        </p:nvSpPr>
        <p:spPr/>
        <p:txBody>
          <a:bodyPr/>
          <a:lstStyle/>
          <a:p>
            <a:r>
              <a:rPr lang="en-US" altLang="en-US" sz="4000">
                <a:latin typeface="Calibri" charset="0"/>
              </a:rPr>
              <a:t>Currency </a:t>
            </a:r>
            <a:br>
              <a:rPr lang="en-US" altLang="en-US" sz="4000">
                <a:latin typeface="Calibri" charset="0"/>
              </a:rPr>
            </a:br>
            <a:r>
              <a:rPr lang="en-US" altLang="en-US" sz="2800">
                <a:latin typeface="Calibri" charset="0"/>
              </a:rPr>
              <a:t>When was it written and/or updated?</a:t>
            </a:r>
          </a:p>
        </p:txBody>
      </p:sp>
      <p:sp>
        <p:nvSpPr>
          <p:cNvPr id="36868" name="Rectangle 3"/>
          <p:cNvSpPr>
            <a:spLocks noGrp="1" noChangeArrowheads="1"/>
          </p:cNvSpPr>
          <p:nvPr>
            <p:ph idx="1"/>
          </p:nvPr>
        </p:nvSpPr>
        <p:spPr>
          <a:xfrm>
            <a:off x="457200" y="1773238"/>
            <a:ext cx="8229600" cy="4525962"/>
          </a:xfrm>
          <a:extLst>
            <a:ext uri="{91240B29-F687-4F45-9708-019B960494DF}">
              <a14:hiddenLine xmlns:a14="http://schemas.microsoft.com/office/drawing/2010/main" w="12700">
                <a:solidFill>
                  <a:srgbClr val="000000"/>
                </a:solidFill>
                <a:miter lim="800000"/>
                <a:headEnd/>
                <a:tailEnd/>
              </a14:hiddenLine>
            </a:ext>
          </a:extLst>
        </p:spPr>
        <p:txBody>
          <a:bodyPr/>
          <a:lstStyle/>
          <a:p>
            <a:pPr>
              <a:lnSpc>
                <a:spcPct val="80000"/>
              </a:lnSpc>
              <a:buFontTx/>
              <a:buNone/>
            </a:pPr>
            <a:r>
              <a:rPr lang="en-US" altLang="en-US" sz="2400">
                <a:latin typeface="Calibri" charset="0"/>
              </a:rPr>
              <a:t>	</a:t>
            </a:r>
            <a:r>
              <a:rPr lang="en-US" altLang="en-US" sz="2800">
                <a:latin typeface="Calibri" charset="0"/>
              </a:rPr>
              <a:t>If you need current information, checking the </a:t>
            </a:r>
            <a:r>
              <a:rPr lang="en-US" altLang="en-US" sz="2800" u="sng">
                <a:latin typeface="Calibri" charset="0"/>
              </a:rPr>
              <a:t>date of the source </a:t>
            </a:r>
            <a:r>
              <a:rPr lang="en-US" altLang="en-US" sz="2800">
                <a:latin typeface="Calibri" charset="0"/>
              </a:rPr>
              <a:t>is very important.  On the other hand, sometimes older information works fine for certain topics.</a:t>
            </a:r>
          </a:p>
          <a:p>
            <a:pPr>
              <a:lnSpc>
                <a:spcPct val="80000"/>
              </a:lnSpc>
              <a:buFontTx/>
              <a:buNone/>
            </a:pPr>
            <a:r>
              <a:rPr lang="en-US" altLang="en-US" sz="1400">
                <a:latin typeface="Calibri" charset="0"/>
              </a:rPr>
              <a:t>  </a:t>
            </a:r>
          </a:p>
          <a:p>
            <a:pPr>
              <a:lnSpc>
                <a:spcPct val="80000"/>
              </a:lnSpc>
              <a:buFontTx/>
              <a:buNone/>
            </a:pPr>
            <a:r>
              <a:rPr lang="en-US" altLang="en-US" sz="1400">
                <a:latin typeface="Calibri" charset="0"/>
              </a:rPr>
              <a:t>	</a:t>
            </a:r>
          </a:p>
          <a:p>
            <a:pPr>
              <a:lnSpc>
                <a:spcPct val="80000"/>
              </a:lnSpc>
              <a:buFontTx/>
              <a:buNone/>
            </a:pPr>
            <a:r>
              <a:rPr lang="en-US" altLang="en-US" sz="1400">
                <a:latin typeface="Calibri" charset="0"/>
              </a:rPr>
              <a:t>	</a:t>
            </a:r>
          </a:p>
        </p:txBody>
      </p:sp>
      <p:sp>
        <p:nvSpPr>
          <p:cNvPr id="8197" name="Text Box 7"/>
          <p:cNvSpPr txBox="1">
            <a:spLocks noChangeArrowheads="1"/>
          </p:cNvSpPr>
          <p:nvPr/>
        </p:nvSpPr>
        <p:spPr bwMode="auto">
          <a:xfrm>
            <a:off x="685800" y="3352800"/>
            <a:ext cx="4267200" cy="757238"/>
          </a:xfrm>
          <a:prstGeom prst="rect">
            <a:avLst/>
          </a:prstGeom>
          <a:solidFill>
            <a:schemeClr val="accent6">
              <a:lumMod val="60000"/>
              <a:lumOff val="4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90000"/>
              </a:lnSpc>
              <a:spcBef>
                <a:spcPct val="20000"/>
              </a:spcBef>
              <a:defRPr/>
            </a:pPr>
            <a:r>
              <a:rPr lang="en-US" sz="1600" b="1" dirty="0" smtClean="0">
                <a:ea typeface="+mn-ea"/>
              </a:rPr>
              <a:t>Example:</a:t>
            </a:r>
            <a:r>
              <a:rPr lang="en-US" sz="1600" dirty="0" smtClean="0">
                <a:ea typeface="+mn-ea"/>
              </a:rPr>
              <a:t>  A </a:t>
            </a:r>
            <a:r>
              <a:rPr lang="en-US" sz="1600" b="1" dirty="0" smtClean="0">
                <a:ea typeface="+mn-ea"/>
              </a:rPr>
              <a:t>current source </a:t>
            </a:r>
            <a:r>
              <a:rPr lang="en-US" sz="1600" dirty="0" smtClean="0">
                <a:ea typeface="+mn-ea"/>
              </a:rPr>
              <a:t>is crucial if your research deals with the </a:t>
            </a:r>
            <a:r>
              <a:rPr lang="en-US" sz="1600" b="1" dirty="0" smtClean="0">
                <a:ea typeface="+mn-ea"/>
              </a:rPr>
              <a:t>newest research</a:t>
            </a:r>
            <a:r>
              <a:rPr lang="en-US" sz="1600" dirty="0" smtClean="0">
                <a:ea typeface="+mn-ea"/>
              </a:rPr>
              <a:t> on </a:t>
            </a:r>
            <a:r>
              <a:rPr lang="en-US" sz="1600" i="1" dirty="0" smtClean="0">
                <a:ea typeface="+mn-ea"/>
              </a:rPr>
              <a:t>advances in the treatment of type 2 diabetes</a:t>
            </a:r>
            <a:r>
              <a:rPr lang="en-US" sz="1600" dirty="0" smtClean="0">
                <a:ea typeface="+mn-ea"/>
              </a:rPr>
              <a:t>.</a:t>
            </a:r>
          </a:p>
        </p:txBody>
      </p:sp>
      <p:sp>
        <p:nvSpPr>
          <p:cNvPr id="36870" name="Text Box 9"/>
          <p:cNvSpPr txBox="1">
            <a:spLocks noChangeArrowheads="1"/>
          </p:cNvSpPr>
          <p:nvPr/>
        </p:nvSpPr>
        <p:spPr bwMode="auto">
          <a:xfrm>
            <a:off x="2133600" y="4343400"/>
            <a:ext cx="4267200" cy="1077913"/>
          </a:xfrm>
          <a:prstGeom prst="rect">
            <a:avLst/>
          </a:prstGeom>
          <a:solidFill>
            <a:srgbClr val="009900">
              <a:alpha val="24706"/>
            </a:srgbClr>
          </a:solidFill>
          <a:ln w="12700">
            <a:solidFill>
              <a:schemeClr val="tx1"/>
            </a:solidFill>
            <a:miter lim="800000"/>
            <a:headEnd/>
            <a:tailEnd/>
          </a:ln>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fontAlgn="base">
              <a:spcBef>
                <a:spcPct val="20000"/>
              </a:spcBef>
              <a:spcAft>
                <a:spcPct val="0"/>
              </a:spcAft>
              <a:buFont typeface="Arial" charset="0"/>
              <a:buChar char="»"/>
              <a:defRPr sz="2000">
                <a:solidFill>
                  <a:schemeClr val="tx1"/>
                </a:solidFill>
                <a:latin typeface="Myriad Pro" charset="0"/>
              </a:defRPr>
            </a:lvl6pPr>
            <a:lvl7pPr marL="2971800" indent="-228600" fontAlgn="base">
              <a:spcBef>
                <a:spcPct val="20000"/>
              </a:spcBef>
              <a:spcAft>
                <a:spcPct val="0"/>
              </a:spcAft>
              <a:buFont typeface="Arial" charset="0"/>
              <a:buChar char="»"/>
              <a:defRPr sz="2000">
                <a:solidFill>
                  <a:schemeClr val="tx1"/>
                </a:solidFill>
                <a:latin typeface="Myriad Pro" charset="0"/>
              </a:defRPr>
            </a:lvl7pPr>
            <a:lvl8pPr marL="3429000" indent="-228600" fontAlgn="base">
              <a:spcBef>
                <a:spcPct val="20000"/>
              </a:spcBef>
              <a:spcAft>
                <a:spcPct val="0"/>
              </a:spcAft>
              <a:buFont typeface="Arial" charset="0"/>
              <a:buChar char="»"/>
              <a:defRPr sz="2000">
                <a:solidFill>
                  <a:schemeClr val="tx1"/>
                </a:solidFill>
                <a:latin typeface="Myriad Pro" charset="0"/>
              </a:defRPr>
            </a:lvl8pPr>
            <a:lvl9pPr marL="3886200" indent="-228600" fontAlgn="base">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1600" b="1">
                <a:latin typeface="Arial" charset="0"/>
              </a:rPr>
              <a:t>Example:</a:t>
            </a:r>
            <a:r>
              <a:rPr lang="en-US" altLang="en-US" sz="1600">
                <a:latin typeface="Arial" charset="0"/>
              </a:rPr>
              <a:t>  An </a:t>
            </a:r>
            <a:r>
              <a:rPr lang="en-US" altLang="en-US" sz="1600" b="1">
                <a:latin typeface="Arial" charset="0"/>
              </a:rPr>
              <a:t>older source </a:t>
            </a:r>
            <a:r>
              <a:rPr lang="en-US" altLang="en-US" sz="1600">
                <a:latin typeface="Arial" charset="0"/>
              </a:rPr>
              <a:t>might be helpful if you are researching the </a:t>
            </a:r>
            <a:r>
              <a:rPr lang="en-US" altLang="en-US" sz="1600" b="1" i="1">
                <a:latin typeface="Arial" charset="0"/>
              </a:rPr>
              <a:t>history</a:t>
            </a:r>
            <a:r>
              <a:rPr lang="en-US" altLang="en-US" sz="1600" i="1">
                <a:latin typeface="Arial" charset="0"/>
              </a:rPr>
              <a:t> </a:t>
            </a:r>
            <a:r>
              <a:rPr lang="en-US" altLang="en-US" sz="1600">
                <a:latin typeface="Arial" charset="0"/>
              </a:rPr>
              <a:t>of the </a:t>
            </a:r>
            <a:r>
              <a:rPr lang="en-US" altLang="en-US" sz="1600" i="1">
                <a:latin typeface="Arial" charset="0"/>
              </a:rPr>
              <a:t>Motion Picture Association of America film rating system</a:t>
            </a:r>
            <a:r>
              <a:rPr lang="en-US" altLang="en-US" sz="1600">
                <a:latin typeface="Arial" charset="0"/>
              </a:rPr>
              <a: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p:txBody>
          <a:bodyPr rtlCol="0">
            <a:normAutofit fontScale="90000"/>
          </a:bodyPr>
          <a:lstStyle/>
          <a:p>
            <a:pPr fontAlgn="auto">
              <a:spcAft>
                <a:spcPts val="0"/>
              </a:spcAft>
              <a:defRPr/>
            </a:pPr>
            <a:r>
              <a:rPr lang="en-US" altLang="en-US" smtClean="0">
                <a:latin typeface="Calibri" panose="020F0502020204030204" pitchFamily="34" charset="0"/>
              </a:rPr>
              <a:t>Relevancy</a:t>
            </a:r>
            <a:r>
              <a:rPr lang="en-US" altLang="en-US" sz="2800" b="1" smtClean="0">
                <a:latin typeface="Calibri" panose="020F0502020204030204" pitchFamily="34" charset="0"/>
              </a:rPr>
              <a:t/>
            </a:r>
            <a:br>
              <a:rPr lang="en-US" altLang="en-US" sz="2800" b="1" smtClean="0">
                <a:latin typeface="Calibri" panose="020F0502020204030204" pitchFamily="34" charset="0"/>
              </a:rPr>
            </a:br>
            <a:r>
              <a:rPr lang="en-US" altLang="en-US" sz="2800" smtClean="0">
                <a:latin typeface="Calibri" panose="020F0502020204030204" pitchFamily="34" charset="0"/>
              </a:rPr>
              <a:t>Why is this information useful to me?</a:t>
            </a:r>
            <a:endParaRPr lang="en-US" altLang="en-US" smtClean="0">
              <a:latin typeface="Calibri" panose="020F0502020204030204" pitchFamily="34" charset="0"/>
            </a:endParaRPr>
          </a:p>
        </p:txBody>
      </p:sp>
      <p:sp>
        <p:nvSpPr>
          <p:cNvPr id="38915" name="Rectangle 3"/>
          <p:cNvSpPr>
            <a:spLocks noGrp="1" noChangeArrowheads="1"/>
          </p:cNvSpPr>
          <p:nvPr>
            <p:ph idx="1"/>
          </p:nvPr>
        </p:nvSpPr>
        <p:spPr>
          <a:xfrm>
            <a:off x="457200" y="1600200"/>
            <a:ext cx="8229600" cy="3916363"/>
          </a:xfrm>
        </p:spPr>
        <p:txBody>
          <a:bodyPr/>
          <a:lstStyle/>
          <a:p>
            <a:pPr marL="381000" indent="-381000">
              <a:lnSpc>
                <a:spcPct val="80000"/>
              </a:lnSpc>
              <a:buFontTx/>
              <a:buNone/>
            </a:pPr>
            <a:r>
              <a:rPr lang="en-US" altLang="en-US" sz="2400">
                <a:latin typeface="Calibri" charset="0"/>
              </a:rPr>
              <a:t>	</a:t>
            </a:r>
            <a:r>
              <a:rPr lang="en-US" altLang="en-US" sz="2800">
                <a:latin typeface="Calibri" charset="0"/>
              </a:rPr>
              <a:t>As we already discussed, </a:t>
            </a:r>
            <a:r>
              <a:rPr lang="en-US" altLang="en-US" sz="2800" u="sng">
                <a:latin typeface="Calibri" charset="0"/>
              </a:rPr>
              <a:t>relevancy</a:t>
            </a:r>
            <a:r>
              <a:rPr lang="en-US" altLang="en-US" sz="2800">
                <a:latin typeface="Calibri" charset="0"/>
              </a:rPr>
              <a:t> is important because it is the first step in determining whether the information you find is </a:t>
            </a:r>
            <a:r>
              <a:rPr lang="en-US" altLang="en-US" sz="2800" b="1">
                <a:latin typeface="Calibri" charset="0"/>
              </a:rPr>
              <a:t>pertinent</a:t>
            </a:r>
            <a:r>
              <a:rPr lang="en-US" altLang="en-US" sz="2800">
                <a:latin typeface="Calibri" charset="0"/>
              </a:rPr>
              <a:t> or what you are really looking for.  </a:t>
            </a:r>
          </a:p>
          <a:p>
            <a:pPr marL="381000" indent="-381000">
              <a:lnSpc>
                <a:spcPct val="80000"/>
              </a:lnSpc>
              <a:buFontTx/>
              <a:buNone/>
            </a:pPr>
            <a:endParaRPr lang="en-US" altLang="en-US" sz="2800">
              <a:latin typeface="Calibri" charset="0"/>
            </a:endParaRPr>
          </a:p>
          <a:p>
            <a:pPr marL="381000" indent="-381000">
              <a:lnSpc>
                <a:spcPct val="80000"/>
              </a:lnSpc>
              <a:buFontTx/>
              <a:buNone/>
            </a:pPr>
            <a:r>
              <a:rPr lang="en-US" altLang="en-US" sz="2800">
                <a:latin typeface="Calibri" charset="0"/>
              </a:rPr>
              <a:t>	</a:t>
            </a:r>
          </a:p>
          <a:p>
            <a:pPr marL="381000" indent="-381000">
              <a:lnSpc>
                <a:spcPct val="80000"/>
              </a:lnSpc>
              <a:buFontTx/>
              <a:buNone/>
            </a:pPr>
            <a:r>
              <a:rPr lang="en-US" altLang="en-US" sz="2400">
                <a:latin typeface="Calibri" charset="0"/>
              </a:rPr>
              <a:t>	</a:t>
            </a:r>
          </a:p>
          <a:p>
            <a:pPr marL="381000" indent="-381000">
              <a:lnSpc>
                <a:spcPct val="80000"/>
              </a:lnSpc>
            </a:pPr>
            <a:endParaRPr lang="en-US" altLang="en-US" sz="2400">
              <a:latin typeface="Calibri" charset="0"/>
            </a:endParaRPr>
          </a:p>
        </p:txBody>
      </p:sp>
      <p:sp>
        <p:nvSpPr>
          <p:cNvPr id="9220" name="Text Box 8"/>
          <p:cNvSpPr txBox="1">
            <a:spLocks noChangeArrowheads="1"/>
          </p:cNvSpPr>
          <p:nvPr/>
        </p:nvSpPr>
        <p:spPr bwMode="auto">
          <a:xfrm>
            <a:off x="990600" y="4160838"/>
            <a:ext cx="4572000" cy="979487"/>
          </a:xfrm>
          <a:prstGeom prst="rect">
            <a:avLst/>
          </a:prstGeom>
          <a:solidFill>
            <a:schemeClr val="accent4">
              <a:lumMod val="60000"/>
              <a:lumOff val="4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90000"/>
              </a:lnSpc>
              <a:spcBef>
                <a:spcPct val="20000"/>
              </a:spcBef>
              <a:defRPr/>
            </a:pPr>
            <a:r>
              <a:rPr lang="en-US" sz="1600" b="1" dirty="0" smtClean="0">
                <a:ea typeface="+mn-ea"/>
              </a:rPr>
              <a:t>Example:  </a:t>
            </a:r>
            <a:r>
              <a:rPr lang="en-US" sz="1600" dirty="0" smtClean="0">
                <a:ea typeface="+mn-ea"/>
              </a:rPr>
              <a:t>A source detailing</a:t>
            </a:r>
            <a:r>
              <a:rPr lang="en-US" sz="1600" i="1" dirty="0" smtClean="0">
                <a:ea typeface="+mn-ea"/>
              </a:rPr>
              <a:t> the link between </a:t>
            </a:r>
            <a:r>
              <a:rPr lang="en-US" sz="1600" b="1" i="1" dirty="0" smtClean="0">
                <a:ea typeface="+mn-ea"/>
              </a:rPr>
              <a:t>alcoholism</a:t>
            </a:r>
            <a:r>
              <a:rPr lang="en-US" sz="1600" i="1" dirty="0" smtClean="0">
                <a:ea typeface="+mn-ea"/>
              </a:rPr>
              <a:t> and </a:t>
            </a:r>
            <a:r>
              <a:rPr lang="en-US" sz="1600" b="1" i="1" dirty="0" smtClean="0">
                <a:ea typeface="+mn-ea"/>
              </a:rPr>
              <a:t>divorce </a:t>
            </a:r>
            <a:r>
              <a:rPr lang="en-US" sz="1600" dirty="0" smtClean="0">
                <a:ea typeface="+mn-ea"/>
              </a:rPr>
              <a:t>may not be relevant if you are looking for information on </a:t>
            </a:r>
            <a:r>
              <a:rPr lang="en-US" sz="1600" i="1" dirty="0" smtClean="0">
                <a:ea typeface="+mn-ea"/>
              </a:rPr>
              <a:t>the </a:t>
            </a:r>
            <a:r>
              <a:rPr lang="en-US" sz="1600" b="1" i="1" dirty="0" smtClean="0">
                <a:ea typeface="+mn-ea"/>
              </a:rPr>
              <a:t>reasons people drink</a:t>
            </a:r>
            <a:r>
              <a:rPr lang="en-US" sz="1600" dirty="0" smtClean="0">
                <a:ea typeface="+mn-ea"/>
              </a:rPr>
              <a:t>.</a:t>
            </a:r>
          </a:p>
        </p:txBody>
      </p:sp>
      <p:pic>
        <p:nvPicPr>
          <p:cNvPr id="38917" name="Picture 8" descr="C:\Users\Operator\AppData\Local\Microsoft\Windows\Temporary Internet Files\Content.IE5\AK5KHZUF\MC900296195[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3276600"/>
            <a:ext cx="1025525" cy="224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rtlCol="0">
            <a:normAutofit fontScale="90000"/>
          </a:bodyPr>
          <a:lstStyle/>
          <a:p>
            <a:pPr fontAlgn="auto">
              <a:spcAft>
                <a:spcPts val="0"/>
              </a:spcAft>
              <a:defRPr/>
            </a:pPr>
            <a:r>
              <a:rPr lang="en-US" altLang="en-US" b="1" smtClean="0">
                <a:latin typeface="Calibri" panose="020F0502020204030204" pitchFamily="34" charset="0"/>
              </a:rPr>
              <a:t/>
            </a:r>
            <a:br>
              <a:rPr lang="en-US" altLang="en-US" b="1" smtClean="0">
                <a:latin typeface="Calibri" panose="020F0502020204030204" pitchFamily="34" charset="0"/>
              </a:rPr>
            </a:br>
            <a:r>
              <a:rPr lang="en-US" altLang="en-US" b="1" smtClean="0">
                <a:latin typeface="Calibri" panose="020F0502020204030204" pitchFamily="34" charset="0"/>
              </a:rPr>
              <a:t/>
            </a:r>
            <a:br>
              <a:rPr lang="en-US" altLang="en-US" b="1" smtClean="0">
                <a:latin typeface="Calibri" panose="020F0502020204030204" pitchFamily="34" charset="0"/>
              </a:rPr>
            </a:br>
            <a:r>
              <a:rPr lang="en-US" altLang="en-US" smtClean="0">
                <a:latin typeface="Calibri" panose="020F0502020204030204" pitchFamily="34" charset="0"/>
              </a:rPr>
              <a:t>Accuracy</a:t>
            </a:r>
            <a:r>
              <a:rPr lang="en-US" altLang="en-US" sz="2800" b="1" smtClean="0">
                <a:latin typeface="Calibri" panose="020F0502020204030204" pitchFamily="34" charset="0"/>
              </a:rPr>
              <a:t/>
            </a:r>
            <a:br>
              <a:rPr lang="en-US" altLang="en-US" sz="2800" b="1" smtClean="0">
                <a:latin typeface="Calibri" panose="020F0502020204030204" pitchFamily="34" charset="0"/>
              </a:rPr>
            </a:br>
            <a:r>
              <a:rPr lang="en-US" altLang="en-US" sz="2800" smtClean="0">
                <a:latin typeface="Calibri" panose="020F0502020204030204" pitchFamily="34" charset="0"/>
              </a:rPr>
              <a:t>Where does this information come from?</a:t>
            </a:r>
            <a:br>
              <a:rPr lang="en-US" altLang="en-US" sz="2800" smtClean="0">
                <a:latin typeface="Calibri" panose="020F0502020204030204" pitchFamily="34" charset="0"/>
              </a:rPr>
            </a:br>
            <a:r>
              <a:rPr lang="en-US" altLang="en-US" sz="2800" smtClean="0">
                <a:latin typeface="Calibri" panose="020F0502020204030204" pitchFamily="34" charset="0"/>
              </a:rPr>
              <a:t>Are there additional resources cited?</a:t>
            </a:r>
            <a:br>
              <a:rPr lang="en-US" altLang="en-US" sz="2800" smtClean="0">
                <a:latin typeface="Calibri" panose="020F0502020204030204" pitchFamily="34" charset="0"/>
              </a:rPr>
            </a:br>
            <a:r>
              <a:rPr lang="en-US" altLang="en-US" smtClean="0">
                <a:latin typeface="Calibri" panose="020F0502020204030204" pitchFamily="34" charset="0"/>
              </a:rPr>
              <a:t> </a:t>
            </a:r>
          </a:p>
        </p:txBody>
      </p:sp>
      <p:sp>
        <p:nvSpPr>
          <p:cNvPr id="40963" name="Rectangle 3"/>
          <p:cNvSpPr>
            <a:spLocks noGrp="1" noChangeArrowheads="1"/>
          </p:cNvSpPr>
          <p:nvPr>
            <p:ph idx="1"/>
          </p:nvPr>
        </p:nvSpPr>
        <p:spPr>
          <a:xfrm>
            <a:off x="381000" y="2338388"/>
            <a:ext cx="8229600" cy="4525962"/>
          </a:xfrm>
        </p:spPr>
        <p:txBody>
          <a:bodyPr/>
          <a:lstStyle/>
          <a:p>
            <a:pPr>
              <a:buFontTx/>
              <a:buNone/>
            </a:pPr>
            <a:r>
              <a:rPr lang="en-US" altLang="en-US" sz="2800">
                <a:latin typeface="Calibri" charset="0"/>
              </a:rPr>
              <a:t>	</a:t>
            </a:r>
            <a:r>
              <a:rPr lang="en-US" altLang="en-US" sz="2800" u="sng">
                <a:latin typeface="Calibri" charset="0"/>
              </a:rPr>
              <a:t>Accuracy</a:t>
            </a:r>
            <a:r>
              <a:rPr lang="en-US" altLang="en-US" sz="2800">
                <a:latin typeface="Calibri" charset="0"/>
              </a:rPr>
              <a:t> is important because you need correct information to make good decisions.  Also, if you present inaccurate information, others may question your own credibility. </a:t>
            </a:r>
          </a:p>
          <a:p>
            <a:pPr>
              <a:buFontTx/>
              <a:buNone/>
            </a:pPr>
            <a:endParaRPr lang="en-US" altLang="en-US" sz="2800">
              <a:latin typeface="Calibri" charset="0"/>
            </a:endParaRPr>
          </a:p>
          <a:p>
            <a:pPr>
              <a:buFontTx/>
              <a:buNone/>
            </a:pPr>
            <a:r>
              <a:rPr lang="en-US" altLang="en-US" sz="2800">
                <a:latin typeface="Calibri" charset="0"/>
              </a:rPr>
              <a:t>	</a:t>
            </a:r>
          </a:p>
        </p:txBody>
      </p:sp>
      <p:pic>
        <p:nvPicPr>
          <p:cNvPr id="40964" name="Picture 7" descr="MCj0382592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3962400"/>
            <a:ext cx="2209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Text Box 10"/>
          <p:cNvSpPr txBox="1">
            <a:spLocks noChangeArrowheads="1"/>
          </p:cNvSpPr>
          <p:nvPr/>
        </p:nvSpPr>
        <p:spPr bwMode="auto">
          <a:xfrm>
            <a:off x="3581400" y="5181600"/>
            <a:ext cx="2073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fontAlgn="base">
              <a:spcBef>
                <a:spcPct val="20000"/>
              </a:spcBef>
              <a:spcAft>
                <a:spcPct val="0"/>
              </a:spcAft>
              <a:buFont typeface="Arial" charset="0"/>
              <a:buChar char="»"/>
              <a:defRPr sz="2000">
                <a:solidFill>
                  <a:schemeClr val="tx1"/>
                </a:solidFill>
                <a:latin typeface="Myriad Pro" charset="0"/>
              </a:defRPr>
            </a:lvl6pPr>
            <a:lvl7pPr marL="2971800" indent="-228600" fontAlgn="base">
              <a:spcBef>
                <a:spcPct val="20000"/>
              </a:spcBef>
              <a:spcAft>
                <a:spcPct val="0"/>
              </a:spcAft>
              <a:buFont typeface="Arial" charset="0"/>
              <a:buChar char="»"/>
              <a:defRPr sz="2000">
                <a:solidFill>
                  <a:schemeClr val="tx1"/>
                </a:solidFill>
                <a:latin typeface="Myriad Pro" charset="0"/>
              </a:defRPr>
            </a:lvl7pPr>
            <a:lvl8pPr marL="3429000" indent="-228600" fontAlgn="base">
              <a:spcBef>
                <a:spcPct val="20000"/>
              </a:spcBef>
              <a:spcAft>
                <a:spcPct val="0"/>
              </a:spcAft>
              <a:buFont typeface="Arial" charset="0"/>
              <a:buChar char="»"/>
              <a:defRPr sz="2000">
                <a:solidFill>
                  <a:schemeClr val="tx1"/>
                </a:solidFill>
                <a:latin typeface="Myriad Pro" charset="0"/>
              </a:defRPr>
            </a:lvl8pPr>
            <a:lvl9pPr marL="3886200" indent="-228600" fontAlgn="base">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endParaRPr lang="en-US" altLang="en-US" sz="1800">
              <a:latin typeface="Arial" charset="0"/>
            </a:endParaRPr>
          </a:p>
        </p:txBody>
      </p:sp>
      <p:sp>
        <p:nvSpPr>
          <p:cNvPr id="10246" name="Text Box 11"/>
          <p:cNvSpPr txBox="1">
            <a:spLocks noChangeArrowheads="1"/>
          </p:cNvSpPr>
          <p:nvPr/>
        </p:nvSpPr>
        <p:spPr bwMode="auto">
          <a:xfrm>
            <a:off x="990600" y="4114800"/>
            <a:ext cx="4283075" cy="1323975"/>
          </a:xfrm>
          <a:prstGeom prst="rect">
            <a:avLst/>
          </a:prstGeom>
          <a:solidFill>
            <a:schemeClr val="accent2">
              <a:lumMod val="40000"/>
              <a:lumOff val="6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US" sz="1600" b="1" dirty="0" smtClean="0">
                <a:ea typeface="+mn-ea"/>
              </a:rPr>
              <a:t>Example:</a:t>
            </a:r>
            <a:r>
              <a:rPr lang="en-US" sz="1600" dirty="0" smtClean="0">
                <a:ea typeface="+mn-ea"/>
              </a:rPr>
              <a:t>  If you tell readers that </a:t>
            </a:r>
            <a:r>
              <a:rPr lang="en-US" sz="1600" b="1" i="1" dirty="0" smtClean="0">
                <a:ea typeface="+mn-ea"/>
              </a:rPr>
              <a:t>condoms are 100 percent effective in preventing pregnancy</a:t>
            </a:r>
            <a:r>
              <a:rPr lang="en-US" sz="1600" i="1" dirty="0" smtClean="0">
                <a:ea typeface="+mn-ea"/>
              </a:rPr>
              <a:t>, </a:t>
            </a:r>
            <a:r>
              <a:rPr lang="en-US" sz="1600" dirty="0" smtClean="0">
                <a:ea typeface="+mn-ea"/>
              </a:rPr>
              <a:t>you are providing inaccurate information and an unplanned pregnancy may be the result.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274638"/>
            <a:ext cx="8229600" cy="1706562"/>
          </a:xfrm>
        </p:spPr>
        <p:txBody>
          <a:bodyPr/>
          <a:lstStyle/>
          <a:p>
            <a:r>
              <a:rPr lang="en-US" altLang="en-US">
                <a:latin typeface="Calibri" charset="0"/>
              </a:rPr>
              <a:t>Authority</a:t>
            </a:r>
            <a:r>
              <a:rPr lang="en-US" altLang="en-US" sz="2800" b="1">
                <a:latin typeface="Calibri" charset="0"/>
              </a:rPr>
              <a:t/>
            </a:r>
            <a:br>
              <a:rPr lang="en-US" altLang="en-US" sz="2800" b="1">
                <a:latin typeface="Calibri" charset="0"/>
              </a:rPr>
            </a:br>
            <a:r>
              <a:rPr lang="en-US" altLang="en-US" sz="2800">
                <a:latin typeface="Calibri" charset="0"/>
              </a:rPr>
              <a:t>Who wrote this site? Is he/she an expert?</a:t>
            </a:r>
            <a:endParaRPr lang="en-US" altLang="en-US">
              <a:latin typeface="Calibri" charset="0"/>
            </a:endParaRPr>
          </a:p>
        </p:txBody>
      </p:sp>
      <p:sp>
        <p:nvSpPr>
          <p:cNvPr id="30722" name="Rectangle 3"/>
          <p:cNvSpPr>
            <a:spLocks noGrp="1" noChangeArrowheads="1"/>
          </p:cNvSpPr>
          <p:nvPr>
            <p:ph idx="1"/>
          </p:nvPr>
        </p:nvSpPr>
        <p:spPr>
          <a:xfrm>
            <a:off x="457200" y="2286000"/>
            <a:ext cx="8229600" cy="2438400"/>
          </a:xfrm>
        </p:spPr>
        <p:txBody>
          <a:bodyPr rtlCol="0">
            <a:normAutofit lnSpcReduction="10000"/>
          </a:bodyPr>
          <a:lstStyle/>
          <a:p>
            <a:pPr fontAlgn="auto">
              <a:lnSpc>
                <a:spcPct val="90000"/>
              </a:lnSpc>
              <a:spcAft>
                <a:spcPts val="0"/>
              </a:spcAft>
              <a:buFontTx/>
              <a:buNone/>
              <a:defRPr/>
            </a:pPr>
            <a:r>
              <a:rPr lang="en-US" altLang="en-US" sz="2800" smtClean="0">
                <a:latin typeface="Calibri" panose="020F0502020204030204" pitchFamily="34" charset="0"/>
              </a:rPr>
              <a:t>	</a:t>
            </a:r>
            <a:r>
              <a:rPr lang="en-US" altLang="en-US" sz="2800" u="sng" smtClean="0">
                <a:latin typeface="Calibri" panose="020F0502020204030204" pitchFamily="34" charset="0"/>
              </a:rPr>
              <a:t>Authority</a:t>
            </a:r>
            <a:r>
              <a:rPr lang="en-US" altLang="en-US" sz="2800" smtClean="0">
                <a:latin typeface="Calibri" panose="020F0502020204030204" pitchFamily="34" charset="0"/>
              </a:rPr>
              <a:t> refers to reviewing an author</a:t>
            </a:r>
            <a:r>
              <a:rPr lang="ja-JP" altLang="en-US" sz="2800" smtClean="0">
                <a:latin typeface="Calibri" panose="020F0502020204030204" pitchFamily="34" charset="0"/>
              </a:rPr>
              <a:t>’</a:t>
            </a:r>
            <a:r>
              <a:rPr lang="en-US" altLang="ja-JP" sz="2800" smtClean="0">
                <a:latin typeface="Calibri" panose="020F0502020204030204" pitchFamily="34" charset="0"/>
              </a:rPr>
              <a:t>s credentials.  You need to determine whether the person presenting the information has the knowledge and background to be a good source.  </a:t>
            </a:r>
          </a:p>
          <a:p>
            <a:pPr fontAlgn="auto">
              <a:lnSpc>
                <a:spcPct val="90000"/>
              </a:lnSpc>
              <a:spcAft>
                <a:spcPts val="0"/>
              </a:spcAft>
              <a:buFontTx/>
              <a:buNone/>
              <a:defRPr/>
            </a:pPr>
            <a:endParaRPr lang="en-US" altLang="en-US" sz="2800" smtClean="0">
              <a:latin typeface="Calibri" panose="020F0502020204030204" pitchFamily="34" charset="0"/>
            </a:endParaRPr>
          </a:p>
          <a:p>
            <a:pPr fontAlgn="auto">
              <a:lnSpc>
                <a:spcPct val="90000"/>
              </a:lnSpc>
              <a:spcAft>
                <a:spcPts val="0"/>
              </a:spcAft>
              <a:buFontTx/>
              <a:buNone/>
              <a:defRPr/>
            </a:pPr>
            <a:r>
              <a:rPr lang="en-US" altLang="en-US" sz="2800" smtClean="0">
                <a:latin typeface="Calibri" panose="020F0502020204030204" pitchFamily="34" charset="0"/>
              </a:rPr>
              <a:t>	</a:t>
            </a:r>
          </a:p>
        </p:txBody>
      </p:sp>
      <p:sp>
        <p:nvSpPr>
          <p:cNvPr id="21508" name="Text Box 9"/>
          <p:cNvSpPr txBox="1">
            <a:spLocks noChangeArrowheads="1"/>
          </p:cNvSpPr>
          <p:nvPr/>
        </p:nvSpPr>
        <p:spPr bwMode="auto">
          <a:xfrm>
            <a:off x="990600" y="4114800"/>
            <a:ext cx="4495800" cy="879475"/>
          </a:xfrm>
          <a:prstGeom prst="rect">
            <a:avLst/>
          </a:prstGeom>
          <a:solidFill>
            <a:schemeClr val="accent3">
              <a:lumMod val="40000"/>
              <a:lumOff val="6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80000"/>
              </a:lnSpc>
              <a:spcBef>
                <a:spcPct val="20000"/>
              </a:spcBef>
              <a:defRPr/>
            </a:pPr>
            <a:r>
              <a:rPr lang="en-US" sz="1600" b="1" dirty="0" smtClean="0">
                <a:ea typeface="+mn-ea"/>
              </a:rPr>
              <a:t>Example:</a:t>
            </a:r>
            <a:r>
              <a:rPr lang="en-US" sz="1600" dirty="0" smtClean="0">
                <a:ea typeface="+mn-ea"/>
              </a:rPr>
              <a:t> If you are writing a paper on the </a:t>
            </a:r>
            <a:r>
              <a:rPr lang="en-US" sz="1600" b="1" i="1" dirty="0" smtClean="0">
                <a:ea typeface="+mn-ea"/>
              </a:rPr>
              <a:t>health risks of tattoos and body piercings</a:t>
            </a:r>
            <a:r>
              <a:rPr lang="en-US" sz="1600" i="1" dirty="0" smtClean="0">
                <a:ea typeface="+mn-ea"/>
              </a:rPr>
              <a:t>, </a:t>
            </a:r>
            <a:r>
              <a:rPr lang="en-US" sz="1600" dirty="0" smtClean="0">
                <a:ea typeface="+mn-ea"/>
              </a:rPr>
              <a:t>a doctor would have more authority than a website provided by a professional tattoo artist.</a:t>
            </a:r>
          </a:p>
        </p:txBody>
      </p:sp>
      <p:pic>
        <p:nvPicPr>
          <p:cNvPr id="43013" name="Picture 7" descr="C:\Documents and Settings\Administrator\Local Settings\Temporary Internet Files\Content.IE5\5NCJC2OJ\MCj0251549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886200"/>
            <a:ext cx="1793875"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p:txBody>
          <a:bodyPr rtlCol="0">
            <a:normAutofit fontScale="90000"/>
          </a:bodyPr>
          <a:lstStyle/>
          <a:p>
            <a:pPr fontAlgn="auto">
              <a:spcAft>
                <a:spcPts val="0"/>
              </a:spcAft>
              <a:defRPr/>
            </a:pPr>
            <a:r>
              <a:rPr lang="en-US" altLang="en-US" smtClean="0">
                <a:latin typeface="Calibri" panose="020F0502020204030204" pitchFamily="34" charset="0"/>
              </a:rPr>
              <a:t>Purpose</a:t>
            </a:r>
            <a:r>
              <a:rPr lang="en-US" altLang="en-US" sz="2800" smtClean="0">
                <a:latin typeface="Calibri" panose="020F0502020204030204" pitchFamily="34" charset="0"/>
              </a:rPr>
              <a:t/>
            </a:r>
            <a:br>
              <a:rPr lang="en-US" altLang="en-US" sz="2800" smtClean="0">
                <a:latin typeface="Calibri" panose="020F0502020204030204" pitchFamily="34" charset="0"/>
              </a:rPr>
            </a:br>
            <a:r>
              <a:rPr lang="en-US" altLang="en-US" sz="2800" smtClean="0">
                <a:latin typeface="Calibri" panose="020F0502020204030204" pitchFamily="34" charset="0"/>
              </a:rPr>
              <a:t>Why was this site/information written?</a:t>
            </a:r>
          </a:p>
        </p:txBody>
      </p:sp>
      <p:sp>
        <p:nvSpPr>
          <p:cNvPr id="45059" name="Rectangle 3"/>
          <p:cNvSpPr>
            <a:spLocks noGrp="1" noChangeArrowheads="1"/>
          </p:cNvSpPr>
          <p:nvPr>
            <p:ph idx="1"/>
          </p:nvPr>
        </p:nvSpPr>
        <p:spPr>
          <a:xfrm>
            <a:off x="4953000" y="2209800"/>
            <a:ext cx="3810000" cy="2743200"/>
          </a:xfrm>
        </p:spPr>
        <p:txBody>
          <a:bodyPr/>
          <a:lstStyle/>
          <a:p>
            <a:pPr>
              <a:lnSpc>
                <a:spcPct val="80000"/>
              </a:lnSpc>
              <a:buFontTx/>
              <a:buNone/>
            </a:pPr>
            <a:r>
              <a:rPr lang="en-US" altLang="en-US" sz="2000">
                <a:latin typeface="Calibri" charset="0"/>
              </a:rPr>
              <a:t>	</a:t>
            </a:r>
            <a:r>
              <a:rPr lang="en-US" altLang="en-US" sz="2200">
                <a:latin typeface="Calibri" charset="0"/>
              </a:rPr>
              <a:t>Even if a source portrays a particular viewpoint, it may still be valid.  But, you must be able to recognize the bias, even if it is adequately supported.  </a:t>
            </a:r>
          </a:p>
          <a:p>
            <a:pPr>
              <a:lnSpc>
                <a:spcPct val="80000"/>
              </a:lnSpc>
              <a:buFontTx/>
              <a:buNone/>
            </a:pPr>
            <a:endParaRPr lang="en-US" altLang="en-US" sz="2400">
              <a:latin typeface="Calibri" charset="0"/>
            </a:endParaRPr>
          </a:p>
          <a:p>
            <a:pPr>
              <a:lnSpc>
                <a:spcPct val="80000"/>
              </a:lnSpc>
              <a:buFontTx/>
              <a:buNone/>
            </a:pPr>
            <a:r>
              <a:rPr lang="en-US" altLang="en-US" sz="2000" b="1">
                <a:latin typeface="Calibri" charset="0"/>
              </a:rPr>
              <a:t>	</a:t>
            </a:r>
            <a:endParaRPr lang="en-US" altLang="en-US" sz="2000">
              <a:latin typeface="Calibri" charset="0"/>
            </a:endParaRPr>
          </a:p>
        </p:txBody>
      </p:sp>
      <p:sp>
        <p:nvSpPr>
          <p:cNvPr id="22533" name="Text Box 7"/>
          <p:cNvSpPr txBox="1">
            <a:spLocks noChangeArrowheads="1"/>
          </p:cNvSpPr>
          <p:nvPr/>
        </p:nvSpPr>
        <p:spPr bwMode="auto">
          <a:xfrm>
            <a:off x="4648200" y="4038600"/>
            <a:ext cx="3657600" cy="1076325"/>
          </a:xfrm>
          <a:prstGeom prst="rect">
            <a:avLst/>
          </a:prstGeom>
          <a:solidFill>
            <a:schemeClr val="tx2">
              <a:lumMod val="40000"/>
              <a:lumOff val="60000"/>
            </a:schemeClr>
          </a:solidFill>
          <a:ln w="12700">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lnSpc>
                <a:spcPct val="80000"/>
              </a:lnSpc>
              <a:spcBef>
                <a:spcPct val="20000"/>
              </a:spcBef>
              <a:defRPr/>
            </a:pPr>
            <a:r>
              <a:rPr lang="en-US" sz="1600" b="1" dirty="0" smtClean="0">
                <a:ea typeface="+mn-ea"/>
              </a:rPr>
              <a:t>Example:</a:t>
            </a:r>
            <a:r>
              <a:rPr lang="en-US" sz="1600" dirty="0" smtClean="0">
                <a:ea typeface="+mn-ea"/>
              </a:rPr>
              <a:t> If you looking for a website containing information on </a:t>
            </a:r>
            <a:r>
              <a:rPr lang="en-US" sz="1600" b="1" i="1" dirty="0" smtClean="0">
                <a:ea typeface="+mn-ea"/>
              </a:rPr>
              <a:t>identity theft</a:t>
            </a:r>
            <a:r>
              <a:rPr lang="en-US" sz="1600" dirty="0" smtClean="0">
                <a:ea typeface="+mn-ea"/>
              </a:rPr>
              <a:t>, keep in mind that some of the pages found </a:t>
            </a:r>
            <a:r>
              <a:rPr lang="en-US" sz="1600" i="1" dirty="0" smtClean="0">
                <a:ea typeface="+mn-ea"/>
              </a:rPr>
              <a:t>might</a:t>
            </a:r>
            <a:r>
              <a:rPr lang="en-US" sz="1600" dirty="0" smtClean="0">
                <a:ea typeface="+mn-ea"/>
              </a:rPr>
              <a:t> be trying to sell you identity theft protection.</a:t>
            </a:r>
          </a:p>
        </p:txBody>
      </p:sp>
      <p:sp>
        <p:nvSpPr>
          <p:cNvPr id="45061" name="Text Box 9"/>
          <p:cNvSpPr txBox="1">
            <a:spLocks noChangeArrowheads="1"/>
          </p:cNvSpPr>
          <p:nvPr/>
        </p:nvSpPr>
        <p:spPr bwMode="auto">
          <a:xfrm>
            <a:off x="381000" y="1828800"/>
            <a:ext cx="39624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fontAlgn="base">
              <a:spcBef>
                <a:spcPct val="20000"/>
              </a:spcBef>
              <a:spcAft>
                <a:spcPct val="0"/>
              </a:spcAft>
              <a:buFont typeface="Arial" charset="0"/>
              <a:buChar char="»"/>
              <a:defRPr sz="2000">
                <a:solidFill>
                  <a:schemeClr val="tx1"/>
                </a:solidFill>
                <a:latin typeface="Myriad Pro" charset="0"/>
              </a:defRPr>
            </a:lvl6pPr>
            <a:lvl7pPr marL="2971800" indent="-228600" fontAlgn="base">
              <a:spcBef>
                <a:spcPct val="20000"/>
              </a:spcBef>
              <a:spcAft>
                <a:spcPct val="0"/>
              </a:spcAft>
              <a:buFont typeface="Arial" charset="0"/>
              <a:buChar char="»"/>
              <a:defRPr sz="2000">
                <a:solidFill>
                  <a:schemeClr val="tx1"/>
                </a:solidFill>
                <a:latin typeface="Myriad Pro" charset="0"/>
              </a:defRPr>
            </a:lvl7pPr>
            <a:lvl8pPr marL="3429000" indent="-228600" fontAlgn="base">
              <a:spcBef>
                <a:spcPct val="20000"/>
              </a:spcBef>
              <a:spcAft>
                <a:spcPct val="0"/>
              </a:spcAft>
              <a:buFont typeface="Arial" charset="0"/>
              <a:buChar char="»"/>
              <a:defRPr sz="2000">
                <a:solidFill>
                  <a:schemeClr val="tx1"/>
                </a:solidFill>
                <a:latin typeface="Myriad Pro" charset="0"/>
              </a:defRPr>
            </a:lvl8pPr>
            <a:lvl9pPr marL="3886200" indent="-228600" fontAlgn="base">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200">
                <a:latin typeface="Arial" charset="0"/>
              </a:rPr>
              <a:t>You need to carefully examine the purpose or bias of the information presented.</a:t>
            </a:r>
          </a:p>
          <a:p>
            <a:pPr eaLnBrk="1" hangingPunct="1">
              <a:spcBef>
                <a:spcPct val="0"/>
              </a:spcBef>
              <a:buFontTx/>
              <a:buNone/>
            </a:pPr>
            <a:endParaRPr lang="en-US" altLang="en-US" sz="2200">
              <a:latin typeface="Arial" charset="0"/>
            </a:endParaRPr>
          </a:p>
          <a:p>
            <a:pPr eaLnBrk="1" hangingPunct="1">
              <a:spcBef>
                <a:spcPct val="0"/>
              </a:spcBef>
              <a:buFontTx/>
              <a:buNone/>
            </a:pPr>
            <a:r>
              <a:rPr lang="en-US" altLang="en-US" sz="2200">
                <a:latin typeface="Arial" charset="0"/>
              </a:rPr>
              <a:t>Is it trying to:</a:t>
            </a:r>
          </a:p>
          <a:p>
            <a:pPr eaLnBrk="1" hangingPunct="1">
              <a:spcBef>
                <a:spcPct val="0"/>
              </a:spcBef>
              <a:buFontTx/>
              <a:buNone/>
            </a:pPr>
            <a:endParaRPr lang="en-US" altLang="en-US" sz="2200">
              <a:latin typeface="Arial" charset="0"/>
            </a:endParaRPr>
          </a:p>
          <a:p>
            <a:pPr eaLnBrk="1" hangingPunct="1">
              <a:spcBef>
                <a:spcPct val="0"/>
              </a:spcBef>
              <a:buFontTx/>
              <a:buChar char="•"/>
            </a:pPr>
            <a:r>
              <a:rPr lang="en-US" altLang="en-US" sz="2200">
                <a:latin typeface="Arial" charset="0"/>
              </a:rPr>
              <a:t>Entertain?</a:t>
            </a:r>
          </a:p>
          <a:p>
            <a:pPr eaLnBrk="1" hangingPunct="1">
              <a:spcBef>
                <a:spcPct val="0"/>
              </a:spcBef>
              <a:buFontTx/>
              <a:buChar char="•"/>
            </a:pPr>
            <a:r>
              <a:rPr lang="en-US" altLang="en-US" sz="2200">
                <a:latin typeface="Arial" charset="0"/>
              </a:rPr>
              <a:t>Educate?</a:t>
            </a:r>
          </a:p>
          <a:p>
            <a:pPr eaLnBrk="1" hangingPunct="1">
              <a:spcBef>
                <a:spcPct val="0"/>
              </a:spcBef>
              <a:buFontTx/>
              <a:buChar char="•"/>
            </a:pPr>
            <a:r>
              <a:rPr lang="en-US" altLang="en-US" sz="2200">
                <a:latin typeface="Arial" charset="0"/>
              </a:rPr>
              <a:t>Sell you a product?</a:t>
            </a:r>
          </a:p>
          <a:p>
            <a:pPr eaLnBrk="1" hangingPunct="1">
              <a:spcBef>
                <a:spcPct val="0"/>
              </a:spcBef>
              <a:buFontTx/>
              <a:buChar char="•"/>
            </a:pPr>
            <a:r>
              <a:rPr lang="en-US" altLang="en-US" sz="2200">
                <a:latin typeface="Arial" charset="0"/>
              </a:rPr>
              <a:t>Sway you to a particular </a:t>
            </a:r>
          </a:p>
          <a:p>
            <a:pPr eaLnBrk="1" hangingPunct="1">
              <a:spcBef>
                <a:spcPct val="0"/>
              </a:spcBef>
              <a:buFontTx/>
              <a:buNone/>
            </a:pPr>
            <a:r>
              <a:rPr lang="en-US" altLang="en-US" sz="2200">
                <a:latin typeface="Arial" charset="0"/>
              </a:rPr>
              <a:t> point of view?</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62000" y="304800"/>
            <a:ext cx="7772400" cy="914400"/>
          </a:xfrm>
        </p:spPr>
        <p:txBody>
          <a:bodyPr/>
          <a:lstStyle/>
          <a:p>
            <a:r>
              <a:rPr lang="en-US" altLang="en-US">
                <a:latin typeface="Calibri" charset="0"/>
              </a:rPr>
              <a:t>Summing Up</a:t>
            </a:r>
          </a:p>
        </p:txBody>
      </p:sp>
      <p:sp>
        <p:nvSpPr>
          <p:cNvPr id="34818" name="Rectangle 3"/>
          <p:cNvSpPr>
            <a:spLocks noGrp="1" noChangeArrowheads="1"/>
          </p:cNvSpPr>
          <p:nvPr>
            <p:ph idx="1"/>
          </p:nvPr>
        </p:nvSpPr>
        <p:spPr>
          <a:xfrm>
            <a:off x="685800" y="1219200"/>
            <a:ext cx="7772400" cy="4114800"/>
          </a:xfrm>
        </p:spPr>
        <p:txBody>
          <a:bodyPr rtlCol="0">
            <a:normAutofit lnSpcReduction="10000"/>
          </a:bodyPr>
          <a:lstStyle/>
          <a:p>
            <a:pPr fontAlgn="auto">
              <a:lnSpc>
                <a:spcPct val="90000"/>
              </a:lnSpc>
              <a:spcAft>
                <a:spcPts val="0"/>
              </a:spcAft>
              <a:buFontTx/>
              <a:buNone/>
              <a:defRPr/>
            </a:pPr>
            <a:r>
              <a:rPr lang="en-US" altLang="en-US" smtClean="0">
                <a:latin typeface="Calibri" panose="020F0502020204030204" pitchFamily="34" charset="0"/>
              </a:rPr>
              <a:t>	When encountering ANY type of information, it is important to evaluate its quality.  To perform this evaluation, use the C.R.A.A.P. mnemonic device.</a:t>
            </a:r>
          </a:p>
          <a:p>
            <a:pPr lvl="2" fontAlgn="auto">
              <a:lnSpc>
                <a:spcPct val="90000"/>
              </a:lnSpc>
              <a:spcAft>
                <a:spcPts val="0"/>
              </a:spcAft>
              <a:buFont typeface="Arial" pitchFamily="34" charset="0"/>
              <a:buChar char="•"/>
              <a:defRPr/>
            </a:pPr>
            <a:r>
              <a:rPr lang="en-US" altLang="en-US" sz="3200" smtClean="0">
                <a:solidFill>
                  <a:srgbClr val="FF3300"/>
                </a:solidFill>
                <a:latin typeface="Calibri" panose="020F0502020204030204" pitchFamily="34" charset="0"/>
              </a:rPr>
              <a:t>C</a:t>
            </a:r>
            <a:r>
              <a:rPr lang="en-US" altLang="en-US" sz="3200" smtClean="0">
                <a:latin typeface="Calibri" panose="020F0502020204030204" pitchFamily="34" charset="0"/>
              </a:rPr>
              <a:t>urrency</a:t>
            </a:r>
          </a:p>
          <a:p>
            <a:pPr lvl="2" fontAlgn="auto">
              <a:lnSpc>
                <a:spcPct val="90000"/>
              </a:lnSpc>
              <a:spcAft>
                <a:spcPts val="0"/>
              </a:spcAft>
              <a:buFont typeface="Arial" pitchFamily="34" charset="0"/>
              <a:buChar char="•"/>
              <a:defRPr/>
            </a:pPr>
            <a:r>
              <a:rPr lang="en-US" altLang="en-US" sz="3200" smtClean="0">
                <a:solidFill>
                  <a:srgbClr val="009900"/>
                </a:solidFill>
                <a:latin typeface="Calibri" panose="020F0502020204030204" pitchFamily="34" charset="0"/>
              </a:rPr>
              <a:t>R</a:t>
            </a:r>
            <a:r>
              <a:rPr lang="en-US" altLang="en-US" sz="3200" smtClean="0">
                <a:latin typeface="Calibri" panose="020F0502020204030204" pitchFamily="34" charset="0"/>
              </a:rPr>
              <a:t>elevancy</a:t>
            </a:r>
          </a:p>
          <a:p>
            <a:pPr lvl="2" fontAlgn="auto">
              <a:lnSpc>
                <a:spcPct val="90000"/>
              </a:lnSpc>
              <a:spcAft>
                <a:spcPts val="0"/>
              </a:spcAft>
              <a:buFont typeface="Arial" pitchFamily="34" charset="0"/>
              <a:buChar char="•"/>
              <a:defRPr/>
            </a:pPr>
            <a:r>
              <a:rPr lang="en-US" altLang="en-US" sz="3200" smtClean="0">
                <a:solidFill>
                  <a:srgbClr val="000099"/>
                </a:solidFill>
                <a:latin typeface="Calibri" panose="020F0502020204030204" pitchFamily="34" charset="0"/>
              </a:rPr>
              <a:t>A</a:t>
            </a:r>
            <a:r>
              <a:rPr lang="en-US" altLang="en-US" sz="3200" smtClean="0">
                <a:latin typeface="Calibri" panose="020F0502020204030204" pitchFamily="34" charset="0"/>
              </a:rPr>
              <a:t>ccuracy</a:t>
            </a:r>
          </a:p>
          <a:p>
            <a:pPr lvl="2" fontAlgn="auto">
              <a:lnSpc>
                <a:spcPct val="90000"/>
              </a:lnSpc>
              <a:spcAft>
                <a:spcPts val="0"/>
              </a:spcAft>
              <a:buFont typeface="Arial" pitchFamily="34" charset="0"/>
              <a:buChar char="•"/>
              <a:defRPr/>
            </a:pPr>
            <a:r>
              <a:rPr lang="en-US" altLang="en-US" sz="3200" smtClean="0">
                <a:solidFill>
                  <a:schemeClr val="folHlink"/>
                </a:solidFill>
                <a:latin typeface="Calibri" panose="020F0502020204030204" pitchFamily="34" charset="0"/>
              </a:rPr>
              <a:t>A</a:t>
            </a:r>
            <a:r>
              <a:rPr lang="en-US" altLang="en-US" sz="3200" smtClean="0">
                <a:latin typeface="Calibri" panose="020F0502020204030204" pitchFamily="34" charset="0"/>
              </a:rPr>
              <a:t>uthority</a:t>
            </a:r>
          </a:p>
          <a:p>
            <a:pPr lvl="2" fontAlgn="auto">
              <a:lnSpc>
                <a:spcPct val="90000"/>
              </a:lnSpc>
              <a:spcAft>
                <a:spcPts val="0"/>
              </a:spcAft>
              <a:buFont typeface="Arial" pitchFamily="34" charset="0"/>
              <a:buChar char="•"/>
              <a:defRPr/>
            </a:pPr>
            <a:r>
              <a:rPr lang="en-US" altLang="en-US" sz="3200" smtClean="0">
                <a:solidFill>
                  <a:srgbClr val="FF9900"/>
                </a:solidFill>
                <a:latin typeface="Calibri" panose="020F0502020204030204" pitchFamily="34" charset="0"/>
              </a:rPr>
              <a:t>P</a:t>
            </a:r>
            <a:r>
              <a:rPr lang="en-US" altLang="en-US" sz="3200" smtClean="0">
                <a:latin typeface="Calibri" panose="020F0502020204030204" pitchFamily="34" charset="0"/>
              </a:rPr>
              <a:t>urpose</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valuating sources (1)" id="{E2500961-8D4A-BA4B-A42A-C68E7FDCE939}" vid="{E051C9FA-1BCA-3840-90DB-16EF6CF02A81}"/>
    </a:ext>
  </a:extLst>
</a:theme>
</file>

<file path=ppt/theme/theme2.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valuating sources (1)" id="{E2500961-8D4A-BA4B-A42A-C68E7FDCE939}" vid="{CF5C51C4-97AB-EF4F-A1AE-1DADD11A72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Evaluating sources (1)</Template>
  <TotalTime>3</TotalTime>
  <Words>608</Words>
  <Application>Microsoft Macintosh PowerPoint</Application>
  <PresentationFormat>On-screen Show (4:3)</PresentationFormat>
  <Paragraphs>160</Paragraphs>
  <Slides>24</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MS PGothic</vt:lpstr>
      <vt:lpstr>ＭＳ Ｐゴシック</vt:lpstr>
      <vt:lpstr>Arial</vt:lpstr>
      <vt:lpstr>Calibri</vt:lpstr>
      <vt:lpstr>Myriad Pro</vt:lpstr>
      <vt:lpstr>Template</vt:lpstr>
      <vt:lpstr>UWTSD Theme</vt:lpstr>
      <vt:lpstr>Gwerthuso Gwybodaeth yn feirniadol</vt:lpstr>
      <vt:lpstr>Gorlwytho gwybodaeth</vt:lpstr>
      <vt:lpstr>Cwestiynau Critigol</vt:lpstr>
      <vt:lpstr>Perthnasedd</vt:lpstr>
      <vt:lpstr>Gwerthusiad Pellach</vt:lpstr>
      <vt:lpstr>Prawf CRAAP</vt:lpstr>
      <vt:lpstr>Cyfred  Pryd cafodd ei ysgrifennu a / neu eu diweddaru?</vt:lpstr>
      <vt:lpstr>Perthnasedd  Pam mae’r wybodaeth yma yn ddefnyddiol i mi?</vt:lpstr>
      <vt:lpstr>   Cywirdeb   O ble mae'r wybodaeth hon yn dod?  A oes adnoddau ychwanegol wedi nodi? </vt:lpstr>
      <vt:lpstr>Awdurdod Pwy ysgrifennodd y safle hwn? A yw ef / hi yn arbenigwr?</vt:lpstr>
      <vt:lpstr>Pwrpas Pam ysgrifennwyd y safle / gwybodaeth hwn?</vt:lpstr>
      <vt:lpstr>Crynodeb</vt:lpstr>
      <vt:lpstr>Critically Evaluating Information</vt:lpstr>
      <vt:lpstr>Information Overload</vt:lpstr>
      <vt:lpstr>Critical Questions</vt:lpstr>
      <vt:lpstr>Relevancy</vt:lpstr>
      <vt:lpstr>Further Evaluation</vt:lpstr>
      <vt:lpstr>CRAAP Test</vt:lpstr>
      <vt:lpstr>Currency  When was it written and/or updated?</vt:lpstr>
      <vt:lpstr>Relevancy Why is this information useful to me?</vt:lpstr>
      <vt:lpstr>  Accuracy Where does this information come from? Are there additional resources cited?  </vt:lpstr>
      <vt:lpstr>Authority Who wrote this site? Is he/she an expert?</vt:lpstr>
      <vt:lpstr>Purpose Why was this site/information written?</vt:lpstr>
      <vt:lpstr>Summing Up</vt:lpstr>
    </vt:vector>
  </TitlesOfParts>
  <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Evaluating Information</dc:title>
  <dc:creator>Dylan Blain</dc:creator>
  <cp:lastModifiedBy>Dylan Blain</cp:lastModifiedBy>
  <cp:revision>2</cp:revision>
  <dcterms:created xsi:type="dcterms:W3CDTF">2017-10-04T17:59:11Z</dcterms:created>
  <dcterms:modified xsi:type="dcterms:W3CDTF">2017-10-04T18:02:43Z</dcterms:modified>
</cp:coreProperties>
</file>