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7" r:id="rId1"/>
  </p:sldMasterIdLst>
  <p:notesMasterIdLst>
    <p:notesMasterId r:id="rId14"/>
  </p:notesMasterIdLst>
  <p:sldIdLst>
    <p:sldId id="256" r:id="rId2"/>
    <p:sldId id="268" r:id="rId3"/>
    <p:sldId id="257" r:id="rId4"/>
    <p:sldId id="25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B9F3552-AEA6-40D1-A660-6FC0A04986B7}">
          <p14:sldIdLst>
            <p14:sldId id="256"/>
            <p14:sldId id="268"/>
            <p14:sldId id="257"/>
            <p14:sldId id="25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</p14:sldIdLst>
        </p14:section>
        <p14:section name="Untitled Section" id="{82BF0255-EEF0-48D7-A9CA-8A4C8CB2C259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50" d="100"/>
          <a:sy n="50" d="100"/>
        </p:scale>
        <p:origin x="53" y="7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65CC05-3618-47BA-B987-EE55AACAA20E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B35268-4DA3-4503-ACB3-1B2AA9E002F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754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B35268-4DA3-4503-ACB3-1B2AA9E002F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485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B35268-4DA3-4503-ACB3-1B2AA9E002F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32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B35268-4DA3-4503-ACB3-1B2AA9E002F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942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B35268-4DA3-4503-ACB3-1B2AA9E002F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548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B35268-4DA3-4503-ACB3-1B2AA9E002F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5889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B35268-4DA3-4503-ACB3-1B2AA9E002F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8048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B35268-4DA3-4503-ACB3-1B2AA9E002F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6965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B35268-4DA3-4503-ACB3-1B2AA9E002F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9747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345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522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04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645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8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596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49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154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584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605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82064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0673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78667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4414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7337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63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D2311-77CD-4C27-8BC1-C5056C116483}" type="datetimeFigureOut">
              <a:rPr lang="en-US" smtClean="0"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0018B80-B560-4245-AC59-2F8AC4EAA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363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4AEE4-7EBA-4858-90C7-AA9B8104A1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897" y="923270"/>
            <a:ext cx="7766936" cy="1328610"/>
          </a:xfrm>
        </p:spPr>
        <p:txBody>
          <a:bodyPr/>
          <a:lstStyle/>
          <a:p>
            <a:pPr algn="ctr"/>
            <a:r>
              <a:rPr lang="en-US" sz="4800" dirty="0"/>
              <a:t>BMSW 4004</a:t>
            </a:r>
            <a:endParaRPr 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816556" y="2251880"/>
            <a:ext cx="7766936" cy="3944203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</a:t>
            </a:r>
          </a:p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Affiliation</a:t>
            </a:r>
          </a:p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Course: Certificate for the workplace </a:t>
            </a:r>
          </a:p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Instructor: Yohan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Mendis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Due date: 9/11/2021</a:t>
            </a:r>
          </a:p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Iftikhar Uddin</a:t>
            </a:r>
          </a:p>
          <a:p>
            <a:pPr algn="ctr"/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2027581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66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849">
        <p:fade/>
      </p:transition>
    </mc:Choice>
    <mc:Fallback xmlns="">
      <p:transition spd="med" advTm="9849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599"/>
            <a:ext cx="8663614" cy="121920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BMSW 4004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654" y="2405575"/>
            <a:ext cx="9472506" cy="3405598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case study provided outlines stress as a significant health and emotional problem in the United Kingdom (UK).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In particular, it describes work-related stress and financial stress as common among many people in the country, as confirmed by approximately four-fifths of respondents in a survey conducted in 2020.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This presentation explores the issue of stress and provides a research-informed discussion on the nature and impact of stress on workers and their organizations.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Besides, the presentation provides a research-informed cause-and-effect analysis of stress and a PESTLE analysis of the macro-environmental factors contributing to stress.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Finally, it outlines alternative solutions to work-related stress.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221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5DC1F-D637-4CBF-9C9D-7362F486F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974" y="703088"/>
            <a:ext cx="10101668" cy="1320800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/>
              <a:t>Nature and Impact of Stress on Employees and their Organizations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BBE7D-8B8E-423D-AD83-828569D3E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7043" y="2238234"/>
            <a:ext cx="6689727" cy="402566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Stress, by definition, is a gradual or abrupt change that triggers emotional or physical strain (Griffiths &amp; Hunter, 2014).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Hence, there is need to pay attention to stress, since its impacts on lives and performance, both personal and professional, are undeniably adverse.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Besides, stress determines how people interact with their social and physical environments.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7839" y="1760560"/>
            <a:ext cx="3894161" cy="354728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DB5DC1F-D637-4CBF-9C9D-7362F486FF8F}"/>
              </a:ext>
            </a:extLst>
          </p:cNvPr>
          <p:cNvSpPr txBox="1">
            <a:spLocks/>
          </p:cNvSpPr>
          <p:nvPr/>
        </p:nvSpPr>
        <p:spPr>
          <a:xfrm>
            <a:off x="1438650" y="1363488"/>
            <a:ext cx="6073304" cy="660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400" b="1" dirty="0">
                <a:solidFill>
                  <a:schemeClr val="tx1"/>
                </a:solidFill>
              </a:rPr>
              <a:t>Nature of Stress</a:t>
            </a: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84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527"/>
    </mc:Choice>
    <mc:Fallback xmlns="">
      <p:transition spd="slow" advTm="55527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BF7FC-DFE5-428E-BFCE-E200B060C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816637"/>
            <a:ext cx="8596668" cy="643326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/>
              <a:t>Impact of Stress on Employees and Their Organizations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127D7-3E6B-4D15-8167-4F51D1BF9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5559693" cy="2548571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1237957" y="1930399"/>
            <a:ext cx="1051276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Stress has adverse impacts on workers and their organizations.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For instance, it results in a decline in employee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It also results in high levels of errors during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Stress causes increased turnover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High absenteeism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On the other hand, stress leads to low organizational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Low organizational productivity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Increased conflicts in the workplace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7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806"/>
    </mc:Choice>
    <mc:Fallback xmlns="">
      <p:transition spd="slow" advTm="4680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734" y="1190388"/>
            <a:ext cx="8396153" cy="638412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Causes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10773138" cy="3880773"/>
          </a:xfrm>
        </p:spPr>
        <p:txBody>
          <a:bodyPr>
            <a:normAutofit/>
          </a:bodyPr>
          <a:lstStyle/>
          <a:p>
            <a:r>
              <a:rPr lang="en-US" sz="1600" dirty="0"/>
              <a:t>Common causes of stress include;</a:t>
            </a:r>
          </a:p>
          <a:p>
            <a:r>
              <a:rPr lang="en-US" sz="1600" dirty="0"/>
              <a:t>Monotony of work</a:t>
            </a:r>
          </a:p>
          <a:p>
            <a:r>
              <a:rPr lang="en-US" sz="1600" dirty="0"/>
              <a:t>Job insecurity</a:t>
            </a:r>
          </a:p>
          <a:p>
            <a:r>
              <a:rPr lang="en-US" sz="1600" dirty="0"/>
              <a:t>Unexpected and irregular changes within organizations</a:t>
            </a:r>
          </a:p>
          <a:p>
            <a:r>
              <a:rPr lang="en-US" sz="1600" dirty="0"/>
              <a:t>Heavy workload or pressure</a:t>
            </a:r>
          </a:p>
          <a:p>
            <a:r>
              <a:rPr lang="en-US" sz="1600" dirty="0"/>
              <a:t>A lack of autonomy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29734" y="7620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400" b="1"/>
              <a:t>Cause-and-Effect Analysis of Stress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04797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05301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Effects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994" y="1409962"/>
            <a:ext cx="10568421" cy="3880773"/>
          </a:xfrm>
        </p:spPr>
        <p:txBody>
          <a:bodyPr>
            <a:normAutofit/>
          </a:bodyPr>
          <a:lstStyle/>
          <a:p>
            <a:r>
              <a:rPr lang="en-US" sz="1600" dirty="0"/>
              <a:t>Mental health complications, such as depression and anxiety</a:t>
            </a:r>
          </a:p>
          <a:p>
            <a:r>
              <a:rPr lang="en-US" sz="1600" dirty="0"/>
              <a:t>To some extreme, can lead to suicidal thoughts</a:t>
            </a:r>
          </a:p>
          <a:p>
            <a:r>
              <a:rPr lang="en-US" sz="1600" dirty="0"/>
              <a:t>Decreased performance</a:t>
            </a:r>
          </a:p>
          <a:p>
            <a:r>
              <a:rPr lang="en-US" sz="1600" dirty="0"/>
              <a:t>Burnout</a:t>
            </a:r>
          </a:p>
          <a:p>
            <a:r>
              <a:rPr lang="en-US" sz="1600" dirty="0"/>
              <a:t>High labor turnover</a:t>
            </a:r>
          </a:p>
          <a:p>
            <a:r>
              <a:rPr lang="en-US" sz="1600" dirty="0"/>
              <a:t>Low morale </a:t>
            </a: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8197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2400" b="1" dirty="0"/>
              <a:t>A PESTLE Analysis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9694965" cy="388077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PESTLE analysis for the macro-environmental factors contributing to stress will entail six components, including political, economic, social, technological, legal, and environmental influences.</a:t>
            </a:r>
          </a:p>
          <a:p>
            <a:pPr marL="0" indent="0" algn="ctr">
              <a:buNone/>
            </a:pPr>
            <a:r>
              <a:rPr lang="en-US" sz="1600" b="1" dirty="0"/>
              <a:t>      Political Factors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Heavy tax burdens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Bureaucracy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Unmanageable trade restrictions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Political instability</a:t>
            </a: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130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Economic Factors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7188" y="1384112"/>
            <a:ext cx="9394714" cy="79156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Unemployment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Inflation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67188" y="3212531"/>
            <a:ext cx="8614516" cy="6846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Negative career 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Health unconsciousness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67188" y="2296615"/>
            <a:ext cx="8614516" cy="6846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400" b="1" dirty="0">
                <a:solidFill>
                  <a:schemeClr val="tx1"/>
                </a:solidFill>
              </a:rPr>
              <a:t>Social Factors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867188" y="5371529"/>
            <a:ext cx="8614516" cy="6846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Lack of technological incentives in the 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Untimely automation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178890" y="4280847"/>
            <a:ext cx="8614516" cy="6846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400" b="1" dirty="0">
                <a:solidFill>
                  <a:schemeClr val="tx1"/>
                </a:solidFill>
              </a:rPr>
              <a:t>Technological Factors</a:t>
            </a: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956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1683" y="4230805"/>
            <a:ext cx="8644088" cy="156267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Poor weather conditions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Natural disasters and pollution</a:t>
            </a:r>
            <a:br>
              <a:rPr lang="en-US" sz="1600" dirty="0">
                <a:solidFill>
                  <a:schemeClr val="tx1"/>
                </a:solidFill>
              </a:rPr>
            </a:b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994" y="1478201"/>
            <a:ext cx="8596668" cy="160619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Poor labor laws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Difficulties in acquiring permits and licenses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Unconducive industry regulations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25267" y="639170"/>
            <a:ext cx="8644087" cy="8234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400" b="1">
                <a:solidFill>
                  <a:schemeClr val="tx1"/>
                </a:solidFill>
              </a:rPr>
              <a:t>Legal Factors</a:t>
            </a:r>
            <a:br>
              <a:rPr lang="en-US" sz="2400">
                <a:solidFill>
                  <a:schemeClr val="tx1"/>
                </a:solidFill>
              </a:rPr>
            </a:b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51684" y="3245892"/>
            <a:ext cx="8644087" cy="8234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400" b="1">
                <a:solidFill>
                  <a:schemeClr val="tx1"/>
                </a:solidFill>
              </a:rPr>
              <a:t>Environmental Factors</a:t>
            </a:r>
            <a:br>
              <a:rPr lang="en-US" sz="2400">
                <a:solidFill>
                  <a:schemeClr val="tx1"/>
                </a:solidFill>
              </a:rPr>
            </a:b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432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0710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/>
              <a:t>Alternative Solutions to Work-Related Stress</a:t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37481"/>
            <a:ext cx="9244588" cy="3548419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Some of the alternative solutions to work-related stress include;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Encouraging workplace wellness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Changing monotonous workplace habits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Encouraging social interactions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Enhancing remote working and flexibility of working hours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075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423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400" dirty="0"/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23833"/>
            <a:ext cx="8596668" cy="393055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In conclusion, the impacts of stress on workers and their organizations are undeniably adverse.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Therefore, there is a need to adopt viable solutions to mitigate the effects of stress. This presentation is a masterpiece in describing the causes, effects, and solutions to stress.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While stress management is vital, employers and workers should ensure that they operate in conducive working environments that promote social interactions, working hours’ flexibility, and workplace wellness. 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338582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Griffiths, B. B., &amp; Hunter, R. G. (2014). </a:t>
            </a:r>
            <a:r>
              <a:rPr lang="en-US" dirty="0" err="1"/>
              <a:t>Neuroepigenetics</a:t>
            </a:r>
            <a:r>
              <a:rPr lang="en-US" dirty="0"/>
              <a:t> of 						stress. </a:t>
            </a:r>
            <a:r>
              <a:rPr lang="en-US" i="1" dirty="0"/>
              <a:t>Neuroscience</a:t>
            </a:r>
            <a:r>
              <a:rPr lang="en-US" dirty="0"/>
              <a:t>, </a:t>
            </a:r>
            <a:r>
              <a:rPr lang="en-US" i="1" dirty="0"/>
              <a:t>275</a:t>
            </a:r>
            <a:r>
              <a:rPr lang="en-US" dirty="0"/>
              <a:t>, 420-435.</a:t>
            </a:r>
          </a:p>
        </p:txBody>
      </p:sp>
    </p:spTree>
    <p:extLst>
      <p:ext uri="{BB962C8B-B14F-4D97-AF65-F5344CB8AC3E}">
        <p14:creationId xmlns:p14="http://schemas.microsoft.com/office/powerpoint/2010/main" val="11959324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602</Words>
  <Application>Microsoft Office PowerPoint</Application>
  <PresentationFormat>Widescreen</PresentationFormat>
  <Paragraphs>85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Times New Roman</vt:lpstr>
      <vt:lpstr>Trebuchet MS</vt:lpstr>
      <vt:lpstr>Wingdings 3</vt:lpstr>
      <vt:lpstr>Facet</vt:lpstr>
      <vt:lpstr>BMSW 4004</vt:lpstr>
      <vt:lpstr>BMSW 4004  Introduction </vt:lpstr>
      <vt:lpstr>Nature and Impact of Stress on Employees and their Organizations</vt:lpstr>
      <vt:lpstr>Impact of Stress on Employees and Their Organizations</vt:lpstr>
      <vt:lpstr>Causes</vt:lpstr>
      <vt:lpstr>Effects</vt:lpstr>
      <vt:lpstr>A PESTLE Analysis</vt:lpstr>
      <vt:lpstr>Economic Factors  </vt:lpstr>
      <vt:lpstr>Poor weather conditions  Natural disasters and pollution </vt:lpstr>
      <vt:lpstr>Alternative Solutions to Work-Related Stress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2018-04-02T02:33:42Z</dcterms:created>
  <dcterms:modified xsi:type="dcterms:W3CDTF">2021-11-09T13:01:46Z</dcterms:modified>
</cp:coreProperties>
</file>