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58" r:id="rId5"/>
    <p:sldId id="261" r:id="rId6"/>
    <p:sldId id="260"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90" d="100"/>
          <a:sy n="90" d="100"/>
        </p:scale>
        <p:origin x="3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7/18/2021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7/18/2021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7/18/2021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7/18/2021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170822"/>
            <a:ext cx="7114419" cy="1326381"/>
          </a:xfrm>
        </p:spPr>
        <p:txBody>
          <a:bodyPr/>
          <a:lstStyle/>
          <a:p>
            <a:r>
              <a:rPr lang="en-GB" sz="2800" dirty="0">
                <a:solidFill>
                  <a:schemeClr val="accent4"/>
                </a:solidFill>
                <a:effectLst/>
                <a:latin typeface="Aharoni" panose="02010803020104030203" pitchFamily="2" charset="-79"/>
                <a:ea typeface="Arial" panose="020B0604020202020204" pitchFamily="34" charset="0"/>
                <a:cs typeface="Aharoni" panose="02010803020104030203" pitchFamily="2" charset="-79"/>
              </a:rPr>
              <a:t>Project management plan for restaurant extension</a:t>
            </a:r>
            <a:br>
              <a:rPr lang="en-GB" sz="2800" dirty="0">
                <a:solidFill>
                  <a:schemeClr val="accent4"/>
                </a:solidFill>
                <a:effectLst/>
                <a:latin typeface="Aharoni" panose="02010803020104030203" pitchFamily="2" charset="-79"/>
                <a:ea typeface="Arial" panose="020B0604020202020204" pitchFamily="34" charset="0"/>
                <a:cs typeface="Aharoni" panose="02010803020104030203" pitchFamily="2" charset="-79"/>
              </a:rPr>
            </a:br>
            <a:endParaRPr lang="en-US" sz="2800" dirty="0">
              <a:solidFill>
                <a:schemeClr val="accent4"/>
              </a:solidFill>
              <a:latin typeface="Aharoni" panose="02010803020104030203" pitchFamily="2" charset="-79"/>
              <a:cs typeface="Aharoni" panose="02010803020104030203" pitchFamily="2" charset="-79"/>
            </a:endParaRPr>
          </a:p>
        </p:txBody>
      </p:sp>
      <p:sp>
        <p:nvSpPr>
          <p:cNvPr id="3" name="Subtitle 2"/>
          <p:cNvSpPr>
            <a:spLocks noGrp="1"/>
          </p:cNvSpPr>
          <p:nvPr>
            <p:ph type="subTitle" idx="1"/>
          </p:nvPr>
        </p:nvSpPr>
        <p:spPr>
          <a:xfrm>
            <a:off x="1507067" y="1818752"/>
            <a:ext cx="9144186" cy="4069581"/>
          </a:xfrm>
        </p:spPr>
        <p:txBody>
          <a:bodyPr/>
          <a:lstStyle/>
          <a:p>
            <a:pPr algn="ctr">
              <a:lnSpc>
                <a:spcPct val="115000"/>
              </a:lnSpc>
            </a:pPr>
            <a:r>
              <a:rPr lang="en-GB" sz="1800" b="1" dirty="0">
                <a:solidFill>
                  <a:srgbClr val="002060"/>
                </a:solidFill>
                <a:effectLst/>
                <a:latin typeface="Arial" panose="020B0604020202020204" pitchFamily="34" charset="0"/>
                <a:ea typeface="Arial" panose="020B0604020202020204" pitchFamily="34" charset="0"/>
              </a:rPr>
              <a:t>Name – Moshiur Rahman</a:t>
            </a:r>
            <a:endParaRPr lang="en-GB" sz="1800" dirty="0">
              <a:solidFill>
                <a:srgbClr val="002060"/>
              </a:solidFill>
              <a:effectLst/>
              <a:latin typeface="Arial" panose="020B0604020202020204" pitchFamily="34" charset="0"/>
              <a:ea typeface="Arial" panose="020B0604020202020204" pitchFamily="34" charset="0"/>
            </a:endParaRPr>
          </a:p>
          <a:p>
            <a:pPr algn="ctr">
              <a:lnSpc>
                <a:spcPct val="115000"/>
              </a:lnSpc>
            </a:pPr>
            <a:r>
              <a:rPr lang="en-GB" sz="1800" b="1" dirty="0">
                <a:solidFill>
                  <a:srgbClr val="002060"/>
                </a:solidFill>
                <a:effectLst/>
                <a:latin typeface="Arial" panose="020B0604020202020204" pitchFamily="34" charset="0"/>
                <a:ea typeface="Arial" panose="020B0604020202020204" pitchFamily="34" charset="0"/>
              </a:rPr>
              <a:t>Student ID- 1814025</a:t>
            </a:r>
            <a:endParaRPr lang="en-GB" sz="1800" dirty="0">
              <a:solidFill>
                <a:srgbClr val="002060"/>
              </a:solidFill>
              <a:effectLst/>
              <a:latin typeface="Arial" panose="020B0604020202020204" pitchFamily="34" charset="0"/>
              <a:ea typeface="Arial" panose="020B0604020202020204" pitchFamily="34" charset="0"/>
            </a:endParaRPr>
          </a:p>
          <a:p>
            <a:pPr algn="ctr">
              <a:lnSpc>
                <a:spcPct val="115000"/>
              </a:lnSpc>
            </a:pPr>
            <a:r>
              <a:rPr lang="en-GB" sz="1800" b="1" dirty="0">
                <a:solidFill>
                  <a:srgbClr val="002060"/>
                </a:solidFill>
                <a:effectLst/>
                <a:latin typeface="Arial" panose="020B0604020202020204" pitchFamily="34" charset="0"/>
                <a:ea typeface="Arial" panose="020B0604020202020204" pitchFamily="34" charset="0"/>
              </a:rPr>
              <a:t>Programme- BA (Hons) Management and Leadership- Skills for the workplace</a:t>
            </a:r>
            <a:endParaRPr lang="en-GB" sz="1800" dirty="0">
              <a:solidFill>
                <a:srgbClr val="002060"/>
              </a:solidFill>
              <a:effectLst/>
              <a:latin typeface="Arial" panose="020B0604020202020204" pitchFamily="34" charset="0"/>
              <a:ea typeface="Arial" panose="020B0604020202020204" pitchFamily="34" charset="0"/>
            </a:endParaRPr>
          </a:p>
          <a:p>
            <a:pPr algn="ctr">
              <a:lnSpc>
                <a:spcPct val="115000"/>
              </a:lnSpc>
            </a:pPr>
            <a:r>
              <a:rPr lang="en-GB" sz="1800" b="1" dirty="0">
                <a:solidFill>
                  <a:srgbClr val="002060"/>
                </a:solidFill>
                <a:effectLst/>
                <a:latin typeface="Arial" panose="020B0604020202020204" pitchFamily="34" charset="0"/>
                <a:ea typeface="Arial" panose="020B0604020202020204" pitchFamily="34" charset="0"/>
              </a:rPr>
              <a:t>Internal Verifier: Yohan </a:t>
            </a:r>
            <a:r>
              <a:rPr lang="en-GB" sz="1800" b="1" dirty="0" err="1">
                <a:solidFill>
                  <a:srgbClr val="002060"/>
                </a:solidFill>
                <a:effectLst/>
                <a:latin typeface="Arial" panose="020B0604020202020204" pitchFamily="34" charset="0"/>
                <a:ea typeface="Arial" panose="020B0604020202020204" pitchFamily="34" charset="0"/>
              </a:rPr>
              <a:t>Mendis</a:t>
            </a:r>
            <a:endParaRPr lang="en-GB" sz="1800" dirty="0">
              <a:solidFill>
                <a:srgbClr val="002060"/>
              </a:solidFill>
              <a:effectLst/>
              <a:latin typeface="Arial" panose="020B0604020202020204" pitchFamily="34" charset="0"/>
              <a:ea typeface="Arial" panose="020B0604020202020204" pitchFamily="34" charset="0"/>
            </a:endParaRPr>
          </a:p>
          <a:p>
            <a:pPr algn="ctr">
              <a:lnSpc>
                <a:spcPct val="115000"/>
              </a:lnSpc>
            </a:pPr>
            <a:r>
              <a:rPr lang="en-GB" sz="1800" b="1" dirty="0">
                <a:solidFill>
                  <a:srgbClr val="002060"/>
                </a:solidFill>
                <a:effectLst/>
                <a:latin typeface="Arial" panose="020B0604020202020204" pitchFamily="34" charset="0"/>
                <a:ea typeface="Arial" panose="020B0604020202020204" pitchFamily="34" charset="0"/>
              </a:rPr>
              <a:t>Assignment title: Project Management Plan</a:t>
            </a:r>
            <a:endParaRPr lang="en-GB" sz="1800" dirty="0">
              <a:solidFill>
                <a:srgbClr val="002060"/>
              </a:solidFill>
              <a:effectLst/>
              <a:latin typeface="Arial" panose="020B0604020202020204" pitchFamily="34" charset="0"/>
              <a:ea typeface="Arial" panose="020B0604020202020204" pitchFamily="34" charset="0"/>
            </a:endParaRPr>
          </a:p>
          <a:p>
            <a:pPr algn="ctr">
              <a:lnSpc>
                <a:spcPct val="115000"/>
              </a:lnSpc>
            </a:pPr>
            <a:r>
              <a:rPr lang="en-GB" sz="1800" b="1" dirty="0">
                <a:solidFill>
                  <a:srgbClr val="002060"/>
                </a:solidFill>
                <a:effectLst/>
                <a:latin typeface="Arial" panose="020B0604020202020204" pitchFamily="34" charset="0"/>
                <a:ea typeface="Arial" panose="020B0604020202020204" pitchFamily="34" charset="0"/>
              </a:rPr>
              <a:t>Module: Managing Project in the Workplace.</a:t>
            </a:r>
            <a:endParaRPr lang="en-GB" sz="1800" dirty="0">
              <a:solidFill>
                <a:srgbClr val="002060"/>
              </a:solidFill>
              <a:effectLst/>
              <a:latin typeface="Arial" panose="020B0604020202020204" pitchFamily="34" charset="0"/>
              <a:ea typeface="Arial" panose="020B0604020202020204" pitchFamily="34" charset="0"/>
            </a:endParaRPr>
          </a:p>
          <a:p>
            <a:pPr algn="ctr">
              <a:lnSpc>
                <a:spcPct val="115000"/>
              </a:lnSpc>
            </a:pPr>
            <a:r>
              <a:rPr lang="en-GB" sz="1800" b="1" dirty="0">
                <a:solidFill>
                  <a:srgbClr val="002060"/>
                </a:solidFill>
                <a:effectLst/>
                <a:latin typeface="Arial" panose="020B0604020202020204" pitchFamily="34" charset="0"/>
                <a:ea typeface="Arial" panose="020B0604020202020204" pitchFamily="34" charset="0"/>
              </a:rPr>
              <a:t>Module code – BMSW 5104</a:t>
            </a:r>
            <a:endParaRPr lang="en-GB" sz="1800" dirty="0">
              <a:solidFill>
                <a:srgbClr val="002060"/>
              </a:solidFill>
              <a:effectLst/>
              <a:latin typeface="Arial" panose="020B0604020202020204" pitchFamily="34" charset="0"/>
              <a:ea typeface="Arial" panose="020B0604020202020204" pitchFamily="34" charset="0"/>
            </a:endParaRPr>
          </a:p>
          <a:p>
            <a:pPr algn="ctr">
              <a:lnSpc>
                <a:spcPct val="115000"/>
              </a:lnSpc>
            </a:pPr>
            <a:r>
              <a:rPr lang="en-GB" sz="1800" b="1" dirty="0">
                <a:solidFill>
                  <a:srgbClr val="002060"/>
                </a:solidFill>
                <a:effectLst/>
                <a:latin typeface="Arial" panose="020B0604020202020204" pitchFamily="34" charset="0"/>
                <a:ea typeface="Arial" panose="020B0604020202020204" pitchFamily="34" charset="0"/>
              </a:rPr>
              <a:t>Lecturer- </a:t>
            </a:r>
            <a:r>
              <a:rPr lang="en-GB" sz="1800" b="1" dirty="0" err="1">
                <a:solidFill>
                  <a:srgbClr val="002060"/>
                </a:solidFill>
                <a:effectLst/>
                <a:latin typeface="Arial" panose="020B0604020202020204" pitchFamily="34" charset="0"/>
                <a:ea typeface="Arial" panose="020B0604020202020204" pitchFamily="34" charset="0"/>
              </a:rPr>
              <a:t>Dr.</a:t>
            </a:r>
            <a:r>
              <a:rPr lang="en-GB" sz="1800" b="1" dirty="0">
                <a:solidFill>
                  <a:srgbClr val="002060"/>
                </a:solidFill>
                <a:effectLst/>
                <a:latin typeface="Arial" panose="020B0604020202020204" pitchFamily="34" charset="0"/>
                <a:ea typeface="Arial" panose="020B0604020202020204" pitchFamily="34" charset="0"/>
              </a:rPr>
              <a:t> </a:t>
            </a:r>
            <a:r>
              <a:rPr lang="en-GB" sz="1800" b="1" dirty="0" err="1">
                <a:solidFill>
                  <a:srgbClr val="002060"/>
                </a:solidFill>
                <a:effectLst/>
                <a:latin typeface="Arial" panose="020B0604020202020204" pitchFamily="34" charset="0"/>
                <a:ea typeface="Arial" panose="020B0604020202020204" pitchFamily="34" charset="0"/>
              </a:rPr>
              <a:t>Vajira</a:t>
            </a:r>
            <a:r>
              <a:rPr lang="en-GB" sz="1800" b="1" dirty="0">
                <a:solidFill>
                  <a:srgbClr val="002060"/>
                </a:solidFill>
                <a:effectLst/>
                <a:latin typeface="Arial" panose="020B0604020202020204" pitchFamily="34" charset="0"/>
                <a:ea typeface="Arial" panose="020B0604020202020204" pitchFamily="34" charset="0"/>
              </a:rPr>
              <a:t> </a:t>
            </a:r>
            <a:r>
              <a:rPr lang="en-GB" sz="1800" b="1" dirty="0" err="1">
                <a:solidFill>
                  <a:srgbClr val="002060"/>
                </a:solidFill>
                <a:effectLst/>
                <a:latin typeface="Arial" panose="020B0604020202020204" pitchFamily="34" charset="0"/>
                <a:ea typeface="Arial" panose="020B0604020202020204" pitchFamily="34" charset="0"/>
              </a:rPr>
              <a:t>Balasuriya</a:t>
            </a:r>
            <a:endParaRPr lang="en-GB" sz="1800" dirty="0">
              <a:solidFill>
                <a:srgbClr val="002060"/>
              </a:solidFill>
              <a:effectLst/>
              <a:latin typeface="Arial" panose="020B0604020202020204" pitchFamily="34" charset="0"/>
              <a:ea typeface="Arial" panose="020B0604020202020204" pitchFamily="34" charset="0"/>
            </a:endParaRPr>
          </a:p>
          <a:p>
            <a:pPr algn="ctr">
              <a:lnSpc>
                <a:spcPct val="115000"/>
              </a:lnSpc>
            </a:pPr>
            <a:r>
              <a:rPr lang="en-GB" sz="1800" b="1" dirty="0">
                <a:solidFill>
                  <a:srgbClr val="002060"/>
                </a:solidFill>
                <a:effectLst/>
                <a:latin typeface="Arial" panose="020B0604020202020204" pitchFamily="34" charset="0"/>
                <a:ea typeface="Arial" panose="020B0604020202020204" pitchFamily="34" charset="0"/>
              </a:rPr>
              <a:t>Submission Date- 23/07/2021</a:t>
            </a:r>
            <a:endParaRPr lang="en-GB" sz="1800" dirty="0">
              <a:solidFill>
                <a:srgbClr val="002060"/>
              </a:solidFill>
              <a:effectLst/>
              <a:latin typeface="Arial" panose="020B0604020202020204" pitchFamily="34" charset="0"/>
              <a:ea typeface="Arial" panose="020B0604020202020204" pitchFamily="34" charset="0"/>
            </a:endParaRPr>
          </a:p>
          <a:p>
            <a:endParaRPr lang="en-US" dirty="0"/>
          </a:p>
        </p:txBody>
      </p:sp>
    </p:spTree>
    <p:extLst>
      <p:ext uri="{BB962C8B-B14F-4D97-AF65-F5344CB8AC3E}">
        <p14:creationId xmlns:p14="http://schemas.microsoft.com/office/powerpoint/2010/main" val="521040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A809F-3CAF-40A8-929B-0B87FBE1E786}"/>
              </a:ext>
            </a:extLst>
          </p:cNvPr>
          <p:cNvSpPr>
            <a:spLocks noGrp="1"/>
          </p:cNvSpPr>
          <p:nvPr>
            <p:ph type="title"/>
          </p:nvPr>
        </p:nvSpPr>
        <p:spPr>
          <a:xfrm>
            <a:off x="677334" y="609600"/>
            <a:ext cx="8596668" cy="817266"/>
          </a:xfrm>
        </p:spPr>
        <p:txBody>
          <a:bodyPr>
            <a:normAutofit fontScale="90000"/>
          </a:bodyPr>
          <a:lstStyle/>
          <a:p>
            <a:r>
              <a:rPr lang="en-GB" sz="2700" dirty="0">
                <a:solidFill>
                  <a:schemeClr val="accent4"/>
                </a:solidFill>
                <a:effectLst/>
                <a:latin typeface="Aharoni" panose="02010803020104030203" pitchFamily="2" charset="-79"/>
                <a:ea typeface="Arial" panose="020B0604020202020204" pitchFamily="34" charset="0"/>
                <a:cs typeface="Aharoni" panose="02010803020104030203" pitchFamily="2" charset="-79"/>
              </a:rPr>
              <a:t>Project management plan for restaurant extension………</a:t>
            </a:r>
            <a:br>
              <a:rPr lang="en-GB" sz="2700" dirty="0">
                <a:solidFill>
                  <a:schemeClr val="accent4"/>
                </a:solidFill>
                <a:effectLst/>
                <a:latin typeface="Aharoni" panose="02010803020104030203" pitchFamily="2" charset="-79"/>
                <a:ea typeface="Arial" panose="020B0604020202020204" pitchFamily="34" charset="0"/>
                <a:cs typeface="Aharoni" panose="02010803020104030203" pitchFamily="2" charset="-79"/>
              </a:rPr>
            </a:br>
            <a:r>
              <a:rPr lang="en-GB" sz="2700" dirty="0">
                <a:solidFill>
                  <a:schemeClr val="tx2">
                    <a:lumMod val="60000"/>
                    <a:lumOff val="40000"/>
                  </a:schemeClr>
                </a:solidFill>
                <a:effectLst/>
                <a:latin typeface="Amasis MT Pro Black" panose="020B0604020202020204" pitchFamily="18" charset="0"/>
                <a:ea typeface="Arial" panose="020B0604020202020204" pitchFamily="34" charset="0"/>
                <a:cs typeface="Aharoni" panose="02010803020104030203" pitchFamily="2" charset="-79"/>
              </a:rPr>
              <a:t>Project outline / description </a:t>
            </a:r>
            <a:br>
              <a:rPr lang="en-GB" sz="3600" dirty="0">
                <a:solidFill>
                  <a:schemeClr val="accent4"/>
                </a:solidFill>
                <a:effectLst/>
                <a:latin typeface="Aharoni" panose="02010803020104030203" pitchFamily="2" charset="-79"/>
                <a:ea typeface="Arial" panose="020B0604020202020204" pitchFamily="34" charset="0"/>
                <a:cs typeface="Aharoni" panose="02010803020104030203" pitchFamily="2" charset="-79"/>
              </a:rPr>
            </a:br>
            <a:endParaRPr lang="en-GB" dirty="0"/>
          </a:p>
        </p:txBody>
      </p:sp>
      <p:sp>
        <p:nvSpPr>
          <p:cNvPr id="3" name="Content Placeholder 2">
            <a:extLst>
              <a:ext uri="{FF2B5EF4-FFF2-40B4-BE49-F238E27FC236}">
                <a16:creationId xmlns:a16="http://schemas.microsoft.com/office/drawing/2014/main" id="{7EAB18DB-BD6E-4F2A-B32B-F8BEF6E15A50}"/>
              </a:ext>
            </a:extLst>
          </p:cNvPr>
          <p:cNvSpPr>
            <a:spLocks noGrp="1"/>
          </p:cNvSpPr>
          <p:nvPr>
            <p:ph idx="1"/>
          </p:nvPr>
        </p:nvSpPr>
        <p:spPr>
          <a:xfrm>
            <a:off x="677334" y="1587641"/>
            <a:ext cx="10456240" cy="4994029"/>
          </a:xfrm>
        </p:spPr>
        <p:txBody>
          <a:bodyPr>
            <a:normAutofit fontScale="92500" lnSpcReduction="20000"/>
          </a:bodyPr>
          <a:lstStyle/>
          <a:p>
            <a:pPr algn="just">
              <a:lnSpc>
                <a:spcPct val="150000"/>
              </a:lnSpc>
            </a:pPr>
            <a:r>
              <a:rPr lang="en-GB" sz="2400" dirty="0">
                <a:solidFill>
                  <a:schemeClr val="tx2">
                    <a:lumMod val="50000"/>
                  </a:schemeClr>
                </a:solidFill>
                <a:effectLst/>
                <a:latin typeface="Times New Roman" panose="02020603050405020304" pitchFamily="18" charset="0"/>
                <a:ea typeface="Times New Roman" panose="02020603050405020304" pitchFamily="18" charset="0"/>
              </a:rPr>
              <a:t>The purpose of this research was to demonstrate a proper and practical </a:t>
            </a:r>
          </a:p>
          <a:p>
            <a:pPr algn="just">
              <a:lnSpc>
                <a:spcPct val="150000"/>
              </a:lnSpc>
            </a:pPr>
            <a:r>
              <a:rPr lang="en-GB" sz="2400" dirty="0">
                <a:solidFill>
                  <a:schemeClr val="tx2">
                    <a:lumMod val="50000"/>
                  </a:schemeClr>
                </a:solidFill>
                <a:effectLst/>
                <a:latin typeface="Times New Roman" panose="02020603050405020304" pitchFamily="18" charset="0"/>
                <a:ea typeface="Times New Roman" panose="02020603050405020304" pitchFamily="18" charset="0"/>
              </a:rPr>
              <a:t>management plan, for the restaurant extension of Fine Dining. This report </a:t>
            </a:r>
          </a:p>
          <a:p>
            <a:pPr algn="just">
              <a:lnSpc>
                <a:spcPct val="150000"/>
              </a:lnSpc>
            </a:pPr>
            <a:r>
              <a:rPr lang="en-GB" sz="2400" dirty="0">
                <a:solidFill>
                  <a:schemeClr val="tx2">
                    <a:lumMod val="50000"/>
                  </a:schemeClr>
                </a:solidFill>
                <a:effectLst/>
                <a:latin typeface="Times New Roman" panose="02020603050405020304" pitchFamily="18" charset="0"/>
                <a:ea typeface="Times New Roman" panose="02020603050405020304" pitchFamily="18" charset="0"/>
              </a:rPr>
              <a:t>consists of the accumulated data from surveys, customer reviews, and various </a:t>
            </a:r>
          </a:p>
          <a:p>
            <a:pPr algn="just">
              <a:lnSpc>
                <a:spcPct val="150000"/>
              </a:lnSpc>
            </a:pPr>
            <a:r>
              <a:rPr lang="en-GB" sz="2400" dirty="0">
                <a:solidFill>
                  <a:schemeClr val="tx2">
                    <a:lumMod val="50000"/>
                  </a:schemeClr>
                </a:solidFill>
                <a:effectLst/>
                <a:latin typeface="Times New Roman" panose="02020603050405020304" pitchFamily="18" charset="0"/>
                <a:ea typeface="Times New Roman" panose="02020603050405020304" pitchFamily="18" charset="0"/>
              </a:rPr>
              <a:t>other methods of research. It keeps in mind the current state and stability of the </a:t>
            </a:r>
          </a:p>
          <a:p>
            <a:pPr algn="just">
              <a:lnSpc>
                <a:spcPct val="150000"/>
              </a:lnSpc>
            </a:pPr>
            <a:r>
              <a:rPr lang="en-GB" sz="2400" dirty="0">
                <a:solidFill>
                  <a:schemeClr val="tx2">
                    <a:lumMod val="50000"/>
                  </a:schemeClr>
                </a:solidFill>
                <a:effectLst/>
                <a:latin typeface="Times New Roman" panose="02020603050405020304" pitchFamily="18" charset="0"/>
                <a:ea typeface="Times New Roman" panose="02020603050405020304" pitchFamily="18" charset="0"/>
              </a:rPr>
              <a:t>restaurant in the market. This helps to come up with a proper management plan for the </a:t>
            </a:r>
          </a:p>
          <a:p>
            <a:pPr algn="just">
              <a:lnSpc>
                <a:spcPct val="150000"/>
              </a:lnSpc>
            </a:pPr>
            <a:r>
              <a:rPr lang="en-GB" sz="2400" dirty="0">
                <a:solidFill>
                  <a:schemeClr val="tx2">
                    <a:lumMod val="50000"/>
                  </a:schemeClr>
                </a:solidFill>
                <a:effectLst/>
                <a:latin typeface="Times New Roman" panose="02020603050405020304" pitchFamily="18" charset="0"/>
                <a:ea typeface="Times New Roman" panose="02020603050405020304" pitchFamily="18" charset="0"/>
              </a:rPr>
              <a:t>restaurant extension to maximize profit. </a:t>
            </a:r>
            <a:endParaRPr lang="en-GB" sz="2400" dirty="0">
              <a:solidFill>
                <a:schemeClr val="tx2">
                  <a:lumMod val="50000"/>
                </a:schemeClr>
              </a:solidFill>
              <a:effectLst/>
              <a:latin typeface="Arial" panose="020B0604020202020204" pitchFamily="34" charset="0"/>
              <a:ea typeface="Arial" panose="020B0604020202020204" pitchFamily="34" charset="0"/>
            </a:endParaRPr>
          </a:p>
          <a:p>
            <a:pPr algn="just">
              <a:lnSpc>
                <a:spcPct val="150000"/>
              </a:lnSpc>
            </a:pPr>
            <a:r>
              <a:rPr lang="en-GB" sz="1800" dirty="0">
                <a:solidFill>
                  <a:schemeClr val="tx2">
                    <a:lumMod val="50000"/>
                  </a:schemeClr>
                </a:solidFill>
                <a:effectLst/>
                <a:latin typeface="Times New Roman" panose="02020603050405020304" pitchFamily="18" charset="0"/>
                <a:ea typeface="Times New Roman" panose="02020603050405020304" pitchFamily="18" charset="0"/>
              </a:rPr>
              <a:t> </a:t>
            </a:r>
            <a:endParaRPr lang="en-GB" sz="1800" dirty="0">
              <a:solidFill>
                <a:schemeClr val="tx2">
                  <a:lumMod val="50000"/>
                </a:schemeClr>
              </a:solidFill>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 </a:t>
            </a:r>
            <a:endParaRPr lang="en-GB"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 </a:t>
            </a:r>
            <a:endParaRPr lang="en-GB" sz="1800" dirty="0">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33439191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67820BA-AC2C-4AF8-99D4-D000E5E43832}"/>
              </a:ext>
            </a:extLst>
          </p:cNvPr>
          <p:cNvSpPr txBox="1"/>
          <p:nvPr/>
        </p:nvSpPr>
        <p:spPr>
          <a:xfrm>
            <a:off x="371788" y="2000351"/>
            <a:ext cx="11465170" cy="4524315"/>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r>
              <a:rPr lang="en-GB" sz="1800" b="1" i="1" dirty="0">
                <a:effectLst/>
                <a:latin typeface="Times New Roman" panose="02020603050405020304" pitchFamily="18" charset="0"/>
                <a:ea typeface="Times New Roman" panose="02020603050405020304" pitchFamily="18" charset="0"/>
              </a:rPr>
              <a:t>Stakeholder analysis</a:t>
            </a:r>
            <a:r>
              <a:rPr lang="en-GB" sz="1800" b="1" dirty="0">
                <a:effectLst/>
                <a:latin typeface="Times New Roman" panose="02020603050405020304" pitchFamily="18" charset="0"/>
                <a:ea typeface="Times New Roman" panose="02020603050405020304" pitchFamily="18" charset="0"/>
              </a:rPr>
              <a:t> </a:t>
            </a:r>
          </a:p>
          <a:p>
            <a:r>
              <a:rPr lang="en-GB" sz="1800" dirty="0">
                <a:effectLst/>
                <a:latin typeface="Times New Roman" panose="02020603050405020304" pitchFamily="18" charset="0"/>
                <a:ea typeface="Times New Roman" panose="02020603050405020304" pitchFamily="18" charset="0"/>
              </a:rPr>
              <a:t>defines the group of people or organizations who are interested in the business or in the venture. Under the general circumstances, stakeholders invest in the business in one way or the other, often they do this by giving opinions, or giving ideas for the growth of the business. In another sense, stakeholders are people who are affected by the ongoing project of the business at hand. So, as they are affected by the stand of the restaurant they are interested in the business when coming up with a project management plan. </a:t>
            </a:r>
          </a:p>
          <a:p>
            <a:endParaRPr lang="en-GB" dirty="0">
              <a:latin typeface="Times New Roman" panose="02020603050405020304" pitchFamily="18" charset="0"/>
            </a:endParaRPr>
          </a:p>
          <a:p>
            <a:pPr algn="just">
              <a:lnSpc>
                <a:spcPct val="150000"/>
              </a:lnSpc>
            </a:pPr>
            <a:endParaRPr lang="en-GB" sz="1600" dirty="0">
              <a:effectLst/>
              <a:latin typeface="Times New Roman" panose="02020603050405020304" pitchFamily="18" charset="0"/>
              <a:ea typeface="Times New Roman" panose="02020603050405020304" pitchFamily="18" charset="0"/>
            </a:endParaRPr>
          </a:p>
          <a:p>
            <a:pPr algn="just">
              <a:lnSpc>
                <a:spcPct val="150000"/>
              </a:lnSpc>
            </a:pPr>
            <a:r>
              <a:rPr lang="en-GB" sz="1600" dirty="0">
                <a:effectLst/>
                <a:latin typeface="Times New Roman" panose="02020603050405020304" pitchFamily="18" charset="0"/>
                <a:ea typeface="Times New Roman" panose="02020603050405020304" pitchFamily="18" charset="0"/>
              </a:rPr>
              <a:t>Stakeholders are essential people in any business. Not only do they invest in the business but also helps it grow in the market and become more established. This helps the business to keep going on.</a:t>
            </a:r>
            <a:endParaRPr lang="en-GB" sz="1600" dirty="0">
              <a:effectLst/>
              <a:latin typeface="Arial" panose="020B0604020202020204" pitchFamily="34" charset="0"/>
              <a:ea typeface="Arial" panose="020B0604020202020204" pitchFamily="34" charset="0"/>
            </a:endParaRPr>
          </a:p>
          <a:p>
            <a:pPr algn="just">
              <a:lnSpc>
                <a:spcPct val="150000"/>
              </a:lnSpc>
            </a:pPr>
            <a:r>
              <a:rPr lang="en-GB" sz="1600" dirty="0">
                <a:effectLst/>
                <a:latin typeface="Times New Roman" panose="02020603050405020304" pitchFamily="18" charset="0"/>
                <a:ea typeface="Times New Roman" panose="02020603050405020304" pitchFamily="18" charset="0"/>
              </a:rPr>
              <a:t>Stakeholders make purchases whether the business is providing services or products. The money obtained from these purchases helps build up a profit or is used to reinvest in the business helping it continue. The money that comes is also used to repay debts or pay the employees.</a:t>
            </a:r>
            <a:endParaRPr lang="en-GB" sz="1600" dirty="0">
              <a:effectLst/>
              <a:latin typeface="Arial" panose="020B0604020202020204" pitchFamily="34" charset="0"/>
              <a:ea typeface="Arial" panose="020B0604020202020204" pitchFamily="34" charset="0"/>
            </a:endParaRPr>
          </a:p>
          <a:p>
            <a:endParaRPr lang="en-GB" dirty="0"/>
          </a:p>
        </p:txBody>
      </p:sp>
      <p:sp>
        <p:nvSpPr>
          <p:cNvPr id="10" name="Title 9">
            <a:extLst>
              <a:ext uri="{FF2B5EF4-FFF2-40B4-BE49-F238E27FC236}">
                <a16:creationId xmlns:a16="http://schemas.microsoft.com/office/drawing/2014/main" id="{317FB96A-DDFE-4F13-B5D0-5925CDE07729}"/>
              </a:ext>
            </a:extLst>
          </p:cNvPr>
          <p:cNvSpPr>
            <a:spLocks noGrp="1"/>
          </p:cNvSpPr>
          <p:nvPr>
            <p:ph type="ctrTitle"/>
          </p:nvPr>
        </p:nvSpPr>
        <p:spPr>
          <a:xfrm>
            <a:off x="1507067" y="783771"/>
            <a:ext cx="7766936" cy="1678075"/>
          </a:xfrm>
        </p:spPr>
        <p:txBody>
          <a:bodyPr/>
          <a:lstStyle/>
          <a:p>
            <a:r>
              <a:rPr lang="en-GB" sz="5400" b="1" dirty="0">
                <a:effectLst/>
                <a:latin typeface="Times New Roman" panose="02020603050405020304" pitchFamily="18" charset="0"/>
                <a:ea typeface="Times New Roman" panose="02020603050405020304" pitchFamily="18" charset="0"/>
              </a:rPr>
              <a:t> </a:t>
            </a:r>
            <a:br>
              <a:rPr lang="en-GB" sz="5400" b="1" dirty="0">
                <a:effectLst/>
                <a:latin typeface="Times New Roman" panose="02020603050405020304" pitchFamily="18" charset="0"/>
                <a:ea typeface="Times New Roman" panose="02020603050405020304" pitchFamily="18" charset="0"/>
              </a:rPr>
            </a:br>
            <a:r>
              <a:rPr lang="en-GB" sz="5400" b="1" dirty="0">
                <a:solidFill>
                  <a:schemeClr val="accent5"/>
                </a:solidFill>
                <a:effectLst/>
                <a:latin typeface="Times New Roman" panose="02020603050405020304" pitchFamily="18" charset="0"/>
                <a:ea typeface="Times New Roman" panose="02020603050405020304" pitchFamily="18" charset="0"/>
              </a:rPr>
              <a:t>St</a:t>
            </a:r>
            <a:r>
              <a:rPr lang="en-GB" sz="5400" b="1" i="1" dirty="0">
                <a:solidFill>
                  <a:schemeClr val="accent5"/>
                </a:solidFill>
                <a:effectLst/>
                <a:latin typeface="Times New Roman" panose="02020603050405020304" pitchFamily="18" charset="0"/>
                <a:ea typeface="Times New Roman" panose="02020603050405020304" pitchFamily="18" charset="0"/>
              </a:rPr>
              <a:t>akeholder analysis</a:t>
            </a:r>
            <a:r>
              <a:rPr lang="en-GB" sz="5400" b="1" dirty="0">
                <a:solidFill>
                  <a:schemeClr val="accent5"/>
                </a:solidFill>
                <a:effectLst/>
                <a:latin typeface="Times New Roman" panose="02020603050405020304" pitchFamily="18" charset="0"/>
                <a:ea typeface="Times New Roman" panose="02020603050405020304" pitchFamily="18" charset="0"/>
              </a:rPr>
              <a:t> </a:t>
            </a:r>
            <a:br>
              <a:rPr lang="en-GB" sz="5400" b="1" dirty="0">
                <a:effectLst/>
                <a:latin typeface="Times New Roman" panose="02020603050405020304" pitchFamily="18" charset="0"/>
                <a:ea typeface="Times New Roman" panose="02020603050405020304" pitchFamily="18" charset="0"/>
              </a:rPr>
            </a:br>
            <a:endParaRPr lang="en-GB" dirty="0"/>
          </a:p>
        </p:txBody>
      </p:sp>
      <p:sp>
        <p:nvSpPr>
          <p:cNvPr id="11" name="Subtitle 10">
            <a:extLst>
              <a:ext uri="{FF2B5EF4-FFF2-40B4-BE49-F238E27FC236}">
                <a16:creationId xmlns:a16="http://schemas.microsoft.com/office/drawing/2014/main" id="{AF991E87-CFC7-4AE5-A219-630F66688A31}"/>
              </a:ext>
            </a:extLst>
          </p:cNvPr>
          <p:cNvSpPr>
            <a:spLocks noGrp="1"/>
          </p:cNvSpPr>
          <p:nvPr>
            <p:ph type="subTitle" idx="1"/>
          </p:nvPr>
        </p:nvSpPr>
        <p:spPr>
          <a:xfrm>
            <a:off x="1507067" y="3838470"/>
            <a:ext cx="5064555" cy="557684"/>
          </a:xfrm>
        </p:spPr>
        <p:txBody>
          <a:bodyPr>
            <a:normAutofit/>
          </a:bodyPr>
          <a:lstStyle/>
          <a:p>
            <a:r>
              <a:rPr lang="en-GB" sz="2800" b="1" u="sng" dirty="0">
                <a:solidFill>
                  <a:schemeClr val="tx1"/>
                </a:solidFill>
                <a:effectLst/>
                <a:latin typeface="Times New Roman" panose="02020603050405020304" pitchFamily="18" charset="0"/>
                <a:ea typeface="Times New Roman" panose="02020603050405020304" pitchFamily="18" charset="0"/>
              </a:rPr>
              <a:t>Importance of a stakeholder</a:t>
            </a:r>
            <a:endParaRPr lang="en-GB" sz="2800" b="1" u="sng" dirty="0">
              <a:solidFill>
                <a:schemeClr val="tx1"/>
              </a:solidFill>
              <a:effectLst/>
              <a:latin typeface="Arial" panose="020B0604020202020204" pitchFamily="34" charset="0"/>
              <a:ea typeface="Arial" panose="020B0604020202020204" pitchFamily="34" charset="0"/>
            </a:endParaRPr>
          </a:p>
          <a:p>
            <a:endParaRPr lang="en-GB" sz="2800" dirty="0"/>
          </a:p>
        </p:txBody>
      </p:sp>
    </p:spTree>
    <p:extLst>
      <p:ext uri="{BB962C8B-B14F-4D97-AF65-F5344CB8AC3E}">
        <p14:creationId xmlns:p14="http://schemas.microsoft.com/office/powerpoint/2010/main" val="24493403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409D36-A75A-4865-840B-8F7B184AD3F6}"/>
              </a:ext>
            </a:extLst>
          </p:cNvPr>
          <p:cNvSpPr>
            <a:spLocks noGrp="1"/>
          </p:cNvSpPr>
          <p:nvPr>
            <p:ph type="title"/>
          </p:nvPr>
        </p:nvSpPr>
        <p:spPr>
          <a:xfrm>
            <a:off x="1286933" y="609601"/>
            <a:ext cx="10197494" cy="827314"/>
          </a:xfrm>
        </p:spPr>
        <p:txBody>
          <a:bodyPr>
            <a:normAutofit fontScale="90000"/>
          </a:bodyPr>
          <a:lstStyle/>
          <a:p>
            <a:pPr>
              <a:lnSpc>
                <a:spcPct val="90000"/>
              </a:lnSpc>
            </a:pPr>
            <a:r>
              <a:rPr lang="en-GB" b="1" kern="0" dirty="0">
                <a:effectLst/>
                <a:latin typeface="Arial" panose="020B0604020202020204" pitchFamily="34" charset="0"/>
              </a:rPr>
              <a:t>Stakeholder analysis </a:t>
            </a:r>
            <a:r>
              <a:rPr lang="en-GB" sz="5300" dirty="0">
                <a:solidFill>
                  <a:srgbClr val="7030A0"/>
                </a:solidFill>
                <a:effectLst/>
                <a:latin typeface="Times New Roman" panose="02020603050405020304" pitchFamily="18" charset="0"/>
                <a:ea typeface="Times New Roman" panose="02020603050405020304" pitchFamily="18" charset="0"/>
              </a:rPr>
              <a:t>table for Fine Dining</a:t>
            </a:r>
            <a:br>
              <a:rPr lang="en-GB" b="1" kern="0" dirty="0">
                <a:effectLst/>
                <a:latin typeface="Arial" panose="020B0604020202020204" pitchFamily="34" charset="0"/>
              </a:rPr>
            </a:br>
            <a:endParaRPr lang="en-GB" dirty="0"/>
          </a:p>
        </p:txBody>
      </p:sp>
      <p:sp>
        <p:nvSpPr>
          <p:cNvPr id="27" name="Isosceles Triangle 26">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9" name="Content Placeholder 3">
            <a:extLst>
              <a:ext uri="{FF2B5EF4-FFF2-40B4-BE49-F238E27FC236}">
                <a16:creationId xmlns:a16="http://schemas.microsoft.com/office/drawing/2014/main" id="{37F72EF0-2AD1-4A78-8A3F-E302E111A6CB}"/>
              </a:ext>
            </a:extLst>
          </p:cNvPr>
          <p:cNvGraphicFramePr>
            <a:graphicFrameLocks noGrp="1"/>
          </p:cNvGraphicFramePr>
          <p:nvPr>
            <p:ph idx="1"/>
            <p:extLst>
              <p:ext uri="{D42A27DB-BD31-4B8C-83A1-F6EECF244321}">
                <p14:modId xmlns:p14="http://schemas.microsoft.com/office/powerpoint/2010/main" val="944504157"/>
              </p:ext>
            </p:extLst>
          </p:nvPr>
        </p:nvGraphicFramePr>
        <p:xfrm>
          <a:off x="1286933" y="2308880"/>
          <a:ext cx="9618135" cy="3372810"/>
        </p:xfrm>
        <a:graphic>
          <a:graphicData uri="http://schemas.openxmlformats.org/drawingml/2006/table">
            <a:tbl>
              <a:tblPr>
                <a:solidFill>
                  <a:srgbClr val="F2F2F2">
                    <a:alpha val="30196"/>
                  </a:srgbClr>
                </a:solidFill>
                <a:tableStyleId>{5C22544A-7EE6-4342-B048-85BDC9FD1C3A}</a:tableStyleId>
              </a:tblPr>
              <a:tblGrid>
                <a:gridCol w="1125712">
                  <a:extLst>
                    <a:ext uri="{9D8B030D-6E8A-4147-A177-3AD203B41FA5}">
                      <a16:colId xmlns:a16="http://schemas.microsoft.com/office/drawing/2014/main" val="4033157448"/>
                    </a:ext>
                  </a:extLst>
                </a:gridCol>
                <a:gridCol w="1679173">
                  <a:extLst>
                    <a:ext uri="{9D8B030D-6E8A-4147-A177-3AD203B41FA5}">
                      <a16:colId xmlns:a16="http://schemas.microsoft.com/office/drawing/2014/main" val="2259538130"/>
                    </a:ext>
                  </a:extLst>
                </a:gridCol>
                <a:gridCol w="3085366">
                  <a:extLst>
                    <a:ext uri="{9D8B030D-6E8A-4147-A177-3AD203B41FA5}">
                      <a16:colId xmlns:a16="http://schemas.microsoft.com/office/drawing/2014/main" val="1755859783"/>
                    </a:ext>
                  </a:extLst>
                </a:gridCol>
                <a:gridCol w="3727884">
                  <a:extLst>
                    <a:ext uri="{9D8B030D-6E8A-4147-A177-3AD203B41FA5}">
                      <a16:colId xmlns:a16="http://schemas.microsoft.com/office/drawing/2014/main" val="4037504713"/>
                    </a:ext>
                  </a:extLst>
                </a:gridCol>
              </a:tblGrid>
              <a:tr h="543931">
                <a:tc>
                  <a:txBody>
                    <a:bodyPr/>
                    <a:lstStyle/>
                    <a:p>
                      <a:pPr algn="just">
                        <a:lnSpc>
                          <a:spcPct val="150000"/>
                        </a:lnSpc>
                      </a:pPr>
                      <a:r>
                        <a:rPr lang="en-GB" sz="1500" b="1" cap="none" spc="0">
                          <a:solidFill>
                            <a:schemeClr val="tx1"/>
                          </a:solidFill>
                          <a:effectLst/>
                        </a:rPr>
                        <a:t>Priority </a:t>
                      </a:r>
                      <a:endParaRPr lang="en-GB" sz="1500" b="1" cap="none" spc="0">
                        <a:solidFill>
                          <a:schemeClr val="tx1"/>
                        </a:solidFill>
                        <a:effectLst/>
                        <a:latin typeface="Arial" panose="020B0604020202020204" pitchFamily="34" charset="0"/>
                        <a:ea typeface="Arial" panose="020B0604020202020204" pitchFamily="34" charset="0"/>
                      </a:endParaRPr>
                    </a:p>
                  </a:txBody>
                  <a:tcPr marL="129333" marR="29810" marT="99487" marB="99487">
                    <a:lnL w="38100" cap="flat" cmpd="sng" algn="ctr">
                      <a:noFill/>
                      <a:prstDash val="solid"/>
                    </a:lnL>
                    <a:lnR w="6350" cap="flat" cmpd="sng" algn="ctr">
                      <a:solidFill>
                        <a:schemeClr val="tx1">
                          <a:lumMod val="75000"/>
                          <a:lumOff val="25000"/>
                        </a:schemeClr>
                      </a:solidFill>
                      <a:prstDash val="solid"/>
                    </a:lnR>
                    <a:lnT w="38100" cap="flat" cmpd="sng" algn="ctr">
                      <a:no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just">
                        <a:lnSpc>
                          <a:spcPct val="150000"/>
                        </a:lnSpc>
                      </a:pPr>
                      <a:r>
                        <a:rPr lang="en-GB" sz="1500" b="1" cap="none" spc="0">
                          <a:solidFill>
                            <a:schemeClr val="tx1"/>
                          </a:solidFill>
                          <a:effectLst/>
                        </a:rPr>
                        <a:t>Stakeholder </a:t>
                      </a:r>
                      <a:endParaRPr lang="en-GB" sz="1500" b="1" cap="none" spc="0">
                        <a:solidFill>
                          <a:schemeClr val="tx1"/>
                        </a:solidFill>
                        <a:effectLst/>
                        <a:latin typeface="Arial" panose="020B0604020202020204" pitchFamily="34" charset="0"/>
                        <a:ea typeface="Arial" panose="020B0604020202020204" pitchFamily="34" charset="0"/>
                      </a:endParaRPr>
                    </a:p>
                  </a:txBody>
                  <a:tcPr marL="129333" marR="29810" marT="99487" marB="9948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ap="flat" cmpd="sng" algn="ctr">
                      <a:no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just">
                        <a:lnSpc>
                          <a:spcPct val="150000"/>
                        </a:lnSpc>
                      </a:pPr>
                      <a:r>
                        <a:rPr lang="en-GB" sz="1500" b="1" cap="none" spc="0">
                          <a:solidFill>
                            <a:schemeClr val="tx1"/>
                          </a:solidFill>
                          <a:effectLst/>
                        </a:rPr>
                        <a:t>Stakeholder’s perspective </a:t>
                      </a:r>
                      <a:endParaRPr lang="en-GB" sz="1500" b="1" cap="none" spc="0">
                        <a:solidFill>
                          <a:schemeClr val="tx1"/>
                        </a:solidFill>
                        <a:effectLst/>
                        <a:latin typeface="Arial" panose="020B0604020202020204" pitchFamily="34" charset="0"/>
                        <a:ea typeface="Arial" panose="020B0604020202020204" pitchFamily="34" charset="0"/>
                      </a:endParaRPr>
                    </a:p>
                  </a:txBody>
                  <a:tcPr marL="129333" marR="29810" marT="99487" marB="9948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ap="flat" cmpd="sng" algn="ctr">
                      <a:no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just">
                        <a:lnSpc>
                          <a:spcPct val="150000"/>
                        </a:lnSpc>
                      </a:pPr>
                      <a:r>
                        <a:rPr lang="en-GB" sz="1500" b="1" cap="none" spc="0">
                          <a:solidFill>
                            <a:schemeClr val="tx1"/>
                          </a:solidFill>
                          <a:effectLst/>
                        </a:rPr>
                        <a:t>Action </a:t>
                      </a:r>
                      <a:endParaRPr lang="en-GB" sz="1500" b="1" cap="none" spc="0">
                        <a:solidFill>
                          <a:schemeClr val="tx1"/>
                        </a:solidFill>
                        <a:effectLst/>
                        <a:latin typeface="Arial" panose="020B0604020202020204" pitchFamily="34" charset="0"/>
                        <a:ea typeface="Arial" panose="020B0604020202020204" pitchFamily="34" charset="0"/>
                      </a:endParaRPr>
                    </a:p>
                  </a:txBody>
                  <a:tcPr marL="129333" marR="29810" marT="99487" marB="99487">
                    <a:lnL w="6350" cap="flat" cmpd="sng" algn="ctr">
                      <a:solidFill>
                        <a:schemeClr val="tx1">
                          <a:lumMod val="75000"/>
                          <a:lumOff val="25000"/>
                        </a:schemeClr>
                      </a:solidFill>
                      <a:prstDash val="solid"/>
                    </a:lnL>
                    <a:lnR w="38100" cap="flat" cmpd="sng" algn="ctr">
                      <a:noFill/>
                      <a:prstDash val="solid"/>
                    </a:lnR>
                    <a:lnT w="38100" cap="flat" cmpd="sng" algn="ctr">
                      <a:no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1703728175"/>
                  </a:ext>
                </a:extLst>
              </a:tr>
              <a:tr h="1588541">
                <a:tc>
                  <a:txBody>
                    <a:bodyPr/>
                    <a:lstStyle/>
                    <a:p>
                      <a:pPr algn="just">
                        <a:lnSpc>
                          <a:spcPct val="150000"/>
                        </a:lnSpc>
                      </a:pPr>
                      <a:r>
                        <a:rPr lang="en-GB" sz="1500" b="1" cap="none" spc="0">
                          <a:solidFill>
                            <a:schemeClr val="tx1"/>
                          </a:solidFill>
                          <a:effectLst/>
                        </a:rPr>
                        <a:t>High </a:t>
                      </a:r>
                      <a:endParaRPr lang="en-GB" sz="1500" b="1" cap="none" spc="0">
                        <a:solidFill>
                          <a:schemeClr val="tx1"/>
                        </a:solidFill>
                        <a:effectLst/>
                        <a:latin typeface="Arial" panose="020B0604020202020204" pitchFamily="34" charset="0"/>
                        <a:ea typeface="Arial" panose="020B0604020202020204" pitchFamily="34" charset="0"/>
                      </a:endParaRPr>
                    </a:p>
                  </a:txBody>
                  <a:tcPr marL="129333" marR="29810" marT="99487" marB="99487">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just">
                        <a:lnSpc>
                          <a:spcPct val="150000"/>
                        </a:lnSpc>
                      </a:pPr>
                      <a:r>
                        <a:rPr lang="en-GB" sz="1500" b="1" cap="none" spc="0">
                          <a:solidFill>
                            <a:schemeClr val="tx1"/>
                          </a:solidFill>
                          <a:effectLst/>
                        </a:rPr>
                        <a:t>Customers </a:t>
                      </a:r>
                      <a:endParaRPr lang="en-GB" sz="1500" b="1" cap="none" spc="0">
                        <a:solidFill>
                          <a:schemeClr val="tx1"/>
                        </a:solidFill>
                        <a:effectLst/>
                        <a:latin typeface="Arial" panose="020B0604020202020204" pitchFamily="34" charset="0"/>
                        <a:ea typeface="Arial" panose="020B0604020202020204" pitchFamily="34" charset="0"/>
                      </a:endParaRPr>
                    </a:p>
                  </a:txBody>
                  <a:tcPr marL="129333" marR="29810" marT="99487" marB="9948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just">
                        <a:lnSpc>
                          <a:spcPct val="150000"/>
                        </a:lnSpc>
                      </a:pPr>
                      <a:r>
                        <a:rPr lang="en-GB" sz="1500" b="1" cap="none" spc="0">
                          <a:solidFill>
                            <a:schemeClr val="tx1"/>
                          </a:solidFill>
                          <a:effectLst/>
                        </a:rPr>
                        <a:t>Provide an opinion on everything, starting from the atmosphere to the quality of service and goods</a:t>
                      </a:r>
                      <a:endParaRPr lang="en-GB" sz="1500" b="1" cap="none" spc="0">
                        <a:solidFill>
                          <a:schemeClr val="tx1"/>
                        </a:solidFill>
                        <a:effectLst/>
                        <a:latin typeface="Arial" panose="020B0604020202020204" pitchFamily="34" charset="0"/>
                        <a:ea typeface="Arial" panose="020B0604020202020204" pitchFamily="34" charset="0"/>
                      </a:endParaRPr>
                    </a:p>
                  </a:txBody>
                  <a:tcPr marL="129333" marR="29810" marT="99487" marB="9948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just">
                        <a:lnSpc>
                          <a:spcPct val="150000"/>
                        </a:lnSpc>
                      </a:pPr>
                      <a:r>
                        <a:rPr lang="en-GB" sz="1500" b="1" cap="none" spc="0">
                          <a:solidFill>
                            <a:schemeClr val="tx1"/>
                          </a:solidFill>
                          <a:effectLst/>
                        </a:rPr>
                        <a:t>Give feedback on the service, product, or environment. Invests money and makes purchases giving the restaurant exposure  </a:t>
                      </a:r>
                      <a:endParaRPr lang="en-GB" sz="1500" b="1" cap="none" spc="0">
                        <a:solidFill>
                          <a:schemeClr val="tx1"/>
                        </a:solidFill>
                        <a:effectLst/>
                        <a:latin typeface="Arial" panose="020B0604020202020204" pitchFamily="34" charset="0"/>
                        <a:ea typeface="Arial" panose="020B0604020202020204" pitchFamily="34" charset="0"/>
                      </a:endParaRPr>
                    </a:p>
                  </a:txBody>
                  <a:tcPr marL="129333" marR="29810" marT="99487" marB="99487">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2901793001"/>
                  </a:ext>
                </a:extLst>
              </a:tr>
              <a:tr h="1240338">
                <a:tc>
                  <a:txBody>
                    <a:bodyPr/>
                    <a:lstStyle/>
                    <a:p>
                      <a:pPr algn="just">
                        <a:lnSpc>
                          <a:spcPct val="150000"/>
                        </a:lnSpc>
                      </a:pPr>
                      <a:r>
                        <a:rPr lang="en-GB" sz="1500" b="1" cap="none" spc="0">
                          <a:solidFill>
                            <a:schemeClr val="tx1"/>
                          </a:solidFill>
                          <a:effectLst/>
                        </a:rPr>
                        <a:t>High </a:t>
                      </a:r>
                      <a:endParaRPr lang="en-GB" sz="1500" b="1" cap="none" spc="0">
                        <a:solidFill>
                          <a:schemeClr val="tx1"/>
                        </a:solidFill>
                        <a:effectLst/>
                        <a:latin typeface="Arial" panose="020B0604020202020204" pitchFamily="34" charset="0"/>
                        <a:ea typeface="Arial" panose="020B0604020202020204" pitchFamily="34" charset="0"/>
                      </a:endParaRPr>
                    </a:p>
                  </a:txBody>
                  <a:tcPr marL="129333" marR="29810" marT="99487" marB="99487">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tc>
                  <a:txBody>
                    <a:bodyPr/>
                    <a:lstStyle/>
                    <a:p>
                      <a:pPr algn="just">
                        <a:lnSpc>
                          <a:spcPct val="150000"/>
                        </a:lnSpc>
                      </a:pPr>
                      <a:r>
                        <a:rPr lang="en-GB" sz="1500" b="1" cap="none" spc="0">
                          <a:solidFill>
                            <a:schemeClr val="tx1"/>
                          </a:solidFill>
                          <a:effectLst/>
                        </a:rPr>
                        <a:t>Employees </a:t>
                      </a:r>
                      <a:endParaRPr lang="en-GB" sz="1500" b="1" cap="none" spc="0">
                        <a:solidFill>
                          <a:schemeClr val="tx1"/>
                        </a:solidFill>
                        <a:effectLst/>
                        <a:latin typeface="Arial" panose="020B0604020202020204" pitchFamily="34" charset="0"/>
                        <a:ea typeface="Arial" panose="020B0604020202020204" pitchFamily="34" charset="0"/>
                      </a:endParaRPr>
                    </a:p>
                  </a:txBody>
                  <a:tcPr marL="129333" marR="29810" marT="99487" marB="9948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tc>
                  <a:txBody>
                    <a:bodyPr/>
                    <a:lstStyle/>
                    <a:p>
                      <a:pPr algn="just">
                        <a:lnSpc>
                          <a:spcPct val="150000"/>
                        </a:lnSpc>
                      </a:pPr>
                      <a:r>
                        <a:rPr lang="en-GB" sz="1500" b="1" cap="none" spc="0">
                          <a:solidFill>
                            <a:schemeClr val="tx1"/>
                          </a:solidFill>
                          <a:effectLst/>
                        </a:rPr>
                        <a:t>Carry out day-to-day work around the place trying to meet customer requirement</a:t>
                      </a:r>
                      <a:endParaRPr lang="en-GB" sz="1500" b="1" cap="none" spc="0">
                        <a:solidFill>
                          <a:schemeClr val="tx1"/>
                        </a:solidFill>
                        <a:effectLst/>
                        <a:latin typeface="Arial" panose="020B0604020202020204" pitchFamily="34" charset="0"/>
                        <a:ea typeface="Arial" panose="020B0604020202020204" pitchFamily="34" charset="0"/>
                      </a:endParaRPr>
                    </a:p>
                  </a:txBody>
                  <a:tcPr marL="129333" marR="29810" marT="99487" marB="9948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tc>
                  <a:txBody>
                    <a:bodyPr/>
                    <a:lstStyle/>
                    <a:p>
                      <a:pPr algn="just">
                        <a:lnSpc>
                          <a:spcPct val="150000"/>
                        </a:lnSpc>
                      </a:pPr>
                      <a:r>
                        <a:rPr lang="en-GB" sz="1500" b="1" cap="none" spc="0">
                          <a:solidFill>
                            <a:schemeClr val="tx1"/>
                          </a:solidFill>
                          <a:effectLst/>
                        </a:rPr>
                        <a:t>Helps the restaurant sustain and provides time and effort in order to be the service providers </a:t>
                      </a:r>
                      <a:endParaRPr lang="en-GB" sz="1500" b="1" cap="none" spc="0">
                        <a:solidFill>
                          <a:schemeClr val="tx1"/>
                        </a:solidFill>
                        <a:effectLst/>
                        <a:latin typeface="Arial" panose="020B0604020202020204" pitchFamily="34" charset="0"/>
                        <a:ea typeface="Arial" panose="020B0604020202020204" pitchFamily="34" charset="0"/>
                      </a:endParaRPr>
                    </a:p>
                  </a:txBody>
                  <a:tcPr marL="129333" marR="29810" marT="99487" marB="99487">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extLst>
                  <a:ext uri="{0D108BD9-81ED-4DB2-BD59-A6C34878D82A}">
                    <a16:rowId xmlns:a16="http://schemas.microsoft.com/office/drawing/2014/main" val="270902367"/>
                  </a:ext>
                </a:extLst>
              </a:tr>
            </a:tbl>
          </a:graphicData>
        </a:graphic>
      </p:graphicFrame>
    </p:spTree>
    <p:extLst>
      <p:ext uri="{BB962C8B-B14F-4D97-AF65-F5344CB8AC3E}">
        <p14:creationId xmlns:p14="http://schemas.microsoft.com/office/powerpoint/2010/main" val="36753570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66E31-D410-4EA7-B679-1C78CEAB0FA8}"/>
              </a:ext>
            </a:extLst>
          </p:cNvPr>
          <p:cNvSpPr>
            <a:spLocks noGrp="1"/>
          </p:cNvSpPr>
          <p:nvPr>
            <p:ph type="title"/>
          </p:nvPr>
        </p:nvSpPr>
        <p:spPr>
          <a:xfrm>
            <a:off x="677334" y="609600"/>
            <a:ext cx="8596668" cy="495719"/>
          </a:xfrm>
        </p:spPr>
        <p:txBody>
          <a:bodyPr>
            <a:noAutofit/>
          </a:bodyPr>
          <a:lstStyle/>
          <a:p>
            <a:r>
              <a:rPr lang="en-GB" sz="3200" dirty="0">
                <a:solidFill>
                  <a:schemeClr val="accent5"/>
                </a:solidFill>
                <a:effectLst/>
                <a:latin typeface="Arial" panose="020B0604020202020204" pitchFamily="34" charset="0"/>
                <a:ea typeface="Arial" panose="020B0604020202020204" pitchFamily="34" charset="0"/>
              </a:rPr>
              <a:t>Work breakdown structure</a:t>
            </a:r>
            <a:endParaRPr lang="en-GB" sz="3200" dirty="0">
              <a:solidFill>
                <a:schemeClr val="accent5"/>
              </a:solidFill>
            </a:endParaRPr>
          </a:p>
        </p:txBody>
      </p:sp>
      <p:sp>
        <p:nvSpPr>
          <p:cNvPr id="3" name="Content Placeholder 2">
            <a:extLst>
              <a:ext uri="{FF2B5EF4-FFF2-40B4-BE49-F238E27FC236}">
                <a16:creationId xmlns:a16="http://schemas.microsoft.com/office/drawing/2014/main" id="{315E2736-8491-4987-969B-8C6422ADD488}"/>
              </a:ext>
            </a:extLst>
          </p:cNvPr>
          <p:cNvSpPr>
            <a:spLocks noGrp="1"/>
          </p:cNvSpPr>
          <p:nvPr>
            <p:ph idx="1"/>
          </p:nvPr>
        </p:nvSpPr>
        <p:spPr>
          <a:xfrm>
            <a:off x="677333" y="1175657"/>
            <a:ext cx="10998851" cy="5426110"/>
          </a:xfrm>
        </p:spPr>
        <p:txBody>
          <a:bodyPr>
            <a:normAutofit/>
          </a:bodyPr>
          <a:lstStyle/>
          <a:p>
            <a:r>
              <a:rPr lang="en-GB" sz="1800" i="1" dirty="0">
                <a:solidFill>
                  <a:schemeClr val="tx1">
                    <a:lumMod val="95000"/>
                    <a:lumOff val="5000"/>
                  </a:schemeClr>
                </a:solidFill>
                <a:effectLst/>
                <a:latin typeface="Times New Roman" panose="02020603050405020304" pitchFamily="18" charset="0"/>
                <a:ea typeface="Times New Roman" panose="02020603050405020304" pitchFamily="18" charset="0"/>
              </a:rPr>
              <a:t>Work breakdown structure</a:t>
            </a:r>
            <a:r>
              <a:rPr lang="en-GB" sz="1800" dirty="0">
                <a:solidFill>
                  <a:schemeClr val="tx1">
                    <a:lumMod val="95000"/>
                    <a:lumOff val="5000"/>
                  </a:schemeClr>
                </a:solidFill>
                <a:effectLst/>
                <a:latin typeface="Times New Roman" panose="02020603050405020304" pitchFamily="18" charset="0"/>
                <a:ea typeface="Times New Roman" panose="02020603050405020304" pitchFamily="18" charset="0"/>
              </a:rPr>
              <a:t> is a project management structure that defines the sequence of a project management plan by breaking it down into smaller segments. To develop a functional work breakdown structure it needs to be approached in the right manner. There are different ways a work breakdown structure can be approached. These are the analogy approach, the top-down approach, the bottom-up approach, and the mind mapping approach. In the analogy approach, the manager has an easier time handling the project as they have prior experience due to handling similar projects. This not only makes sure to increase the probability of the work getting done right the first time but also makes sure that the work done is even better than the last similar project. The top-down approach is when the major task is taken and broken down into much smaller segments. Many managers prefer this method as it requires more logic and organization. The bottom-up approach like its name suggests is when a most simple task is completed first and then more complicated problems are addressed. It is similar to brainstorming through the problems. Finally, in the mind mapping approach, the tasks to be done are written down in a branch-like manner in a non-linear format and then this is used to form the work breakdown structure. The work breakdown structure of the restaurant includes all the plans in a mind mapping approach:</a:t>
            </a:r>
            <a:endParaRPr lang="en-GB" sz="1800" dirty="0">
              <a:solidFill>
                <a:schemeClr val="tx1">
                  <a:lumMod val="95000"/>
                  <a:lumOff val="5000"/>
                </a:schemeClr>
              </a:solidFill>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903525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542A1125-BEEF-4B06-B7A6-5C89AFBF8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F7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41AF29A-C02E-4F6E-AE31-4D61F939D5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4803267-175B-4586-A120-09F386B97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e1.png">
            <a:extLst>
              <a:ext uri="{FF2B5EF4-FFF2-40B4-BE49-F238E27FC236}">
                <a16:creationId xmlns:a16="http://schemas.microsoft.com/office/drawing/2014/main" id="{BB50688E-7CDF-46BB-925D-9613BA189329}"/>
              </a:ext>
            </a:extLst>
          </p:cNvPr>
          <p:cNvPicPr>
            <a:picLocks noGrp="1"/>
          </p:cNvPicPr>
          <p:nvPr>
            <p:ph idx="1"/>
          </p:nvPr>
        </p:nvPicPr>
        <p:blipFill>
          <a:blip r:embed="rId2"/>
          <a:stretch>
            <a:fillRect/>
          </a:stretch>
        </p:blipFill>
        <p:spPr>
          <a:xfrm>
            <a:off x="1216957" y="733530"/>
            <a:ext cx="7948907" cy="5644410"/>
          </a:xfrm>
          <a:prstGeom prst="rect">
            <a:avLst/>
          </a:prstGeom>
        </p:spPr>
      </p:pic>
    </p:spTree>
    <p:extLst>
      <p:ext uri="{BB962C8B-B14F-4D97-AF65-F5344CB8AC3E}">
        <p14:creationId xmlns:p14="http://schemas.microsoft.com/office/powerpoint/2010/main" val="33629672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28B7E-45B7-431C-9627-76D33C14D8FE}"/>
              </a:ext>
            </a:extLst>
          </p:cNvPr>
          <p:cNvSpPr>
            <a:spLocks noGrp="1"/>
          </p:cNvSpPr>
          <p:nvPr>
            <p:ph type="title"/>
          </p:nvPr>
        </p:nvSpPr>
        <p:spPr>
          <a:xfrm>
            <a:off x="677334" y="609599"/>
            <a:ext cx="8596668" cy="1701521"/>
          </a:xfrm>
        </p:spPr>
        <p:txBody>
          <a:bodyPr>
            <a:noAutofit/>
          </a:bodyPr>
          <a:lstStyle/>
          <a:p>
            <a:r>
              <a:rPr lang="en-GB" sz="2400" b="1" dirty="0">
                <a:solidFill>
                  <a:srgbClr val="002060"/>
                </a:solidFill>
                <a:effectLst/>
                <a:latin typeface="Arial" panose="020B0604020202020204" pitchFamily="34" charset="0"/>
                <a:ea typeface="Arial" panose="020B0604020202020204" pitchFamily="34" charset="0"/>
              </a:rPr>
              <a:t>Gantt chart of the project plan to extend a restaurant..</a:t>
            </a:r>
            <a:br>
              <a:rPr lang="en-GB" sz="2400" b="1" dirty="0">
                <a:solidFill>
                  <a:srgbClr val="002060"/>
                </a:solidFill>
                <a:effectLst/>
                <a:latin typeface="Arial" panose="020B0604020202020204" pitchFamily="34" charset="0"/>
                <a:ea typeface="Arial" panose="020B0604020202020204" pitchFamily="34" charset="0"/>
              </a:rPr>
            </a:br>
            <a:r>
              <a:rPr lang="en-GB" sz="1800" dirty="0">
                <a:solidFill>
                  <a:schemeClr val="tx1"/>
                </a:solidFill>
                <a:effectLst/>
                <a:latin typeface="Times New Roman" panose="02020603050405020304" pitchFamily="18" charset="0"/>
                <a:ea typeface="Times New Roman" panose="02020603050405020304" pitchFamily="18" charset="0"/>
              </a:rPr>
              <a:t>The project schedule initially consists of defining. This stage consists of defining the problem or in other words cause of why the project is started in the first place. It sets the goals, the list of resources available, risks, requirements regarding the project..</a:t>
            </a:r>
            <a:endParaRPr lang="en-GB" sz="2400" b="1" dirty="0">
              <a:solidFill>
                <a:schemeClr val="tx1"/>
              </a:solidFill>
            </a:endParaRPr>
          </a:p>
        </p:txBody>
      </p:sp>
      <p:graphicFrame>
        <p:nvGraphicFramePr>
          <p:cNvPr id="4" name="Content Placeholder 3">
            <a:extLst>
              <a:ext uri="{FF2B5EF4-FFF2-40B4-BE49-F238E27FC236}">
                <a16:creationId xmlns:a16="http://schemas.microsoft.com/office/drawing/2014/main" id="{BDD9E809-BBA4-4F66-9BE5-686011BCD02E}"/>
              </a:ext>
            </a:extLst>
          </p:cNvPr>
          <p:cNvGraphicFramePr>
            <a:graphicFrameLocks noGrp="1"/>
          </p:cNvGraphicFramePr>
          <p:nvPr>
            <p:ph idx="1"/>
            <p:extLst>
              <p:ext uri="{D42A27DB-BD31-4B8C-83A1-F6EECF244321}">
                <p14:modId xmlns:p14="http://schemas.microsoft.com/office/powerpoint/2010/main" val="1543463716"/>
              </p:ext>
            </p:extLst>
          </p:nvPr>
        </p:nvGraphicFramePr>
        <p:xfrm>
          <a:off x="677863" y="2311121"/>
          <a:ext cx="8596302" cy="4190168"/>
        </p:xfrm>
        <a:graphic>
          <a:graphicData uri="http://schemas.openxmlformats.org/drawingml/2006/table">
            <a:tbl>
              <a:tblPr firstRow="1" bandRow="1"/>
              <a:tblGrid>
                <a:gridCol w="2300498">
                  <a:extLst>
                    <a:ext uri="{9D8B030D-6E8A-4147-A177-3AD203B41FA5}">
                      <a16:colId xmlns:a16="http://schemas.microsoft.com/office/drawing/2014/main" val="2372465824"/>
                    </a:ext>
                  </a:extLst>
                </a:gridCol>
                <a:gridCol w="437662">
                  <a:extLst>
                    <a:ext uri="{9D8B030D-6E8A-4147-A177-3AD203B41FA5}">
                      <a16:colId xmlns:a16="http://schemas.microsoft.com/office/drawing/2014/main" val="773319427"/>
                    </a:ext>
                  </a:extLst>
                </a:gridCol>
                <a:gridCol w="517959">
                  <a:extLst>
                    <a:ext uri="{9D8B030D-6E8A-4147-A177-3AD203B41FA5}">
                      <a16:colId xmlns:a16="http://schemas.microsoft.com/office/drawing/2014/main" val="1254625900"/>
                    </a:ext>
                  </a:extLst>
                </a:gridCol>
                <a:gridCol w="517959">
                  <a:extLst>
                    <a:ext uri="{9D8B030D-6E8A-4147-A177-3AD203B41FA5}">
                      <a16:colId xmlns:a16="http://schemas.microsoft.com/office/drawing/2014/main" val="1041970608"/>
                    </a:ext>
                  </a:extLst>
                </a:gridCol>
                <a:gridCol w="517959">
                  <a:extLst>
                    <a:ext uri="{9D8B030D-6E8A-4147-A177-3AD203B41FA5}">
                      <a16:colId xmlns:a16="http://schemas.microsoft.com/office/drawing/2014/main" val="952132793"/>
                    </a:ext>
                  </a:extLst>
                </a:gridCol>
                <a:gridCol w="517959">
                  <a:extLst>
                    <a:ext uri="{9D8B030D-6E8A-4147-A177-3AD203B41FA5}">
                      <a16:colId xmlns:a16="http://schemas.microsoft.com/office/drawing/2014/main" val="178380609"/>
                    </a:ext>
                  </a:extLst>
                </a:gridCol>
                <a:gridCol w="517959">
                  <a:extLst>
                    <a:ext uri="{9D8B030D-6E8A-4147-A177-3AD203B41FA5}">
                      <a16:colId xmlns:a16="http://schemas.microsoft.com/office/drawing/2014/main" val="3960359631"/>
                    </a:ext>
                  </a:extLst>
                </a:gridCol>
                <a:gridCol w="517959">
                  <a:extLst>
                    <a:ext uri="{9D8B030D-6E8A-4147-A177-3AD203B41FA5}">
                      <a16:colId xmlns:a16="http://schemas.microsoft.com/office/drawing/2014/main" val="208113215"/>
                    </a:ext>
                  </a:extLst>
                </a:gridCol>
                <a:gridCol w="517959">
                  <a:extLst>
                    <a:ext uri="{9D8B030D-6E8A-4147-A177-3AD203B41FA5}">
                      <a16:colId xmlns:a16="http://schemas.microsoft.com/office/drawing/2014/main" val="1404203299"/>
                    </a:ext>
                  </a:extLst>
                </a:gridCol>
                <a:gridCol w="517959">
                  <a:extLst>
                    <a:ext uri="{9D8B030D-6E8A-4147-A177-3AD203B41FA5}">
                      <a16:colId xmlns:a16="http://schemas.microsoft.com/office/drawing/2014/main" val="261851913"/>
                    </a:ext>
                  </a:extLst>
                </a:gridCol>
                <a:gridCol w="571490">
                  <a:extLst>
                    <a:ext uri="{9D8B030D-6E8A-4147-A177-3AD203B41FA5}">
                      <a16:colId xmlns:a16="http://schemas.microsoft.com/office/drawing/2014/main" val="2762301209"/>
                    </a:ext>
                  </a:extLst>
                </a:gridCol>
                <a:gridCol w="571490">
                  <a:extLst>
                    <a:ext uri="{9D8B030D-6E8A-4147-A177-3AD203B41FA5}">
                      <a16:colId xmlns:a16="http://schemas.microsoft.com/office/drawing/2014/main" val="3782312116"/>
                    </a:ext>
                  </a:extLst>
                </a:gridCol>
                <a:gridCol w="571490">
                  <a:extLst>
                    <a:ext uri="{9D8B030D-6E8A-4147-A177-3AD203B41FA5}">
                      <a16:colId xmlns:a16="http://schemas.microsoft.com/office/drawing/2014/main" val="793719326"/>
                    </a:ext>
                  </a:extLst>
                </a:gridCol>
              </a:tblGrid>
              <a:tr h="466502">
                <a:tc>
                  <a:txBody>
                    <a:bodyPr/>
                    <a:lstStyle/>
                    <a:p>
                      <a:pPr algn="just" fontAlgn="ctr">
                        <a:lnSpc>
                          <a:spcPct val="150000"/>
                        </a:lnSpc>
                        <a:spcBef>
                          <a:spcPts val="0"/>
                        </a:spcBef>
                        <a:spcAft>
                          <a:spcPts val="0"/>
                        </a:spcAft>
                      </a:pPr>
                      <a:r>
                        <a:rPr lang="en-GB" sz="1300" b="1" i="0" u="none" strike="noStrike">
                          <a:effectLst/>
                          <a:latin typeface="Times New Roman" panose="02020603050405020304" pitchFamily="18" charset="0"/>
                          <a:ea typeface="Times New Roman" panose="02020603050405020304" pitchFamily="18" charset="0"/>
                        </a:rPr>
                        <a:t>Activities</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Week</a:t>
                      </a:r>
                      <a:endParaRPr lang="en-GB" sz="2400" b="0" i="0" u="none" strike="noStrike">
                        <a:effectLst/>
                        <a:latin typeface="Arial" panose="020B0604020202020204" pitchFamily="34" charset="0"/>
                      </a:endParaRPr>
                    </a:p>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1</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Week 2</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Week 3</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Week 4</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Week 5</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Week 6</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Week 7</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Week 8</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Week 9</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Week 10</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Week 11</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Week 12</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45626028"/>
                  </a:ext>
                </a:extLst>
              </a:tr>
              <a:tr h="339292">
                <a:tc>
                  <a:txBody>
                    <a:bodyPr/>
                    <a:lstStyle/>
                    <a:p>
                      <a:pPr algn="just" fontAlgn="ctr">
                        <a:lnSpc>
                          <a:spcPct val="150000"/>
                        </a:lnSpc>
                        <a:spcBef>
                          <a:spcPts val="0"/>
                        </a:spcBef>
                        <a:spcAft>
                          <a:spcPts val="0"/>
                        </a:spcAft>
                      </a:pPr>
                      <a:r>
                        <a:rPr lang="en-GB" sz="1300" b="1" i="0" u="none" strike="noStrike">
                          <a:effectLst/>
                          <a:latin typeface="Times New Roman" panose="02020603050405020304" pitchFamily="18" charset="0"/>
                          <a:ea typeface="Times New Roman" panose="02020603050405020304" pitchFamily="18" charset="0"/>
                        </a:rPr>
                        <a:t>Research groundwork</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0000"/>
                    </a:solidFill>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dirty="0">
                          <a:effectLst/>
                          <a:latin typeface="Times New Roman" panose="02020603050405020304" pitchFamily="18" charset="0"/>
                          <a:ea typeface="Times New Roman" panose="02020603050405020304" pitchFamily="18" charset="0"/>
                        </a:rPr>
                        <a:t> </a:t>
                      </a:r>
                      <a:endParaRPr lang="en-GB" sz="2400" b="0" i="0" u="none" strike="noStrike" dirty="0">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22124806"/>
                  </a:ext>
                </a:extLst>
              </a:tr>
              <a:tr h="339292">
                <a:tc>
                  <a:txBody>
                    <a:bodyPr/>
                    <a:lstStyle/>
                    <a:p>
                      <a:pPr algn="just" fontAlgn="ctr">
                        <a:lnSpc>
                          <a:spcPct val="150000"/>
                        </a:lnSpc>
                        <a:spcBef>
                          <a:spcPts val="0"/>
                        </a:spcBef>
                        <a:spcAft>
                          <a:spcPts val="0"/>
                        </a:spcAft>
                      </a:pPr>
                      <a:r>
                        <a:rPr lang="en-GB" sz="1300" b="1" i="0" u="none" strike="noStrike">
                          <a:effectLst/>
                          <a:latin typeface="Times New Roman" panose="02020603050405020304" pitchFamily="18" charset="0"/>
                          <a:ea typeface="Times New Roman" panose="02020603050405020304" pitchFamily="18" charset="0"/>
                        </a:rPr>
                        <a:t>Proposal submission</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3BD96"/>
                    </a:solidFill>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dirty="0">
                          <a:effectLst/>
                          <a:latin typeface="Times New Roman" panose="02020603050405020304" pitchFamily="18" charset="0"/>
                          <a:ea typeface="Times New Roman" panose="02020603050405020304" pitchFamily="18" charset="0"/>
                        </a:rPr>
                        <a:t> </a:t>
                      </a:r>
                      <a:endParaRPr lang="en-GB" sz="2400" b="0" i="0" u="none" strike="noStrike" dirty="0">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57353885"/>
                  </a:ext>
                </a:extLst>
              </a:tr>
              <a:tr h="339292">
                <a:tc>
                  <a:txBody>
                    <a:bodyPr/>
                    <a:lstStyle/>
                    <a:p>
                      <a:pPr algn="just" fontAlgn="ctr">
                        <a:lnSpc>
                          <a:spcPct val="150000"/>
                        </a:lnSpc>
                        <a:spcBef>
                          <a:spcPts val="0"/>
                        </a:spcBef>
                        <a:spcAft>
                          <a:spcPts val="0"/>
                        </a:spcAft>
                      </a:pPr>
                      <a:r>
                        <a:rPr lang="en-GB" sz="1300" b="1" i="0" u="none" strike="noStrike">
                          <a:effectLst/>
                          <a:latin typeface="Times New Roman" panose="02020603050405020304" pitchFamily="18" charset="0"/>
                          <a:ea typeface="Times New Roman" panose="02020603050405020304" pitchFamily="18" charset="0"/>
                        </a:rPr>
                        <a:t>Gathering literature</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37824508"/>
                  </a:ext>
                </a:extLst>
              </a:tr>
              <a:tr h="339292">
                <a:tc>
                  <a:txBody>
                    <a:bodyPr/>
                    <a:lstStyle/>
                    <a:p>
                      <a:pPr algn="just" fontAlgn="ctr">
                        <a:lnSpc>
                          <a:spcPct val="150000"/>
                        </a:lnSpc>
                        <a:spcBef>
                          <a:spcPts val="0"/>
                        </a:spcBef>
                        <a:spcAft>
                          <a:spcPts val="0"/>
                        </a:spcAft>
                      </a:pPr>
                      <a:r>
                        <a:rPr lang="en-GB" sz="1300" b="1" i="0" u="none" strike="noStrike">
                          <a:effectLst/>
                          <a:latin typeface="Times New Roman" panose="02020603050405020304" pitchFamily="18" charset="0"/>
                          <a:ea typeface="Times New Roman" panose="02020603050405020304" pitchFamily="18" charset="0"/>
                        </a:rPr>
                        <a:t>Questionnaire development</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59539082"/>
                  </a:ext>
                </a:extLst>
              </a:tr>
              <a:tr h="339292">
                <a:tc>
                  <a:txBody>
                    <a:bodyPr/>
                    <a:lstStyle/>
                    <a:p>
                      <a:pPr algn="just" fontAlgn="ctr">
                        <a:lnSpc>
                          <a:spcPct val="150000"/>
                        </a:lnSpc>
                        <a:spcBef>
                          <a:spcPts val="0"/>
                        </a:spcBef>
                        <a:spcAft>
                          <a:spcPts val="0"/>
                        </a:spcAft>
                      </a:pPr>
                      <a:r>
                        <a:rPr lang="en-GB" sz="1300" b="1" i="0" u="none" strike="noStrike">
                          <a:effectLst/>
                          <a:latin typeface="Times New Roman" panose="02020603050405020304" pitchFamily="18" charset="0"/>
                          <a:ea typeface="Times New Roman" panose="02020603050405020304" pitchFamily="18" charset="0"/>
                        </a:rPr>
                        <a:t>Data collection</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43734"/>
                    </a:solidFill>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43734"/>
                    </a:solidFill>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86004265"/>
                  </a:ext>
                </a:extLst>
              </a:tr>
              <a:tr h="339292">
                <a:tc>
                  <a:txBody>
                    <a:bodyPr/>
                    <a:lstStyle/>
                    <a:p>
                      <a:pPr algn="just" fontAlgn="ctr">
                        <a:lnSpc>
                          <a:spcPct val="150000"/>
                        </a:lnSpc>
                        <a:spcBef>
                          <a:spcPts val="0"/>
                        </a:spcBef>
                        <a:spcAft>
                          <a:spcPts val="0"/>
                        </a:spcAft>
                      </a:pPr>
                      <a:r>
                        <a:rPr lang="en-GB" sz="1300" b="1" i="0" u="none" strike="noStrike">
                          <a:effectLst/>
                          <a:latin typeface="Times New Roman" panose="02020603050405020304" pitchFamily="18" charset="0"/>
                          <a:ea typeface="Times New Roman" panose="02020603050405020304" pitchFamily="18" charset="0"/>
                        </a:rPr>
                        <a:t>Data analysis</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84806"/>
                    </a:solidFill>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84806"/>
                    </a:solidFill>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75175674"/>
                  </a:ext>
                </a:extLst>
              </a:tr>
              <a:tr h="339292">
                <a:tc>
                  <a:txBody>
                    <a:bodyPr/>
                    <a:lstStyle/>
                    <a:p>
                      <a:pPr algn="just" fontAlgn="ctr">
                        <a:lnSpc>
                          <a:spcPct val="150000"/>
                        </a:lnSpc>
                        <a:spcBef>
                          <a:spcPts val="0"/>
                        </a:spcBef>
                        <a:spcAft>
                          <a:spcPts val="0"/>
                        </a:spcAft>
                      </a:pPr>
                      <a:r>
                        <a:rPr lang="en-GB" sz="1300" b="1" i="0" u="none" strike="noStrike">
                          <a:effectLst/>
                          <a:latin typeface="Times New Roman" panose="02020603050405020304" pitchFamily="18" charset="0"/>
                          <a:ea typeface="Times New Roman" panose="02020603050405020304" pitchFamily="18" charset="0"/>
                        </a:rPr>
                        <a:t>Data evaluation</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5F497A"/>
                    </a:solidFill>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5F497A"/>
                    </a:solidFill>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47562263"/>
                  </a:ext>
                </a:extLst>
              </a:tr>
              <a:tr h="670038">
                <a:tc>
                  <a:txBody>
                    <a:bodyPr/>
                    <a:lstStyle/>
                    <a:p>
                      <a:pPr algn="just" fontAlgn="ctr">
                        <a:lnSpc>
                          <a:spcPct val="150000"/>
                        </a:lnSpc>
                        <a:spcBef>
                          <a:spcPts val="0"/>
                        </a:spcBef>
                        <a:spcAft>
                          <a:spcPts val="0"/>
                        </a:spcAft>
                      </a:pPr>
                      <a:r>
                        <a:rPr lang="en-GB" sz="1300" b="1" i="0" u="none" strike="noStrike" dirty="0">
                          <a:effectLst/>
                          <a:latin typeface="Times New Roman" panose="02020603050405020304" pitchFamily="18" charset="0"/>
                          <a:ea typeface="Times New Roman" panose="02020603050405020304" pitchFamily="18" charset="0"/>
                        </a:rPr>
                        <a:t>Recommendations </a:t>
                      </a:r>
                    </a:p>
                    <a:p>
                      <a:pPr algn="just" fontAlgn="ctr">
                        <a:lnSpc>
                          <a:spcPct val="150000"/>
                        </a:lnSpc>
                        <a:spcBef>
                          <a:spcPts val="0"/>
                        </a:spcBef>
                        <a:spcAft>
                          <a:spcPts val="0"/>
                        </a:spcAft>
                      </a:pPr>
                      <a:r>
                        <a:rPr lang="en-GB" sz="1300" b="1" i="0" u="none" strike="noStrike" dirty="0">
                          <a:effectLst/>
                          <a:latin typeface="Times New Roman" panose="02020603050405020304" pitchFamily="18" charset="0"/>
                          <a:ea typeface="Times New Roman" panose="02020603050405020304" pitchFamily="18" charset="0"/>
                        </a:rPr>
                        <a:t>and reflection</a:t>
                      </a:r>
                      <a:endParaRPr lang="en-GB" sz="2400" b="0" i="0" u="none" strike="noStrike" dirty="0">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88244906"/>
                  </a:ext>
                </a:extLst>
              </a:tr>
              <a:tr h="339292">
                <a:tc>
                  <a:txBody>
                    <a:bodyPr/>
                    <a:lstStyle/>
                    <a:p>
                      <a:pPr algn="just" fontAlgn="ctr">
                        <a:lnSpc>
                          <a:spcPct val="150000"/>
                        </a:lnSpc>
                        <a:spcBef>
                          <a:spcPts val="0"/>
                        </a:spcBef>
                        <a:spcAft>
                          <a:spcPts val="0"/>
                        </a:spcAft>
                      </a:pPr>
                      <a:r>
                        <a:rPr lang="en-GB" sz="1300" b="1" i="0" u="none" strike="noStrike">
                          <a:effectLst/>
                          <a:latin typeface="Times New Roman" panose="02020603050405020304" pitchFamily="18" charset="0"/>
                          <a:ea typeface="Times New Roman" panose="02020603050405020304" pitchFamily="18" charset="0"/>
                        </a:rPr>
                        <a:t>Writing report</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75639336"/>
                  </a:ext>
                </a:extLst>
              </a:tr>
              <a:tr h="339292">
                <a:tc>
                  <a:txBody>
                    <a:bodyPr/>
                    <a:lstStyle/>
                    <a:p>
                      <a:pPr algn="just" fontAlgn="ctr">
                        <a:lnSpc>
                          <a:spcPct val="150000"/>
                        </a:lnSpc>
                        <a:spcBef>
                          <a:spcPts val="0"/>
                        </a:spcBef>
                        <a:spcAft>
                          <a:spcPts val="0"/>
                        </a:spcAft>
                      </a:pPr>
                      <a:r>
                        <a:rPr lang="en-GB" sz="1300" b="1" i="0" u="none" strike="noStrike" dirty="0">
                          <a:effectLst/>
                          <a:latin typeface="Times New Roman" panose="02020603050405020304" pitchFamily="18" charset="0"/>
                          <a:ea typeface="Times New Roman" panose="02020603050405020304" pitchFamily="18" charset="0"/>
                        </a:rPr>
                        <a:t>Final Submission</a:t>
                      </a:r>
                      <a:endParaRPr lang="en-GB" sz="2400" b="0" i="0" u="none" strike="noStrike" dirty="0">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dirty="0">
                          <a:effectLst/>
                          <a:latin typeface="Times New Roman" panose="02020603050405020304" pitchFamily="18" charset="0"/>
                          <a:ea typeface="Times New Roman" panose="02020603050405020304" pitchFamily="18" charset="0"/>
                        </a:rPr>
                        <a:t> </a:t>
                      </a:r>
                      <a:endParaRPr lang="en-GB" sz="2400" b="0" i="0" u="none" strike="noStrike" dirty="0">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2950620719"/>
                  </a:ext>
                </a:extLst>
              </a:tr>
            </a:tbl>
          </a:graphicData>
        </a:graphic>
      </p:graphicFrame>
    </p:spTree>
    <p:extLst>
      <p:ext uri="{BB962C8B-B14F-4D97-AF65-F5344CB8AC3E}">
        <p14:creationId xmlns:p14="http://schemas.microsoft.com/office/powerpoint/2010/main" val="438206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E3FA1-8B69-4FF3-B6A0-630971AC6345}"/>
              </a:ext>
            </a:extLst>
          </p:cNvPr>
          <p:cNvSpPr>
            <a:spLocks noGrp="1"/>
          </p:cNvSpPr>
          <p:nvPr>
            <p:ph type="title"/>
          </p:nvPr>
        </p:nvSpPr>
        <p:spPr>
          <a:xfrm>
            <a:off x="677334" y="609600"/>
            <a:ext cx="8596668" cy="395235"/>
          </a:xfrm>
        </p:spPr>
        <p:txBody>
          <a:bodyPr>
            <a:noAutofit/>
          </a:bodyPr>
          <a:lstStyle/>
          <a:p>
            <a:r>
              <a:rPr lang="en-GB" sz="2800" b="1" dirty="0">
                <a:solidFill>
                  <a:srgbClr val="002060"/>
                </a:solidFill>
                <a:effectLst/>
                <a:latin typeface="Arial" panose="020B0604020202020204" pitchFamily="34" charset="0"/>
                <a:ea typeface="Arial" panose="020B0604020202020204" pitchFamily="34" charset="0"/>
              </a:rPr>
              <a:t>Risk assessment</a:t>
            </a:r>
            <a:endParaRPr lang="en-GB" sz="2800" b="1" dirty="0">
              <a:solidFill>
                <a:srgbClr val="002060"/>
              </a:solidFill>
            </a:endParaRPr>
          </a:p>
        </p:txBody>
      </p:sp>
      <p:sp>
        <p:nvSpPr>
          <p:cNvPr id="3" name="Content Placeholder 2">
            <a:extLst>
              <a:ext uri="{FF2B5EF4-FFF2-40B4-BE49-F238E27FC236}">
                <a16:creationId xmlns:a16="http://schemas.microsoft.com/office/drawing/2014/main" id="{7FDA8CA4-9A12-4DDE-960A-C54CFDD6CC3B}"/>
              </a:ext>
            </a:extLst>
          </p:cNvPr>
          <p:cNvSpPr>
            <a:spLocks noGrp="1"/>
          </p:cNvSpPr>
          <p:nvPr>
            <p:ph idx="1"/>
          </p:nvPr>
        </p:nvSpPr>
        <p:spPr>
          <a:xfrm>
            <a:off x="677333" y="1326382"/>
            <a:ext cx="9863387" cy="5315577"/>
          </a:xfrm>
        </p:spPr>
        <p:txBody>
          <a:bodyPr>
            <a:normAutofit fontScale="92500" lnSpcReduction="20000"/>
          </a:bodyPr>
          <a:lstStyle/>
          <a:p>
            <a:r>
              <a:rPr lang="en-GB" sz="2600" dirty="0">
                <a:solidFill>
                  <a:srgbClr val="C00000"/>
                </a:solidFill>
                <a:effectLst/>
                <a:latin typeface="Times New Roman" panose="02020603050405020304" pitchFamily="18" charset="0"/>
                <a:ea typeface="Times New Roman" panose="02020603050405020304" pitchFamily="18" charset="0"/>
              </a:rPr>
              <a:t>Risk in this context basically refers to the possible loss that can occur if the project is not planned, managed, or executed with careful consideration. Risk assessment is the process by which potential risks regarding a project or action are assessed and proper precautions or safety measures are taken accordingly. In a restaurant, there are many things that can go wrong. For example, especially, around the cooking area, there are bound to be sharp objects such as knives or cutlery, these can affect both the staff and the customers. Sharp objects can cause cuts and even be fatal to small children. This can easily be prevented by keeping children away from the cutlery and by careful using sharp objects. It is seen that with a little bit of cautiousness a lot of these risks can be avoided. Other risks include wet floors, these can cause anyone present to trip over or slip causing them to fall down be it the customer, the employer, or the employees. This can be avoided by setting up a poster that aware people of the wet floor, or by simply cleaning the floor before people come in. Just as there are risks there are safety measures too. Every project has associated risks which are why proper and legitimate risk assessment has to be done to educate everyone about them…….</a:t>
            </a:r>
            <a:endParaRPr lang="en-GB" sz="2600" dirty="0">
              <a:solidFill>
                <a:srgbClr val="C00000"/>
              </a:solidFill>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32284030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FB079-CA5A-4F2D-AD4F-49EDADF2E3AE}"/>
              </a:ext>
            </a:extLst>
          </p:cNvPr>
          <p:cNvSpPr>
            <a:spLocks noGrp="1"/>
          </p:cNvSpPr>
          <p:nvPr>
            <p:ph type="title"/>
          </p:nvPr>
        </p:nvSpPr>
        <p:spPr>
          <a:xfrm>
            <a:off x="677334" y="609600"/>
            <a:ext cx="4819114" cy="917749"/>
          </a:xfrm>
        </p:spPr>
        <p:txBody>
          <a:bodyPr>
            <a:noAutofit/>
          </a:bodyPr>
          <a:lstStyle/>
          <a:p>
            <a:r>
              <a:rPr lang="en-GB" sz="6000" b="1" kern="0" dirty="0">
                <a:solidFill>
                  <a:schemeClr val="accent2"/>
                </a:solidFill>
                <a:effectLst/>
                <a:latin typeface="Arial" panose="020B0604020202020204" pitchFamily="34" charset="0"/>
              </a:rPr>
              <a:t>Conclusion</a:t>
            </a:r>
            <a:br>
              <a:rPr lang="en-GB" sz="6000" b="1" kern="0" dirty="0">
                <a:solidFill>
                  <a:schemeClr val="accent2"/>
                </a:solidFill>
                <a:effectLst/>
                <a:latin typeface="Arial" panose="020B0604020202020204" pitchFamily="34" charset="0"/>
              </a:rPr>
            </a:br>
            <a:endParaRPr lang="en-GB" sz="6000" dirty="0">
              <a:solidFill>
                <a:schemeClr val="accent2"/>
              </a:solidFill>
            </a:endParaRPr>
          </a:p>
        </p:txBody>
      </p:sp>
      <p:sp>
        <p:nvSpPr>
          <p:cNvPr id="3" name="Content Placeholder 2">
            <a:extLst>
              <a:ext uri="{FF2B5EF4-FFF2-40B4-BE49-F238E27FC236}">
                <a16:creationId xmlns:a16="http://schemas.microsoft.com/office/drawing/2014/main" id="{047270B6-5A5F-4B58-A39F-FEA1F14BA7FB}"/>
              </a:ext>
            </a:extLst>
          </p:cNvPr>
          <p:cNvSpPr>
            <a:spLocks noGrp="1"/>
          </p:cNvSpPr>
          <p:nvPr>
            <p:ph idx="1"/>
          </p:nvPr>
        </p:nvSpPr>
        <p:spPr>
          <a:xfrm>
            <a:off x="677334" y="2160589"/>
            <a:ext cx="11028996" cy="4200018"/>
          </a:xfrm>
        </p:spPr>
        <p:txBody>
          <a:bodyPr/>
          <a:lstStyle/>
          <a:p>
            <a:r>
              <a:rPr lang="en-GB" sz="2800" dirty="0">
                <a:solidFill>
                  <a:srgbClr val="C00000"/>
                </a:solidFill>
                <a:effectLst/>
                <a:latin typeface="Times New Roman" panose="02020603050405020304" pitchFamily="18" charset="0"/>
                <a:ea typeface="Times New Roman" panose="02020603050405020304" pitchFamily="18" charset="0"/>
              </a:rPr>
              <a:t>Overall, throughout the report, it is seen that the project management plan is developed keeping in mind the risk associated. The plan is made after a considerable amount of research and analysis. This allows and ensures a reliable and legitimate plan in order to expand the restaurant without violating any rules or laws set by the government. It also evaluates the possible outcomes and provides solutions for the problem at hand. Moreover, it provides a detailed work breakdown structure along with a stakeholder analysis of the project for the restaurant extension. It has all the necessary details to generate a proper project management plan.</a:t>
            </a:r>
            <a:endParaRPr lang="en-GB" sz="2800" dirty="0">
              <a:solidFill>
                <a:srgbClr val="C00000"/>
              </a:solidFill>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176784619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tf00001240_wac</Template>
  <TotalTime>127</TotalTime>
  <Words>1276</Words>
  <Application>Microsoft Office PowerPoint</Application>
  <PresentationFormat>Widescreen</PresentationFormat>
  <Paragraphs>193</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Aharoni</vt:lpstr>
      <vt:lpstr>Amasis MT Pro Black</vt:lpstr>
      <vt:lpstr>Arial</vt:lpstr>
      <vt:lpstr>Times New Roman</vt:lpstr>
      <vt:lpstr>Trebuchet MS</vt:lpstr>
      <vt:lpstr>Wingdings 3</vt:lpstr>
      <vt:lpstr>Facet</vt:lpstr>
      <vt:lpstr>Project management plan for restaurant extension </vt:lpstr>
      <vt:lpstr>Project management plan for restaurant extension……… Project outline / description  </vt:lpstr>
      <vt:lpstr>  Stakeholder analysis  </vt:lpstr>
      <vt:lpstr>Stakeholder analysis table for Fine Dining </vt:lpstr>
      <vt:lpstr>Work breakdown structure</vt:lpstr>
      <vt:lpstr>PowerPoint Presentation</vt:lpstr>
      <vt:lpstr>Gantt chart of the project plan to extend a restaurant.. The project schedule initially consists of defining. This stage consists of defining the problem or in other words cause of why the project is started in the first place. It sets the goals, the list of resources available, risks, requirements regarding the project..</vt:lpstr>
      <vt:lpstr>Risk assessment</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plan for restaurant extension </dc:title>
  <dc:creator>Moshiur Rahman (1814025)</dc:creator>
  <cp:lastModifiedBy>Moshiur Rahman (1814025)</cp:lastModifiedBy>
  <cp:revision>10</cp:revision>
  <dcterms:created xsi:type="dcterms:W3CDTF">2021-07-18T04:21:32Z</dcterms:created>
  <dcterms:modified xsi:type="dcterms:W3CDTF">2021-07-18T06:46:28Z</dcterms:modified>
</cp:coreProperties>
</file>