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92" autoAdjust="0"/>
    <p:restoredTop sz="94660"/>
  </p:normalViewPr>
  <p:slideViewPr>
    <p:cSldViewPr snapToGrid="0">
      <p:cViewPr varScale="1">
        <p:scale>
          <a:sx n="75" d="100"/>
          <a:sy n="75" d="100"/>
        </p:scale>
        <p:origin x="53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118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52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123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425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11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085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155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119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928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695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42967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813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751148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9916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775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1669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34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653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  <p:sldLayoutId id="2147483829" r:id="rId12"/>
    <p:sldLayoutId id="2147483830" r:id="rId13"/>
    <p:sldLayoutId id="2147483831" r:id="rId14"/>
    <p:sldLayoutId id="2147483832" r:id="rId15"/>
    <p:sldLayoutId id="2147483833" r:id="rId16"/>
    <p:sldLayoutId id="214748383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rofile/Eloy-Alvarez-2/publication/263619698_PESTEL_Framework_for_Volvo_in_Iraq/links/00b7d53b645ae79184000000/PESTEL-Framework-for-Volvo-in-Iraq.pdf" TargetMode="External"/><Relationship Id="rId2" Type="http://schemas.openxmlformats.org/officeDocument/2006/relationships/hyperlink" Target="https://www.researchgate.net/profile/Marcin-Majka-2/publication/385065860_Fishbone_Diagram/links/671361b9069cb92a811b6703/Fishbone-Diagram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searchgate.net/profile/Marcin-Majka-2/publication/384965537_Root_Cause_Analysis/links/670f95a0a1a8fb46747d6442/Root-Cause-Analysis.pdf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Name:	Marlon Mcgrath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ID:		2518797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Lecturer’s Name:	Dr Fa Wang 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Good morning my name is Marlon Mcgrath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Bakery.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733820"/>
            <a:ext cx="10515600" cy="3531379"/>
          </a:xfrm>
        </p:spPr>
        <p:txBody>
          <a:bodyPr>
            <a:normAutofit lnSpcReduction="1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Basil’s Bakery is a small artisan independent business established in 2015 located in Coventry UK.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Basil in an experienced baker sourcing high quality organic ingredients.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business annual sales increased year and year until 2020 when they dropped significantly (Lockdown).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Since 2023-2025 sales have remained at an average 25% below 2019 figures.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Some causes of this effect include reduced footfall, shop closures and redundancy.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There is no delivery service, pre-orders have a long wait time during busy periods, Basil cannot answer the phone.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While customers are decreasing Basil’s overhead costs such as rent, utility bills and insurance are increasing being considerably higher since 2019.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Basil’s Bakery are facing. 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The primary problem Basil’s Bakery is facing is the stagnation of sales with revenue remaining at an average of 25% below the 2019 figures between 2023-2025. The stagnation in sales appeared to be have caused by external and internal factors within the business.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700" b="1">
                <a:latin typeface="Arial" panose="020B0604020202020204" pitchFamily="34" charset="0"/>
                <a:cs typeface="Arial" panose="020B0604020202020204" pitchFamily="34" charset="0"/>
              </a:rPr>
              <a:t>External</a:t>
            </a:r>
          </a:p>
          <a:p>
            <a:pPr>
              <a:lnSpc>
                <a:spcPct val="120000"/>
              </a:lnSpc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Restrictions imposed by lockdown- A decrease in sales- fewer shoppers visiting the bakery.</a:t>
            </a:r>
          </a:p>
          <a:p>
            <a:pPr>
              <a:lnSpc>
                <a:spcPct val="120000"/>
              </a:lnSpc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Closing of local shops- Most loyal customers made redundant, empty retail units- less people visiting the retail park.</a:t>
            </a:r>
          </a:p>
          <a:p>
            <a:pPr>
              <a:lnSpc>
                <a:spcPct val="120000"/>
              </a:lnSpc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Remote working- office workers now work from home couple days a week- do not need to buy lunch.</a:t>
            </a:r>
          </a:p>
          <a:p>
            <a:pPr>
              <a:lnSpc>
                <a:spcPct val="120000"/>
              </a:lnSpc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Rise in overheads- Rent, business rates, insurance, utility bills, organic gown products- stock is unpredictable/ difficult to budget for.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700" b="1">
                <a:latin typeface="Arial" panose="020B0604020202020204" pitchFamily="34" charset="0"/>
                <a:cs typeface="Arial" panose="020B0604020202020204" pitchFamily="34" charset="0"/>
              </a:rPr>
              <a:t>Internal</a:t>
            </a:r>
          </a:p>
          <a:p>
            <a:pPr>
              <a:lnSpc>
                <a:spcPct val="120000"/>
              </a:lnSpc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No delivery service- local customers who no longer work at the retail park or work from home requested who can no longer access products.  </a:t>
            </a:r>
          </a:p>
          <a:p>
            <a:pPr>
              <a:lnSpc>
                <a:spcPct val="120000"/>
              </a:lnSpc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Pre orders- unsatisfactory waiting times, not always able to answer the phone.</a:t>
            </a:r>
          </a:p>
          <a:p>
            <a:pPr>
              <a:lnSpc>
                <a:spcPct val="120000"/>
              </a:lnSpc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Limited use of technology- No online ordering.</a:t>
            </a:r>
          </a:p>
          <a:p>
            <a:pPr>
              <a:lnSpc>
                <a:spcPct val="120000"/>
              </a:lnSpc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Basil is needed onsite to bake products.</a:t>
            </a:r>
          </a:p>
          <a:p>
            <a:pPr marL="1371600" lvl="3" indent="0">
              <a:lnSpc>
                <a:spcPct val="120000"/>
              </a:lnSpc>
              <a:buNone/>
            </a:pPr>
            <a:endParaRPr lang="en-GB" sz="2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Basil's Bakery has no control over the external problems he is facing however internally Basil can introduce services such as online ordering, a delivery service and improve the pre-order service to improve the business.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9918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Political, Economic, Social, Technological, Environmental, Legal.</a:t>
            </a:r>
          </a:p>
          <a:p>
            <a:pPr lvl="1">
              <a:lnSpc>
                <a:spcPct val="10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PESTEL Framework is a model used by businesses to understand the external factors that affect a business. </a:t>
            </a:r>
          </a:p>
          <a:p>
            <a:pPr lvl="1">
              <a:lnSpc>
                <a:spcPct val="10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It is used to identify and analyse the external environment in which a business operates identifying risks or opportunities to grow the business.</a:t>
            </a:r>
          </a:p>
          <a:p>
            <a:pPr lvl="1">
              <a:lnSpc>
                <a:spcPct val="10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How and where PESTEL Framework is used. Business planning- To understand external opportunities and threats before making strategic decisions such as expansion and launching new products. Marketing planning- Businesses analyse the external environment before entering a new market. </a:t>
            </a:r>
          </a:p>
          <a:p>
            <a:pPr lvl="1">
              <a:lnSpc>
                <a:spcPct val="10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PESTEL Framework is used by gathering information for each PESTEL factor, identify opportunities and threats, prioritising the key factors then develop strategic plans to exploit opportunities and minimize threats.</a:t>
            </a:r>
          </a:p>
          <a:p>
            <a:pPr lvl="1">
              <a:lnSpc>
                <a:spcPct val="10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Benefits of PESTEL framework- Improves strategic planning, identifies opportunities, identifies potential threats, improves understanding of the business environment, supports decision making. </a:t>
            </a:r>
          </a:p>
          <a:p>
            <a:pPr lvl="1">
              <a:lnSpc>
                <a:spcPct val="10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Criticisms of this framework?- Difficult to draw a specific conclusion from the data (time consuming), doesn’t help you to prioritize causes- general factors rather than impacting factors.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4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49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4900" dirty="0"/>
              <a:t>Alvarez, A</a:t>
            </a:r>
            <a:r>
              <a:rPr lang="en-GB" sz="4900" i="1" dirty="0"/>
              <a:t>.(2013) </a:t>
            </a:r>
            <a:r>
              <a:rPr lang="en-GB" sz="4900" dirty="0"/>
              <a:t>PESTEL FRAMEWORK</a:t>
            </a:r>
            <a:endParaRPr lang="en-GB" sz="49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179180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732480"/>
              </p:ext>
            </p:extLst>
          </p:nvPr>
        </p:nvGraphicFramePr>
        <p:xfrm>
          <a:off x="682304" y="2132013"/>
          <a:ext cx="10827391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Changes in government (tax/ policies affecting business costs.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Raise in overheads such as rent/utility bills.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Inflation- increasing the cost of ingredients, energy and transport.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Cost of living.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Growing customer demand for healthier foods options.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Changing of customer lifestyles.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No online ordering and delivery platforms.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Relies on phone orders and customer walk ins but can't always answer the phone.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Must comply with food Safety and  hygiene regulations.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Refunds and cancellations.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Restrictions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Climate change, crop failures.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BD0AF828-8CE2-8873-B069-4E450847E9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6096000" y="1574800"/>
            <a:ext cx="5178206" cy="317233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240241"/>
            <a:ext cx="10760054" cy="12282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944" y="2231287"/>
            <a:ext cx="4864875" cy="3850724"/>
          </a:xfrm>
        </p:spPr>
        <p:txBody>
          <a:bodyPr anchor="ctr">
            <a:normAutofit fontScale="25000" lnSpcReduction="20000"/>
          </a:bodyPr>
          <a:lstStyle/>
          <a:p>
            <a:pPr lvl="1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 is a tool that helps us to identify and display causes of a problem.</a:t>
            </a:r>
          </a:p>
          <a:p>
            <a:pPr lvl="1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It is used to help us to understand why the problem is caused in a visual display, helps to support with research- helping team members communicate with each other and the organisation. </a:t>
            </a:r>
          </a:p>
          <a:p>
            <a:pPr lvl="1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It is used across many business's, education and healthcare by identifying the problem, establishing the relevant categories then identifying more specific factors leading to the problem.</a:t>
            </a:r>
          </a:p>
          <a:p>
            <a:pPr lvl="1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The benefits of this model is that it improves problem solving by helping understanding the causes of an issue. Provides a clear structure making it easier to understand and is easy to use.</a:t>
            </a:r>
          </a:p>
          <a:p>
            <a:pPr lvl="1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The criticism of this model is that it can be too simplistic when dealing with complex situations.</a:t>
            </a:r>
          </a:p>
          <a:p>
            <a:pPr marL="457200" lvl="1" indent="0">
              <a:buNone/>
            </a:pPr>
            <a:endParaRPr lang="en-GB" sz="6400" dirty="0"/>
          </a:p>
          <a:p>
            <a:pPr marL="457200" lvl="1" indent="0">
              <a:buNone/>
            </a:pPr>
            <a:r>
              <a:rPr lang="en-GB" sz="6400" dirty="0"/>
              <a:t>Majka, M., 2023. Fishbone diagram.</a:t>
            </a: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Sales remain 25% below 2019 figures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Closure of surrounding shops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footfall in retail park (restrictions)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Redundancy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workers work from home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customer feedback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Difficult to budget for stock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costs of organic ingredients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automated booking system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online platforms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cannot always answer the phone (pre-order)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2738192" y="5861494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Majka, M., 2023. Fishbone diagram.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1493808"/>
            <a:ext cx="10515600" cy="4351338"/>
          </a:xfrm>
        </p:spPr>
        <p:txBody>
          <a:bodyPr>
            <a:normAutofit fontScale="92500" lnSpcReduction="10000"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Reduced footfall since 2020 has decreased sales significantly due to the restriction, shop closures and redundancies,  reducing potential customers passing the bakery.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Remote working has reduced customer visits because the office workers who previously brought food from the bakery now work from home.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Basil’s faces an increase rising in costs in rent, business rates, insurance and organic ingredients. Although these costs do not reduce the sales of Basil’s Bakery they reduce profit.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No delivery service and long waiting times for pre-orders as Basil cannot always answer the phone can result in a loss of sales as he is not meeting customer needs and expectations.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Majka, M.(</a:t>
            </a:r>
            <a:r>
              <a:rPr lang="en-GB" i="1" dirty="0"/>
              <a:t>2023)</a:t>
            </a:r>
            <a:r>
              <a:rPr lang="en-GB" dirty="0"/>
              <a:t>.Fishbone diagram. Available at:</a:t>
            </a:r>
            <a:r>
              <a:rPr lang="en-GB" dirty="0">
                <a:hlinkClick r:id="rId2"/>
              </a:rPr>
              <a:t>(1) Fishbone Diagram | LinkedIn</a:t>
            </a:r>
            <a:r>
              <a:rPr lang="en-GB" dirty="0"/>
              <a:t>.(Accesed:14.06.26)</a:t>
            </a:r>
            <a:endParaRPr lang="en-GB" i="1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>
                <a:ea typeface="DengXian" panose="02010600030101010101" pitchFamily="2" charset="-122"/>
                <a:cs typeface="Arial" panose="020B0604020202020204" pitchFamily="34" charset="0"/>
              </a:rPr>
              <a:t>Solving problems and making decisions</a:t>
            </a:r>
            <a:r>
              <a:rPr lang="en-GB" i="1" dirty="0">
                <a:ea typeface="DengXian" panose="02010600030101010101" pitchFamily="2" charset="-122"/>
                <a:cs typeface="Arial" panose="020B0604020202020204" pitchFamily="34" charset="0"/>
              </a:rPr>
              <a:t>.(</a:t>
            </a:r>
            <a:r>
              <a:rPr lang="en-GB" dirty="0">
                <a:ea typeface="DengXian" panose="02010600030101010101" pitchFamily="2" charset="-122"/>
                <a:cs typeface="Arial" panose="020B0604020202020204" pitchFamily="34" charset="0"/>
              </a:rPr>
              <a:t>5</a:t>
            </a:r>
            <a:r>
              <a:rPr lang="en-GB" baseline="30000" dirty="0"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dirty="0">
                <a:ea typeface="DengXian" panose="02010600030101010101" pitchFamily="2" charset="-122"/>
                <a:cs typeface="Arial" panose="020B0604020202020204" pitchFamily="34" charset="0"/>
              </a:rPr>
              <a:t>ed)</a:t>
            </a:r>
            <a:r>
              <a:rPr lang="en-GB" i="1" dirty="0">
                <a:ea typeface="DengXian" panose="02010600030101010101" pitchFamily="2" charset="-122"/>
                <a:cs typeface="Arial" panose="020B0604020202020204" pitchFamily="34" charset="0"/>
              </a:rPr>
              <a:t>(2017).</a:t>
            </a:r>
            <a:r>
              <a:rPr lang="en-GB" dirty="0">
                <a:ea typeface="DengXian" panose="02010600030101010101" pitchFamily="2" charset="-122"/>
                <a:cs typeface="Arial" panose="020B0604020202020204" pitchFamily="34" charset="0"/>
              </a:rPr>
              <a:t>Pergamon Flexible Learning.(Accessed:14.06.26)</a:t>
            </a:r>
            <a:r>
              <a:rPr lang="en-GB" i="1" dirty="0"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>
                <a:ea typeface="DengXian" panose="02010600030101010101" pitchFamily="2" charset="-122"/>
                <a:cs typeface="Arial" panose="020B0604020202020204" pitchFamily="34" charset="0"/>
              </a:rPr>
              <a:t>Taylor &amp; Francis.</a:t>
            </a:r>
            <a:r>
              <a:rPr lang="en-GB" i="1" dirty="0">
                <a:ea typeface="DengXian" panose="02010600030101010101" pitchFamily="2" charset="-122"/>
                <a:cs typeface="Arial" panose="020B0604020202020204" pitchFamily="34" charset="0"/>
              </a:rPr>
              <a:t>(2018).</a:t>
            </a:r>
            <a:r>
              <a:rPr lang="en-GB" dirty="0">
                <a:ea typeface="DengXian" panose="02010600030101010101" pitchFamily="2" charset="-122"/>
                <a:cs typeface="Arial" panose="020B0604020202020204" pitchFamily="34" charset="0"/>
              </a:rPr>
              <a:t>The problem solving-prevention and decision-making guide.(Accessed:14.06.26)</a:t>
            </a:r>
          </a:p>
          <a:p>
            <a:r>
              <a:rPr lang="en-GB" dirty="0"/>
              <a:t>Alvarez, A</a:t>
            </a:r>
            <a:r>
              <a:rPr lang="en-GB" i="1" dirty="0"/>
              <a:t>.(2013) </a:t>
            </a:r>
            <a:r>
              <a:rPr lang="en-GB" dirty="0"/>
              <a:t>PESTEL FRAMEWORK. Available at: </a:t>
            </a:r>
            <a:r>
              <a:rPr lang="en-GB" dirty="0">
                <a:hlinkClick r:id="rId3"/>
              </a:rPr>
              <a:t>PESTEL FRAMEWORK</a:t>
            </a:r>
            <a:r>
              <a:rPr lang="en-GB" dirty="0"/>
              <a:t>.(Accessed:14.06.26)</a:t>
            </a:r>
          </a:p>
          <a:p>
            <a:r>
              <a:rPr lang="en-GB" dirty="0"/>
              <a:t>Majka, M</a:t>
            </a:r>
            <a:r>
              <a:rPr lang="en-GB" i="1" dirty="0"/>
              <a:t>.(2024</a:t>
            </a:r>
            <a:r>
              <a:rPr lang="en-GB" dirty="0"/>
              <a:t>).Root Cause Analysis. Available at :</a:t>
            </a:r>
            <a:r>
              <a:rPr lang="en-GB" dirty="0">
                <a:hlinkClick r:id="rId4"/>
              </a:rPr>
              <a:t>Root Cause Analysis | LinkedIn</a:t>
            </a:r>
            <a:r>
              <a:rPr lang="en-GB" dirty="0"/>
              <a:t>.(Accessed:14.06.26)</a:t>
            </a:r>
          </a:p>
          <a:p>
            <a:endParaRPr lang="en-GB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600" dirty="0"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2388</TotalTime>
  <Words>1289</Words>
  <Application>Microsoft Office PowerPoint</Application>
  <PresentationFormat>Widescreen</PresentationFormat>
  <Paragraphs>140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DengXian</vt:lpstr>
      <vt:lpstr>Arial</vt:lpstr>
      <vt:lpstr>Trebuchet MS</vt:lpstr>
      <vt:lpstr>Wingdings</vt:lpstr>
      <vt:lpstr>Wingdings 3</vt:lpstr>
      <vt:lpstr>Facet</vt:lpstr>
      <vt:lpstr>PowerPoint Presentation</vt:lpstr>
      <vt:lpstr>Provide an Overview of your presentation.  </vt:lpstr>
      <vt:lpstr>Provide an overview of Basil’s Bakery.  </vt:lpstr>
      <vt:lpstr>Provide an insight into the problems Basil’s Bakery are facing. </vt:lpstr>
      <vt:lpstr>Provide a critique of the PESTEL Framework  </vt:lpstr>
      <vt:lpstr> Provide an application and discuss the information provided in your PESTEL Framework   </vt:lpstr>
      <vt:lpstr>Provide a critique of the Cause-and-Effect model</vt:lpstr>
      <vt:lpstr>PowerPoint Presentation</vt:lpstr>
      <vt:lpstr>Provide a summary of your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Marlon McGrath (2518797)</cp:lastModifiedBy>
  <cp:revision>166</cp:revision>
  <dcterms:created xsi:type="dcterms:W3CDTF">2024-01-29T11:42:05Z</dcterms:created>
  <dcterms:modified xsi:type="dcterms:W3CDTF">2026-06-14T15:50:17Z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