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2" r:id="rId7"/>
    <p:sldId id="263" r:id="rId8"/>
    <p:sldId id="264" r:id="rId9"/>
    <p:sldId id="261"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11/18/2018</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11/18/2018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11/18/2018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11/18/2018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11/18/2018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11/18/2018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11/18/2018</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70D25-0647-41D8-98EC-50BEA1B319F7}"/>
              </a:ext>
            </a:extLst>
          </p:cNvPr>
          <p:cNvSpPr>
            <a:spLocks noGrp="1"/>
          </p:cNvSpPr>
          <p:nvPr>
            <p:ph type="ctrTitle"/>
          </p:nvPr>
        </p:nvSpPr>
        <p:spPr>
          <a:xfrm>
            <a:off x="2692398" y="1722783"/>
            <a:ext cx="6815669" cy="1663881"/>
          </a:xfrm>
        </p:spPr>
        <p:txBody>
          <a:bodyPr/>
          <a:lstStyle/>
          <a:p>
            <a:r>
              <a:rPr lang="en-GB" dirty="0">
                <a:solidFill>
                  <a:schemeClr val="bg1"/>
                </a:solidFill>
                <a:latin typeface="Cambria" panose="02040503050406030204" pitchFamily="18" charset="0"/>
                <a:ea typeface="Cambria" panose="02040503050406030204" pitchFamily="18" charset="0"/>
              </a:rPr>
              <a:t>The Origins of Chinese Civilisation</a:t>
            </a:r>
          </a:p>
        </p:txBody>
      </p:sp>
      <p:sp>
        <p:nvSpPr>
          <p:cNvPr id="3" name="Subtitle 2">
            <a:extLst>
              <a:ext uri="{FF2B5EF4-FFF2-40B4-BE49-F238E27FC236}">
                <a16:creationId xmlns:a16="http://schemas.microsoft.com/office/drawing/2014/main" id="{267B50A2-BAC9-4BAC-B40B-8513AB686564}"/>
              </a:ext>
            </a:extLst>
          </p:cNvPr>
          <p:cNvSpPr>
            <a:spLocks noGrp="1"/>
          </p:cNvSpPr>
          <p:nvPr>
            <p:ph type="subTitle" idx="1"/>
          </p:nvPr>
        </p:nvSpPr>
        <p:spPr/>
        <p:txBody>
          <a:bodyPr/>
          <a:lstStyle/>
          <a:p>
            <a:r>
              <a:rPr lang="en-GB" dirty="0">
                <a:solidFill>
                  <a:schemeClr val="bg1"/>
                </a:solidFill>
                <a:latin typeface="Cambria" panose="02040503050406030204" pitchFamily="18" charset="0"/>
                <a:ea typeface="Cambria" panose="02040503050406030204" pitchFamily="18" charset="0"/>
              </a:rPr>
              <a:t>Matilda Jones</a:t>
            </a:r>
          </a:p>
        </p:txBody>
      </p:sp>
    </p:spTree>
    <p:extLst>
      <p:ext uri="{BB962C8B-B14F-4D97-AF65-F5344CB8AC3E}">
        <p14:creationId xmlns:p14="http://schemas.microsoft.com/office/powerpoint/2010/main" val="9229597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CFA6E-1EBA-4D11-931E-707A54BA9785}"/>
              </a:ext>
            </a:extLst>
          </p:cNvPr>
          <p:cNvSpPr>
            <a:spLocks noGrp="1"/>
          </p:cNvSpPr>
          <p:nvPr>
            <p:ph type="title"/>
          </p:nvPr>
        </p:nvSpPr>
        <p:spPr/>
        <p:txBody>
          <a:bodyPr/>
          <a:lstStyle/>
          <a:p>
            <a:r>
              <a:rPr lang="en-GB" dirty="0">
                <a:solidFill>
                  <a:schemeClr val="bg1"/>
                </a:solidFill>
                <a:latin typeface="Cambria" panose="02040503050406030204" pitchFamily="18" charset="0"/>
                <a:ea typeface="Cambria" panose="02040503050406030204" pitchFamily="18" charset="0"/>
              </a:rPr>
              <a:t>Introduction</a:t>
            </a:r>
          </a:p>
        </p:txBody>
      </p:sp>
      <p:sp>
        <p:nvSpPr>
          <p:cNvPr id="3" name="Content Placeholder 2">
            <a:extLst>
              <a:ext uri="{FF2B5EF4-FFF2-40B4-BE49-F238E27FC236}">
                <a16:creationId xmlns:a16="http://schemas.microsoft.com/office/drawing/2014/main" id="{B099279F-51AA-41C9-9A66-CF5555A15E61}"/>
              </a:ext>
            </a:extLst>
          </p:cNvPr>
          <p:cNvSpPr>
            <a:spLocks noGrp="1"/>
          </p:cNvSpPr>
          <p:nvPr>
            <p:ph idx="1"/>
          </p:nvPr>
        </p:nvSpPr>
        <p:spPr/>
        <p:txBody>
          <a:bodyPr>
            <a:normAutofit/>
          </a:bodyPr>
          <a:lstStyle/>
          <a:p>
            <a:pPr marL="0" indent="0">
              <a:buNone/>
            </a:pPr>
            <a:r>
              <a:rPr lang="en-GB" sz="1800" dirty="0">
                <a:solidFill>
                  <a:schemeClr val="bg1"/>
                </a:solidFill>
                <a:latin typeface="Cambria" panose="02040503050406030204" pitchFamily="18" charset="0"/>
                <a:ea typeface="Cambria" panose="02040503050406030204" pitchFamily="18" charset="0"/>
              </a:rPr>
              <a:t>In this power point I will be examining the origins of Chinese Civilisation. Generally, China’s evolution follows a basic formula of Primitive, Slave, and Feudal.</a:t>
            </a:r>
            <a:br>
              <a:rPr lang="en-GB" sz="1800" dirty="0">
                <a:solidFill>
                  <a:schemeClr val="bg1"/>
                </a:solidFill>
                <a:latin typeface="Cambria" panose="02040503050406030204" pitchFamily="18" charset="0"/>
                <a:ea typeface="Cambria" panose="02040503050406030204" pitchFamily="18" charset="0"/>
              </a:rPr>
            </a:br>
            <a:r>
              <a:rPr lang="en-GB" sz="1800" dirty="0">
                <a:solidFill>
                  <a:schemeClr val="bg1"/>
                </a:solidFill>
                <a:latin typeface="Cambria" panose="02040503050406030204" pitchFamily="18" charset="0"/>
                <a:ea typeface="Cambria" panose="02040503050406030204" pitchFamily="18" charset="0"/>
              </a:rPr>
              <a:t>Mythologically speaking I will note the existence of Huang-Di and Yandi, who are considered to be the start of China as a civilisation. </a:t>
            </a:r>
            <a:br>
              <a:rPr lang="en-GB" sz="1800" dirty="0">
                <a:solidFill>
                  <a:schemeClr val="bg1"/>
                </a:solidFill>
                <a:latin typeface="Cambria" panose="02040503050406030204" pitchFamily="18" charset="0"/>
                <a:ea typeface="Cambria" panose="02040503050406030204" pitchFamily="18" charset="0"/>
              </a:rPr>
            </a:br>
            <a:r>
              <a:rPr lang="en-GB" sz="1800" dirty="0">
                <a:solidFill>
                  <a:schemeClr val="bg1"/>
                </a:solidFill>
                <a:latin typeface="Cambria" panose="02040503050406030204" pitchFamily="18" charset="0"/>
                <a:ea typeface="Cambria" panose="02040503050406030204" pitchFamily="18" charset="0"/>
              </a:rPr>
              <a:t>Please be aware that this is only a basic overview of China’s growth as a Civilisation.</a:t>
            </a:r>
          </a:p>
        </p:txBody>
      </p:sp>
    </p:spTree>
    <p:extLst>
      <p:ext uri="{BB962C8B-B14F-4D97-AF65-F5344CB8AC3E}">
        <p14:creationId xmlns:p14="http://schemas.microsoft.com/office/powerpoint/2010/main" val="3136616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40F1E-1A40-49F3-B9E5-44CC893F7AFF}"/>
              </a:ext>
            </a:extLst>
          </p:cNvPr>
          <p:cNvSpPr>
            <a:spLocks noGrp="1"/>
          </p:cNvSpPr>
          <p:nvPr>
            <p:ph type="title"/>
          </p:nvPr>
        </p:nvSpPr>
        <p:spPr/>
        <p:txBody>
          <a:bodyPr/>
          <a:lstStyle/>
          <a:p>
            <a:r>
              <a:rPr lang="en-GB" dirty="0">
                <a:solidFill>
                  <a:schemeClr val="bg1"/>
                </a:solidFill>
                <a:latin typeface="Cambria" panose="02040503050406030204" pitchFamily="18" charset="0"/>
                <a:ea typeface="Cambria" panose="02040503050406030204" pitchFamily="18" charset="0"/>
              </a:rPr>
              <a:t>The Neolithic Era</a:t>
            </a:r>
          </a:p>
        </p:txBody>
      </p:sp>
      <p:sp>
        <p:nvSpPr>
          <p:cNvPr id="3" name="Content Placeholder 2">
            <a:extLst>
              <a:ext uri="{FF2B5EF4-FFF2-40B4-BE49-F238E27FC236}">
                <a16:creationId xmlns:a16="http://schemas.microsoft.com/office/drawing/2014/main" id="{7CD8E6B2-6965-48D6-86BF-66D3C62207A9}"/>
              </a:ext>
            </a:extLst>
          </p:cNvPr>
          <p:cNvSpPr>
            <a:spLocks noGrp="1"/>
          </p:cNvSpPr>
          <p:nvPr>
            <p:ph idx="1"/>
          </p:nvPr>
        </p:nvSpPr>
        <p:spPr/>
        <p:txBody>
          <a:bodyPr>
            <a:normAutofit lnSpcReduction="10000"/>
          </a:bodyPr>
          <a:lstStyle/>
          <a:p>
            <a:pPr>
              <a:spcBef>
                <a:spcPts val="0"/>
              </a:spcBef>
              <a:spcAft>
                <a:spcPts val="0"/>
              </a:spcAft>
            </a:pPr>
            <a:r>
              <a:rPr lang="en-GB" sz="1800" dirty="0">
                <a:solidFill>
                  <a:schemeClr val="bg1"/>
                </a:solidFill>
                <a:latin typeface="Cambria" panose="02040503050406030204" pitchFamily="18" charset="0"/>
                <a:ea typeface="Cambria" panose="02040503050406030204" pitchFamily="18" charset="0"/>
              </a:rPr>
              <a:t>At some point in the Neolithic Era/around that period, commemoration of the dead became more orderly and articulated, taking on an ideological and judicial power of its own. This new appreciation of the dead would evolve into a culture of Ancestor Worship. Such value of family and relationships with others also led to a culture of group and community living among families, however extended the relation may be.</a:t>
            </a:r>
          </a:p>
          <a:p>
            <a:pPr>
              <a:spcBef>
                <a:spcPts val="0"/>
              </a:spcBef>
              <a:spcAft>
                <a:spcPts val="0"/>
              </a:spcAft>
            </a:pPr>
            <a:r>
              <a:rPr lang="en-GB" sz="1800" dirty="0">
                <a:solidFill>
                  <a:schemeClr val="bg1"/>
                </a:solidFill>
                <a:latin typeface="Cambria" panose="02040503050406030204" pitchFamily="18" charset="0"/>
                <a:ea typeface="Cambria" panose="02040503050406030204" pitchFamily="18" charset="0"/>
              </a:rPr>
              <a:t>Hierarchical social distinctions are seen in Neolithic- look at difference in grave types and quality. Massive mobilisation of labour- Bronze age city walls, royal Shang tombs, public works.</a:t>
            </a:r>
          </a:p>
          <a:p>
            <a:pPr>
              <a:spcBef>
                <a:spcPts val="0"/>
              </a:spcBef>
              <a:spcAft>
                <a:spcPts val="0"/>
              </a:spcAft>
            </a:pPr>
            <a:r>
              <a:rPr lang="en-GB" sz="1800" dirty="0">
                <a:solidFill>
                  <a:schemeClr val="bg1"/>
                </a:solidFill>
                <a:latin typeface="Cambria" panose="02040503050406030204" pitchFamily="18" charset="0"/>
                <a:ea typeface="Cambria" panose="02040503050406030204" pitchFamily="18" charset="0"/>
              </a:rPr>
              <a:t>Emphasis on group not individual.</a:t>
            </a:r>
          </a:p>
          <a:p>
            <a:pPr>
              <a:spcBef>
                <a:spcPts val="0"/>
              </a:spcBef>
              <a:spcAft>
                <a:spcPts val="0"/>
              </a:spcAft>
            </a:pPr>
            <a:r>
              <a:rPr lang="en-GB" sz="1800" dirty="0">
                <a:solidFill>
                  <a:schemeClr val="bg1"/>
                </a:solidFill>
                <a:latin typeface="Cambria" panose="02040503050406030204" pitchFamily="18" charset="0"/>
                <a:ea typeface="Cambria" panose="02040503050406030204" pitchFamily="18" charset="0"/>
              </a:rPr>
              <a:t>Emphasis on ritual in all areas of life- Neolithic Mortuary Cults.</a:t>
            </a:r>
          </a:p>
          <a:p>
            <a:pPr>
              <a:spcBef>
                <a:spcPts val="0"/>
              </a:spcBef>
              <a:spcAft>
                <a:spcPts val="0"/>
              </a:spcAft>
            </a:pPr>
            <a:r>
              <a:rPr lang="en-GB" sz="1800" dirty="0">
                <a:solidFill>
                  <a:schemeClr val="bg1"/>
                </a:solidFill>
                <a:latin typeface="Cambria" panose="02040503050406030204" pitchFamily="18" charset="0"/>
                <a:ea typeface="Cambria" panose="02040503050406030204" pitchFamily="18" charset="0"/>
              </a:rPr>
              <a:t>Emphasis on formal boundaries and Models.</a:t>
            </a:r>
          </a:p>
          <a:p>
            <a:pPr>
              <a:spcBef>
                <a:spcPts val="0"/>
              </a:spcBef>
              <a:spcAft>
                <a:spcPts val="0"/>
              </a:spcAft>
            </a:pPr>
            <a:r>
              <a:rPr lang="en-GB" sz="1800" dirty="0">
                <a:solidFill>
                  <a:schemeClr val="bg1"/>
                </a:solidFill>
                <a:latin typeface="Cambria" panose="02040503050406030204" pitchFamily="18" charset="0"/>
                <a:ea typeface="Cambria" panose="02040503050406030204" pitchFamily="18" charset="0"/>
              </a:rPr>
              <a:t>Ethic of service, obligation, and emulation.</a:t>
            </a:r>
            <a:br>
              <a:rPr lang="en-GB" sz="1800" dirty="0">
                <a:solidFill>
                  <a:schemeClr val="bg1"/>
                </a:solidFill>
                <a:latin typeface="Cambria" panose="02040503050406030204" pitchFamily="18" charset="0"/>
                <a:ea typeface="Cambria" panose="02040503050406030204" pitchFamily="18" charset="0"/>
              </a:rPr>
            </a:br>
            <a:r>
              <a:rPr lang="en-GB" sz="1800" dirty="0">
                <a:solidFill>
                  <a:schemeClr val="bg1"/>
                </a:solidFill>
                <a:latin typeface="Cambria" panose="02040503050406030204" pitchFamily="18" charset="0"/>
                <a:ea typeface="Cambria" panose="02040503050406030204" pitchFamily="18" charset="0"/>
              </a:rPr>
              <a:t>                                                                                                                      (</a:t>
            </a:r>
            <a:r>
              <a:rPr lang="en-GB" sz="1800" dirty="0" err="1">
                <a:solidFill>
                  <a:schemeClr val="bg1"/>
                </a:solidFill>
                <a:latin typeface="Cambria" panose="02040503050406030204" pitchFamily="18" charset="0"/>
                <a:ea typeface="Cambria" panose="02040503050406030204" pitchFamily="18" charset="0"/>
              </a:rPr>
              <a:t>Ropp</a:t>
            </a:r>
            <a:r>
              <a:rPr lang="en-GB" sz="1800" dirty="0">
                <a:solidFill>
                  <a:schemeClr val="bg1"/>
                </a:solidFill>
                <a:latin typeface="Cambria" panose="02040503050406030204" pitchFamily="18" charset="0"/>
                <a:ea typeface="Cambria" panose="02040503050406030204" pitchFamily="18" charset="0"/>
              </a:rPr>
              <a:t>, 1990)</a:t>
            </a:r>
          </a:p>
          <a:p>
            <a:endParaRPr lang="en-GB" dirty="0">
              <a:solidFill>
                <a:schemeClr val="bg1"/>
              </a:solidFill>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960864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724A6-94CB-4247-B774-C61C231370D2}"/>
              </a:ext>
            </a:extLst>
          </p:cNvPr>
          <p:cNvSpPr>
            <a:spLocks noGrp="1"/>
          </p:cNvSpPr>
          <p:nvPr>
            <p:ph type="title"/>
          </p:nvPr>
        </p:nvSpPr>
        <p:spPr/>
        <p:txBody>
          <a:bodyPr/>
          <a:lstStyle/>
          <a:p>
            <a:r>
              <a:rPr lang="en-GB" dirty="0">
                <a:solidFill>
                  <a:schemeClr val="bg1"/>
                </a:solidFill>
                <a:latin typeface="Cambria" panose="02040503050406030204" pitchFamily="18" charset="0"/>
                <a:ea typeface="Cambria" panose="02040503050406030204" pitchFamily="18" charset="0"/>
              </a:rPr>
              <a:t>Primitive Society</a:t>
            </a:r>
          </a:p>
        </p:txBody>
      </p:sp>
      <p:sp>
        <p:nvSpPr>
          <p:cNvPr id="3" name="Content Placeholder 2">
            <a:extLst>
              <a:ext uri="{FF2B5EF4-FFF2-40B4-BE49-F238E27FC236}">
                <a16:creationId xmlns:a16="http://schemas.microsoft.com/office/drawing/2014/main" id="{0E0CD975-00F1-4167-939D-889BC5B5A1ED}"/>
              </a:ext>
            </a:extLst>
          </p:cNvPr>
          <p:cNvSpPr>
            <a:spLocks noGrp="1"/>
          </p:cNvSpPr>
          <p:nvPr>
            <p:ph idx="1"/>
          </p:nvPr>
        </p:nvSpPr>
        <p:spPr/>
        <p:txBody>
          <a:bodyPr>
            <a:normAutofit/>
          </a:bodyPr>
          <a:lstStyle/>
          <a:p>
            <a:pPr>
              <a:spcBef>
                <a:spcPts val="0"/>
              </a:spcBef>
            </a:pPr>
            <a:r>
              <a:rPr lang="en-GB" sz="1800" dirty="0">
                <a:solidFill>
                  <a:schemeClr val="bg1"/>
                </a:solidFill>
                <a:latin typeface="Cambria" panose="02040503050406030204" pitchFamily="18" charset="0"/>
                <a:ea typeface="Cambria" panose="02040503050406030204" pitchFamily="18" charset="0"/>
              </a:rPr>
              <a:t>Primitive Society- Est Neolithic= society without classes or exploitation- clan commune- form of social organisation- all members in commune related, land, domestic animals, and tools were common property. Weapons were owned by individuals. Members of commune worked together to work land and provide food (hunting, etc) Fruits of this labour were equally shared. </a:t>
            </a:r>
          </a:p>
          <a:p>
            <a:pPr>
              <a:spcBef>
                <a:spcPts val="0"/>
              </a:spcBef>
            </a:pPr>
            <a:r>
              <a:rPr lang="en-GB" sz="1800" dirty="0">
                <a:solidFill>
                  <a:schemeClr val="bg1"/>
                </a:solidFill>
                <a:latin typeface="Cambria" panose="02040503050406030204" pitchFamily="18" charset="0"/>
                <a:ea typeface="Cambria" panose="02040503050406030204" pitchFamily="18" charset="0"/>
              </a:rPr>
              <a:t>The head of commune was elected. Important matters were discussed at clan meetings. Sometimes neighbouring communes combined into a tribe under a chief. Alliances and confederations were often formed to deal with hostile groups.</a:t>
            </a:r>
            <a:br>
              <a:rPr lang="en-GB" sz="1800" dirty="0">
                <a:solidFill>
                  <a:schemeClr val="bg1"/>
                </a:solidFill>
                <a:latin typeface="Cambria" panose="02040503050406030204" pitchFamily="18" charset="0"/>
                <a:ea typeface="Cambria" panose="02040503050406030204" pitchFamily="18" charset="0"/>
              </a:rPr>
            </a:br>
            <a:br>
              <a:rPr lang="en-GB" sz="1800" dirty="0">
                <a:solidFill>
                  <a:schemeClr val="bg1"/>
                </a:solidFill>
                <a:latin typeface="Cambria" panose="02040503050406030204" pitchFamily="18" charset="0"/>
                <a:ea typeface="Cambria" panose="02040503050406030204" pitchFamily="18" charset="0"/>
              </a:rPr>
            </a:br>
            <a:r>
              <a:rPr lang="en-GB" sz="1800" dirty="0">
                <a:solidFill>
                  <a:schemeClr val="bg1"/>
                </a:solidFill>
                <a:latin typeface="Cambria" panose="02040503050406030204" pitchFamily="18" charset="0"/>
                <a:ea typeface="Cambria" panose="02040503050406030204" pitchFamily="18" charset="0"/>
              </a:rPr>
              <a:t>                                                                                                                 (Lin, 1965)</a:t>
            </a:r>
          </a:p>
        </p:txBody>
      </p:sp>
    </p:spTree>
    <p:extLst>
      <p:ext uri="{BB962C8B-B14F-4D97-AF65-F5344CB8AC3E}">
        <p14:creationId xmlns:p14="http://schemas.microsoft.com/office/powerpoint/2010/main" val="38795720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DB62D-9E94-495D-982C-992B19545F85}"/>
              </a:ext>
            </a:extLst>
          </p:cNvPr>
          <p:cNvSpPr>
            <a:spLocks noGrp="1"/>
          </p:cNvSpPr>
          <p:nvPr>
            <p:ph type="title"/>
          </p:nvPr>
        </p:nvSpPr>
        <p:spPr/>
        <p:txBody>
          <a:bodyPr/>
          <a:lstStyle/>
          <a:p>
            <a:r>
              <a:rPr lang="en-GB" dirty="0">
                <a:solidFill>
                  <a:schemeClr val="bg1"/>
                </a:solidFill>
                <a:latin typeface="Cambria" panose="02040503050406030204" pitchFamily="18" charset="0"/>
                <a:ea typeface="Cambria" panose="02040503050406030204" pitchFamily="18" charset="0"/>
              </a:rPr>
              <a:t>Slave Society</a:t>
            </a:r>
          </a:p>
        </p:txBody>
      </p:sp>
      <p:sp>
        <p:nvSpPr>
          <p:cNvPr id="3" name="Content Placeholder 2">
            <a:extLst>
              <a:ext uri="{FF2B5EF4-FFF2-40B4-BE49-F238E27FC236}">
                <a16:creationId xmlns:a16="http://schemas.microsoft.com/office/drawing/2014/main" id="{194C9C37-F341-4A14-B413-697D1446CC12}"/>
              </a:ext>
            </a:extLst>
          </p:cNvPr>
          <p:cNvSpPr>
            <a:spLocks noGrp="1"/>
          </p:cNvSpPr>
          <p:nvPr>
            <p:ph idx="1"/>
          </p:nvPr>
        </p:nvSpPr>
        <p:spPr/>
        <p:txBody>
          <a:bodyPr>
            <a:normAutofit/>
          </a:bodyPr>
          <a:lstStyle/>
          <a:p>
            <a:pPr>
              <a:spcBef>
                <a:spcPts val="0"/>
              </a:spcBef>
              <a:spcAft>
                <a:spcPts val="0"/>
              </a:spcAft>
            </a:pPr>
            <a:r>
              <a:rPr lang="en-GB" sz="1800" dirty="0">
                <a:solidFill>
                  <a:schemeClr val="bg1"/>
                </a:solidFill>
                <a:latin typeface="Cambria" panose="02040503050406030204" pitchFamily="18" charset="0"/>
                <a:ea typeface="Cambria" panose="02040503050406030204" pitchFamily="18" charset="0"/>
              </a:rPr>
              <a:t>Slave society then emerged over the course of the disintegration of the Clan commune, was more advanced than what had been. The Hsia ruler’s domain spread from the Lo, Chi, and Yellow Rivers. In this society, the Slaves and their owners were two very different classes. The slaves were used in many fields of work and were exploited and oppressed. In contrast, the slave owners were the ones doing the exploiting, and owned huge wealth.</a:t>
            </a:r>
          </a:p>
          <a:p>
            <a:pPr>
              <a:spcBef>
                <a:spcPts val="0"/>
              </a:spcBef>
              <a:spcAft>
                <a:spcPts val="0"/>
              </a:spcAft>
            </a:pPr>
            <a:r>
              <a:rPr lang="en-GB" sz="1800" dirty="0">
                <a:solidFill>
                  <a:schemeClr val="bg1"/>
                </a:solidFill>
                <a:latin typeface="Cambria" panose="02040503050406030204" pitchFamily="18" charset="0"/>
                <a:ea typeface="Cambria" panose="02040503050406030204" pitchFamily="18" charset="0"/>
              </a:rPr>
              <a:t>Peasants now had to pay tax for land, leaving them with a bare existence. Some noblemen acquired land and became landlords, as did a few merchants and better-off peasants. Soldiers who had performed admirably were given land as a reward. Renting land led to feudal exploitation. In short, land was very important, as both a source of income, and a source of food.</a:t>
            </a:r>
            <a:br>
              <a:rPr lang="en-GB" sz="1800" dirty="0">
                <a:solidFill>
                  <a:schemeClr val="bg1"/>
                </a:solidFill>
                <a:latin typeface="Cambria" panose="02040503050406030204" pitchFamily="18" charset="0"/>
                <a:ea typeface="Cambria" panose="02040503050406030204" pitchFamily="18" charset="0"/>
              </a:rPr>
            </a:br>
            <a:r>
              <a:rPr lang="en-GB" sz="1800" dirty="0">
                <a:solidFill>
                  <a:schemeClr val="bg1"/>
                </a:solidFill>
                <a:latin typeface="Cambria" panose="02040503050406030204" pitchFamily="18" charset="0"/>
                <a:ea typeface="Cambria" panose="02040503050406030204" pitchFamily="18" charset="0"/>
              </a:rPr>
              <a:t>                                                                                                            (Lin, 1965)</a:t>
            </a:r>
          </a:p>
          <a:p>
            <a:pPr>
              <a:spcBef>
                <a:spcPts val="0"/>
              </a:spcBef>
              <a:spcAft>
                <a:spcPts val="0"/>
              </a:spcAft>
            </a:pPr>
            <a:endParaRPr lang="en-GB" sz="1800" dirty="0">
              <a:solidFill>
                <a:schemeClr val="bg1"/>
              </a:solidFill>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5363875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67357-CE4C-49D0-8446-5EEF0623041E}"/>
              </a:ext>
            </a:extLst>
          </p:cNvPr>
          <p:cNvSpPr>
            <a:spLocks noGrp="1"/>
          </p:cNvSpPr>
          <p:nvPr>
            <p:ph type="title"/>
          </p:nvPr>
        </p:nvSpPr>
        <p:spPr/>
        <p:txBody>
          <a:bodyPr/>
          <a:lstStyle/>
          <a:p>
            <a:r>
              <a:rPr lang="en-GB" dirty="0">
                <a:solidFill>
                  <a:schemeClr val="bg1"/>
                </a:solidFill>
                <a:latin typeface="Cambria" panose="02040503050406030204" pitchFamily="18" charset="0"/>
                <a:ea typeface="Cambria" panose="02040503050406030204" pitchFamily="18" charset="0"/>
              </a:rPr>
              <a:t>Feudal Society</a:t>
            </a:r>
          </a:p>
        </p:txBody>
      </p:sp>
      <p:sp>
        <p:nvSpPr>
          <p:cNvPr id="3" name="Content Placeholder 2">
            <a:extLst>
              <a:ext uri="{FF2B5EF4-FFF2-40B4-BE49-F238E27FC236}">
                <a16:creationId xmlns:a16="http://schemas.microsoft.com/office/drawing/2014/main" id="{1FE44FDB-E06F-4341-B045-CAB49A793378}"/>
              </a:ext>
            </a:extLst>
          </p:cNvPr>
          <p:cNvSpPr>
            <a:spLocks noGrp="1"/>
          </p:cNvSpPr>
          <p:nvPr>
            <p:ph idx="1"/>
          </p:nvPr>
        </p:nvSpPr>
        <p:spPr>
          <a:xfrm>
            <a:off x="1073426" y="2556932"/>
            <a:ext cx="10257183" cy="3318936"/>
          </a:xfrm>
        </p:spPr>
        <p:txBody>
          <a:bodyPr>
            <a:normAutofit/>
          </a:bodyPr>
          <a:lstStyle/>
          <a:p>
            <a:pPr>
              <a:spcBef>
                <a:spcPts val="0"/>
              </a:spcBef>
              <a:spcAft>
                <a:spcPts val="0"/>
              </a:spcAft>
            </a:pPr>
            <a:r>
              <a:rPr lang="en-GB" sz="1800" dirty="0">
                <a:solidFill>
                  <a:schemeClr val="bg1"/>
                </a:solidFill>
                <a:latin typeface="Cambria" panose="02040503050406030204" pitchFamily="18" charset="0"/>
                <a:ea typeface="Cambria" panose="02040503050406030204" pitchFamily="18" charset="0"/>
              </a:rPr>
              <a:t>Feudal society was also known as the Warring States period, because China at the time was made up of numerous states, each with their own ruler, and the close quarter between countries led to power struggles.</a:t>
            </a:r>
          </a:p>
          <a:p>
            <a:pPr>
              <a:spcBef>
                <a:spcPts val="0"/>
              </a:spcBef>
              <a:spcAft>
                <a:spcPts val="0"/>
              </a:spcAft>
            </a:pPr>
            <a:r>
              <a:rPr lang="en-GB" sz="1800" dirty="0">
                <a:solidFill>
                  <a:schemeClr val="bg1"/>
                </a:solidFill>
                <a:latin typeface="Cambria" panose="02040503050406030204" pitchFamily="18" charset="0"/>
                <a:ea typeface="Cambria" panose="02040503050406030204" pitchFamily="18" charset="0"/>
              </a:rPr>
              <a:t> The transition from Slavery to Feudalism occurred during the Eastern Zhou Dynasty.</a:t>
            </a:r>
          </a:p>
          <a:p>
            <a:pPr>
              <a:spcBef>
                <a:spcPts val="0"/>
              </a:spcBef>
              <a:spcAft>
                <a:spcPts val="0"/>
              </a:spcAft>
            </a:pPr>
            <a:r>
              <a:rPr lang="en-GB" sz="1800" dirty="0">
                <a:solidFill>
                  <a:schemeClr val="bg1"/>
                </a:solidFill>
                <a:latin typeface="Cambria" panose="02040503050406030204" pitchFamily="18" charset="0"/>
                <a:ea typeface="Cambria" panose="02040503050406030204" pitchFamily="18" charset="0"/>
              </a:rPr>
              <a:t>During this time, there were many agricultural advances, impacted by the discovery and use of Iron.</a:t>
            </a:r>
          </a:p>
          <a:p>
            <a:pPr>
              <a:spcBef>
                <a:spcPts val="0"/>
              </a:spcBef>
              <a:spcAft>
                <a:spcPts val="0"/>
              </a:spcAft>
            </a:pPr>
            <a:r>
              <a:rPr lang="en-GB" sz="1800" dirty="0">
                <a:solidFill>
                  <a:schemeClr val="bg1"/>
                </a:solidFill>
                <a:latin typeface="Cambria" panose="02040503050406030204" pitchFamily="18" charset="0"/>
                <a:ea typeface="Cambria" panose="02040503050406030204" pitchFamily="18" charset="0"/>
              </a:rPr>
              <a:t>Feudal landownership was a new system where land was now owned by landlords, who owned different political and social positions according to their land. This was a reflection of the different grades of landownership and was part of the hierarchy and feudal system.</a:t>
            </a:r>
          </a:p>
          <a:p>
            <a:pPr>
              <a:spcBef>
                <a:spcPts val="0"/>
              </a:spcBef>
              <a:spcAft>
                <a:spcPts val="0"/>
              </a:spcAft>
            </a:pPr>
            <a:r>
              <a:rPr lang="en-GB" sz="1800" dirty="0">
                <a:solidFill>
                  <a:schemeClr val="bg1"/>
                </a:solidFill>
                <a:latin typeface="Cambria" panose="02040503050406030204" pitchFamily="18" charset="0"/>
                <a:ea typeface="Cambria" panose="02040503050406030204" pitchFamily="18" charset="0"/>
              </a:rPr>
              <a:t>The Quin was China’s first Feudal Dynasty.</a:t>
            </a:r>
            <a:br>
              <a:rPr lang="en-GB" sz="1800" dirty="0">
                <a:solidFill>
                  <a:schemeClr val="bg1"/>
                </a:solidFill>
                <a:latin typeface="Cambria" panose="02040503050406030204" pitchFamily="18" charset="0"/>
                <a:ea typeface="Cambria" panose="02040503050406030204" pitchFamily="18" charset="0"/>
              </a:rPr>
            </a:br>
            <a:br>
              <a:rPr lang="en-GB" sz="1800" dirty="0">
                <a:solidFill>
                  <a:schemeClr val="bg1"/>
                </a:solidFill>
                <a:latin typeface="Cambria" panose="02040503050406030204" pitchFamily="18" charset="0"/>
                <a:ea typeface="Cambria" panose="02040503050406030204" pitchFamily="18" charset="0"/>
              </a:rPr>
            </a:br>
            <a:r>
              <a:rPr lang="en-GB" sz="1800" dirty="0">
                <a:solidFill>
                  <a:schemeClr val="bg1"/>
                </a:solidFill>
                <a:latin typeface="Cambria" panose="02040503050406030204" pitchFamily="18" charset="0"/>
                <a:ea typeface="Cambria" panose="02040503050406030204" pitchFamily="18" charset="0"/>
              </a:rPr>
              <a:t>                                                                                                                       (Lin, 1965) (</a:t>
            </a:r>
            <a:r>
              <a:rPr lang="en-GB" sz="1800" dirty="0" err="1">
                <a:solidFill>
                  <a:schemeClr val="bg1"/>
                </a:solidFill>
                <a:latin typeface="Cambria" panose="02040503050406030204" pitchFamily="18" charset="0"/>
                <a:ea typeface="Cambria" panose="02040503050406030204" pitchFamily="18" charset="0"/>
              </a:rPr>
              <a:t>Shouyi</a:t>
            </a:r>
            <a:r>
              <a:rPr lang="en-GB" sz="1800" dirty="0">
                <a:solidFill>
                  <a:schemeClr val="bg1"/>
                </a:solidFill>
                <a:latin typeface="Cambria" panose="02040503050406030204" pitchFamily="18" charset="0"/>
                <a:ea typeface="Cambria" panose="02040503050406030204" pitchFamily="18" charset="0"/>
              </a:rPr>
              <a:t>, 2010)</a:t>
            </a:r>
          </a:p>
          <a:p>
            <a:pPr>
              <a:spcBef>
                <a:spcPts val="0"/>
              </a:spcBef>
              <a:spcAft>
                <a:spcPts val="0"/>
              </a:spcAft>
            </a:pPr>
            <a:endParaRPr lang="en-GB" sz="1800" dirty="0">
              <a:solidFill>
                <a:schemeClr val="bg1"/>
              </a:solidFill>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1536898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6AEA82FE-44B6-4245-820D-B0DFB140C883}"/>
              </a:ext>
            </a:extLst>
          </p:cNvPr>
          <p:cNvSpPr>
            <a:spLocks noGrp="1"/>
          </p:cNvSpPr>
          <p:nvPr>
            <p:ph type="title" idx="4294967295"/>
          </p:nvPr>
        </p:nvSpPr>
        <p:spPr>
          <a:xfrm>
            <a:off x="675861" y="768627"/>
            <a:ext cx="4081463" cy="1077567"/>
          </a:xfrm>
        </p:spPr>
        <p:txBody>
          <a:bodyPr vert="horz" lIns="91440" tIns="45720" rIns="91440" bIns="45720" rtlCol="0" anchor="b">
            <a:noAutofit/>
          </a:bodyPr>
          <a:lstStyle/>
          <a:p>
            <a:r>
              <a:rPr lang="en-US" sz="3600" dirty="0">
                <a:solidFill>
                  <a:schemeClr val="bg1"/>
                </a:solidFill>
                <a:latin typeface="Cambria" panose="02040503050406030204" pitchFamily="18" charset="0"/>
                <a:ea typeface="Cambria" panose="02040503050406030204" pitchFamily="18" charset="0"/>
              </a:rPr>
              <a:t>The Two Emperors, Huang Di and Yandi</a:t>
            </a:r>
          </a:p>
        </p:txBody>
      </p:sp>
      <p:pic>
        <p:nvPicPr>
          <p:cNvPr id="32" name="Picture 31">
            <a:extLst>
              <a:ext uri="{FF2B5EF4-FFF2-40B4-BE49-F238E27FC236}">
                <a16:creationId xmlns:a16="http://schemas.microsoft.com/office/drawing/2014/main" id="{9D775A70-CB96-4134-BC29-992ECDCD30EB}"/>
              </a:ext>
            </a:extLst>
          </p:cNvPr>
          <p:cNvPicPr>
            <a:picLocks noChangeAspect="1"/>
          </p:cNvPicPr>
          <p:nvPr/>
        </p:nvPicPr>
        <p:blipFill>
          <a:blip r:embed="rId3"/>
          <a:stretch>
            <a:fillRect/>
          </a:stretch>
        </p:blipFill>
        <p:spPr>
          <a:xfrm>
            <a:off x="6003223" y="926375"/>
            <a:ext cx="5148059" cy="4149208"/>
          </a:xfrm>
          <a:prstGeom prst="rect">
            <a:avLst/>
          </a:prstGeom>
        </p:spPr>
      </p:pic>
      <p:sp>
        <p:nvSpPr>
          <p:cNvPr id="41" name="TextBox 40">
            <a:extLst>
              <a:ext uri="{FF2B5EF4-FFF2-40B4-BE49-F238E27FC236}">
                <a16:creationId xmlns:a16="http://schemas.microsoft.com/office/drawing/2014/main" id="{C79A6CCC-D3EE-4D70-A1B6-6C792D5CCD56}"/>
              </a:ext>
            </a:extLst>
          </p:cNvPr>
          <p:cNvSpPr txBox="1"/>
          <p:nvPr/>
        </p:nvSpPr>
        <p:spPr>
          <a:xfrm>
            <a:off x="795129" y="2129243"/>
            <a:ext cx="4969567" cy="3693319"/>
          </a:xfrm>
          <a:prstGeom prst="rect">
            <a:avLst/>
          </a:prstGeom>
          <a:noFill/>
        </p:spPr>
        <p:txBody>
          <a:bodyPr wrap="square" rtlCol="0">
            <a:spAutoFit/>
          </a:bodyPr>
          <a:lstStyle/>
          <a:p>
            <a:r>
              <a:rPr lang="en-GB" dirty="0">
                <a:solidFill>
                  <a:schemeClr val="bg1"/>
                </a:solidFill>
                <a:latin typeface="Cambria" panose="02040503050406030204" pitchFamily="18" charset="0"/>
                <a:ea typeface="Cambria" panose="02040503050406030204" pitchFamily="18" charset="0"/>
              </a:rPr>
              <a:t>Huang Di (The Yellow Lord) and Yandi (Flame Emperor) are taught in china as the founders of Chinese Culture and Civilisation. The two were brothers, both born on different sides of the Yellow River, both in different tribes. Huang Di fought battles against Yandi and secured the River for his people. Huang Di is seen as the creator of the bow and arrow, boats, carts, writing, and silk. </a:t>
            </a:r>
            <a:br>
              <a:rPr lang="en-GB" dirty="0">
                <a:solidFill>
                  <a:schemeClr val="bg1"/>
                </a:solidFill>
                <a:latin typeface="Cambria" panose="02040503050406030204" pitchFamily="18" charset="0"/>
                <a:ea typeface="Cambria" panose="02040503050406030204" pitchFamily="18" charset="0"/>
              </a:rPr>
            </a:br>
            <a:r>
              <a:rPr lang="en-GB" dirty="0">
                <a:solidFill>
                  <a:schemeClr val="bg1"/>
                </a:solidFill>
                <a:latin typeface="Cambria" panose="02040503050406030204" pitchFamily="18" charset="0"/>
                <a:ea typeface="Cambria" panose="02040503050406030204" pitchFamily="18" charset="0"/>
              </a:rPr>
              <a:t>Yandi is seen as the founder of agriculture in China. </a:t>
            </a:r>
          </a:p>
          <a:p>
            <a:endParaRPr lang="en-GB" dirty="0">
              <a:solidFill>
                <a:schemeClr val="bg1"/>
              </a:solidFill>
              <a:latin typeface="Cambria" panose="02040503050406030204" pitchFamily="18" charset="0"/>
              <a:ea typeface="Cambria" panose="02040503050406030204" pitchFamily="18" charset="0"/>
            </a:endParaRPr>
          </a:p>
          <a:p>
            <a:r>
              <a:rPr lang="en-GB" dirty="0">
                <a:solidFill>
                  <a:schemeClr val="bg1"/>
                </a:solidFill>
                <a:latin typeface="Cambria" panose="02040503050406030204" pitchFamily="18" charset="0"/>
                <a:ea typeface="Cambria" panose="02040503050406030204" pitchFamily="18" charset="0"/>
              </a:rPr>
              <a:t> </a:t>
            </a:r>
          </a:p>
        </p:txBody>
      </p:sp>
      <p:sp>
        <p:nvSpPr>
          <p:cNvPr id="42" name="TextBox 41">
            <a:extLst>
              <a:ext uri="{FF2B5EF4-FFF2-40B4-BE49-F238E27FC236}">
                <a16:creationId xmlns:a16="http://schemas.microsoft.com/office/drawing/2014/main" id="{1D554A30-DEB5-4795-A0AB-DC18731E03CB}"/>
              </a:ext>
            </a:extLst>
          </p:cNvPr>
          <p:cNvSpPr txBox="1"/>
          <p:nvPr/>
        </p:nvSpPr>
        <p:spPr>
          <a:xfrm>
            <a:off x="6096000" y="5088835"/>
            <a:ext cx="5055282" cy="923330"/>
          </a:xfrm>
          <a:prstGeom prst="rect">
            <a:avLst/>
          </a:prstGeom>
          <a:noFill/>
        </p:spPr>
        <p:txBody>
          <a:bodyPr wrap="square" rtlCol="0">
            <a:spAutoFit/>
          </a:bodyPr>
          <a:lstStyle/>
          <a:p>
            <a:r>
              <a:rPr lang="en-GB" dirty="0">
                <a:solidFill>
                  <a:schemeClr val="bg1"/>
                </a:solidFill>
                <a:latin typeface="Cambria" panose="02040503050406030204" pitchFamily="18" charset="0"/>
                <a:ea typeface="Cambria" panose="02040503050406030204" pitchFamily="18" charset="0"/>
              </a:rPr>
              <a:t>Stone Figures of Emperors Yandi and Huangdi, Yellow River Scenic Area, Zhengzhou, China. (CC BY-SA 4.0)</a:t>
            </a:r>
          </a:p>
        </p:txBody>
      </p:sp>
    </p:spTree>
    <p:extLst>
      <p:ext uri="{BB962C8B-B14F-4D97-AF65-F5344CB8AC3E}">
        <p14:creationId xmlns:p14="http://schemas.microsoft.com/office/powerpoint/2010/main" val="4390874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36FDD-954B-4501-9734-8B5A00DDFAFD}"/>
              </a:ext>
            </a:extLst>
          </p:cNvPr>
          <p:cNvSpPr>
            <a:spLocks noGrp="1"/>
          </p:cNvSpPr>
          <p:nvPr>
            <p:ph type="title"/>
          </p:nvPr>
        </p:nvSpPr>
        <p:spPr/>
        <p:txBody>
          <a:bodyPr/>
          <a:lstStyle/>
          <a:p>
            <a:r>
              <a:rPr lang="en-GB" dirty="0">
                <a:solidFill>
                  <a:schemeClr val="bg1"/>
                </a:solidFill>
                <a:latin typeface="Cambria" panose="02040503050406030204" pitchFamily="18" charset="0"/>
                <a:ea typeface="Cambria" panose="02040503050406030204" pitchFamily="18" charset="0"/>
              </a:rPr>
              <a:t>Conclusion</a:t>
            </a:r>
          </a:p>
        </p:txBody>
      </p:sp>
      <p:sp>
        <p:nvSpPr>
          <p:cNvPr id="3" name="Content Placeholder 2">
            <a:extLst>
              <a:ext uri="{FF2B5EF4-FFF2-40B4-BE49-F238E27FC236}">
                <a16:creationId xmlns:a16="http://schemas.microsoft.com/office/drawing/2014/main" id="{A3BC5353-1043-4282-87DB-EE1996F64DC9}"/>
              </a:ext>
            </a:extLst>
          </p:cNvPr>
          <p:cNvSpPr>
            <a:spLocks noGrp="1"/>
          </p:cNvSpPr>
          <p:nvPr>
            <p:ph idx="1"/>
          </p:nvPr>
        </p:nvSpPr>
        <p:spPr>
          <a:xfrm>
            <a:off x="781878" y="2385391"/>
            <a:ext cx="10588487" cy="3490477"/>
          </a:xfrm>
        </p:spPr>
        <p:txBody>
          <a:bodyPr>
            <a:normAutofit/>
          </a:bodyPr>
          <a:lstStyle/>
          <a:p>
            <a:pPr marL="0" indent="0">
              <a:spcBef>
                <a:spcPts val="0"/>
              </a:spcBef>
              <a:spcAft>
                <a:spcPts val="0"/>
              </a:spcAft>
              <a:buNone/>
            </a:pPr>
            <a:r>
              <a:rPr lang="en-GB" sz="1800" dirty="0">
                <a:solidFill>
                  <a:schemeClr val="bg1"/>
                </a:solidFill>
                <a:latin typeface="Cambria" panose="02040503050406030204" pitchFamily="18" charset="0"/>
                <a:ea typeface="Cambria" panose="02040503050406030204" pitchFamily="18" charset="0"/>
              </a:rPr>
              <a:t>China is not unique in that it has a Slave society as a point in its evolution. Despite this, China clearly follows a separate historical and cultural course than the Western Judeo-Christian tradition. This makes it an interesting case study and an important contribution to the common human heritage. Chinese civilisation is considered Sui Generis (unique, Lit. ‘</a:t>
            </a:r>
            <a:r>
              <a:rPr lang="en-GB" sz="1800" i="1" dirty="0">
                <a:solidFill>
                  <a:schemeClr val="bg1"/>
                </a:solidFill>
                <a:latin typeface="Cambria" panose="02040503050406030204" pitchFamily="18" charset="0"/>
                <a:ea typeface="Cambria" panose="02040503050406030204" pitchFamily="18" charset="0"/>
              </a:rPr>
              <a:t>Of its own kind</a:t>
            </a:r>
            <a:r>
              <a:rPr lang="en-GB" sz="1800" dirty="0">
                <a:solidFill>
                  <a:schemeClr val="bg1"/>
                </a:solidFill>
                <a:latin typeface="Cambria" panose="02040503050406030204" pitchFamily="18" charset="0"/>
                <a:ea typeface="Cambria" panose="02040503050406030204" pitchFamily="18" charset="0"/>
              </a:rPr>
              <a:t>’). This makes examining it from a Western viewpoint somewhat liable to be skewed- concepts and terminology are universal here, but putting China into a Western view of Civilisation will not work, and will lead to incorrect interpretations of aspects of China’s culture and growth as a civilisation.</a:t>
            </a:r>
          </a:p>
          <a:p>
            <a:pPr marL="0" indent="0">
              <a:spcBef>
                <a:spcPts val="0"/>
              </a:spcBef>
              <a:spcAft>
                <a:spcPts val="0"/>
              </a:spcAft>
              <a:buNone/>
            </a:pPr>
            <a:r>
              <a:rPr lang="en-GB" sz="1800" dirty="0">
                <a:solidFill>
                  <a:schemeClr val="bg1"/>
                </a:solidFill>
                <a:latin typeface="Cambria" panose="02040503050406030204" pitchFamily="18" charset="0"/>
                <a:ea typeface="Cambria" panose="02040503050406030204" pitchFamily="18" charset="0"/>
              </a:rPr>
              <a:t>It must be noted that in examining Chinese cultural history, that China is possibly the most historically directed in their traditions.</a:t>
            </a:r>
          </a:p>
          <a:p>
            <a:pPr marL="0" indent="0">
              <a:spcBef>
                <a:spcPts val="0"/>
              </a:spcBef>
              <a:spcAft>
                <a:spcPts val="0"/>
              </a:spcAft>
              <a:buNone/>
            </a:pPr>
            <a:endParaRPr lang="en-GB" sz="1800" dirty="0">
              <a:solidFill>
                <a:schemeClr val="bg1"/>
              </a:solidFill>
              <a:latin typeface="Cambria" panose="02040503050406030204" pitchFamily="18" charset="0"/>
              <a:ea typeface="Cambria" panose="02040503050406030204" pitchFamily="18" charset="0"/>
            </a:endParaRPr>
          </a:p>
          <a:p>
            <a:pPr marL="0" indent="0">
              <a:spcBef>
                <a:spcPts val="0"/>
              </a:spcBef>
              <a:buNone/>
            </a:pPr>
            <a:endParaRPr lang="en-GB" sz="1800" dirty="0">
              <a:solidFill>
                <a:schemeClr val="bg1"/>
              </a:solidFill>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9895344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252E3-CEC3-4D6A-BB3D-3FF8D5B8A3E0}"/>
              </a:ext>
            </a:extLst>
          </p:cNvPr>
          <p:cNvSpPr>
            <a:spLocks noGrp="1"/>
          </p:cNvSpPr>
          <p:nvPr>
            <p:ph type="title"/>
          </p:nvPr>
        </p:nvSpPr>
        <p:spPr/>
        <p:txBody>
          <a:bodyPr/>
          <a:lstStyle/>
          <a:p>
            <a:r>
              <a:rPr lang="en-GB" dirty="0">
                <a:solidFill>
                  <a:schemeClr val="bg1"/>
                </a:solidFill>
                <a:latin typeface="Cambria" panose="02040503050406030204" pitchFamily="18" charset="0"/>
                <a:ea typeface="Cambria" panose="02040503050406030204" pitchFamily="18" charset="0"/>
              </a:rPr>
              <a:t>Source List</a:t>
            </a:r>
          </a:p>
        </p:txBody>
      </p:sp>
      <p:sp>
        <p:nvSpPr>
          <p:cNvPr id="4" name="Content Placeholder 3">
            <a:extLst>
              <a:ext uri="{FF2B5EF4-FFF2-40B4-BE49-F238E27FC236}">
                <a16:creationId xmlns:a16="http://schemas.microsoft.com/office/drawing/2014/main" id="{DCA8DA73-B051-444C-A18C-475672117917}"/>
              </a:ext>
            </a:extLst>
          </p:cNvPr>
          <p:cNvSpPr>
            <a:spLocks noGrp="1"/>
          </p:cNvSpPr>
          <p:nvPr>
            <p:ph idx="1"/>
          </p:nvPr>
        </p:nvSpPr>
        <p:spPr>
          <a:xfrm>
            <a:off x="4823791" y="689113"/>
            <a:ext cx="6599584" cy="5247861"/>
          </a:xfrm>
        </p:spPr>
        <p:txBody>
          <a:bodyPr>
            <a:normAutofit fontScale="92500" lnSpcReduction="20000"/>
          </a:bodyPr>
          <a:lstStyle/>
          <a:p>
            <a:pPr marL="0" indent="0">
              <a:buNone/>
            </a:pPr>
            <a:endParaRPr lang="en-GB" sz="1800" dirty="0">
              <a:solidFill>
                <a:schemeClr val="bg1"/>
              </a:solidFill>
              <a:latin typeface="Cambria" panose="02040503050406030204" pitchFamily="18" charset="0"/>
              <a:ea typeface="Cambria" panose="02040503050406030204" pitchFamily="18" charset="0"/>
            </a:endParaRPr>
          </a:p>
          <a:p>
            <a:r>
              <a:rPr lang="en-GB" sz="1800" dirty="0" err="1">
                <a:solidFill>
                  <a:schemeClr val="bg1"/>
                </a:solidFill>
                <a:latin typeface="Cambria" panose="02040503050406030204" pitchFamily="18" charset="0"/>
                <a:ea typeface="Cambria" panose="02040503050406030204" pitchFamily="18" charset="0"/>
              </a:rPr>
              <a:t>Ebrey</a:t>
            </a:r>
            <a:r>
              <a:rPr lang="en-GB" sz="1800" dirty="0">
                <a:solidFill>
                  <a:schemeClr val="bg1"/>
                </a:solidFill>
                <a:latin typeface="Cambria" panose="02040503050406030204" pitchFamily="18" charset="0"/>
                <a:ea typeface="Cambria" panose="02040503050406030204" pitchFamily="18" charset="0"/>
              </a:rPr>
              <a:t>, P.B., 2010. The Cambridge illustrated history of China, Cambridge: Cambridge University Press. Chapter 1.</a:t>
            </a:r>
          </a:p>
          <a:p>
            <a:r>
              <a:rPr lang="en-GB" sz="1800" dirty="0">
                <a:solidFill>
                  <a:schemeClr val="bg1"/>
                </a:solidFill>
                <a:latin typeface="Cambria" panose="02040503050406030204" pitchFamily="18" charset="0"/>
                <a:ea typeface="Cambria" panose="02040503050406030204" pitchFamily="18" charset="0"/>
              </a:rPr>
              <a:t>Lin, 1965. A short history of China, Peking: Foreign Languages Press. CHAPTER I, CHAPTER II, CHAPTER III, CHAPTER IV</a:t>
            </a:r>
          </a:p>
          <a:p>
            <a:r>
              <a:rPr lang="en-GB" sz="1800" dirty="0">
                <a:solidFill>
                  <a:schemeClr val="bg1"/>
                </a:solidFill>
                <a:latin typeface="Cambria" panose="02040503050406030204" pitchFamily="18" charset="0"/>
                <a:ea typeface="Cambria" panose="02040503050406030204" pitchFamily="18" charset="0"/>
              </a:rPr>
              <a:t>Michael, F., 1986. China through the ages: history of a civilization, </a:t>
            </a:r>
            <a:r>
              <a:rPr lang="en-GB" sz="1800" dirty="0" err="1">
                <a:solidFill>
                  <a:schemeClr val="bg1"/>
                </a:solidFill>
                <a:latin typeface="Cambria" panose="02040503050406030204" pitchFamily="18" charset="0"/>
                <a:ea typeface="Cambria" panose="02040503050406030204" pitchFamily="18" charset="0"/>
              </a:rPr>
              <a:t>Colarado</a:t>
            </a:r>
            <a:r>
              <a:rPr lang="en-GB" sz="1800" dirty="0">
                <a:solidFill>
                  <a:schemeClr val="bg1"/>
                </a:solidFill>
                <a:latin typeface="Cambria" panose="02040503050406030204" pitchFamily="18" charset="0"/>
                <a:ea typeface="Cambria" panose="02040503050406030204" pitchFamily="18" charset="0"/>
              </a:rPr>
              <a:t>: Westview Press, Inc The Age of Magic Chapters 2 &amp; 3</a:t>
            </a:r>
          </a:p>
          <a:p>
            <a:r>
              <a:rPr lang="en-GB" sz="1800" dirty="0">
                <a:solidFill>
                  <a:schemeClr val="bg1"/>
                </a:solidFill>
                <a:latin typeface="Cambria" panose="02040503050406030204" pitchFamily="18" charset="0"/>
                <a:ea typeface="Cambria" panose="02040503050406030204" pitchFamily="18" charset="0"/>
              </a:rPr>
              <a:t>Parkes, V., 2017. Mythical Ancient Emperors Who Fought Over the Birth of China - Who Started It? Ancient Origins. Available at: https://www.ancient-origins.net/myths-legends/mythical-ancient-emperors-who-fought-over-birth-china-who-started-it-007903 [Accessed November 16, 2018].</a:t>
            </a:r>
          </a:p>
          <a:p>
            <a:r>
              <a:rPr lang="en-GB" sz="1800" dirty="0" err="1">
                <a:solidFill>
                  <a:schemeClr val="bg1"/>
                </a:solidFill>
                <a:latin typeface="Cambria" panose="02040503050406030204" pitchFamily="18" charset="0"/>
                <a:ea typeface="Cambria" panose="02040503050406030204" pitchFamily="18" charset="0"/>
              </a:rPr>
              <a:t>Ropp</a:t>
            </a:r>
            <a:r>
              <a:rPr lang="en-GB" sz="1800" dirty="0">
                <a:solidFill>
                  <a:schemeClr val="bg1"/>
                </a:solidFill>
                <a:latin typeface="Cambria" panose="02040503050406030204" pitchFamily="18" charset="0"/>
                <a:ea typeface="Cambria" panose="02040503050406030204" pitchFamily="18" charset="0"/>
              </a:rPr>
              <a:t>, P.S. &amp; Barrett, T.H., 1990. Heritage of China: contemporary perspectives on Chinese civilization, Berkeley: University of California Press. Chapter 2: Early Civilization in China: reflections on how it became Chinese, </a:t>
            </a:r>
            <a:r>
              <a:rPr lang="en-GB" sz="1800" dirty="0" err="1">
                <a:solidFill>
                  <a:schemeClr val="bg1"/>
                </a:solidFill>
                <a:latin typeface="Cambria" panose="02040503050406030204" pitchFamily="18" charset="0"/>
                <a:ea typeface="Cambria" panose="02040503050406030204" pitchFamily="18" charset="0"/>
              </a:rPr>
              <a:t>Keightley</a:t>
            </a:r>
            <a:r>
              <a:rPr lang="en-GB" sz="1800" dirty="0">
                <a:solidFill>
                  <a:schemeClr val="bg1"/>
                </a:solidFill>
                <a:latin typeface="Cambria" panose="02040503050406030204" pitchFamily="18" charset="0"/>
                <a:ea typeface="Cambria" panose="02040503050406030204" pitchFamily="18" charset="0"/>
              </a:rPr>
              <a:t>, David N.</a:t>
            </a:r>
          </a:p>
          <a:p>
            <a:r>
              <a:rPr lang="en-GB" sz="1800" dirty="0" err="1">
                <a:solidFill>
                  <a:schemeClr val="bg1"/>
                </a:solidFill>
                <a:latin typeface="Cambria" panose="02040503050406030204" pitchFamily="18" charset="0"/>
                <a:ea typeface="Cambria" panose="02040503050406030204" pitchFamily="18" charset="0"/>
              </a:rPr>
              <a:t>Shouyi</a:t>
            </a:r>
            <a:r>
              <a:rPr lang="en-GB" sz="1800" dirty="0">
                <a:solidFill>
                  <a:schemeClr val="bg1"/>
                </a:solidFill>
                <a:latin typeface="Cambria" panose="02040503050406030204" pitchFamily="18" charset="0"/>
                <a:ea typeface="Cambria" panose="02040503050406030204" pitchFamily="18" charset="0"/>
              </a:rPr>
              <a:t>, B., 2010. An outline history of China, Beijing: Foreign Languages Press. </a:t>
            </a:r>
          </a:p>
          <a:p>
            <a:r>
              <a:rPr lang="en-GB" sz="1800" dirty="0">
                <a:solidFill>
                  <a:schemeClr val="bg1"/>
                </a:solidFill>
                <a:latin typeface="Cambria" panose="02040503050406030204" pitchFamily="18" charset="0"/>
                <a:ea typeface="Cambria" panose="02040503050406030204" pitchFamily="18" charset="0"/>
              </a:rPr>
              <a:t>Chapter V Part 1 &amp; Part 3 Chapter VI part 1</a:t>
            </a:r>
          </a:p>
        </p:txBody>
      </p:sp>
    </p:spTree>
    <p:extLst>
      <p:ext uri="{BB962C8B-B14F-4D97-AF65-F5344CB8AC3E}">
        <p14:creationId xmlns:p14="http://schemas.microsoft.com/office/powerpoint/2010/main" val="417363606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otalTime>327</TotalTime>
  <Words>1041</Words>
  <Application>Microsoft Office PowerPoint</Application>
  <PresentationFormat>Widescreen</PresentationFormat>
  <Paragraphs>40</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Cambria</vt:lpstr>
      <vt:lpstr>Garamond</vt:lpstr>
      <vt:lpstr>Organic</vt:lpstr>
      <vt:lpstr>The Origins of Chinese Civilisation</vt:lpstr>
      <vt:lpstr>Introduction</vt:lpstr>
      <vt:lpstr>The Neolithic Era</vt:lpstr>
      <vt:lpstr>Primitive Society</vt:lpstr>
      <vt:lpstr>Slave Society</vt:lpstr>
      <vt:lpstr>Feudal Society</vt:lpstr>
      <vt:lpstr>The Two Emperors, Huang Di and Yandi</vt:lpstr>
      <vt:lpstr>Conclusion</vt:lpstr>
      <vt:lpstr>Source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Origins of Chinese Civilisation</dc:title>
  <dc:creator>Matilda Jones (1701654)</dc:creator>
  <cp:lastModifiedBy>Matilda Jones (1701654)</cp:lastModifiedBy>
  <cp:revision>19</cp:revision>
  <dcterms:created xsi:type="dcterms:W3CDTF">2018-11-16T14:32:05Z</dcterms:created>
  <dcterms:modified xsi:type="dcterms:W3CDTF">2018-11-18T19:30:41Z</dcterms:modified>
</cp:coreProperties>
</file>