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9" d="100"/>
          <a:sy n="109" d="100"/>
        </p:scale>
        <p:origin x="672"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53722F-6D36-4C54-81CA-1E9CC47C16F9}" type="datetimeFigureOut">
              <a:rPr lang="en-US" smtClean="0"/>
              <a:t>5/22/2023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20D9E6-6760-43AB-9947-4912228AF5BD}" type="slidenum">
              <a:rPr lang="en-US" smtClean="0"/>
              <a:t>‹#›</a:t>
            </a:fld>
            <a:endParaRPr lang="en-US"/>
          </a:p>
        </p:txBody>
      </p:sp>
    </p:spTree>
    <p:extLst>
      <p:ext uri="{BB962C8B-B14F-4D97-AF65-F5344CB8AC3E}">
        <p14:creationId xmlns:p14="http://schemas.microsoft.com/office/powerpoint/2010/main" val="34949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The key focus of the presentation will be providing a brief overview of JW Marriott. The discussion of the presentation will also involve an explanation of the importance of quality service. Along with that the importance of hospitality will be described here. In this presentation, the importance of guest services in this company will also be explained.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420D9E6-6760-43AB-9947-4912228AF5BD}" type="slidenum">
              <a:rPr lang="en-US" smtClean="0"/>
              <a:t>2</a:t>
            </a:fld>
            <a:endParaRPr lang="en-US"/>
          </a:p>
        </p:txBody>
      </p:sp>
    </p:spTree>
    <p:extLst>
      <p:ext uri="{BB962C8B-B14F-4D97-AF65-F5344CB8AC3E}">
        <p14:creationId xmlns:p14="http://schemas.microsoft.com/office/powerpoint/2010/main" val="11395246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JW Marriott is one of the luxury portfolio of brands of Marriott International (Marriott, 2023). It is consisted with distinctive resort locations and beautiful properties around the globe. The brand is inspired by the principles of mindfulness. The heaven-designed hospitality brand allows people to feel whole present in mind, </a:t>
            </a:r>
            <a:r>
              <a:rPr lang="en-US" sz="1800" dirty="0" err="1">
                <a:effectLst/>
                <a:latin typeface="Times New Roman" panose="02020603050405020304" pitchFamily="18" charset="0"/>
                <a:ea typeface="Times New Roman" panose="02020603050405020304" pitchFamily="18" charset="0"/>
              </a:rPr>
              <a:t>revitalised</a:t>
            </a:r>
            <a:r>
              <a:rPr lang="en-US" sz="1800" dirty="0">
                <a:effectLst/>
                <a:latin typeface="Times New Roman" panose="02020603050405020304" pitchFamily="18" charset="0"/>
                <a:ea typeface="Times New Roman" panose="02020603050405020304" pitchFamily="18" charset="0"/>
              </a:rPr>
              <a:t> in spirit, and nourished in body. The brand also offers the guests to experience every moment to the fullest by coming together. The brand is spread over 30 countries with more than 100 JW Marriott hotels. The brand is focused on catering to sophisticated, mindful </a:t>
            </a:r>
            <a:r>
              <a:rPr lang="en-US" sz="1800" dirty="0" err="1">
                <a:effectLst/>
                <a:latin typeface="Times New Roman" panose="02020603050405020304" pitchFamily="18" charset="0"/>
                <a:ea typeface="Times New Roman" panose="02020603050405020304" pitchFamily="18" charset="0"/>
              </a:rPr>
              <a:t>travellers</a:t>
            </a:r>
            <a:r>
              <a:rPr lang="en-US" sz="1800" dirty="0">
                <a:effectLst/>
                <a:latin typeface="Times New Roman" panose="02020603050405020304" pitchFamily="18" charset="0"/>
                <a:ea typeface="Times New Roman" panose="02020603050405020304" pitchFamily="18" charset="0"/>
              </a:rPr>
              <a:t> to help them feel fully present along with fostering meaningful connections and feeding the soul (</a:t>
            </a:r>
            <a:r>
              <a:rPr lang="en-US" sz="1800" dirty="0" err="1">
                <a:effectLst/>
                <a:latin typeface="Times New Roman" panose="02020603050405020304" pitchFamily="18" charset="0"/>
                <a:ea typeface="Times New Roman" panose="02020603050405020304" pitchFamily="18" charset="0"/>
              </a:rPr>
              <a:t>Hospitalitynet</a:t>
            </a:r>
            <a:r>
              <a:rPr lang="en-US" sz="1800" dirty="0">
                <a:effectLst/>
                <a:latin typeface="Times New Roman" panose="02020603050405020304" pitchFamily="18" charset="0"/>
                <a:ea typeface="Times New Roman" panose="02020603050405020304" pitchFamily="18" charset="0"/>
              </a:rPr>
              <a:t>, 2023).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420D9E6-6760-43AB-9947-4912228AF5BD}" type="slidenum">
              <a:rPr lang="en-US" smtClean="0"/>
              <a:t>3</a:t>
            </a:fld>
            <a:endParaRPr lang="en-US"/>
          </a:p>
        </p:txBody>
      </p:sp>
    </p:spTree>
    <p:extLst>
      <p:ext uri="{BB962C8B-B14F-4D97-AF65-F5344CB8AC3E}">
        <p14:creationId xmlns:p14="http://schemas.microsoft.com/office/powerpoint/2010/main" val="18542875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JW Marriott and the entire Marriott International focus on providing luxurious services to the customers. In this context, the target audience of JW Marriott is the luxury </a:t>
            </a:r>
            <a:r>
              <a:rPr lang="en-US" sz="1800" dirty="0" err="1">
                <a:effectLst/>
                <a:latin typeface="Times New Roman" panose="02020603050405020304" pitchFamily="18" charset="0"/>
                <a:ea typeface="Times New Roman" panose="02020603050405020304" pitchFamily="18" charset="0"/>
              </a:rPr>
              <a:t>travellers</a:t>
            </a:r>
            <a:r>
              <a:rPr lang="en-US" sz="1800" dirty="0">
                <a:effectLst/>
                <a:latin typeface="Times New Roman" panose="02020603050405020304" pitchFamily="18" charset="0"/>
                <a:ea typeface="Times New Roman" panose="02020603050405020304" pitchFamily="18" charset="0"/>
              </a:rPr>
              <a:t>. This type of customer has the power to spend big. Corporate companies also book the places of JW Marriott for business meeting purposes (IIDE, 2023).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420D9E6-6760-43AB-9947-4912228AF5BD}" type="slidenum">
              <a:rPr lang="en-US" smtClean="0"/>
              <a:t>4</a:t>
            </a:fld>
            <a:endParaRPr lang="en-US"/>
          </a:p>
        </p:txBody>
      </p:sp>
    </p:spTree>
    <p:extLst>
      <p:ext uri="{BB962C8B-B14F-4D97-AF65-F5344CB8AC3E}">
        <p14:creationId xmlns:p14="http://schemas.microsoft.com/office/powerpoint/2010/main" val="2053058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JW Marriott is known for providing accommodation services to the customers. Along with that, the guests of the brand are offered with dining, spa, and fitness </a:t>
            </a:r>
            <a:r>
              <a:rPr lang="en-US" sz="1800" dirty="0" err="1">
                <a:effectLst/>
                <a:latin typeface="Times New Roman" panose="02020603050405020304" pitchFamily="18" charset="0"/>
                <a:ea typeface="Times New Roman" panose="02020603050405020304" pitchFamily="18" charset="0"/>
              </a:rPr>
              <a:t>centre</a:t>
            </a:r>
            <a:r>
              <a:rPr lang="en-US" sz="1800" dirty="0">
                <a:effectLst/>
                <a:latin typeface="Times New Roman" panose="02020603050405020304" pitchFamily="18" charset="0"/>
                <a:ea typeface="Times New Roman" panose="02020603050405020304" pitchFamily="18" charset="0"/>
              </a:rPr>
              <a:t> facilities at JW Marriott. The brand also hosts venues for meetings, events, and weddings (Bloomberg, 2023). The brand includes thoughtful design and attentive Red Coat service to elevate various events wonderfully that includes events like intimate celebrations, large gatherings etc. The fitness </a:t>
            </a:r>
            <a:r>
              <a:rPr lang="en-US" sz="1800" dirty="0" err="1">
                <a:effectLst/>
                <a:latin typeface="Times New Roman" panose="02020603050405020304" pitchFamily="18" charset="0"/>
                <a:ea typeface="Times New Roman" panose="02020603050405020304" pitchFamily="18" charset="0"/>
              </a:rPr>
              <a:t>centres</a:t>
            </a:r>
            <a:r>
              <a:rPr lang="en-US" sz="1800" dirty="0">
                <a:effectLst/>
                <a:latin typeface="Times New Roman" panose="02020603050405020304" pitchFamily="18" charset="0"/>
                <a:ea typeface="Times New Roman" panose="02020603050405020304" pitchFamily="18" charset="0"/>
              </a:rPr>
              <a:t> at JW Marriott are stocked with state-of-the-art equipment so that the guests can continue their routines during their stay.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420D9E6-6760-43AB-9947-4912228AF5BD}" type="slidenum">
              <a:rPr lang="en-US" smtClean="0"/>
              <a:t>5</a:t>
            </a:fld>
            <a:endParaRPr lang="en-US"/>
          </a:p>
        </p:txBody>
      </p:sp>
    </p:spTree>
    <p:extLst>
      <p:ext uri="{BB962C8B-B14F-4D97-AF65-F5344CB8AC3E}">
        <p14:creationId xmlns:p14="http://schemas.microsoft.com/office/powerpoint/2010/main" val="35357349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Customer service is one of the most important aspects of any business, especially in the hospitality industry. People in the hospitality companies who are responsible for providing guest services, have to be available and present for the guests before, during and after their stay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Baek </a:t>
            </a:r>
            <a:r>
              <a:rPr lang="en-US" sz="1800" i="1" dirty="0">
                <a:solidFill>
                  <a:srgbClr val="222222"/>
                </a:solidFill>
                <a:effectLst/>
                <a:highlight>
                  <a:srgbClr val="FFFFFF"/>
                </a:highlight>
                <a:latin typeface="Times New Roman" panose="02020603050405020304" pitchFamily="18" charset="0"/>
                <a:ea typeface="Times New Roman" panose="02020603050405020304" pitchFamily="18" charset="0"/>
              </a:rPr>
              <a:t>et al.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2020</a:t>
            </a:r>
            <a:r>
              <a:rPr lang="en-US" sz="1800" dirty="0">
                <a:effectLst/>
                <a:latin typeface="Times New Roman" panose="02020603050405020304" pitchFamily="18" charset="0"/>
                <a:ea typeface="Times New Roman" panose="02020603050405020304" pitchFamily="18" charset="0"/>
              </a:rPr>
              <a:t>). It can include providing important information to the guests. Along with that, guest services also include helping the guests to feel confident and comfortable. Providing a positive experience to the guests is one of the key roles of the customer service department of a company operating in the hospitality industry. This can allow the guests to associate excellent customer service with the property and become loyal customers. Thus customer retention of the company increases for the hotel company (</a:t>
            </a:r>
            <a:r>
              <a:rPr lang="en-US" sz="1800" dirty="0" err="1">
                <a:effectLst/>
                <a:latin typeface="Times New Roman" panose="02020603050405020304" pitchFamily="18" charset="0"/>
                <a:ea typeface="Times New Roman" panose="02020603050405020304" pitchFamily="18" charset="0"/>
              </a:rPr>
              <a:t>Daoust</a:t>
            </a:r>
            <a:r>
              <a:rPr lang="en-US" sz="1800" dirty="0">
                <a:effectLst/>
                <a:latin typeface="Times New Roman" panose="02020603050405020304" pitchFamily="18" charset="0"/>
                <a:ea typeface="Times New Roman" panose="02020603050405020304" pitchFamily="18" charset="0"/>
              </a:rPr>
              <a:t>, 2023).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420D9E6-6760-43AB-9947-4912228AF5BD}" type="slidenum">
              <a:rPr lang="en-US" smtClean="0"/>
              <a:t>6</a:t>
            </a:fld>
            <a:endParaRPr lang="en-US"/>
          </a:p>
        </p:txBody>
      </p:sp>
    </p:spTree>
    <p:extLst>
      <p:ext uri="{BB962C8B-B14F-4D97-AF65-F5344CB8AC3E}">
        <p14:creationId xmlns:p14="http://schemas.microsoft.com/office/powerpoint/2010/main" val="22647038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Guest service experience is crucial in the hospitality industry as it is competitive and has high pressure. Guests are spoilt for choice. This means offering outstanding customer service can be helpful for the company operating in the hospitality industry to encourage the customers to keep coming back for the stress-free and impeccable service (</a:t>
            </a:r>
            <a:r>
              <a:rPr lang="en-US" sz="1800" dirty="0" err="1">
                <a:solidFill>
                  <a:srgbClr val="222222"/>
                </a:solidFill>
                <a:effectLst/>
                <a:highlight>
                  <a:srgbClr val="FFFFFF"/>
                </a:highlight>
                <a:latin typeface="Times New Roman" panose="02020603050405020304" pitchFamily="18" charset="0"/>
                <a:ea typeface="Times New Roman" panose="02020603050405020304" pitchFamily="18" charset="0"/>
              </a:rPr>
              <a:t>Olorunsola</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US" sz="1800" i="1" dirty="0">
                <a:solidFill>
                  <a:srgbClr val="222222"/>
                </a:solidFill>
                <a:effectLst/>
                <a:highlight>
                  <a:srgbClr val="FFFFFF"/>
                </a:highlight>
                <a:latin typeface="Times New Roman" panose="02020603050405020304" pitchFamily="18" charset="0"/>
                <a:ea typeface="Times New Roman" panose="02020603050405020304" pitchFamily="18" charset="0"/>
              </a:rPr>
              <a:t>et al.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2022</a:t>
            </a:r>
            <a:r>
              <a:rPr lang="en-US" sz="1800" dirty="0">
                <a:effectLst/>
                <a:latin typeface="Times New Roman" panose="02020603050405020304" pitchFamily="18" charset="0"/>
                <a:ea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rPr>
              <a:t>Personalising</a:t>
            </a:r>
            <a:r>
              <a:rPr lang="en-US" sz="1800" dirty="0">
                <a:effectLst/>
                <a:latin typeface="Times New Roman" panose="02020603050405020304" pitchFamily="18" charset="0"/>
                <a:ea typeface="Times New Roman" panose="02020603050405020304" pitchFamily="18" charset="0"/>
              </a:rPr>
              <a:t> guest experience can allow a company to set itself apart in the highly competitive hospitality industry. With the help of customer insights from guest feedback data, companies can get ideas to strategically design </a:t>
            </a:r>
            <a:r>
              <a:rPr lang="en-US" sz="1800" dirty="0" err="1">
                <a:effectLst/>
                <a:latin typeface="Times New Roman" panose="02020603050405020304" pitchFamily="18" charset="0"/>
                <a:ea typeface="Times New Roman" panose="02020603050405020304" pitchFamily="18" charset="0"/>
              </a:rPr>
              <a:t>personalised</a:t>
            </a:r>
            <a:r>
              <a:rPr lang="en-US" sz="1800" dirty="0">
                <a:effectLst/>
                <a:latin typeface="Times New Roman" panose="02020603050405020304" pitchFamily="18" charset="0"/>
                <a:ea typeface="Times New Roman" panose="02020603050405020304" pitchFamily="18" charset="0"/>
              </a:rPr>
              <a:t> guest experiences on the basis of guest profiles and occasions. Based on the feedback, they can also understand what kind of promotions can get them more results through email campaigns, online offers, and digital advertising. The guest insights can also improve staff training of the companies (</a:t>
            </a:r>
            <a:r>
              <a:rPr lang="en-US" sz="1800" dirty="0" err="1">
                <a:effectLst/>
                <a:latin typeface="Times New Roman" panose="02020603050405020304" pitchFamily="18" charset="0"/>
                <a:ea typeface="Times New Roman" panose="02020603050405020304" pitchFamily="18" charset="0"/>
              </a:rPr>
              <a:t>Repustate</a:t>
            </a:r>
            <a:r>
              <a:rPr lang="en-US" sz="1800" dirty="0">
                <a:effectLst/>
                <a:latin typeface="Times New Roman" panose="02020603050405020304" pitchFamily="18" charset="0"/>
                <a:ea typeface="Times New Roman" panose="02020603050405020304" pitchFamily="18" charset="0"/>
              </a:rPr>
              <a:t>, 2023).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420D9E6-6760-43AB-9947-4912228AF5BD}" type="slidenum">
              <a:rPr lang="en-US" smtClean="0"/>
              <a:t>7</a:t>
            </a:fld>
            <a:endParaRPr lang="en-US"/>
          </a:p>
        </p:txBody>
      </p:sp>
    </p:spTree>
    <p:extLst>
      <p:ext uri="{BB962C8B-B14F-4D97-AF65-F5344CB8AC3E}">
        <p14:creationId xmlns:p14="http://schemas.microsoft.com/office/powerpoint/2010/main" val="1420552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Excellence in the hospitality service is directly concerned with excellent growth. It is also effective in cultivating the people skills of an individual. It is important to build better relationships with people and set a different perspective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Stafford, 2020</a:t>
            </a:r>
            <a:r>
              <a:rPr lang="en-US" sz="1800" dirty="0">
                <a:effectLst/>
                <a:latin typeface="Times New Roman" panose="02020603050405020304" pitchFamily="18" charset="0"/>
                <a:ea typeface="Times New Roman" panose="02020603050405020304" pitchFamily="18" charset="0"/>
              </a:rPr>
              <a:t>). Getting to know the guest is one of the most effective ways of meeting their expectations. Along with that, setting clear standards for the team members, staying transparent as much as possible, developing a customer-centric culture, and collecting customer feedback regularly are the other ways of doing so (</a:t>
            </a:r>
            <a:r>
              <a:rPr lang="en-US" sz="1800" dirty="0" err="1">
                <a:effectLst/>
                <a:latin typeface="Times New Roman" panose="02020603050405020304" pitchFamily="18" charset="0"/>
                <a:ea typeface="Times New Roman" panose="02020603050405020304" pitchFamily="18" charset="0"/>
              </a:rPr>
              <a:t>Feshworks</a:t>
            </a:r>
            <a:r>
              <a:rPr lang="en-US" sz="1800" dirty="0">
                <a:effectLst/>
                <a:latin typeface="Times New Roman" panose="02020603050405020304" pitchFamily="18" charset="0"/>
                <a:ea typeface="Times New Roman" panose="02020603050405020304" pitchFamily="18" charset="0"/>
              </a:rPr>
              <a:t>, 2023).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420D9E6-6760-43AB-9947-4912228AF5BD}" type="slidenum">
              <a:rPr lang="en-US" smtClean="0"/>
              <a:t>8</a:t>
            </a:fld>
            <a:endParaRPr lang="en-US"/>
          </a:p>
        </p:txBody>
      </p:sp>
    </p:spTree>
    <p:extLst>
      <p:ext uri="{BB962C8B-B14F-4D97-AF65-F5344CB8AC3E}">
        <p14:creationId xmlns:p14="http://schemas.microsoft.com/office/powerpoint/2010/main" val="25009945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It is concluded that JW Marriott is a luxury portfolio of Marriott International. The guests at the brand are offered with several services like dining, spa, and fitness </a:t>
            </a:r>
            <a:r>
              <a:rPr lang="en-US" sz="1800" dirty="0" err="1">
                <a:effectLst/>
                <a:latin typeface="Times New Roman" panose="02020603050405020304" pitchFamily="18" charset="0"/>
                <a:ea typeface="Times New Roman" panose="02020603050405020304" pitchFamily="18" charset="0"/>
              </a:rPr>
              <a:t>centre</a:t>
            </a:r>
            <a:r>
              <a:rPr lang="en-US" sz="1800" dirty="0">
                <a:effectLst/>
                <a:latin typeface="Times New Roman" panose="02020603050405020304" pitchFamily="18" charset="0"/>
                <a:ea typeface="Times New Roman" panose="02020603050405020304" pitchFamily="18" charset="0"/>
              </a:rPr>
              <a:t> facilities, event </a:t>
            </a:r>
            <a:r>
              <a:rPr lang="en-US" sz="1800" dirty="0" err="1">
                <a:effectLst/>
                <a:latin typeface="Times New Roman" panose="02020603050405020304" pitchFamily="18" charset="0"/>
                <a:ea typeface="Times New Roman" panose="02020603050405020304" pitchFamily="18" charset="0"/>
              </a:rPr>
              <a:t>organising</a:t>
            </a:r>
            <a:r>
              <a:rPr lang="en-US" sz="1800" dirty="0">
                <a:effectLst/>
                <a:latin typeface="Times New Roman" panose="02020603050405020304" pitchFamily="18" charset="0"/>
                <a:ea typeface="Times New Roman" panose="02020603050405020304" pitchFamily="18" charset="0"/>
              </a:rPr>
              <a:t>, and more. Luxurious customers and corporate companies are the main customers of the brand. Guest service has a significant role in the growth of hospitality companies. It increases customer retention and helps in several decision-making and strategy-making processes also. To meet guest experience, knowing them properly, setting clear standards for the team members, staying transparent as much as possible, developing a customer-centric culture, and collecting customer feedback regularly are effective ways.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420D9E6-6760-43AB-9947-4912228AF5BD}" type="slidenum">
              <a:rPr lang="en-US" smtClean="0"/>
              <a:t>9</a:t>
            </a:fld>
            <a:endParaRPr lang="en-US"/>
          </a:p>
        </p:txBody>
      </p:sp>
    </p:spTree>
    <p:extLst>
      <p:ext uri="{BB962C8B-B14F-4D97-AF65-F5344CB8AC3E}">
        <p14:creationId xmlns:p14="http://schemas.microsoft.com/office/powerpoint/2010/main" val="6082123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5/22/2023</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34010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5/22/2023</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787026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5/22/2023</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516393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5/22/2023</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71624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5/22/2023</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59589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5/22/2023</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0055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5/22/2023</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867234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5/22/2023</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52805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5/22/2023</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613697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5/22/2023</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700119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5/22/2023</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937380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5/22/2023</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281826144"/>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80" r:id="rId6"/>
    <p:sldLayoutId id="2147483676" r:id="rId7"/>
    <p:sldLayoutId id="2147483677" r:id="rId8"/>
    <p:sldLayoutId id="2147483678" r:id="rId9"/>
    <p:sldLayoutId id="2147483679" r:id="rId10"/>
    <p:sldLayoutId id="2147483681"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3">
            <a:extLst>
              <a:ext uri="{FF2B5EF4-FFF2-40B4-BE49-F238E27FC236}">
                <a16:creationId xmlns:a16="http://schemas.microsoft.com/office/drawing/2014/main" id="{EB9B5A19-3592-48E2-BC31-90E092BD68E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35">
            <a:extLst>
              <a:ext uri="{FF2B5EF4-FFF2-40B4-BE49-F238E27FC236}">
                <a16:creationId xmlns:a16="http://schemas.microsoft.com/office/drawing/2014/main" id="{E2548C40-4C00-4E91-BFA6-84B4D66225A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54" name="Rectangle 36">
              <a:extLst>
                <a:ext uri="{FF2B5EF4-FFF2-40B4-BE49-F238E27FC236}">
                  <a16:creationId xmlns:a16="http://schemas.microsoft.com/office/drawing/2014/main" id="{B6EE6BCA-C84E-4BED-B084-F599F7EE689E}"/>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37">
              <a:extLst>
                <a:ext uri="{FF2B5EF4-FFF2-40B4-BE49-F238E27FC236}">
                  <a16:creationId xmlns:a16="http://schemas.microsoft.com/office/drawing/2014/main" id="{24695526-4BAA-4EFE-91C1-1E446117C0C2}"/>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38">
              <a:extLst>
                <a:ext uri="{FF2B5EF4-FFF2-40B4-BE49-F238E27FC236}">
                  <a16:creationId xmlns:a16="http://schemas.microsoft.com/office/drawing/2014/main" id="{00DF9B86-7987-40DC-85D6-479F5A2E87CB}"/>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0" name="Group 39">
              <a:extLst>
                <a:ext uri="{FF2B5EF4-FFF2-40B4-BE49-F238E27FC236}">
                  <a16:creationId xmlns:a16="http://schemas.microsoft.com/office/drawing/2014/main" id="{A5465368-1AF5-43D6-BAD2-6BE8B04D94C7}"/>
                </a:ext>
                <a:ext uri="{C183D7F6-B498-43B3-948B-1728B52AA6E4}">
                  <adec:decorative xmlns:adec="http://schemas.microsoft.com/office/drawing/2017/decorative" xmlns=""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45" name="Rectangle 44">
                <a:extLst>
                  <a:ext uri="{FF2B5EF4-FFF2-40B4-BE49-F238E27FC236}">
                    <a16:creationId xmlns:a16="http://schemas.microsoft.com/office/drawing/2014/main" id="{CEB28D27-BDED-4D8C-94FC-58E9323571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77AC833D-449C-45F4-9851-216F3681F2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1" name="Group 40">
              <a:extLst>
                <a:ext uri="{FF2B5EF4-FFF2-40B4-BE49-F238E27FC236}">
                  <a16:creationId xmlns:a16="http://schemas.microsoft.com/office/drawing/2014/main" id="{09528AAE-A1EB-446C-81BE-BA5E4490E4E5}"/>
                </a:ext>
                <a:ext uri="{C183D7F6-B498-43B3-948B-1728B52AA6E4}">
                  <adec:decorative xmlns:adec="http://schemas.microsoft.com/office/drawing/2017/decorative" xmlns=""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43" name="Rectangle 42">
                <a:extLst>
                  <a:ext uri="{FF2B5EF4-FFF2-40B4-BE49-F238E27FC236}">
                    <a16:creationId xmlns:a16="http://schemas.microsoft.com/office/drawing/2014/main" id="{9F7C0F2C-B581-402B-B4C4-6DFB7131498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356A6B0D-707F-420B-BF4D-2CB60CCCA06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Rectangle 41">
              <a:extLst>
                <a:ext uri="{FF2B5EF4-FFF2-40B4-BE49-F238E27FC236}">
                  <a16:creationId xmlns:a16="http://schemas.microsoft.com/office/drawing/2014/main" id="{F8B7A59E-D61A-4BEB-A38A-1E8E5EBB8371}"/>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Rectangle 47">
            <a:extLst>
              <a:ext uri="{FF2B5EF4-FFF2-40B4-BE49-F238E27FC236}">
                <a16:creationId xmlns:a16="http://schemas.microsoft.com/office/drawing/2014/main" id="{DD99E1B6-CBC4-4306-9DFC-847D6D1352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5E7624D8-CE88-6975-D847-8A84750FE216}"/>
              </a:ext>
            </a:extLst>
          </p:cNvPr>
          <p:cNvSpPr>
            <a:spLocks noGrp="1"/>
          </p:cNvSpPr>
          <p:nvPr>
            <p:ph type="ctrTitle"/>
          </p:nvPr>
        </p:nvSpPr>
        <p:spPr>
          <a:xfrm>
            <a:off x="540000" y="540000"/>
            <a:ext cx="4500561" cy="5473938"/>
          </a:xfrm>
        </p:spPr>
        <p:txBody>
          <a:bodyPr>
            <a:normAutofit/>
          </a:bodyPr>
          <a:lstStyle/>
          <a:p>
            <a:pPr algn="ctr"/>
            <a:r>
              <a:rPr lang="en-US" sz="3600" dirty="0">
                <a:latin typeface="Arial" panose="020B0604020202020204" pitchFamily="34" charset="0"/>
                <a:cs typeface="Arial" panose="020B0604020202020204" pitchFamily="34" charset="0"/>
              </a:rPr>
              <a:t>The Role &amp; Importance of Hospitality &amp; Guest Services within the Hotel </a:t>
            </a:r>
            <a:r>
              <a:rPr lang="en-US" sz="3600" dirty="0" smtClean="0">
                <a:latin typeface="Arial" panose="020B0604020202020204" pitchFamily="34" charset="0"/>
                <a:cs typeface="Arial" panose="020B0604020202020204" pitchFamily="34" charset="0"/>
              </a:rPr>
              <a:t>Industr</a:t>
            </a:r>
            <a:r>
              <a:rPr lang="ro-RO" sz="3600" dirty="0" smtClean="0">
                <a:latin typeface="Arial" panose="020B0604020202020204" pitchFamily="34" charset="0"/>
                <a:cs typeface="Arial" panose="020B0604020202020204" pitchFamily="34" charset="0"/>
              </a:rPr>
              <a:t>y</a:t>
            </a:r>
            <a:r>
              <a:rPr lang="ro-RO" sz="2800" dirty="0" smtClean="0">
                <a:latin typeface="Arial" panose="020B0604020202020204" pitchFamily="34" charset="0"/>
                <a:cs typeface="Arial" panose="020B0604020202020204" pitchFamily="34" charset="0"/>
              </a:rPr>
              <a:t/>
            </a:r>
            <a:br>
              <a:rPr lang="ro-RO" sz="2800" dirty="0" smtClean="0">
                <a:latin typeface="Arial" panose="020B0604020202020204" pitchFamily="34" charset="0"/>
                <a:cs typeface="Arial" panose="020B0604020202020204" pitchFamily="34" charset="0"/>
              </a:rPr>
            </a:br>
            <a:r>
              <a:rPr lang="ro-RO" sz="2800" dirty="0" smtClean="0">
                <a:latin typeface="Arial" panose="020B0604020202020204" pitchFamily="34" charset="0"/>
                <a:cs typeface="Arial" panose="020B0604020202020204" pitchFamily="34" charset="0"/>
              </a:rPr>
              <a:t>MODULE: </a:t>
            </a:r>
            <a:r>
              <a:rPr lang="ro-RO" sz="2800" dirty="0" smtClean="0"/>
              <a:t>Hospitality </a:t>
            </a:r>
            <a:r>
              <a:rPr lang="ro-RO" sz="2800" dirty="0"/>
              <a:t>&amp; Guest Services</a:t>
            </a:r>
            <a:br>
              <a:rPr lang="ro-RO" sz="2800" dirty="0"/>
            </a:br>
            <a:r>
              <a:rPr lang="ro-RO" sz="2800" dirty="0"/>
              <a:t>BMIH4003 </a:t>
            </a:r>
            <a:r>
              <a:rPr lang="ro-RO" sz="2000" dirty="0" smtClean="0"/>
              <a:t/>
            </a:r>
            <a:br>
              <a:rPr lang="ro-RO" sz="2000" dirty="0" smtClean="0"/>
            </a:br>
            <a:r>
              <a:rPr lang="ro-RO" sz="2000" dirty="0"/>
              <a:t/>
            </a:r>
            <a:br>
              <a:rPr lang="ro-RO" sz="2000" dirty="0"/>
            </a:br>
            <a:r>
              <a:rPr lang="ro-RO" sz="2000" dirty="0" smtClean="0"/>
              <a:t/>
            </a:r>
            <a:br>
              <a:rPr lang="ro-RO" sz="2000" dirty="0" smtClean="0"/>
            </a:br>
            <a:r>
              <a:rPr lang="en-GB" sz="1800" dirty="0">
                <a:latin typeface="Arial" panose="020B0604020202020204" pitchFamily="34" charset="0"/>
                <a:cs typeface="Arial" panose="020B0604020202020204" pitchFamily="34" charset="0"/>
              </a:rPr>
              <a:t>LECTURE’S NAME: </a:t>
            </a:r>
            <a:r>
              <a:rPr lang="ro-RO" sz="1800" dirty="0" smtClean="0">
                <a:latin typeface="Arial" panose="020B0604020202020204" pitchFamily="34" charset="0"/>
                <a:cs typeface="Arial" panose="020B0604020202020204" pitchFamily="34" charset="0"/>
              </a:rPr>
              <a:t> </a:t>
            </a:r>
            <a:r>
              <a:rPr lang="ro-RO" sz="1800" dirty="0"/>
              <a:t>Charlotte Joyner </a:t>
            </a:r>
            <a:r>
              <a:rPr lang="ro-RO" sz="1800" dirty="0" smtClean="0"/>
              <a:t/>
            </a:r>
            <a:br>
              <a:rPr lang="ro-RO" sz="1800" dirty="0" smtClean="0"/>
            </a:br>
            <a:r>
              <a:rPr lang="ro-RO" sz="1800" dirty="0" smtClean="0"/>
              <a:t>STUDENT NAME: Mariana Mironov</a:t>
            </a:r>
            <a:br>
              <a:rPr lang="ro-RO" sz="1800" dirty="0" smtClean="0"/>
            </a:br>
            <a:r>
              <a:rPr lang="ro-RO" sz="1300" dirty="0" smtClean="0">
                <a:latin typeface="Arial" panose="020B0604020202020204" pitchFamily="34" charset="0"/>
                <a:cs typeface="Arial" panose="020B0604020202020204" pitchFamily="34" charset="0"/>
              </a:rPr>
              <a:t>ID </a:t>
            </a:r>
            <a:r>
              <a:rPr lang="en-GB" sz="1300" dirty="0" smtClean="0">
                <a:latin typeface="Arial" panose="020B0604020202020204" pitchFamily="34" charset="0"/>
                <a:cs typeface="Arial" panose="020B0604020202020204" pitchFamily="34" charset="0"/>
              </a:rPr>
              <a:t>NUMBER</a:t>
            </a:r>
            <a:r>
              <a:rPr lang="en-GB" sz="1300" dirty="0">
                <a:latin typeface="Arial" panose="020B0604020202020204" pitchFamily="34" charset="0"/>
                <a:cs typeface="Arial" panose="020B0604020202020204" pitchFamily="34" charset="0"/>
              </a:rPr>
              <a:t>: 2232725</a:t>
            </a:r>
            <a:r>
              <a:rPr lang="ro-RO" dirty="0"/>
              <a:t/>
            </a:r>
            <a:br>
              <a:rPr lang="ro-RO" dirty="0"/>
            </a:br>
            <a:endParaRPr lang="en-US" sz="1800" dirty="0">
              <a:latin typeface="Arial" panose="020B0604020202020204" pitchFamily="34" charset="0"/>
              <a:cs typeface="Arial" panose="020B0604020202020204" pitchFamily="34" charset="0"/>
            </a:endParaRPr>
          </a:p>
        </p:txBody>
      </p:sp>
      <p:grpSp>
        <p:nvGrpSpPr>
          <p:cNvPr id="50" name="Group 49">
            <a:extLst>
              <a:ext uri="{FF2B5EF4-FFF2-40B4-BE49-F238E27FC236}">
                <a16:creationId xmlns:a16="http://schemas.microsoft.com/office/drawing/2014/main" id="{3C16EB93-E299-481D-A004-769603D375C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37600" y="3600"/>
            <a:ext cx="6854400" cy="6854400"/>
            <a:chOff x="0" y="3600"/>
            <a:chExt cx="6854400" cy="6854400"/>
          </a:xfrm>
        </p:grpSpPr>
        <p:sp>
          <p:nvSpPr>
            <p:cNvPr id="51" name="Oval 50">
              <a:extLst>
                <a:ext uri="{FF2B5EF4-FFF2-40B4-BE49-F238E27FC236}">
                  <a16:creationId xmlns:a16="http://schemas.microsoft.com/office/drawing/2014/main" id="{6CD13B55-E709-4E18-924B-655433A928E5}"/>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6A3B2E1D-0135-45FF-990A-436697D20714}"/>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62BD9E0F-507C-49AD-B619-B42B4D342D68}"/>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9" name="Picture 3" descr="Abstract background of mesh">
            <a:extLst>
              <a:ext uri="{FF2B5EF4-FFF2-40B4-BE49-F238E27FC236}">
                <a16:creationId xmlns:a16="http://schemas.microsoft.com/office/drawing/2014/main" id="{AB10FF6A-AA21-4B5C-A601-3722052A5F30}"/>
              </a:ext>
            </a:extLst>
          </p:cNvPr>
          <p:cNvPicPr>
            <a:picLocks noChangeAspect="1"/>
          </p:cNvPicPr>
          <p:nvPr/>
        </p:nvPicPr>
        <p:blipFill rotWithShape="1">
          <a:blip r:embed="rId2"/>
          <a:srcRect l="33251" r="-2" b="-2"/>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14938579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D2FD795-8DF5-44F0-8664-4D8F626DD8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3" name="Group 1032">
            <a:extLst>
              <a:ext uri="{FF2B5EF4-FFF2-40B4-BE49-F238E27FC236}">
                <a16:creationId xmlns:a16="http://schemas.microsoft.com/office/drawing/2014/main" id="{7C6B683D-13FA-4605-8648-01FC9C82FEC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34" name="Rectangle 1033">
              <a:extLst>
                <a:ext uri="{FF2B5EF4-FFF2-40B4-BE49-F238E27FC236}">
                  <a16:creationId xmlns:a16="http://schemas.microsoft.com/office/drawing/2014/main" id="{9852A959-AA36-4E4C-940B-F33A7BE0ABCF}"/>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Oval 1034">
              <a:extLst>
                <a:ext uri="{FF2B5EF4-FFF2-40B4-BE49-F238E27FC236}">
                  <a16:creationId xmlns:a16="http://schemas.microsoft.com/office/drawing/2014/main" id="{FFFC38A9-EA65-4BD6-A6E1-CAD07CCB8105}"/>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Oval 1035">
              <a:extLst>
                <a:ext uri="{FF2B5EF4-FFF2-40B4-BE49-F238E27FC236}">
                  <a16:creationId xmlns:a16="http://schemas.microsoft.com/office/drawing/2014/main" id="{F9E36CA9-9013-4306-B36F-2E349B6FEDB6}"/>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49" name="Group 1036">
              <a:extLst>
                <a:ext uri="{FF2B5EF4-FFF2-40B4-BE49-F238E27FC236}">
                  <a16:creationId xmlns:a16="http://schemas.microsoft.com/office/drawing/2014/main" id="{CE8D3FFE-4362-43F6-99D3-1B83F7AD5946}"/>
                </a:ext>
                <a:ext uri="{C183D7F6-B498-43B3-948B-1728B52AA6E4}">
                  <adec:decorative xmlns:adec="http://schemas.microsoft.com/office/drawing/2017/decorative" xmlns=""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050" name="Rectangle 1041">
                <a:extLst>
                  <a:ext uri="{FF2B5EF4-FFF2-40B4-BE49-F238E27FC236}">
                    <a16:creationId xmlns:a16="http://schemas.microsoft.com/office/drawing/2014/main" id="{F7AA39D6-8796-468A-8C18-D17C0BBF21A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1" name="Rectangle 1042">
                <a:extLst>
                  <a:ext uri="{FF2B5EF4-FFF2-40B4-BE49-F238E27FC236}">
                    <a16:creationId xmlns:a16="http://schemas.microsoft.com/office/drawing/2014/main" id="{75967788-298A-4B75-B02F-0625E5F848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52" name="Group 1037">
              <a:extLst>
                <a:ext uri="{FF2B5EF4-FFF2-40B4-BE49-F238E27FC236}">
                  <a16:creationId xmlns:a16="http://schemas.microsoft.com/office/drawing/2014/main" id="{8D0FB4E1-29BE-427B-9999-B25351A07CB1}"/>
                </a:ext>
                <a:ext uri="{C183D7F6-B498-43B3-948B-1728B52AA6E4}">
                  <adec:decorative xmlns:adec="http://schemas.microsoft.com/office/drawing/2017/decorative" xmlns=""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053" name="Rectangle 1039">
                <a:extLst>
                  <a:ext uri="{FF2B5EF4-FFF2-40B4-BE49-F238E27FC236}">
                    <a16:creationId xmlns:a16="http://schemas.microsoft.com/office/drawing/2014/main" id="{39914662-C165-4AD1-89C0-F6C47C1090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4" name="Rectangle 1040">
                <a:extLst>
                  <a:ext uri="{FF2B5EF4-FFF2-40B4-BE49-F238E27FC236}">
                    <a16:creationId xmlns:a16="http://schemas.microsoft.com/office/drawing/2014/main" id="{384C8199-BC83-4D02-8937-CF9AB0F4CF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55" name="Rectangle 1038">
              <a:extLst>
                <a:ext uri="{FF2B5EF4-FFF2-40B4-BE49-F238E27FC236}">
                  <a16:creationId xmlns:a16="http://schemas.microsoft.com/office/drawing/2014/main" id="{4A28F3F3-1D22-45C2-8627-C7E4E74BDD00}"/>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56" name="Rectangle 1044">
            <a:extLst>
              <a:ext uri="{FF2B5EF4-FFF2-40B4-BE49-F238E27FC236}">
                <a16:creationId xmlns:a16="http://schemas.microsoft.com/office/drawing/2014/main" id="{9D8267F7-1115-4F9A-BEF5-BB6664BCF0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18555E41-3E30-A42A-FCBC-10F10DD2619C}"/>
              </a:ext>
            </a:extLst>
          </p:cNvPr>
          <p:cNvSpPr>
            <a:spLocks noGrp="1"/>
          </p:cNvSpPr>
          <p:nvPr>
            <p:ph type="title"/>
          </p:nvPr>
        </p:nvSpPr>
        <p:spPr>
          <a:xfrm>
            <a:off x="7086315" y="545126"/>
            <a:ext cx="4554821" cy="2186096"/>
          </a:xfrm>
        </p:spPr>
        <p:txBody>
          <a:bodyPr anchor="t">
            <a:normAutofit/>
          </a:bodyPr>
          <a:lstStyle/>
          <a:p>
            <a:r>
              <a:rPr lang="en-US" dirty="0"/>
              <a:t>Introduction</a:t>
            </a:r>
          </a:p>
        </p:txBody>
      </p:sp>
      <p:pic>
        <p:nvPicPr>
          <p:cNvPr id="1026" name="Picture 2" descr="JW Marriott Grosvenor House London- London, England Hotels- Deluxe Hotels  in London- GDS Reservation Codes | TravelAge West">
            <a:extLst>
              <a:ext uri="{FF2B5EF4-FFF2-40B4-BE49-F238E27FC236}">
                <a16:creationId xmlns:a16="http://schemas.microsoft.com/office/drawing/2014/main" id="{ABC8D68C-E9ED-3F89-3A24-EDDA7F4BFEF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000" y="1730443"/>
            <a:ext cx="6049714" cy="338783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46A5947-F78B-D165-1A21-1608F8617BF7}"/>
              </a:ext>
            </a:extLst>
          </p:cNvPr>
          <p:cNvSpPr>
            <a:spLocks noGrp="1"/>
          </p:cNvSpPr>
          <p:nvPr>
            <p:ph idx="1"/>
          </p:nvPr>
        </p:nvSpPr>
        <p:spPr>
          <a:xfrm>
            <a:off x="7104063" y="2947121"/>
            <a:ext cx="4537073" cy="3361604"/>
          </a:xfrm>
        </p:spPr>
        <p:txBody>
          <a:bodyPr anchor="t">
            <a:normAutofit/>
          </a:bodyPr>
          <a:lstStyle/>
          <a:p>
            <a:r>
              <a:rPr lang="en-US" sz="2000" dirty="0">
                <a:latin typeface="Arial" panose="020B0604020202020204" pitchFamily="34" charset="0"/>
                <a:cs typeface="Arial" panose="020B0604020202020204" pitchFamily="34" charset="0"/>
              </a:rPr>
              <a:t>The overview of JW Marriott will be presented in this presentation.</a:t>
            </a:r>
          </a:p>
          <a:p>
            <a:r>
              <a:rPr lang="en-US" sz="2000" dirty="0">
                <a:latin typeface="Arial" panose="020B0604020202020204" pitchFamily="34" charset="0"/>
                <a:cs typeface="Arial" panose="020B0604020202020204" pitchFamily="34" charset="0"/>
              </a:rPr>
              <a:t>The </a:t>
            </a:r>
            <a:r>
              <a:rPr lang="en-US" sz="1600" dirty="0">
                <a:latin typeface="Arial" panose="020B0604020202020204" pitchFamily="34" charset="0"/>
                <a:cs typeface="Arial" panose="020B0604020202020204" pitchFamily="34" charset="0"/>
              </a:rPr>
              <a:t>importance</a:t>
            </a:r>
            <a:r>
              <a:rPr lang="en-US" sz="2000" dirty="0">
                <a:latin typeface="Arial" panose="020B0604020202020204" pitchFamily="34" charset="0"/>
                <a:cs typeface="Arial" panose="020B0604020202020204" pitchFamily="34" charset="0"/>
              </a:rPr>
              <a:t> of quality service, the role of guest services, and hospitality services will be explained.</a:t>
            </a:r>
          </a:p>
          <a:p>
            <a:endParaRPr lang="en-US" dirty="0"/>
          </a:p>
        </p:txBody>
      </p:sp>
    </p:spTree>
    <p:extLst>
      <p:ext uri="{BB962C8B-B14F-4D97-AF65-F5344CB8AC3E}">
        <p14:creationId xmlns:p14="http://schemas.microsoft.com/office/powerpoint/2010/main" val="419186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182D455B-C993-4AC2-BAC2-D5C9890CEF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1FD680-9DA9-400B-3A4B-6D58F40F5E5D}"/>
              </a:ext>
            </a:extLst>
          </p:cNvPr>
          <p:cNvSpPr>
            <a:spLocks noGrp="1"/>
          </p:cNvSpPr>
          <p:nvPr>
            <p:ph type="title"/>
          </p:nvPr>
        </p:nvSpPr>
        <p:spPr>
          <a:xfrm>
            <a:off x="540000" y="540000"/>
            <a:ext cx="4500561" cy="5768725"/>
          </a:xfrm>
        </p:spPr>
        <p:txBody>
          <a:bodyPr anchor="t">
            <a:normAutofit/>
          </a:bodyPr>
          <a:lstStyle/>
          <a:p>
            <a:r>
              <a:rPr lang="en-US" sz="8100" dirty="0"/>
              <a:t>Overview of JW Marriott </a:t>
            </a:r>
          </a:p>
        </p:txBody>
      </p:sp>
      <p:pic>
        <p:nvPicPr>
          <p:cNvPr id="2050" name="Picture 2" descr="JW Marriott Luxury Brand Grows Global Portfolio With New Hotels">
            <a:extLst>
              <a:ext uri="{FF2B5EF4-FFF2-40B4-BE49-F238E27FC236}">
                <a16:creationId xmlns:a16="http://schemas.microsoft.com/office/drawing/2014/main" id="{31300B88-B2E7-1362-13FB-5B37EE58570B}"/>
              </a:ext>
            </a:extLst>
          </p:cNvPr>
          <p:cNvPicPr>
            <a:picLocks noChangeAspect="1" noChangeArrowheads="1"/>
          </p:cNvPicPr>
          <p:nvPr/>
        </p:nvPicPr>
        <p:blipFill>
          <a:blip r:embed="rId3" cstate="hqprint">
            <a:alphaModFix/>
            <a:extLst>
              <a:ext uri="{28A0092B-C50C-407E-A947-70E740481C1C}">
                <a14:useLocalDpi xmlns:a14="http://schemas.microsoft.com/office/drawing/2010/main" val="0"/>
              </a:ext>
            </a:extLst>
          </a:blip>
          <a:stretch>
            <a:fillRect/>
          </a:stretch>
        </p:blipFill>
        <p:spPr bwMode="auto">
          <a:xfrm>
            <a:off x="5232400" y="1017163"/>
            <a:ext cx="6408735" cy="259553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350FD3A-1F5B-01CB-E682-FAC16A4A9563}"/>
              </a:ext>
            </a:extLst>
          </p:cNvPr>
          <p:cNvSpPr>
            <a:spLocks noGrp="1"/>
          </p:cNvSpPr>
          <p:nvPr>
            <p:ph idx="1"/>
          </p:nvPr>
        </p:nvSpPr>
        <p:spPr>
          <a:xfrm>
            <a:off x="5232400" y="4304522"/>
            <a:ext cx="6408738" cy="2012178"/>
          </a:xfrm>
        </p:spPr>
        <p:txBody>
          <a:bodyPr anchor="b">
            <a:normAutofit/>
          </a:bodyPr>
          <a:lstStyle/>
          <a:p>
            <a:pPr>
              <a:lnSpc>
                <a:spcPct val="115000"/>
              </a:lnSpc>
            </a:pPr>
            <a:r>
              <a:rPr lang="en-US" sz="1500" dirty="0">
                <a:latin typeface="Arial" panose="020B0604020202020204" pitchFamily="34" charset="0"/>
                <a:cs typeface="Arial" panose="020B0604020202020204" pitchFamily="34" charset="0"/>
              </a:rPr>
              <a:t>JW Marriott is a luxury portfolio (Marriott, 2023).</a:t>
            </a:r>
          </a:p>
          <a:p>
            <a:pPr>
              <a:lnSpc>
                <a:spcPct val="115000"/>
              </a:lnSpc>
            </a:pPr>
            <a:r>
              <a:rPr lang="en-US" sz="1500" dirty="0">
                <a:latin typeface="Arial" panose="020B0604020202020204" pitchFamily="34" charset="0"/>
                <a:cs typeface="Arial" panose="020B0604020202020204" pitchFamily="34" charset="0"/>
              </a:rPr>
              <a:t>The brand is available in 30 countries with more than 100 hotels.</a:t>
            </a:r>
          </a:p>
          <a:p>
            <a:pPr>
              <a:lnSpc>
                <a:spcPct val="115000"/>
              </a:lnSpc>
            </a:pPr>
            <a:r>
              <a:rPr lang="en-US" sz="1500" dirty="0">
                <a:latin typeface="Arial" panose="020B0604020202020204" pitchFamily="34" charset="0"/>
                <a:cs typeface="Arial" panose="020B0604020202020204" pitchFamily="34" charset="0"/>
              </a:rPr>
              <a:t>The </a:t>
            </a:r>
            <a:r>
              <a:rPr lang="en-US" sz="1600" dirty="0">
                <a:latin typeface="Arial" panose="020B0604020202020204" pitchFamily="34" charset="0"/>
                <a:cs typeface="Arial" panose="020B0604020202020204" pitchFamily="34" charset="0"/>
              </a:rPr>
              <a:t>sophisticated</a:t>
            </a:r>
            <a:r>
              <a:rPr lang="en-US" sz="1500" dirty="0">
                <a:latin typeface="Arial" panose="020B0604020202020204" pitchFamily="34" charset="0"/>
                <a:cs typeface="Arial" panose="020B0604020202020204" pitchFamily="34" charset="0"/>
              </a:rPr>
              <a:t> and mindful </a:t>
            </a:r>
            <a:r>
              <a:rPr lang="en-US" sz="1500" dirty="0" err="1">
                <a:latin typeface="Arial" panose="020B0604020202020204" pitchFamily="34" charset="0"/>
                <a:cs typeface="Arial" panose="020B0604020202020204" pitchFamily="34" charset="0"/>
              </a:rPr>
              <a:t>travellers</a:t>
            </a:r>
            <a:r>
              <a:rPr lang="en-US" sz="1500" dirty="0">
                <a:latin typeface="Arial" panose="020B0604020202020204" pitchFamily="34" charset="0"/>
                <a:cs typeface="Arial" panose="020B0604020202020204" pitchFamily="34" charset="0"/>
              </a:rPr>
              <a:t> are carted so that they can foster meaningful connections, feel fully present, and feed the soul (</a:t>
            </a:r>
            <a:r>
              <a:rPr lang="en-US" sz="1500" dirty="0" err="1">
                <a:latin typeface="Arial" panose="020B0604020202020204" pitchFamily="34" charset="0"/>
                <a:cs typeface="Arial" panose="020B0604020202020204" pitchFamily="34" charset="0"/>
              </a:rPr>
              <a:t>Hospitalitynet</a:t>
            </a:r>
            <a:r>
              <a:rPr lang="en-US" sz="1500" dirty="0">
                <a:latin typeface="Arial" panose="020B0604020202020204" pitchFamily="34" charset="0"/>
                <a:cs typeface="Arial" panose="020B0604020202020204" pitchFamily="34" charset="0"/>
              </a:rPr>
              <a:t>, 2023). </a:t>
            </a:r>
          </a:p>
          <a:p>
            <a:pPr>
              <a:lnSpc>
                <a:spcPct val="115000"/>
              </a:lnSpc>
            </a:pPr>
            <a:endParaRPr lang="en-US" sz="1500" dirty="0"/>
          </a:p>
        </p:txBody>
      </p:sp>
    </p:spTree>
    <p:extLst>
      <p:ext uri="{BB962C8B-B14F-4D97-AF65-F5344CB8AC3E}">
        <p14:creationId xmlns:p14="http://schemas.microsoft.com/office/powerpoint/2010/main" val="2572140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90" name="Group 3078">
            <a:extLst>
              <a:ext uri="{FF2B5EF4-FFF2-40B4-BE49-F238E27FC236}">
                <a16:creationId xmlns:a16="http://schemas.microsoft.com/office/drawing/2014/main" id="{30D050C3-946A-4155-B469-3FE5492E6E9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3080" name="Rectangle 3079">
              <a:extLst>
                <a:ext uri="{FF2B5EF4-FFF2-40B4-BE49-F238E27FC236}">
                  <a16:creationId xmlns:a16="http://schemas.microsoft.com/office/drawing/2014/main" id="{70D7BFBB-BF60-4EF1-AF1C-731347DB115A}"/>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2" name="Oval 3080">
              <a:extLst>
                <a:ext uri="{FF2B5EF4-FFF2-40B4-BE49-F238E27FC236}">
                  <a16:creationId xmlns:a16="http://schemas.microsoft.com/office/drawing/2014/main" id="{40150CBC-E30B-417C-9BB2-CE6BB1A6440F}"/>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3" name="Oval 3081">
              <a:extLst>
                <a:ext uri="{FF2B5EF4-FFF2-40B4-BE49-F238E27FC236}">
                  <a16:creationId xmlns:a16="http://schemas.microsoft.com/office/drawing/2014/main" id="{476020D6-6ADB-408E-A69F-4EA6F51A7F12}"/>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94" name="Group 3082">
              <a:extLst>
                <a:ext uri="{FF2B5EF4-FFF2-40B4-BE49-F238E27FC236}">
                  <a16:creationId xmlns:a16="http://schemas.microsoft.com/office/drawing/2014/main" id="{8226C8E5-1D99-421D-AB3C-2AF296A15325}"/>
                </a:ext>
                <a:ext uri="{C183D7F6-B498-43B3-948B-1728B52AA6E4}">
                  <adec:decorative xmlns:adec="http://schemas.microsoft.com/office/drawing/2017/decorative" xmlns=""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088" name="Rectangle 3087">
                <a:extLst>
                  <a:ext uri="{FF2B5EF4-FFF2-40B4-BE49-F238E27FC236}">
                    <a16:creationId xmlns:a16="http://schemas.microsoft.com/office/drawing/2014/main" id="{67669339-D0C4-4CF0-9A76-5BFBCDB7988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38B31604-91C4-4CB0-8097-02EE0ADDC11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95" name="Group 3083">
              <a:extLst>
                <a:ext uri="{FF2B5EF4-FFF2-40B4-BE49-F238E27FC236}">
                  <a16:creationId xmlns:a16="http://schemas.microsoft.com/office/drawing/2014/main" id="{548340F5-A593-469A-98DC-B6D90D3B22B4}"/>
                </a:ext>
                <a:ext uri="{C183D7F6-B498-43B3-948B-1728B52AA6E4}">
                  <adec:decorative xmlns:adec="http://schemas.microsoft.com/office/drawing/2017/decorative" xmlns=""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086" name="Rectangle 3085">
                <a:extLst>
                  <a:ext uri="{FF2B5EF4-FFF2-40B4-BE49-F238E27FC236}">
                    <a16:creationId xmlns:a16="http://schemas.microsoft.com/office/drawing/2014/main" id="{B59E3068-3000-4C82-ACA8-367498951E6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C2E1C398-D8F7-4828-9F7F-80D61DAE2B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5" name="Rectangle 3084">
              <a:extLst>
                <a:ext uri="{FF2B5EF4-FFF2-40B4-BE49-F238E27FC236}">
                  <a16:creationId xmlns:a16="http://schemas.microsoft.com/office/drawing/2014/main" id="{813B333C-60FD-4260-80E0-190666C9DE77}"/>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91" name="Rectangle 3090">
            <a:extLst>
              <a:ext uri="{FF2B5EF4-FFF2-40B4-BE49-F238E27FC236}">
                <a16:creationId xmlns:a16="http://schemas.microsoft.com/office/drawing/2014/main" id="{DC05F582-AA63-4A8C-915E-66057E4BEE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D9CB627A-241A-1099-2645-6537EA92EDBE}"/>
              </a:ext>
            </a:extLst>
          </p:cNvPr>
          <p:cNvSpPr>
            <a:spLocks noGrp="1"/>
          </p:cNvSpPr>
          <p:nvPr>
            <p:ph type="title"/>
          </p:nvPr>
        </p:nvSpPr>
        <p:spPr>
          <a:xfrm>
            <a:off x="7086315" y="540000"/>
            <a:ext cx="4554821" cy="2186096"/>
          </a:xfrm>
        </p:spPr>
        <p:txBody>
          <a:bodyPr anchor="b">
            <a:normAutofit/>
          </a:bodyPr>
          <a:lstStyle/>
          <a:p>
            <a:r>
              <a:rPr lang="en-US" sz="4700" dirty="0"/>
              <a:t>The main consumers of JW Marriott</a:t>
            </a:r>
          </a:p>
        </p:txBody>
      </p:sp>
      <p:pic>
        <p:nvPicPr>
          <p:cNvPr id="3074" name="Picture 2" descr="JW Marriott Grosvenor House London, London – Updated 2023 Prices">
            <a:extLst>
              <a:ext uri="{FF2B5EF4-FFF2-40B4-BE49-F238E27FC236}">
                <a16:creationId xmlns:a16="http://schemas.microsoft.com/office/drawing/2014/main" id="{D82BCB23-5C49-8049-F99A-A4E6933E91C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037" r="26236" b="-1"/>
          <a:stretch/>
        </p:blipFill>
        <p:spPr bwMode="auto">
          <a:xfrm>
            <a:off x="20" y="10"/>
            <a:ext cx="6444556"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D33A0D7-FC7F-E961-A4C7-D37F78799DCB}"/>
              </a:ext>
            </a:extLst>
          </p:cNvPr>
          <p:cNvSpPr>
            <a:spLocks noGrp="1"/>
          </p:cNvSpPr>
          <p:nvPr>
            <p:ph idx="1"/>
          </p:nvPr>
        </p:nvSpPr>
        <p:spPr>
          <a:xfrm>
            <a:off x="7104063" y="2947121"/>
            <a:ext cx="4537073" cy="3361604"/>
          </a:xfrm>
        </p:spPr>
        <p:txBody>
          <a:bodyPr anchor="t">
            <a:noAutofit/>
          </a:bodyPr>
          <a:lstStyle/>
          <a:p>
            <a:r>
              <a:rPr lang="en-US" sz="1600" dirty="0">
                <a:latin typeface="Arial" panose="020B0604020202020204" pitchFamily="34" charset="0"/>
                <a:cs typeface="Arial" panose="020B0604020202020204" pitchFamily="34" charset="0"/>
              </a:rPr>
              <a:t>JW Marriott offers luxurious services to the customers.</a:t>
            </a:r>
          </a:p>
          <a:p>
            <a:r>
              <a:rPr lang="en-US" sz="1600" dirty="0">
                <a:latin typeface="Arial" panose="020B0604020202020204" pitchFamily="34" charset="0"/>
                <a:cs typeface="Arial" panose="020B0604020202020204" pitchFamily="34" charset="0"/>
              </a:rPr>
              <a:t>The brand targets customers who have a big spending power.</a:t>
            </a:r>
          </a:p>
          <a:p>
            <a:r>
              <a:rPr lang="en-US" sz="1600" dirty="0">
                <a:latin typeface="Arial" panose="020B0604020202020204" pitchFamily="34" charset="0"/>
                <a:cs typeface="Arial" panose="020B0604020202020204" pitchFamily="34" charset="0"/>
              </a:rPr>
              <a:t>Corporates also prefer JW Marriott for business meetings (IIDE, 2023). </a:t>
            </a:r>
          </a:p>
        </p:txBody>
      </p:sp>
    </p:spTree>
    <p:extLst>
      <p:ext uri="{BB962C8B-B14F-4D97-AF65-F5344CB8AC3E}">
        <p14:creationId xmlns:p14="http://schemas.microsoft.com/office/powerpoint/2010/main" val="2302810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81C8C0F4-5C44-4C3F-B321-5CB3E2BABC2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05" name="Group 4104">
            <a:extLst>
              <a:ext uri="{FF2B5EF4-FFF2-40B4-BE49-F238E27FC236}">
                <a16:creationId xmlns:a16="http://schemas.microsoft.com/office/drawing/2014/main" id="{987A62DB-71D7-497D-BE1C-933ECB515A6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4106" name="Oval 4105">
              <a:extLst>
                <a:ext uri="{FF2B5EF4-FFF2-40B4-BE49-F238E27FC236}">
                  <a16:creationId xmlns:a16="http://schemas.microsoft.com/office/drawing/2014/main" id="{FDAC2767-A7E3-4697-90F6-443A58314030}"/>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Oval 4106">
              <a:extLst>
                <a:ext uri="{FF2B5EF4-FFF2-40B4-BE49-F238E27FC236}">
                  <a16:creationId xmlns:a16="http://schemas.microsoft.com/office/drawing/2014/main" id="{AB23E396-A746-411A-8709-32ABC4DDEAAC}"/>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8" name="Oval 4107">
              <a:extLst>
                <a:ext uri="{FF2B5EF4-FFF2-40B4-BE49-F238E27FC236}">
                  <a16:creationId xmlns:a16="http://schemas.microsoft.com/office/drawing/2014/main" id="{D135C986-CB82-4211-A910-D232B9BCA1E0}"/>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4110" name="Freeform: Shape 4109">
            <a:extLst>
              <a:ext uri="{FF2B5EF4-FFF2-40B4-BE49-F238E27FC236}">
                <a16:creationId xmlns:a16="http://schemas.microsoft.com/office/drawing/2014/main" id="{837F2C8F-CC11-4A18-AA7E-AE8C022CDC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0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A6D6993-DD61-7355-5888-025B6F64B772}"/>
              </a:ext>
            </a:extLst>
          </p:cNvPr>
          <p:cNvSpPr>
            <a:spLocks noGrp="1"/>
          </p:cNvSpPr>
          <p:nvPr>
            <p:ph type="title"/>
          </p:nvPr>
        </p:nvSpPr>
        <p:spPr>
          <a:xfrm>
            <a:off x="540000" y="540000"/>
            <a:ext cx="4500561" cy="2181946"/>
          </a:xfrm>
        </p:spPr>
        <p:txBody>
          <a:bodyPr anchor="t">
            <a:normAutofit/>
          </a:bodyPr>
          <a:lstStyle/>
          <a:p>
            <a:r>
              <a:rPr lang="en-US" sz="3300"/>
              <a:t>Outlining the nature, scope, and the role of guest services and facilities at JW Marriott</a:t>
            </a:r>
          </a:p>
        </p:txBody>
      </p:sp>
      <p:sp>
        <p:nvSpPr>
          <p:cNvPr id="3" name="Content Placeholder 2">
            <a:extLst>
              <a:ext uri="{FF2B5EF4-FFF2-40B4-BE49-F238E27FC236}">
                <a16:creationId xmlns:a16="http://schemas.microsoft.com/office/drawing/2014/main" id="{40648EE2-E2B0-0DE1-F7C5-50B795DE617C}"/>
              </a:ext>
            </a:extLst>
          </p:cNvPr>
          <p:cNvSpPr>
            <a:spLocks noGrp="1"/>
          </p:cNvSpPr>
          <p:nvPr>
            <p:ph idx="1"/>
          </p:nvPr>
        </p:nvSpPr>
        <p:spPr>
          <a:xfrm>
            <a:off x="550863" y="2947121"/>
            <a:ext cx="4500562" cy="3603148"/>
          </a:xfrm>
        </p:spPr>
        <p:txBody>
          <a:bodyPr anchor="t">
            <a:normAutofit fontScale="55000" lnSpcReduction="20000"/>
          </a:bodyPr>
          <a:lstStyle/>
          <a:p>
            <a:pPr>
              <a:lnSpc>
                <a:spcPct val="115000"/>
              </a:lnSpc>
            </a:pPr>
            <a:r>
              <a:rPr lang="en-US" sz="2700" dirty="0">
                <a:latin typeface="Arial" panose="020B0604020202020204" pitchFamily="34" charset="0"/>
                <a:cs typeface="Arial" panose="020B0604020202020204" pitchFamily="34" charset="0"/>
              </a:rPr>
              <a:t>JW Marriott offers accommodation services to the guests.</a:t>
            </a:r>
          </a:p>
          <a:p>
            <a:pPr>
              <a:lnSpc>
                <a:spcPct val="115000"/>
              </a:lnSpc>
            </a:pPr>
            <a:r>
              <a:rPr lang="en-US" sz="2700" dirty="0">
                <a:latin typeface="Arial" panose="020B0604020202020204" pitchFamily="34" charset="0"/>
                <a:cs typeface="Arial" panose="020B0604020202020204" pitchFamily="34" charset="0"/>
              </a:rPr>
              <a:t>The services of the brand also include dining, spa, and fitness </a:t>
            </a:r>
            <a:r>
              <a:rPr lang="en-US" sz="2700" dirty="0" err="1">
                <a:latin typeface="Arial" panose="020B0604020202020204" pitchFamily="34" charset="0"/>
                <a:cs typeface="Arial" panose="020B0604020202020204" pitchFamily="34" charset="0"/>
              </a:rPr>
              <a:t>centre</a:t>
            </a:r>
            <a:r>
              <a:rPr lang="en-US" sz="2700" dirty="0">
                <a:latin typeface="Arial" panose="020B0604020202020204" pitchFamily="34" charset="0"/>
                <a:cs typeface="Arial" panose="020B0604020202020204" pitchFamily="34" charset="0"/>
              </a:rPr>
              <a:t> facilities.</a:t>
            </a:r>
          </a:p>
          <a:p>
            <a:pPr>
              <a:lnSpc>
                <a:spcPct val="115000"/>
              </a:lnSpc>
            </a:pPr>
            <a:r>
              <a:rPr lang="en-US" sz="2700" dirty="0">
                <a:latin typeface="Arial" panose="020B0604020202020204" pitchFamily="34" charset="0"/>
                <a:cs typeface="Arial" panose="020B0604020202020204" pitchFamily="34" charset="0"/>
              </a:rPr>
              <a:t>It is an ideal place for hosting weddings, meetings </a:t>
            </a:r>
            <a:r>
              <a:rPr lang="en-US" sz="2700" dirty="0" err="1">
                <a:latin typeface="Arial" panose="020B0604020202020204" pitchFamily="34" charset="0"/>
                <a:cs typeface="Arial" panose="020B0604020202020204" pitchFamily="34" charset="0"/>
              </a:rPr>
              <a:t>etc</a:t>
            </a:r>
            <a:r>
              <a:rPr lang="en-US" sz="2700" dirty="0">
                <a:latin typeface="Arial" panose="020B0604020202020204" pitchFamily="34" charset="0"/>
                <a:cs typeface="Arial" panose="020B0604020202020204" pitchFamily="34" charset="0"/>
              </a:rPr>
              <a:t> (Bloomberg, 2023).</a:t>
            </a:r>
          </a:p>
          <a:p>
            <a:pPr>
              <a:lnSpc>
                <a:spcPct val="115000"/>
              </a:lnSpc>
            </a:pPr>
            <a:r>
              <a:rPr lang="en-US" sz="2700" dirty="0">
                <a:latin typeface="Arial" panose="020B0604020202020204" pitchFamily="34" charset="0"/>
                <a:cs typeface="Arial" panose="020B0604020202020204" pitchFamily="34" charset="0"/>
              </a:rPr>
              <a:t>The brand is also known for offering services like </a:t>
            </a:r>
            <a:r>
              <a:rPr lang="en-US" sz="2700" dirty="0" err="1">
                <a:latin typeface="Arial" panose="020B0604020202020204" pitchFamily="34" charset="0"/>
                <a:cs typeface="Arial" panose="020B0604020202020204" pitchFamily="34" charset="0"/>
              </a:rPr>
              <a:t>organising</a:t>
            </a:r>
            <a:r>
              <a:rPr lang="en-US" sz="2700" dirty="0">
                <a:latin typeface="Arial" panose="020B0604020202020204" pitchFamily="34" charset="0"/>
                <a:cs typeface="Arial" panose="020B0604020202020204" pitchFamily="34" charset="0"/>
              </a:rPr>
              <a:t> events with thoughtful design and attentive Red Coat service.</a:t>
            </a:r>
          </a:p>
          <a:p>
            <a:pPr>
              <a:lnSpc>
                <a:spcPct val="115000"/>
              </a:lnSpc>
            </a:pPr>
            <a:r>
              <a:rPr lang="en-US" sz="2700" dirty="0">
                <a:latin typeface="Arial" panose="020B0604020202020204" pitchFamily="34" charset="0"/>
                <a:cs typeface="Arial" panose="020B0604020202020204" pitchFamily="34" charset="0"/>
              </a:rPr>
              <a:t>There is state-of-the-art equipment at the fitness </a:t>
            </a:r>
            <a:r>
              <a:rPr lang="en-US" sz="2700" dirty="0" err="1">
                <a:latin typeface="Arial" panose="020B0604020202020204" pitchFamily="34" charset="0"/>
                <a:cs typeface="Arial" panose="020B0604020202020204" pitchFamily="34" charset="0"/>
              </a:rPr>
              <a:t>centres</a:t>
            </a:r>
            <a:r>
              <a:rPr lang="en-US" sz="2700" dirty="0">
                <a:latin typeface="Arial" panose="020B0604020202020204" pitchFamily="34" charset="0"/>
                <a:cs typeface="Arial" panose="020B0604020202020204" pitchFamily="34" charset="0"/>
              </a:rPr>
              <a:t> of JW Marriott that allows the guests to continue their fitness routine. </a:t>
            </a:r>
          </a:p>
          <a:p>
            <a:pPr>
              <a:lnSpc>
                <a:spcPct val="115000"/>
              </a:lnSpc>
            </a:pPr>
            <a:endParaRPr lang="en-US" sz="1300" dirty="0"/>
          </a:p>
        </p:txBody>
      </p:sp>
      <p:pic>
        <p:nvPicPr>
          <p:cNvPr id="4098" name="Picture 2" descr="Luxury Hotel in Mayfair | JW Marriott Grosvenor House London">
            <a:extLst>
              <a:ext uri="{FF2B5EF4-FFF2-40B4-BE49-F238E27FC236}">
                <a16:creationId xmlns:a16="http://schemas.microsoft.com/office/drawing/2014/main" id="{AEA7F443-4440-82F1-F49A-44E152CDFB50}"/>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tretch>
            <a:fillRect/>
          </a:stretch>
        </p:blipFill>
        <p:spPr bwMode="auto">
          <a:xfrm>
            <a:off x="6525000" y="2227500"/>
            <a:ext cx="3600000" cy="240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8517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0" name="Rectangle 5126">
            <a:extLst>
              <a:ext uri="{FF2B5EF4-FFF2-40B4-BE49-F238E27FC236}">
                <a16:creationId xmlns:a16="http://schemas.microsoft.com/office/drawing/2014/main" id="{B807C163-87AF-4BC4-ADE2-4E5EAFEEE8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29" name="Group 5128">
            <a:extLst>
              <a:ext uri="{FF2B5EF4-FFF2-40B4-BE49-F238E27FC236}">
                <a16:creationId xmlns:a16="http://schemas.microsoft.com/office/drawing/2014/main" id="{3F696E8E-5A50-4F12-9E0B-502F8506159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5130" name="Rectangle 5129">
              <a:extLst>
                <a:ext uri="{FF2B5EF4-FFF2-40B4-BE49-F238E27FC236}">
                  <a16:creationId xmlns:a16="http://schemas.microsoft.com/office/drawing/2014/main" id="{AB8A07F7-656D-4B06-860B-4290325213C6}"/>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Oval 5130">
              <a:extLst>
                <a:ext uri="{FF2B5EF4-FFF2-40B4-BE49-F238E27FC236}">
                  <a16:creationId xmlns:a16="http://schemas.microsoft.com/office/drawing/2014/main" id="{5D932A44-B2F8-4EA5-A529-D1EF350CB6F7}"/>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2" name="Oval 5131">
              <a:extLst>
                <a:ext uri="{FF2B5EF4-FFF2-40B4-BE49-F238E27FC236}">
                  <a16:creationId xmlns:a16="http://schemas.microsoft.com/office/drawing/2014/main" id="{A4211287-5AF6-4DE8-9550-CE2475D625B3}"/>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33" name="Group 5132">
              <a:extLst>
                <a:ext uri="{FF2B5EF4-FFF2-40B4-BE49-F238E27FC236}">
                  <a16:creationId xmlns:a16="http://schemas.microsoft.com/office/drawing/2014/main" id="{935D3D5B-2BDE-4FFA-AD19-2A6FA11B44F9}"/>
                </a:ext>
                <a:ext uri="{C183D7F6-B498-43B3-948B-1728B52AA6E4}">
                  <adec:decorative xmlns:adec="http://schemas.microsoft.com/office/drawing/2017/decorative" xmlns=""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5138" name="Rectangle 5137">
                <a:extLst>
                  <a:ext uri="{FF2B5EF4-FFF2-40B4-BE49-F238E27FC236}">
                    <a16:creationId xmlns:a16="http://schemas.microsoft.com/office/drawing/2014/main" id="{65141913-6183-49C2-BACE-61AF501817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9" name="Rectangle 5138">
                <a:extLst>
                  <a:ext uri="{FF2B5EF4-FFF2-40B4-BE49-F238E27FC236}">
                    <a16:creationId xmlns:a16="http://schemas.microsoft.com/office/drawing/2014/main" id="{6CBF2F32-98FF-4601-8322-C5E0724D9DE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134" name="Group 5133">
              <a:extLst>
                <a:ext uri="{FF2B5EF4-FFF2-40B4-BE49-F238E27FC236}">
                  <a16:creationId xmlns:a16="http://schemas.microsoft.com/office/drawing/2014/main" id="{1AF3E2D8-35DA-4B2D-891A-A1594F7DB5D8}"/>
                </a:ext>
                <a:ext uri="{C183D7F6-B498-43B3-948B-1728B52AA6E4}">
                  <adec:decorative xmlns:adec="http://schemas.microsoft.com/office/drawing/2017/decorative" xmlns=""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5136" name="Rectangle 5135">
                <a:extLst>
                  <a:ext uri="{FF2B5EF4-FFF2-40B4-BE49-F238E27FC236}">
                    <a16:creationId xmlns:a16="http://schemas.microsoft.com/office/drawing/2014/main" id="{4543934E-E678-45FF-8C62-1EF71BABE7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59B54ED7-1C7F-4C59-B1CB-84D3D9C21C8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5" name="Rectangle 5134">
              <a:extLst>
                <a:ext uri="{FF2B5EF4-FFF2-40B4-BE49-F238E27FC236}">
                  <a16:creationId xmlns:a16="http://schemas.microsoft.com/office/drawing/2014/main" id="{6ABFC7E0-9992-4076-88C6-3354EB12EBAD}"/>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41" name="Rectangle 5140">
            <a:extLst>
              <a:ext uri="{FF2B5EF4-FFF2-40B4-BE49-F238E27FC236}">
                <a16:creationId xmlns:a16="http://schemas.microsoft.com/office/drawing/2014/main" id="{19C03209-5BD8-4B0B-847E-430FFF5925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162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E69F79F1-4625-CBB9-6DF5-99FDE111804E}"/>
              </a:ext>
            </a:extLst>
          </p:cNvPr>
          <p:cNvSpPr>
            <a:spLocks noGrp="1"/>
          </p:cNvSpPr>
          <p:nvPr>
            <p:ph type="title"/>
          </p:nvPr>
        </p:nvSpPr>
        <p:spPr>
          <a:xfrm>
            <a:off x="540000" y="540000"/>
            <a:ext cx="4500561" cy="1953501"/>
          </a:xfrm>
        </p:spPr>
        <p:txBody>
          <a:bodyPr anchor="t">
            <a:normAutofit/>
          </a:bodyPr>
          <a:lstStyle/>
          <a:p>
            <a:r>
              <a:rPr lang="en-US" sz="3800"/>
              <a:t>The need to consider the role and function of guest services </a:t>
            </a:r>
          </a:p>
        </p:txBody>
      </p:sp>
      <p:sp>
        <p:nvSpPr>
          <p:cNvPr id="3" name="Content Placeholder 2">
            <a:extLst>
              <a:ext uri="{FF2B5EF4-FFF2-40B4-BE49-F238E27FC236}">
                <a16:creationId xmlns:a16="http://schemas.microsoft.com/office/drawing/2014/main" id="{14FBC7D5-9901-770C-F739-E3394CD49E0D}"/>
              </a:ext>
            </a:extLst>
          </p:cNvPr>
          <p:cNvSpPr>
            <a:spLocks noGrp="1"/>
          </p:cNvSpPr>
          <p:nvPr>
            <p:ph idx="1"/>
          </p:nvPr>
        </p:nvSpPr>
        <p:spPr>
          <a:xfrm>
            <a:off x="5232400" y="540000"/>
            <a:ext cx="6408738" cy="1998000"/>
          </a:xfrm>
        </p:spPr>
        <p:txBody>
          <a:bodyPr anchor="t">
            <a:normAutofit/>
          </a:bodyPr>
          <a:lstStyle/>
          <a:p>
            <a:r>
              <a:rPr lang="en-US" sz="1600" dirty="0">
                <a:latin typeface="Arial" panose="020B0604020202020204" pitchFamily="34" charset="0"/>
                <a:cs typeface="Arial" panose="020B0604020202020204" pitchFamily="34" charset="0"/>
              </a:rPr>
              <a:t>Quality guest services are needed to make the guests feel confident and comfortable.</a:t>
            </a:r>
          </a:p>
          <a:p>
            <a:r>
              <a:rPr lang="en-US" sz="1600" dirty="0">
                <a:latin typeface="Arial" panose="020B0604020202020204" pitchFamily="34" charset="0"/>
                <a:cs typeface="Arial" panose="020B0604020202020204" pitchFamily="34" charset="0"/>
              </a:rPr>
              <a:t>It is also important for maintaining a loyal customer base. </a:t>
            </a:r>
          </a:p>
          <a:p>
            <a:r>
              <a:rPr lang="en-US" sz="1600" dirty="0">
                <a:latin typeface="Arial" panose="020B0604020202020204" pitchFamily="34" charset="0"/>
                <a:cs typeface="Arial" panose="020B0604020202020204" pitchFamily="34" charset="0"/>
              </a:rPr>
              <a:t>Thus employee retention can be enhanced (</a:t>
            </a:r>
            <a:r>
              <a:rPr lang="en-US" sz="1600" dirty="0" err="1">
                <a:latin typeface="Arial" panose="020B0604020202020204" pitchFamily="34" charset="0"/>
                <a:cs typeface="Arial" panose="020B0604020202020204" pitchFamily="34" charset="0"/>
              </a:rPr>
              <a:t>Daoust</a:t>
            </a:r>
            <a:r>
              <a:rPr lang="en-US" sz="1600" dirty="0">
                <a:latin typeface="Arial" panose="020B0604020202020204" pitchFamily="34" charset="0"/>
                <a:cs typeface="Arial" panose="020B0604020202020204" pitchFamily="34" charset="0"/>
              </a:rPr>
              <a:t>, 2023). </a:t>
            </a:r>
          </a:p>
          <a:p>
            <a:endParaRPr lang="en-US" sz="1700" dirty="0"/>
          </a:p>
        </p:txBody>
      </p:sp>
      <p:pic>
        <p:nvPicPr>
          <p:cNvPr id="5122" name="Picture 2" descr="Hotel Gym &amp; Recreation | JW Marriott Hotel Jakarta">
            <a:extLst>
              <a:ext uri="{FF2B5EF4-FFF2-40B4-BE49-F238E27FC236}">
                <a16:creationId xmlns:a16="http://schemas.microsoft.com/office/drawing/2014/main" id="{AC0C0CD0-D375-3E03-3FD1-2E103CDCEA10}"/>
              </a:ext>
            </a:extLst>
          </p:cNvPr>
          <p:cNvPicPr>
            <a:picLocks noChangeAspect="1" noChangeArrowheads="1"/>
          </p:cNvPicPr>
          <p:nvPr/>
        </p:nvPicPr>
        <p:blipFill>
          <a:blip r:embed="rId3">
            <a:alphaModFix/>
            <a:extLst>
              <a:ext uri="{28A0092B-C50C-407E-A947-70E740481C1C}">
                <a14:useLocalDpi xmlns:a14="http://schemas.microsoft.com/office/drawing/2010/main" val="0"/>
              </a:ext>
            </a:extLst>
          </a:blip>
          <a:stretch>
            <a:fillRect/>
          </a:stretch>
        </p:blipFill>
        <p:spPr bwMode="auto">
          <a:xfrm>
            <a:off x="1783864" y="2871846"/>
            <a:ext cx="8613407" cy="3445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0876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853E39E6-2A74-404E-B4BC-EEC89C01B7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53" name="Group 6152">
            <a:extLst>
              <a:ext uri="{FF2B5EF4-FFF2-40B4-BE49-F238E27FC236}">
                <a16:creationId xmlns:a16="http://schemas.microsoft.com/office/drawing/2014/main" id="{30D050C3-946A-4155-B469-3FE5492E6E9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6154" name="Rectangle 6153">
              <a:extLst>
                <a:ext uri="{FF2B5EF4-FFF2-40B4-BE49-F238E27FC236}">
                  <a16:creationId xmlns:a16="http://schemas.microsoft.com/office/drawing/2014/main" id="{70D7BFBB-BF60-4EF1-AF1C-731347DB115A}"/>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Oval 6154">
              <a:extLst>
                <a:ext uri="{FF2B5EF4-FFF2-40B4-BE49-F238E27FC236}">
                  <a16:creationId xmlns:a16="http://schemas.microsoft.com/office/drawing/2014/main" id="{40150CBC-E30B-417C-9BB2-CE6BB1A6440F}"/>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6" name="Oval 6155">
              <a:extLst>
                <a:ext uri="{FF2B5EF4-FFF2-40B4-BE49-F238E27FC236}">
                  <a16:creationId xmlns:a16="http://schemas.microsoft.com/office/drawing/2014/main" id="{476020D6-6ADB-408E-A69F-4EA6F51A7F12}"/>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157" name="Group 6156">
              <a:extLst>
                <a:ext uri="{FF2B5EF4-FFF2-40B4-BE49-F238E27FC236}">
                  <a16:creationId xmlns:a16="http://schemas.microsoft.com/office/drawing/2014/main" id="{8226C8E5-1D99-421D-AB3C-2AF296A15325}"/>
                </a:ext>
                <a:ext uri="{C183D7F6-B498-43B3-948B-1728B52AA6E4}">
                  <adec:decorative xmlns:adec="http://schemas.microsoft.com/office/drawing/2017/decorative" xmlns=""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6162" name="Rectangle 6161">
                <a:extLst>
                  <a:ext uri="{FF2B5EF4-FFF2-40B4-BE49-F238E27FC236}">
                    <a16:creationId xmlns:a16="http://schemas.microsoft.com/office/drawing/2014/main" id="{67669339-D0C4-4CF0-9A76-5BFBCDB7988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3" name="Rectangle 6162">
                <a:extLst>
                  <a:ext uri="{FF2B5EF4-FFF2-40B4-BE49-F238E27FC236}">
                    <a16:creationId xmlns:a16="http://schemas.microsoft.com/office/drawing/2014/main" id="{38B31604-91C4-4CB0-8097-02EE0ADDC11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158" name="Group 6157">
              <a:extLst>
                <a:ext uri="{FF2B5EF4-FFF2-40B4-BE49-F238E27FC236}">
                  <a16:creationId xmlns:a16="http://schemas.microsoft.com/office/drawing/2014/main" id="{548340F5-A593-469A-98DC-B6D90D3B22B4}"/>
                </a:ext>
                <a:ext uri="{C183D7F6-B498-43B3-948B-1728B52AA6E4}">
                  <adec:decorative xmlns:adec="http://schemas.microsoft.com/office/drawing/2017/decorative" xmlns=""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6160" name="Rectangle 6159">
                <a:extLst>
                  <a:ext uri="{FF2B5EF4-FFF2-40B4-BE49-F238E27FC236}">
                    <a16:creationId xmlns:a16="http://schemas.microsoft.com/office/drawing/2014/main" id="{B59E3068-3000-4C82-ACA8-367498951E6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1" name="Rectangle 6160">
                <a:extLst>
                  <a:ext uri="{FF2B5EF4-FFF2-40B4-BE49-F238E27FC236}">
                    <a16:creationId xmlns:a16="http://schemas.microsoft.com/office/drawing/2014/main" id="{C2E1C398-D8F7-4828-9F7F-80D61DAE2B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59" name="Rectangle 6158">
              <a:extLst>
                <a:ext uri="{FF2B5EF4-FFF2-40B4-BE49-F238E27FC236}">
                  <a16:creationId xmlns:a16="http://schemas.microsoft.com/office/drawing/2014/main" id="{813B333C-60FD-4260-80E0-190666C9DE77}"/>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65" name="Rectangle 6164">
            <a:extLst>
              <a:ext uri="{FF2B5EF4-FFF2-40B4-BE49-F238E27FC236}">
                <a16:creationId xmlns:a16="http://schemas.microsoft.com/office/drawing/2014/main" id="{DC05F582-AA63-4A8C-915E-66057E4BEE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98B38A19-1A8F-F780-FBB6-D046C345C71B}"/>
              </a:ext>
            </a:extLst>
          </p:cNvPr>
          <p:cNvSpPr>
            <a:spLocks noGrp="1"/>
          </p:cNvSpPr>
          <p:nvPr>
            <p:ph type="title"/>
          </p:nvPr>
        </p:nvSpPr>
        <p:spPr>
          <a:xfrm>
            <a:off x="7086315" y="545126"/>
            <a:ext cx="4554821" cy="2186096"/>
          </a:xfrm>
        </p:spPr>
        <p:txBody>
          <a:bodyPr anchor="b">
            <a:normAutofit/>
          </a:bodyPr>
          <a:lstStyle/>
          <a:p>
            <a:r>
              <a:rPr lang="en-US" sz="3800"/>
              <a:t>The need to consider the role and function of guest services </a:t>
            </a:r>
          </a:p>
        </p:txBody>
      </p:sp>
      <p:sp>
        <p:nvSpPr>
          <p:cNvPr id="6167" name="Freeform: Shape 6166">
            <a:extLst>
              <a:ext uri="{FF2B5EF4-FFF2-40B4-BE49-F238E27FC236}">
                <a16:creationId xmlns:a16="http://schemas.microsoft.com/office/drawing/2014/main" id="{2D253D93-3319-4E06-B75F-009AE70FCB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44576" cy="6858000"/>
          </a:xfrm>
          <a:custGeom>
            <a:avLst/>
            <a:gdLst>
              <a:gd name="connsiteX0" fmla="*/ 0 w 6444576"/>
              <a:gd name="connsiteY0" fmla="*/ 0 h 6858000"/>
              <a:gd name="connsiteX1" fmla="*/ 6444576 w 6444576"/>
              <a:gd name="connsiteY1" fmla="*/ 0 h 6858000"/>
              <a:gd name="connsiteX2" fmla="*/ 6444576 w 6444576"/>
              <a:gd name="connsiteY2" fmla="*/ 6858000 h 6858000"/>
              <a:gd name="connsiteX3" fmla="*/ 0 w 64445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444576" h="6858000">
                <a:moveTo>
                  <a:pt x="0" y="0"/>
                </a:moveTo>
                <a:lnTo>
                  <a:pt x="6444576" y="0"/>
                </a:lnTo>
                <a:lnTo>
                  <a:pt x="6444576" y="6858000"/>
                </a:lnTo>
                <a:lnTo>
                  <a:pt x="0" y="685800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146" name="Picture 2" descr="JW Marriott Marquis Hotel Dubai in Dubai | TUI.co.uk">
            <a:extLst>
              <a:ext uri="{FF2B5EF4-FFF2-40B4-BE49-F238E27FC236}">
                <a16:creationId xmlns:a16="http://schemas.microsoft.com/office/drawing/2014/main" id="{3EF13477-0D89-F317-AC4E-DF314993FDD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1776" y="1923412"/>
            <a:ext cx="5353200" cy="301117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CCA3D14-0C9D-63F1-BA37-6704937781EB}"/>
              </a:ext>
            </a:extLst>
          </p:cNvPr>
          <p:cNvSpPr>
            <a:spLocks noGrp="1"/>
          </p:cNvSpPr>
          <p:nvPr>
            <p:ph idx="1"/>
          </p:nvPr>
        </p:nvSpPr>
        <p:spPr>
          <a:xfrm>
            <a:off x="7104063" y="2947121"/>
            <a:ext cx="4537073" cy="3361604"/>
          </a:xfrm>
        </p:spPr>
        <p:txBody>
          <a:bodyPr anchor="t">
            <a:normAutofit/>
          </a:bodyPr>
          <a:lstStyle/>
          <a:p>
            <a:r>
              <a:rPr lang="en-US" sz="1600" dirty="0">
                <a:latin typeface="Arial" panose="020B0604020202020204" pitchFamily="34" charset="0"/>
                <a:cs typeface="Arial" panose="020B0604020202020204" pitchFamily="34" charset="0"/>
              </a:rPr>
              <a:t>Guest services in the hospitality industry are effective at encouraging guests to keep coming back. </a:t>
            </a:r>
          </a:p>
          <a:p>
            <a:r>
              <a:rPr lang="en-US" sz="1600" dirty="0">
                <a:latin typeface="Arial" panose="020B0604020202020204" pitchFamily="34" charset="0"/>
                <a:cs typeface="Arial" panose="020B0604020202020204" pitchFamily="34" charset="0"/>
              </a:rPr>
              <a:t>With the increased guest engagement and guest insights, the companies can enhance their competitive advantage.</a:t>
            </a:r>
          </a:p>
          <a:p>
            <a:r>
              <a:rPr lang="en-US" sz="1600" dirty="0">
                <a:latin typeface="Arial" panose="020B0604020202020204" pitchFamily="34" charset="0"/>
                <a:cs typeface="Arial" panose="020B0604020202020204" pitchFamily="34" charset="0"/>
              </a:rPr>
              <a:t>Based on this, the promotional activity regarding decisions also can be taken (</a:t>
            </a:r>
            <a:r>
              <a:rPr lang="en-US" sz="1600" dirty="0" err="1">
                <a:latin typeface="Arial" panose="020B0604020202020204" pitchFamily="34" charset="0"/>
                <a:cs typeface="Arial" panose="020B0604020202020204" pitchFamily="34" charset="0"/>
              </a:rPr>
              <a:t>Repustate</a:t>
            </a:r>
            <a:r>
              <a:rPr lang="en-US" sz="1600" dirty="0">
                <a:latin typeface="Arial" panose="020B0604020202020204" pitchFamily="34" charset="0"/>
                <a:cs typeface="Arial" panose="020B0604020202020204" pitchFamily="34" charset="0"/>
              </a:rPr>
              <a:t>, 2023). </a:t>
            </a:r>
          </a:p>
        </p:txBody>
      </p:sp>
    </p:spTree>
    <p:extLst>
      <p:ext uri="{BB962C8B-B14F-4D97-AF65-F5344CB8AC3E}">
        <p14:creationId xmlns:p14="http://schemas.microsoft.com/office/powerpoint/2010/main" val="3098504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8" name="Rectangle 7174">
            <a:extLst>
              <a:ext uri="{FF2B5EF4-FFF2-40B4-BE49-F238E27FC236}">
                <a16:creationId xmlns:a16="http://schemas.microsoft.com/office/drawing/2014/main" id="{A37F6730-8F76-4239-8CBA-B914B02A75A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190" name="Group 7176">
            <a:extLst>
              <a:ext uri="{FF2B5EF4-FFF2-40B4-BE49-F238E27FC236}">
                <a16:creationId xmlns:a16="http://schemas.microsoft.com/office/drawing/2014/main" id="{DE11E5CC-3C1F-4093-97B6-6433FBF9A9C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7191" name="Rectangle 7177">
              <a:extLst>
                <a:ext uri="{FF2B5EF4-FFF2-40B4-BE49-F238E27FC236}">
                  <a16:creationId xmlns:a16="http://schemas.microsoft.com/office/drawing/2014/main" id="{28D720AE-B07F-482D-B526-4A9C632DA767}"/>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92" name="Oval 7178">
              <a:extLst>
                <a:ext uri="{FF2B5EF4-FFF2-40B4-BE49-F238E27FC236}">
                  <a16:creationId xmlns:a16="http://schemas.microsoft.com/office/drawing/2014/main" id="{076F0BCA-E2AA-4AED-9091-1E820FF25B54}"/>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93" name="Oval 7179">
              <a:extLst>
                <a:ext uri="{FF2B5EF4-FFF2-40B4-BE49-F238E27FC236}">
                  <a16:creationId xmlns:a16="http://schemas.microsoft.com/office/drawing/2014/main" id="{571D2B33-982E-4EC0-9252-B8A7383C9655}"/>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181" name="Group 7180">
              <a:extLst>
                <a:ext uri="{FF2B5EF4-FFF2-40B4-BE49-F238E27FC236}">
                  <a16:creationId xmlns:a16="http://schemas.microsoft.com/office/drawing/2014/main" id="{9250D86D-299E-4837-B82C-B97DACC97546}"/>
                </a:ext>
                <a:ext uri="{C183D7F6-B498-43B3-948B-1728B52AA6E4}">
                  <adec:decorative xmlns:adec="http://schemas.microsoft.com/office/drawing/2017/decorative" xmlns=""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7186" name="Rectangle 7185">
                <a:extLst>
                  <a:ext uri="{FF2B5EF4-FFF2-40B4-BE49-F238E27FC236}">
                    <a16:creationId xmlns:a16="http://schemas.microsoft.com/office/drawing/2014/main" id="{F74EFAF9-4DE5-4C1F-BF17-0A5930FFFA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7" name="Rectangle 7186">
                <a:extLst>
                  <a:ext uri="{FF2B5EF4-FFF2-40B4-BE49-F238E27FC236}">
                    <a16:creationId xmlns:a16="http://schemas.microsoft.com/office/drawing/2014/main" id="{A857D782-AB09-4CB1-A94A-54F935E709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82" name="Group 7181">
              <a:extLst>
                <a:ext uri="{FF2B5EF4-FFF2-40B4-BE49-F238E27FC236}">
                  <a16:creationId xmlns:a16="http://schemas.microsoft.com/office/drawing/2014/main" id="{94E95A3B-E29B-40AA-B9DD-FF0BA512FD73}"/>
                </a:ext>
                <a:ext uri="{C183D7F6-B498-43B3-948B-1728B52AA6E4}">
                  <adec:decorative xmlns:adec="http://schemas.microsoft.com/office/drawing/2017/decorative" xmlns=""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7184" name="Rectangle 7183">
                <a:extLst>
                  <a:ext uri="{FF2B5EF4-FFF2-40B4-BE49-F238E27FC236}">
                    <a16:creationId xmlns:a16="http://schemas.microsoft.com/office/drawing/2014/main" id="{1A71F79C-8170-4729-A592-753969B849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5" name="Rectangle 7184">
                <a:extLst>
                  <a:ext uri="{FF2B5EF4-FFF2-40B4-BE49-F238E27FC236}">
                    <a16:creationId xmlns:a16="http://schemas.microsoft.com/office/drawing/2014/main" id="{8AE5C556-02CA-4512-9F5F-7088484CF76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83" name="Rectangle 7182">
              <a:extLst>
                <a:ext uri="{FF2B5EF4-FFF2-40B4-BE49-F238E27FC236}">
                  <a16:creationId xmlns:a16="http://schemas.microsoft.com/office/drawing/2014/main" id="{B75FD132-C2ED-4807-B2DA-D428F9C449E2}"/>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89" name="Rectangle 7188">
            <a:extLst>
              <a:ext uri="{FF2B5EF4-FFF2-40B4-BE49-F238E27FC236}">
                <a16:creationId xmlns:a16="http://schemas.microsoft.com/office/drawing/2014/main" id="{71967F12-B0C4-4D31-8D63-89945DCD29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F6C202FF-D180-F393-7F25-0698F237794D}"/>
              </a:ext>
            </a:extLst>
          </p:cNvPr>
          <p:cNvSpPr>
            <a:spLocks noGrp="1"/>
          </p:cNvSpPr>
          <p:nvPr>
            <p:ph type="title"/>
          </p:nvPr>
        </p:nvSpPr>
        <p:spPr>
          <a:xfrm>
            <a:off x="540000" y="4136400"/>
            <a:ext cx="4500561" cy="2181946"/>
          </a:xfrm>
        </p:spPr>
        <p:txBody>
          <a:bodyPr anchor="b">
            <a:normAutofit/>
          </a:bodyPr>
          <a:lstStyle/>
          <a:p>
            <a:r>
              <a:rPr lang="en-US" sz="3300"/>
              <a:t>The importance of hospitality and how to meet or exceed guest expectations </a:t>
            </a:r>
          </a:p>
        </p:txBody>
      </p:sp>
      <p:sp>
        <p:nvSpPr>
          <p:cNvPr id="3" name="Content Placeholder 2">
            <a:extLst>
              <a:ext uri="{FF2B5EF4-FFF2-40B4-BE49-F238E27FC236}">
                <a16:creationId xmlns:a16="http://schemas.microsoft.com/office/drawing/2014/main" id="{2CA7D14E-50F4-0D55-39C3-4995C94BC3C1}"/>
              </a:ext>
            </a:extLst>
          </p:cNvPr>
          <p:cNvSpPr>
            <a:spLocks noGrp="1"/>
          </p:cNvSpPr>
          <p:nvPr>
            <p:ph idx="1"/>
          </p:nvPr>
        </p:nvSpPr>
        <p:spPr>
          <a:xfrm>
            <a:off x="540000" y="540000"/>
            <a:ext cx="4500562" cy="3361604"/>
          </a:xfrm>
        </p:spPr>
        <p:txBody>
          <a:bodyPr anchor="t">
            <a:normAutofit/>
          </a:bodyPr>
          <a:lstStyle/>
          <a:p>
            <a:r>
              <a:rPr lang="en-US" sz="1600" dirty="0">
                <a:latin typeface="Arial" panose="020B0604020202020204" pitchFamily="34" charset="0"/>
                <a:cs typeface="Arial" panose="020B0604020202020204" pitchFamily="34" charset="0"/>
              </a:rPr>
              <a:t>Hospitality helps in building strong relationships with customers (Stafford, 2020).</a:t>
            </a:r>
          </a:p>
          <a:p>
            <a:r>
              <a:rPr lang="en-US" sz="1600" dirty="0">
                <a:latin typeface="Arial" panose="020B0604020202020204" pitchFamily="34" charset="0"/>
                <a:cs typeface="Arial" panose="020B0604020202020204" pitchFamily="34" charset="0"/>
              </a:rPr>
              <a:t>To meet the expectation of the guests it is very important to know them properly and develop a customer-centric culture  (</a:t>
            </a:r>
            <a:r>
              <a:rPr lang="en-US" sz="1600" dirty="0" err="1">
                <a:latin typeface="Arial" panose="020B0604020202020204" pitchFamily="34" charset="0"/>
                <a:cs typeface="Arial" panose="020B0604020202020204" pitchFamily="34" charset="0"/>
              </a:rPr>
              <a:t>Feshworks</a:t>
            </a:r>
            <a:r>
              <a:rPr lang="en-US" sz="1600" dirty="0">
                <a:latin typeface="Arial" panose="020B0604020202020204" pitchFamily="34" charset="0"/>
                <a:cs typeface="Arial" panose="020B0604020202020204" pitchFamily="34" charset="0"/>
              </a:rPr>
              <a:t>, 2023). </a:t>
            </a:r>
          </a:p>
          <a:p>
            <a:endParaRPr lang="en-US" dirty="0"/>
          </a:p>
        </p:txBody>
      </p:sp>
      <p:pic>
        <p:nvPicPr>
          <p:cNvPr id="7170" name="Picture 2" descr="JW Marriott Hotel Lima from £87. Lima Hotel Deals &amp; Reviews - KAYAK">
            <a:extLst>
              <a:ext uri="{FF2B5EF4-FFF2-40B4-BE49-F238E27FC236}">
                <a16:creationId xmlns:a16="http://schemas.microsoft.com/office/drawing/2014/main" id="{D6746BE0-82FD-986F-EBAF-352D2669344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91422" y="1722880"/>
            <a:ext cx="6049714" cy="34029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6664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234" name="Group 8217">
            <a:extLst>
              <a:ext uri="{FF2B5EF4-FFF2-40B4-BE49-F238E27FC236}">
                <a16:creationId xmlns:a16="http://schemas.microsoft.com/office/drawing/2014/main" id="{30D050C3-946A-4155-B469-3FE5492E6E9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8219" name="Rectangle 8218">
              <a:extLst>
                <a:ext uri="{FF2B5EF4-FFF2-40B4-BE49-F238E27FC236}">
                  <a16:creationId xmlns:a16="http://schemas.microsoft.com/office/drawing/2014/main" id="{70D7BFBB-BF60-4EF1-AF1C-731347DB115A}"/>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35" name="Oval 8219">
              <a:extLst>
                <a:ext uri="{FF2B5EF4-FFF2-40B4-BE49-F238E27FC236}">
                  <a16:creationId xmlns:a16="http://schemas.microsoft.com/office/drawing/2014/main" id="{40150CBC-E30B-417C-9BB2-CE6BB1A6440F}"/>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36" name="Oval 8220">
              <a:extLst>
                <a:ext uri="{FF2B5EF4-FFF2-40B4-BE49-F238E27FC236}">
                  <a16:creationId xmlns:a16="http://schemas.microsoft.com/office/drawing/2014/main" id="{476020D6-6ADB-408E-A69F-4EA6F51A7F12}"/>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237" name="Group 8221">
              <a:extLst>
                <a:ext uri="{FF2B5EF4-FFF2-40B4-BE49-F238E27FC236}">
                  <a16:creationId xmlns:a16="http://schemas.microsoft.com/office/drawing/2014/main" id="{8226C8E5-1D99-421D-AB3C-2AF296A15325}"/>
                </a:ext>
                <a:ext uri="{C183D7F6-B498-43B3-948B-1728B52AA6E4}">
                  <adec:decorative xmlns:adec="http://schemas.microsoft.com/office/drawing/2017/decorative" xmlns=""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8238" name="Rectangle 8226">
                <a:extLst>
                  <a:ext uri="{FF2B5EF4-FFF2-40B4-BE49-F238E27FC236}">
                    <a16:creationId xmlns:a16="http://schemas.microsoft.com/office/drawing/2014/main" id="{67669339-D0C4-4CF0-9A76-5BFBCDB7988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39" name="Rectangle 8227">
                <a:extLst>
                  <a:ext uri="{FF2B5EF4-FFF2-40B4-BE49-F238E27FC236}">
                    <a16:creationId xmlns:a16="http://schemas.microsoft.com/office/drawing/2014/main" id="{38B31604-91C4-4CB0-8097-02EE0ADDC11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240" name="Group 8222">
              <a:extLst>
                <a:ext uri="{FF2B5EF4-FFF2-40B4-BE49-F238E27FC236}">
                  <a16:creationId xmlns:a16="http://schemas.microsoft.com/office/drawing/2014/main" id="{548340F5-A593-469A-98DC-B6D90D3B22B4}"/>
                </a:ext>
                <a:ext uri="{C183D7F6-B498-43B3-948B-1728B52AA6E4}">
                  <adec:decorative xmlns:adec="http://schemas.microsoft.com/office/drawing/2017/decorative" xmlns=""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8225" name="Rectangle 8224">
                <a:extLst>
                  <a:ext uri="{FF2B5EF4-FFF2-40B4-BE49-F238E27FC236}">
                    <a16:creationId xmlns:a16="http://schemas.microsoft.com/office/drawing/2014/main" id="{B59E3068-3000-4C82-ACA8-367498951E6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41" name="Rectangle 8225">
                <a:extLst>
                  <a:ext uri="{FF2B5EF4-FFF2-40B4-BE49-F238E27FC236}">
                    <a16:creationId xmlns:a16="http://schemas.microsoft.com/office/drawing/2014/main" id="{C2E1C398-D8F7-4828-9F7F-80D61DAE2B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224" name="Rectangle 8223">
              <a:extLst>
                <a:ext uri="{FF2B5EF4-FFF2-40B4-BE49-F238E27FC236}">
                  <a16:creationId xmlns:a16="http://schemas.microsoft.com/office/drawing/2014/main" id="{813B333C-60FD-4260-80E0-190666C9DE77}"/>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242" name="Rectangle 8229">
            <a:extLst>
              <a:ext uri="{FF2B5EF4-FFF2-40B4-BE49-F238E27FC236}">
                <a16:creationId xmlns:a16="http://schemas.microsoft.com/office/drawing/2014/main" id="{DC05F582-AA63-4A8C-915E-66057E4BEE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BB7ED897-E0FF-C2BC-BAB9-F4B21AC12BCE}"/>
              </a:ext>
            </a:extLst>
          </p:cNvPr>
          <p:cNvSpPr>
            <a:spLocks noGrp="1"/>
          </p:cNvSpPr>
          <p:nvPr>
            <p:ph type="title"/>
          </p:nvPr>
        </p:nvSpPr>
        <p:spPr>
          <a:xfrm>
            <a:off x="7086315" y="540000"/>
            <a:ext cx="4554821" cy="2186096"/>
          </a:xfrm>
        </p:spPr>
        <p:txBody>
          <a:bodyPr anchor="b">
            <a:normAutofit/>
          </a:bodyPr>
          <a:lstStyle/>
          <a:p>
            <a:r>
              <a:rPr lang="en-US" dirty="0"/>
              <a:t>Conclusion</a:t>
            </a:r>
          </a:p>
        </p:txBody>
      </p:sp>
      <p:pic>
        <p:nvPicPr>
          <p:cNvPr id="8196" name="Picture 4" descr="JW Marriott Venice hotel review: Escape the crowds on a private island |  The Independent | The Independent">
            <a:extLst>
              <a:ext uri="{FF2B5EF4-FFF2-40B4-BE49-F238E27FC236}">
                <a16:creationId xmlns:a16="http://schemas.microsoft.com/office/drawing/2014/main" id="{EC9E6929-D59C-1F7F-897D-D3F09C8E93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060" r="21449"/>
          <a:stretch/>
        </p:blipFill>
        <p:spPr bwMode="auto">
          <a:xfrm>
            <a:off x="20" y="10"/>
            <a:ext cx="6444556"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C4E7E60-F2CC-FB6B-392C-D315E6B67EAF}"/>
              </a:ext>
            </a:extLst>
          </p:cNvPr>
          <p:cNvSpPr>
            <a:spLocks noGrp="1"/>
          </p:cNvSpPr>
          <p:nvPr>
            <p:ph idx="1"/>
          </p:nvPr>
        </p:nvSpPr>
        <p:spPr>
          <a:xfrm>
            <a:off x="7104063" y="2947121"/>
            <a:ext cx="4537073" cy="3361604"/>
          </a:xfrm>
        </p:spPr>
        <p:txBody>
          <a:bodyPr anchor="t">
            <a:normAutofit/>
          </a:bodyPr>
          <a:lstStyle/>
          <a:p>
            <a:pPr>
              <a:lnSpc>
                <a:spcPct val="115000"/>
              </a:lnSpc>
            </a:pPr>
            <a:r>
              <a:rPr lang="en-US" sz="1600" dirty="0">
                <a:latin typeface="Arial" panose="020B0604020202020204" pitchFamily="34" charset="0"/>
                <a:cs typeface="Arial" panose="020B0604020202020204" pitchFamily="34" charset="0"/>
              </a:rPr>
              <a:t>At JW Marriott, people can enjoy services like dining, spa, and fitness </a:t>
            </a:r>
            <a:r>
              <a:rPr lang="en-US" sz="1600" dirty="0" err="1">
                <a:latin typeface="Arial" panose="020B0604020202020204" pitchFamily="34" charset="0"/>
                <a:cs typeface="Arial" panose="020B0604020202020204" pitchFamily="34" charset="0"/>
              </a:rPr>
              <a:t>centre</a:t>
            </a:r>
            <a:r>
              <a:rPr lang="en-US" sz="1600" dirty="0">
                <a:latin typeface="Arial" panose="020B0604020202020204" pitchFamily="34" charset="0"/>
                <a:cs typeface="Arial" panose="020B0604020202020204" pitchFamily="34" charset="0"/>
              </a:rPr>
              <a:t> facilities, event </a:t>
            </a:r>
            <a:r>
              <a:rPr lang="en-US" sz="1600" dirty="0" err="1">
                <a:latin typeface="Arial" panose="020B0604020202020204" pitchFamily="34" charset="0"/>
                <a:cs typeface="Arial" panose="020B0604020202020204" pitchFamily="34" charset="0"/>
              </a:rPr>
              <a:t>organising</a:t>
            </a:r>
            <a:r>
              <a:rPr lang="en-US" sz="1600" dirty="0">
                <a:latin typeface="Arial" panose="020B0604020202020204" pitchFamily="34" charset="0"/>
                <a:cs typeface="Arial" panose="020B0604020202020204" pitchFamily="34" charset="0"/>
              </a:rPr>
              <a:t>, and more.</a:t>
            </a:r>
          </a:p>
          <a:p>
            <a:pPr>
              <a:lnSpc>
                <a:spcPct val="115000"/>
              </a:lnSpc>
            </a:pPr>
            <a:r>
              <a:rPr lang="en-US" sz="1600" dirty="0">
                <a:latin typeface="Arial" panose="020B0604020202020204" pitchFamily="34" charset="0"/>
                <a:cs typeface="Arial" panose="020B0604020202020204" pitchFamily="34" charset="0"/>
              </a:rPr>
              <a:t>The main focus of the brand is on luxurious customers and corporate companies.</a:t>
            </a:r>
          </a:p>
          <a:p>
            <a:pPr>
              <a:lnSpc>
                <a:spcPct val="115000"/>
              </a:lnSpc>
            </a:pPr>
            <a:r>
              <a:rPr lang="en-US" sz="1600" dirty="0">
                <a:latin typeface="Arial" panose="020B0604020202020204" pitchFamily="34" charset="0"/>
                <a:cs typeface="Arial" panose="020B0604020202020204" pitchFamily="34" charset="0"/>
              </a:rPr>
              <a:t>Collective feedback from the guests is helpful for the companies to meet their expectations. </a:t>
            </a:r>
          </a:p>
          <a:p>
            <a:pPr>
              <a:lnSpc>
                <a:spcPct val="115000"/>
              </a:lnSpc>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058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11"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xmlns=""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764DD9BF-4334-5C8C-D89C-F141AB02DF86}"/>
              </a:ext>
            </a:extLst>
          </p:cNvPr>
          <p:cNvSpPr>
            <a:spLocks noGrp="1"/>
          </p:cNvSpPr>
          <p:nvPr>
            <p:ph type="title"/>
          </p:nvPr>
        </p:nvSpPr>
        <p:spPr>
          <a:xfrm>
            <a:off x="540000" y="833015"/>
            <a:ext cx="5958000" cy="5202026"/>
          </a:xfrm>
        </p:spPr>
        <p:txBody>
          <a:bodyPr anchor="ctr">
            <a:normAutofit/>
          </a:bodyPr>
          <a:lstStyle/>
          <a:p>
            <a:pPr algn="ctr"/>
            <a:r>
              <a:rPr lang="en-US" sz="8800" dirty="0"/>
              <a:t>Reference </a:t>
            </a:r>
          </a:p>
        </p:txBody>
      </p:sp>
      <p:sp>
        <p:nvSpPr>
          <p:cNvPr id="3" name="Content Placeholder 2">
            <a:extLst>
              <a:ext uri="{FF2B5EF4-FFF2-40B4-BE49-F238E27FC236}">
                <a16:creationId xmlns:a16="http://schemas.microsoft.com/office/drawing/2014/main" id="{67C0C5B1-C2C2-7012-3232-8E6406EA4B53}"/>
              </a:ext>
            </a:extLst>
          </p:cNvPr>
          <p:cNvSpPr>
            <a:spLocks noGrp="1"/>
          </p:cNvSpPr>
          <p:nvPr>
            <p:ph idx="1"/>
          </p:nvPr>
        </p:nvSpPr>
        <p:spPr>
          <a:xfrm>
            <a:off x="7104062" y="540347"/>
            <a:ext cx="4537075" cy="5760000"/>
          </a:xfrm>
        </p:spPr>
        <p:txBody>
          <a:bodyPr anchor="ctr">
            <a:noAutofit/>
          </a:bodyPr>
          <a:lstStyle/>
          <a:p>
            <a:pPr>
              <a:lnSpc>
                <a:spcPct val="115000"/>
              </a:lnSpc>
            </a:pPr>
            <a:r>
              <a:rPr lang="en-US" sz="900" dirty="0" err="1">
                <a:latin typeface="Arial" panose="020B0604020202020204" pitchFamily="34" charset="0"/>
                <a:cs typeface="Arial" panose="020B0604020202020204" pitchFamily="34" charset="0"/>
              </a:rPr>
              <a:t>Baek</a:t>
            </a:r>
            <a:r>
              <a:rPr lang="en-US" sz="900" dirty="0">
                <a:latin typeface="Arial" panose="020B0604020202020204" pitchFamily="34" charset="0"/>
                <a:cs typeface="Arial" panose="020B0604020202020204" pitchFamily="34" charset="0"/>
              </a:rPr>
              <a:t>, J., </a:t>
            </a:r>
            <a:r>
              <a:rPr lang="en-US" sz="900" dirty="0" err="1">
                <a:latin typeface="Arial" panose="020B0604020202020204" pitchFamily="34" charset="0"/>
                <a:cs typeface="Arial" panose="020B0604020202020204" pitchFamily="34" charset="0"/>
              </a:rPr>
              <a:t>Choe</a:t>
            </a:r>
            <a:r>
              <a:rPr lang="en-US" sz="900" dirty="0">
                <a:latin typeface="Arial" panose="020B0604020202020204" pitchFamily="34" charset="0"/>
                <a:cs typeface="Arial" panose="020B0604020202020204" pitchFamily="34" charset="0"/>
              </a:rPr>
              <a:t>, Y. and Ok, C.M., (2020). Determinants of hotel guests’ service experiences: an examination of differences between lifestyle and traditional hotels. Journal of Hospitality Marketing &amp; Management, 29(1), pp.88-105.</a:t>
            </a:r>
          </a:p>
          <a:p>
            <a:pPr>
              <a:lnSpc>
                <a:spcPct val="115000"/>
              </a:lnSpc>
            </a:pPr>
            <a:r>
              <a:rPr lang="en-US" sz="900" dirty="0">
                <a:latin typeface="Arial" panose="020B0604020202020204" pitchFamily="34" charset="0"/>
                <a:cs typeface="Arial" panose="020B0604020202020204" pitchFamily="34" charset="0"/>
              </a:rPr>
              <a:t>Bloomberg, (2023). Marriott Hotel Services </a:t>
            </a:r>
            <a:r>
              <a:rPr lang="en-US" sz="900" dirty="0" err="1">
                <a:latin typeface="Arial" panose="020B0604020202020204" pitchFamily="34" charset="0"/>
                <a:cs typeface="Arial" panose="020B0604020202020204" pitchFamily="34" charset="0"/>
              </a:rPr>
              <a:t>Inc</a:t>
            </a:r>
            <a:r>
              <a:rPr lang="en-US" sz="900" dirty="0">
                <a:latin typeface="Arial" panose="020B0604020202020204" pitchFamily="34" charset="0"/>
                <a:cs typeface="Arial" panose="020B0604020202020204" pitchFamily="34" charset="0"/>
              </a:rPr>
              <a:t>/Hi - Company profile and news. Bloomberg.com. Available at: https://www.bloomberg.com/profile/company/6659060Z:US#xj4y7vzkg (Accessed: 18 May 2023). </a:t>
            </a:r>
          </a:p>
          <a:p>
            <a:pPr>
              <a:lnSpc>
                <a:spcPct val="115000"/>
              </a:lnSpc>
            </a:pPr>
            <a:r>
              <a:rPr lang="en-US" sz="900" dirty="0" err="1">
                <a:latin typeface="Arial" panose="020B0604020202020204" pitchFamily="34" charset="0"/>
                <a:cs typeface="Arial" panose="020B0604020202020204" pitchFamily="34" charset="0"/>
              </a:rPr>
              <a:t>Daoust</a:t>
            </a:r>
            <a:r>
              <a:rPr lang="en-US" sz="900" dirty="0">
                <a:latin typeface="Arial" panose="020B0604020202020204" pitchFamily="34" charset="0"/>
                <a:cs typeface="Arial" panose="020B0604020202020204" pitchFamily="34" charset="0"/>
              </a:rPr>
              <a:t>, C. (2023) The importance of customer service in the Hospitality Industry, </a:t>
            </a:r>
            <a:r>
              <a:rPr lang="en-US" sz="900" dirty="0" err="1">
                <a:latin typeface="Arial" panose="020B0604020202020204" pitchFamily="34" charset="0"/>
                <a:cs typeface="Arial" panose="020B0604020202020204" pitchFamily="34" charset="0"/>
              </a:rPr>
              <a:t>Hotello</a:t>
            </a:r>
            <a:r>
              <a:rPr lang="en-US" sz="900" dirty="0">
                <a:latin typeface="Arial" panose="020B0604020202020204" pitchFamily="34" charset="0"/>
                <a:cs typeface="Arial" panose="020B0604020202020204" pitchFamily="34" charset="0"/>
              </a:rPr>
              <a:t>. Available at: https://hotello.com/</a:t>
            </a:r>
            <a:r>
              <a:rPr lang="en-US" sz="900" dirty="0" err="1">
                <a:latin typeface="Arial" panose="020B0604020202020204" pitchFamily="34" charset="0"/>
                <a:cs typeface="Arial" panose="020B0604020202020204" pitchFamily="34" charset="0"/>
              </a:rPr>
              <a:t>en</a:t>
            </a:r>
            <a:r>
              <a:rPr lang="en-US" sz="900" dirty="0">
                <a:latin typeface="Arial" panose="020B0604020202020204" pitchFamily="34" charset="0"/>
                <a:cs typeface="Arial" panose="020B0604020202020204" pitchFamily="34" charset="0"/>
              </a:rPr>
              <a:t>/customer-service-hotels/#:~:text=Whether%20it’s%20by%20providing%20information,property%20and%20become%20loyal%20clients (Accessed: 18 May 2023). </a:t>
            </a:r>
          </a:p>
          <a:p>
            <a:pPr>
              <a:lnSpc>
                <a:spcPct val="115000"/>
              </a:lnSpc>
            </a:pPr>
            <a:r>
              <a:rPr lang="en-US" sz="900" dirty="0" err="1">
                <a:latin typeface="Arial" panose="020B0604020202020204" pitchFamily="34" charset="0"/>
                <a:cs typeface="Arial" panose="020B0604020202020204" pitchFamily="34" charset="0"/>
              </a:rPr>
              <a:t>Freshworks</a:t>
            </a:r>
            <a:r>
              <a:rPr lang="en-US" sz="900" dirty="0">
                <a:latin typeface="Arial" panose="020B0604020202020204" pitchFamily="34" charset="0"/>
                <a:cs typeface="Arial" panose="020B0604020202020204" pitchFamily="34" charset="0"/>
              </a:rPr>
              <a:t>, (2023). 8 ways you can meet customer expectations and close the gap. </a:t>
            </a:r>
            <a:r>
              <a:rPr lang="en-US" sz="900" dirty="0" err="1">
                <a:latin typeface="Arial" panose="020B0604020202020204" pitchFamily="34" charset="0"/>
                <a:cs typeface="Arial" panose="020B0604020202020204" pitchFamily="34" charset="0"/>
              </a:rPr>
              <a:t>Freshdesk</a:t>
            </a:r>
            <a:r>
              <a:rPr lang="en-US" sz="900" dirty="0">
                <a:latin typeface="Arial" panose="020B0604020202020204" pitchFamily="34" charset="0"/>
                <a:cs typeface="Arial" panose="020B0604020202020204" pitchFamily="34" charset="0"/>
              </a:rPr>
              <a:t> Blogs. Available at: https://www.freshworks.com/freshdesk/customer-support/meet-customer-expectations/ (Accessed: 18 May 2023). </a:t>
            </a:r>
          </a:p>
          <a:p>
            <a:pPr>
              <a:lnSpc>
                <a:spcPct val="115000"/>
              </a:lnSpc>
            </a:pPr>
            <a:r>
              <a:rPr lang="en-US" sz="900" dirty="0" err="1">
                <a:latin typeface="Arial" panose="020B0604020202020204" pitchFamily="34" charset="0"/>
                <a:cs typeface="Arial" panose="020B0604020202020204" pitchFamily="34" charset="0"/>
              </a:rPr>
              <a:t>Hospitalitynet</a:t>
            </a:r>
            <a:r>
              <a:rPr lang="en-US" sz="900" dirty="0">
                <a:latin typeface="Arial" panose="020B0604020202020204" pitchFamily="34" charset="0"/>
                <a:cs typeface="Arial" panose="020B0604020202020204" pitchFamily="34" charset="0"/>
              </a:rPr>
              <a:t>, (2023). JW Marriott by Marriott. Hospitality Net. Available at: https://www.hospitalitynet.org/brand/23000016/jw-marriott.html (Accessed: 18 May 2023). </a:t>
            </a:r>
          </a:p>
          <a:p>
            <a:pPr>
              <a:lnSpc>
                <a:spcPct val="115000"/>
              </a:lnSpc>
            </a:pPr>
            <a:r>
              <a:rPr lang="en-US" sz="900" dirty="0">
                <a:latin typeface="Arial" panose="020B0604020202020204" pitchFamily="34" charset="0"/>
                <a:cs typeface="Arial" panose="020B0604020202020204" pitchFamily="34" charset="0"/>
              </a:rPr>
              <a:t>IIDE, (2023). Detailed marketing strategy of Marriott International - A Case Study, IIDE. Available at: https://iide.co/case-studies/marketing-strategy-marriott-international/ (Accessed: 18 May 2023). </a:t>
            </a:r>
          </a:p>
          <a:p>
            <a:pPr>
              <a:lnSpc>
                <a:spcPct val="115000"/>
              </a:lnSpc>
            </a:pPr>
            <a:r>
              <a:rPr lang="en-US" sz="900" dirty="0">
                <a:latin typeface="Arial" panose="020B0604020202020204" pitchFamily="34" charset="0"/>
                <a:cs typeface="Arial" panose="020B0604020202020204" pitchFamily="34" charset="0"/>
              </a:rPr>
              <a:t>Marriott, (2023). JW Marriott. Marriott International </a:t>
            </a:r>
            <a:r>
              <a:rPr lang="en-US" sz="900" dirty="0" err="1">
                <a:latin typeface="Arial" panose="020B0604020202020204" pitchFamily="34" charset="0"/>
                <a:cs typeface="Arial" panose="020B0604020202020204" pitchFamily="34" charset="0"/>
              </a:rPr>
              <a:t>Newscenter</a:t>
            </a:r>
            <a:r>
              <a:rPr lang="en-US" sz="900" dirty="0">
                <a:latin typeface="Arial" panose="020B0604020202020204" pitchFamily="34" charset="0"/>
                <a:cs typeface="Arial" panose="020B0604020202020204" pitchFamily="34" charset="0"/>
              </a:rPr>
              <a:t> (US). Available at: https://news.marriott.com/brands/jw-marriott/ (Accessed: 18 May 2023). </a:t>
            </a:r>
          </a:p>
          <a:p>
            <a:pPr>
              <a:lnSpc>
                <a:spcPct val="115000"/>
              </a:lnSpc>
            </a:pPr>
            <a:r>
              <a:rPr lang="en-US" sz="900" dirty="0" err="1">
                <a:latin typeface="Arial" panose="020B0604020202020204" pitchFamily="34" charset="0"/>
                <a:cs typeface="Arial" panose="020B0604020202020204" pitchFamily="34" charset="0"/>
              </a:rPr>
              <a:t>Olorunsola</a:t>
            </a:r>
            <a:r>
              <a:rPr lang="en-US" sz="900" dirty="0">
                <a:latin typeface="Arial" panose="020B0604020202020204" pitchFamily="34" charset="0"/>
                <a:cs typeface="Arial" panose="020B0604020202020204" pitchFamily="34" charset="0"/>
              </a:rPr>
              <a:t>, V.O., </a:t>
            </a:r>
            <a:r>
              <a:rPr lang="en-US" sz="900" dirty="0" err="1">
                <a:latin typeface="Arial" panose="020B0604020202020204" pitchFamily="34" charset="0"/>
                <a:cs typeface="Arial" panose="020B0604020202020204" pitchFamily="34" charset="0"/>
              </a:rPr>
              <a:t>Saydam</a:t>
            </a:r>
            <a:r>
              <a:rPr lang="en-US" sz="900" dirty="0">
                <a:latin typeface="Arial" panose="020B0604020202020204" pitchFamily="34" charset="0"/>
                <a:cs typeface="Arial" panose="020B0604020202020204" pitchFamily="34" charset="0"/>
              </a:rPr>
              <a:t>, M.B., </a:t>
            </a:r>
            <a:r>
              <a:rPr lang="en-US" sz="900" dirty="0" err="1">
                <a:latin typeface="Arial" panose="020B0604020202020204" pitchFamily="34" charset="0"/>
                <a:cs typeface="Arial" panose="020B0604020202020204" pitchFamily="34" charset="0"/>
              </a:rPr>
              <a:t>Arasli</a:t>
            </a:r>
            <a:r>
              <a:rPr lang="en-US" sz="900" dirty="0">
                <a:latin typeface="Arial" panose="020B0604020202020204" pitchFamily="34" charset="0"/>
                <a:cs typeface="Arial" panose="020B0604020202020204" pitchFamily="34" charset="0"/>
              </a:rPr>
              <a:t>, H. and Sulu, D., (2022). Guest service experience in eco-centric hotels: a content analysis. International Hospitality Review, (ahead-of-print).</a:t>
            </a:r>
          </a:p>
          <a:p>
            <a:pPr>
              <a:lnSpc>
                <a:spcPct val="115000"/>
              </a:lnSpc>
            </a:pPr>
            <a:r>
              <a:rPr lang="en-US" sz="900" dirty="0" err="1">
                <a:latin typeface="Arial" panose="020B0604020202020204" pitchFamily="34" charset="0"/>
                <a:cs typeface="Arial" panose="020B0604020202020204" pitchFamily="34" charset="0"/>
              </a:rPr>
              <a:t>Repustate</a:t>
            </a:r>
            <a:r>
              <a:rPr lang="en-US" sz="900" dirty="0">
                <a:latin typeface="Arial" panose="020B0604020202020204" pitchFamily="34" charset="0"/>
                <a:cs typeface="Arial" panose="020B0604020202020204" pitchFamily="34" charset="0"/>
              </a:rPr>
              <a:t>, (2022) Importance of Guest Service experience, </a:t>
            </a:r>
            <a:r>
              <a:rPr lang="en-US" sz="900" dirty="0" err="1">
                <a:latin typeface="Arial" panose="020B0604020202020204" pitchFamily="34" charset="0"/>
                <a:cs typeface="Arial" panose="020B0604020202020204" pitchFamily="34" charset="0"/>
              </a:rPr>
              <a:t>Repustate</a:t>
            </a:r>
            <a:r>
              <a:rPr lang="en-US" sz="900" dirty="0">
                <a:latin typeface="Arial" panose="020B0604020202020204" pitchFamily="34" charset="0"/>
                <a:cs typeface="Arial" panose="020B0604020202020204" pitchFamily="34" charset="0"/>
              </a:rPr>
              <a:t>. Available at: https://www.repustate.com/guest-service-experience/ (Accessed: 18 May 2023). </a:t>
            </a:r>
          </a:p>
          <a:p>
            <a:pPr>
              <a:lnSpc>
                <a:spcPct val="115000"/>
              </a:lnSpc>
            </a:pPr>
            <a:r>
              <a:rPr lang="en-US" sz="900" dirty="0">
                <a:latin typeface="Arial" panose="020B0604020202020204" pitchFamily="34" charset="0"/>
                <a:cs typeface="Arial" panose="020B0604020202020204" pitchFamily="34" charset="0"/>
              </a:rPr>
              <a:t>Stafford, M.R., (2020). Connecting and communicating with the customer: advertising research for the hospitality industry. Journal of Advertising, 49(5), pp.505-507.</a:t>
            </a:r>
          </a:p>
        </p:txBody>
      </p:sp>
    </p:spTree>
    <p:extLst>
      <p:ext uri="{BB962C8B-B14F-4D97-AF65-F5344CB8AC3E}">
        <p14:creationId xmlns:p14="http://schemas.microsoft.com/office/powerpoint/2010/main" val="3605421230"/>
      </p:ext>
    </p:extLst>
  </p:cSld>
  <p:clrMapOvr>
    <a:masterClrMapping/>
  </p:clrMapOvr>
</p:sld>
</file>

<file path=ppt/theme/theme1.xml><?xml version="1.0" encoding="utf-8"?>
<a:theme xmlns:a="http://schemas.openxmlformats.org/drawingml/2006/main" name="Glow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TotalTime>
  <Words>1654</Words>
  <Application>Microsoft Office PowerPoint</Application>
  <PresentationFormat>Widescreen</PresentationFormat>
  <Paragraphs>60</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Avenir Next LT Pro</vt:lpstr>
      <vt:lpstr>Bell MT</vt:lpstr>
      <vt:lpstr>Calibri</vt:lpstr>
      <vt:lpstr>Times New Roman</vt:lpstr>
      <vt:lpstr>GlowVTI</vt:lpstr>
      <vt:lpstr>The Role &amp; Importance of Hospitality &amp; Guest Services within the Hotel Industry MODULE: Hospitality &amp; Guest Services BMIH4003    LECTURE’S NAME:  Charlotte Joyner  STUDENT NAME: Mariana Mironov ID NUMBER: 2232725 </vt:lpstr>
      <vt:lpstr>Introduction</vt:lpstr>
      <vt:lpstr>Overview of JW Marriott </vt:lpstr>
      <vt:lpstr>The main consumers of JW Marriott</vt:lpstr>
      <vt:lpstr>Outlining the nature, scope, and the role of guest services and facilities at JW Marriott</vt:lpstr>
      <vt:lpstr>The need to consider the role and function of guest services </vt:lpstr>
      <vt:lpstr>The need to consider the role and function of guest services </vt:lpstr>
      <vt:lpstr>The importance of hospitality and how to meet or exceed guest expectations </vt:lpstr>
      <vt:lpstr>Conclusion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dc:title>
  <dc:creator>11367</dc:creator>
  <cp:lastModifiedBy>M M</cp:lastModifiedBy>
  <cp:revision>4</cp:revision>
  <dcterms:created xsi:type="dcterms:W3CDTF">2023-05-18T09:21:50Z</dcterms:created>
  <dcterms:modified xsi:type="dcterms:W3CDTF">2023-05-22T10:30:40Z</dcterms:modified>
</cp:coreProperties>
</file>