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 id="2147483669" r:id="rId4"/>
    <p:sldMasterId id="2147483671" r:id="rId5"/>
    <p:sldMasterId id="2147483683" r:id="rId6"/>
    <p:sldMasterId id="2147483695" r:id="rId7"/>
  </p:sldMasterIdLst>
  <p:notesMasterIdLst>
    <p:notesMasterId r:id="rId38"/>
  </p:notesMasterIdLst>
  <p:sldIdLst>
    <p:sldId id="793" r:id="rId8"/>
    <p:sldId id="969" r:id="rId9"/>
    <p:sldId id="963" r:id="rId10"/>
    <p:sldId id="957" r:id="rId11"/>
    <p:sldId id="958" r:id="rId12"/>
    <p:sldId id="405" r:id="rId13"/>
    <p:sldId id="959" r:id="rId14"/>
    <p:sldId id="960" r:id="rId15"/>
    <p:sldId id="323" r:id="rId16"/>
    <p:sldId id="328" r:id="rId17"/>
    <p:sldId id="976" r:id="rId18"/>
    <p:sldId id="292" r:id="rId19"/>
    <p:sldId id="310" r:id="rId20"/>
    <p:sldId id="977" r:id="rId21"/>
    <p:sldId id="975" r:id="rId22"/>
    <p:sldId id="360" r:id="rId23"/>
    <p:sldId id="972" r:id="rId24"/>
    <p:sldId id="973" r:id="rId25"/>
    <p:sldId id="263" r:id="rId26"/>
    <p:sldId id="264" r:id="rId27"/>
    <p:sldId id="266" r:id="rId28"/>
    <p:sldId id="270" r:id="rId29"/>
    <p:sldId id="967" r:id="rId30"/>
    <p:sldId id="970" r:id="rId31"/>
    <p:sldId id="974" r:id="rId32"/>
    <p:sldId id="971" r:id="rId33"/>
    <p:sldId id="376" r:id="rId34"/>
    <p:sldId id="382" r:id="rId35"/>
    <p:sldId id="935" r:id="rId36"/>
    <p:sldId id="961" r:id="rId37"/>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FAA054-9299-4775-8B59-59BCD3FF3243}" v="12" dt="2024-05-23T08:34:17.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51" autoAdjust="0"/>
    <p:restoredTop sz="81327" autoAdjust="0"/>
  </p:normalViewPr>
  <p:slideViewPr>
    <p:cSldViewPr snapToGrid="0">
      <p:cViewPr varScale="1">
        <p:scale>
          <a:sx n="89" d="100"/>
          <a:sy n="89" d="100"/>
        </p:scale>
        <p:origin x="1116" y="78"/>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C3FAA054-9299-4775-8B59-59BCD3FF3243}"/>
    <pc:docChg chg="undo custSel addSld delSld modSld sldOrd">
      <pc:chgData name="Julie Crossman" userId="d902ac89-ff56-4e5d-982f-3384b0284abe" providerId="ADAL" clId="{C3FAA054-9299-4775-8B59-59BCD3FF3243}" dt="2024-05-24T13:55:01.305" v="100" actId="47"/>
      <pc:docMkLst>
        <pc:docMk/>
      </pc:docMkLst>
      <pc:sldChg chg="del mod modShow">
        <pc:chgData name="Julie Crossman" userId="d902ac89-ff56-4e5d-982f-3384b0284abe" providerId="ADAL" clId="{C3FAA054-9299-4775-8B59-59BCD3FF3243}" dt="2024-05-24T13:54:54.755" v="93" actId="47"/>
        <pc:sldMkLst>
          <pc:docMk/>
          <pc:sldMk cId="3483838034" sldId="259"/>
        </pc:sldMkLst>
      </pc:sldChg>
      <pc:sldChg chg="del mod modShow">
        <pc:chgData name="Julie Crossman" userId="d902ac89-ff56-4e5d-982f-3384b0284abe" providerId="ADAL" clId="{C3FAA054-9299-4775-8B59-59BCD3FF3243}" dt="2024-05-24T13:54:41.996" v="78" actId="47"/>
        <pc:sldMkLst>
          <pc:docMk/>
          <pc:sldMk cId="2915858027" sldId="260"/>
        </pc:sldMkLst>
      </pc:sldChg>
      <pc:sldChg chg="del mod modShow">
        <pc:chgData name="Julie Crossman" userId="d902ac89-ff56-4e5d-982f-3384b0284abe" providerId="ADAL" clId="{C3FAA054-9299-4775-8B59-59BCD3FF3243}" dt="2024-05-24T13:54:55.472" v="94" actId="47"/>
        <pc:sldMkLst>
          <pc:docMk/>
          <pc:sldMk cId="303851394" sldId="279"/>
        </pc:sldMkLst>
      </pc:sldChg>
      <pc:sldChg chg="del mod modShow">
        <pc:chgData name="Julie Crossman" userId="d902ac89-ff56-4e5d-982f-3384b0284abe" providerId="ADAL" clId="{C3FAA054-9299-4775-8B59-59BCD3FF3243}" dt="2024-05-24T13:54:46.343" v="83" actId="47"/>
        <pc:sldMkLst>
          <pc:docMk/>
          <pc:sldMk cId="343614135" sldId="281"/>
        </pc:sldMkLst>
      </pc:sldChg>
      <pc:sldChg chg="del mod modShow">
        <pc:chgData name="Julie Crossman" userId="d902ac89-ff56-4e5d-982f-3384b0284abe" providerId="ADAL" clId="{C3FAA054-9299-4775-8B59-59BCD3FF3243}" dt="2024-05-24T13:54:31.039" v="76" actId="47"/>
        <pc:sldMkLst>
          <pc:docMk/>
          <pc:sldMk cId="3276350644" sldId="289"/>
        </pc:sldMkLst>
      </pc:sldChg>
      <pc:sldChg chg="ord">
        <pc:chgData name="Julie Crossman" userId="d902ac89-ff56-4e5d-982f-3384b0284abe" providerId="ADAL" clId="{C3FAA054-9299-4775-8B59-59BCD3FF3243}" dt="2024-05-23T08:21:44.286" v="48"/>
        <pc:sldMkLst>
          <pc:docMk/>
          <pc:sldMk cId="770388037" sldId="292"/>
        </pc:sldMkLst>
      </pc:sldChg>
      <pc:sldChg chg="modSp mod">
        <pc:chgData name="Julie Crossman" userId="d902ac89-ff56-4e5d-982f-3384b0284abe" providerId="ADAL" clId="{C3FAA054-9299-4775-8B59-59BCD3FF3243}" dt="2024-05-23T08:23:28.165" v="59" actId="1076"/>
        <pc:sldMkLst>
          <pc:docMk/>
          <pc:sldMk cId="493061904" sldId="310"/>
        </pc:sldMkLst>
        <pc:spChg chg="mod">
          <ac:chgData name="Julie Crossman" userId="d902ac89-ff56-4e5d-982f-3384b0284abe" providerId="ADAL" clId="{C3FAA054-9299-4775-8B59-59BCD3FF3243}" dt="2024-05-23T08:23:15.910" v="54" actId="1076"/>
          <ac:spMkLst>
            <pc:docMk/>
            <pc:sldMk cId="493061904" sldId="310"/>
            <ac:spMk id="4" creationId="{00000000-0000-0000-0000-000000000000}"/>
          </ac:spMkLst>
        </pc:spChg>
        <pc:picChg chg="mod">
          <ac:chgData name="Julie Crossman" userId="d902ac89-ff56-4e5d-982f-3384b0284abe" providerId="ADAL" clId="{C3FAA054-9299-4775-8B59-59BCD3FF3243}" dt="2024-05-23T08:23:28.165" v="59" actId="1076"/>
          <ac:picMkLst>
            <pc:docMk/>
            <pc:sldMk cId="493061904" sldId="310"/>
            <ac:picMk id="5" creationId="{00000000-0000-0000-0000-000000000000}"/>
          </ac:picMkLst>
        </pc:picChg>
      </pc:sldChg>
      <pc:sldChg chg="modSp mod">
        <pc:chgData name="Julie Crossman" userId="d902ac89-ff56-4e5d-982f-3384b0284abe" providerId="ADAL" clId="{C3FAA054-9299-4775-8B59-59BCD3FF3243}" dt="2024-05-23T08:21:33.648" v="46" actId="20577"/>
        <pc:sldMkLst>
          <pc:docMk/>
          <pc:sldMk cId="0" sldId="323"/>
        </pc:sldMkLst>
        <pc:spChg chg="mod">
          <ac:chgData name="Julie Crossman" userId="d902ac89-ff56-4e5d-982f-3384b0284abe" providerId="ADAL" clId="{C3FAA054-9299-4775-8B59-59BCD3FF3243}" dt="2024-05-23T08:21:33.648" v="46" actId="20577"/>
          <ac:spMkLst>
            <pc:docMk/>
            <pc:sldMk cId="0" sldId="323"/>
            <ac:spMk id="15" creationId="{00000000-0000-0000-0000-000000000000}"/>
          </ac:spMkLst>
        </pc:spChg>
      </pc:sldChg>
      <pc:sldChg chg="del mod modShow">
        <pc:chgData name="Julie Crossman" userId="d902ac89-ff56-4e5d-982f-3384b0284abe" providerId="ADAL" clId="{C3FAA054-9299-4775-8B59-59BCD3FF3243}" dt="2024-05-24T13:54:30.172" v="75" actId="47"/>
        <pc:sldMkLst>
          <pc:docMk/>
          <pc:sldMk cId="372103769" sldId="325"/>
        </pc:sldMkLst>
      </pc:sldChg>
      <pc:sldChg chg="del mod modShow">
        <pc:chgData name="Julie Crossman" userId="d902ac89-ff56-4e5d-982f-3384b0284abe" providerId="ADAL" clId="{C3FAA054-9299-4775-8B59-59BCD3FF3243}" dt="2024-05-24T13:54:32.676" v="77" actId="47"/>
        <pc:sldMkLst>
          <pc:docMk/>
          <pc:sldMk cId="578037918" sldId="329"/>
        </pc:sldMkLst>
      </pc:sldChg>
      <pc:sldChg chg="del mod modShow">
        <pc:chgData name="Julie Crossman" userId="d902ac89-ff56-4e5d-982f-3384b0284abe" providerId="ADAL" clId="{C3FAA054-9299-4775-8B59-59BCD3FF3243}" dt="2024-05-24T13:54:28.933" v="74" actId="47"/>
        <pc:sldMkLst>
          <pc:docMk/>
          <pc:sldMk cId="2791383491" sldId="330"/>
        </pc:sldMkLst>
      </pc:sldChg>
      <pc:sldChg chg="del">
        <pc:chgData name="Julie Crossman" userId="d902ac89-ff56-4e5d-982f-3384b0284abe" providerId="ADAL" clId="{C3FAA054-9299-4775-8B59-59BCD3FF3243}" dt="2024-05-23T08:34:09.317" v="67" actId="2696"/>
        <pc:sldMkLst>
          <pc:docMk/>
          <pc:sldMk cId="397365151" sldId="360"/>
        </pc:sldMkLst>
      </pc:sldChg>
      <pc:sldChg chg="del">
        <pc:chgData name="Julie Crossman" userId="d902ac89-ff56-4e5d-982f-3384b0284abe" providerId="ADAL" clId="{C3FAA054-9299-4775-8B59-59BCD3FF3243}" dt="2024-05-23T08:19:41.582" v="26" actId="2696"/>
        <pc:sldMkLst>
          <pc:docMk/>
          <pc:sldMk cId="3689956259" sldId="376"/>
        </pc:sldMkLst>
      </pc:sldChg>
      <pc:sldChg chg="del">
        <pc:chgData name="Julie Crossman" userId="d902ac89-ff56-4e5d-982f-3384b0284abe" providerId="ADAL" clId="{C3FAA054-9299-4775-8B59-59BCD3FF3243}" dt="2024-05-23T08:19:41.582" v="26" actId="2696"/>
        <pc:sldMkLst>
          <pc:docMk/>
          <pc:sldMk cId="0" sldId="380"/>
        </pc:sldMkLst>
      </pc:sldChg>
      <pc:sldChg chg="del">
        <pc:chgData name="Julie Crossman" userId="d902ac89-ff56-4e5d-982f-3384b0284abe" providerId="ADAL" clId="{C3FAA054-9299-4775-8B59-59BCD3FF3243}" dt="2024-05-23T08:20:02.815" v="27" actId="47"/>
        <pc:sldMkLst>
          <pc:docMk/>
          <pc:sldMk cId="1778652320" sldId="380"/>
        </pc:sldMkLst>
      </pc:sldChg>
      <pc:sldChg chg="del">
        <pc:chgData name="Julie Crossman" userId="d902ac89-ff56-4e5d-982f-3384b0284abe" providerId="ADAL" clId="{C3FAA054-9299-4775-8B59-59BCD3FF3243}" dt="2024-05-23T08:19:41.582" v="26" actId="2696"/>
        <pc:sldMkLst>
          <pc:docMk/>
          <pc:sldMk cId="879352599" sldId="382"/>
        </pc:sldMkLst>
      </pc:sldChg>
      <pc:sldChg chg="del">
        <pc:chgData name="Julie Crossman" userId="d902ac89-ff56-4e5d-982f-3384b0284abe" providerId="ADAL" clId="{C3FAA054-9299-4775-8B59-59BCD3FF3243}" dt="2024-05-23T08:19:41.582" v="26" actId="2696"/>
        <pc:sldMkLst>
          <pc:docMk/>
          <pc:sldMk cId="0" sldId="390"/>
        </pc:sldMkLst>
      </pc:sldChg>
      <pc:sldChg chg="del">
        <pc:chgData name="Julie Crossman" userId="d902ac89-ff56-4e5d-982f-3384b0284abe" providerId="ADAL" clId="{C3FAA054-9299-4775-8B59-59BCD3FF3243}" dt="2024-05-23T08:20:18.235" v="28" actId="47"/>
        <pc:sldMkLst>
          <pc:docMk/>
          <pc:sldMk cId="224740415" sldId="390"/>
        </pc:sldMkLst>
      </pc:sldChg>
      <pc:sldChg chg="del">
        <pc:chgData name="Julie Crossman" userId="d902ac89-ff56-4e5d-982f-3384b0284abe" providerId="ADAL" clId="{C3FAA054-9299-4775-8B59-59BCD3FF3243}" dt="2024-05-23T08:24:04.994" v="62" actId="2696"/>
        <pc:sldMkLst>
          <pc:docMk/>
          <pc:sldMk cId="0" sldId="393"/>
        </pc:sldMkLst>
      </pc:sldChg>
      <pc:sldChg chg="del mod modShow">
        <pc:chgData name="Julie Crossman" userId="d902ac89-ff56-4e5d-982f-3384b0284abe" providerId="ADAL" clId="{C3FAA054-9299-4775-8B59-59BCD3FF3243}" dt="2024-05-24T13:54:03.574" v="70" actId="47"/>
        <pc:sldMkLst>
          <pc:docMk/>
          <pc:sldMk cId="3810605976" sldId="406"/>
        </pc:sldMkLst>
      </pc:sldChg>
      <pc:sldChg chg="del mod modShow">
        <pc:chgData name="Julie Crossman" userId="d902ac89-ff56-4e5d-982f-3384b0284abe" providerId="ADAL" clId="{C3FAA054-9299-4775-8B59-59BCD3FF3243}" dt="2024-05-24T13:54:04.546" v="71" actId="47"/>
        <pc:sldMkLst>
          <pc:docMk/>
          <pc:sldMk cId="377369655" sldId="407"/>
        </pc:sldMkLst>
      </pc:sldChg>
      <pc:sldChg chg="del mod modShow">
        <pc:chgData name="Julie Crossman" userId="d902ac89-ff56-4e5d-982f-3384b0284abe" providerId="ADAL" clId="{C3FAA054-9299-4775-8B59-59BCD3FF3243}" dt="2024-05-24T13:54:45.236" v="82" actId="47"/>
        <pc:sldMkLst>
          <pc:docMk/>
          <pc:sldMk cId="2878395410" sldId="416"/>
        </pc:sldMkLst>
      </pc:sldChg>
      <pc:sldChg chg="del mod modShow">
        <pc:chgData name="Julie Crossman" userId="d902ac89-ff56-4e5d-982f-3384b0284abe" providerId="ADAL" clId="{C3FAA054-9299-4775-8B59-59BCD3FF3243}" dt="2024-05-24T13:54:53.028" v="91" actId="47"/>
        <pc:sldMkLst>
          <pc:docMk/>
          <pc:sldMk cId="3335924352" sldId="417"/>
        </pc:sldMkLst>
      </pc:sldChg>
      <pc:sldChg chg="del mod modShow">
        <pc:chgData name="Julie Crossman" userId="d902ac89-ff56-4e5d-982f-3384b0284abe" providerId="ADAL" clId="{C3FAA054-9299-4775-8B59-59BCD3FF3243}" dt="2024-05-24T13:54:51.477" v="89" actId="47"/>
        <pc:sldMkLst>
          <pc:docMk/>
          <pc:sldMk cId="1505329825" sldId="459"/>
        </pc:sldMkLst>
      </pc:sldChg>
      <pc:sldChg chg="del mod modShow">
        <pc:chgData name="Julie Crossman" userId="d902ac89-ff56-4e5d-982f-3384b0284abe" providerId="ADAL" clId="{C3FAA054-9299-4775-8B59-59BCD3FF3243}" dt="2024-05-24T13:54:52.165" v="90" actId="47"/>
        <pc:sldMkLst>
          <pc:docMk/>
          <pc:sldMk cId="3393741773" sldId="475"/>
        </pc:sldMkLst>
      </pc:sldChg>
      <pc:sldChg chg="del mod modShow">
        <pc:chgData name="Julie Crossman" userId="d902ac89-ff56-4e5d-982f-3384b0284abe" providerId="ADAL" clId="{C3FAA054-9299-4775-8B59-59BCD3FF3243}" dt="2024-05-24T13:54:42.495" v="79" actId="47"/>
        <pc:sldMkLst>
          <pc:docMk/>
          <pc:sldMk cId="1654189702" sldId="698"/>
        </pc:sldMkLst>
      </pc:sldChg>
      <pc:sldChg chg="del mod modShow">
        <pc:chgData name="Julie Crossman" userId="d902ac89-ff56-4e5d-982f-3384b0284abe" providerId="ADAL" clId="{C3FAA054-9299-4775-8B59-59BCD3FF3243}" dt="2024-05-24T13:54:56.192" v="95" actId="47"/>
        <pc:sldMkLst>
          <pc:docMk/>
          <pc:sldMk cId="682136688" sldId="700"/>
        </pc:sldMkLst>
      </pc:sldChg>
      <pc:sldChg chg="modSp mod">
        <pc:chgData name="Julie Crossman" userId="d902ac89-ff56-4e5d-982f-3384b0284abe" providerId="ADAL" clId="{C3FAA054-9299-4775-8B59-59BCD3FF3243}" dt="2024-05-23T08:33:16.287" v="65" actId="1076"/>
        <pc:sldMkLst>
          <pc:docMk/>
          <pc:sldMk cId="1472490444" sldId="793"/>
        </pc:sldMkLst>
        <pc:spChg chg="mod">
          <ac:chgData name="Julie Crossman" userId="d902ac89-ff56-4e5d-982f-3384b0284abe" providerId="ADAL" clId="{C3FAA054-9299-4775-8B59-59BCD3FF3243}" dt="2024-05-23T08:33:16.287" v="65" actId="1076"/>
          <ac:spMkLst>
            <pc:docMk/>
            <pc:sldMk cId="1472490444" sldId="793"/>
            <ac:spMk id="2" creationId="{A6E9004F-BFD6-4ADC-A0B5-89A9E2C7C48E}"/>
          </ac:spMkLst>
        </pc:spChg>
      </pc:sldChg>
      <pc:sldChg chg="add del">
        <pc:chgData name="Julie Crossman" userId="d902ac89-ff56-4e5d-982f-3384b0284abe" providerId="ADAL" clId="{C3FAA054-9299-4775-8B59-59BCD3FF3243}" dt="2024-05-24T13:55:01.305" v="100" actId="47"/>
        <pc:sldMkLst>
          <pc:docMk/>
          <pc:sldMk cId="1432147755" sldId="935"/>
        </pc:sldMkLst>
      </pc:sldChg>
      <pc:sldChg chg="del mod modShow">
        <pc:chgData name="Julie Crossman" userId="d902ac89-ff56-4e5d-982f-3384b0284abe" providerId="ADAL" clId="{C3FAA054-9299-4775-8B59-59BCD3FF3243}" dt="2024-05-24T13:54:44.013" v="81" actId="47"/>
        <pc:sldMkLst>
          <pc:docMk/>
          <pc:sldMk cId="2123426766" sldId="936"/>
        </pc:sldMkLst>
      </pc:sldChg>
      <pc:sldChg chg="del mod modShow">
        <pc:chgData name="Julie Crossman" userId="d902ac89-ff56-4e5d-982f-3384b0284abe" providerId="ADAL" clId="{C3FAA054-9299-4775-8B59-59BCD3FF3243}" dt="2024-05-24T13:54:56.863" v="96" actId="47"/>
        <pc:sldMkLst>
          <pc:docMk/>
          <pc:sldMk cId="1254002976" sldId="937"/>
        </pc:sldMkLst>
      </pc:sldChg>
      <pc:sldChg chg="del mod modShow">
        <pc:chgData name="Julie Crossman" userId="d902ac89-ff56-4e5d-982f-3384b0284abe" providerId="ADAL" clId="{C3FAA054-9299-4775-8B59-59BCD3FF3243}" dt="2024-05-24T13:54:57.645" v="97" actId="47"/>
        <pc:sldMkLst>
          <pc:docMk/>
          <pc:sldMk cId="1554641379" sldId="938"/>
        </pc:sldMkLst>
      </pc:sldChg>
      <pc:sldChg chg="del mod modShow">
        <pc:chgData name="Julie Crossman" userId="d902ac89-ff56-4e5d-982f-3384b0284abe" providerId="ADAL" clId="{C3FAA054-9299-4775-8B59-59BCD3FF3243}" dt="2024-05-24T13:54:48.498" v="85" actId="47"/>
        <pc:sldMkLst>
          <pc:docMk/>
          <pc:sldMk cId="2517424012" sldId="941"/>
        </pc:sldMkLst>
      </pc:sldChg>
      <pc:sldChg chg="del mod modShow">
        <pc:chgData name="Julie Crossman" userId="d902ac89-ff56-4e5d-982f-3384b0284abe" providerId="ADAL" clId="{C3FAA054-9299-4775-8B59-59BCD3FF3243}" dt="2024-05-24T13:54:49.349" v="86" actId="47"/>
        <pc:sldMkLst>
          <pc:docMk/>
          <pc:sldMk cId="425161130" sldId="945"/>
        </pc:sldMkLst>
      </pc:sldChg>
      <pc:sldChg chg="del mod modShow">
        <pc:chgData name="Julie Crossman" userId="d902ac89-ff56-4e5d-982f-3384b0284abe" providerId="ADAL" clId="{C3FAA054-9299-4775-8B59-59BCD3FF3243}" dt="2024-05-24T13:54:50.110" v="87" actId="47"/>
        <pc:sldMkLst>
          <pc:docMk/>
          <pc:sldMk cId="1292487196" sldId="947"/>
        </pc:sldMkLst>
      </pc:sldChg>
      <pc:sldChg chg="del mod modShow">
        <pc:chgData name="Julie Crossman" userId="d902ac89-ff56-4e5d-982f-3384b0284abe" providerId="ADAL" clId="{C3FAA054-9299-4775-8B59-59BCD3FF3243}" dt="2024-05-24T13:54:50.849" v="88" actId="47"/>
        <pc:sldMkLst>
          <pc:docMk/>
          <pc:sldMk cId="583643020" sldId="948"/>
        </pc:sldMkLst>
      </pc:sldChg>
      <pc:sldChg chg="del mod modShow">
        <pc:chgData name="Julie Crossman" userId="d902ac89-ff56-4e5d-982f-3384b0284abe" providerId="ADAL" clId="{C3FAA054-9299-4775-8B59-59BCD3FF3243}" dt="2024-05-24T13:54:58.375" v="98" actId="47"/>
        <pc:sldMkLst>
          <pc:docMk/>
          <pc:sldMk cId="2598090381" sldId="952"/>
        </pc:sldMkLst>
      </pc:sldChg>
      <pc:sldChg chg="modSp mod">
        <pc:chgData name="Julie Crossman" userId="d902ac89-ff56-4e5d-982f-3384b0284abe" providerId="ADAL" clId="{C3FAA054-9299-4775-8B59-59BCD3FF3243}" dt="2024-05-23T08:16:11.696" v="12" actId="1076"/>
        <pc:sldMkLst>
          <pc:docMk/>
          <pc:sldMk cId="2973483681" sldId="960"/>
        </pc:sldMkLst>
        <pc:spChg chg="mod">
          <ac:chgData name="Julie Crossman" userId="d902ac89-ff56-4e5d-982f-3384b0284abe" providerId="ADAL" clId="{C3FAA054-9299-4775-8B59-59BCD3FF3243}" dt="2024-05-23T08:16:11.696" v="12" actId="1076"/>
          <ac:spMkLst>
            <pc:docMk/>
            <pc:sldMk cId="2973483681" sldId="960"/>
            <ac:spMk id="2" creationId="{47CCBC5A-28EC-4A68-9DB1-5C52F79E1568}"/>
          </ac:spMkLst>
        </pc:spChg>
      </pc:sldChg>
      <pc:sldChg chg="del mod modShow">
        <pc:chgData name="Julie Crossman" userId="d902ac89-ff56-4e5d-982f-3384b0284abe" providerId="ADAL" clId="{C3FAA054-9299-4775-8B59-59BCD3FF3243}" dt="2024-05-24T13:54:43.298" v="80" actId="47"/>
        <pc:sldMkLst>
          <pc:docMk/>
          <pc:sldMk cId="346243866" sldId="964"/>
        </pc:sldMkLst>
      </pc:sldChg>
      <pc:sldChg chg="del mod modShow">
        <pc:chgData name="Julie Crossman" userId="d902ac89-ff56-4e5d-982f-3384b0284abe" providerId="ADAL" clId="{C3FAA054-9299-4775-8B59-59BCD3FF3243}" dt="2024-05-24T13:54:47.348" v="84" actId="47"/>
        <pc:sldMkLst>
          <pc:docMk/>
          <pc:sldMk cId="818858026" sldId="965"/>
        </pc:sldMkLst>
      </pc:sldChg>
      <pc:sldChg chg="del">
        <pc:chgData name="Julie Crossman" userId="d902ac89-ff56-4e5d-982f-3384b0284abe" providerId="ADAL" clId="{C3FAA054-9299-4775-8B59-59BCD3FF3243}" dt="2024-05-23T08:18:55.867" v="25" actId="2696"/>
        <pc:sldMkLst>
          <pc:docMk/>
          <pc:sldMk cId="3818398057" sldId="966"/>
        </pc:sldMkLst>
      </pc:sldChg>
      <pc:sldChg chg="del mod modShow">
        <pc:chgData name="Julie Crossman" userId="d902ac89-ff56-4e5d-982f-3384b0284abe" providerId="ADAL" clId="{C3FAA054-9299-4775-8B59-59BCD3FF3243}" dt="2024-05-24T13:54:53.917" v="92" actId="47"/>
        <pc:sldMkLst>
          <pc:docMk/>
          <pc:sldMk cId="2718061419" sldId="968"/>
        </pc:sldMkLst>
      </pc:sldChg>
      <pc:sldChg chg="mod modShow">
        <pc:chgData name="Julie Crossman" userId="d902ac89-ff56-4e5d-982f-3384b0284abe" providerId="ADAL" clId="{C3FAA054-9299-4775-8B59-59BCD3FF3243}" dt="2024-05-24T13:54:20.564" v="73" actId="729"/>
        <pc:sldMkLst>
          <pc:docMk/>
          <pc:sldMk cId="906484799" sldId="975"/>
        </pc:sldMkLst>
      </pc:sldChg>
      <pc:sldChg chg="del">
        <pc:chgData name="Julie Crossman" userId="d902ac89-ff56-4e5d-982f-3384b0284abe" providerId="ADAL" clId="{C3FAA054-9299-4775-8B59-59BCD3FF3243}" dt="2024-05-23T08:34:09.317" v="67" actId="2696"/>
        <pc:sldMkLst>
          <pc:docMk/>
          <pc:sldMk cId="4006810948" sldId="975"/>
        </pc:sldMkLst>
      </pc:sldChg>
      <pc:sldChg chg="addSp delSp modSp add mod">
        <pc:chgData name="Julie Crossman" userId="d902ac89-ff56-4e5d-982f-3384b0284abe" providerId="ADAL" clId="{C3FAA054-9299-4775-8B59-59BCD3FF3243}" dt="2024-05-23T08:18:23.933" v="20" actId="14100"/>
        <pc:sldMkLst>
          <pc:docMk/>
          <pc:sldMk cId="107835016" sldId="976"/>
        </pc:sldMkLst>
        <pc:picChg chg="add mod">
          <ac:chgData name="Julie Crossman" userId="d902ac89-ff56-4e5d-982f-3384b0284abe" providerId="ADAL" clId="{C3FAA054-9299-4775-8B59-59BCD3FF3243}" dt="2024-05-23T08:18:23.933" v="20" actId="14100"/>
          <ac:picMkLst>
            <pc:docMk/>
            <pc:sldMk cId="107835016" sldId="976"/>
            <ac:picMk id="2" creationId="{DAD05F1F-76A4-26D5-5443-141191D293C1}"/>
          </ac:picMkLst>
        </pc:picChg>
        <pc:picChg chg="del">
          <ac:chgData name="Julie Crossman" userId="d902ac89-ff56-4e5d-982f-3384b0284abe" providerId="ADAL" clId="{C3FAA054-9299-4775-8B59-59BCD3FF3243}" dt="2024-05-23T08:17:48.433" v="14" actId="478"/>
          <ac:picMkLst>
            <pc:docMk/>
            <pc:sldMk cId="107835016" sldId="976"/>
            <ac:picMk id="1026" creationId="{5F58AC66-F075-45B8-99FF-6B8EB45E2F90}"/>
          </ac:picMkLst>
        </pc:picChg>
      </pc:sldChg>
      <pc:sldChg chg="new del">
        <pc:chgData name="Julie Crossman" userId="d902ac89-ff56-4e5d-982f-3384b0284abe" providerId="ADAL" clId="{C3FAA054-9299-4775-8B59-59BCD3FF3243}" dt="2024-05-23T08:22:35.958" v="51" actId="47"/>
        <pc:sldMkLst>
          <pc:docMk/>
          <pc:sldMk cId="304437462" sldId="977"/>
        </pc:sldMkLst>
      </pc:sldChg>
      <pc:sldChg chg="modSp mod modShow">
        <pc:chgData name="Julie Crossman" userId="d902ac89-ff56-4e5d-982f-3384b0284abe" providerId="ADAL" clId="{C3FAA054-9299-4775-8B59-59BCD3FF3243}" dt="2024-05-24T13:54:15.374" v="72" actId="729"/>
        <pc:sldMkLst>
          <pc:docMk/>
          <pc:sldMk cId="1690046070" sldId="977"/>
        </pc:sldMkLst>
        <pc:spChg chg="mod">
          <ac:chgData name="Julie Crossman" userId="d902ac89-ff56-4e5d-982f-3384b0284abe" providerId="ADAL" clId="{C3FAA054-9299-4775-8B59-59BCD3FF3243}" dt="2024-05-23T08:33:48.553" v="66" actId="207"/>
          <ac:spMkLst>
            <pc:docMk/>
            <pc:sldMk cId="1690046070" sldId="977"/>
            <ac:spMk id="3" creationId="{20BEF12D-F99C-4281-81F0-07535327EFA6}"/>
          </ac:spMkLst>
        </pc:spChg>
      </pc:sldChg>
      <pc:sldChg chg="modSp add del mod">
        <pc:chgData name="Julie Crossman" userId="d902ac89-ff56-4e5d-982f-3384b0284abe" providerId="ADAL" clId="{C3FAA054-9299-4775-8B59-59BCD3FF3243}" dt="2024-05-23T08:23:10.424" v="53" actId="47"/>
        <pc:sldMkLst>
          <pc:docMk/>
          <pc:sldMk cId="0" sldId="978"/>
        </pc:sldMkLst>
        <pc:spChg chg="mod">
          <ac:chgData name="Julie Crossman" userId="d902ac89-ff56-4e5d-982f-3384b0284abe" providerId="ADAL" clId="{C3FAA054-9299-4775-8B59-59BCD3FF3243}" dt="2024-05-23T08:22:40.430" v="52" actId="14100"/>
          <ac:spMkLst>
            <pc:docMk/>
            <pc:sldMk cId="0" sldId="978"/>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F363EE-9287-4C38-9CC7-DFE5A47E541B}"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en-GB"/>
        </a:p>
      </dgm:t>
    </dgm:pt>
    <dgm:pt modelId="{64EA5108-E304-4767-B62D-80D6C8A2444B}">
      <dgm:prSet phldrT="[Text]" custT="1"/>
      <dgm:spPr/>
      <dgm:t>
        <a:bodyPr/>
        <a:lstStyle/>
        <a:p>
          <a:r>
            <a:rPr lang="en-GB" sz="2400" b="1" dirty="0">
              <a:solidFill>
                <a:schemeClr val="bg1"/>
              </a:solidFill>
            </a:rPr>
            <a:t>- Written in the first person</a:t>
          </a:r>
        </a:p>
        <a:p>
          <a:r>
            <a:rPr lang="en-GB" sz="2400" b="1" dirty="0">
              <a:solidFill>
                <a:schemeClr val="bg1"/>
              </a:solidFill>
            </a:rPr>
            <a:t>- Analytical</a:t>
          </a:r>
        </a:p>
        <a:p>
          <a:r>
            <a:rPr lang="en-GB" sz="2400" b="1" dirty="0">
              <a:solidFill>
                <a:schemeClr val="bg1"/>
              </a:solidFill>
            </a:rPr>
            <a:t>- Free flowing</a:t>
          </a:r>
        </a:p>
        <a:p>
          <a:r>
            <a:rPr lang="en-GB" sz="2400" b="1" dirty="0">
              <a:solidFill>
                <a:schemeClr val="bg1"/>
              </a:solidFill>
            </a:rPr>
            <a:t>- Subjective</a:t>
          </a:r>
        </a:p>
        <a:p>
          <a:r>
            <a:rPr lang="en-GB" sz="2400" b="1" dirty="0">
              <a:solidFill>
                <a:schemeClr val="bg1"/>
              </a:solidFill>
            </a:rPr>
            <a:t>A means to challenge assumptions</a:t>
          </a:r>
        </a:p>
        <a:p>
          <a:r>
            <a:rPr lang="en-GB" sz="2400" b="1" dirty="0">
              <a:solidFill>
                <a:schemeClr val="bg1"/>
              </a:solidFill>
            </a:rPr>
            <a:t>- A time investment</a:t>
          </a:r>
        </a:p>
      </dgm:t>
    </dgm:pt>
    <dgm:pt modelId="{D5AED5AA-1D90-44AE-9D14-4E21287AC753}" type="parTrans" cxnId="{80285639-A5A7-45BA-AD9C-4E4C0F15B125}">
      <dgm:prSet/>
      <dgm:spPr/>
      <dgm:t>
        <a:bodyPr/>
        <a:lstStyle/>
        <a:p>
          <a:endParaRPr lang="en-GB"/>
        </a:p>
      </dgm:t>
    </dgm:pt>
    <dgm:pt modelId="{9FBEF056-0051-4083-8811-EBBF2BA99008}" type="sibTrans" cxnId="{80285639-A5A7-45BA-AD9C-4E4C0F15B125}">
      <dgm:prSet/>
      <dgm:spPr/>
      <dgm:t>
        <a:bodyPr/>
        <a:lstStyle/>
        <a:p>
          <a:endParaRPr lang="en-GB"/>
        </a:p>
      </dgm:t>
    </dgm:pt>
    <dgm:pt modelId="{EA70B69E-7879-4073-8C7B-5A8FEC4C12E3}">
      <dgm:prSet phldrT="[Text]" custT="1"/>
      <dgm:spPr/>
      <dgm:t>
        <a:bodyPr/>
        <a:lstStyle/>
        <a:p>
          <a:r>
            <a:rPr lang="en-GB" sz="2400" b="1" dirty="0"/>
            <a:t>- Written in the third person</a:t>
          </a:r>
        </a:p>
        <a:p>
          <a:r>
            <a:rPr lang="en-GB" sz="2400" b="1" dirty="0"/>
            <a:t>- Descriptive</a:t>
          </a:r>
        </a:p>
        <a:p>
          <a:r>
            <a:rPr lang="en-GB" sz="2400" b="1" dirty="0"/>
            <a:t>- What you think you should write</a:t>
          </a:r>
        </a:p>
        <a:p>
          <a:r>
            <a:rPr lang="en-GB" sz="2400" b="1" dirty="0"/>
            <a:t>- Objective</a:t>
          </a:r>
        </a:p>
        <a:p>
          <a:r>
            <a:rPr lang="en-GB" sz="2400" b="1" dirty="0"/>
            <a:t>- A means to ignore assumptions</a:t>
          </a:r>
        </a:p>
        <a:p>
          <a:r>
            <a:rPr lang="en-GB" sz="2400" b="1" dirty="0"/>
            <a:t>- A waste of time</a:t>
          </a:r>
        </a:p>
      </dgm:t>
    </dgm:pt>
    <dgm:pt modelId="{1B2468E2-45CF-4697-9910-46EACE87891F}" type="parTrans" cxnId="{E913513C-4DB1-479F-A2EC-FB8AD85C6E8F}">
      <dgm:prSet/>
      <dgm:spPr/>
      <dgm:t>
        <a:bodyPr/>
        <a:lstStyle/>
        <a:p>
          <a:endParaRPr lang="en-GB"/>
        </a:p>
      </dgm:t>
    </dgm:pt>
    <dgm:pt modelId="{C28E4D3D-653C-42B6-B40F-E1ABA88262B6}" type="sibTrans" cxnId="{E913513C-4DB1-479F-A2EC-FB8AD85C6E8F}">
      <dgm:prSet/>
      <dgm:spPr/>
      <dgm:t>
        <a:bodyPr/>
        <a:lstStyle/>
        <a:p>
          <a:endParaRPr lang="en-GB"/>
        </a:p>
      </dgm:t>
    </dgm:pt>
    <dgm:pt modelId="{DAE4333F-EF8A-4292-BEE5-85DA70E1BD6A}" type="pres">
      <dgm:prSet presAssocID="{D5F363EE-9287-4C38-9CC7-DFE5A47E541B}" presName="Name0" presStyleCnt="0">
        <dgm:presLayoutVars>
          <dgm:chMax val="2"/>
          <dgm:chPref val="2"/>
          <dgm:dir/>
          <dgm:animOne/>
          <dgm:resizeHandles val="exact"/>
        </dgm:presLayoutVars>
      </dgm:prSet>
      <dgm:spPr/>
    </dgm:pt>
    <dgm:pt modelId="{BB8014FD-84AA-4968-8377-DD04C54AE51C}" type="pres">
      <dgm:prSet presAssocID="{D5F363EE-9287-4C38-9CC7-DFE5A47E541B}" presName="Background" presStyleLbl="bgImgPlace1" presStyleIdx="0" presStyleCnt="1" custScaleX="100072" custScaleY="121415" custLinFactNeighborX="-224" custLinFactNeighborY="-9979"/>
      <dgm:spPr>
        <a:solidFill>
          <a:schemeClr val="accent6">
            <a:lumMod val="75000"/>
          </a:schemeClr>
        </a:solidFill>
      </dgm:spPr>
    </dgm:pt>
    <dgm:pt modelId="{BC339D17-2506-446A-B4BE-B4C6D015D2F4}" type="pres">
      <dgm:prSet presAssocID="{D5F363EE-9287-4C38-9CC7-DFE5A47E541B}" presName="ParentText1" presStyleLbl="revTx" presStyleIdx="0" presStyleCnt="2">
        <dgm:presLayoutVars>
          <dgm:chMax val="0"/>
          <dgm:chPref val="0"/>
          <dgm:bulletEnabled val="1"/>
        </dgm:presLayoutVars>
      </dgm:prSet>
      <dgm:spPr/>
    </dgm:pt>
    <dgm:pt modelId="{84C91028-520D-41BC-8E57-C9D50B0F3287}" type="pres">
      <dgm:prSet presAssocID="{D5F363EE-9287-4C38-9CC7-DFE5A47E541B}" presName="ParentText2" presStyleLbl="revTx" presStyleIdx="1" presStyleCnt="2" custScaleX="117386">
        <dgm:presLayoutVars>
          <dgm:chMax val="0"/>
          <dgm:chPref val="0"/>
          <dgm:bulletEnabled val="1"/>
        </dgm:presLayoutVars>
      </dgm:prSet>
      <dgm:spPr/>
    </dgm:pt>
    <dgm:pt modelId="{35507107-E013-4FC6-AB21-A3821984AA15}" type="pres">
      <dgm:prSet presAssocID="{D5F363EE-9287-4C38-9CC7-DFE5A47E541B}" presName="Plus" presStyleLbl="alignNode1" presStyleIdx="0" presStyleCnt="2"/>
      <dgm:spPr/>
    </dgm:pt>
    <dgm:pt modelId="{FB3360FE-2214-441D-BF53-9627AD5B86A4}" type="pres">
      <dgm:prSet presAssocID="{D5F363EE-9287-4C38-9CC7-DFE5A47E541B}" presName="Minus" presStyleLbl="alignNode1" presStyleIdx="1" presStyleCnt="2" custLinFactNeighborX="24398" custLinFactNeighborY="-10679"/>
      <dgm:spPr/>
    </dgm:pt>
    <dgm:pt modelId="{6CB59947-8F94-41C7-8D6A-403B53CAB8A6}" type="pres">
      <dgm:prSet presAssocID="{D5F363EE-9287-4C38-9CC7-DFE5A47E541B}" presName="Divider" presStyleLbl="parChTrans1D1" presStyleIdx="0" presStyleCnt="1" custLinFactX="-30207482" custLinFactNeighborX="-30300000" custLinFactNeighborY="999"/>
      <dgm:spPr/>
    </dgm:pt>
  </dgm:ptLst>
  <dgm:cxnLst>
    <dgm:cxn modelId="{80285639-A5A7-45BA-AD9C-4E4C0F15B125}" srcId="{D5F363EE-9287-4C38-9CC7-DFE5A47E541B}" destId="{64EA5108-E304-4767-B62D-80D6C8A2444B}" srcOrd="0" destOrd="0" parTransId="{D5AED5AA-1D90-44AE-9D14-4E21287AC753}" sibTransId="{9FBEF056-0051-4083-8811-EBBF2BA99008}"/>
    <dgm:cxn modelId="{E913513C-4DB1-479F-A2EC-FB8AD85C6E8F}" srcId="{D5F363EE-9287-4C38-9CC7-DFE5A47E541B}" destId="{EA70B69E-7879-4073-8C7B-5A8FEC4C12E3}" srcOrd="1" destOrd="0" parTransId="{1B2468E2-45CF-4697-9910-46EACE87891F}" sibTransId="{C28E4D3D-653C-42B6-B40F-E1ABA88262B6}"/>
    <dgm:cxn modelId="{1A8B4448-0818-4FBC-914D-8E5ACE0FF1FF}" type="presOf" srcId="{EA70B69E-7879-4073-8C7B-5A8FEC4C12E3}" destId="{84C91028-520D-41BC-8E57-C9D50B0F3287}" srcOrd="0" destOrd="0" presId="urn:microsoft.com/office/officeart/2009/3/layout/PlusandMinus"/>
    <dgm:cxn modelId="{7E1C0C8B-29F4-44C3-9DF9-A5156F2BD307}" type="presOf" srcId="{64EA5108-E304-4767-B62D-80D6C8A2444B}" destId="{BC339D17-2506-446A-B4BE-B4C6D015D2F4}" srcOrd="0" destOrd="0" presId="urn:microsoft.com/office/officeart/2009/3/layout/PlusandMinus"/>
    <dgm:cxn modelId="{009E01B1-1E83-41DD-B665-DEFFCCD4DE3F}" type="presOf" srcId="{D5F363EE-9287-4C38-9CC7-DFE5A47E541B}" destId="{DAE4333F-EF8A-4292-BEE5-85DA70E1BD6A}" srcOrd="0" destOrd="0" presId="urn:microsoft.com/office/officeart/2009/3/layout/PlusandMinus"/>
    <dgm:cxn modelId="{C34BA325-C669-46BD-9CDF-CFAE46A4A452}" type="presParOf" srcId="{DAE4333F-EF8A-4292-BEE5-85DA70E1BD6A}" destId="{BB8014FD-84AA-4968-8377-DD04C54AE51C}" srcOrd="0" destOrd="0" presId="urn:microsoft.com/office/officeart/2009/3/layout/PlusandMinus"/>
    <dgm:cxn modelId="{3965E9A9-D116-4610-AFF9-3BE08EB33078}" type="presParOf" srcId="{DAE4333F-EF8A-4292-BEE5-85DA70E1BD6A}" destId="{BC339D17-2506-446A-B4BE-B4C6D015D2F4}" srcOrd="1" destOrd="0" presId="urn:microsoft.com/office/officeart/2009/3/layout/PlusandMinus"/>
    <dgm:cxn modelId="{05C9F873-76D7-45A4-BE1C-A5B2A7898473}" type="presParOf" srcId="{DAE4333F-EF8A-4292-BEE5-85DA70E1BD6A}" destId="{84C91028-520D-41BC-8E57-C9D50B0F3287}" srcOrd="2" destOrd="0" presId="urn:microsoft.com/office/officeart/2009/3/layout/PlusandMinus"/>
    <dgm:cxn modelId="{09709C42-5383-4C9F-8A0F-E7844FC2CBBF}" type="presParOf" srcId="{DAE4333F-EF8A-4292-BEE5-85DA70E1BD6A}" destId="{35507107-E013-4FC6-AB21-A3821984AA15}" srcOrd="3" destOrd="0" presId="urn:microsoft.com/office/officeart/2009/3/layout/PlusandMinus"/>
    <dgm:cxn modelId="{97208D7C-D809-4EC0-A008-3BF3C9BB802A}" type="presParOf" srcId="{DAE4333F-EF8A-4292-BEE5-85DA70E1BD6A}" destId="{FB3360FE-2214-441D-BF53-9627AD5B86A4}" srcOrd="4" destOrd="0" presId="urn:microsoft.com/office/officeart/2009/3/layout/PlusandMinus"/>
    <dgm:cxn modelId="{75A2423A-8334-40FE-8F89-38F2B92F783D}" type="presParOf" srcId="{DAE4333F-EF8A-4292-BEE5-85DA70E1BD6A}" destId="{6CB59947-8F94-41C7-8D6A-403B53CAB8A6}"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014FD-84AA-4968-8377-DD04C54AE51C}">
      <dsp:nvSpPr>
        <dsp:cNvPr id="0" name=""/>
        <dsp:cNvSpPr/>
      </dsp:nvSpPr>
      <dsp:spPr>
        <a:xfrm>
          <a:off x="856318" y="171470"/>
          <a:ext cx="8497270" cy="5327906"/>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339D17-2506-446A-B4BE-B4C6D015D2F4}">
      <dsp:nvSpPr>
        <dsp:cNvPr id="0" name=""/>
        <dsp:cNvSpPr/>
      </dsp:nvSpPr>
      <dsp:spPr>
        <a:xfrm>
          <a:off x="1132154" y="1592433"/>
          <a:ext cx="3943019" cy="375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bg1"/>
              </a:solidFill>
            </a:rPr>
            <a:t>- Written in the first person</a:t>
          </a:r>
        </a:p>
        <a:p>
          <a:pPr marL="0" lvl="0" indent="0" algn="l" defTabSz="1066800">
            <a:lnSpc>
              <a:spcPct val="90000"/>
            </a:lnSpc>
            <a:spcBef>
              <a:spcPct val="0"/>
            </a:spcBef>
            <a:spcAft>
              <a:spcPct val="35000"/>
            </a:spcAft>
            <a:buNone/>
          </a:pPr>
          <a:r>
            <a:rPr lang="en-GB" sz="2400" b="1" kern="1200" dirty="0">
              <a:solidFill>
                <a:schemeClr val="bg1"/>
              </a:solidFill>
            </a:rPr>
            <a:t>- Analytical</a:t>
          </a:r>
        </a:p>
        <a:p>
          <a:pPr marL="0" lvl="0" indent="0" algn="l" defTabSz="1066800">
            <a:lnSpc>
              <a:spcPct val="90000"/>
            </a:lnSpc>
            <a:spcBef>
              <a:spcPct val="0"/>
            </a:spcBef>
            <a:spcAft>
              <a:spcPct val="35000"/>
            </a:spcAft>
            <a:buNone/>
          </a:pPr>
          <a:r>
            <a:rPr lang="en-GB" sz="2400" b="1" kern="1200" dirty="0">
              <a:solidFill>
                <a:schemeClr val="bg1"/>
              </a:solidFill>
            </a:rPr>
            <a:t>- Free flowing</a:t>
          </a:r>
        </a:p>
        <a:p>
          <a:pPr marL="0" lvl="0" indent="0" algn="l" defTabSz="1066800">
            <a:lnSpc>
              <a:spcPct val="90000"/>
            </a:lnSpc>
            <a:spcBef>
              <a:spcPct val="0"/>
            </a:spcBef>
            <a:spcAft>
              <a:spcPct val="35000"/>
            </a:spcAft>
            <a:buNone/>
          </a:pPr>
          <a:r>
            <a:rPr lang="en-GB" sz="2400" b="1" kern="1200" dirty="0">
              <a:solidFill>
                <a:schemeClr val="bg1"/>
              </a:solidFill>
            </a:rPr>
            <a:t>- Subjective</a:t>
          </a:r>
        </a:p>
        <a:p>
          <a:pPr marL="0" lvl="0" indent="0" algn="l" defTabSz="1066800">
            <a:lnSpc>
              <a:spcPct val="90000"/>
            </a:lnSpc>
            <a:spcBef>
              <a:spcPct val="0"/>
            </a:spcBef>
            <a:spcAft>
              <a:spcPct val="35000"/>
            </a:spcAft>
            <a:buNone/>
          </a:pPr>
          <a:r>
            <a:rPr lang="en-GB" sz="2400" b="1" kern="1200" dirty="0">
              <a:solidFill>
                <a:schemeClr val="bg1"/>
              </a:solidFill>
            </a:rPr>
            <a:t>A means to challenge assumptions</a:t>
          </a:r>
        </a:p>
        <a:p>
          <a:pPr marL="0" lvl="0" indent="0" algn="l" defTabSz="1066800">
            <a:lnSpc>
              <a:spcPct val="90000"/>
            </a:lnSpc>
            <a:spcBef>
              <a:spcPct val="0"/>
            </a:spcBef>
            <a:spcAft>
              <a:spcPct val="35000"/>
            </a:spcAft>
            <a:buNone/>
          </a:pPr>
          <a:r>
            <a:rPr lang="en-GB" sz="2400" b="1" kern="1200" dirty="0">
              <a:solidFill>
                <a:schemeClr val="bg1"/>
              </a:solidFill>
            </a:rPr>
            <a:t>- A time investment</a:t>
          </a:r>
        </a:p>
      </dsp:txBody>
      <dsp:txXfrm>
        <a:off x="1132154" y="1592433"/>
        <a:ext cx="3943019" cy="3754032"/>
      </dsp:txXfrm>
    </dsp:sp>
    <dsp:sp modelId="{84C91028-520D-41BC-8E57-C9D50B0F3287}">
      <dsp:nvSpPr>
        <dsp:cNvPr id="0" name=""/>
        <dsp:cNvSpPr/>
      </dsp:nvSpPr>
      <dsp:spPr>
        <a:xfrm>
          <a:off x="4820246" y="1592433"/>
          <a:ext cx="4628553" cy="375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t>- Written in the third person</a:t>
          </a:r>
        </a:p>
        <a:p>
          <a:pPr marL="0" lvl="0" indent="0" algn="l" defTabSz="1066800">
            <a:lnSpc>
              <a:spcPct val="90000"/>
            </a:lnSpc>
            <a:spcBef>
              <a:spcPct val="0"/>
            </a:spcBef>
            <a:spcAft>
              <a:spcPct val="35000"/>
            </a:spcAft>
            <a:buNone/>
          </a:pPr>
          <a:r>
            <a:rPr lang="en-GB" sz="2400" b="1" kern="1200" dirty="0"/>
            <a:t>- Descriptive</a:t>
          </a:r>
        </a:p>
        <a:p>
          <a:pPr marL="0" lvl="0" indent="0" algn="l" defTabSz="1066800">
            <a:lnSpc>
              <a:spcPct val="90000"/>
            </a:lnSpc>
            <a:spcBef>
              <a:spcPct val="0"/>
            </a:spcBef>
            <a:spcAft>
              <a:spcPct val="35000"/>
            </a:spcAft>
            <a:buNone/>
          </a:pPr>
          <a:r>
            <a:rPr lang="en-GB" sz="2400" b="1" kern="1200" dirty="0"/>
            <a:t>- What you think you should write</a:t>
          </a:r>
        </a:p>
        <a:p>
          <a:pPr marL="0" lvl="0" indent="0" algn="l" defTabSz="1066800">
            <a:lnSpc>
              <a:spcPct val="90000"/>
            </a:lnSpc>
            <a:spcBef>
              <a:spcPct val="0"/>
            </a:spcBef>
            <a:spcAft>
              <a:spcPct val="35000"/>
            </a:spcAft>
            <a:buNone/>
          </a:pPr>
          <a:r>
            <a:rPr lang="en-GB" sz="2400" b="1" kern="1200" dirty="0"/>
            <a:t>- Objective</a:t>
          </a:r>
        </a:p>
        <a:p>
          <a:pPr marL="0" lvl="0" indent="0" algn="l" defTabSz="1066800">
            <a:lnSpc>
              <a:spcPct val="90000"/>
            </a:lnSpc>
            <a:spcBef>
              <a:spcPct val="0"/>
            </a:spcBef>
            <a:spcAft>
              <a:spcPct val="35000"/>
            </a:spcAft>
            <a:buNone/>
          </a:pPr>
          <a:r>
            <a:rPr lang="en-GB" sz="2400" b="1" kern="1200" dirty="0"/>
            <a:t>- A means to ignore assumptions</a:t>
          </a:r>
        </a:p>
        <a:p>
          <a:pPr marL="0" lvl="0" indent="0" algn="l" defTabSz="1066800">
            <a:lnSpc>
              <a:spcPct val="90000"/>
            </a:lnSpc>
            <a:spcBef>
              <a:spcPct val="0"/>
            </a:spcBef>
            <a:spcAft>
              <a:spcPct val="35000"/>
            </a:spcAft>
            <a:buNone/>
          </a:pPr>
          <a:r>
            <a:rPr lang="en-GB" sz="2400" b="1" kern="1200" dirty="0"/>
            <a:t>- A waste of time</a:t>
          </a:r>
        </a:p>
      </dsp:txBody>
      <dsp:txXfrm>
        <a:off x="4820246" y="1592433"/>
        <a:ext cx="4628553" cy="3754032"/>
      </dsp:txXfrm>
    </dsp:sp>
    <dsp:sp modelId="{35507107-E013-4FC6-AB21-A3821984AA15}">
      <dsp:nvSpPr>
        <dsp:cNvPr id="0" name=""/>
        <dsp:cNvSpPr/>
      </dsp:nvSpPr>
      <dsp:spPr>
        <a:xfrm>
          <a:off x="0" y="201060"/>
          <a:ext cx="1659191" cy="1659191"/>
        </a:xfrm>
        <a:prstGeom prst="plus">
          <a:avLst>
            <a:gd name="adj" fmla="val 328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3360FE-2214-441D-BF53-9627AD5B86A4}">
      <dsp:nvSpPr>
        <dsp:cNvPr id="0" name=""/>
        <dsp:cNvSpPr/>
      </dsp:nvSpPr>
      <dsp:spPr>
        <a:xfrm>
          <a:off x="8198358" y="740597"/>
          <a:ext cx="1561592" cy="53514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B59947-8F94-41C7-8D6A-403B53CAB8A6}">
      <dsp:nvSpPr>
        <dsp:cNvPr id="0" name=""/>
        <dsp:cNvSpPr/>
      </dsp:nvSpPr>
      <dsp:spPr>
        <a:xfrm>
          <a:off x="4533423" y="1636279"/>
          <a:ext cx="975" cy="3585462"/>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24/05/2024</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toolshero.com/toolsheroes/chris-argyris/"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www.toolshero.com/toolsheroes/donald-schon/"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042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4890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44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'Reflective Writing' Hull University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D1D51B-C1A0-475D-90F4-8E3D670757B6}" type="slidenum">
              <a:rPr kumimoji="0" lang="en-GB" altLang="en-US"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6678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6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8292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we will now be focusing on some of the other pages of the profile.</a:t>
            </a:r>
          </a:p>
          <a:p>
            <a:r>
              <a:rPr lang="en-GB" dirty="0"/>
              <a:t>Select the pages and exercises that are most relevant to the group. E.g. Key Strengths and Possible Weaknesses, Effective Communication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76833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9937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66792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45B74D1-EDE4-4D38-900F-EEC27B27D8C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7EC72DC-D72F-4402-981E-20E30FCD19D7}"/>
              </a:ext>
            </a:extLst>
          </p:cNvPr>
          <p:cNvSpPr>
            <a:spLocks noGrp="1"/>
          </p:cNvSpPr>
          <p:nvPr>
            <p:ph type="body" idx="1"/>
          </p:nvPr>
        </p:nvSpPr>
        <p:spPr>
          <a:ln/>
        </p:spPr>
        <p:txBody>
          <a:bodyPr/>
          <a:lstStyle/>
          <a:p>
            <a:pPr>
              <a:defRPr/>
            </a:pPr>
            <a:endParaRPr lang="en-US" altLang="en-US" dirty="0"/>
          </a:p>
          <a:p>
            <a:pPr>
              <a:defRPr/>
            </a:pPr>
            <a:r>
              <a:rPr lang="en-US" altLang="en-US" dirty="0">
                <a:latin typeface="Times New Roman"/>
                <a:cs typeface="Times New Roman"/>
              </a:rPr>
              <a:t>One of the most well-known is </a:t>
            </a:r>
            <a:r>
              <a:rPr lang="en-US" altLang="en-US" b="1" dirty="0">
                <a:latin typeface="Times New Roman"/>
                <a:cs typeface="Times New Roman"/>
              </a:rPr>
              <a:t>Donald Schon </a:t>
            </a:r>
            <a:r>
              <a:rPr lang="en-US" altLang="en-US" dirty="0">
                <a:latin typeface="Times New Roman"/>
                <a:cs typeface="Times New Roman"/>
              </a:rPr>
              <a:t>who wrote ‘The Reflective Practitioner’ in 1983.</a:t>
            </a:r>
          </a:p>
          <a:p>
            <a:pPr>
              <a:defRPr/>
            </a:pPr>
            <a:endParaRPr lang="en-US" altLang="en-US" dirty="0"/>
          </a:p>
          <a:p>
            <a:pPr>
              <a:defRPr/>
            </a:pPr>
            <a:r>
              <a:rPr lang="en-US" altLang="en-US" dirty="0">
                <a:latin typeface="Times New Roman"/>
                <a:cs typeface="Times New Roman"/>
              </a:rPr>
              <a:t>Schon proposed 2 different types of reflection</a:t>
            </a:r>
          </a:p>
          <a:p>
            <a:pPr>
              <a:defRPr/>
            </a:pPr>
            <a:endParaRPr lang="en-US" altLang="en-US" dirty="0"/>
          </a:p>
          <a:p>
            <a:pPr>
              <a:defRPr/>
            </a:pPr>
            <a:r>
              <a:rPr lang="en-US" altLang="en-US" dirty="0">
                <a:latin typeface="Times New Roman"/>
                <a:cs typeface="Times New Roman"/>
              </a:rPr>
              <a:t>Reflection in action</a:t>
            </a:r>
          </a:p>
          <a:p>
            <a:pPr>
              <a:defRPr/>
            </a:pPr>
            <a:endParaRPr lang="en-US" altLang="en-US" dirty="0"/>
          </a:p>
          <a:p>
            <a:pPr>
              <a:defRPr/>
            </a:pPr>
            <a:r>
              <a:rPr lang="en-US" altLang="en-US" dirty="0">
                <a:latin typeface="Times New Roman"/>
                <a:cs typeface="Times New Roman"/>
              </a:rPr>
              <a:t>Reflection on action</a:t>
            </a:r>
          </a:p>
          <a:p>
            <a:pPr>
              <a:defRPr/>
            </a:pPr>
            <a:endParaRPr lang="en-US" altLang="en-US" dirty="0"/>
          </a:p>
          <a:p>
            <a:pPr>
              <a:defRPr/>
            </a:pPr>
            <a:r>
              <a:rPr lang="en-US" altLang="en-US" dirty="0">
                <a:latin typeface="Times New Roman"/>
                <a:cs typeface="Times New Roman"/>
              </a:rPr>
              <a:t>Reflecting in action is about reflecting in the present while we are actually ‘doing’ something. This could be termed as thinking on our feet. It involves an individual – </a:t>
            </a:r>
            <a:endParaRPr lang="en-US" altLang="en-US" dirty="0">
              <a:cs typeface="Times New Roman"/>
            </a:endParaRPr>
          </a:p>
          <a:p>
            <a:pPr marL="171450" indent="-171450">
              <a:buFont typeface="Arial" panose="020B0604020202020204" pitchFamily="34" charset="0"/>
              <a:buChar char="•"/>
              <a:defRPr/>
            </a:pPr>
            <a:r>
              <a:rPr lang="en-US" altLang="en-US" dirty="0">
                <a:latin typeface="Times New Roman"/>
                <a:cs typeface="Times New Roman"/>
              </a:rPr>
              <a:t>Thinking ahead – ‘right, if this has happened, then I need to…’</a:t>
            </a:r>
          </a:p>
          <a:p>
            <a:pPr marL="171450" indent="-171450">
              <a:buFont typeface="Arial" panose="020B0604020202020204" pitchFamily="34" charset="0"/>
              <a:buChar char="•"/>
              <a:defRPr/>
            </a:pPr>
            <a:r>
              <a:rPr lang="en-US" altLang="en-US" dirty="0">
                <a:latin typeface="Times New Roman"/>
                <a:cs typeface="Times New Roman"/>
              </a:rPr>
              <a:t>Being Critical – ‘that didn’t work very well, I’d better try…’</a:t>
            </a:r>
          </a:p>
          <a:p>
            <a:pPr marL="171450" indent="-171450">
              <a:buFont typeface="Arial" panose="020B0604020202020204" pitchFamily="34" charset="0"/>
              <a:buChar char="•"/>
              <a:defRPr/>
            </a:pPr>
            <a:r>
              <a:rPr lang="en-US" altLang="en-US" dirty="0">
                <a:latin typeface="Times New Roman"/>
                <a:cs typeface="Times New Roman"/>
              </a:rPr>
              <a:t>Storing up experiences for the future – ‘I could have dealt with that better, if she responds in that way again I will ….’ This also may be about identifying issues for reflecting on action at a later stage.</a:t>
            </a:r>
          </a:p>
          <a:p>
            <a:pPr marL="171450" indent="-171450">
              <a:buFont typeface="Arial" panose="020B0604020202020204" pitchFamily="34" charset="0"/>
              <a:buChar char="•"/>
              <a:defRPr/>
            </a:pPr>
            <a:r>
              <a:rPr lang="en-US" altLang="en-US" dirty="0" err="1">
                <a:latin typeface="Times New Roman"/>
                <a:cs typeface="Times New Roman"/>
              </a:rPr>
              <a:t>Analysing</a:t>
            </a:r>
            <a:r>
              <a:rPr lang="en-US" altLang="en-US" dirty="0">
                <a:latin typeface="Times New Roman"/>
                <a:cs typeface="Times New Roman"/>
              </a:rPr>
              <a:t> what is happening – ‘they are reacting in this way for a reason, I think I should respond by saying …’</a:t>
            </a:r>
          </a:p>
          <a:p>
            <a:pPr marL="171450" indent="-171450">
              <a:buFont typeface="Arial" panose="020B0604020202020204" pitchFamily="34" charset="0"/>
              <a:buChar char="•"/>
              <a:defRPr/>
            </a:pPr>
            <a:endParaRPr lang="en-US" altLang="en-US" dirty="0"/>
          </a:p>
          <a:p>
            <a:pPr>
              <a:defRPr/>
            </a:pPr>
            <a:r>
              <a:rPr lang="en-US" altLang="en-US" dirty="0">
                <a:latin typeface="Times New Roman"/>
                <a:cs typeface="Times New Roman"/>
              </a:rPr>
              <a:t>There are some arguments that ‘Reflection in action’ is not an effective tool as:</a:t>
            </a:r>
          </a:p>
          <a:p>
            <a:pPr marL="171450" indent="-171450">
              <a:buFont typeface="Arial" panose="020B0604020202020204" pitchFamily="34" charset="0"/>
              <a:buChar char="•"/>
              <a:defRPr/>
            </a:pPr>
            <a:r>
              <a:rPr lang="en-US" altLang="en-US" dirty="0">
                <a:latin typeface="Times New Roman"/>
                <a:cs typeface="Times New Roman"/>
              </a:rPr>
              <a:t>You are only seeing things from your own perspective, and</a:t>
            </a:r>
          </a:p>
          <a:p>
            <a:pPr marL="171450" indent="-171450">
              <a:buFont typeface="Arial" panose="020B0604020202020204" pitchFamily="34" charset="0"/>
              <a:buChar char="•"/>
              <a:defRPr/>
            </a:pPr>
            <a:r>
              <a:rPr lang="en-US" altLang="en-US" dirty="0">
                <a:latin typeface="Times New Roman"/>
                <a:cs typeface="Times New Roman"/>
              </a:rPr>
              <a:t>The reflection is always short-term, your mind is on the task in hand and when the task changes so will the reflection.</a:t>
            </a:r>
          </a:p>
          <a:p>
            <a:pPr marL="171450" indent="-171450">
              <a:buFont typeface="Arial" panose="020B0604020202020204" pitchFamily="34" charset="0"/>
              <a:buChar char="•"/>
              <a:defRPr/>
            </a:pPr>
            <a:endParaRPr lang="en-US" altLang="en-US" dirty="0"/>
          </a:p>
          <a:p>
            <a:pPr>
              <a:buFont typeface="Arial" panose="020B0604020202020204" pitchFamily="34" charset="0"/>
              <a:buNone/>
              <a:defRPr/>
            </a:pPr>
            <a:r>
              <a:rPr lang="en-US" altLang="en-US" dirty="0">
                <a:latin typeface="Times New Roman"/>
                <a:cs typeface="Times New Roman"/>
              </a:rPr>
              <a:t>Reflection on action is reflection conducted after an event/incident. It could be talking things through with colleagues informally. It allows for longer term reflection and an opportunity to take on board the views of others. Feedback from others adds an extra dimension allowing extra depth of reflection.</a:t>
            </a:r>
          </a:p>
          <a:p>
            <a:pPr>
              <a:defRPr/>
            </a:pPr>
            <a:endParaRPr lang="en-US" altLang="en-US" dirty="0">
              <a:cs typeface="Times New Roman"/>
            </a:endParaRPr>
          </a:p>
          <a:p>
            <a:pPr>
              <a:defRPr/>
            </a:pPr>
            <a:r>
              <a:rPr lang="en-US" altLang="en-US" dirty="0">
                <a:latin typeface="Times New Roman"/>
                <a:cs typeface="Times New Roman"/>
              </a:rPr>
              <a:t>Tool kit - Models</a:t>
            </a:r>
            <a:endParaRPr lang="en-US" altLang="en-US" dirty="0">
              <a:cs typeface="Times New Roman"/>
            </a:endParaRPr>
          </a:p>
        </p:txBody>
      </p:sp>
      <p:sp>
        <p:nvSpPr>
          <p:cNvPr id="66564" name="Slide Number Placeholder 3">
            <a:extLst>
              <a:ext uri="{FF2B5EF4-FFF2-40B4-BE49-F238E27FC236}">
                <a16:creationId xmlns:a16="http://schemas.microsoft.com/office/drawing/2014/main" id="{6819AEC4-4556-49BC-A39F-4999492D7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1AE98CD-B08D-43C4-A559-B3C91E8E59D9}" type="slidenum">
              <a:rPr kumimoji="0" lang="en-GB" altLang="en-US" sz="1300" b="0" i="0" u="none" strike="noStrike" kern="1200" cap="none" spc="0" normalizeH="0" baseline="0" noProof="0" smtClean="0">
                <a:ln>
                  <a:noFill/>
                </a:ln>
                <a:solidFill>
                  <a:prstClr val="black"/>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2508666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0040D46-71BA-4DDA-8FA3-4CEF8A76E376}"/>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C97076E7-45B4-489F-AC7B-6ACE7E6F8D27}"/>
              </a:ext>
            </a:extLst>
          </p:cNvPr>
          <p:cNvSpPr>
            <a:spLocks noGrp="1"/>
          </p:cNvSpPr>
          <p:nvPr>
            <p:ph type="body" idx="1"/>
          </p:nvPr>
        </p:nvSpPr>
        <p:spPr>
          <a:ln/>
        </p:spPr>
        <p:txBody>
          <a:bodyPr/>
          <a:lstStyle/>
          <a:p>
            <a:pPr>
              <a:defRPr/>
            </a:pPr>
            <a:endParaRPr lang="en-GB" altLang="en-US" dirty="0">
              <a:solidFill>
                <a:srgbClr val="CCCCFF"/>
              </a:solidFill>
              <a:cs typeface="Times New Roman" pitchFamily="18" charset="0"/>
              <a:hlinkClick r:id="rId3"/>
            </a:endParaRPr>
          </a:p>
          <a:p>
            <a:pPr>
              <a:defRPr/>
            </a:pPr>
            <a:r>
              <a:rPr lang="en-GB" altLang="en-US" dirty="0">
                <a:solidFill>
                  <a:srgbClr val="CCCCFF"/>
                </a:solidFill>
                <a:latin typeface="Times New Roman"/>
                <a:cs typeface="Times New Roman"/>
                <a:hlinkClick r:id="rId3"/>
              </a:rPr>
              <a:t>Chris Argyris</a:t>
            </a:r>
            <a:r>
              <a:rPr lang="en-GB" altLang="en-US" dirty="0">
                <a:latin typeface="Times New Roman"/>
                <a:cs typeface="Times New Roman"/>
              </a:rPr>
              <a:t> and </a:t>
            </a:r>
            <a:r>
              <a:rPr lang="en-GB" altLang="en-US" dirty="0">
                <a:latin typeface="Times New Roman"/>
                <a:cs typeface="Times New Roman"/>
                <a:hlinkClick r:id="rId4"/>
              </a:rPr>
              <a:t>Donald Schön</a:t>
            </a:r>
            <a:r>
              <a:rPr lang="en-GB" altLang="en-US" dirty="0">
                <a:latin typeface="Times New Roman"/>
                <a:cs typeface="Times New Roman"/>
              </a:rPr>
              <a:t> distinguish three levels of “learning” within organizations:</a:t>
            </a:r>
          </a:p>
          <a:p>
            <a:pPr>
              <a:defRPr/>
            </a:pPr>
            <a:r>
              <a:rPr lang="en-GB" altLang="en-US" b="1" dirty="0">
                <a:latin typeface="Times New Roman"/>
                <a:cs typeface="Times New Roman"/>
              </a:rPr>
              <a:t>1. Single loop learning</a:t>
            </a:r>
          </a:p>
          <a:p>
            <a:pPr>
              <a:defRPr/>
            </a:pPr>
            <a:r>
              <a:rPr lang="en-GB" altLang="en-US" dirty="0">
                <a:latin typeface="Times New Roman"/>
                <a:cs typeface="Times New Roman"/>
              </a:rPr>
              <a:t>This form of learning aims at solving the increasing changes and the problems that have risen as a consequence of this. However, this ignores the real cause of the problem.</a:t>
            </a:r>
          </a:p>
          <a:p>
            <a:pPr>
              <a:defRPr/>
            </a:pPr>
            <a:r>
              <a:rPr lang="en-GB" altLang="en-US" b="1" dirty="0">
                <a:latin typeface="Times New Roman"/>
                <a:cs typeface="Times New Roman"/>
              </a:rPr>
              <a:t>2. Double loop learning</a:t>
            </a:r>
          </a:p>
          <a:p>
            <a:pPr>
              <a:defRPr/>
            </a:pPr>
            <a:r>
              <a:rPr lang="en-GB" altLang="en-US" dirty="0">
                <a:latin typeface="Times New Roman"/>
                <a:cs typeface="Times New Roman"/>
              </a:rPr>
              <a:t>This form of learning will go more deeply into the cause of the problem and feedback is used to look at past actions. What were the considerations of the managers and the employees to adopt certain procedures? What went well and what should be improved?</a:t>
            </a:r>
          </a:p>
          <a:p>
            <a:pPr>
              <a:defRPr/>
            </a:pPr>
            <a:r>
              <a:rPr lang="en-GB" altLang="en-US" b="1" dirty="0">
                <a:latin typeface="Times New Roman"/>
                <a:cs typeface="Times New Roman"/>
              </a:rPr>
              <a:t>3. </a:t>
            </a:r>
            <a:r>
              <a:rPr lang="en-GB" altLang="en-US" b="1" dirty="0" err="1">
                <a:latin typeface="Times New Roman"/>
                <a:cs typeface="Times New Roman"/>
              </a:rPr>
              <a:t>Deutero</a:t>
            </a:r>
            <a:r>
              <a:rPr lang="en-GB" altLang="en-US" b="1" dirty="0">
                <a:latin typeface="Times New Roman"/>
                <a:cs typeface="Times New Roman"/>
              </a:rPr>
              <a:t> learning – changes in the overall strategy</a:t>
            </a:r>
          </a:p>
          <a:p>
            <a:pPr>
              <a:defRPr/>
            </a:pPr>
            <a:r>
              <a:rPr lang="en-GB" altLang="en-US" dirty="0">
                <a:latin typeface="Times New Roman"/>
                <a:cs typeface="Times New Roman"/>
              </a:rPr>
              <a:t>At this stage, levels 1 and 2 are combined with the aim of improving awareness and learning. People learn from the mistakes of the present and the past and they must be capable of admitting this.</a:t>
            </a:r>
          </a:p>
          <a:p>
            <a:pPr>
              <a:defRPr/>
            </a:pPr>
            <a:endParaRPr lang="en-GB" altLang="en-US" dirty="0"/>
          </a:p>
          <a:p>
            <a:pPr>
              <a:defRPr/>
            </a:pPr>
            <a:r>
              <a:rPr lang="en-GB" altLang="en-US" dirty="0">
                <a:latin typeface="Times New Roman"/>
                <a:cs typeface="Times New Roman"/>
              </a:rPr>
              <a:t>In order to illustrate this theory I would like to draw on an example that a fellow within the team who had held a senior role within the Police Force shared with us.</a:t>
            </a:r>
          </a:p>
          <a:p>
            <a:pPr>
              <a:defRPr/>
            </a:pPr>
            <a:r>
              <a:rPr lang="en-GB" altLang="en-US" dirty="0">
                <a:latin typeface="Times New Roman"/>
                <a:cs typeface="Times New Roman"/>
              </a:rPr>
              <a:t>He described a situation where a single mum and her disabled son were victims of bullying, the son reacted badly to this and became very dis-engaged, things deteriorated very quickly and soon the Police had to intervene as allegation's of anti social behaviour were being made against the son. The mum was obviously distressed with the situation and felt helpless.  Sadly, the situation got progressively worse, to the point where the mother took her own life and her sons.</a:t>
            </a:r>
          </a:p>
          <a:p>
            <a:pPr>
              <a:defRPr/>
            </a:pPr>
            <a:r>
              <a:rPr lang="en-GB" altLang="en-US" dirty="0">
                <a:latin typeface="Times New Roman"/>
                <a:cs typeface="Times New Roman"/>
              </a:rPr>
              <a:t>Upon reflecting on the situation the Police force reviewed their actions, analysed what they had done and considered what they had not done. In considering what they had not done, they realised that their focus had been on addressing the issues – the anti social behaviour. What they hadn’t considered was what else they could have done to avoid the situation escalating. They could have referred the family to a variety of support agencies. This identified a shortcoming in their policy and procedures – they are there to protect people.</a:t>
            </a:r>
          </a:p>
          <a:p>
            <a:pPr>
              <a:defRPr/>
            </a:pPr>
            <a:endParaRPr lang="en-GB" altLang="en-US" dirty="0"/>
          </a:p>
          <a:p>
            <a:pPr>
              <a:defRPr/>
            </a:pPr>
            <a:r>
              <a:rPr lang="en-GB" altLang="en-US" dirty="0">
                <a:latin typeface="Times New Roman"/>
                <a:cs typeface="Times New Roman"/>
              </a:rPr>
              <a:t>As a University we can reflect on our services e.g. WAPPAR supports work-based learners. For some time our Uni systems were not set up to accommodate the needs of that client group e.g. recruitment, registration, moodle etc. the systems were more suited to full time campus based learners. </a:t>
            </a:r>
            <a:endParaRPr lang="en-GB" altLang="en-US" dirty="0">
              <a:cs typeface="Times New Roman"/>
            </a:endParaRPr>
          </a:p>
        </p:txBody>
      </p:sp>
      <p:sp>
        <p:nvSpPr>
          <p:cNvPr id="72708" name="Slide Number Placeholder 3">
            <a:extLst>
              <a:ext uri="{FF2B5EF4-FFF2-40B4-BE49-F238E27FC236}">
                <a16:creationId xmlns:a16="http://schemas.microsoft.com/office/drawing/2014/main" id="{9EA67891-4B4D-412E-B91C-034FD69302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C8B1FAD-35CB-4F4D-A35C-1E9475C88AA5}" type="slidenum">
              <a:rPr kumimoji="0" lang="en-GB" altLang="en-US" sz="1300" b="0" i="0" u="none" strike="noStrike" kern="1200" cap="none" spc="0" normalizeH="0" baseline="0" noProof="0" smtClean="0">
                <a:ln>
                  <a:noFill/>
                </a:ln>
                <a:solidFill>
                  <a:prstClr val="black"/>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2353277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29</a:t>
            </a:fld>
            <a:endParaRPr lang="en-GB"/>
          </a:p>
        </p:txBody>
      </p:sp>
    </p:spTree>
    <p:extLst>
      <p:ext uri="{BB962C8B-B14F-4D97-AF65-F5344CB8AC3E}">
        <p14:creationId xmlns:p14="http://schemas.microsoft.com/office/powerpoint/2010/main" val="1413025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02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6343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24/05/2024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82545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1747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68681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89350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4848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06898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66407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82372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27448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48532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31938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2146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0489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952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459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24/05/2024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63518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24/05/2024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55288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40239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66332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87658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69027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71103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4400" y="2566078"/>
            <a:ext cx="10363200" cy="785818"/>
          </a:xfrm>
        </p:spPr>
        <p:txBody>
          <a:bodyPr>
            <a:normAutofit/>
          </a:bodyPr>
          <a:lstStyle>
            <a:lvl1pPr algn="ctr">
              <a:defRPr sz="4000">
                <a:solidFill>
                  <a:schemeClr val="bg1"/>
                </a:solidFill>
              </a:defRPr>
            </a:lvl1pPr>
          </a:lstStyle>
          <a:p>
            <a:r>
              <a:rPr lang="en-US" dirty="0"/>
              <a:t>Beginning the Journey</a:t>
            </a:r>
            <a:endParaRPr lang="en-GB" dirty="0"/>
          </a:p>
        </p:txBody>
      </p:sp>
      <p:sp>
        <p:nvSpPr>
          <p:cNvPr id="3" name="Subtitle 2"/>
          <p:cNvSpPr>
            <a:spLocks noGrp="1"/>
          </p:cNvSpPr>
          <p:nvPr>
            <p:ph type="subTitle" idx="1"/>
          </p:nvPr>
        </p:nvSpPr>
        <p:spPr>
          <a:xfrm>
            <a:off x="1809720" y="5548326"/>
            <a:ext cx="8534400" cy="649274"/>
          </a:xfrm>
        </p:spPr>
        <p:txBody>
          <a:bodyPr>
            <a:normAutofit/>
          </a:bodyPr>
          <a:lstStyle>
            <a:lvl1pPr marL="0" indent="0" algn="ctr">
              <a:buNone/>
              <a:defRPr sz="30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grpSp>
        <p:nvGrpSpPr>
          <p:cNvPr id="37" name="Group 36"/>
          <p:cNvGrpSpPr/>
          <p:nvPr userDrawn="1"/>
        </p:nvGrpSpPr>
        <p:grpSpPr>
          <a:xfrm>
            <a:off x="5007113" y="217710"/>
            <a:ext cx="2144551" cy="1930405"/>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528838" y="3428995"/>
            <a:ext cx="14499772" cy="2120906"/>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17" name="Freeform 16"/>
          <p:cNvSpPr/>
          <p:nvPr userDrawn="1"/>
        </p:nvSpPr>
        <p:spPr>
          <a:xfrm>
            <a:off x="-1475272" y="3692749"/>
            <a:ext cx="13766800" cy="1430793"/>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20" name="Freeform 19"/>
          <p:cNvSpPr/>
          <p:nvPr userDrawn="1"/>
        </p:nvSpPr>
        <p:spPr>
          <a:xfrm>
            <a:off x="-2150534" y="2904666"/>
            <a:ext cx="15368931" cy="215174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34" name="Oval 33"/>
          <p:cNvSpPr/>
          <p:nvPr userDrawn="1"/>
        </p:nvSpPr>
        <p:spPr>
          <a:xfrm>
            <a:off x="1301718" y="3998894"/>
            <a:ext cx="476253" cy="3571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5" name="Oval 34"/>
          <p:cNvSpPr/>
          <p:nvPr userDrawn="1"/>
        </p:nvSpPr>
        <p:spPr>
          <a:xfrm>
            <a:off x="768314" y="4070432"/>
            <a:ext cx="476253" cy="357190"/>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4" name="Oval 23"/>
          <p:cNvSpPr/>
          <p:nvPr userDrawn="1"/>
        </p:nvSpPr>
        <p:spPr>
          <a:xfrm>
            <a:off x="10637508" y="4293771"/>
            <a:ext cx="476253" cy="3571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 name="Oval 25"/>
          <p:cNvSpPr/>
          <p:nvPr userDrawn="1"/>
        </p:nvSpPr>
        <p:spPr>
          <a:xfrm>
            <a:off x="4743434" y="4412233"/>
            <a:ext cx="476253" cy="3571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7" name="Oval 26"/>
          <p:cNvSpPr/>
          <p:nvPr userDrawn="1"/>
        </p:nvSpPr>
        <p:spPr>
          <a:xfrm>
            <a:off x="3842998" y="4213457"/>
            <a:ext cx="476253" cy="35719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8" name="Oval 27"/>
          <p:cNvSpPr/>
          <p:nvPr userDrawn="1"/>
        </p:nvSpPr>
        <p:spPr>
          <a:xfrm>
            <a:off x="3342622" y="4150140"/>
            <a:ext cx="476253" cy="357190"/>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9" name="Oval 28"/>
          <p:cNvSpPr/>
          <p:nvPr userDrawn="1"/>
        </p:nvSpPr>
        <p:spPr>
          <a:xfrm>
            <a:off x="5209351" y="4493249"/>
            <a:ext cx="476253" cy="357190"/>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0" name="Oval 29"/>
          <p:cNvSpPr/>
          <p:nvPr userDrawn="1"/>
        </p:nvSpPr>
        <p:spPr>
          <a:xfrm>
            <a:off x="7893064" y="4862217"/>
            <a:ext cx="476253" cy="3571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1" name="Oval 30"/>
          <p:cNvSpPr/>
          <p:nvPr userDrawn="1"/>
        </p:nvSpPr>
        <p:spPr>
          <a:xfrm>
            <a:off x="8378216" y="4867278"/>
            <a:ext cx="476253" cy="35719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3" name="Oval 32"/>
          <p:cNvSpPr/>
          <p:nvPr userDrawn="1"/>
        </p:nvSpPr>
        <p:spPr>
          <a:xfrm>
            <a:off x="5681979" y="4581276"/>
            <a:ext cx="476253" cy="35719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3" name="Footer Placeholder 3"/>
          <p:cNvSpPr txBox="1">
            <a:spLocks/>
          </p:cNvSpPr>
          <p:nvPr userDrawn="1"/>
        </p:nvSpPr>
        <p:spPr>
          <a:xfrm>
            <a:off x="0" y="6543676"/>
            <a:ext cx="12192000" cy="200025"/>
          </a:xfrm>
          <a:prstGeom prst="rect">
            <a:avLst/>
          </a:prstGeom>
        </p:spPr>
        <p:txBody>
          <a:bodyPr vert="horz" lIns="91440" tIns="45720" rIns="91440" bIns="45720" rtlCol="0" anchor="ctr"/>
          <a:lstStyle>
            <a:lvl1pPr>
              <a:defRPr sz="1000">
                <a:solidFill>
                  <a:schemeClr val="tx1"/>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The Insights Group Ltd, 2009-2014. All rights reserved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Discovery and Insights Learning Systems were originated by </a:t>
            </a:r>
            <a:r>
              <a:rPr kumimoji="0" lang="en-GB" sz="700" b="0" i="0" u="none" strike="noStrike" kern="1200" cap="none" spc="0" normalizeH="0" baseline="0" noProof="0" dirty="0" err="1">
                <a:ln>
                  <a:noFill/>
                </a:ln>
                <a:solidFill>
                  <a:schemeClr val="bg1"/>
                </a:solidFill>
                <a:effectLst/>
                <a:uLnTx/>
                <a:uFillTx/>
                <a:latin typeface="Arial" pitchFamily="34" charset="0"/>
                <a:ea typeface="+mn-ea"/>
                <a:cs typeface="Arial" pitchFamily="34" charset="0"/>
              </a:rPr>
              <a:t>Andi</a:t>
            </a:r>
            <a:r>
              <a:rPr kumimoji="0" lang="en-GB" sz="70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and Andy Lothian.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Insights Discovery and the Insights Wheel are registered trademarks of The Insights Group Ltd.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a:t>
            </a:r>
          </a:p>
        </p:txBody>
      </p:sp>
    </p:spTree>
    <p:extLst>
      <p:ext uri="{BB962C8B-B14F-4D97-AF65-F5344CB8AC3E}">
        <p14:creationId xmlns:p14="http://schemas.microsoft.com/office/powerpoint/2010/main" val="31732667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609600" y="363538"/>
            <a:ext cx="5469467" cy="2163762"/>
          </a:xfrm>
        </p:spPr>
        <p:txBody>
          <a:bodyPr/>
          <a:lstStyle>
            <a:lvl1pPr>
              <a:defRPr>
                <a:solidFill>
                  <a:schemeClr val="tx1"/>
                </a:solidFill>
              </a:defRPr>
            </a:lvl1pPr>
          </a:lstStyle>
          <a:p>
            <a:r>
              <a:rPr lang="en-US" dirty="0"/>
              <a:t>Click to edit Master title style</a:t>
            </a:r>
            <a:endParaRPr lang="en-GB" dirty="0"/>
          </a:p>
        </p:txBody>
      </p:sp>
      <p:grpSp>
        <p:nvGrpSpPr>
          <p:cNvPr id="20" name="Group 19"/>
          <p:cNvGrpSpPr/>
          <p:nvPr userDrawn="1"/>
        </p:nvGrpSpPr>
        <p:grpSpPr>
          <a:xfrm rot="177819">
            <a:off x="-1860611" y="5079093"/>
            <a:ext cx="18186400" cy="2098436"/>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grpSp>
    </p:spTree>
    <p:extLst>
      <p:ext uri="{BB962C8B-B14F-4D97-AF65-F5344CB8AC3E}">
        <p14:creationId xmlns:p14="http://schemas.microsoft.com/office/powerpoint/2010/main" val="155997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609600" y="363538"/>
            <a:ext cx="5469467" cy="2163762"/>
          </a:xfrm>
        </p:spPr>
        <p:txBody>
          <a:bodyPr/>
          <a:lstStyle>
            <a:lvl1pPr>
              <a:defRPr>
                <a:solidFill>
                  <a:schemeClr val="tx1"/>
                </a:solidFill>
              </a:defRPr>
            </a:lvl1pPr>
          </a:lstStyle>
          <a:p>
            <a:r>
              <a:rPr lang="en-US" dirty="0"/>
              <a:t>Click to edit Master title style</a:t>
            </a:r>
            <a:endParaRPr lang="en-GB" dirty="0"/>
          </a:p>
        </p:txBody>
      </p:sp>
      <p:grpSp>
        <p:nvGrpSpPr>
          <p:cNvPr id="28" name="Group 27"/>
          <p:cNvGrpSpPr/>
          <p:nvPr userDrawn="1"/>
        </p:nvGrpSpPr>
        <p:grpSpPr>
          <a:xfrm>
            <a:off x="-1492756" y="5773617"/>
            <a:ext cx="12817687"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Tree>
    <p:extLst>
      <p:ext uri="{BB962C8B-B14F-4D97-AF65-F5344CB8AC3E}">
        <p14:creationId xmlns:p14="http://schemas.microsoft.com/office/powerpoint/2010/main" val="20365866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609600" y="363538"/>
            <a:ext cx="5469467" cy="2163762"/>
          </a:xfrm>
        </p:spPr>
        <p:txBody>
          <a:bodyPr/>
          <a:lstStyle>
            <a:lvl1pPr>
              <a:defRPr>
                <a:solidFill>
                  <a:schemeClr val="tx1"/>
                </a:solidFill>
              </a:defRPr>
            </a:lvl1pPr>
          </a:lstStyle>
          <a:p>
            <a:r>
              <a:rPr lang="en-US" dirty="0"/>
              <a:t>Click to edit Master title style</a:t>
            </a:r>
            <a:endParaRPr lang="en-GB" dirty="0"/>
          </a:p>
        </p:txBody>
      </p:sp>
      <p:grpSp>
        <p:nvGrpSpPr>
          <p:cNvPr id="4" name="Group 27"/>
          <p:cNvGrpSpPr/>
          <p:nvPr userDrawn="1"/>
        </p:nvGrpSpPr>
        <p:grpSpPr>
          <a:xfrm flipH="1">
            <a:off x="1341165" y="5809397"/>
            <a:ext cx="12817687"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Tree>
    <p:extLst>
      <p:ext uri="{BB962C8B-B14F-4D97-AF65-F5344CB8AC3E}">
        <p14:creationId xmlns:p14="http://schemas.microsoft.com/office/powerpoint/2010/main" val="40995977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968500"/>
            <a:ext cx="10972800" cy="43561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609600" y="363538"/>
            <a:ext cx="5469467" cy="1211262"/>
          </a:xfrm>
        </p:spPr>
        <p:txBody>
          <a:bodyPr>
            <a:normAutofit/>
          </a:bodyPr>
          <a:lstStyle>
            <a:lvl1pPr>
              <a:defRPr sz="3400">
                <a:solidFill>
                  <a:schemeClr val="tx1"/>
                </a:solidFill>
              </a:defRPr>
            </a:lvl1pPr>
          </a:lstStyle>
          <a:p>
            <a:r>
              <a:rPr lang="en-US" dirty="0"/>
              <a:t>Click to edit Master title style</a:t>
            </a:r>
            <a:endParaRPr lang="en-GB" dirty="0"/>
          </a:p>
        </p:txBody>
      </p:sp>
      <p:sp>
        <p:nvSpPr>
          <p:cNvPr id="4" name="Footer Placeholder 3"/>
          <p:cNvSpPr>
            <a:spLocks noGrp="1"/>
          </p:cNvSpPr>
          <p:nvPr>
            <p:ph type="ftr" sz="quarter" idx="11"/>
          </p:nvPr>
        </p:nvSpPr>
        <p:spPr>
          <a:xfrm>
            <a:off x="355600" y="6645276"/>
            <a:ext cx="11836400" cy="212725"/>
          </a:xfrm>
          <a:prstGeom prst="rect">
            <a:avLst/>
          </a:prstGeom>
        </p:spPr>
        <p:txBody>
          <a:bodyPr/>
          <a:lstStyle>
            <a:lvl1pPr algn="l">
              <a:defRPr sz="700">
                <a:solidFill>
                  <a:schemeClr val="tx1"/>
                </a:solidFill>
              </a:defRPr>
            </a:lvl1pPr>
          </a:lstStyle>
          <a:p>
            <a:r>
              <a:rPr lang="en-GB"/>
              <a:t>© The Insights Group Ltd, 2009. All rights reserved.</a:t>
            </a:r>
            <a:endParaRPr lang="en-GB" dirty="0"/>
          </a:p>
        </p:txBody>
      </p:sp>
    </p:spTree>
    <p:extLst>
      <p:ext uri="{BB962C8B-B14F-4D97-AF65-F5344CB8AC3E}">
        <p14:creationId xmlns:p14="http://schemas.microsoft.com/office/powerpoint/2010/main" val="37174958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609600" y="363538"/>
            <a:ext cx="4487333" cy="2163762"/>
          </a:xfrm>
        </p:spPr>
        <p:txBody>
          <a:bodyPr>
            <a:normAutofit/>
          </a:bodyPr>
          <a:lstStyle>
            <a:lvl1pPr>
              <a:defRPr sz="3600">
                <a:solidFill>
                  <a:schemeClr val="tx1"/>
                </a:solidFill>
              </a:defRPr>
            </a:lvl1pPr>
          </a:lstStyle>
          <a:p>
            <a:r>
              <a:rPr lang="en-US" dirty="0"/>
              <a:t>Click to edit Master title style</a:t>
            </a:r>
            <a:endParaRPr lang="en-GB" dirty="0"/>
          </a:p>
        </p:txBody>
      </p:sp>
      <p:sp>
        <p:nvSpPr>
          <p:cNvPr id="15" name="Freeform 14"/>
          <p:cNvSpPr/>
          <p:nvPr userDrawn="1"/>
        </p:nvSpPr>
        <p:spPr>
          <a:xfrm>
            <a:off x="-1303020" y="5430157"/>
            <a:ext cx="9104251" cy="164782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16" name="Freeform 15"/>
          <p:cNvSpPr/>
          <p:nvPr userDrawn="1"/>
        </p:nvSpPr>
        <p:spPr>
          <a:xfrm>
            <a:off x="-1562902" y="5598432"/>
            <a:ext cx="11705969"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17" name="Oval 16"/>
          <p:cNvSpPr/>
          <p:nvPr userDrawn="1"/>
        </p:nvSpPr>
        <p:spPr>
          <a:xfrm>
            <a:off x="191061" y="5401895"/>
            <a:ext cx="351820"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8" name="Oval 17"/>
          <p:cNvSpPr/>
          <p:nvPr userDrawn="1"/>
        </p:nvSpPr>
        <p:spPr>
          <a:xfrm>
            <a:off x="3703187" y="6536980"/>
            <a:ext cx="351820"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9" name="Oval 18"/>
          <p:cNvSpPr/>
          <p:nvPr userDrawn="1"/>
        </p:nvSpPr>
        <p:spPr>
          <a:xfrm>
            <a:off x="2656219" y="6241083"/>
            <a:ext cx="351820"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0" name="Oval 19"/>
          <p:cNvSpPr/>
          <p:nvPr userDrawn="1"/>
        </p:nvSpPr>
        <p:spPr>
          <a:xfrm>
            <a:off x="537478" y="5485847"/>
            <a:ext cx="351820"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1" name="Oval 20"/>
          <p:cNvSpPr/>
          <p:nvPr userDrawn="1"/>
        </p:nvSpPr>
        <p:spPr>
          <a:xfrm>
            <a:off x="882659" y="5575103"/>
            <a:ext cx="351820"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2" name="Oval 21"/>
          <p:cNvSpPr/>
          <p:nvPr userDrawn="1"/>
        </p:nvSpPr>
        <p:spPr>
          <a:xfrm>
            <a:off x="3338511" y="6466608"/>
            <a:ext cx="351820"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3" name="Oval 22"/>
          <p:cNvSpPr/>
          <p:nvPr userDrawn="1"/>
        </p:nvSpPr>
        <p:spPr>
          <a:xfrm>
            <a:off x="1545118" y="5831267"/>
            <a:ext cx="351820"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5" name="Oval 24"/>
          <p:cNvSpPr/>
          <p:nvPr userDrawn="1"/>
        </p:nvSpPr>
        <p:spPr>
          <a:xfrm>
            <a:off x="2322606" y="6127372"/>
            <a:ext cx="351820"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7" name="Oval 26"/>
          <p:cNvSpPr/>
          <p:nvPr userDrawn="1"/>
        </p:nvSpPr>
        <p:spPr>
          <a:xfrm>
            <a:off x="1206166" y="5714651"/>
            <a:ext cx="351820"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4" name="Footer Placeholder 3"/>
          <p:cNvSpPr>
            <a:spLocks noGrp="1"/>
          </p:cNvSpPr>
          <p:nvPr userDrawn="1">
            <p:ph type="ftr" sz="quarter" idx="11"/>
          </p:nvPr>
        </p:nvSpPr>
        <p:spPr>
          <a:xfrm>
            <a:off x="0" y="6645276"/>
            <a:ext cx="11836400" cy="212725"/>
          </a:xfrm>
          <a:prstGeom prst="rect">
            <a:avLst/>
          </a:prstGeom>
        </p:spPr>
        <p:txBody>
          <a:bodyPr/>
          <a:lstStyle>
            <a:lvl1pPr algn="r">
              <a:defRPr sz="700">
                <a:solidFill>
                  <a:schemeClr val="tx1"/>
                </a:solidFill>
              </a:defRPr>
            </a:lvl1pPr>
          </a:lstStyle>
          <a:p>
            <a:r>
              <a:rPr lang="en-GB" dirty="0"/>
              <a:t>© The Insights Group Ltd, 2009. All rights reserved.</a:t>
            </a:r>
          </a:p>
        </p:txBody>
      </p:sp>
    </p:spTree>
    <p:extLst>
      <p:ext uri="{BB962C8B-B14F-4D97-AF65-F5344CB8AC3E}">
        <p14:creationId xmlns:p14="http://schemas.microsoft.com/office/powerpoint/2010/main" val="20676700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53218" y="517072"/>
            <a:ext cx="7164916" cy="4983843"/>
          </a:xfrm>
        </p:spPr>
        <p:txBody>
          <a:bodyPr anchor="t">
            <a:normAutofit/>
          </a:bodyPr>
          <a:lstStyle>
            <a:lvl1pPr algn="ctr">
              <a:defRPr sz="4400" b="0" cap="none" baseline="0">
                <a:solidFill>
                  <a:schemeClr val="bg1"/>
                </a:solidFill>
              </a:defRPr>
            </a:lvl1pPr>
          </a:lstStyle>
          <a:p>
            <a:endParaRPr lang="en-GB" dirty="0"/>
          </a:p>
        </p:txBody>
      </p:sp>
    </p:spTree>
    <p:extLst>
      <p:ext uri="{BB962C8B-B14F-4D97-AF65-F5344CB8AC3E}">
        <p14:creationId xmlns:p14="http://schemas.microsoft.com/office/powerpoint/2010/main" val="12784240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1" y="523195"/>
            <a:ext cx="4441372" cy="2163762"/>
          </a:xfrm>
        </p:spPr>
        <p:txBody>
          <a:bodyPr/>
          <a:lstStyle>
            <a:lvl1pPr>
              <a:defRPr>
                <a:solidFill>
                  <a:schemeClr val="tx1"/>
                </a:solidFill>
              </a:defRPr>
            </a:lvl1pPr>
          </a:lstStyle>
          <a:p>
            <a:r>
              <a:rPr lang="en-US" dirty="0"/>
              <a:t>Click to edit Master title style</a:t>
            </a:r>
            <a:endParaRPr lang="en-GB" dirty="0"/>
          </a:p>
        </p:txBody>
      </p:sp>
      <p:sp>
        <p:nvSpPr>
          <p:cNvPr id="4" name="Content Placeholder 3"/>
          <p:cNvSpPr>
            <a:spLocks noGrp="1"/>
          </p:cNvSpPr>
          <p:nvPr>
            <p:ph sz="half" idx="2" hasCustomPrompt="1"/>
          </p:nvPr>
        </p:nvSpPr>
        <p:spPr>
          <a:xfrm>
            <a:off x="6768495" y="2131788"/>
            <a:ext cx="4796972" cy="3601357"/>
          </a:xfrm>
          <a:noFill/>
        </p:spPr>
        <p:txBody>
          <a:bodyPr>
            <a:normAutofit/>
          </a:bodyPr>
          <a:lstStyle>
            <a:lvl1pPr marL="0" indent="3175" algn="ctr">
              <a:buNone/>
              <a:tabLst/>
              <a:defRPr sz="4400">
                <a:solidFill>
                  <a:schemeClr val="bg2"/>
                </a:solidFill>
              </a:defRPr>
            </a:lvl1pPr>
            <a:lvl2pPr marL="0" indent="3175" algn="ctr">
              <a:buNone/>
              <a:defRPr sz="2400">
                <a:solidFill>
                  <a:schemeClr val="bg1"/>
                </a:solidFill>
              </a:defRPr>
            </a:lvl2pPr>
            <a:lvl3pPr marL="0" indent="3175" algn="ctr">
              <a:buNone/>
              <a:defRPr sz="2000">
                <a:solidFill>
                  <a:schemeClr val="bg1"/>
                </a:solidFill>
              </a:defRPr>
            </a:lvl3pPr>
            <a:lvl4pPr marL="0" indent="3175" algn="ctr">
              <a:buNone/>
              <a:defRPr sz="1800">
                <a:solidFill>
                  <a:schemeClr val="bg1"/>
                </a:solidFill>
              </a:defRPr>
            </a:lvl4pPr>
            <a:lvl5pPr marL="0" indent="3175" algn="ctr">
              <a:buNone/>
              <a:defRPr sz="1800">
                <a:solidFill>
                  <a:schemeClr val="bg1"/>
                </a:solidFill>
              </a:defRPr>
            </a:lvl5pPr>
            <a:lvl6pPr>
              <a:defRPr sz="1800"/>
            </a:lvl6pPr>
            <a:lvl7pPr>
              <a:defRPr sz="1800"/>
            </a:lvl7pPr>
            <a:lvl8pPr>
              <a:defRPr sz="1800"/>
            </a:lvl8pPr>
            <a:lvl9pPr>
              <a:defRPr sz="1800"/>
            </a:lvl9pPr>
          </a:lstStyle>
          <a:p>
            <a:pPr lvl="0"/>
            <a:r>
              <a:rPr lang="en-US" dirty="0"/>
              <a:t>Insert Golden Nugget Here</a:t>
            </a:r>
          </a:p>
          <a:p>
            <a:pPr lvl="0"/>
            <a:r>
              <a:rPr lang="en-US" dirty="0"/>
              <a:t>…</a:t>
            </a:r>
            <a:endParaRPr lang="en-GB" dirty="0"/>
          </a:p>
        </p:txBody>
      </p:sp>
      <p:grpSp>
        <p:nvGrpSpPr>
          <p:cNvPr id="12" name="Group 11"/>
          <p:cNvGrpSpPr/>
          <p:nvPr userDrawn="1"/>
        </p:nvGrpSpPr>
        <p:grpSpPr>
          <a:xfrm rot="864039">
            <a:off x="-4431688" y="5294084"/>
            <a:ext cx="14020797" cy="2217056"/>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Tree>
    <p:extLst>
      <p:ext uri="{BB962C8B-B14F-4D97-AF65-F5344CB8AC3E}">
        <p14:creationId xmlns:p14="http://schemas.microsoft.com/office/powerpoint/2010/main" val="14338195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1" y="523195"/>
            <a:ext cx="4441372" cy="2163762"/>
          </a:xfrm>
        </p:spPr>
        <p:txBody>
          <a:bodyPr/>
          <a:lstStyle>
            <a:lvl1pPr>
              <a:defRPr>
                <a:solidFill>
                  <a:schemeClr val="tx1"/>
                </a:solidFill>
              </a:defRPr>
            </a:lvl1pPr>
          </a:lstStyle>
          <a:p>
            <a:r>
              <a:rPr lang="en-US" dirty="0"/>
              <a:t>Click to edit Master title style</a:t>
            </a:r>
            <a:endParaRPr lang="en-GB" dirty="0"/>
          </a:p>
        </p:txBody>
      </p:sp>
      <p:sp>
        <p:nvSpPr>
          <p:cNvPr id="8" name="Freeform 7"/>
          <p:cNvSpPr/>
          <p:nvPr userDrawn="1"/>
        </p:nvSpPr>
        <p:spPr>
          <a:xfrm rot="221879">
            <a:off x="-7575417" y="5712315"/>
            <a:ext cx="13701487"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19" name="Oval 18"/>
          <p:cNvSpPr/>
          <p:nvPr userDrawn="1"/>
        </p:nvSpPr>
        <p:spPr>
          <a:xfrm rot="221879">
            <a:off x="124143" y="5955330"/>
            <a:ext cx="451028"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1" name="Freeform 20"/>
          <p:cNvSpPr/>
          <p:nvPr userDrawn="1"/>
        </p:nvSpPr>
        <p:spPr>
          <a:xfrm rot="221879">
            <a:off x="-6586603" y="5972422"/>
            <a:ext cx="12153297" cy="106175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24" name="Freeform 23"/>
          <p:cNvSpPr/>
          <p:nvPr userDrawn="1"/>
        </p:nvSpPr>
        <p:spPr>
          <a:xfrm rot="221879">
            <a:off x="-7242106" y="5659175"/>
            <a:ext cx="13701487"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25" name="Oval 24"/>
          <p:cNvSpPr/>
          <p:nvPr userDrawn="1"/>
        </p:nvSpPr>
        <p:spPr>
          <a:xfrm rot="221879">
            <a:off x="627517" y="5910814"/>
            <a:ext cx="451028"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6" name="Oval 25"/>
          <p:cNvSpPr/>
          <p:nvPr userDrawn="1"/>
        </p:nvSpPr>
        <p:spPr>
          <a:xfrm rot="221879">
            <a:off x="3427613" y="6408990"/>
            <a:ext cx="451028"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Tree>
    <p:extLst>
      <p:ext uri="{BB962C8B-B14F-4D97-AF65-F5344CB8AC3E}">
        <p14:creationId xmlns:p14="http://schemas.microsoft.com/office/powerpoint/2010/main" val="5763460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3538"/>
            <a:ext cx="10896600" cy="2163762"/>
          </a:xfrm>
        </p:spPr>
        <p:txBody>
          <a:bodyPr/>
          <a:lstStyle>
            <a:lvl1pPr>
              <a:defRPr>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F0E7B72E-E686-4551-97B9-D5EB8F1D78F0}" type="datetimeFigureOut">
              <a:rPr lang="en-US" smtClean="0"/>
              <a:pPr/>
              <a:t>5/24/2024</a:t>
            </a:fld>
            <a:endParaRPr lang="en-GB"/>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737600" y="6356351"/>
            <a:ext cx="2844800" cy="365125"/>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6940239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1" name="Group 10"/>
          <p:cNvGrpSpPr/>
          <p:nvPr userDrawn="1"/>
        </p:nvGrpSpPr>
        <p:grpSpPr>
          <a:xfrm>
            <a:off x="-1543353" y="6012544"/>
            <a:ext cx="14141753" cy="816428"/>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800"/>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grpSp>
      <p:sp>
        <p:nvSpPr>
          <p:cNvPr id="2" name="Title 1"/>
          <p:cNvSpPr>
            <a:spLocks noGrp="1"/>
          </p:cNvSpPr>
          <p:nvPr>
            <p:ph type="title"/>
          </p:nvPr>
        </p:nvSpPr>
        <p:spPr/>
        <p:txBody>
          <a:bodyPr>
            <a:normAutofit/>
          </a:bodyPr>
          <a:lstStyle>
            <a:lvl1pPr>
              <a:defRPr sz="340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2574957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6785348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6211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F0E7B72E-E686-4551-97B9-D5EB8F1D78F0}" type="datetimeFigureOut">
              <a:rPr lang="en-US" smtClean="0"/>
              <a:pPr/>
              <a:t>5/24/2024</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31808669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F0E7B72E-E686-4551-97B9-D5EB8F1D78F0}" type="datetimeFigureOut">
              <a:rPr lang="en-US" smtClean="0"/>
              <a:pPr/>
              <a:t>5/24/2024</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1078517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F0E7B72E-E686-4551-97B9-D5EB8F1D78F0}" type="datetimeFigureOut">
              <a:rPr lang="en-US" smtClean="0"/>
              <a:pPr/>
              <a:t>5/24/2024</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24362302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F0E7B72E-E686-4551-97B9-D5EB8F1D78F0}" type="datetimeFigureOut">
              <a:rPr lang="en-US" smtClean="0"/>
              <a:pPr/>
              <a:t>5/24/2024</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3821170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548217" y="0"/>
            <a:ext cx="8102600" cy="914400"/>
          </a:xfrm>
        </p:spPr>
        <p:txBody>
          <a:bodyPr/>
          <a:lstStyle/>
          <a:p>
            <a:r>
              <a:rPr lang="en-US"/>
              <a:t>Click to edit Master title style</a:t>
            </a:r>
            <a:endParaRPr lang="en-GB"/>
          </a:p>
        </p:txBody>
      </p:sp>
      <p:sp>
        <p:nvSpPr>
          <p:cNvPr id="3" name="Content Placeholder 2"/>
          <p:cNvSpPr>
            <a:spLocks noGrp="1"/>
          </p:cNvSpPr>
          <p:nvPr>
            <p:ph sz="quarter" idx="1"/>
          </p:nvPr>
        </p:nvSpPr>
        <p:spPr>
          <a:xfrm>
            <a:off x="537633" y="1111250"/>
            <a:ext cx="5520267" cy="2566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261100" y="1111250"/>
            <a:ext cx="5520267" cy="2566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37633" y="3830639"/>
            <a:ext cx="5520267" cy="2566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261100" y="3830639"/>
            <a:ext cx="5520267" cy="2566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66364564"/>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slideLayout" Target="../slideLayouts/slideLayout4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theme" Target="../theme/theme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24/05/2024</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4547271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971987988"/>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36874345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363538"/>
            <a:ext cx="5198533" cy="2163762"/>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2857501"/>
            <a:ext cx="10972800" cy="25019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Footer Placeholder 3"/>
          <p:cNvSpPr txBox="1">
            <a:spLocks/>
          </p:cNvSpPr>
          <p:nvPr userDrawn="1"/>
        </p:nvSpPr>
        <p:spPr>
          <a:xfrm>
            <a:off x="0" y="6645276"/>
            <a:ext cx="118364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The Insights Group Ltd, 2009-2014. All rights reserved.</a:t>
            </a:r>
          </a:p>
        </p:txBody>
      </p:sp>
    </p:spTree>
    <p:extLst>
      <p:ext uri="{BB962C8B-B14F-4D97-AF65-F5344CB8AC3E}">
        <p14:creationId xmlns:p14="http://schemas.microsoft.com/office/powerpoint/2010/main" val="257815107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QoI67VeE3ds?feature=oembed" TargetMode="Externa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3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900058" y="905889"/>
            <a:ext cx="4299009" cy="3109845"/>
          </a:xfrm>
        </p:spPr>
        <p:txBody>
          <a:bodyPr lIns="91440" tIns="45720" rIns="91440" bIns="45720" anchor="t"/>
          <a:lstStyle/>
          <a:p>
            <a:pPr algn="ctr"/>
            <a:br>
              <a:rPr lang="en-GB" sz="4000" b="1" dirty="0">
                <a:solidFill>
                  <a:srgbClr val="FFCC66"/>
                </a:solidFill>
                <a:latin typeface="Arial Black"/>
                <a:cs typeface="Arial"/>
              </a:rPr>
            </a:br>
            <a:r>
              <a:rPr lang="en-GB" sz="4000" b="1" dirty="0">
                <a:latin typeface="Arial Black"/>
                <a:cs typeface="Arial"/>
              </a:rPr>
              <a:t> </a:t>
            </a:r>
            <a:br>
              <a:rPr lang="en-GB" sz="4000" b="1" dirty="0">
                <a:latin typeface="Arial Black"/>
              </a:rPr>
            </a:br>
            <a:r>
              <a:rPr lang="en-GB" sz="4000" b="1" dirty="0">
                <a:latin typeface="Arial Black"/>
                <a:cs typeface="Arial"/>
              </a:rPr>
              <a:t>Authenticity and </a:t>
            </a:r>
            <a:br>
              <a:rPr lang="en-GB" sz="4000" b="1" dirty="0">
                <a:latin typeface="Arial Black"/>
                <a:cs typeface="Arial"/>
              </a:rPr>
            </a:br>
            <a:r>
              <a:rPr lang="en-GB" sz="4000" b="1" dirty="0">
                <a:latin typeface="Arial Black"/>
                <a:cs typeface="Arial"/>
              </a:rPr>
              <a:t>the Role of the </a:t>
            </a:r>
            <a:br>
              <a:rPr lang="en-GB" sz="4000" b="1" dirty="0">
                <a:latin typeface="Arial Black"/>
                <a:cs typeface="Arial"/>
              </a:rPr>
            </a:br>
            <a:r>
              <a:rPr lang="en-GB" sz="4000" b="1" dirty="0">
                <a:latin typeface="Arial Black"/>
                <a:cs typeface="Arial"/>
              </a:rPr>
              <a:t>Leader </a:t>
            </a:r>
            <a:br>
              <a:rPr lang="en-GB" sz="4000" b="1" dirty="0">
                <a:solidFill>
                  <a:srgbClr val="E0BC4C"/>
                </a:solidFill>
                <a:latin typeface="Arial Black"/>
                <a:cs typeface="Arial"/>
              </a:rPr>
            </a:br>
            <a:br>
              <a:rPr lang="en-GB" sz="4000" b="1" dirty="0">
                <a:solidFill>
                  <a:srgbClr val="E0BC4C"/>
                </a:solidFill>
                <a:latin typeface="Arial Black"/>
                <a:cs typeface="Arial"/>
              </a:rPr>
            </a:br>
            <a:r>
              <a:rPr lang="en-GB" sz="4000" b="1" dirty="0">
                <a:solidFill>
                  <a:srgbClr val="21B9EF"/>
                </a:solidFill>
                <a:latin typeface="Arial Black"/>
                <a:cs typeface="Arial"/>
              </a:rPr>
              <a:t>Day 5</a:t>
            </a:r>
            <a:endParaRPr lang="en-GB" sz="40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3636853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18B0-6BE6-259A-3AF2-B70EE3D90F5F}"/>
              </a:ext>
            </a:extLst>
          </p:cNvPr>
          <p:cNvSpPr>
            <a:spLocks noGrp="1"/>
          </p:cNvSpPr>
          <p:nvPr>
            <p:ph type="title"/>
          </p:nvPr>
        </p:nvSpPr>
        <p:spPr/>
        <p:txBody>
          <a:bodyPr/>
          <a:lstStyle/>
          <a:p>
            <a:endParaRPr lang="en-GB"/>
          </a:p>
        </p:txBody>
      </p:sp>
      <p:pic>
        <p:nvPicPr>
          <p:cNvPr id="2050" name="Picture 2" descr="Shetland Sheepdog, Reflection, Dog, Sitting, Sheltie, HD wallpaper | Peakpx">
            <a:extLst>
              <a:ext uri="{FF2B5EF4-FFF2-40B4-BE49-F238E27FC236}">
                <a16:creationId xmlns:a16="http://schemas.microsoft.com/office/drawing/2014/main" id="{48F041A0-E535-D5B1-5A6B-88AD1BFAF1C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1039" y="-392038"/>
            <a:ext cx="12402509" cy="80776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56EC3E-EC0F-3BFA-00E2-B4A47EF337A1}"/>
              </a:ext>
            </a:extLst>
          </p:cNvPr>
          <p:cNvSpPr txBox="1"/>
          <p:nvPr/>
        </p:nvSpPr>
        <p:spPr>
          <a:xfrm>
            <a:off x="171039" y="5262733"/>
            <a:ext cx="9400558"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yriad Pro"/>
                <a:ea typeface="+mn-ea"/>
                <a:cs typeface="+mn-cs"/>
              </a:rPr>
              <a:t>Critical Reflection</a:t>
            </a:r>
          </a:p>
        </p:txBody>
      </p:sp>
    </p:spTree>
    <p:extLst>
      <p:ext uri="{BB962C8B-B14F-4D97-AF65-F5344CB8AC3E}">
        <p14:creationId xmlns:p14="http://schemas.microsoft.com/office/powerpoint/2010/main" val="249210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F6CF38-BC3A-423B-ACBC-178D3B73636A}"/>
              </a:ext>
            </a:extLst>
          </p:cNvPr>
          <p:cNvPicPr>
            <a:picLocks noChangeAspect="1"/>
          </p:cNvPicPr>
          <p:nvPr/>
        </p:nvPicPr>
        <p:blipFill>
          <a:blip r:embed="rId3"/>
          <a:stretch>
            <a:fillRect/>
          </a:stretch>
        </p:blipFill>
        <p:spPr>
          <a:xfrm>
            <a:off x="2171700" y="1264095"/>
            <a:ext cx="8115300" cy="4329809"/>
          </a:xfrm>
          <a:prstGeom prst="rect">
            <a:avLst/>
          </a:prstGeom>
        </p:spPr>
      </p:pic>
      <p:sp>
        <p:nvSpPr>
          <p:cNvPr id="3" name="TextBox 2">
            <a:extLst>
              <a:ext uri="{FF2B5EF4-FFF2-40B4-BE49-F238E27FC236}">
                <a16:creationId xmlns:a16="http://schemas.microsoft.com/office/drawing/2014/main" id="{ACAB7F0B-3F2A-42CE-8DE1-CF038006C7FF}"/>
              </a:ext>
            </a:extLst>
          </p:cNvPr>
          <p:cNvSpPr txBox="1"/>
          <p:nvPr/>
        </p:nvSpPr>
        <p:spPr>
          <a:xfrm>
            <a:off x="1657350" y="323850"/>
            <a:ext cx="9144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4BACC6">
                    <a:lumMod val="50000"/>
                  </a:srgbClr>
                </a:solidFill>
                <a:effectLst/>
                <a:uLnTx/>
                <a:uFillTx/>
                <a:latin typeface="Myriad Pro"/>
                <a:ea typeface="+mn-ea"/>
                <a:cs typeface="+mn-cs"/>
              </a:rPr>
              <a:t>The importance of critical reflection</a:t>
            </a:r>
          </a:p>
        </p:txBody>
      </p:sp>
    </p:spTree>
    <p:extLst>
      <p:ext uri="{BB962C8B-B14F-4D97-AF65-F5344CB8AC3E}">
        <p14:creationId xmlns:p14="http://schemas.microsoft.com/office/powerpoint/2010/main" val="1017742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0ABA211-A4FC-4826-B174-198EF247064D}"/>
              </a:ext>
            </a:extLst>
          </p:cNvPr>
          <p:cNvGraphicFramePr/>
          <p:nvPr/>
        </p:nvGraphicFramePr>
        <p:xfrm>
          <a:off x="400050" y="0"/>
          <a:ext cx="9759950" cy="613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CA30AA7-B127-419E-8B12-3D5B46B2BA80}"/>
              </a:ext>
            </a:extLst>
          </p:cNvPr>
          <p:cNvSpPr txBox="1"/>
          <p:nvPr/>
        </p:nvSpPr>
        <p:spPr>
          <a:xfrm>
            <a:off x="2553450" y="365724"/>
            <a:ext cx="545314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yriad Pro"/>
                <a:ea typeface="+mn-ea"/>
                <a:cs typeface="+mn-cs"/>
              </a:rPr>
              <a:t>Writing Reflectively</a:t>
            </a:r>
          </a:p>
        </p:txBody>
      </p:sp>
    </p:spTree>
    <p:extLst>
      <p:ext uri="{BB962C8B-B14F-4D97-AF65-F5344CB8AC3E}">
        <p14:creationId xmlns:p14="http://schemas.microsoft.com/office/powerpoint/2010/main" val="288580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3E6F339A-05B0-4499-A56A-22A528F4BDF8}"/>
              </a:ext>
            </a:extLst>
          </p:cNvPr>
          <p:cNvPicPr>
            <a:picLocks noRot="1" noChangeAspect="1"/>
          </p:cNvPicPr>
          <p:nvPr>
            <a:videoFile r:link="rId1"/>
          </p:nvPr>
        </p:nvPicPr>
        <p:blipFill>
          <a:blip r:embed="rId4"/>
          <a:stretch>
            <a:fillRect/>
          </a:stretch>
        </p:blipFill>
        <p:spPr>
          <a:xfrm>
            <a:off x="0" y="-1160854"/>
            <a:ext cx="12363450" cy="8944625"/>
          </a:xfrm>
          <a:prstGeom prst="rect">
            <a:avLst/>
          </a:prstGeom>
        </p:spPr>
      </p:pic>
    </p:spTree>
    <p:extLst>
      <p:ext uri="{BB962C8B-B14F-4D97-AF65-F5344CB8AC3E}">
        <p14:creationId xmlns:p14="http://schemas.microsoft.com/office/powerpoint/2010/main" val="1231600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6C08232D-12C8-4433-85AD-A077FB2F7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304" y="0"/>
            <a:ext cx="8459724" cy="5639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687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1414361" y="263562"/>
            <a:ext cx="915906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4BACC6">
                    <a:lumMod val="50000"/>
                  </a:srgbClr>
                </a:solidFill>
                <a:effectLst/>
                <a:uLnTx/>
                <a:uFillTx/>
                <a:latin typeface="Myriad Pro"/>
                <a:ea typeface="+mn-ea"/>
                <a:cs typeface="+mn-cs"/>
              </a:rPr>
              <a:t>Organisational Values/Behaviours</a:t>
            </a:r>
          </a:p>
        </p:txBody>
      </p:sp>
    </p:spTree>
    <p:extLst>
      <p:ext uri="{BB962C8B-B14F-4D97-AF65-F5344CB8AC3E}">
        <p14:creationId xmlns:p14="http://schemas.microsoft.com/office/powerpoint/2010/main" val="2973483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15" name="Text Box 14"/>
          <p:cNvSpPr txBox="1">
            <a:spLocks noChangeArrowheads="1"/>
          </p:cNvSpPr>
          <p:nvPr/>
        </p:nvSpPr>
        <p:spPr bwMode="auto">
          <a:xfrm>
            <a:off x="9401176" y="3644900"/>
            <a:ext cx="1277914" cy="40011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Personal Development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3143672" y="-7228184"/>
            <a:ext cx="4806772" cy="3600000"/>
          </a:xfrm>
          <a:prstGeom prst="rect">
            <a:avLst/>
          </a:prstGeom>
          <a:noFill/>
        </p:spPr>
      </p:pic>
      <p:sp>
        <p:nvSpPr>
          <p:cNvPr id="6" name="TextBox 5"/>
          <p:cNvSpPr txBox="1">
            <a:spLocks noChangeArrowheads="1"/>
          </p:cNvSpPr>
          <p:nvPr/>
        </p:nvSpPr>
        <p:spPr bwMode="auto">
          <a:xfrm>
            <a:off x="3107531" y="0"/>
            <a:ext cx="5976938" cy="830997"/>
          </a:xfrm>
          <a:prstGeom prst="rect">
            <a:avLst/>
          </a:prstGeom>
          <a:noFill/>
          <a:ln w="9525">
            <a:noFill/>
            <a:miter lim="800000"/>
            <a:headEnd/>
            <a:tailEnd/>
          </a:ln>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SWOT</a:t>
            </a:r>
            <a:r>
              <a:rPr kumimoji="0" lang="en-GB" sz="4800" b="0"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 </a:t>
            </a: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Analysis</a:t>
            </a:r>
          </a:p>
        </p:txBody>
      </p:sp>
      <p:pic>
        <p:nvPicPr>
          <p:cNvPr id="1026" name="Picture 2" descr="See the source image">
            <a:extLst>
              <a:ext uri="{FF2B5EF4-FFF2-40B4-BE49-F238E27FC236}">
                <a16:creationId xmlns:a16="http://schemas.microsoft.com/office/drawing/2014/main" id="{5F58AC66-F075-45B8-99FF-6B8EB45E2F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73" y="830997"/>
            <a:ext cx="10233253" cy="479215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16325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3143672" y="-7228184"/>
            <a:ext cx="4806772" cy="3600000"/>
          </a:xfrm>
          <a:prstGeom prst="rect">
            <a:avLst/>
          </a:prstGeom>
          <a:noFill/>
        </p:spPr>
      </p:pic>
      <p:sp>
        <p:nvSpPr>
          <p:cNvPr id="6" name="TextBox 5"/>
          <p:cNvSpPr txBox="1">
            <a:spLocks noChangeArrowheads="1"/>
          </p:cNvSpPr>
          <p:nvPr/>
        </p:nvSpPr>
        <p:spPr bwMode="auto">
          <a:xfrm>
            <a:off x="3107531" y="0"/>
            <a:ext cx="5976938" cy="830997"/>
          </a:xfrm>
          <a:prstGeom prst="rect">
            <a:avLst/>
          </a:prstGeom>
          <a:noFill/>
          <a:ln w="9525">
            <a:noFill/>
            <a:miter lim="800000"/>
            <a:headEnd/>
            <a:tailEnd/>
          </a:ln>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SWOT</a:t>
            </a:r>
            <a:r>
              <a:rPr kumimoji="0" lang="en-GB" sz="4800" b="0"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 </a:t>
            </a: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Analysis</a:t>
            </a:r>
          </a:p>
        </p:txBody>
      </p:sp>
      <p:pic>
        <p:nvPicPr>
          <p:cNvPr id="2" name="Picture 2" descr="S.W.O.T Analysis For Personal Development - Andrew Cussons">
            <a:extLst>
              <a:ext uri="{FF2B5EF4-FFF2-40B4-BE49-F238E27FC236}">
                <a16:creationId xmlns:a16="http://schemas.microsoft.com/office/drawing/2014/main" id="{DAD05F1F-76A4-26D5-5443-141191D293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7440" y="0"/>
            <a:ext cx="981456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35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itchFamily="34" charset="0"/>
              </a:rPr>
              <a:t>Objectives need to be meaningful not just for you but for the organisation.</a:t>
            </a:r>
          </a:p>
        </p:txBody>
      </p:sp>
    </p:spTree>
    <p:extLst>
      <p:ext uri="{BB962C8B-B14F-4D97-AF65-F5344CB8AC3E}">
        <p14:creationId xmlns:p14="http://schemas.microsoft.com/office/powerpoint/2010/main" val="770388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4527" y="992982"/>
            <a:ext cx="3737430" cy="2163762"/>
          </a:xfrm>
        </p:spPr>
        <p:txBody>
          <a:bodyPr>
            <a:noAutofit/>
          </a:bodyPr>
          <a:lstStyle/>
          <a:p>
            <a:r>
              <a:rPr lang="en-GB" sz="4400" dirty="0"/>
              <a:t>Working with Your Insights Discovery Personal Profile</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88736" y="0"/>
            <a:ext cx="4889500" cy="6035907"/>
          </a:xfrm>
          <a:prstGeom prst="rect">
            <a:avLst/>
          </a:prstGeom>
          <a:noFill/>
          <a:ln w="9525">
            <a:noFill/>
            <a:miter lim="800000"/>
            <a:headEnd/>
            <a:tailEnd/>
          </a:ln>
        </p:spPr>
      </p:pic>
    </p:spTree>
    <p:extLst>
      <p:ext uri="{BB962C8B-B14F-4D97-AF65-F5344CB8AC3E}">
        <p14:creationId xmlns:p14="http://schemas.microsoft.com/office/powerpoint/2010/main" val="493061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1690046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CFCA-A890-4E01-B04A-EDC2E85A9896}"/>
              </a:ext>
            </a:extLst>
          </p:cNvPr>
          <p:cNvSpPr>
            <a:spLocks noGrp="1"/>
          </p:cNvSpPr>
          <p:nvPr>
            <p:ph type="title"/>
          </p:nvPr>
        </p:nvSpPr>
        <p:spPr>
          <a:xfrm>
            <a:off x="609600" y="274638"/>
            <a:ext cx="10972800" cy="1143000"/>
          </a:xfrm>
        </p:spPr>
        <p:txBody>
          <a:bodyPr anchor="ctr">
            <a:normAutofit/>
          </a:bodyPr>
          <a:lstStyle/>
          <a:p>
            <a:r>
              <a:rPr lang="en-GB" b="1" dirty="0">
                <a:solidFill>
                  <a:schemeClr val="accent5">
                    <a:lumMod val="50000"/>
                  </a:schemeClr>
                </a:solidFill>
              </a:rPr>
              <a:t>Things to include in your PDP</a:t>
            </a:r>
          </a:p>
        </p:txBody>
      </p:sp>
      <p:sp>
        <p:nvSpPr>
          <p:cNvPr id="11" name="Content Placeholder 2">
            <a:extLst>
              <a:ext uri="{FF2B5EF4-FFF2-40B4-BE49-F238E27FC236}">
                <a16:creationId xmlns:a16="http://schemas.microsoft.com/office/drawing/2014/main" id="{919E4960-472D-45C4-A4E3-1CEEC169D24A}"/>
              </a:ext>
            </a:extLst>
          </p:cNvPr>
          <p:cNvSpPr>
            <a:spLocks noGrp="1"/>
          </p:cNvSpPr>
          <p:nvPr>
            <p:ph sz="half" idx="1"/>
          </p:nvPr>
        </p:nvSpPr>
        <p:spPr>
          <a:xfrm>
            <a:off x="711200" y="1759689"/>
            <a:ext cx="6146800" cy="3184450"/>
          </a:xfrm>
        </p:spPr>
        <p:txBody>
          <a:bodyPr>
            <a:normAutofit lnSpcReduction="10000"/>
          </a:bodyPr>
          <a:lstStyle/>
          <a:p>
            <a:r>
              <a:rPr lang="en-US" sz="3200" dirty="0"/>
              <a:t>Areas of </a:t>
            </a:r>
            <a:r>
              <a:rPr lang="en-US" sz="3200" b="1" dirty="0"/>
              <a:t>leadership</a:t>
            </a:r>
            <a:r>
              <a:rPr lang="en-US" sz="3200" dirty="0"/>
              <a:t> practice and knowledge you wish to develop</a:t>
            </a:r>
          </a:p>
          <a:p>
            <a:r>
              <a:rPr lang="en-US" sz="3200" b="1" dirty="0"/>
              <a:t>SMART</a:t>
            </a:r>
            <a:r>
              <a:rPr lang="en-US" sz="3200" dirty="0"/>
              <a:t> objectives</a:t>
            </a:r>
          </a:p>
          <a:p>
            <a:r>
              <a:rPr lang="en-US" sz="3200" dirty="0"/>
              <a:t>Robust, well-considered PDP that is </a:t>
            </a:r>
            <a:r>
              <a:rPr lang="en-US" sz="3200" b="1" dirty="0"/>
              <a:t>not</a:t>
            </a:r>
            <a:r>
              <a:rPr lang="en-US" sz="3200" dirty="0"/>
              <a:t> your work’s PDR!</a:t>
            </a:r>
          </a:p>
        </p:txBody>
      </p:sp>
      <p:pic>
        <p:nvPicPr>
          <p:cNvPr id="6" name="Content Placeholder 5">
            <a:extLst>
              <a:ext uri="{FF2B5EF4-FFF2-40B4-BE49-F238E27FC236}">
                <a16:creationId xmlns:a16="http://schemas.microsoft.com/office/drawing/2014/main" id="{2125D451-414E-4F8C-8CC4-1B8F602BC6E3}"/>
              </a:ext>
            </a:extLst>
          </p:cNvPr>
          <p:cNvPicPr>
            <a:picLocks noGrp="1" noChangeAspect="1"/>
          </p:cNvPicPr>
          <p:nvPr>
            <p:ph sz="half" idx="2"/>
          </p:nvPr>
        </p:nvPicPr>
        <p:blipFill>
          <a:blip r:embed="rId2"/>
          <a:stretch>
            <a:fillRect/>
          </a:stretch>
        </p:blipFill>
        <p:spPr>
          <a:xfrm>
            <a:off x="7263395" y="1600200"/>
            <a:ext cx="3253209" cy="3989388"/>
          </a:xfrm>
          <a:noFill/>
        </p:spPr>
      </p:pic>
    </p:spTree>
    <p:extLst>
      <p:ext uri="{BB962C8B-B14F-4D97-AF65-F5344CB8AC3E}">
        <p14:creationId xmlns:p14="http://schemas.microsoft.com/office/powerpoint/2010/main" val="906484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5">
                    <a:lumMod val="50000"/>
                  </a:schemeClr>
                </a:solidFill>
              </a:rPr>
              <a:t>Personal Development Plan PDP</a:t>
            </a:r>
          </a:p>
        </p:txBody>
      </p:sp>
      <p:graphicFrame>
        <p:nvGraphicFramePr>
          <p:cNvPr id="4" name="Content Placeholder 3"/>
          <p:cNvGraphicFramePr>
            <a:graphicFrameLocks noGrp="1"/>
          </p:cNvGraphicFramePr>
          <p:nvPr>
            <p:ph idx="1"/>
          </p:nvPr>
        </p:nvGraphicFramePr>
        <p:xfrm>
          <a:off x="774796" y="1417639"/>
          <a:ext cx="10547012" cy="3670892"/>
        </p:xfrm>
        <a:graphic>
          <a:graphicData uri="http://schemas.openxmlformats.org/drawingml/2006/table">
            <a:tbl>
              <a:tblPr firstRow="1" bandRow="1">
                <a:tableStyleId>{5C22544A-7EE6-4342-B048-85BDC9FD1C3A}</a:tableStyleId>
              </a:tblPr>
              <a:tblGrid>
                <a:gridCol w="2636753">
                  <a:extLst>
                    <a:ext uri="{9D8B030D-6E8A-4147-A177-3AD203B41FA5}">
                      <a16:colId xmlns:a16="http://schemas.microsoft.com/office/drawing/2014/main" val="20000"/>
                    </a:ext>
                  </a:extLst>
                </a:gridCol>
                <a:gridCol w="2636753">
                  <a:extLst>
                    <a:ext uri="{9D8B030D-6E8A-4147-A177-3AD203B41FA5}">
                      <a16:colId xmlns:a16="http://schemas.microsoft.com/office/drawing/2014/main" val="20001"/>
                    </a:ext>
                  </a:extLst>
                </a:gridCol>
                <a:gridCol w="2636753">
                  <a:extLst>
                    <a:ext uri="{9D8B030D-6E8A-4147-A177-3AD203B41FA5}">
                      <a16:colId xmlns:a16="http://schemas.microsoft.com/office/drawing/2014/main" val="20002"/>
                    </a:ext>
                  </a:extLst>
                </a:gridCol>
                <a:gridCol w="2636753">
                  <a:extLst>
                    <a:ext uri="{9D8B030D-6E8A-4147-A177-3AD203B41FA5}">
                      <a16:colId xmlns:a16="http://schemas.microsoft.com/office/drawing/2014/main" val="20003"/>
                    </a:ext>
                  </a:extLst>
                </a:gridCol>
              </a:tblGrid>
              <a:tr h="942022">
                <a:tc>
                  <a:txBody>
                    <a:bodyPr/>
                    <a:lstStyle/>
                    <a:p>
                      <a:r>
                        <a:rPr lang="en-US" dirty="0"/>
                        <a:t>Identified area for development</a:t>
                      </a:r>
                    </a:p>
                  </a:txBody>
                  <a:tcPr/>
                </a:tc>
                <a:tc>
                  <a:txBody>
                    <a:bodyPr/>
                    <a:lstStyle/>
                    <a:p>
                      <a:r>
                        <a:rPr lang="en-US" dirty="0"/>
                        <a:t>How it will be achieved</a:t>
                      </a:r>
                    </a:p>
                  </a:txBody>
                  <a:tcPr/>
                </a:tc>
                <a:tc>
                  <a:txBody>
                    <a:bodyPr/>
                    <a:lstStyle/>
                    <a:p>
                      <a:r>
                        <a:rPr lang="en-US" dirty="0"/>
                        <a:t>Who can provide support</a:t>
                      </a:r>
                    </a:p>
                  </a:txBody>
                  <a:tcPr/>
                </a:tc>
                <a:tc>
                  <a:txBody>
                    <a:bodyPr/>
                    <a:lstStyle/>
                    <a:p>
                      <a:r>
                        <a:rPr lang="en-US" dirty="0"/>
                        <a:t>Timeline (short, medium and long-term)</a:t>
                      </a:r>
                    </a:p>
                  </a:txBody>
                  <a:tcPr/>
                </a:tc>
                <a:extLst>
                  <a:ext uri="{0D108BD9-81ED-4DB2-BD59-A6C34878D82A}">
                    <a16:rowId xmlns:a16="http://schemas.microsoft.com/office/drawing/2014/main" val="10000"/>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545774">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3"/>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4"/>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76253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0972800" cy="818176"/>
          </a:xfrm>
        </p:spPr>
        <p:txBody>
          <a:bodyPr vert="horz" lIns="91440" tIns="45720" rIns="91440" bIns="45720" rtlCol="0" anchor="t">
            <a:noAutofit/>
          </a:bodyPr>
          <a:lstStyle/>
          <a:p>
            <a:pPr marL="0" indent="0" algn="ctr">
              <a:buNone/>
            </a:pPr>
            <a:r>
              <a:rPr lang="en-US" sz="5400" dirty="0">
                <a:solidFill>
                  <a:srgbClr val="00B0F0"/>
                </a:solidFill>
                <a:latin typeface="Arial Black"/>
              </a:rPr>
              <a:t>Models of reflection…</a:t>
            </a:r>
            <a:endParaRPr lang="en-US" sz="5400" dirty="0">
              <a:solidFill>
                <a:srgbClr val="00B0F0"/>
              </a:solidFill>
            </a:endParaRPr>
          </a:p>
        </p:txBody>
      </p:sp>
    </p:spTree>
    <p:extLst>
      <p:ext uri="{BB962C8B-B14F-4D97-AF65-F5344CB8AC3E}">
        <p14:creationId xmlns:p14="http://schemas.microsoft.com/office/powerpoint/2010/main" val="3192764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D313-ED67-AE47-B232-DE57833DB6D9}"/>
              </a:ext>
            </a:extLst>
          </p:cNvPr>
          <p:cNvSpPr>
            <a:spLocks noGrp="1"/>
          </p:cNvSpPr>
          <p:nvPr>
            <p:ph type="title"/>
          </p:nvPr>
        </p:nvSpPr>
        <p:spPr/>
        <p:txBody>
          <a:bodyPr/>
          <a:lstStyle/>
          <a:p>
            <a:r>
              <a:rPr lang="en-GB" b="1" dirty="0">
                <a:solidFill>
                  <a:schemeClr val="accent5">
                    <a:lumMod val="50000"/>
                  </a:schemeClr>
                </a:solidFill>
              </a:rPr>
              <a:t>Models of reflection</a:t>
            </a:r>
          </a:p>
        </p:txBody>
      </p:sp>
      <p:pic>
        <p:nvPicPr>
          <p:cNvPr id="6" name="Picture 5">
            <a:extLst>
              <a:ext uri="{FF2B5EF4-FFF2-40B4-BE49-F238E27FC236}">
                <a16:creationId xmlns:a16="http://schemas.microsoft.com/office/drawing/2014/main" id="{A49DD1ED-1028-665F-2B39-6A827CE3EA5C}"/>
              </a:ext>
            </a:extLst>
          </p:cNvPr>
          <p:cNvPicPr>
            <a:picLocks noChangeAspect="1"/>
          </p:cNvPicPr>
          <p:nvPr/>
        </p:nvPicPr>
        <p:blipFill>
          <a:blip r:embed="rId2"/>
          <a:stretch>
            <a:fillRect/>
          </a:stretch>
        </p:blipFill>
        <p:spPr>
          <a:xfrm>
            <a:off x="725731" y="1581273"/>
            <a:ext cx="3800475" cy="3657600"/>
          </a:xfrm>
          <a:prstGeom prst="rect">
            <a:avLst/>
          </a:prstGeom>
        </p:spPr>
      </p:pic>
      <p:sp>
        <p:nvSpPr>
          <p:cNvPr id="7" name="TextBox 6">
            <a:extLst>
              <a:ext uri="{FF2B5EF4-FFF2-40B4-BE49-F238E27FC236}">
                <a16:creationId xmlns:a16="http://schemas.microsoft.com/office/drawing/2014/main" id="{4AF688FB-3361-9170-799B-6A82C23207BF}"/>
              </a:ext>
            </a:extLst>
          </p:cNvPr>
          <p:cNvSpPr txBox="1"/>
          <p:nvPr/>
        </p:nvSpPr>
        <p:spPr>
          <a:xfrm>
            <a:off x="4794739" y="1581273"/>
            <a:ext cx="7033846"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Gibbs (1988)</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Kolb (1984)</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err="1">
                <a:ln>
                  <a:noFill/>
                </a:ln>
                <a:solidFill>
                  <a:prstClr val="black"/>
                </a:solidFill>
                <a:effectLst/>
                <a:uLnTx/>
                <a:uFillTx/>
                <a:latin typeface="Myriad Pro"/>
                <a:ea typeface="+mn-ea"/>
                <a:cs typeface="+mn-cs"/>
              </a:rPr>
              <a:t>Borton</a:t>
            </a:r>
            <a:r>
              <a:rPr kumimoji="0" lang="en-GB" sz="3600" b="0" i="0" u="none" strike="noStrike" kern="1200" cap="none" spc="0" normalizeH="0" baseline="0" noProof="0" dirty="0">
                <a:ln>
                  <a:noFill/>
                </a:ln>
                <a:solidFill>
                  <a:prstClr val="black"/>
                </a:solidFill>
                <a:effectLst/>
                <a:uLnTx/>
                <a:uFillTx/>
                <a:latin typeface="Myriad Pro"/>
                <a:ea typeface="+mn-ea"/>
                <a:cs typeface="+mn-cs"/>
              </a:rPr>
              <a:t> (1970) (Driscoll (1994 and 2007)), (Rolfe, Jasper and Freshwater (2001 ))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Sch</a:t>
            </a:r>
            <a:r>
              <a:rPr kumimoji="0" lang="en-GB" sz="36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ön (1987)</a:t>
            </a: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507731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1266093" y="1628775"/>
            <a:ext cx="9952892"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Dewey (1933)</a:t>
            </a:r>
          </a:p>
          <a:p>
            <a:pPr marL="0" marR="0" lvl="0" indent="0" algn="l" defTabSz="914400" rtl="0" eaLnBrk="0" fontAlgn="auto" latinLnBrk="0" hangingPunct="0">
              <a:lnSpc>
                <a:spcPct val="100000"/>
              </a:lnSpc>
              <a:spcBef>
                <a:spcPct val="50000"/>
              </a:spcBef>
              <a:spcAft>
                <a:spcPts val="0"/>
              </a:spcAft>
              <a:buClrTx/>
              <a:buSzTx/>
              <a:buFontTx/>
              <a:buNone/>
              <a:tabLst/>
              <a:defRPr/>
            </a:pPr>
            <a:b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br>
            <a:r>
              <a:rPr kumimoji="0" lang="en-GB" altLang="en-US" sz="2400" b="0" i="1" u="none" strike="noStrike" kern="1200" cap="none" spc="0" normalizeH="0" baseline="0" noProof="0" dirty="0">
                <a:ln>
                  <a:noFill/>
                </a:ln>
                <a:solidFill>
                  <a:prstClr val="black"/>
                </a:solidFill>
                <a:effectLst/>
                <a:uLnTx/>
                <a:uFillTx/>
                <a:latin typeface="Arial" charset="0"/>
                <a:ea typeface="+mn-ea"/>
                <a:cs typeface="Arial" charset="0"/>
              </a:rPr>
              <a:t>An active persistent and careful consideration of any belief or supposed form of knowledge in the light of the grounds that support it and the further conclusion to which it tends.</a:t>
            </a:r>
          </a:p>
          <a:p>
            <a:pPr marL="0" marR="0" lvl="0" indent="0" algn="l" defTabSz="914400" rtl="0" eaLnBrk="0" fontAlgn="auto" latinLnBrk="0" hangingPunct="0">
              <a:lnSpc>
                <a:spcPct val="100000"/>
              </a:lnSpc>
              <a:spcBef>
                <a:spcPct val="5000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charset="0"/>
                <a:ea typeface="+mn-ea"/>
                <a:cs typeface="Arial" charset="0"/>
              </a:rPr>
              <a:t>Dewey, J., (1933)</a:t>
            </a:r>
          </a:p>
        </p:txBody>
      </p:sp>
      <p:sp>
        <p:nvSpPr>
          <p:cNvPr id="21508" name="TextBox 6"/>
          <p:cNvSpPr txBox="1">
            <a:spLocks noChangeArrowheads="1"/>
          </p:cNvSpPr>
          <p:nvPr/>
        </p:nvSpPr>
        <p:spPr bwMode="auto">
          <a:xfrm>
            <a:off x="2135189" y="438029"/>
            <a:ext cx="32400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srgbClr val="4BACC6">
                    <a:lumMod val="50000"/>
                  </a:srgbClr>
                </a:solidFill>
                <a:effectLst/>
                <a:uLnTx/>
                <a:uFillTx/>
                <a:latin typeface="Arial" charset="0"/>
                <a:ea typeface="+mn-ea"/>
                <a:cs typeface="Arial" charset="0"/>
              </a:rPr>
              <a:t>Definitions</a:t>
            </a:r>
          </a:p>
        </p:txBody>
      </p:sp>
    </p:spTree>
    <p:extLst>
      <p:ext uri="{BB962C8B-B14F-4D97-AF65-F5344CB8AC3E}">
        <p14:creationId xmlns:p14="http://schemas.microsoft.com/office/powerpoint/2010/main" val="1396471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4"/>
          <p:cNvSpPr txBox="1">
            <a:spLocks noChangeArrowheads="1"/>
          </p:cNvSpPr>
          <p:nvPr/>
        </p:nvSpPr>
        <p:spPr bwMode="auto">
          <a:xfrm>
            <a:off x="562709" y="1196976"/>
            <a:ext cx="9708418"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altLang="en-US" sz="2400" b="0" i="0" u="none" strike="noStrike" kern="1200" cap="none" spc="0" normalizeH="0" baseline="0" noProof="0" dirty="0" err="1">
                <a:ln>
                  <a:noFill/>
                </a:ln>
                <a:solidFill>
                  <a:prstClr val="black"/>
                </a:solidFill>
                <a:effectLst/>
                <a:uLnTx/>
                <a:uFillTx/>
                <a:latin typeface="Arial" charset="0"/>
                <a:ea typeface="+mn-ea"/>
                <a:cs typeface="Arial" charset="0"/>
              </a:rPr>
              <a:t>Boud</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a:t>
            </a:r>
            <a:r>
              <a:rPr kumimoji="0" lang="en-GB" altLang="en-US" sz="2400" b="0" i="1" u="none" strike="noStrike" kern="1200" cap="none" spc="0" normalizeH="0" baseline="0" noProof="0" dirty="0">
                <a:ln>
                  <a:noFill/>
                </a:ln>
                <a:solidFill>
                  <a:prstClr val="black"/>
                </a:solidFill>
                <a:effectLst/>
                <a:uLnTx/>
                <a:uFillTx/>
                <a:latin typeface="Arial" charset="0"/>
                <a:ea typeface="+mn-ea"/>
                <a:cs typeface="Arial" charset="0"/>
              </a:rPr>
              <a:t>et al </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(1985) take a different perspective and define it as:</a:t>
            </a:r>
          </a:p>
          <a:p>
            <a:pPr marL="0" marR="0" lvl="0" indent="0" algn="just" defTabSz="914400" rtl="0" eaLnBrk="0" fontAlgn="auto" latinLnBrk="0" hangingPunct="0">
              <a:lnSpc>
                <a:spcPct val="100000"/>
              </a:lnSpc>
              <a:spcBef>
                <a:spcPct val="50000"/>
              </a:spcBef>
              <a:spcAft>
                <a:spcPts val="0"/>
              </a:spcAft>
              <a:buClrTx/>
              <a:buSzTx/>
              <a:buFontTx/>
              <a:buNone/>
              <a:tabLst/>
              <a:defRPr/>
            </a:pPr>
            <a:b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br>
            <a:r>
              <a:rPr kumimoji="0" lang="en-GB" altLang="en-US" sz="2400" b="0" i="1" u="none" strike="noStrike" kern="1200" cap="none" spc="0" normalizeH="0" baseline="0" noProof="0" dirty="0">
                <a:ln>
                  <a:noFill/>
                </a:ln>
                <a:solidFill>
                  <a:prstClr val="black"/>
                </a:solidFill>
                <a:effectLst/>
                <a:uLnTx/>
                <a:uFillTx/>
                <a:latin typeface="Arial" charset="0"/>
                <a:ea typeface="+mn-ea"/>
                <a:cs typeface="Arial" charset="0"/>
              </a:rPr>
              <a:t>A generic term for those intellectual and effective activities in which individuals engage to explore their experiences in order to lead to a new understanding and appreciation</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a:t>
            </a:r>
          </a:p>
          <a:p>
            <a:pPr marL="0" marR="0" lvl="0" indent="0" algn="l" defTabSz="914400" rtl="0" eaLnBrk="0" fontAlgn="auto" latinLnBrk="0" hangingPunct="0">
              <a:lnSpc>
                <a:spcPct val="100000"/>
              </a:lnSpc>
              <a:spcBef>
                <a:spcPct val="5000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just" defTabSz="914400" rtl="0" eaLnBrk="0" fontAlgn="auto" latinLnBrk="0" hangingPunct="0">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err="1">
                <a:ln>
                  <a:noFill/>
                </a:ln>
                <a:solidFill>
                  <a:prstClr val="black"/>
                </a:solidFill>
                <a:effectLst/>
                <a:uLnTx/>
                <a:uFillTx/>
                <a:latin typeface="Arial" charset="0"/>
                <a:ea typeface="+mn-ea"/>
                <a:cs typeface="Arial" charset="0"/>
              </a:rPr>
              <a:t>Boud</a:t>
            </a:r>
            <a:r>
              <a:rPr kumimoji="0" lang="en-GB" altLang="en-US" sz="1800" b="0" i="0" u="none" strike="noStrike" kern="1200" cap="none" spc="0" normalizeH="0" baseline="0" noProof="0" dirty="0">
                <a:ln>
                  <a:noFill/>
                </a:ln>
                <a:solidFill>
                  <a:prstClr val="black"/>
                </a:solidFill>
                <a:effectLst/>
                <a:uLnTx/>
                <a:uFillTx/>
                <a:latin typeface="Arial" charset="0"/>
                <a:ea typeface="+mn-ea"/>
                <a:cs typeface="Arial" charset="0"/>
              </a:rPr>
              <a:t> D., Keough, R, and Walker, D., (1985)</a:t>
            </a:r>
          </a:p>
        </p:txBody>
      </p:sp>
    </p:spTree>
    <p:extLst>
      <p:ext uri="{BB962C8B-B14F-4D97-AF65-F5344CB8AC3E}">
        <p14:creationId xmlns:p14="http://schemas.microsoft.com/office/powerpoint/2010/main" val="2572612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785445" y="764704"/>
            <a:ext cx="10632831" cy="3670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just" defTabSz="914400" rtl="0" eaLnBrk="0" fontAlgn="auto" latinLnBrk="0" hangingPunct="0">
              <a:lnSpc>
                <a:spcPct val="100000"/>
              </a:lnSpc>
              <a:spcBef>
                <a:spcPct val="5000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Reid (1993) in her definition also noted reflection as an active process rather than passive thinking. </a:t>
            </a:r>
          </a:p>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She states:</a:t>
            </a:r>
          </a:p>
          <a:p>
            <a:pPr marL="0" marR="0" lvl="0" indent="0" algn="l" defTabSz="914400" rtl="0" eaLnBrk="0" fontAlgn="auto" latinLnBrk="0" hangingPunct="0">
              <a:lnSpc>
                <a:spcPct val="100000"/>
              </a:lnSpc>
              <a:spcBef>
                <a:spcPct val="50000"/>
              </a:spcBef>
              <a:spcAft>
                <a:spcPts val="0"/>
              </a:spcAft>
              <a:buClrTx/>
              <a:buSzTx/>
              <a:buFontTx/>
              <a:buNone/>
              <a:tabLst/>
              <a:defRPr/>
            </a:pPr>
            <a:b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br>
            <a:r>
              <a:rPr kumimoji="0" lang="en-GB" altLang="en-US" sz="2400" b="0" i="1" u="none" strike="noStrike" kern="1200" cap="none" spc="0" normalizeH="0" baseline="0" noProof="0" dirty="0">
                <a:ln>
                  <a:noFill/>
                </a:ln>
                <a:solidFill>
                  <a:prstClr val="black"/>
                </a:solidFill>
                <a:effectLst/>
                <a:uLnTx/>
                <a:uFillTx/>
                <a:latin typeface="Arial" charset="0"/>
                <a:ea typeface="+mn-ea"/>
                <a:cs typeface="Arial" charset="0"/>
              </a:rPr>
              <a:t>‘Reflection is a process of reviewing an experience of practice in order to describe, analyse, evaluate and so inform learning about practice’.</a:t>
            </a:r>
          </a:p>
          <a:p>
            <a:pPr marL="0" marR="0" lvl="0" indent="0" algn="just" defTabSz="914400" rtl="0" eaLnBrk="0" fontAlgn="auto" latinLnBrk="0" hangingPunct="0">
              <a:lnSpc>
                <a:spcPct val="100000"/>
              </a:lnSpc>
              <a:spcBef>
                <a:spcPct val="50000"/>
              </a:spcBef>
              <a:spcAft>
                <a:spcPts val="0"/>
              </a:spcAft>
              <a:buClrTx/>
              <a:buSzTx/>
              <a:buFontTx/>
              <a:buNone/>
              <a:tabLst/>
              <a:defRPr/>
            </a:pPr>
            <a:endParaRPr kumimoji="0" lang="en-GB" altLang="en-US" sz="1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just" defTabSz="914400" rtl="0" eaLnBrk="0" fontAlgn="auto" latinLnBrk="0" hangingPunct="0">
              <a:lnSpc>
                <a:spcPct val="100000"/>
              </a:lnSpc>
              <a:spcBef>
                <a:spcPct val="5000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just" defTabSz="914400" rtl="0" eaLnBrk="0" fontAlgn="auto" latinLnBrk="0" hangingPunct="0">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charset="0"/>
                <a:ea typeface="+mn-ea"/>
                <a:cs typeface="Arial" charset="0"/>
              </a:rPr>
              <a:t>Reid, B., (1993)</a:t>
            </a:r>
          </a:p>
        </p:txBody>
      </p:sp>
    </p:spTree>
    <p:extLst>
      <p:ext uri="{BB962C8B-B14F-4D97-AF65-F5344CB8AC3E}">
        <p14:creationId xmlns:p14="http://schemas.microsoft.com/office/powerpoint/2010/main" val="218398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p:cNvSpPr txBox="1">
            <a:spLocks noChangeArrowheads="1"/>
          </p:cNvSpPr>
          <p:nvPr/>
        </p:nvSpPr>
        <p:spPr bwMode="auto">
          <a:xfrm>
            <a:off x="597877" y="549275"/>
            <a:ext cx="10984523"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just" defTabSz="914400" rtl="0" eaLnBrk="0" fontAlgn="auto" latinLnBrk="0" hangingPunct="0">
              <a:lnSpc>
                <a:spcPct val="100000"/>
              </a:lnSpc>
              <a:spcBef>
                <a:spcPts val="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Peters (1991) describes a four-step protocol called "DATA" (Describe, </a:t>
            </a:r>
            <a:r>
              <a:rPr kumimoji="0" lang="en-GB" altLang="en-US" sz="2400" b="0" i="0" u="none" strike="noStrike" kern="1200" cap="none" spc="0" normalizeH="0" baseline="0" noProof="0" dirty="0" err="1">
                <a:ln>
                  <a:noFill/>
                </a:ln>
                <a:solidFill>
                  <a:prstClr val="black"/>
                </a:solidFill>
                <a:effectLst/>
                <a:uLnTx/>
                <a:uFillTx/>
                <a:latin typeface="Arial" charset="0"/>
                <a:ea typeface="+mn-ea"/>
                <a:cs typeface="Arial" charset="0"/>
              </a:rPr>
              <a:t>Analyze</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Theorize, Act):</a:t>
            </a:r>
          </a:p>
          <a:p>
            <a:pPr marL="0" marR="0" lvl="0" indent="0" algn="just" defTabSz="914400" rtl="0" eaLnBrk="0" fontAlgn="auto" latinLnBrk="0" hangingPunct="0">
              <a:lnSpc>
                <a:spcPct val="100000"/>
              </a:lnSpc>
              <a:spcBef>
                <a:spcPts val="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a:t>
            </a:r>
          </a:p>
          <a:p>
            <a:pPr marL="0" marR="0" lvl="0" indent="0" algn="just" defTabSz="914400" rtl="0" eaLnBrk="0" fontAlgn="auto" latinLnBrk="0" hangingPunct="0">
              <a:lnSpc>
                <a:spcPct val="100000"/>
              </a:lnSpc>
              <a:spcBef>
                <a:spcPts val="0"/>
              </a:spcBef>
              <a:spcAft>
                <a:spcPts val="0"/>
              </a:spcAft>
              <a:buClrTx/>
              <a:buSzTx/>
              <a:buFontTx/>
              <a:buAutoNum type="arabicPeriod"/>
              <a:tabLst/>
              <a:defRPr/>
            </a:pPr>
            <a:r>
              <a:rPr kumimoji="0" lang="en-GB" altLang="en-US" sz="2400" b="1" i="0" u="none" strike="noStrike" kern="1200" cap="none" spc="0" normalizeH="0" baseline="0" noProof="0" dirty="0">
                <a:ln>
                  <a:noFill/>
                </a:ln>
                <a:solidFill>
                  <a:prstClr val="black"/>
                </a:solidFill>
                <a:effectLst/>
                <a:uLnTx/>
                <a:uFillTx/>
                <a:latin typeface="Arial" charset="0"/>
                <a:ea typeface="+mn-ea"/>
                <a:cs typeface="Arial" charset="0"/>
              </a:rPr>
              <a:t>Describe</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the basic elements of the problem, task or situation;</a:t>
            </a:r>
          </a:p>
          <a:p>
            <a:pPr marL="0" marR="0" lvl="0" indent="0" algn="just" defTabSz="914400" rtl="0" eaLnBrk="0" fontAlgn="auto" latinLnBrk="0" hangingPunct="0">
              <a:lnSpc>
                <a:spcPct val="100000"/>
              </a:lnSpc>
              <a:spcBef>
                <a:spcPts val="0"/>
              </a:spcBef>
              <a:spcAft>
                <a:spcPts val="0"/>
              </a:spcAft>
              <a:buClrTx/>
              <a:buSzTx/>
              <a:buFontTx/>
              <a:buAutoNum type="arabicPeriod"/>
              <a:tabLst/>
              <a:defRPr/>
            </a:pPr>
            <a:r>
              <a:rPr kumimoji="0" lang="en-GB" altLang="en-US" sz="2400" b="1" i="0" u="none" strike="noStrike" kern="1200" cap="none" spc="0" normalizeH="0" baseline="0" noProof="0" dirty="0" err="1">
                <a:ln>
                  <a:noFill/>
                </a:ln>
                <a:solidFill>
                  <a:prstClr val="black"/>
                </a:solidFill>
                <a:effectLst/>
                <a:uLnTx/>
                <a:uFillTx/>
                <a:latin typeface="Arial" charset="0"/>
                <a:ea typeface="+mn-ea"/>
                <a:cs typeface="Arial" charset="0"/>
              </a:rPr>
              <a:t>Analyze</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identify assumptions beliefs, rules, motives and any other factors underlying the current approach;</a:t>
            </a:r>
          </a:p>
          <a:p>
            <a:pPr marL="0" marR="0" lvl="0" indent="0" algn="just" defTabSz="914400" rtl="0" eaLnBrk="0" fontAlgn="auto" latinLnBrk="0" hangingPunct="0">
              <a:lnSpc>
                <a:spcPct val="100000"/>
              </a:lnSpc>
              <a:spcBef>
                <a:spcPts val="0"/>
              </a:spcBef>
              <a:spcAft>
                <a:spcPts val="0"/>
              </a:spcAft>
              <a:buClrTx/>
              <a:buSzTx/>
              <a:buFontTx/>
              <a:buAutoNum type="arabicPeriod"/>
              <a:tabLst/>
              <a:defRPr/>
            </a:pPr>
            <a:r>
              <a:rPr kumimoji="0" lang="en-GB" altLang="en-US" sz="2400" b="1" i="0" u="none" strike="noStrike" kern="1200" cap="none" spc="0" normalizeH="0" baseline="0" noProof="0" dirty="0">
                <a:ln>
                  <a:noFill/>
                </a:ln>
                <a:solidFill>
                  <a:prstClr val="black"/>
                </a:solidFill>
                <a:effectLst/>
                <a:uLnTx/>
                <a:uFillTx/>
                <a:latin typeface="Arial" charset="0"/>
                <a:ea typeface="+mn-ea"/>
                <a:cs typeface="Arial" charset="0"/>
              </a:rPr>
              <a:t>Theorize</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what alternatives are possible? Comparative merits and drawbacks?</a:t>
            </a:r>
          </a:p>
          <a:p>
            <a:pPr marL="0" marR="0" lvl="0" indent="0" algn="just" defTabSz="914400" rtl="0" eaLnBrk="0" fontAlgn="auto" latinLnBrk="0" hangingPunct="0">
              <a:lnSpc>
                <a:spcPct val="100000"/>
              </a:lnSpc>
              <a:spcBef>
                <a:spcPts val="0"/>
              </a:spcBef>
              <a:spcAft>
                <a:spcPts val="0"/>
              </a:spcAft>
              <a:buClrTx/>
              <a:buSzTx/>
              <a:buFontTx/>
              <a:buAutoNum type="arabicPeriod"/>
              <a:tabLst/>
              <a:defRPr/>
            </a:pPr>
            <a:r>
              <a:rPr kumimoji="0" lang="en-GB" altLang="en-US" sz="2400" b="1" i="0" u="none" strike="noStrike" kern="1200" cap="none" spc="0" normalizeH="0" baseline="0" noProof="0" dirty="0">
                <a:ln>
                  <a:noFill/>
                </a:ln>
                <a:solidFill>
                  <a:prstClr val="black"/>
                </a:solidFill>
                <a:effectLst/>
                <a:uLnTx/>
                <a:uFillTx/>
                <a:latin typeface="Arial" charset="0"/>
                <a:ea typeface="+mn-ea"/>
                <a:cs typeface="Arial" charset="0"/>
              </a:rPr>
              <a:t>Act</a:t>
            </a:r>
            <a:r>
              <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rPr>
              <a:t>:  try out the new approach, evaluate the results.</a:t>
            </a:r>
          </a:p>
          <a:p>
            <a:pPr marL="0" marR="0" lvl="0" indent="0" algn="just" defTabSz="914400" rtl="0" eaLnBrk="0" fontAlgn="auto" latinLnBrk="0" hangingPunct="0">
              <a:lnSpc>
                <a:spcPct val="100000"/>
              </a:lnSpc>
              <a:spcBef>
                <a:spcPts val="0"/>
              </a:spcBef>
              <a:spcAft>
                <a:spcPts val="0"/>
              </a:spcAft>
              <a:buClrTx/>
              <a:buSzTx/>
              <a:buFontTx/>
              <a:buAutoNum type="arabicPeriod"/>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just" defTabSz="914400" rtl="0" eaLnBrk="0" fontAlgn="auto" latinLnBrk="0" hangingPunct="0">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charset="0"/>
                <a:ea typeface="+mn-ea"/>
                <a:cs typeface="Arial" charset="0"/>
              </a:rPr>
              <a:t>Peters, J., (1991) </a:t>
            </a: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l" defTabSz="914400" rtl="0" eaLnBrk="0" fontAlgn="auto" latinLnBrk="0" hangingPunct="0">
              <a:lnSpc>
                <a:spcPct val="100000"/>
              </a:lnSpc>
              <a:spcBef>
                <a:spcPts val="0"/>
              </a:spcBef>
              <a:spcAft>
                <a:spcPts val="0"/>
              </a:spcAft>
              <a:buClrTx/>
              <a:buSzTx/>
              <a:buFontTx/>
              <a:buAutoNum type="arabicPeriod"/>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904237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B06ACB55-2B36-3952-643D-CD561FC6DE37}"/>
              </a:ext>
            </a:extLst>
          </p:cNvPr>
          <p:cNvSpPr>
            <a:spLocks noGrp="1"/>
          </p:cNvSpPr>
          <p:nvPr>
            <p:ph type="title"/>
          </p:nvPr>
        </p:nvSpPr>
        <p:spPr>
          <a:xfrm>
            <a:off x="609601" y="273050"/>
            <a:ext cx="4011084" cy="1162050"/>
          </a:xfrm>
        </p:spPr>
        <p:txBody>
          <a:bodyPr>
            <a:normAutofit/>
          </a:bodyPr>
          <a:lstStyle/>
          <a:p>
            <a:pPr algn="ctr"/>
            <a:r>
              <a:rPr lang="en-US" sz="4000" dirty="0">
                <a:solidFill>
                  <a:schemeClr val="accent5">
                    <a:lumMod val="50000"/>
                  </a:schemeClr>
                </a:solidFill>
              </a:rPr>
              <a:t>Gibbs (1988)</a:t>
            </a:r>
          </a:p>
        </p:txBody>
      </p:sp>
      <p:pic>
        <p:nvPicPr>
          <p:cNvPr id="2050" name="Picture 2" descr="Guide to models of reflection – when &amp; why should you use different ones? –  Lifelong Learning with OT">
            <a:extLst>
              <a:ext uri="{FF2B5EF4-FFF2-40B4-BE49-F238E27FC236}">
                <a16:creationId xmlns:a16="http://schemas.microsoft.com/office/drawing/2014/main" id="{A8BF6297-B916-D3FB-B1FC-ACE780276A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45303" y="273051"/>
            <a:ext cx="5858527" cy="5172173"/>
          </a:xfrm>
          <a:prstGeom prst="rect">
            <a:avLst/>
          </a:prstGeom>
          <a:solidFill>
            <a:srgbClr val="FFFFFF"/>
          </a:solidFill>
        </p:spPr>
      </p:pic>
    </p:spTree>
    <p:extLst>
      <p:ext uri="{BB962C8B-B14F-4D97-AF65-F5344CB8AC3E}">
        <p14:creationId xmlns:p14="http://schemas.microsoft.com/office/powerpoint/2010/main" val="2817115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Kolb's experiential learning theory. | Download Scientific Diagram">
            <a:extLst>
              <a:ext uri="{FF2B5EF4-FFF2-40B4-BE49-F238E27FC236}">
                <a16:creationId xmlns:a16="http://schemas.microsoft.com/office/drawing/2014/main" id="{99E0B736-CC3D-7B64-5F6C-2E8F9BAD86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3229" y="316523"/>
            <a:ext cx="8096250" cy="5029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9D81B12-F656-10E8-DC98-A7CF44C5E7FF}"/>
              </a:ext>
            </a:extLst>
          </p:cNvPr>
          <p:cNvSpPr>
            <a:spLocks noGrp="1"/>
          </p:cNvSpPr>
          <p:nvPr>
            <p:ph type="title"/>
          </p:nvPr>
        </p:nvSpPr>
        <p:spPr>
          <a:xfrm>
            <a:off x="574431" y="2790092"/>
            <a:ext cx="4011084" cy="1162050"/>
          </a:xfrm>
        </p:spPr>
        <p:txBody>
          <a:bodyPr>
            <a:noAutofit/>
          </a:bodyPr>
          <a:lstStyle/>
          <a:p>
            <a:r>
              <a:rPr lang="en-GB" sz="4000" dirty="0">
                <a:solidFill>
                  <a:schemeClr val="accent5">
                    <a:lumMod val="50000"/>
                  </a:schemeClr>
                </a:solidFill>
              </a:rPr>
              <a:t>Kolb’s experiential learning cycle</a:t>
            </a:r>
            <a:br>
              <a:rPr lang="en-GB" sz="4000" dirty="0">
                <a:solidFill>
                  <a:schemeClr val="accent5">
                    <a:lumMod val="50000"/>
                  </a:schemeClr>
                </a:solidFill>
              </a:rPr>
            </a:br>
            <a:r>
              <a:rPr lang="en-GB" sz="4000" dirty="0">
                <a:solidFill>
                  <a:schemeClr val="accent5">
                    <a:lumMod val="50000"/>
                  </a:schemeClr>
                </a:solidFill>
              </a:rPr>
              <a:t>(1984)</a:t>
            </a:r>
          </a:p>
        </p:txBody>
      </p:sp>
    </p:spTree>
    <p:extLst>
      <p:ext uri="{BB962C8B-B14F-4D97-AF65-F5344CB8AC3E}">
        <p14:creationId xmlns:p14="http://schemas.microsoft.com/office/powerpoint/2010/main" val="420825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BCE77B2F-D7D9-228E-7A83-14FA70DD37E1}"/>
              </a:ext>
            </a:extLst>
          </p:cNvPr>
          <p:cNvSpPr>
            <a:spLocks noGrp="1"/>
          </p:cNvSpPr>
          <p:nvPr>
            <p:ph type="title"/>
          </p:nvPr>
        </p:nvSpPr>
        <p:spPr>
          <a:xfrm>
            <a:off x="609600" y="274638"/>
            <a:ext cx="10972800" cy="1143000"/>
          </a:xfrm>
        </p:spPr>
        <p:txBody>
          <a:bodyPr/>
          <a:lstStyle/>
          <a:p>
            <a:r>
              <a:rPr lang="en-US" dirty="0"/>
              <a:t>Driscoll, based on </a:t>
            </a:r>
            <a:r>
              <a:rPr lang="en-US" dirty="0" err="1"/>
              <a:t>Borton</a:t>
            </a:r>
            <a:r>
              <a:rPr lang="en-US" dirty="0"/>
              <a:t> (1970)</a:t>
            </a:r>
          </a:p>
        </p:txBody>
      </p:sp>
      <p:pic>
        <p:nvPicPr>
          <p:cNvPr id="3074" name="Picture 2" descr="Driscoll's Model of Reflection (Driscoll, 2007) | Download Scientific ...">
            <a:extLst>
              <a:ext uri="{FF2B5EF4-FFF2-40B4-BE49-F238E27FC236}">
                <a16:creationId xmlns:a16="http://schemas.microsoft.com/office/drawing/2014/main" id="{B12D2B12-CE25-D5C3-E9AA-169D79857F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61200" y="1600201"/>
            <a:ext cx="7269600" cy="3917032"/>
          </a:xfrm>
          <a:prstGeom prst="rect">
            <a:avLst/>
          </a:prstGeom>
          <a:solidFill>
            <a:srgbClr val="FFFFFF"/>
          </a:solidFill>
        </p:spPr>
      </p:pic>
    </p:spTree>
    <p:extLst>
      <p:ext uri="{BB962C8B-B14F-4D97-AF65-F5344CB8AC3E}">
        <p14:creationId xmlns:p14="http://schemas.microsoft.com/office/powerpoint/2010/main" val="2665559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flective practice (Schön,1991) | Download Scientific Diagram">
            <a:extLst>
              <a:ext uri="{FF2B5EF4-FFF2-40B4-BE49-F238E27FC236}">
                <a16:creationId xmlns:a16="http://schemas.microsoft.com/office/drawing/2014/main" id="{8863D7FF-8549-5CC5-9F97-D44C5D9ECA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6733" y="720458"/>
            <a:ext cx="6815667" cy="4277358"/>
          </a:xfrm>
          <a:prstGeom prst="rect">
            <a:avLst/>
          </a:prstGeom>
          <a:solidFill>
            <a:srgbClr val="FFFFFF"/>
          </a:solidFill>
        </p:spPr>
      </p:pic>
      <p:sp>
        <p:nvSpPr>
          <p:cNvPr id="5129" name="Text Placeholder 3">
            <a:extLst>
              <a:ext uri="{FF2B5EF4-FFF2-40B4-BE49-F238E27FC236}">
                <a16:creationId xmlns:a16="http://schemas.microsoft.com/office/drawing/2014/main" id="{89BBB9A3-5B75-6243-61EE-2B1ECE0EC0E2}"/>
              </a:ext>
            </a:extLst>
          </p:cNvPr>
          <p:cNvSpPr>
            <a:spLocks noGrp="1"/>
          </p:cNvSpPr>
          <p:nvPr>
            <p:ph type="body" sz="half" idx="2"/>
          </p:nvPr>
        </p:nvSpPr>
        <p:spPr>
          <a:xfrm>
            <a:off x="609601" y="1435101"/>
            <a:ext cx="4011084" cy="4029891"/>
          </a:xfrm>
        </p:spPr>
        <p:txBody>
          <a:bodyPr>
            <a:normAutofit/>
          </a:bodyPr>
          <a:lstStyle/>
          <a:p>
            <a:r>
              <a:rPr lang="en-GB" sz="4800" b="1" dirty="0">
                <a:solidFill>
                  <a:schemeClr val="accent5">
                    <a:lumMod val="50000"/>
                  </a:schemeClr>
                </a:solidFill>
                <a:latin typeface="+mj-lt"/>
              </a:rPr>
              <a:t>Sch</a:t>
            </a:r>
            <a:r>
              <a:rPr lang="en-GB" sz="4800" b="1" dirty="0">
                <a:solidFill>
                  <a:schemeClr val="accent5">
                    <a:lumMod val="50000"/>
                  </a:schemeClr>
                </a:solidFill>
                <a:latin typeface="+mj-lt"/>
                <a:cs typeface="Times New Roman" panose="02020603050405020304" pitchFamily="18" charset="0"/>
              </a:rPr>
              <a:t>ön (1987)</a:t>
            </a:r>
            <a:endParaRPr lang="en-GB" sz="4800" b="1" dirty="0">
              <a:solidFill>
                <a:schemeClr val="accent5">
                  <a:lumMod val="50000"/>
                </a:schemeClr>
              </a:solidFill>
              <a:latin typeface="+mj-lt"/>
            </a:endParaRPr>
          </a:p>
          <a:p>
            <a:endParaRPr lang="en-US" sz="4800" b="1" dirty="0">
              <a:solidFill>
                <a:schemeClr val="accent5">
                  <a:lumMod val="50000"/>
                </a:schemeClr>
              </a:solidFill>
            </a:endParaRPr>
          </a:p>
        </p:txBody>
      </p:sp>
    </p:spTree>
    <p:extLst>
      <p:ext uri="{BB962C8B-B14F-4D97-AF65-F5344CB8AC3E}">
        <p14:creationId xmlns:p14="http://schemas.microsoft.com/office/powerpoint/2010/main" val="1756694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6">
            <a:extLst>
              <a:ext uri="{FF2B5EF4-FFF2-40B4-BE49-F238E27FC236}">
                <a16:creationId xmlns:a16="http://schemas.microsoft.com/office/drawing/2014/main" id="{95426ADB-D522-4034-AE99-C0047E55F7F0}"/>
              </a:ext>
            </a:extLst>
          </p:cNvPr>
          <p:cNvSpPr>
            <a:spLocks noGrp="1"/>
          </p:cNvSpPr>
          <p:nvPr>
            <p:ph type="body" sz="half" idx="4294967295"/>
          </p:nvPr>
        </p:nvSpPr>
        <p:spPr>
          <a:xfrm>
            <a:off x="1774825" y="260351"/>
            <a:ext cx="8674100" cy="4976813"/>
          </a:xfrm>
        </p:spPr>
        <p:txBody>
          <a:bodyPr/>
          <a:lstStyle/>
          <a:p>
            <a:pPr eaLnBrk="1" hangingPunct="1">
              <a:spcBef>
                <a:spcPct val="0"/>
              </a:spcBef>
              <a:buFontTx/>
              <a:buNone/>
            </a:pPr>
            <a:r>
              <a:rPr lang="en-GB" altLang="en-US" b="1" i="1">
                <a:solidFill>
                  <a:srgbClr val="1106EC"/>
                </a:solidFill>
                <a:latin typeface="Arial" panose="020B0604020202020204" pitchFamily="34" charset="0"/>
              </a:rPr>
              <a:t>Donald Schon (1983)</a:t>
            </a:r>
            <a:endParaRPr lang="en-GB" altLang="en-US" sz="2400" b="1" i="1">
              <a:latin typeface="Arial" panose="020B0604020202020204" pitchFamily="34" charset="0"/>
            </a:endParaRPr>
          </a:p>
        </p:txBody>
      </p:sp>
      <p:pic>
        <p:nvPicPr>
          <p:cNvPr id="65539" name="Picture 1">
            <a:extLst>
              <a:ext uri="{FF2B5EF4-FFF2-40B4-BE49-F238E27FC236}">
                <a16:creationId xmlns:a16="http://schemas.microsoft.com/office/drawing/2014/main" id="{65C3AB25-80D5-4091-ACE2-290F5EA3C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188" y="1066801"/>
            <a:ext cx="6743700" cy="417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956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41E6F4FE-4032-45E6-8666-5FA35C8DE8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3" name="Rectangle 1">
            <a:extLst>
              <a:ext uri="{FF2B5EF4-FFF2-40B4-BE49-F238E27FC236}">
                <a16:creationId xmlns:a16="http://schemas.microsoft.com/office/drawing/2014/main" id="{47D4C955-9EE6-4AD7-9706-E4BBC46A3560}"/>
              </a:ext>
            </a:extLst>
          </p:cNvPr>
          <p:cNvSpPr>
            <a:spLocks noChangeArrowheads="1"/>
          </p:cNvSpPr>
          <p:nvPr/>
        </p:nvSpPr>
        <p:spPr bwMode="auto">
          <a:xfrm>
            <a:off x="2019301" y="404813"/>
            <a:ext cx="83978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400" b="1" i="1" u="none" strike="noStrike" kern="1200" cap="none" spc="0" normalizeH="0" baseline="0" noProof="0">
                <a:ln>
                  <a:noFill/>
                </a:ln>
                <a:solidFill>
                  <a:srgbClr val="1F497D"/>
                </a:solidFill>
                <a:effectLst/>
                <a:uLnTx/>
                <a:uFillTx/>
                <a:latin typeface="Arial" panose="020B0604020202020204" pitchFamily="34" charset="0"/>
                <a:ea typeface="+mn-ea"/>
                <a:cs typeface="+mn-cs"/>
              </a:rPr>
              <a:t>Argyris and Schon (1974)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400" b="1" i="1" u="none" strike="noStrike" kern="1200" cap="none" spc="0" normalizeH="0" baseline="0" noProof="0">
                <a:ln>
                  <a:noFill/>
                </a:ln>
                <a:solidFill>
                  <a:srgbClr val="1F497D"/>
                </a:solidFill>
                <a:effectLst/>
                <a:uLnTx/>
                <a:uFillTx/>
                <a:latin typeface="Arial" panose="020B0604020202020204" pitchFamily="34" charset="0"/>
                <a:ea typeface="+mn-ea"/>
                <a:cs typeface="+mn-cs"/>
              </a:rPr>
              <a:t>Single and double loop learning </a:t>
            </a:r>
          </a:p>
        </p:txBody>
      </p:sp>
      <p:pic>
        <p:nvPicPr>
          <p:cNvPr id="71684" name="Picture 3">
            <a:extLst>
              <a:ext uri="{FF2B5EF4-FFF2-40B4-BE49-F238E27FC236}">
                <a16:creationId xmlns:a16="http://schemas.microsoft.com/office/drawing/2014/main" id="{652EC405-42AD-407E-AB57-797081F061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19300" y="1485900"/>
            <a:ext cx="8153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93525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3" name="Content Placeholder 2">
            <a:extLst>
              <a:ext uri="{FF2B5EF4-FFF2-40B4-BE49-F238E27FC236}">
                <a16:creationId xmlns:a16="http://schemas.microsoft.com/office/drawing/2014/main" id="{61E7D79B-27A1-4CD9-A9F1-773F57B753CA}"/>
              </a:ext>
            </a:extLst>
          </p:cNvPr>
          <p:cNvSpPr>
            <a:spLocks noGrp="1"/>
          </p:cNvSpPr>
          <p:nvPr>
            <p:ph idx="1"/>
          </p:nvPr>
        </p:nvSpPr>
        <p:spPr/>
        <p:txBody>
          <a:bodyPr>
            <a:normAutofit fontScale="77500" lnSpcReduction="20000"/>
          </a:bodyPr>
          <a:lstStyle/>
          <a:p>
            <a:pPr marL="0" indent="0">
              <a:buNone/>
            </a:pPr>
            <a:r>
              <a:rPr lang="en-GB" dirty="0"/>
              <a:t>Adams, M. (2012) </a:t>
            </a:r>
            <a:r>
              <a:rPr lang="en-GB" i="1" dirty="0"/>
              <a:t>Learner Mindset: The Foundation Program</a:t>
            </a:r>
          </a:p>
          <a:p>
            <a:pPr marL="0" indent="0">
              <a:buNone/>
            </a:pPr>
            <a:r>
              <a:rPr lang="en-GB" dirty="0"/>
              <a:t>Inquiry Institute Inc. Lambertville, NJ</a:t>
            </a:r>
          </a:p>
          <a:p>
            <a:pPr marL="0" indent="0">
              <a:buNone/>
            </a:pPr>
            <a:r>
              <a:rPr lang="en-GB" dirty="0"/>
              <a:t>Dweck, C. (2006) </a:t>
            </a:r>
            <a:r>
              <a:rPr lang="en-GB" i="1" dirty="0"/>
              <a:t>Mindset: Changing the Way You Fulfil Your Potential</a:t>
            </a:r>
            <a:r>
              <a:rPr lang="en-GB" dirty="0"/>
              <a:t>. USA: Random house</a:t>
            </a:r>
          </a:p>
          <a:p>
            <a:pPr marL="0" indent="0">
              <a:buNone/>
            </a:pPr>
            <a:r>
              <a:rPr lang="en-GB" dirty="0"/>
              <a:t>Goleman, D (2009) </a:t>
            </a:r>
            <a:r>
              <a:rPr lang="en-GB" i="1" dirty="0"/>
              <a:t>Emotional Intelligence: Why It Can Matter More Than IQ</a:t>
            </a:r>
            <a:r>
              <a:rPr lang="en-GB" dirty="0"/>
              <a:t>. New York: Bloomsbury</a:t>
            </a:r>
          </a:p>
          <a:p>
            <a:pPr marL="0" indent="0">
              <a:buNone/>
            </a:pPr>
            <a:r>
              <a:rPr lang="en-GB" dirty="0"/>
              <a:t>Salovey, P. and Mayer, J. D. (1990) ‘</a:t>
            </a:r>
            <a:r>
              <a:rPr lang="en-GB" i="1" dirty="0"/>
              <a:t>Emotional Intelligence’, Imagination, Cognition and Personality</a:t>
            </a:r>
            <a:r>
              <a:rPr lang="en-GB" dirty="0"/>
              <a:t>, 9(3), pp. 185–211. </a:t>
            </a:r>
            <a:r>
              <a:rPr lang="en-GB" dirty="0" err="1"/>
              <a:t>doi</a:t>
            </a:r>
            <a:r>
              <a:rPr lang="en-GB" dirty="0"/>
              <a:t>: 10.2190/DUGG-P24E-52WK-6CDG.</a:t>
            </a:r>
          </a:p>
          <a:p>
            <a:pPr marL="0" indent="0">
              <a:buNone/>
            </a:pPr>
            <a:r>
              <a:rPr lang="en-GB" dirty="0"/>
              <a:t>Varey, R.M. (2017) </a:t>
            </a:r>
            <a:r>
              <a:rPr lang="en-GB" i="1" dirty="0"/>
              <a:t>Fearless Leadership: Unlock success using the secrets of the brain. </a:t>
            </a:r>
            <a:r>
              <a:rPr lang="en-GB" dirty="0"/>
              <a:t>Leicester: Matador</a:t>
            </a:r>
            <a:endParaRPr lang="en-GB" i="1" dirty="0"/>
          </a:p>
        </p:txBody>
      </p:sp>
    </p:spTree>
    <p:extLst>
      <p:ext uri="{BB962C8B-B14F-4D97-AF65-F5344CB8AC3E}">
        <p14:creationId xmlns:p14="http://schemas.microsoft.com/office/powerpoint/2010/main" val="1432147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5" name="Content Placeholder 4">
            <a:extLst>
              <a:ext uri="{FF2B5EF4-FFF2-40B4-BE49-F238E27FC236}">
                <a16:creationId xmlns:a16="http://schemas.microsoft.com/office/drawing/2014/main" id="{A6B40B60-3948-4C50-95F5-B59CF68CA029}"/>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2800" dirty="0" err="1">
                <a:effectLst/>
                <a:latin typeface="Calibri" panose="020F0502020204030204" pitchFamily="34" charset="0"/>
                <a:ea typeface="DengXian" panose="02010600030101010101" pitchFamily="2" charset="-122"/>
                <a:cs typeface="Calibri" panose="020F0502020204030204" pitchFamily="34" charset="0"/>
              </a:rPr>
              <a:t>Borton</a:t>
            </a:r>
            <a:r>
              <a:rPr lang="en-GB" sz="2800" dirty="0">
                <a:effectLst/>
                <a:latin typeface="Calibri" panose="020F0502020204030204" pitchFamily="34" charset="0"/>
                <a:ea typeface="DengXian" panose="02010600030101010101" pitchFamily="2" charset="-122"/>
                <a:cs typeface="Calibri" panose="020F0502020204030204" pitchFamily="34" charset="0"/>
              </a:rPr>
              <a:t>, T. (1970) </a:t>
            </a:r>
            <a:r>
              <a:rPr lang="en-GB" sz="2800" i="1" dirty="0">
                <a:effectLst/>
                <a:latin typeface="Calibri" panose="020F0502020204030204" pitchFamily="34" charset="0"/>
                <a:ea typeface="DengXian" panose="02010600030101010101" pitchFamily="2" charset="-122"/>
                <a:cs typeface="Calibri" panose="020F0502020204030204" pitchFamily="34" charset="0"/>
              </a:rPr>
              <a:t>Reach, Touch and Teach</a:t>
            </a:r>
            <a:r>
              <a:rPr lang="en-GB" sz="2800" dirty="0">
                <a:effectLst/>
                <a:latin typeface="Calibri" panose="020F0502020204030204" pitchFamily="34" charset="0"/>
                <a:ea typeface="DengXian" panose="02010600030101010101" pitchFamily="2" charset="-122"/>
                <a:cs typeface="Calibri" panose="020F0502020204030204" pitchFamily="34" charset="0"/>
              </a:rPr>
              <a:t>. London: Hutchinson.</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Driscoll, J. (2007) </a:t>
            </a:r>
            <a:r>
              <a:rPr lang="en-GB" sz="2800" i="1" dirty="0">
                <a:effectLst/>
                <a:latin typeface="Calibri" panose="020F0502020204030204" pitchFamily="34" charset="0"/>
                <a:ea typeface="DengXian" panose="02010600030101010101" pitchFamily="2" charset="-122"/>
                <a:cs typeface="Calibri" panose="020F0502020204030204" pitchFamily="34" charset="0"/>
              </a:rPr>
              <a:t>Practicing Clinical Supervision: A Reflective Approach for Healthcare Professionals</a:t>
            </a:r>
            <a:r>
              <a:rPr lang="en-GB" sz="2800" dirty="0">
                <a:effectLst/>
                <a:latin typeface="Calibri" panose="020F0502020204030204" pitchFamily="34" charset="0"/>
                <a:ea typeface="DengXian" panose="02010600030101010101" pitchFamily="2" charset="-122"/>
                <a:cs typeface="Calibri" panose="020F0502020204030204" pitchFamily="34" charset="0"/>
              </a:rPr>
              <a:t>. Edinburgh: Elsevier.</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Gibbs, G. (1998) </a:t>
            </a:r>
            <a:r>
              <a:rPr lang="en-GB" sz="2800" i="1" dirty="0">
                <a:effectLst/>
                <a:latin typeface="Calibri" panose="020F0502020204030204" pitchFamily="34" charset="0"/>
                <a:ea typeface="DengXian" panose="02010600030101010101" pitchFamily="2" charset="-122"/>
                <a:cs typeface="Calibri" panose="020F0502020204030204" pitchFamily="34" charset="0"/>
              </a:rPr>
              <a:t>Learning by Doing: A Guide to Teaching and Learning Methods.</a:t>
            </a:r>
            <a:r>
              <a:rPr lang="en-GB" sz="2800" dirty="0">
                <a:effectLst/>
                <a:latin typeface="Calibri" panose="020F0502020204030204" pitchFamily="34" charset="0"/>
                <a:ea typeface="DengXian" panose="02010600030101010101" pitchFamily="2" charset="-122"/>
                <a:cs typeface="Calibri" panose="020F0502020204030204" pitchFamily="34" charset="0"/>
              </a:rPr>
              <a:t> Oxford: Further Education Unit, Oxford Polytechnic.</a:t>
            </a:r>
            <a:endParaRPr lang="en-US" sz="28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07000"/>
              </a:lnSpc>
              <a:spcAft>
                <a:spcPts val="800"/>
              </a:spcAft>
              <a:buNone/>
            </a:pPr>
            <a:r>
              <a:rPr lang="en-US" sz="2800" dirty="0">
                <a:effectLst/>
                <a:latin typeface="Calibri" panose="020F0502020204030204" pitchFamily="34" charset="0"/>
                <a:ea typeface="DengXian" panose="02010600030101010101" pitchFamily="2" charset="-122"/>
                <a:cs typeface="Calibri" panose="020F0502020204030204" pitchFamily="34" charset="0"/>
              </a:rPr>
              <a:t>Haskins, G., Thomas, M. and Johri, L., (2018) </a:t>
            </a:r>
            <a:r>
              <a:rPr lang="en-US" sz="2800" i="1" dirty="0">
                <a:effectLst/>
                <a:latin typeface="Calibri" panose="020F0502020204030204" pitchFamily="34" charset="0"/>
                <a:ea typeface="DengXian" panose="02010600030101010101" pitchFamily="2" charset="-122"/>
                <a:cs typeface="Calibri" panose="020F0502020204030204" pitchFamily="34" charset="0"/>
              </a:rPr>
              <a:t>Kindness in Leadership. </a:t>
            </a:r>
            <a:r>
              <a:rPr lang="en-US" sz="2800" dirty="0">
                <a:effectLst/>
                <a:latin typeface="Calibri" panose="020F0502020204030204" pitchFamily="34" charset="0"/>
                <a:ea typeface="DengXian" panose="02010600030101010101" pitchFamily="2" charset="-122"/>
                <a:cs typeface="Calibri" panose="020F0502020204030204" pitchFamily="34" charset="0"/>
              </a:rPr>
              <a:t>Abingdon: Routledge.</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Kolb, D. (1984) </a:t>
            </a:r>
            <a:r>
              <a:rPr lang="en-GB" sz="2800" i="1" dirty="0">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2800" dirty="0">
                <a:effectLst/>
                <a:latin typeface="Calibri" panose="020F0502020204030204" pitchFamily="34" charset="0"/>
                <a:ea typeface="DengXian" panose="02010600030101010101" pitchFamily="2" charset="-122"/>
                <a:cs typeface="Calibri" panose="020F0502020204030204" pitchFamily="34" charset="0"/>
              </a:rPr>
              <a:t> Upper Saddle River: Prentice Hall.</a:t>
            </a:r>
          </a:p>
          <a:p>
            <a:pPr marL="0" indent="0">
              <a:buNone/>
            </a:pPr>
            <a:r>
              <a:rPr lang="en-GB" sz="2800" dirty="0">
                <a:latin typeface="Calibri" panose="020F0502020204030204" pitchFamily="34" charset="0"/>
                <a:cs typeface="Calibri" panose="020F0502020204030204" pitchFamily="34" charset="0"/>
              </a:rPr>
              <a:t>Lencioni, P., (2005) </a:t>
            </a:r>
            <a:r>
              <a:rPr lang="en-GB" sz="2800" i="1" dirty="0">
                <a:latin typeface="Calibri" panose="020F0502020204030204" pitchFamily="34" charset="0"/>
                <a:cs typeface="Calibri" panose="020F0502020204030204" pitchFamily="34" charset="0"/>
              </a:rPr>
              <a:t>Overcoming the Five Dysfunctions of a Team</a:t>
            </a:r>
            <a:r>
              <a:rPr lang="en-GB" sz="2800" dirty="0">
                <a:latin typeface="Calibri" panose="020F0502020204030204" pitchFamily="34" charset="0"/>
                <a:cs typeface="Calibri" panose="020F0502020204030204" pitchFamily="34" charset="0"/>
              </a:rPr>
              <a:t>. San Francisco: Jossey-Bass.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29742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1678</Words>
  <Application>Microsoft Office PowerPoint</Application>
  <PresentationFormat>Widescreen</PresentationFormat>
  <Paragraphs>156</Paragraphs>
  <Slides>30</Slides>
  <Notes>14</Notes>
  <HiddenSlides>0</HiddenSlides>
  <MMClips>1</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30</vt:i4>
      </vt:variant>
    </vt:vector>
  </HeadingPairs>
  <TitlesOfParts>
    <vt:vector size="44" baseType="lpstr">
      <vt:lpstr>Myriad Pro</vt:lpstr>
      <vt:lpstr>Arial</vt:lpstr>
      <vt:lpstr>Arial Black</vt:lpstr>
      <vt:lpstr>Calibri</vt:lpstr>
      <vt:lpstr>Calibri Light</vt:lpstr>
      <vt:lpstr>Symbol</vt:lpstr>
      <vt:lpstr>Times New Roman</vt:lpstr>
      <vt:lpstr>20140311PresentationUWTSDTemplate</vt:lpstr>
      <vt:lpstr>UWTSD 200_Text 2</vt:lpstr>
      <vt:lpstr>UWTSD 200_Subtitle 4</vt:lpstr>
      <vt:lpstr>Title Slide 1</vt:lpstr>
      <vt:lpstr>2_20140311PresentationUWTSDTemplate</vt:lpstr>
      <vt:lpstr>201500625PowerPointPresentationTemplate</vt:lpstr>
      <vt:lpstr>Custom Design</vt:lpstr>
      <vt:lpstr>   Authenticity and  the Role of the  Leader   Day 5</vt:lpstr>
      <vt:lpstr>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Personal Development Planning</vt:lpstr>
      <vt:lpstr>Working with Your Insights Discovery Personal Profile</vt:lpstr>
      <vt:lpstr>Learning Outcomes</vt:lpstr>
      <vt:lpstr>Things to include in your PDP</vt:lpstr>
      <vt:lpstr>Personal Development Plan PDP</vt:lpstr>
      <vt:lpstr>Our Vision</vt:lpstr>
      <vt:lpstr>Models of reflection</vt:lpstr>
      <vt:lpstr>PowerPoint Presentation</vt:lpstr>
      <vt:lpstr>PowerPoint Presentation</vt:lpstr>
      <vt:lpstr>PowerPoint Presentation</vt:lpstr>
      <vt:lpstr>PowerPoint Presentation</vt:lpstr>
      <vt:lpstr>Gibbs (1988)</vt:lpstr>
      <vt:lpstr>Kolb’s experiential learning cycle (1984)</vt:lpstr>
      <vt:lpstr>Driscoll, based on Borton (1970)</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11</cp:revision>
  <cp:lastPrinted>2021-08-03T18:44:37Z</cp:lastPrinted>
  <dcterms:created xsi:type="dcterms:W3CDTF">2021-06-29T14:16:45Z</dcterms:created>
  <dcterms:modified xsi:type="dcterms:W3CDTF">2024-05-24T13:55:02Z</dcterms:modified>
</cp:coreProperties>
</file>