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ink/ink1.xml" ContentType="application/inkml+xml"/>
  <Override PartName="/ppt/ink/ink2.xml" ContentType="application/inkml+xml"/>
  <Override PartName="/ppt/ink/ink3.xml" ContentType="application/inkml+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57" r:id="rId6"/>
    <p:sldId id="286" r:id="rId7"/>
    <p:sldId id="261" r:id="rId8"/>
    <p:sldId id="287" r:id="rId9"/>
    <p:sldId id="288" r:id="rId10"/>
    <p:sldId id="289" r:id="rId11"/>
    <p:sldId id="258" r:id="rId12"/>
    <p:sldId id="259" r:id="rId13"/>
    <p:sldId id="260" r:id="rId14"/>
    <p:sldId id="262" r:id="rId15"/>
    <p:sldId id="263" r:id="rId16"/>
    <p:sldId id="264" r:id="rId17"/>
    <p:sldId id="280" r:id="rId18"/>
    <p:sldId id="265" r:id="rId19"/>
    <p:sldId id="284" r:id="rId20"/>
    <p:sldId id="285" r:id="rId21"/>
    <p:sldId id="267" r:id="rId22"/>
    <p:sldId id="266" r:id="rId23"/>
    <p:sldId id="268" r:id="rId24"/>
    <p:sldId id="270" r:id="rId25"/>
    <p:sldId id="271" r:id="rId26"/>
    <p:sldId id="275" r:id="rId27"/>
    <p:sldId id="272" r:id="rId28"/>
    <p:sldId id="273" r:id="rId29"/>
    <p:sldId id="283" r:id="rId30"/>
    <p:sldId id="274" r:id="rId31"/>
    <p:sldId id="278" r:id="rId32"/>
    <p:sldId id="276" r:id="rId33"/>
    <p:sldId id="277" r:id="rId34"/>
    <p:sldId id="279" r:id="rId35"/>
    <p:sldId id="290" r:id="rId36"/>
    <p:sldId id="291" r:id="rId3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774" autoAdjust="0"/>
    <p:restoredTop sz="94660"/>
  </p:normalViewPr>
  <p:slideViewPr>
    <p:cSldViewPr snapToGrid="0">
      <p:cViewPr varScale="1">
        <p:scale>
          <a:sx n="114" d="100"/>
          <a:sy n="114" d="100"/>
        </p:scale>
        <p:origin x="426"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viewProps" Target="viewProps.xml"/><Relationship Id="rId21" Type="http://schemas.openxmlformats.org/officeDocument/2006/relationships/slide" Target="slides/slide17.xml"/><Relationship Id="rId34" Type="http://schemas.openxmlformats.org/officeDocument/2006/relationships/slide" Target="slides/slide30.xml"/><Relationship Id="rId42" Type="http://schemas.microsoft.com/office/2016/11/relationships/changesInfo" Target="changesInfos/changesInfo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tin Locock" userId="e15b0232-237d-4436-a587-677fdd88485c" providerId="ADAL" clId="{60040AC6-D0D1-469A-B9A8-E2F4AA8AFD11}"/>
    <pc:docChg chg="modSld">
      <pc:chgData name="Martin Locock" userId="e15b0232-237d-4436-a587-677fdd88485c" providerId="ADAL" clId="{60040AC6-D0D1-469A-B9A8-E2F4AA8AFD11}" dt="2024-03-21T11:45:46.010" v="4" actId="20577"/>
      <pc:docMkLst>
        <pc:docMk/>
      </pc:docMkLst>
      <pc:sldChg chg="modSp mod">
        <pc:chgData name="Martin Locock" userId="e15b0232-237d-4436-a587-677fdd88485c" providerId="ADAL" clId="{60040AC6-D0D1-469A-B9A8-E2F4AA8AFD11}" dt="2024-03-21T11:45:46.010" v="4" actId="20577"/>
        <pc:sldMkLst>
          <pc:docMk/>
          <pc:sldMk cId="167424052" sldId="256"/>
        </pc:sldMkLst>
        <pc:spChg chg="mod">
          <ac:chgData name="Martin Locock" userId="e15b0232-237d-4436-a587-677fdd88485c" providerId="ADAL" clId="{60040AC6-D0D1-469A-B9A8-E2F4AA8AFD11}" dt="2024-03-21T11:45:46.010" v="4" actId="20577"/>
          <ac:spMkLst>
            <pc:docMk/>
            <pc:sldMk cId="167424052" sldId="256"/>
            <ac:spMk id="3" creationId="{00472AF1-905E-4DF7-9CA9-9062CBFE3A2F}"/>
          </ac:spMkLst>
        </pc:spChg>
      </pc:sldChg>
    </pc:docChg>
  </pc:docChgLst>
</pc:chgInfo>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2-17T11:23:31.349"/>
    </inkml:context>
    <inkml:brush xml:id="br0">
      <inkml:brushProperty name="width" value="0.35" units="cm"/>
      <inkml:brushProperty name="height" value="0.35" units="cm"/>
    </inkml:brush>
  </inkml:definitions>
  <inkml:trace contextRef="#ctx0" brushRef="#br0">0 0 24575,'1'1'0,"1"-1"0,-1 1 0,0 0 0,0-1 0,0 1 0,1 0 0,-1 0 0,0 0 0,0 0 0,0 0 0,0 0 0,-1 0 0,1 0 0,0 0 0,0 1 0,-1-1 0,1 0 0,0 0 0,-1 1 0,0-1 0,1 2 0,10 32 0,-10-33 0,106 372 0,-48-100 0,-38-131 0,8 40 0,-22-137 0,-3 0 0,-1 0 0,-6 80 0,0-21 0,3-75 0,-1-18 0,1 1 0,0 0 0,1-1 0,4 23 0,-3-31 0,-1 0 0,0 0 0,1 0 0,0 0 0,0-1 0,0 1 0,0-1 0,1 0 0,-1 1 0,1-1 0,0 0 0,0 0 0,0-1 0,0 1 0,0-1 0,1 1 0,-1-1 0,1 0 0,4 1 0,18 8 0,0-2 0,1-1 0,0-1 0,0-1 0,0-2 0,30 2 0,175-5 0,-140-3 0,223 14 0,-4 0 0,-92 4 0,-149-8 0,-64-8 0,0 1 0,0 1 0,0-1 0,0 1 0,-1 0 0,1 0 0,0 0 0,-1 1 0,0 0 0,1 0 0,-1 1 0,0-1 0,-1 1 0,1 0 0,-1 1 0,0-1 0,0 1 0,4 4 0,-4-4 0,3 2 0,-1-1 0,1 0 0,0 0 0,0-1 0,1 0 0,0 0 0,0-1 0,14 6 0,1-2 0,0-2 0,25 4 0,-43-8 0,1 0 0,-1 0 0,0 1 0,0-1 0,-1 1 0,1 0 0,0 1 0,-1-1 0,0 1 0,0 0 0,0 0 0,0 0 0,-1 0 0,0 1 0,1-1 0,-2 1 0,1 0 0,0 0 0,-1 0 0,0 0 0,2 11 0,4 9 0,-1 2 0,-2-1 0,3 30 0,19 150 0,12 111 0,-26-231 0,-7-58 0,-2 0 0,1 36 0,-8 11 0,1-48 0,1 0 0,1 0 0,1 0 0,7 40 0,-7-63 0,0 1 0,1 0 0,-1-1 0,1 1 0,0-1 0,0 0 0,0 1 0,1-1 0,-1 0 0,1 0 0,0-1 0,0 1 0,1-1 0,-1 1 0,1-1 0,-1 0 0,1 0 0,0-1 0,0 1 0,1-1 0,-1 0 0,8 3 0,4-1 0,0-1 0,0 0 0,1-2 0,-1 0 0,23-1 0,-31 0 0,1678-4 0,-1674 4 0,0 1 0,0 0 0,0 0 0,0 1 0,0 1 0,0 0 0,-1 0 0,12 6 0,-19-7 0,0 0 0,1 1 0,-1-1 0,0 1 0,-1 0 0,1 0 0,0 0 0,-1 0 0,0 1 0,0-1 0,0 1 0,0 0 0,0 0 0,-1 0 0,0 1 0,1-1 0,-2 0 0,1 1 0,0-1 0,-1 1 0,0 0 0,1 6 0,2 67 0,-6 112 0,-2-47 0,3-82 0,2 0 0,3 0 0,3-1 0,15 64 0,-8-66 0,11 96 0,21 120 0,-24-143 0,-21-127 0,0 0 0,0 0 0,1 0 0,0 0 0,0 0 0,0 0 0,0-1 0,1 1 0,-1-1 0,1 1 0,0-1 0,0 0 0,0 0 0,0 0 0,1 0 0,-1-1 0,1 0 0,0 1 0,0-1 0,-1 0 0,1-1 0,0 1 0,5 1 0,11 1 0,-1 1 0,1-2 0,37 1 0,-26-2 0,69 7 0,332 15 0,519-25 0,-920 3 0,56 10 0,-18-1 0,-61-11 0,0 1 0,0 1 0,-1-1 0,1 1 0,0 1 0,-1-1 0,1 1 0,-1 1 0,0-1 0,0 1 0,12 9 0,-15-9 0,0 0 0,0 0 0,-1 1 0,0-1 0,0 1 0,0 0 0,0 0 0,-1 0 0,1 0 0,-1 0 0,-1 0 0,1 1 0,-1-1 0,0 1 0,0-1 0,0 1 0,-1 9 0,0 40 0,-1-23 0,2 1 0,8 52 0,19 92 0,5 28 0,-27-173 0,1 59 0,4 20 0,7-41 0,-12-52 0,-1-1 0,0 2 0,2 31 0,-7-15 0,-1-1 0,-10 53 0,6-47 0,-2 54 0,7-76 0,-1-8 0,1 0 0,1 0 0,-1 0 0,2 0 0,4 19 0,-5-25 0,1 0 0,0 0 0,0-1 0,1 1 0,-1-1 0,1 1 0,0-1 0,-1 0 0,1 0 0,1 0 0,-1-1 0,0 1 0,1-1 0,-1 0 0,1 0 0,0 0 0,6 2 0,37 14 0,-1-3 0,2-1 0,0-3 0,1-2 0,79 5 0,258-12 0,-193-6 0,4507 4 0,-4659-2 42,-1-2 0,60-14 0,-58 10-539,0 1 0,44-1 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2-17T11:23:33.508"/>
    </inkml:context>
    <inkml:brush xml:id="br0">
      <inkml:brushProperty name="width" value="0.35" units="cm"/>
      <inkml:brushProperty name="height" value="0.35" units="cm"/>
    </inkml:brush>
  </inkml:definitions>
  <inkml:trace contextRef="#ctx0" brushRef="#br0">0 2192 24575,'0'-1031'0,"3"979"0,18-101 0,-11 99 0,4-93 0,-15-607-1365</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02-17T11:27:28.914"/>
    </inkml:context>
    <inkml:brush xml:id="br0">
      <inkml:brushProperty name="width" value="0.3" units="cm"/>
      <inkml:brushProperty name="height" value="0.6" units="cm"/>
      <inkml:brushProperty name="color" value="#969696"/>
      <inkml:brushProperty name="tip" value="rectangle"/>
      <inkml:brushProperty name="rasterOp" value="maskPen"/>
      <inkml:brushProperty name="ignorePressure" value="1"/>
    </inkml:brush>
  </inkml:definitions>
  <inkml:trace contextRef="#ctx0" brushRef="#br0">966 1248,'1078'71,"-23"86,-790-114,-261-43,1172 224,-1134-214,-17-5,0 2,-1 0,0 1,29 15,-52-22,0-1,1 0,-1 1,0-1,0 1,0-1,-1 1,1-1,0 1,0 0,0 0,0-1,0 1,-1 0,1 0,0 0,-1 0,1 0,-1 0,1 0,-1 0,1 0,-1 0,0 0,0 0,1 0,-1 0,0 0,0 0,0 0,0 0,0 1,-1 1,0-1,-1 1,0-1,0 1,0-1,0 0,-1 0,1 0,-1 0,1 0,-1 0,-5 2,-37 17,-1-2,-2-2,1-2,-89 15,62-13,-568 113,-169 41,801-168,-19 4,0 1,1 1,-29 14,55-23,0 1,0 0,0 0,1 0,-1 0,0 0,0 0,1 0,-1 1,0-1,1 1,0-1,-1 1,1 0,0-1,0 1,0 0,0 0,0 0,-1 3,2-4,0 1,1-1,-1 1,0-1,1 1,-1-1,1 0,0 1,-1-1,1 0,0 0,0 1,0-1,0 0,0 0,0 0,0 0,0 0,0 0,1-1,1 2,9 5,-1-2,1 0,0 0,1-1,17 4,468 55,-368-51,-104-8,-40-2,-68-1,-1059-69,684 34,312 23,89 6,110 7,1093 118,-956-96,2806 389,-2880-397,185 35,-299-50,1 0,0 0,-1 0,1 0,0 1,-1-1,0 1,6 3,-9-4,0-1,0 0,0 0,0 1,0-1,0 0,0 1,0-1,0 0,0 1,0-1,0 0,0 1,0-1,0 0,0 1,0-1,0 0,0 1,0-1,-1 0,1 1,0-1,0 0,0 0,0 1,-1-1,1 0,0 0,0 1,-1-1,1 0,0 0,0 0,-1 0,1 1,0-1,-1 0,1 0,0 0,-1 0,1 0,0 0,-1 0,1 0,0 0,-1 0,1 0,-73 12,-695 6,575-19,17 0,-227 3,396-2,-50 5,57-3,8 1,43 6,168 21,158 15,146 10,122-2,1322 35,-1-71,-1694-20,-202-2,-60 1,-14 0,-93-14,-724-80,372 48,385 39,62 8,16 0,98-1,903 10,-931-3,122 18,-197-19,0 0,0 0,0 0,0 1,-1 1,10 4,-17-8,-1 1,1-1,-1 0,1 0,-1 1,1-1,-1 1,1-1,-1 0,1 1,-1-1,0 1,1-1,-1 1,0-1,1 1,-1-1,0 1,0-1,1 1,-1 0,0-1,0 1,0-1,0 1,0 0,0-1,0 1,0-1,0 1,0 0,0-1,0 1,0-1,-1 1,1 0,0-1,0 1,-1-1,1 1,0-1,-1 1,1-1,0 1,-1-1,1 0,-1 1,1-1,-1 1,1-1,-1 0,1 1,-1-1,1 0,-1 0,0 1,-8 4,0-1,-1 0,0 0,1-1,-1 0,-19 3,-78 5,71-8,-933 43,918-48,51 2,0 0,0 0,1 0,-1 0,0-1,0 1,0 0,0 0,0 0,0 0,0 0,0 0,0 0,0 0,0 0,0-1,0 1,-1 0,1 0,0 0,0 0,0 0,0 0,0 0,0 0,0 0,0 0,0-1,0 1,0 0,0 0,0 0,0 0,0 0,-1 0,1 0,0 0,0 0,0 0,0 0,0 0,0 0,0 0,0 0,-1 0,29-5,380-20,-117 13,-512 14,90-4,-1433-35,836-15,-1100-73,-8 51,1767 72,24 0,0 2,-62 8,70-1,-61 19,-8 3,-678 87,550-87,-458 47,675-75,-25 4,42-5,0 0,0-1,1 1,-1 0,0 0,0 0,0 0,0 0,0 0,0 0,1 0,-1 0,0 0,0 0,0 0,0 0,0 0,0 0,1 0,-1 0,0 1,0-1,0 0,0 0,0 0,0 0,0 0,1 0,-1 0,0 0,0 0,0 0,0 1,0-1,0 0,0 0,0 0,0 0,0 0,0 0,0 0,0 1,0-1,1 0,-1 0,0 0,0 0,0 0,0 0,0 1,-1-1,1 0,0 0,0 0,0 0,0 0,0 0,0 1,0-1,0 0,0 0,0 0,0 0,0 0,34 8,372 42,-331-42,375 38,101 8,945 104,-18 52,-1139-145,-131-9,-197-53,0 1,-1 1,0 0,0 0,17 12,-26-16,0 0,0 0,0 0,0 0,0 0,0 0,0 1,0-1,-1 0,1 0,0 1,-1-1,1 0,-1 0,0 1,1-1,-1 1,0-1,0 3,0-2,-1 0,0-1,1 1,-1 0,0 0,0 0,0 0,0-1,0 1,-1 0,1-1,0 1,-1-1,1 0,-1 1,0-1,-1 1,-11 7,0-1,-1 0,1-1,-2-1,-20 6,-94 21,123-32,-402 69,344-61,26-2,28 0,17-4,1-1,-1 0,1 0,-1 0,1-1,0 1,10-1,713 50,-607-47,435 12,528 19,-7 35,-838-44,-215-23,-1 1,50 15,-75-18,1-1,0 0,0 0,0 1,-1-1,1 0,0 1,-1-1,1 0,0 1,-1-1,1 1,0 0,-1-1,1 1,-1-1,1 1,-1 0,1-1,-1 1,0 0,1 0,-1 1,0-2,0 1,-1 0,1 0,-1 0,1-1,-1 1,1 0,-1-1,0 1,1 0,-1-1,0 1,0-1,0 1,1-1,-1 1,0-1,0 0,0 1,-1-1,-20 7,0-2,0-1,-27 2,-482 27,175-18,-2227 262,2096-203,95-8,319-53,-209 43,214-39,-129 52,179-62,0 2,0 0,-24 17,38-23,0 0,0 0,0 1,1-1,-1 1,1 0,0 0,0 0,0 0,0 1,1-1,0 1,0-1,0 1,0 0,1 0,-2 8,3-10,0-1,0 0,0 1,0-1,1 1,-1-1,1 0,-1 0,1 1,0-1,0 0,0 0,0 0,0 0,0 0,1 0,-1 0,1 0,-1 0,4 2,1 0,-1 0,1 0,0-1,1 0,-1 0,12 4,30 4,0-1,0-2,89 1,116-2,262-27,254-60,-488 46,936-97,5 34,-640 70,-73 12,-101 11,-232 8,38-3,-211-2,-11 0,-42-2,-177-8,-146-7,-115-13,-875-76,-257-18,1596 123,-72-5,93 6,14-1,64 1,239 1,209 7,177 13,-394-10,3322 139,-3219-122,-160-4,-228-20,0 0,34 10,-54-13,-1 0,1 0,0 0,-1 1,1-1,-1 0,1 0,0 0,-1 1,1-1,-1 0,1 0,-1 1,1-1,-1 1,1-1,-1 0,1 1,-1-1,0 1,1-1,-1 1,0-1,1 1,-1 0,0-1,0 1,1-1,-1 1,0-1,0 1,0 0,0-1,0 1,0 0,0-1,0 2,-2 0,-1 1,0-1,0 0,0 0,0 0,0 0,0-1,0 1,-1-1,1 0,-7 2,-190 40,-159 12,-127 14,-96 15,-1149 177,-1 34,1712-291,-426 90,345-62,99-31,0 0,0 0,-1 0,1 0,0 0,0 0,0 0,0 1,1-1,-1 1,0 0,-2 2,4-3,0-1,0 0,0 1,0-1,0 1,0-1,0 1,0-1,0 1,0-1,0 1,0-1,0 0,1 1,-1-1,0 1,0-1,0 1,1-1,-1 0,0 1,0-1,1 0,-1 1,0-1,1 0,-1 1,1-1,-1 0,0 0,1 1,-1-1,1 0,-1 0,1 0,8 4,0-1,1-1,-1 0,11 1,-13-1,140 20,104 19,-241-39,-1 1,0-1,0 1,12 6,-20-8,0-1,0 1,0-1,0 1,0-1,-1 1,1 0,0-1,0 1,-1 0,1 0,0 0,-1 0,1 0,-1-1,1 1,-1 0,1 0,-1 0,0 1,0 0,0-1,0 0,-1 1,1-1,-1 0,1 0,-1 1,1-1,-1 0,0 0,0 0,1 0,-1 0,0 0,0 0,0 0,0 0,0 0,0 0,-3 0,-9 8,-1-1,-1 0,0-1,0-1,-29 9,-88 14,87-21,-377 50,209-34,202-20,19 0,34 5,495 81,235 44,-589-93,-170-38,0 1,0 0,0 1,0 1,21 13,-33-19,-1 0,1 1,0-1,0 1,-1-1,1 1,-1-1,1 1,0-1,-1 1,1 0,-1-1,1 1,-1 0,1 0,-1-1,0 1,1 0,-1 0,0-1,0 1,0 0,1 0,-1 0,0-1,0 1,0 0,0 0,0 0,0 0,-1-1,1 1,0 0,0 0,-1 0,1-1,0 1,-1 0,1 0,-1-1,1 1,-1 0,1-1,-1 1,1-1,-1 1,1 0,-1-1,0 1,0-1,1 0,-1 1,0-1,0 0,1 1,-2-1,-13 6,0-1,0 0,0-1,-1-1,-19 2,-179 16,-243-8,284-11,-284 2,-501 12,533 14,390-26,-44 11,76-14,-1 0,1 0,-1 0,1 0,0 0,0 1,-1-1,1 1,0 0,0 0,1 0,-1 0,-4 5,6-6,1 0,0 0,0-1,-1 1,1 0,0 0,0-1,0 1,0 0,0 0,0-1,0 1,0 0,0 0,0-1,0 1,1 0,-1 0,0-1,1 1,-1 0,0-1,1 2,26 22,17-1,1-2,1-2,0-2,54 12,-73-21,874 188,-617-144,-180-33,504 104,-502-96,-86-15,-20-12,0 1,-1-1,1 0,0 1,0-1,0 0,0 1,0-1,-1 1,1-1,0 0,0 0,-1 1,1-1,0 0,-1 1,1-1,0 0,-1 0,1 0,0 1,-1-1,1 0,0 0,-1 0,1 0,0 0,-1 0,1 1,-1-1,-44 6,-189 0,0 1,1342-47,-1034 40,28-2,160 18,-243-9,-32 0,-60 5,-151 4,-129-2,-2251 9,3646 8,24 57,-1049-86,360 56,-364-55,78 21,-87-23,1 1,-1-1,0 1,0 0,0 0,0 1,-1-1,1 1,-1 0,1 0,-1 0,0 0,0 1,0-1,4 7,-7-8,0 0,1-1,-1 1,0 0,0-1,0 1,0 0,0 0,0-1,0 1,-1 0,1-1,-1 1,1 0,-1-1,0 1,1-1,-1 1,0-1,0 1,0-1,0 0,0 1,0-1,-1 0,1 0,0 0,-1 0,1 0,-4 2,-50 25,53-28,-61 21,0-2,-75 10,124-26,-25 9,40-9,11 0,79 0,-85-3,1005-1,-132-2,-839 4,239 11,-247-4,-32-8,0 0,1 0,-1 0,0 0,0 1,0-1,1 0,-1 0,0 0,0 0,0 0,0 0,0 0,1 1,-1-1,0 0,0 0,0 0,0 0,0 1,0-1,0 0,0 0,0 0,0 1,0-1,0 0,0 0,1 0,-1 0,0 1,-1-1,1 0,0 0,0 0,0 1,0-1,0 0,0 0,0 0,0 0,0 1,0-1,0 0,0 0,-1 0,1 0,0 1,0-1,0 0,0 0,0 0,-1 0,1 0,0 0,0 0,-1 1,-48 14,-351 47,106-21,266-34,28-7,0 0,0 0,0 0,-1 0,1 0,0 0,0 0,0 0,0 0,0 0,0 0,-1 0,1 0,0 0,0 1,0-1,0 0,0 0,0 0,0 0,-1 0,1 0,0 0,0 0,0 1,0-1,0 0,0 0,0 0,0 0,0 0,0 1,0-1,0 0,0 0,0 0,0 0,0 0,0 1,0-1,0 0,0 0,0 0,0 0,0 0,0 1,0-1,0 0,0 0,0 0,0 0,0 0,0 0,1 0,-1 1,0-1,0 0,0 0,0 0,0 0,0 0,1 0,44 11,378 21,-76-11,-322-19,58 10,-79-12,1 1,-1 0,1 0,-1 1,0-1,0 1,0 0,0 0,0 1,0-1,0 1,5 5,-8-8,-1 1,0-1,0 0,1 1,-1-1,0 1,0-1,0 0,1 1,-1-1,0 1,0-1,0 1,0-1,0 0,0 1,0-1,0 1,0-1,0 1,0-1,0 0,-1 1,1-1,0 1,0-1,0 1,-1-1,1 1,-17 12,-15 0,0-1,0-2,-67 13,81-20,-189 32,111-22,-132 37,205-40,20-3,6-5,0 0,1-1,-1 0,0 0,1 0,-1 0,1 0,-1 0,5-1,436 46,-174-23,1094 175,-1193-162,-165-35,0 1,1-1,-1 1,0 0,0 1,-1 0,1 0,0 0,-1 0,6 6,-11-9,0 1,1-1,-1 1,0-1,0 1,0-1,0 1,0-1,0 1,0-1,0 1,0-1,0 1,0-1,-1 1,1-1,0 1,0-1,0 1,-1-1,1 1,0-1,-1 0,1 1,0-1,-1 1,1-1,0 0,-1 1,1-1,-1 0,1 0,-1 1,1-1,0 0,-1 0,1 0,-1 1,0-1,-55 15,-165 6,-129-8,-2003 37,2307-49,-8 0,-102 14,141-10,20 0,20 0,1-1,-1-1,1-1,35-2,4 1,1848 8,-1223-12,-681 3,34 0,-40 0,-6 0,-27 0,-368 2,-449-5,756-5,80 2,22-2,23-2,1 1,53-6,-35 7,924-190,-926 182,-37 6,-17 1,-29-5,-36-2,1 3,-2 4,-75-2,50 4,22-4,57 2,22-1,31-5,366-63,-330 67,73-6,48-8,-193 25,-1 0,0 0,1 0,-1-1,0 1,1 0,-1-1,0 1,1-1,-1 1,0-1,0 1,0-1,1 0,-1 0,0 1,0-1,0 0,0 0,1-2,-3 3,1-1,0 0,-1 0,1 0,-1 1,1-1,-1 0,0 1,1-1,-1 0,0 1,1-1,-1 1,0-1,1 1,-1-1,0 1,0 0,0-1,0 1,-1 0,-60-18,29 12,18 5,1-2,0 0,-1-1,1 0,0-1,1-1,-1 0,-16-11,-51-33,-1 4,-2 4,-116-41,-277-69,461 147,-660-176,469 127,-876-208,-2 0,1032 249,23 6,1 0,0-2,0-1,0-1,-26-16,53 27,1 0,0-1,0 1,0-1,-1 0,1 1,0-1,0 0,0 0,0 0,0 1,0-1,0 0,0 0,1-1,-1 1,0 0,1 0,-1 0,0 0,1-1,0 1,-1 0,1 0,0-1,-1 1,1 0,0-1,0 1,0 0,0-1,0 1,1-3,1 2,0-1,0 1,1-1,-1 1,0 0,1 0,-1 0,1 0,0 0,0 1,0-1,4-1,22-8,2 1,61-12,-60 16,0-2,0-1,35-15,-63 22,0 1,0-1,0 0,0-1,0 1,0-1,-1 1,0-1,1 0,-1-1,0 1,0 0,0-1,-1 0,1 0,-1 0,0 0,0 0,-1 0,1 0,0-5,-1 3,-1 0,0 0,-1 0,1 0,-1 0,0 0,-1 1,1-1,-1 0,0 1,-1-1,0 1,1 0,-1 0,-5-7,-8-8,-1 0,-19-18,24 27,0 0,1-1,1 0,0-1,1 0,0-1,-13-27,22 39,-1 1,1-1,-1 1,1-1,0 1,0-1,-1 1,1-1,0 0,0 1,1-1,-1 1,0-1,1 1,-1-1,0 1,1-1,0 1,-1-1,1 1,0-1,0 1,0 0,1-2,1 0,1 0,-1 1,0 0,1 0,-1 0,1 0,0 0,0 1,6-2,14-3,1 1,-1 1,1 2,0 0,50 4,131 26,-201-27,677 161,-8 53,-482-151,1020 344,-1089-366,2-6,1-5,2-6,157 11,838-51,-1076 13,0 2,71 9,-103-5,-39-1,-274 6,-238 22,528-31,-1 2,1-1,-1 1,1 1,0-1,-15 8,20-9,1 1,0 0,0-1,0 1,0 0,0 0,0 0,1 0,-1 0,1 0,-1 1,1-1,0 0,0 1,0-1,0 1,0-1,1 1,-1 0,1-1,-1 1,1 0,0-1,1 6,4 36,-4-37,1 0,-1-1,-1 1,1 0,-1 0,0 0,-1-1,1 1,-1 0,-1 0,1-1,-1 1,0-1,-1 0,-5 12,-4-2,0 0,0-1,-1-1,-1 0,-1-1,-16 13,-104 65,97-67,-108 66,113-62,32-28,1 0,0 0,0 1,0-1,0 0,-1 0,1 1,0-1,0 0,0 0,0 1,0-1,0 0,0 0,0 1,-1-1,1 0,0 1,0-1,0 0,0 0,0 1,1-1,-1 0,0 1,0-1,0 0,0 0,0 1,0-1,0 0,0 0,1 1,-1-1,0 0,0 0,0 0,1 1,-1-1,0 0,0 0,0 0,1 0,-1 1,0-1,0 0,1 0,-1 0,0 0,1 0,-1 0,0 0,0 0,1 0,-1 0,0 0,1 0,-1 0,0 0,0 0,1 0,-1 0,0 0,0 0,1-1,19 0,0 0,0-2,21-6,3 1,432-61,-474 69,41-7,-42 6,-5 0,-30-1,-380 0,229 2,-691-4,3-31,813 31,-13 0,0-3,-115-26,182 32,1-1,0 1,-1-1,1 0,0 0,0-1,0 0,0 1,1-2,-1 1,1 0,0-1,0 0,0 0,-6-8,9 9,0 0,0 0,0 0,1 0,0 0,-1 0,1 0,0 0,0 0,1 0,-1 0,0 0,1 0,0 0,0 0,0 0,0 1,0-1,1 0,-1 1,1-1,-1 1,1-1,0 1,0 0,0-1,5-2,24-24,1 2,2 2,1 0,41-20,49-36,-122 79,1 0,-1-1,0 1,0-1,0 0,0 0,0 0,-1 0,1-1,-1 1,0-1,0 1,0-1,-1 0,1 0,-1 0,2-6,-3 6,-1 0,1-1,-1 1,0-1,0 1,0 0,-1 0,1-1,-1 1,0 0,0 0,-1 1,1-1,-1 0,1 1,-1 0,-4-4,-15-16,0 2,-2 0,-45-29,-90-44,95 57,-350-192,-325-195,713 407,-69-48,86 58,0-1,1 0,0 0,0 0,1-1,0-1,-9-15,15 21,-1 0,1-1,0 1,0 0,0-1,1 1,-1-1,1 1,1-1,-1 1,0-1,1 1,0-1,0 1,0 0,1 0,-1-1,1 1,0 0,0 0,4-4,7-12,1 0,31-31,-21 24,-6 5,2 1,0 1,1 1,1 0,1 2,1 1,0 1,1 1,0 1,42-15,42-8,1 5,138-19,233-11,-303 47,138-19,-411 27,35 6,-126 4,167-2,-1 0,1 1,0 2,0 0,1 1,0 0,-22 12,35-16,0 1,0 0,0 1,1-1,-1 1,1 0,0 0,0 0,0 1,1-1,-1 1,1 0,0 0,1 0,-1 0,-2 10,3-7,1 0,0 0,0 0,1 0,0 0,0 0,1 0,0 0,1 0,3 14,8 9,0 1,2-2,1 0,31 42,-45-70,108 157,58 90,-141-204,-2 2,-3 0,28 85,-49-132,-1 0,0 0,0-1,0 1,0 0,0 0,0 0,0 0,0 0,1 0,-1 0,0 0,0 0,0 0,0 0,0-1,0 1,1 0,-1 0,0 0,0 0,0 0,0 0,0 0,1 0,-1 0,0 0,0 0,0 0,0 0,0 1,1-1,-1 0,0 0,0 0,1-35,-3-62,2 86,-5-412,3 597,4 167,-2-340,0 0,0 0,-1 1,1-1,0 0,0 0,0 1,0-1,1 0,-1 0,0 1,0-1,1 0,-1 0,1 0,-1 0,1 1,-1-1,1 0,0 0,1 1,5-38,4-644,-12 445,-33-568,34 791,-2 1,1 0,-2 0,1 0,-1 0,-9-19,12 29,-1-1,0 1,0 0,0-1,0 1,0 0,-1-1,1 1,0 0,-1 0,1 0,0 0,-1 1,1-1,-1 0,1 0,-1 1,0-1,1 1,-4-1,2 1,0 1,-1-1,1 1,0 0,0-1,0 2,0-1,-1 0,1 0,1 1,-1 0,0 0,0 0,-4 3,-10 11,0 0,1 1,1 0,-21 32,-54 95,88-141,-415 782,235-431,121-243,59-107,0-1,0 1,-1-1,1 0,-1 0,1 0,-1 0,0-1,0 1,-7 3,10-6,0 1,-1-1,1 0,-1 0,1 0,-1 0,1 0,-1 0,1 0,-1 0,1-1,0 1,-1 0,1 0,-1 0,1 0,-1 0,1-1,0 1,-1 0,1 0,0-1,-1 1,1 0,0-1,-1 1,1 0,0-1,-1 1,1-1,-8-27,5-30,2-1,3 1,2-1,14-66,-6 39,71-455,23 4,232-692,-336 1222,1 0,-1 1,1 0,0-1,0 1,7-8,-10 14,0-1,1 1,-1-1,1 1,-1-1,0 1,1 0,-1-1,1 1,-1 0,1-1,0 1,-1 0,1 0,-1 0,1-1,-1 1,1 0,0 0,-1 0,1 0,-1 0,1 0,0 0,-1 0,1 0,-1 1,1-1,0 0,1 2,0-1,-1 0,1 1,-1 0,1-1,-1 1,0 0,1 0,-1 0,0-1,0 1,-1 1,2 1,27 80,-3 2,14 91,12 41,-41-190,-6-28,-1-18,2-72,-6-124,-2 108,-2-321,4 418,0-6,-1 0,0 1,-1-1,-7-27,8 40,0-1,0 0,0 1,0-1,-1 1,1-1,-1 1,1-1,-1 1,0 0,0 0,0 0,0 0,0 0,0 0,-1 1,1-1,-1 1,1-1,-1 1,1 0,-1 0,0 0,1 1,-1-1,0 0,0 1,0 0,0 0,1 0,-7 1,-3 0,1 2,-1 0,1 0,0 1,0 0,0 1,0 1,-14 9,-80 64,85-63,-92 75,-172 135,201-167,-145 79,118-86,-2-4,-2-5,-1-6,-198 38,155-49,-1-7,-1-7,-165-10,234-4,1-5,0-3,1-4,1-4,-120-41,122 23,80 33,0-1,0 1,0-1,1 0,-1-1,1 0,0 0,0 0,-6-9,10 12,-1 0,1 0,0-1,0 1,1 0,-1 0,0-1,1 1,-1 0,1-1,0 1,0 0,0-1,0 1,0-1,0 1,1 0,-1-1,1 1,0 0,0 0,0-1,0 1,0 0,0 0,0 0,1 0,-1 0,1 0,2-2,4-4,0 1,1 0,0 0,0 1,12-7,12-3,0 0,1 2,0 2,1 1,0 2,1 1,56-4,261 5,-319 7,-20 1,-1-1,-1 1,1-2,0 0,23-4,-33 4,-1 0,1 1,-1-1,1 0,-1 0,0-1,0 1,1 0,-1-1,0 1,0-1,0 0,0 0,-1 0,1 0,0 0,-1 0,1 0,-1 0,0-1,0 1,0-1,0 1,0-1,-1 1,1-1,-1 1,1-1,-1-4,0 5,1 0,-1 0,1 0,0 0,0 0,0 0,0 0,0 0,0 0,0 0,0 0,1 1,-1-1,1 0,-1 1,1-1,0 1,0 0,0 0,-1-1,1 1,0 0,4-1,55-17,-47 16,71-15,-49 12,1-2,-2-1,1-2,39-19,-67 27,0-1,-1 0,1-1,-1 0,0 0,-1 0,1-1,-1 0,0-1,0 1,-1-1,0 0,0 0,-1-1,0 1,0-1,-1 0,0 0,0 0,-1-1,0 1,0 0,0-11,-2 13,1 0,-2 0,1 1,-1-1,0 0,0 1,0-1,-1 0,0 1,0 0,0-1,-1 1,0 0,-3-5,-1 2,1 0,-1 1,0 0,-1 0,0 1,0 0,-13-8,-11-3,-2 2,0 1,-52-14,62 20,-366-93,84 24,241 59,19 6,0-1,-65-30,82 22,28 20,1 1,-1-1,1 0,-1 0,1 1,-1-1,1 0,0 0,-1 0,1 0,0 0,-1 1,1-1,0 0,0 0,0 0,0 0,0 0,0 0,0 0,1-1,0-1,1 1,0-1,0 1,0-1,1 1,-1 0,0 0,1 0,0 0,-1 0,1 1,0-1,0 1,0 0,0-1,0 2,5-2,30-9,1 1,78-8,84 6,-161 11,26-4,-66 5,0 0,0 0,1 0,-1 0,0 0,0 0,0 0,0 0,1 0,-1 0,0-1,0 1,0 0,0 0,1 0,-1 0,0 0,0 0,0 0,0 0,1 0,-1-1,0 1,0 0,0 0,0 0,0 0,0 0,0-1,0 1,1 0,-1 0,0 0,0 0,0-1,0 1,0 0,0 0,0 0,0 0,0-1,0 1,0 0,0 0,0 0,0 0,0-1,0 1,-1 0,1 0,0 0,0 0,0-1,-17-9,-35-8,-1 2,-76-13,97 22,-704-126,-79-17,691 123,75 20,49 7,0 0,0 0,0 0,1 0,-1 0,0 0,0 0,0 0,0 0,0 0,0 0,0 0,0 1,0-1,1 0,-1 0,0 0,0 0,0 0,0 0,0 0,0 0,0 0,0 0,0 1,0-1,0 0,0 0,0 0,0 0,0 0,0 0,0 0,0 1,0-1,0 0,0 0,0 0,0 0,0 0,0 0,0 0,0 1,0-1,0 0,0 0,0 0,0 0,0 0,0 0,-1 0,1 0,0 0,0 0,0 1,0-1,0 0,0 0,28 13,411 146,14-29,-297-87,-11-4,166 51,-454-124,-741-216,-492-122,1284 350,64 12,60 8,219 6,150-2,-107-8,501 54,36 66,-415-54,-325-49,-32-5,-1 3,0 2,79 27,-112-27,0 1,-2 1,1 2,-2 0,24 21,-13-11,38 23,-5-13,1-3,1-3,97 28,223 38,-221-57,-5-2,272 76,-421-107,0 0,0 1,-1 1,21 13,-31-18,0-1,0 1,0 0,0 0,-1 0,1 0,0 0,-1 0,1 0,-1 0,0 1,0-1,2 5,-3-6,0 1,0-1,0 1,0-1,0 1,-1-1,1 1,0-1,-1 1,0-1,1 1,-1-1,1 0,-1 1,0-1,0 0,0 0,0 1,0-1,0 0,0 0,0 0,-1 0,1-1,-3 3,-5 1,-1 0,0 0,0-1,0 0,0 0,0-1,-1-1,1 0,-1 0,-17-2,2 2,12-1,-92 5,-116-11,212 5,0 0,0-1,1 0,-1-1,-9-3,18 6,0-1,-1 1,1-1,0 1,-1-1,1 0,0 0,0 1,0-1,0 0,0 0,0 0,0 0,0 0,0 0,0 0,1-1,-1 1,0 0,1 0,-1-1,1 1,-1 0,1-1,0 1,-1 0,1-1,0 1,0-1,0 1,0 0,0-1,0 1,1-1,-1 1,0 0,1-1,-1 1,1 0,-1-1,1 1,0 0,-1 0,2-1,10-13,0 1,1 0,0 1,1 1,0 0,1 1,1 1,30-17,39-28,-83 54,0 0,-1 0,1 0,-1 0,1 0,-1-1,1 1,-1 0,0-1,0 0,0 1,0-1,0 1,0-1,0 0,0 0,0 0,-1 0,1 1,-1-1,0 0,1 0,-1 0,0 0,0 0,0 0,-1-4,-1 2,0 0,-1 0,1 0,-1 0,0 1,0-1,0 1,-1 0,1 0,-1 0,-7-5,-24-15,0 2,-2 1,-42-17,-123-36,141 52,-213-69,-97-29,-101-27,-2227-615,2360 680,-48 4,349 71,17 3,62 7,2066 272,-2077-272,82 14,-96-12,-26-3,-40-3,-991-126,928 102,110 24,-1-1,0 0,0 0,0 0,1-1,-1 1,1-1,-1 0,1 0,-4-2,7 3,0 1,0 0,0 0,0-1,0 1,0 0,1-1,-1 1,0 0,0 0,0-1,0 1,0 0,0-1,0 1,1 0,-1 0,0 0,0-1,0 1,1 0,-1 0,0 0,0-1,1 1,-1 0,0 0,0 0,1 0,-1 0,0 0,1-1,-1 1,0 0,0 0,1 0,-1 0,32-6,95-5,144 8,-147 3,148 0,1254 6,-1500-6,1 0,0 0,-1 2,1 1,0 1,33 10,-55-10,-15 0,-18 1,0-3,-1 0,1-1,-44-6,15 2,-228-17,-111-18,-106-25,-1245-258,11-87,146 32,1162 283,-510-78,1487 265,809 248,-1225-302,206 69,-327-105,-1 0,0 1,20 11,-31-16,1 1,-1-1,0 0,1 0,-1 1,1-1,-1 0,1 1,-1-1,0 0,1 1,-1-1,0 1,0-1,1 1,-1-1,0 0,0 1,1-1,-1 1,0-1,0 1,0-1,0 1,0-1,0 1,0 0,0-1,0 1,0-1,0 1,0-1,0 1,0-1,-1 1,1 0,-2 0,-1 1,1 0,0-1,-1 0,1 1,-1-1,0 0,1-1,-1 1,0 0,1-1,-5 1,-96 12,0-5,-139-6,130-2,49-1,8 1,-87 8,131-4,26-1,34 0,181 2,395 18,-182 16,91 19,3062 435,-3515-481,256 39,-147-15,-148-21,-42-15,1 0,-1 0,0 0,0 1,0-1,1 0,-1 0,0 0,0 0,0 0,1 0,-1 0,0 1,0-1,0 0,1 0,-1 0,0 0,0 1,0-1,0 0,0 0,1 0,-1 1,0-1,0 0,0 0,0 0,0 1,0-1,0 0,0 0,0 1,0-1,0 0,0 0,0 1,0-1,0 0,0 0,0 1,0-1,0 0,0 0,-1 0,1 1,0-1,0 0,0 0,0 0,0 1,-1-1,1 0,0 0,0 0,0 0,-1 0,1 1,-7 1,-1 0,1 0,-1 0,1-1,-12 0,-68 4,1-4,-130-16,203 13,-1 0,1 0,-22-8,35 10,0 0,-1 0,1 0,0 0,0 0,-1 0,1-1,0 1,0 0,-1 0,1 0,0 0,0 0,-1-1,1 1,0 0,0 0,-1 0,1-1,0 1,0 0,0 0,0-1,0 1,-1 0,1 0,0-1,0 1,0 0,0 0,0-1,0 1,0 0,0-1,0 1,0 0,0-1,0 1,0-1,18-7,30 0,1 1,97 0,-81 5,1709-11,-1315 16,-415-3,105 6,-147-7,-1 1,1 0,0 0,0 0,0 1,0-1,0 0,0 1,-1-1,1 1,0 0,0-1,-1 1,1 0,0 0,-1 0,1 0,-1 0,1 1,-1-1,0 0,0 1,1-1,0 4,-2-3,-1 0,1 0,-1 1,0-1,0 0,0 0,0 0,0 0,-1 0,1 0,-1 0,1 0,-1 0,1-1,-1 1,0-1,0 1,0-1,0 0,-3 2,-38 25,-2-1,-68 30,-108 33,143-59,23-9,-204 72,223-83,0-3,-1 0,0-3,0-1,-48-1,65-4,-38 1,55 0,0 0,0 1,-1-1,1 1,0 0,0 0,0 0,0 0,1 1,-1-1,0 1,0-1,1 1,-4 3,6-4,-1-1,1 1,-1 0,1-1,0 1,-1-1,1 1,0 0,0-1,-1 1,1 0,0-1,0 1,0 0,0-1,0 1,0 0,0-1,0 1,0 0,0 0,0-1,1 1,-1 0,0-1,0 1,1-1,-1 1,0 0,1-1,-1 1,1-1,-1 1,1-1,-1 1,1-1,-1 1,1-1,-1 0,1 1,0-1,-1 0,1 1,0-1,-1 0,1 0,0 1,-1-1,2 0,42 13,-37-11,-544 0,251-6,201 4,81 0,7 0,16 0,158 0,87 0,456-1,815 3,-1410 2,-120-4,0 1,-1-1,1 1,0-1,-1 2,1-1,7 3,-12-4,0 0,0 1,1-1,-1 0,0 0,0 1,0-1,0 0,1 0,-1 1,0-1,0 0,0 1,0-1,0 0,0 1,0-1,1 0,-1 1,0-1,0 0,0 1,-1-1,1 0,0 1,0-1,0 0,0 1,0-1,0 0,0 0,0 1,-1-1,1 0,0 1,0-1,0 0,-1 0,1 1,0-1,0 0,-1 0,1 0,0 1,0-1,-1 0,1 0,0 0,-1 0,1 0,-1 1,-13 6,-1 0,-29 9,37-14,-544 161,19-8,475-132,56-23,1 0,-1 0,0 0,1 0,-1 0,1 1,-1-1,0 0,1 1,-1-1,1 0,-1 1,1-1,-1 0,1 1,0-1,-1 1,1-1,-1 1,1-1,0 1,0-1,-1 1,1 0,0-1,0 1,0-1,-1 1,1 0,0 0,16 7,32-4,-1-5,-35 0,-1 0,0 1,1 0,-1 1,0 0,20 5,-30-6,-1 0,0 0,1 0,-1 0,1 0,-1 0,1 0,-1 1,0-1,1 0,-1 0,0 1,1-1,-1 0,0 0,1 1,-1-1,0 0,1 1,-1-1,0 1,0-1,1 0,-1 1,0-1,0 1,0-1,0 0,0 1,1-1,-1 1,0-1,0 1,0-1,0 0,0 1,0-1,-1 1,1-1,0 1,0-1,0 0,0 1,0-1,-1 1,1-1,0 0,-1 1,-19 17,-14 3,-63 27,67-35,0 1,1 2,-38 27,67-43,-1 0,1 0,-1 0,1 0,-1 1,1-1,-1 0,1 0,-1 1,1-1,0 0,-1 1,1-1,-1 0,1 1,0-1,-1 1,1-1,0 1,0-1,-1 1,1-1,0 1,0-1,0 1,-1-1,1 1,0-1,0 1,0-1,0 1,0-1,0 1,0-1,0 1,0-1,1 1,-1-1,0 1,0-1,0 1,1-1,-1 1,0-1,0 1,1-1,-1 1,0-1,1 0,0 1,31 8,70 1,204-9,-127-4,-144 3,-11-2,1 2,-1 1,1 1,-1 1,0 1,37 12,-60-16,0 0,1 0,-1 1,0-1,0 1,0-1,0 1,0-1,0 1,0-1,0 1,0 0,-1-1,1 1,0 0,0 0,-1 0,1 0,0 0,-1 0,1 0,-1 0,1 0,-1 0,1 0,-1 0,0 0,0 0,0 0,1 0,-1 2,-1-1,0 1,0-1,0 1,-1-1,1 0,0 0,-1 0,1 0,-1 0,0 0,0 0,0 0,-2 1,-11 8,0 0,-30 14,18-11,0-1,-1-2,-54 15,81-25,-1-1,0 1,0-1,0 1,0-1,1 0,-1 0,0 0,0 0,0 0,0 0,0-1,0 1,1 0,-1-1,0 0,0 1,0-1,1 0,-1 0,0 0,1 0,-3-2,3 1,0 0,0 1,1-1,-1 0,0 0,1 0,-1 0,1 0,0 0,0 0,0-1,0 1,0 0,0 0,0 0,1 0,0-3,3-8,1 1,0 0,0 0,1 0,11-15,-13 21,1 1,-1-1,1 1,1 0,-1 0,1 1,0-1,0 1,0 0,1 1,-1 0,1 0,13-4,-15 6,-1 0,1 0,-1 0,1 1,0-1,-1 1,1 0,0 1,-1-1,1 1,-1 0,1 0,-1 0,1 1,-1 0,0 0,0 0,0 0,0 0,0 1,0 0,6 6,-7-6,0 0,0 0,-1 1,1 0,-1-1,1 1,-1 0,-1 0,1 0,0 0,-1 1,0-1,0 0,0 0,-1 1,1-1,-1 1,0-1,0 1,-1-1,1 0,-1 1,-2 7,-4 5,0 0,-1-1,0 1,-18 23,-16 34,33-48</inkml:trace>
</inkml:ink>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6CABC6-128C-4C37-8061-BADC7337693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1A36F67-2CDD-4FFE-9FB9-05A11F32115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CC9B01C-363C-49DD-A505-53075C7BFD58}"/>
              </a:ext>
            </a:extLst>
          </p:cNvPr>
          <p:cNvSpPr>
            <a:spLocks noGrp="1"/>
          </p:cNvSpPr>
          <p:nvPr>
            <p:ph type="dt" sz="half" idx="10"/>
          </p:nvPr>
        </p:nvSpPr>
        <p:spPr/>
        <p:txBody>
          <a:bodyPr/>
          <a:lstStyle/>
          <a:p>
            <a:fld id="{686AA9CE-C963-4FC9-BFC9-76EFB6355B6C}" type="datetimeFigureOut">
              <a:rPr lang="en-GB" smtClean="0"/>
              <a:t>21/03/2024</a:t>
            </a:fld>
            <a:endParaRPr lang="en-GB"/>
          </a:p>
        </p:txBody>
      </p:sp>
      <p:sp>
        <p:nvSpPr>
          <p:cNvPr id="5" name="Footer Placeholder 4">
            <a:extLst>
              <a:ext uri="{FF2B5EF4-FFF2-40B4-BE49-F238E27FC236}">
                <a16:creationId xmlns:a16="http://schemas.microsoft.com/office/drawing/2014/main" id="{036F19F7-B6B3-452C-B4F4-4236D1F672C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DD2AF0C-1A61-48A7-9A6E-5B1F7236FC2F}"/>
              </a:ext>
            </a:extLst>
          </p:cNvPr>
          <p:cNvSpPr>
            <a:spLocks noGrp="1"/>
          </p:cNvSpPr>
          <p:nvPr>
            <p:ph type="sldNum" sz="quarter" idx="12"/>
          </p:nvPr>
        </p:nvSpPr>
        <p:spPr/>
        <p:txBody>
          <a:bodyPr/>
          <a:lstStyle/>
          <a:p>
            <a:fld id="{03FB861E-36EE-41BB-8EB0-B4A5BCD4147B}" type="slidenum">
              <a:rPr lang="en-GB" smtClean="0"/>
              <a:t>‹#›</a:t>
            </a:fld>
            <a:endParaRPr lang="en-GB"/>
          </a:p>
        </p:txBody>
      </p:sp>
    </p:spTree>
    <p:extLst>
      <p:ext uri="{BB962C8B-B14F-4D97-AF65-F5344CB8AC3E}">
        <p14:creationId xmlns:p14="http://schemas.microsoft.com/office/powerpoint/2010/main" val="36132685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E06052-14FD-4D55-B2C7-299C7F746FE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6A2331C-3268-4A1E-9A0A-78A858E3C3D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DE9F47-3B00-446E-9374-2BF122491ACC}"/>
              </a:ext>
            </a:extLst>
          </p:cNvPr>
          <p:cNvSpPr>
            <a:spLocks noGrp="1"/>
          </p:cNvSpPr>
          <p:nvPr>
            <p:ph type="dt" sz="half" idx="10"/>
          </p:nvPr>
        </p:nvSpPr>
        <p:spPr/>
        <p:txBody>
          <a:bodyPr/>
          <a:lstStyle/>
          <a:p>
            <a:fld id="{686AA9CE-C963-4FC9-BFC9-76EFB6355B6C}" type="datetimeFigureOut">
              <a:rPr lang="en-GB" smtClean="0"/>
              <a:t>21/03/2024</a:t>
            </a:fld>
            <a:endParaRPr lang="en-GB"/>
          </a:p>
        </p:txBody>
      </p:sp>
      <p:sp>
        <p:nvSpPr>
          <p:cNvPr id="5" name="Footer Placeholder 4">
            <a:extLst>
              <a:ext uri="{FF2B5EF4-FFF2-40B4-BE49-F238E27FC236}">
                <a16:creationId xmlns:a16="http://schemas.microsoft.com/office/drawing/2014/main" id="{BBF62808-7519-491E-9ED7-097752A7250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6C80854-FB7C-411D-AB83-3CAD16F98226}"/>
              </a:ext>
            </a:extLst>
          </p:cNvPr>
          <p:cNvSpPr>
            <a:spLocks noGrp="1"/>
          </p:cNvSpPr>
          <p:nvPr>
            <p:ph type="sldNum" sz="quarter" idx="12"/>
          </p:nvPr>
        </p:nvSpPr>
        <p:spPr/>
        <p:txBody>
          <a:bodyPr/>
          <a:lstStyle/>
          <a:p>
            <a:fld id="{03FB861E-36EE-41BB-8EB0-B4A5BCD4147B}" type="slidenum">
              <a:rPr lang="en-GB" smtClean="0"/>
              <a:t>‹#›</a:t>
            </a:fld>
            <a:endParaRPr lang="en-GB"/>
          </a:p>
        </p:txBody>
      </p:sp>
    </p:spTree>
    <p:extLst>
      <p:ext uri="{BB962C8B-B14F-4D97-AF65-F5344CB8AC3E}">
        <p14:creationId xmlns:p14="http://schemas.microsoft.com/office/powerpoint/2010/main" val="36947625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B04E23-E8E4-44FF-8D87-96702EABE41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A3A92FD-51DC-4182-9F60-0A0C7B60B0C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5C7527D-5FF3-4425-8A3A-BFAFB0C6359A}"/>
              </a:ext>
            </a:extLst>
          </p:cNvPr>
          <p:cNvSpPr>
            <a:spLocks noGrp="1"/>
          </p:cNvSpPr>
          <p:nvPr>
            <p:ph type="dt" sz="half" idx="10"/>
          </p:nvPr>
        </p:nvSpPr>
        <p:spPr/>
        <p:txBody>
          <a:bodyPr/>
          <a:lstStyle/>
          <a:p>
            <a:fld id="{686AA9CE-C963-4FC9-BFC9-76EFB6355B6C}" type="datetimeFigureOut">
              <a:rPr lang="en-GB" smtClean="0"/>
              <a:t>21/03/2024</a:t>
            </a:fld>
            <a:endParaRPr lang="en-GB"/>
          </a:p>
        </p:txBody>
      </p:sp>
      <p:sp>
        <p:nvSpPr>
          <p:cNvPr id="5" name="Footer Placeholder 4">
            <a:extLst>
              <a:ext uri="{FF2B5EF4-FFF2-40B4-BE49-F238E27FC236}">
                <a16:creationId xmlns:a16="http://schemas.microsoft.com/office/drawing/2014/main" id="{36FFD1D4-4C45-449A-98EF-2B519E85ECF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BCCA265-8993-4376-8CE0-B59CE21BFBB8}"/>
              </a:ext>
            </a:extLst>
          </p:cNvPr>
          <p:cNvSpPr>
            <a:spLocks noGrp="1"/>
          </p:cNvSpPr>
          <p:nvPr>
            <p:ph type="sldNum" sz="quarter" idx="12"/>
          </p:nvPr>
        </p:nvSpPr>
        <p:spPr/>
        <p:txBody>
          <a:bodyPr/>
          <a:lstStyle/>
          <a:p>
            <a:fld id="{03FB861E-36EE-41BB-8EB0-B4A5BCD4147B}" type="slidenum">
              <a:rPr lang="en-GB" smtClean="0"/>
              <a:t>‹#›</a:t>
            </a:fld>
            <a:endParaRPr lang="en-GB"/>
          </a:p>
        </p:txBody>
      </p:sp>
    </p:spTree>
    <p:extLst>
      <p:ext uri="{BB962C8B-B14F-4D97-AF65-F5344CB8AC3E}">
        <p14:creationId xmlns:p14="http://schemas.microsoft.com/office/powerpoint/2010/main" val="19140115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7086BE-493F-4E78-9C2F-59904943B6C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6E32A62-38CC-446A-9022-E75CC5EF8C2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85C2A2D-7ED5-49AC-BF98-0AFB39B3676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026D919-2F76-4744-8263-85194C0AC50F}"/>
              </a:ext>
            </a:extLst>
          </p:cNvPr>
          <p:cNvSpPr>
            <a:spLocks noGrp="1"/>
          </p:cNvSpPr>
          <p:nvPr>
            <p:ph type="dt" sz="half" idx="10"/>
          </p:nvPr>
        </p:nvSpPr>
        <p:spPr/>
        <p:txBody>
          <a:bodyPr/>
          <a:lstStyle/>
          <a:p>
            <a:fld id="{686AA9CE-C963-4FC9-BFC9-76EFB6355B6C}" type="datetimeFigureOut">
              <a:rPr lang="en-GB" smtClean="0"/>
              <a:t>21/03/2024</a:t>
            </a:fld>
            <a:endParaRPr lang="en-GB"/>
          </a:p>
        </p:txBody>
      </p:sp>
      <p:sp>
        <p:nvSpPr>
          <p:cNvPr id="6" name="Footer Placeholder 5">
            <a:extLst>
              <a:ext uri="{FF2B5EF4-FFF2-40B4-BE49-F238E27FC236}">
                <a16:creationId xmlns:a16="http://schemas.microsoft.com/office/drawing/2014/main" id="{15DBC662-27EC-4953-87A8-2507E2AB443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E7AF390-952D-4C3D-BED1-C5CCB09B0C26}"/>
              </a:ext>
            </a:extLst>
          </p:cNvPr>
          <p:cNvSpPr>
            <a:spLocks noGrp="1"/>
          </p:cNvSpPr>
          <p:nvPr>
            <p:ph type="sldNum" sz="quarter" idx="12"/>
          </p:nvPr>
        </p:nvSpPr>
        <p:spPr/>
        <p:txBody>
          <a:bodyPr/>
          <a:lstStyle/>
          <a:p>
            <a:fld id="{03FB861E-36EE-41BB-8EB0-B4A5BCD4147B}" type="slidenum">
              <a:rPr lang="en-GB" smtClean="0"/>
              <a:t>‹#›</a:t>
            </a:fld>
            <a:endParaRPr lang="en-GB"/>
          </a:p>
        </p:txBody>
      </p:sp>
    </p:spTree>
    <p:extLst>
      <p:ext uri="{BB962C8B-B14F-4D97-AF65-F5344CB8AC3E}">
        <p14:creationId xmlns:p14="http://schemas.microsoft.com/office/powerpoint/2010/main" val="37016125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B56174-8398-4DC3-B6F8-424A3942888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CB178F2-FE2B-4FCF-BA0A-2B9E970D737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0EEEA44-EECA-48D3-88B5-9E5344671DC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8023192-E5CF-4FF1-83D0-6ECE975AB7A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E6E8720-96F2-4DA7-86B0-0840687D472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B75AC38-ED81-4E43-9FB3-DBF80AC6B4AA}"/>
              </a:ext>
            </a:extLst>
          </p:cNvPr>
          <p:cNvSpPr>
            <a:spLocks noGrp="1"/>
          </p:cNvSpPr>
          <p:nvPr>
            <p:ph type="dt" sz="half" idx="10"/>
          </p:nvPr>
        </p:nvSpPr>
        <p:spPr/>
        <p:txBody>
          <a:bodyPr/>
          <a:lstStyle/>
          <a:p>
            <a:fld id="{686AA9CE-C963-4FC9-BFC9-76EFB6355B6C}" type="datetimeFigureOut">
              <a:rPr lang="en-GB" smtClean="0"/>
              <a:t>21/03/2024</a:t>
            </a:fld>
            <a:endParaRPr lang="en-GB"/>
          </a:p>
        </p:txBody>
      </p:sp>
      <p:sp>
        <p:nvSpPr>
          <p:cNvPr id="8" name="Footer Placeholder 7">
            <a:extLst>
              <a:ext uri="{FF2B5EF4-FFF2-40B4-BE49-F238E27FC236}">
                <a16:creationId xmlns:a16="http://schemas.microsoft.com/office/drawing/2014/main" id="{CC25609C-1437-49FC-8930-01F21C6D81B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842F758-4D8A-41E5-96D4-31EE4D504222}"/>
              </a:ext>
            </a:extLst>
          </p:cNvPr>
          <p:cNvSpPr>
            <a:spLocks noGrp="1"/>
          </p:cNvSpPr>
          <p:nvPr>
            <p:ph type="sldNum" sz="quarter" idx="12"/>
          </p:nvPr>
        </p:nvSpPr>
        <p:spPr/>
        <p:txBody>
          <a:bodyPr/>
          <a:lstStyle/>
          <a:p>
            <a:fld id="{03FB861E-36EE-41BB-8EB0-B4A5BCD4147B}" type="slidenum">
              <a:rPr lang="en-GB" smtClean="0"/>
              <a:t>‹#›</a:t>
            </a:fld>
            <a:endParaRPr lang="en-GB"/>
          </a:p>
        </p:txBody>
      </p:sp>
    </p:spTree>
    <p:extLst>
      <p:ext uri="{BB962C8B-B14F-4D97-AF65-F5344CB8AC3E}">
        <p14:creationId xmlns:p14="http://schemas.microsoft.com/office/powerpoint/2010/main" val="16486666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F129E8-6D37-4E58-8DC2-90FDC84DA65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DF017CC-8AA8-4706-BCBD-09F28F107B28}"/>
              </a:ext>
            </a:extLst>
          </p:cNvPr>
          <p:cNvSpPr>
            <a:spLocks noGrp="1"/>
          </p:cNvSpPr>
          <p:nvPr>
            <p:ph type="dt" sz="half" idx="10"/>
          </p:nvPr>
        </p:nvSpPr>
        <p:spPr/>
        <p:txBody>
          <a:bodyPr/>
          <a:lstStyle/>
          <a:p>
            <a:fld id="{686AA9CE-C963-4FC9-BFC9-76EFB6355B6C}" type="datetimeFigureOut">
              <a:rPr lang="en-GB" smtClean="0"/>
              <a:t>21/03/2024</a:t>
            </a:fld>
            <a:endParaRPr lang="en-GB"/>
          </a:p>
        </p:txBody>
      </p:sp>
      <p:sp>
        <p:nvSpPr>
          <p:cNvPr id="4" name="Footer Placeholder 3">
            <a:extLst>
              <a:ext uri="{FF2B5EF4-FFF2-40B4-BE49-F238E27FC236}">
                <a16:creationId xmlns:a16="http://schemas.microsoft.com/office/drawing/2014/main" id="{15DADA85-FBA3-4471-8622-236FDB79854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A2CA8AA-E4B1-49BA-AE7E-9A428DCB2842}"/>
              </a:ext>
            </a:extLst>
          </p:cNvPr>
          <p:cNvSpPr>
            <a:spLocks noGrp="1"/>
          </p:cNvSpPr>
          <p:nvPr>
            <p:ph type="sldNum" sz="quarter" idx="12"/>
          </p:nvPr>
        </p:nvSpPr>
        <p:spPr/>
        <p:txBody>
          <a:bodyPr/>
          <a:lstStyle/>
          <a:p>
            <a:fld id="{03FB861E-36EE-41BB-8EB0-B4A5BCD4147B}" type="slidenum">
              <a:rPr lang="en-GB" smtClean="0"/>
              <a:t>‹#›</a:t>
            </a:fld>
            <a:endParaRPr lang="en-GB"/>
          </a:p>
        </p:txBody>
      </p:sp>
    </p:spTree>
    <p:extLst>
      <p:ext uri="{BB962C8B-B14F-4D97-AF65-F5344CB8AC3E}">
        <p14:creationId xmlns:p14="http://schemas.microsoft.com/office/powerpoint/2010/main" val="6137848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493496F-2CCF-4ECB-8C1C-D9899D42EBB4}"/>
              </a:ext>
            </a:extLst>
          </p:cNvPr>
          <p:cNvSpPr>
            <a:spLocks noGrp="1"/>
          </p:cNvSpPr>
          <p:nvPr>
            <p:ph type="dt" sz="half" idx="10"/>
          </p:nvPr>
        </p:nvSpPr>
        <p:spPr/>
        <p:txBody>
          <a:bodyPr/>
          <a:lstStyle/>
          <a:p>
            <a:fld id="{686AA9CE-C963-4FC9-BFC9-76EFB6355B6C}" type="datetimeFigureOut">
              <a:rPr lang="en-GB" smtClean="0"/>
              <a:t>21/03/2024</a:t>
            </a:fld>
            <a:endParaRPr lang="en-GB"/>
          </a:p>
        </p:txBody>
      </p:sp>
      <p:sp>
        <p:nvSpPr>
          <p:cNvPr id="3" name="Footer Placeholder 2">
            <a:extLst>
              <a:ext uri="{FF2B5EF4-FFF2-40B4-BE49-F238E27FC236}">
                <a16:creationId xmlns:a16="http://schemas.microsoft.com/office/drawing/2014/main" id="{74A3E37A-7DFA-4369-80A5-B6F4500463E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7986418-BF1A-48A6-B418-05B82384AE22}"/>
              </a:ext>
            </a:extLst>
          </p:cNvPr>
          <p:cNvSpPr>
            <a:spLocks noGrp="1"/>
          </p:cNvSpPr>
          <p:nvPr>
            <p:ph type="sldNum" sz="quarter" idx="12"/>
          </p:nvPr>
        </p:nvSpPr>
        <p:spPr/>
        <p:txBody>
          <a:bodyPr/>
          <a:lstStyle/>
          <a:p>
            <a:fld id="{03FB861E-36EE-41BB-8EB0-B4A5BCD4147B}" type="slidenum">
              <a:rPr lang="en-GB" smtClean="0"/>
              <a:t>‹#›</a:t>
            </a:fld>
            <a:endParaRPr lang="en-GB"/>
          </a:p>
        </p:txBody>
      </p:sp>
    </p:spTree>
    <p:extLst>
      <p:ext uri="{BB962C8B-B14F-4D97-AF65-F5344CB8AC3E}">
        <p14:creationId xmlns:p14="http://schemas.microsoft.com/office/powerpoint/2010/main" val="8837414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EF0A0E-C8A2-467F-9F8C-E8080CF2E38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5C20A39-5EFF-42ED-890B-A0D459A6921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9100D7E-5A79-4BBF-AE99-158950C71F5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643210F-1B88-422B-A097-67633523D762}"/>
              </a:ext>
            </a:extLst>
          </p:cNvPr>
          <p:cNvSpPr>
            <a:spLocks noGrp="1"/>
          </p:cNvSpPr>
          <p:nvPr>
            <p:ph type="dt" sz="half" idx="10"/>
          </p:nvPr>
        </p:nvSpPr>
        <p:spPr/>
        <p:txBody>
          <a:bodyPr/>
          <a:lstStyle/>
          <a:p>
            <a:fld id="{686AA9CE-C963-4FC9-BFC9-76EFB6355B6C}" type="datetimeFigureOut">
              <a:rPr lang="en-GB" smtClean="0"/>
              <a:t>21/03/2024</a:t>
            </a:fld>
            <a:endParaRPr lang="en-GB"/>
          </a:p>
        </p:txBody>
      </p:sp>
      <p:sp>
        <p:nvSpPr>
          <p:cNvPr id="6" name="Footer Placeholder 5">
            <a:extLst>
              <a:ext uri="{FF2B5EF4-FFF2-40B4-BE49-F238E27FC236}">
                <a16:creationId xmlns:a16="http://schemas.microsoft.com/office/drawing/2014/main" id="{4E3C7797-29FB-4E7B-9903-B6EF60C5B95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E70F3EA-4BFF-41BA-84C0-75E02EC450D5}"/>
              </a:ext>
            </a:extLst>
          </p:cNvPr>
          <p:cNvSpPr>
            <a:spLocks noGrp="1"/>
          </p:cNvSpPr>
          <p:nvPr>
            <p:ph type="sldNum" sz="quarter" idx="12"/>
          </p:nvPr>
        </p:nvSpPr>
        <p:spPr/>
        <p:txBody>
          <a:bodyPr/>
          <a:lstStyle/>
          <a:p>
            <a:fld id="{03FB861E-36EE-41BB-8EB0-B4A5BCD4147B}" type="slidenum">
              <a:rPr lang="en-GB" smtClean="0"/>
              <a:t>‹#›</a:t>
            </a:fld>
            <a:endParaRPr lang="en-GB"/>
          </a:p>
        </p:txBody>
      </p:sp>
    </p:spTree>
    <p:extLst>
      <p:ext uri="{BB962C8B-B14F-4D97-AF65-F5344CB8AC3E}">
        <p14:creationId xmlns:p14="http://schemas.microsoft.com/office/powerpoint/2010/main" val="6255280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970A7C-80C9-407E-89A5-6347630CC44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C194111-7EF1-4769-BB8C-6AB2904CFE5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0D8D40E-0AE6-48FD-8976-A98C9C3DCFA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3EC2C69-0948-4626-9E74-91F32C8FCCFA}"/>
              </a:ext>
            </a:extLst>
          </p:cNvPr>
          <p:cNvSpPr>
            <a:spLocks noGrp="1"/>
          </p:cNvSpPr>
          <p:nvPr>
            <p:ph type="dt" sz="half" idx="10"/>
          </p:nvPr>
        </p:nvSpPr>
        <p:spPr/>
        <p:txBody>
          <a:bodyPr/>
          <a:lstStyle/>
          <a:p>
            <a:fld id="{686AA9CE-C963-4FC9-BFC9-76EFB6355B6C}" type="datetimeFigureOut">
              <a:rPr lang="en-GB" smtClean="0"/>
              <a:t>21/03/2024</a:t>
            </a:fld>
            <a:endParaRPr lang="en-GB"/>
          </a:p>
        </p:txBody>
      </p:sp>
      <p:sp>
        <p:nvSpPr>
          <p:cNvPr id="6" name="Footer Placeholder 5">
            <a:extLst>
              <a:ext uri="{FF2B5EF4-FFF2-40B4-BE49-F238E27FC236}">
                <a16:creationId xmlns:a16="http://schemas.microsoft.com/office/drawing/2014/main" id="{DAF0233F-0E51-4444-9627-55E0C6AA8A1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73709E7-EE75-4466-839E-204D6F1E84FA}"/>
              </a:ext>
            </a:extLst>
          </p:cNvPr>
          <p:cNvSpPr>
            <a:spLocks noGrp="1"/>
          </p:cNvSpPr>
          <p:nvPr>
            <p:ph type="sldNum" sz="quarter" idx="12"/>
          </p:nvPr>
        </p:nvSpPr>
        <p:spPr/>
        <p:txBody>
          <a:bodyPr/>
          <a:lstStyle/>
          <a:p>
            <a:fld id="{03FB861E-36EE-41BB-8EB0-B4A5BCD4147B}" type="slidenum">
              <a:rPr lang="en-GB" smtClean="0"/>
              <a:t>‹#›</a:t>
            </a:fld>
            <a:endParaRPr lang="en-GB"/>
          </a:p>
        </p:txBody>
      </p:sp>
    </p:spTree>
    <p:extLst>
      <p:ext uri="{BB962C8B-B14F-4D97-AF65-F5344CB8AC3E}">
        <p14:creationId xmlns:p14="http://schemas.microsoft.com/office/powerpoint/2010/main" val="22746012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9E8DB3-0054-45BD-8A02-ADBB3B2CE8E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D0FA7F6-AECF-49FC-B039-B650F4B3A58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43B9DBE-89C3-4429-ABA0-5F2EC85A681E}"/>
              </a:ext>
            </a:extLst>
          </p:cNvPr>
          <p:cNvSpPr>
            <a:spLocks noGrp="1"/>
          </p:cNvSpPr>
          <p:nvPr>
            <p:ph type="dt" sz="half" idx="10"/>
          </p:nvPr>
        </p:nvSpPr>
        <p:spPr/>
        <p:txBody>
          <a:bodyPr/>
          <a:lstStyle/>
          <a:p>
            <a:fld id="{686AA9CE-C963-4FC9-BFC9-76EFB6355B6C}" type="datetimeFigureOut">
              <a:rPr lang="en-GB" smtClean="0"/>
              <a:t>21/03/2024</a:t>
            </a:fld>
            <a:endParaRPr lang="en-GB"/>
          </a:p>
        </p:txBody>
      </p:sp>
      <p:sp>
        <p:nvSpPr>
          <p:cNvPr id="5" name="Footer Placeholder 4">
            <a:extLst>
              <a:ext uri="{FF2B5EF4-FFF2-40B4-BE49-F238E27FC236}">
                <a16:creationId xmlns:a16="http://schemas.microsoft.com/office/drawing/2014/main" id="{C5BBEAC8-B552-4CCE-91BB-2FFBD7C03A9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851A214-808D-4A23-8CE4-B042F40AF0FF}"/>
              </a:ext>
            </a:extLst>
          </p:cNvPr>
          <p:cNvSpPr>
            <a:spLocks noGrp="1"/>
          </p:cNvSpPr>
          <p:nvPr>
            <p:ph type="sldNum" sz="quarter" idx="12"/>
          </p:nvPr>
        </p:nvSpPr>
        <p:spPr/>
        <p:txBody>
          <a:bodyPr/>
          <a:lstStyle/>
          <a:p>
            <a:fld id="{03FB861E-36EE-41BB-8EB0-B4A5BCD4147B}" type="slidenum">
              <a:rPr lang="en-GB" smtClean="0"/>
              <a:t>‹#›</a:t>
            </a:fld>
            <a:endParaRPr lang="en-GB"/>
          </a:p>
        </p:txBody>
      </p:sp>
    </p:spTree>
    <p:extLst>
      <p:ext uri="{BB962C8B-B14F-4D97-AF65-F5344CB8AC3E}">
        <p14:creationId xmlns:p14="http://schemas.microsoft.com/office/powerpoint/2010/main" val="3772721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C73F8C5-7957-43E1-9D45-2DD245D5779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7485D61-CA90-43B3-9626-36A55E50CD3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1FDFD50-4891-47CD-AB60-9BF4CA45C413}"/>
              </a:ext>
            </a:extLst>
          </p:cNvPr>
          <p:cNvSpPr>
            <a:spLocks noGrp="1"/>
          </p:cNvSpPr>
          <p:nvPr>
            <p:ph type="dt" sz="half" idx="10"/>
          </p:nvPr>
        </p:nvSpPr>
        <p:spPr/>
        <p:txBody>
          <a:bodyPr/>
          <a:lstStyle/>
          <a:p>
            <a:fld id="{686AA9CE-C963-4FC9-BFC9-76EFB6355B6C}" type="datetimeFigureOut">
              <a:rPr lang="en-GB" smtClean="0"/>
              <a:t>21/03/2024</a:t>
            </a:fld>
            <a:endParaRPr lang="en-GB"/>
          </a:p>
        </p:txBody>
      </p:sp>
      <p:sp>
        <p:nvSpPr>
          <p:cNvPr id="5" name="Footer Placeholder 4">
            <a:extLst>
              <a:ext uri="{FF2B5EF4-FFF2-40B4-BE49-F238E27FC236}">
                <a16:creationId xmlns:a16="http://schemas.microsoft.com/office/drawing/2014/main" id="{306934C5-8EB3-4A2E-8C0A-51D49DA5806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CD0BDA0-17C3-4B5F-A606-010D8869C49E}"/>
              </a:ext>
            </a:extLst>
          </p:cNvPr>
          <p:cNvSpPr>
            <a:spLocks noGrp="1"/>
          </p:cNvSpPr>
          <p:nvPr>
            <p:ph type="sldNum" sz="quarter" idx="12"/>
          </p:nvPr>
        </p:nvSpPr>
        <p:spPr/>
        <p:txBody>
          <a:bodyPr/>
          <a:lstStyle/>
          <a:p>
            <a:fld id="{03FB861E-36EE-41BB-8EB0-B4A5BCD4147B}" type="slidenum">
              <a:rPr lang="en-GB" smtClean="0"/>
              <a:t>‹#›</a:t>
            </a:fld>
            <a:endParaRPr lang="en-GB"/>
          </a:p>
        </p:txBody>
      </p:sp>
    </p:spTree>
    <p:extLst>
      <p:ext uri="{BB962C8B-B14F-4D97-AF65-F5344CB8AC3E}">
        <p14:creationId xmlns:p14="http://schemas.microsoft.com/office/powerpoint/2010/main" val="14978348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188C46F-040A-4057-8974-611EE0F9029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0C4F29C-D5E2-4070-A159-1CC4EAEB011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D4B67D0-519C-4B51-A00E-8717C175590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86AA9CE-C963-4FC9-BFC9-76EFB6355B6C}" type="datetimeFigureOut">
              <a:rPr lang="en-GB" smtClean="0"/>
              <a:t>21/03/2024</a:t>
            </a:fld>
            <a:endParaRPr lang="en-GB"/>
          </a:p>
        </p:txBody>
      </p:sp>
      <p:sp>
        <p:nvSpPr>
          <p:cNvPr id="5" name="Footer Placeholder 4">
            <a:extLst>
              <a:ext uri="{FF2B5EF4-FFF2-40B4-BE49-F238E27FC236}">
                <a16:creationId xmlns:a16="http://schemas.microsoft.com/office/drawing/2014/main" id="{02249234-D4B8-48AB-AA97-BA4AD6E9D6A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80A922E1-AE69-477B-A7E1-E569561FF84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3FB861E-36EE-41BB-8EB0-B4A5BCD4147B}" type="slidenum">
              <a:rPr lang="en-GB" smtClean="0"/>
              <a:t>‹#›</a:t>
            </a:fld>
            <a:endParaRPr lang="en-GB"/>
          </a:p>
        </p:txBody>
      </p:sp>
    </p:spTree>
    <p:extLst>
      <p:ext uri="{BB962C8B-B14F-4D97-AF65-F5344CB8AC3E}">
        <p14:creationId xmlns:p14="http://schemas.microsoft.com/office/powerpoint/2010/main" val="183699403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openxmlformats.org/officeDocument/2006/relationships/image" Target="../media/image60.png"/><Relationship Id="rId3" Type="http://schemas.openxmlformats.org/officeDocument/2006/relationships/customXml" Target="../ink/ink1.xml"/><Relationship Id="rId7" Type="http://schemas.openxmlformats.org/officeDocument/2006/relationships/customXml" Target="../ink/ink3.xml"/><Relationship Id="rId2" Type="http://schemas.openxmlformats.org/officeDocument/2006/relationships/image" Target="../media/image7.png"/><Relationship Id="rId1" Type="http://schemas.openxmlformats.org/officeDocument/2006/relationships/slideLayout" Target="../slideLayouts/slideLayout2.xml"/><Relationship Id="rId6" Type="http://schemas.openxmlformats.org/officeDocument/2006/relationships/image" Target="../media/image50.png"/><Relationship Id="rId5" Type="http://schemas.openxmlformats.org/officeDocument/2006/relationships/customXml" Target="../ink/ink2.xml"/><Relationship Id="rId4" Type="http://schemas.openxmlformats.org/officeDocument/2006/relationships/image" Target="../media/image40.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s://commons.wikimedia.org/wiki/File:212_days_without_recordable_incident_(15188440043).jpg" TargetMode="External"/><Relationship Id="rId2" Type="http://schemas.openxmlformats.org/officeDocument/2006/relationships/image" Target="../media/image13.png"/><Relationship Id="rId1" Type="http://schemas.openxmlformats.org/officeDocument/2006/relationships/slideLayout" Target="../slideLayouts/slideLayout2.xml"/><Relationship Id="rId6" Type="http://schemas.openxmlformats.org/officeDocument/2006/relationships/image" Target="../media/image15.png"/><Relationship Id="rId5" Type="http://schemas.openxmlformats.org/officeDocument/2006/relationships/image" Target="../media/image14.png"/><Relationship Id="rId4" Type="http://schemas.openxmlformats.org/officeDocument/2006/relationships/hyperlink" Target="https://www.flickr.com/people/87296837@N00" TargetMode="External"/></Relationships>
</file>

<file path=ppt/slides/_rels/slide24.xml.rels><?xml version="1.0" encoding="UTF-8" standalone="yes"?>
<Relationships xmlns="http://schemas.openxmlformats.org/package/2006/relationships"><Relationship Id="rId2" Type="http://schemas.openxmlformats.org/officeDocument/2006/relationships/hyperlink" Target="https://learningonscreen.ac.uk/ondemand/"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37D0E8-5004-400D-8E13-C0783D1A288B}"/>
              </a:ext>
            </a:extLst>
          </p:cNvPr>
          <p:cNvSpPr>
            <a:spLocks noGrp="1"/>
          </p:cNvSpPr>
          <p:nvPr>
            <p:ph type="ctrTitle"/>
          </p:nvPr>
        </p:nvSpPr>
        <p:spPr/>
        <p:txBody>
          <a:bodyPr/>
          <a:lstStyle/>
          <a:p>
            <a:r>
              <a:rPr lang="en-GB"/>
              <a:t>HPAR7003 Project Planning and Delivery</a:t>
            </a:r>
          </a:p>
        </p:txBody>
      </p:sp>
      <p:sp>
        <p:nvSpPr>
          <p:cNvPr id="3" name="Subtitle 2">
            <a:extLst>
              <a:ext uri="{FF2B5EF4-FFF2-40B4-BE49-F238E27FC236}">
                <a16:creationId xmlns:a16="http://schemas.microsoft.com/office/drawing/2014/main" id="{00472AF1-905E-4DF7-9CA9-9062CBFE3A2F}"/>
              </a:ext>
            </a:extLst>
          </p:cNvPr>
          <p:cNvSpPr>
            <a:spLocks noGrp="1"/>
          </p:cNvSpPr>
          <p:nvPr>
            <p:ph type="subTitle" idx="1"/>
          </p:nvPr>
        </p:nvSpPr>
        <p:spPr/>
        <p:txBody>
          <a:bodyPr>
            <a:normAutofit/>
          </a:bodyPr>
          <a:lstStyle/>
          <a:p>
            <a:r>
              <a:rPr lang="en-GB" sz="4000" b="1" dirty="0"/>
              <a:t>Project planning and risk management</a:t>
            </a:r>
          </a:p>
          <a:p>
            <a:r>
              <a:rPr lang="en-GB" sz="4000" b="1" dirty="0"/>
              <a:t>3/4/24</a:t>
            </a:r>
          </a:p>
        </p:txBody>
      </p:sp>
      <p:pic>
        <p:nvPicPr>
          <p:cNvPr id="4" name="Picture 3" descr="Shape&#10;&#10;Description automatically generated with medium confidence">
            <a:extLst>
              <a:ext uri="{FF2B5EF4-FFF2-40B4-BE49-F238E27FC236}">
                <a16:creationId xmlns:a16="http://schemas.microsoft.com/office/drawing/2014/main" id="{ADF82461-44FB-414A-8389-0F1B9405905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43836" y="277678"/>
            <a:ext cx="3474727" cy="1152146"/>
          </a:xfrm>
          <a:prstGeom prst="rect">
            <a:avLst/>
          </a:prstGeom>
        </p:spPr>
      </p:pic>
    </p:spTree>
    <p:extLst>
      <p:ext uri="{BB962C8B-B14F-4D97-AF65-F5344CB8AC3E}">
        <p14:creationId xmlns:p14="http://schemas.microsoft.com/office/powerpoint/2010/main" val="16742405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76D8FA-5F4B-4314-84BC-C02F957E0A5C}"/>
              </a:ext>
            </a:extLst>
          </p:cNvPr>
          <p:cNvSpPr>
            <a:spLocks noGrp="1"/>
          </p:cNvSpPr>
          <p:nvPr>
            <p:ph type="title"/>
          </p:nvPr>
        </p:nvSpPr>
        <p:spPr/>
        <p:txBody>
          <a:bodyPr/>
          <a:lstStyle/>
          <a:p>
            <a:r>
              <a:rPr lang="en-GB"/>
              <a:t>Session outline</a:t>
            </a:r>
          </a:p>
        </p:txBody>
      </p:sp>
      <p:sp>
        <p:nvSpPr>
          <p:cNvPr id="3" name="Content Placeholder 2">
            <a:extLst>
              <a:ext uri="{FF2B5EF4-FFF2-40B4-BE49-F238E27FC236}">
                <a16:creationId xmlns:a16="http://schemas.microsoft.com/office/drawing/2014/main" id="{FC83BEDC-4791-47AB-B6E8-74905128A117}"/>
              </a:ext>
            </a:extLst>
          </p:cNvPr>
          <p:cNvSpPr>
            <a:spLocks noGrp="1"/>
          </p:cNvSpPr>
          <p:nvPr>
            <p:ph idx="1"/>
          </p:nvPr>
        </p:nvSpPr>
        <p:spPr/>
        <p:txBody>
          <a:bodyPr/>
          <a:lstStyle/>
          <a:p>
            <a:r>
              <a:rPr lang="en-GB"/>
              <a:t>Planning a project</a:t>
            </a:r>
          </a:p>
          <a:p>
            <a:r>
              <a:rPr lang="en-GB"/>
              <a:t>Project risk</a:t>
            </a:r>
          </a:p>
          <a:p>
            <a:r>
              <a:rPr lang="en-GB"/>
              <a:t>Health and Safety Risk</a:t>
            </a:r>
          </a:p>
          <a:p>
            <a:r>
              <a:rPr lang="en-GB"/>
              <a:t>Ethics</a:t>
            </a:r>
          </a:p>
        </p:txBody>
      </p:sp>
    </p:spTree>
    <p:extLst>
      <p:ext uri="{BB962C8B-B14F-4D97-AF65-F5344CB8AC3E}">
        <p14:creationId xmlns:p14="http://schemas.microsoft.com/office/powerpoint/2010/main" val="27423473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A2406B-E85A-A73A-6218-65BA5BAE099F}"/>
              </a:ext>
            </a:extLst>
          </p:cNvPr>
          <p:cNvSpPr>
            <a:spLocks noGrp="1"/>
          </p:cNvSpPr>
          <p:nvPr>
            <p:ph type="title"/>
          </p:nvPr>
        </p:nvSpPr>
        <p:spPr/>
        <p:txBody>
          <a:bodyPr/>
          <a:lstStyle/>
          <a:p>
            <a:r>
              <a:rPr lang="en-GB" dirty="0"/>
              <a:t>KSBs</a:t>
            </a:r>
          </a:p>
        </p:txBody>
      </p:sp>
      <p:sp>
        <p:nvSpPr>
          <p:cNvPr id="3" name="Content Placeholder 2">
            <a:extLst>
              <a:ext uri="{FF2B5EF4-FFF2-40B4-BE49-F238E27FC236}">
                <a16:creationId xmlns:a16="http://schemas.microsoft.com/office/drawing/2014/main" id="{2909C79D-7F01-9DAE-1B79-41D734E6D68F}"/>
              </a:ext>
            </a:extLst>
          </p:cNvPr>
          <p:cNvSpPr>
            <a:spLocks noGrp="1"/>
          </p:cNvSpPr>
          <p:nvPr>
            <p:ph idx="1"/>
          </p:nvPr>
        </p:nvSpPr>
        <p:spPr/>
        <p:txBody>
          <a:bodyPr>
            <a:normAutofit lnSpcReduction="10000"/>
          </a:bodyPr>
          <a:lstStyle/>
          <a:p>
            <a:r>
              <a:rPr lang="en-GB" sz="1800" kern="100" dirty="0">
                <a:latin typeface="Calibri" panose="020F0502020204030204" pitchFamily="34" charset="0"/>
                <a:ea typeface="DengXian" panose="02010600030101010101" pitchFamily="2" charset="-122"/>
                <a:cs typeface="Times New Roman" panose="02020603050405020304" pitchFamily="18" charset="0"/>
              </a:rPr>
              <a:t>K7  fundamentals of relevant Health and Safety legislation and their employer’s Health and Safety Policy and Procedures and operational procedures. </a:t>
            </a:r>
          </a:p>
          <a:p>
            <a:r>
              <a:rPr lang="en-GB" sz="1800" kern="100" dirty="0">
                <a:latin typeface="Calibri" panose="020F0502020204030204" pitchFamily="34" charset="0"/>
                <a:ea typeface="DengXian" panose="02010600030101010101" pitchFamily="2" charset="-122"/>
                <a:cs typeface="Times New Roman" panose="02020603050405020304" pitchFamily="18" charset="0"/>
              </a:rPr>
              <a:t>K8 legal requirements, professional standards, relevant procedures and guidelines relevant to archaeological investigation and the processing, publication and storage of data and materials</a:t>
            </a:r>
          </a:p>
          <a:p>
            <a:r>
              <a:rPr lang="en-GB" sz="1800" kern="100" dirty="0">
                <a:latin typeface="Calibri" panose="020F0502020204030204" pitchFamily="34" charset="0"/>
                <a:ea typeface="DengXian" panose="02010600030101010101" pitchFamily="2" charset="-122"/>
                <a:cs typeface="Times New Roman" panose="02020603050405020304" pitchFamily="18" charset="0"/>
              </a:rPr>
              <a:t>B6  apply an awareness of professional judgement and ethical behaviour. Be sensitive to and aware of the cultural, historic and spiritual context of objects and structures </a:t>
            </a:r>
          </a:p>
          <a:p>
            <a:r>
              <a:rPr lang="en-GB" sz="1800" kern="100" dirty="0">
                <a:latin typeface="Calibri" panose="020F0502020204030204" pitchFamily="34" charset="0"/>
                <a:ea typeface="DengXian" panose="02010600030101010101" pitchFamily="2" charset="-122"/>
                <a:cs typeface="Times New Roman" panose="02020603050405020304" pitchFamily="18" charset="0"/>
              </a:rPr>
              <a:t>B7 take reasonable care for the health and safety of themselves and of others who may be affected by their acts or omissions at work</a:t>
            </a:r>
          </a:p>
          <a:p>
            <a:endParaRPr lang="en-GB" sz="1800" kern="100" dirty="0">
              <a:latin typeface="Calibri" panose="020F0502020204030204" pitchFamily="34" charset="0"/>
              <a:ea typeface="DengXian" panose="02010600030101010101" pitchFamily="2" charset="-122"/>
              <a:cs typeface="Times New Roman" panose="02020603050405020304" pitchFamily="18" charset="0"/>
            </a:endParaRPr>
          </a:p>
          <a:p>
            <a:r>
              <a:rPr lang="en-GB" sz="1800" kern="100" dirty="0">
                <a:latin typeface="Calibri" panose="020F0502020204030204" pitchFamily="34" charset="0"/>
                <a:ea typeface="DengXian" panose="02010600030101010101" pitchFamily="2" charset="-122"/>
                <a:cs typeface="Times New Roman" panose="02020603050405020304" pitchFamily="18" charset="0"/>
              </a:rPr>
              <a:t>Duty 11 Be responsible for quality assurance for archaeological investigation and research projects of all sizes and complexities.</a:t>
            </a:r>
          </a:p>
          <a:p>
            <a:r>
              <a:rPr lang="en-GB" sz="1800" kern="100" dirty="0">
                <a:effectLst/>
                <a:latin typeface="Calibri" panose="020F0502020204030204" pitchFamily="34" charset="0"/>
                <a:ea typeface="DengXian" panose="02010600030101010101" pitchFamily="2" charset="-122"/>
                <a:cs typeface="Times New Roman" panose="02020603050405020304" pitchFamily="18" charset="0"/>
              </a:rPr>
              <a:t>Duty 12 Be compliant, and where necessary responsible for, health and safety for archaeological research and investigation programmes, including where specialist knowledge is required</a:t>
            </a:r>
          </a:p>
          <a:p>
            <a:r>
              <a:rPr lang="en-GB" sz="1800" kern="100" dirty="0">
                <a:effectLst/>
                <a:latin typeface="Calibri" panose="020F0502020204030204" pitchFamily="34" charset="0"/>
                <a:ea typeface="DengXian" panose="02010600030101010101" pitchFamily="2" charset="-122"/>
                <a:cs typeface="Times New Roman" panose="02020603050405020304" pitchFamily="18" charset="0"/>
              </a:rPr>
              <a:t>Duty 14 Maintain their own, and others, compliance with legislation and codes of practice relevant to the archaeological specialism.</a:t>
            </a:r>
          </a:p>
          <a:p>
            <a:endParaRPr lang="en-GB" dirty="0"/>
          </a:p>
        </p:txBody>
      </p:sp>
    </p:spTree>
    <p:extLst>
      <p:ext uri="{BB962C8B-B14F-4D97-AF65-F5344CB8AC3E}">
        <p14:creationId xmlns:p14="http://schemas.microsoft.com/office/powerpoint/2010/main" val="19160703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2D1F4E-5737-4AEA-AF69-058CB595341A}"/>
              </a:ext>
            </a:extLst>
          </p:cNvPr>
          <p:cNvSpPr>
            <a:spLocks noGrp="1"/>
          </p:cNvSpPr>
          <p:nvPr>
            <p:ph type="title"/>
          </p:nvPr>
        </p:nvSpPr>
        <p:spPr/>
        <p:txBody>
          <a:bodyPr/>
          <a:lstStyle/>
          <a:p>
            <a:r>
              <a:rPr lang="en-GB"/>
              <a:t>Planning a project</a:t>
            </a:r>
          </a:p>
        </p:txBody>
      </p:sp>
      <p:sp>
        <p:nvSpPr>
          <p:cNvPr id="3" name="Content Placeholder 2">
            <a:extLst>
              <a:ext uri="{FF2B5EF4-FFF2-40B4-BE49-F238E27FC236}">
                <a16:creationId xmlns:a16="http://schemas.microsoft.com/office/drawing/2014/main" id="{A34A2FA3-542E-481F-82B1-CDB98B31B75A}"/>
              </a:ext>
            </a:extLst>
          </p:cNvPr>
          <p:cNvSpPr>
            <a:spLocks noGrp="1"/>
          </p:cNvSpPr>
          <p:nvPr>
            <p:ph idx="1"/>
          </p:nvPr>
        </p:nvSpPr>
        <p:spPr/>
        <p:txBody>
          <a:bodyPr>
            <a:normAutofit fontScale="92500" lnSpcReduction="20000"/>
          </a:bodyPr>
          <a:lstStyle/>
          <a:p>
            <a:r>
              <a:rPr lang="en-GB" dirty="0"/>
              <a:t>Brief</a:t>
            </a:r>
          </a:p>
          <a:p>
            <a:r>
              <a:rPr lang="en-GB" dirty="0"/>
              <a:t>Research</a:t>
            </a:r>
          </a:p>
          <a:p>
            <a:r>
              <a:rPr lang="en-GB" dirty="0"/>
              <a:t>Initial scoping</a:t>
            </a:r>
          </a:p>
          <a:p>
            <a:r>
              <a:rPr lang="en-GB" dirty="0" err="1"/>
              <a:t>MoSCOW</a:t>
            </a:r>
            <a:r>
              <a:rPr lang="en-GB" dirty="0"/>
              <a:t> (explicit exclusions)</a:t>
            </a:r>
          </a:p>
          <a:p>
            <a:r>
              <a:rPr lang="en-GB" dirty="0"/>
              <a:t>Project approach</a:t>
            </a:r>
          </a:p>
          <a:p>
            <a:r>
              <a:rPr lang="en-GB"/>
              <a:t>Programme</a:t>
            </a:r>
          </a:p>
          <a:p>
            <a:r>
              <a:rPr lang="en-GB" dirty="0"/>
              <a:t>Costing</a:t>
            </a:r>
          </a:p>
          <a:p>
            <a:r>
              <a:rPr lang="en-GB" dirty="0"/>
              <a:t>Review</a:t>
            </a:r>
          </a:p>
          <a:p>
            <a:r>
              <a:rPr lang="en-GB" dirty="0"/>
              <a:t>Documentation</a:t>
            </a:r>
          </a:p>
          <a:p>
            <a:r>
              <a:rPr lang="en-GB" dirty="0"/>
              <a:t>Baseline</a:t>
            </a:r>
          </a:p>
        </p:txBody>
      </p:sp>
    </p:spTree>
    <p:extLst>
      <p:ext uri="{BB962C8B-B14F-4D97-AF65-F5344CB8AC3E}">
        <p14:creationId xmlns:p14="http://schemas.microsoft.com/office/powerpoint/2010/main" val="13194831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D6C8C4-6CB0-F3C6-BBD9-F97FA23D7D9A}"/>
              </a:ext>
            </a:extLst>
          </p:cNvPr>
          <p:cNvSpPr>
            <a:spLocks noGrp="1"/>
          </p:cNvSpPr>
          <p:nvPr>
            <p:ph type="title"/>
          </p:nvPr>
        </p:nvSpPr>
        <p:spPr/>
        <p:txBody>
          <a:bodyPr/>
          <a:lstStyle/>
          <a:p>
            <a:r>
              <a:rPr lang="en-GB" dirty="0"/>
              <a:t>Project completion</a:t>
            </a:r>
          </a:p>
        </p:txBody>
      </p:sp>
      <p:sp>
        <p:nvSpPr>
          <p:cNvPr id="3" name="Content Placeholder 2">
            <a:extLst>
              <a:ext uri="{FF2B5EF4-FFF2-40B4-BE49-F238E27FC236}">
                <a16:creationId xmlns:a16="http://schemas.microsoft.com/office/drawing/2014/main" id="{0998030C-0941-12A1-F54D-F39D1739C451}"/>
              </a:ext>
            </a:extLst>
          </p:cNvPr>
          <p:cNvSpPr>
            <a:spLocks noGrp="1"/>
          </p:cNvSpPr>
          <p:nvPr>
            <p:ph idx="1"/>
          </p:nvPr>
        </p:nvSpPr>
        <p:spPr/>
        <p:txBody>
          <a:bodyPr/>
          <a:lstStyle/>
          <a:p>
            <a:r>
              <a:rPr lang="en-GB" dirty="0"/>
              <a:t>Survey CIFA PMSIG 2020</a:t>
            </a:r>
          </a:p>
          <a:p>
            <a:r>
              <a:rPr lang="en-GB" dirty="0"/>
              <a:t>28 responses, 2,245 projects</a:t>
            </a:r>
          </a:p>
          <a:p>
            <a:r>
              <a:rPr lang="en-GB" dirty="0"/>
              <a:t>79% completed to expected cost, time and quality</a:t>
            </a:r>
          </a:p>
          <a:p>
            <a:r>
              <a:rPr lang="en-GB" dirty="0"/>
              <a:t>21% not</a:t>
            </a:r>
          </a:p>
        </p:txBody>
      </p:sp>
      <p:pic>
        <p:nvPicPr>
          <p:cNvPr id="5" name="Picture 4">
            <a:extLst>
              <a:ext uri="{FF2B5EF4-FFF2-40B4-BE49-F238E27FC236}">
                <a16:creationId xmlns:a16="http://schemas.microsoft.com/office/drawing/2014/main" id="{915E7138-BDFE-45E3-EA46-7621788D13BE}"/>
              </a:ext>
            </a:extLst>
          </p:cNvPr>
          <p:cNvPicPr>
            <a:picLocks noChangeAspect="1"/>
          </p:cNvPicPr>
          <p:nvPr/>
        </p:nvPicPr>
        <p:blipFill>
          <a:blip r:embed="rId2"/>
          <a:stretch>
            <a:fillRect/>
          </a:stretch>
        </p:blipFill>
        <p:spPr>
          <a:xfrm>
            <a:off x="1725353" y="3704254"/>
            <a:ext cx="6692413" cy="2885394"/>
          </a:xfrm>
          <a:prstGeom prst="rect">
            <a:avLst/>
          </a:prstGeom>
        </p:spPr>
      </p:pic>
    </p:spTree>
    <p:extLst>
      <p:ext uri="{BB962C8B-B14F-4D97-AF65-F5344CB8AC3E}">
        <p14:creationId xmlns:p14="http://schemas.microsoft.com/office/powerpoint/2010/main" val="19281698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875F30-8A11-8857-8F09-F5EBCFE66E64}"/>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0998A02-7EEE-7A4C-6FF0-7B19D5580EA6}"/>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71250424-F2CC-606D-76BD-90FE4CC5A0B3}"/>
              </a:ext>
            </a:extLst>
          </p:cNvPr>
          <p:cNvPicPr>
            <a:picLocks noChangeAspect="1"/>
          </p:cNvPicPr>
          <p:nvPr/>
        </p:nvPicPr>
        <p:blipFill>
          <a:blip r:embed="rId2"/>
          <a:stretch>
            <a:fillRect/>
          </a:stretch>
        </p:blipFill>
        <p:spPr>
          <a:xfrm>
            <a:off x="1700212" y="523875"/>
            <a:ext cx="8791575" cy="5810250"/>
          </a:xfrm>
          <a:prstGeom prst="rect">
            <a:avLst/>
          </a:prstGeom>
        </p:spPr>
      </p:pic>
    </p:spTree>
    <p:extLst>
      <p:ext uri="{BB962C8B-B14F-4D97-AF65-F5344CB8AC3E}">
        <p14:creationId xmlns:p14="http://schemas.microsoft.com/office/powerpoint/2010/main" val="12079994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861E9F-742C-F8AD-FE6D-378981DEED2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4DF2FB4-4C88-01E8-EBA8-F30D010B5281}"/>
              </a:ext>
            </a:extLst>
          </p:cNvPr>
          <p:cNvSpPr>
            <a:spLocks noGrp="1"/>
          </p:cNvSpPr>
          <p:nvPr>
            <p:ph idx="1"/>
          </p:nvPr>
        </p:nvSpPr>
        <p:spPr/>
        <p:txBody>
          <a:bodyPr/>
          <a:lstStyle/>
          <a:p>
            <a:endParaRPr lang="en-GB" dirty="0"/>
          </a:p>
        </p:txBody>
      </p:sp>
      <p:pic>
        <p:nvPicPr>
          <p:cNvPr id="5" name="Picture 4">
            <a:extLst>
              <a:ext uri="{FF2B5EF4-FFF2-40B4-BE49-F238E27FC236}">
                <a16:creationId xmlns:a16="http://schemas.microsoft.com/office/drawing/2014/main" id="{9528847B-3AE1-784F-1C4C-771C151E988F}"/>
              </a:ext>
            </a:extLst>
          </p:cNvPr>
          <p:cNvPicPr>
            <a:picLocks noChangeAspect="1"/>
          </p:cNvPicPr>
          <p:nvPr/>
        </p:nvPicPr>
        <p:blipFill>
          <a:blip r:embed="rId2"/>
          <a:stretch>
            <a:fillRect/>
          </a:stretch>
        </p:blipFill>
        <p:spPr>
          <a:xfrm>
            <a:off x="1179048" y="504868"/>
            <a:ext cx="9833904" cy="4776788"/>
          </a:xfrm>
          <a:prstGeom prst="rect">
            <a:avLst/>
          </a:prstGeom>
        </p:spPr>
      </p:pic>
    </p:spTree>
    <p:extLst>
      <p:ext uri="{BB962C8B-B14F-4D97-AF65-F5344CB8AC3E}">
        <p14:creationId xmlns:p14="http://schemas.microsoft.com/office/powerpoint/2010/main" val="14472154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E26045-19EE-435D-8EE2-08AD9A49905C}"/>
              </a:ext>
            </a:extLst>
          </p:cNvPr>
          <p:cNvSpPr>
            <a:spLocks noGrp="1"/>
          </p:cNvSpPr>
          <p:nvPr>
            <p:ph type="title"/>
          </p:nvPr>
        </p:nvSpPr>
        <p:spPr/>
        <p:txBody>
          <a:bodyPr/>
          <a:lstStyle/>
          <a:p>
            <a:r>
              <a:rPr lang="en-GB"/>
              <a:t>Project risk</a:t>
            </a:r>
          </a:p>
        </p:txBody>
      </p:sp>
      <p:sp>
        <p:nvSpPr>
          <p:cNvPr id="3" name="Content Placeholder 2">
            <a:extLst>
              <a:ext uri="{FF2B5EF4-FFF2-40B4-BE49-F238E27FC236}">
                <a16:creationId xmlns:a16="http://schemas.microsoft.com/office/drawing/2014/main" id="{B40B783C-79A5-45C7-B2E5-81507B913CAA}"/>
              </a:ext>
            </a:extLst>
          </p:cNvPr>
          <p:cNvSpPr>
            <a:spLocks noGrp="1"/>
          </p:cNvSpPr>
          <p:nvPr>
            <p:ph idx="1"/>
          </p:nvPr>
        </p:nvSpPr>
        <p:spPr>
          <a:xfrm>
            <a:off x="838200" y="1308682"/>
            <a:ext cx="10515600" cy="5549317"/>
          </a:xfrm>
        </p:spPr>
        <p:txBody>
          <a:bodyPr>
            <a:normAutofit fontScale="70000" lnSpcReduction="20000"/>
          </a:bodyPr>
          <a:lstStyle/>
          <a:p>
            <a:r>
              <a:rPr lang="en-GB"/>
              <a:t>Risk to the institution that the project will not deliver its intended benefits or legacy within the expected timescale (Continuing Business Justification)</a:t>
            </a:r>
          </a:p>
          <a:p>
            <a:r>
              <a:rPr lang="en-GB"/>
              <a:t>Risk log </a:t>
            </a:r>
          </a:p>
          <a:p>
            <a:r>
              <a:rPr lang="en-GB"/>
              <a:t>Focuses thinking of senior staff</a:t>
            </a:r>
          </a:p>
          <a:p>
            <a:r>
              <a:rPr lang="en-GB"/>
              <a:t>Positive risks?</a:t>
            </a:r>
          </a:p>
          <a:p>
            <a:endParaRPr lang="en-GB"/>
          </a:p>
          <a:p>
            <a:r>
              <a:rPr lang="en-GB"/>
              <a:t>Identify</a:t>
            </a:r>
          </a:p>
          <a:p>
            <a:r>
              <a:rPr lang="en-GB"/>
              <a:t>Assess – likelihood/impact</a:t>
            </a:r>
          </a:p>
          <a:p>
            <a:r>
              <a:rPr lang="en-GB"/>
              <a:t>Countermeasures</a:t>
            </a:r>
          </a:p>
          <a:p>
            <a:r>
              <a:rPr lang="en-GB"/>
              <a:t>Monitor/update – reviewed at Board meetings</a:t>
            </a:r>
          </a:p>
          <a:p>
            <a:pPr marL="0" indent="0">
              <a:buNone/>
            </a:pPr>
            <a:r>
              <a:rPr lang="en-GB"/>
              <a:t> </a:t>
            </a:r>
          </a:p>
          <a:p>
            <a:r>
              <a:rPr lang="en-GB"/>
              <a:t>&gt; becomes an issue when it happens</a:t>
            </a:r>
          </a:p>
          <a:p>
            <a:r>
              <a:rPr lang="en-GB"/>
              <a:t>Corporate risk log  </a:t>
            </a:r>
          </a:p>
          <a:p>
            <a:r>
              <a:rPr lang="en-GB"/>
              <a:t>New risks added; old ones closed or reviewed</a:t>
            </a:r>
          </a:p>
          <a:p>
            <a:endParaRPr lang="en-GB"/>
          </a:p>
          <a:p>
            <a:r>
              <a:rPr lang="en-GB"/>
              <a:t>HM Treasury Orange Book</a:t>
            </a:r>
          </a:p>
          <a:p>
            <a:endParaRPr lang="en-GB"/>
          </a:p>
        </p:txBody>
      </p:sp>
      <p:pic>
        <p:nvPicPr>
          <p:cNvPr id="5" name="Picture 4">
            <a:extLst>
              <a:ext uri="{FF2B5EF4-FFF2-40B4-BE49-F238E27FC236}">
                <a16:creationId xmlns:a16="http://schemas.microsoft.com/office/drawing/2014/main" id="{9BF50CAA-02A5-4ED7-BD1D-5CB7A345B0BE}"/>
              </a:ext>
            </a:extLst>
          </p:cNvPr>
          <p:cNvPicPr>
            <a:picLocks noChangeAspect="1"/>
          </p:cNvPicPr>
          <p:nvPr/>
        </p:nvPicPr>
        <p:blipFill>
          <a:blip r:embed="rId2"/>
          <a:stretch>
            <a:fillRect/>
          </a:stretch>
        </p:blipFill>
        <p:spPr>
          <a:xfrm>
            <a:off x="8715620" y="2575249"/>
            <a:ext cx="2407566" cy="3399300"/>
          </a:xfrm>
          <a:prstGeom prst="rect">
            <a:avLst/>
          </a:prstGeom>
        </p:spPr>
      </p:pic>
    </p:spTree>
    <p:extLst>
      <p:ext uri="{BB962C8B-B14F-4D97-AF65-F5344CB8AC3E}">
        <p14:creationId xmlns:p14="http://schemas.microsoft.com/office/powerpoint/2010/main" val="30805433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A3FA1A-CDAE-4516-8204-FD0A9E37F1CA}"/>
              </a:ext>
            </a:extLst>
          </p:cNvPr>
          <p:cNvSpPr>
            <a:spLocks noGrp="1"/>
          </p:cNvSpPr>
          <p:nvPr>
            <p:ph type="title"/>
          </p:nvPr>
        </p:nvSpPr>
        <p:spPr/>
        <p:txBody>
          <a:bodyPr/>
          <a:lstStyle/>
          <a:p>
            <a:r>
              <a:rPr lang="en-GB"/>
              <a:t>Types of risk</a:t>
            </a:r>
          </a:p>
        </p:txBody>
      </p:sp>
      <p:sp>
        <p:nvSpPr>
          <p:cNvPr id="3" name="Content Placeholder 2">
            <a:extLst>
              <a:ext uri="{FF2B5EF4-FFF2-40B4-BE49-F238E27FC236}">
                <a16:creationId xmlns:a16="http://schemas.microsoft.com/office/drawing/2014/main" id="{3B4BB703-68CC-4433-8272-EFC3ECA59BEA}"/>
              </a:ext>
            </a:extLst>
          </p:cNvPr>
          <p:cNvSpPr>
            <a:spLocks noGrp="1"/>
          </p:cNvSpPr>
          <p:nvPr>
            <p:ph idx="1"/>
          </p:nvPr>
        </p:nvSpPr>
        <p:spPr/>
        <p:txBody>
          <a:bodyPr/>
          <a:lstStyle/>
          <a:p>
            <a:r>
              <a:rPr lang="en-GB"/>
              <a:t>Internal to project    - processes not working, staff overcommitted, delays (?only if outside control of project team)</a:t>
            </a:r>
          </a:p>
          <a:p>
            <a:r>
              <a:rPr lang="en-GB"/>
              <a:t>External to project    - support from elsewhere in organisation, changes in external environment</a:t>
            </a:r>
          </a:p>
          <a:p>
            <a:endParaRPr lang="en-GB"/>
          </a:p>
          <a:p>
            <a:r>
              <a:rPr lang="en-GB"/>
              <a:t>Examples:   new website doesn’t work; new staff not appointed; invoicing not being done; subcontractor ceases trading; new planning guidance; seconded staff not available; site flooded</a:t>
            </a:r>
          </a:p>
          <a:p>
            <a:endParaRPr lang="en-GB"/>
          </a:p>
          <a:p>
            <a:endParaRPr lang="en-GB"/>
          </a:p>
        </p:txBody>
      </p:sp>
    </p:spTree>
    <p:extLst>
      <p:ext uri="{BB962C8B-B14F-4D97-AF65-F5344CB8AC3E}">
        <p14:creationId xmlns:p14="http://schemas.microsoft.com/office/powerpoint/2010/main" val="422833788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7CF3B2-D059-4FE1-994A-1C92CA360F46}"/>
              </a:ext>
            </a:extLst>
          </p:cNvPr>
          <p:cNvSpPr>
            <a:spLocks noGrp="1"/>
          </p:cNvSpPr>
          <p:nvPr>
            <p:ph type="title"/>
          </p:nvPr>
        </p:nvSpPr>
        <p:spPr/>
        <p:txBody>
          <a:bodyPr/>
          <a:lstStyle/>
          <a:p>
            <a:r>
              <a:rPr lang="en-GB"/>
              <a:t>Risk assessment</a:t>
            </a:r>
          </a:p>
        </p:txBody>
      </p:sp>
      <p:sp>
        <p:nvSpPr>
          <p:cNvPr id="3" name="Content Placeholder 2">
            <a:extLst>
              <a:ext uri="{FF2B5EF4-FFF2-40B4-BE49-F238E27FC236}">
                <a16:creationId xmlns:a16="http://schemas.microsoft.com/office/drawing/2014/main" id="{A97AB083-68E8-4E70-B6E0-85ED60B441B7}"/>
              </a:ext>
            </a:extLst>
          </p:cNvPr>
          <p:cNvSpPr>
            <a:spLocks noGrp="1"/>
          </p:cNvSpPr>
          <p:nvPr>
            <p:ph idx="1"/>
          </p:nvPr>
        </p:nvSpPr>
        <p:spPr/>
        <p:txBody>
          <a:bodyPr>
            <a:normAutofit fontScale="92500" lnSpcReduction="20000"/>
          </a:bodyPr>
          <a:lstStyle/>
          <a:p>
            <a:pPr marL="0" indent="0">
              <a:buNone/>
            </a:pPr>
            <a:r>
              <a:rPr lang="en-GB" b="1"/>
              <a:t>Impact</a:t>
            </a:r>
          </a:p>
          <a:p>
            <a:r>
              <a:rPr lang="en-GB"/>
              <a:t>Worst case scenario &gt;  impact on benefits</a:t>
            </a:r>
          </a:p>
          <a:p>
            <a:r>
              <a:rPr lang="en-GB"/>
              <a:t>Quantitative/ qualitative    -  1-5, High/Medium/Low</a:t>
            </a:r>
          </a:p>
          <a:p>
            <a:endParaRPr lang="en-GB"/>
          </a:p>
          <a:p>
            <a:pPr marL="0" indent="0">
              <a:buNone/>
            </a:pPr>
            <a:r>
              <a:rPr lang="en-GB" b="1"/>
              <a:t>Likelihood</a:t>
            </a:r>
          </a:p>
          <a:p>
            <a:r>
              <a:rPr lang="en-GB"/>
              <a:t>Quantitative/ qualitative    -  1-5, %, High/Medium/Low</a:t>
            </a:r>
          </a:p>
          <a:p>
            <a:r>
              <a:rPr lang="en-GB"/>
              <a:t>‘Likely’   - more likely that not?</a:t>
            </a:r>
          </a:p>
          <a:p>
            <a:endParaRPr lang="en-GB"/>
          </a:p>
          <a:p>
            <a:pPr marL="0" indent="0">
              <a:buNone/>
            </a:pPr>
            <a:r>
              <a:rPr lang="en-GB" b="1"/>
              <a:t>Countermeasures </a:t>
            </a:r>
            <a:r>
              <a:rPr lang="en-GB"/>
              <a:t>– Avoid/ reduce likelihood / reduce impact</a:t>
            </a:r>
          </a:p>
          <a:p>
            <a:r>
              <a:rPr lang="en-GB"/>
              <a:t>Risk after mitigation</a:t>
            </a:r>
          </a:p>
          <a:p>
            <a:endParaRPr lang="en-GB"/>
          </a:p>
          <a:p>
            <a:endParaRPr lang="en-GB"/>
          </a:p>
        </p:txBody>
      </p:sp>
    </p:spTree>
    <p:extLst>
      <p:ext uri="{BB962C8B-B14F-4D97-AF65-F5344CB8AC3E}">
        <p14:creationId xmlns:p14="http://schemas.microsoft.com/office/powerpoint/2010/main" val="42042895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7A9E6E-D021-4512-8278-1701DB9EE32A}"/>
              </a:ext>
            </a:extLst>
          </p:cNvPr>
          <p:cNvSpPr>
            <a:spLocks noGrp="1"/>
          </p:cNvSpPr>
          <p:nvPr>
            <p:ph type="title"/>
          </p:nvPr>
        </p:nvSpPr>
        <p:spPr/>
        <p:txBody>
          <a:bodyPr/>
          <a:lstStyle/>
          <a:p>
            <a:endParaRPr lang="en-GB"/>
          </a:p>
        </p:txBody>
      </p:sp>
      <p:graphicFrame>
        <p:nvGraphicFramePr>
          <p:cNvPr id="4" name="Content Placeholder 3">
            <a:extLst>
              <a:ext uri="{FF2B5EF4-FFF2-40B4-BE49-F238E27FC236}">
                <a16:creationId xmlns:a16="http://schemas.microsoft.com/office/drawing/2014/main" id="{798020C9-F3A1-409C-B379-473353985B84}"/>
              </a:ext>
            </a:extLst>
          </p:cNvPr>
          <p:cNvGraphicFramePr>
            <a:graphicFrameLocks noGrp="1"/>
          </p:cNvGraphicFramePr>
          <p:nvPr>
            <p:ph idx="1"/>
            <p:extLst>
              <p:ext uri="{D42A27DB-BD31-4B8C-83A1-F6EECF244321}">
                <p14:modId xmlns:p14="http://schemas.microsoft.com/office/powerpoint/2010/main" val="1939435923"/>
              </p:ext>
            </p:extLst>
          </p:nvPr>
        </p:nvGraphicFramePr>
        <p:xfrm>
          <a:off x="1" y="178420"/>
          <a:ext cx="12021421" cy="5535760"/>
        </p:xfrm>
        <a:graphic>
          <a:graphicData uri="http://schemas.openxmlformats.org/drawingml/2006/table">
            <a:tbl>
              <a:tblPr>
                <a:tableStyleId>{5C22544A-7EE6-4342-B048-85BDC9FD1C3A}</a:tableStyleId>
              </a:tblPr>
              <a:tblGrid>
                <a:gridCol w="1006678">
                  <a:extLst>
                    <a:ext uri="{9D8B030D-6E8A-4147-A177-3AD203B41FA5}">
                      <a16:colId xmlns:a16="http://schemas.microsoft.com/office/drawing/2014/main" val="3955065874"/>
                    </a:ext>
                  </a:extLst>
                </a:gridCol>
                <a:gridCol w="1023457">
                  <a:extLst>
                    <a:ext uri="{9D8B030D-6E8A-4147-A177-3AD203B41FA5}">
                      <a16:colId xmlns:a16="http://schemas.microsoft.com/office/drawing/2014/main" val="2159217591"/>
                    </a:ext>
                  </a:extLst>
                </a:gridCol>
                <a:gridCol w="2751589">
                  <a:extLst>
                    <a:ext uri="{9D8B030D-6E8A-4147-A177-3AD203B41FA5}">
                      <a16:colId xmlns:a16="http://schemas.microsoft.com/office/drawing/2014/main" val="3785306404"/>
                    </a:ext>
                  </a:extLst>
                </a:gridCol>
                <a:gridCol w="981512">
                  <a:extLst>
                    <a:ext uri="{9D8B030D-6E8A-4147-A177-3AD203B41FA5}">
                      <a16:colId xmlns:a16="http://schemas.microsoft.com/office/drawing/2014/main" val="3284787218"/>
                    </a:ext>
                  </a:extLst>
                </a:gridCol>
                <a:gridCol w="922789">
                  <a:extLst>
                    <a:ext uri="{9D8B030D-6E8A-4147-A177-3AD203B41FA5}">
                      <a16:colId xmlns:a16="http://schemas.microsoft.com/office/drawing/2014/main" val="2768652054"/>
                    </a:ext>
                  </a:extLst>
                </a:gridCol>
                <a:gridCol w="1602198">
                  <a:extLst>
                    <a:ext uri="{9D8B030D-6E8A-4147-A177-3AD203B41FA5}">
                      <a16:colId xmlns:a16="http://schemas.microsoft.com/office/drawing/2014/main" val="3624555850"/>
                    </a:ext>
                  </a:extLst>
                </a:gridCol>
                <a:gridCol w="1094529">
                  <a:extLst>
                    <a:ext uri="{9D8B030D-6E8A-4147-A177-3AD203B41FA5}">
                      <a16:colId xmlns:a16="http://schemas.microsoft.com/office/drawing/2014/main" val="1814065538"/>
                    </a:ext>
                  </a:extLst>
                </a:gridCol>
                <a:gridCol w="1017140">
                  <a:extLst>
                    <a:ext uri="{9D8B030D-6E8A-4147-A177-3AD203B41FA5}">
                      <a16:colId xmlns:a16="http://schemas.microsoft.com/office/drawing/2014/main" val="2304978094"/>
                    </a:ext>
                  </a:extLst>
                </a:gridCol>
                <a:gridCol w="1621529">
                  <a:extLst>
                    <a:ext uri="{9D8B030D-6E8A-4147-A177-3AD203B41FA5}">
                      <a16:colId xmlns:a16="http://schemas.microsoft.com/office/drawing/2014/main" val="2655196582"/>
                    </a:ext>
                  </a:extLst>
                </a:gridCol>
              </a:tblGrid>
              <a:tr h="608320">
                <a:tc gridSpan="7">
                  <a:txBody>
                    <a:bodyPr/>
                    <a:lstStyle/>
                    <a:p>
                      <a:pPr algn="l" fontAlgn="t"/>
                      <a:r>
                        <a:rPr lang="en-GB" sz="4000" u="none" strike="noStrike">
                          <a:effectLst/>
                        </a:rPr>
                        <a:t>Risgiau / Risks </a:t>
                      </a:r>
                      <a:endParaRPr lang="en-GB" sz="4000" b="1" i="0" u="none" strike="noStrike">
                        <a:solidFill>
                          <a:srgbClr val="000000"/>
                        </a:solidFill>
                        <a:effectLst/>
                        <a:latin typeface="Arial" panose="020B0604020202020204" pitchFamily="34" charset="0"/>
                      </a:endParaRPr>
                    </a:p>
                  </a:txBody>
                  <a:tcPr marL="7770" marR="7770" marT="7770" marB="0"/>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a:txBody>
                    <a:bodyPr/>
                    <a:lstStyle/>
                    <a:p>
                      <a:pPr algn="l" fontAlgn="t"/>
                      <a:r>
                        <a:rPr lang="en-GB" sz="2000" u="none" strike="noStrike">
                          <a:effectLst/>
                        </a:rPr>
                        <a:t> </a:t>
                      </a:r>
                      <a:endParaRPr lang="en-GB" sz="2000" b="1" i="0" u="none" strike="noStrike">
                        <a:solidFill>
                          <a:srgbClr val="000000"/>
                        </a:solidFill>
                        <a:effectLst/>
                        <a:latin typeface="Arial" panose="020B0604020202020204" pitchFamily="34" charset="0"/>
                      </a:endParaRPr>
                    </a:p>
                  </a:txBody>
                  <a:tcPr marL="7770" marR="7770" marT="7770" marB="0"/>
                </a:tc>
                <a:tc>
                  <a:txBody>
                    <a:bodyPr/>
                    <a:lstStyle/>
                    <a:p>
                      <a:pPr algn="l" fontAlgn="t"/>
                      <a:r>
                        <a:rPr lang="en-GB" sz="2000" u="none" strike="noStrike">
                          <a:effectLst/>
                        </a:rPr>
                        <a:t> </a:t>
                      </a:r>
                      <a:endParaRPr lang="en-GB" sz="2000" b="1" i="0" u="none" strike="noStrike">
                        <a:solidFill>
                          <a:srgbClr val="000000"/>
                        </a:solidFill>
                        <a:effectLst/>
                        <a:latin typeface="Arial" panose="020B0604020202020204" pitchFamily="34" charset="0"/>
                      </a:endParaRPr>
                    </a:p>
                  </a:txBody>
                  <a:tcPr marL="7770" marR="7770" marT="7770" marB="0"/>
                </a:tc>
                <a:extLst>
                  <a:ext uri="{0D108BD9-81ED-4DB2-BD59-A6C34878D82A}">
                    <a16:rowId xmlns:a16="http://schemas.microsoft.com/office/drawing/2014/main" val="209994639"/>
                  </a:ext>
                </a:extLst>
              </a:tr>
              <a:tr h="966155">
                <a:tc>
                  <a:txBody>
                    <a:bodyPr/>
                    <a:lstStyle/>
                    <a:p>
                      <a:pPr algn="l" fontAlgn="t"/>
                      <a:r>
                        <a:rPr lang="en-GB" sz="1400" b="1" u="none" strike="noStrike" dirty="0">
                          <a:effectLst/>
                        </a:rPr>
                        <a:t>Risk No.</a:t>
                      </a:r>
                      <a:endParaRPr lang="en-GB" sz="1400" b="1" i="0" u="none" strike="noStrike" dirty="0">
                        <a:solidFill>
                          <a:srgbClr val="000000"/>
                        </a:solidFill>
                        <a:effectLst/>
                        <a:latin typeface="Arial" panose="020B0604020202020204" pitchFamily="34" charset="0"/>
                      </a:endParaRPr>
                    </a:p>
                  </a:txBody>
                  <a:tcPr marL="7770" marR="7770" marT="7770" marB="0"/>
                </a:tc>
                <a:tc>
                  <a:txBody>
                    <a:bodyPr/>
                    <a:lstStyle/>
                    <a:p>
                      <a:pPr algn="l" fontAlgn="t"/>
                      <a:r>
                        <a:rPr lang="en-GB" sz="1400" b="1" u="none" strike="noStrike" dirty="0">
                          <a:effectLst/>
                        </a:rPr>
                        <a:t>Month id</a:t>
                      </a:r>
                      <a:endParaRPr lang="en-GB" sz="1400" b="1" i="0" u="none" strike="noStrike" dirty="0">
                        <a:solidFill>
                          <a:srgbClr val="000000"/>
                        </a:solidFill>
                        <a:effectLst/>
                        <a:latin typeface="Arial" panose="020B0604020202020204" pitchFamily="34" charset="0"/>
                      </a:endParaRPr>
                    </a:p>
                  </a:txBody>
                  <a:tcPr marL="7770" marR="7770" marT="7770" marB="0"/>
                </a:tc>
                <a:tc>
                  <a:txBody>
                    <a:bodyPr/>
                    <a:lstStyle/>
                    <a:p>
                      <a:pPr algn="l" fontAlgn="t"/>
                      <a:r>
                        <a:rPr lang="en-GB" sz="1400" b="1" u="none" strike="noStrike" dirty="0">
                          <a:effectLst/>
                        </a:rPr>
                        <a:t>Detail</a:t>
                      </a:r>
                      <a:endParaRPr lang="en-GB" sz="1400" b="1" i="0" u="none" strike="noStrike" dirty="0">
                        <a:solidFill>
                          <a:srgbClr val="000000"/>
                        </a:solidFill>
                        <a:effectLst/>
                        <a:latin typeface="Arial" panose="020B0604020202020204" pitchFamily="34" charset="0"/>
                      </a:endParaRPr>
                    </a:p>
                  </a:txBody>
                  <a:tcPr marL="7770" marR="7770" marT="7770" marB="0"/>
                </a:tc>
                <a:tc>
                  <a:txBody>
                    <a:bodyPr/>
                    <a:lstStyle/>
                    <a:p>
                      <a:pPr algn="l" fontAlgn="t"/>
                      <a:r>
                        <a:rPr lang="en-GB" sz="1400" b="1" u="none" strike="noStrike" dirty="0">
                          <a:effectLst/>
                        </a:rPr>
                        <a:t>Impact</a:t>
                      </a:r>
                      <a:endParaRPr lang="en-GB" sz="1400" b="1" i="0" u="none" strike="noStrike" dirty="0">
                        <a:solidFill>
                          <a:srgbClr val="000000"/>
                        </a:solidFill>
                        <a:effectLst/>
                        <a:latin typeface="Arial" panose="020B0604020202020204" pitchFamily="34" charset="0"/>
                      </a:endParaRPr>
                    </a:p>
                  </a:txBody>
                  <a:tcPr marL="7770" marR="7770" marT="7770" marB="0"/>
                </a:tc>
                <a:tc>
                  <a:txBody>
                    <a:bodyPr/>
                    <a:lstStyle/>
                    <a:p>
                      <a:pPr algn="l" fontAlgn="t"/>
                      <a:r>
                        <a:rPr lang="en-GB" sz="1400" b="1" u="none" strike="noStrike" dirty="0">
                          <a:effectLst/>
                        </a:rPr>
                        <a:t>Probability</a:t>
                      </a:r>
                      <a:endParaRPr lang="en-GB" sz="1400" b="1" i="0" u="none" strike="noStrike" dirty="0">
                        <a:solidFill>
                          <a:srgbClr val="000000"/>
                        </a:solidFill>
                        <a:effectLst/>
                        <a:latin typeface="Arial" panose="020B0604020202020204" pitchFamily="34" charset="0"/>
                      </a:endParaRPr>
                    </a:p>
                  </a:txBody>
                  <a:tcPr marL="7770" marR="7770" marT="7770" marB="0"/>
                </a:tc>
                <a:tc>
                  <a:txBody>
                    <a:bodyPr/>
                    <a:lstStyle/>
                    <a:p>
                      <a:pPr algn="l" fontAlgn="t"/>
                      <a:r>
                        <a:rPr lang="en-GB" sz="1400" b="1" u="none" strike="noStrike" dirty="0">
                          <a:effectLst/>
                        </a:rPr>
                        <a:t>Countermeasure</a:t>
                      </a:r>
                      <a:endParaRPr lang="en-GB" sz="1400" b="1" i="0" u="none" strike="noStrike" dirty="0">
                        <a:solidFill>
                          <a:srgbClr val="000000"/>
                        </a:solidFill>
                        <a:effectLst/>
                        <a:latin typeface="Arial" panose="020B0604020202020204" pitchFamily="34" charset="0"/>
                      </a:endParaRPr>
                    </a:p>
                  </a:txBody>
                  <a:tcPr marL="7770" marR="7770" marT="7770" marB="0"/>
                </a:tc>
                <a:tc>
                  <a:txBody>
                    <a:bodyPr/>
                    <a:lstStyle/>
                    <a:p>
                      <a:pPr algn="l" fontAlgn="t"/>
                      <a:r>
                        <a:rPr lang="en-GB" sz="1400" b="1" u="none" strike="noStrike" dirty="0">
                          <a:effectLst/>
                        </a:rPr>
                        <a:t>Current Status (Current, Closed, increasing, reducing)</a:t>
                      </a:r>
                      <a:endParaRPr lang="en-GB" sz="1400" b="1" i="0" u="none" strike="noStrike" dirty="0">
                        <a:solidFill>
                          <a:srgbClr val="000000"/>
                        </a:solidFill>
                        <a:effectLst/>
                        <a:latin typeface="Arial" panose="020B0604020202020204" pitchFamily="34" charset="0"/>
                      </a:endParaRPr>
                    </a:p>
                  </a:txBody>
                  <a:tcPr marL="7770" marR="7770" marT="7770" marB="0"/>
                </a:tc>
                <a:tc>
                  <a:txBody>
                    <a:bodyPr/>
                    <a:lstStyle/>
                    <a:p>
                      <a:pPr algn="l" fontAlgn="t"/>
                      <a:r>
                        <a:rPr lang="en-GB" sz="1400" b="1" u="none" strike="noStrike" dirty="0">
                          <a:effectLst/>
                        </a:rPr>
                        <a:t>Update</a:t>
                      </a:r>
                      <a:endParaRPr lang="en-GB" sz="1400" b="1" i="0" u="none" strike="noStrike" dirty="0">
                        <a:solidFill>
                          <a:srgbClr val="000000"/>
                        </a:solidFill>
                        <a:effectLst/>
                        <a:latin typeface="Arial" panose="020B0604020202020204" pitchFamily="34" charset="0"/>
                      </a:endParaRPr>
                    </a:p>
                  </a:txBody>
                  <a:tcPr marL="7770" marR="7770" marT="7770" marB="0"/>
                </a:tc>
                <a:tc>
                  <a:txBody>
                    <a:bodyPr/>
                    <a:lstStyle/>
                    <a:p>
                      <a:pPr algn="l" fontAlgn="t"/>
                      <a:r>
                        <a:rPr lang="en-GB" sz="1400" b="1" u="none" strike="noStrike" dirty="0">
                          <a:effectLst/>
                        </a:rPr>
                        <a:t>Responsibility</a:t>
                      </a:r>
                      <a:endParaRPr lang="en-GB" sz="1400" b="1" i="0" u="none" strike="noStrike" dirty="0">
                        <a:solidFill>
                          <a:srgbClr val="000000"/>
                        </a:solidFill>
                        <a:effectLst/>
                        <a:latin typeface="Arial" panose="020B0604020202020204" pitchFamily="34" charset="0"/>
                      </a:endParaRPr>
                    </a:p>
                  </a:txBody>
                  <a:tcPr marL="7770" marR="7770" marT="7770" marB="0"/>
                </a:tc>
                <a:extLst>
                  <a:ext uri="{0D108BD9-81ED-4DB2-BD59-A6C34878D82A}">
                    <a16:rowId xmlns:a16="http://schemas.microsoft.com/office/drawing/2014/main" val="4293426842"/>
                  </a:ext>
                </a:extLst>
              </a:tr>
              <a:tr h="584463">
                <a:tc>
                  <a:txBody>
                    <a:bodyPr/>
                    <a:lstStyle/>
                    <a:p>
                      <a:pPr algn="r" fontAlgn="t"/>
                      <a:r>
                        <a:rPr lang="en-GB" sz="1400" u="none" strike="noStrike">
                          <a:effectLst/>
                        </a:rPr>
                        <a:t>1</a:t>
                      </a:r>
                      <a:endParaRPr lang="en-GB" sz="1400" b="1" i="0" u="none" strike="noStrike">
                        <a:solidFill>
                          <a:srgbClr val="000000"/>
                        </a:solidFill>
                        <a:effectLst/>
                        <a:latin typeface="Arial" panose="020B0604020202020204" pitchFamily="34" charset="0"/>
                      </a:endParaRPr>
                    </a:p>
                  </a:txBody>
                  <a:tcPr marL="7770" marR="7770" marT="7770" marB="0"/>
                </a:tc>
                <a:tc>
                  <a:txBody>
                    <a:bodyPr/>
                    <a:lstStyle/>
                    <a:p>
                      <a:pPr algn="r" fontAlgn="t"/>
                      <a:r>
                        <a:rPr lang="en-GB" sz="1400" u="none" strike="noStrike">
                          <a:effectLst/>
                        </a:rPr>
                        <a:t>May-13</a:t>
                      </a:r>
                      <a:endParaRPr lang="en-GB" sz="1400" b="0" i="0" u="none" strike="noStrike">
                        <a:solidFill>
                          <a:srgbClr val="000000"/>
                        </a:solidFill>
                        <a:effectLst/>
                        <a:latin typeface="Arial" panose="020B0604020202020204" pitchFamily="34" charset="0"/>
                      </a:endParaRPr>
                    </a:p>
                  </a:txBody>
                  <a:tcPr marL="7770" marR="7770" marT="7770" marB="0"/>
                </a:tc>
                <a:tc>
                  <a:txBody>
                    <a:bodyPr/>
                    <a:lstStyle/>
                    <a:p>
                      <a:pPr algn="l" fontAlgn="t"/>
                      <a:r>
                        <a:rPr lang="en-GB" sz="1400" u="none" strike="noStrike" dirty="0">
                          <a:effectLst/>
                        </a:rPr>
                        <a:t>Student recruitment targets not met</a:t>
                      </a:r>
                      <a:endParaRPr lang="en-GB" sz="1400" b="0" i="0" u="none" strike="noStrike" dirty="0">
                        <a:solidFill>
                          <a:srgbClr val="000000"/>
                        </a:solidFill>
                        <a:effectLst/>
                        <a:latin typeface="Arial" panose="020B0604020202020204" pitchFamily="34" charset="0"/>
                      </a:endParaRPr>
                    </a:p>
                  </a:txBody>
                  <a:tcPr marL="7770" marR="7770" marT="7770" marB="0"/>
                </a:tc>
                <a:tc>
                  <a:txBody>
                    <a:bodyPr/>
                    <a:lstStyle/>
                    <a:p>
                      <a:pPr algn="l" fontAlgn="t"/>
                      <a:r>
                        <a:rPr lang="en-GB" sz="1400" u="none" strike="noStrike">
                          <a:effectLst/>
                        </a:rPr>
                        <a:t>High</a:t>
                      </a:r>
                      <a:endParaRPr lang="en-GB" sz="1400" b="0" i="0" u="none" strike="noStrike">
                        <a:solidFill>
                          <a:srgbClr val="000000"/>
                        </a:solidFill>
                        <a:effectLst/>
                        <a:latin typeface="Arial" panose="020B0604020202020204" pitchFamily="34" charset="0"/>
                      </a:endParaRPr>
                    </a:p>
                  </a:txBody>
                  <a:tcPr marL="7770" marR="7770" marT="7770" marB="0"/>
                </a:tc>
                <a:tc>
                  <a:txBody>
                    <a:bodyPr/>
                    <a:lstStyle/>
                    <a:p>
                      <a:pPr algn="l" fontAlgn="t"/>
                      <a:r>
                        <a:rPr lang="en-GB" sz="1400" u="none" strike="noStrike">
                          <a:effectLst/>
                        </a:rPr>
                        <a:t>Medium</a:t>
                      </a:r>
                      <a:endParaRPr lang="en-GB" sz="1400" b="0" i="0" u="none" strike="noStrike">
                        <a:solidFill>
                          <a:srgbClr val="000000"/>
                        </a:solidFill>
                        <a:effectLst/>
                        <a:latin typeface="Arial" panose="020B0604020202020204" pitchFamily="34" charset="0"/>
                      </a:endParaRPr>
                    </a:p>
                  </a:txBody>
                  <a:tcPr marL="7770" marR="7770" marT="7770" marB="0"/>
                </a:tc>
                <a:tc>
                  <a:txBody>
                    <a:bodyPr/>
                    <a:lstStyle/>
                    <a:p>
                      <a:pPr algn="l" fontAlgn="t"/>
                      <a:r>
                        <a:rPr lang="en-GB" sz="1400" u="none" strike="noStrike">
                          <a:effectLst/>
                        </a:rPr>
                        <a:t>Networking through employers' HR and Training staff</a:t>
                      </a:r>
                      <a:endParaRPr lang="en-GB" sz="1400" b="0" i="0" u="none" strike="noStrike">
                        <a:solidFill>
                          <a:srgbClr val="000000"/>
                        </a:solidFill>
                        <a:effectLst/>
                        <a:latin typeface="Arial" panose="020B0604020202020204" pitchFamily="34" charset="0"/>
                      </a:endParaRPr>
                    </a:p>
                  </a:txBody>
                  <a:tcPr marL="7770" marR="7770" marT="7770" marB="0"/>
                </a:tc>
                <a:tc>
                  <a:txBody>
                    <a:bodyPr/>
                    <a:lstStyle/>
                    <a:p>
                      <a:pPr algn="l" fontAlgn="t"/>
                      <a:r>
                        <a:rPr lang="en-GB" sz="1400" u="none" strike="noStrike">
                          <a:effectLst/>
                        </a:rPr>
                        <a:t>Closed: target met</a:t>
                      </a:r>
                      <a:endParaRPr lang="en-GB" sz="1400" b="0" i="0" u="none" strike="noStrike">
                        <a:solidFill>
                          <a:srgbClr val="000000"/>
                        </a:solidFill>
                        <a:effectLst/>
                        <a:latin typeface="Arial" panose="020B0604020202020204" pitchFamily="34" charset="0"/>
                      </a:endParaRPr>
                    </a:p>
                  </a:txBody>
                  <a:tcPr marL="7770" marR="7770" marT="7770" marB="0"/>
                </a:tc>
                <a:tc>
                  <a:txBody>
                    <a:bodyPr/>
                    <a:lstStyle/>
                    <a:p>
                      <a:pPr algn="l" fontAlgn="t"/>
                      <a:r>
                        <a:rPr lang="en-GB" sz="1400" u="none" strike="noStrike">
                          <a:effectLst/>
                        </a:rPr>
                        <a:t> </a:t>
                      </a:r>
                      <a:endParaRPr lang="en-GB" sz="1400" b="0" i="0" u="none" strike="noStrike">
                        <a:solidFill>
                          <a:srgbClr val="000000"/>
                        </a:solidFill>
                        <a:effectLst/>
                        <a:latin typeface="Arial" panose="020B0604020202020204" pitchFamily="34" charset="0"/>
                      </a:endParaRPr>
                    </a:p>
                  </a:txBody>
                  <a:tcPr marL="7770" marR="7770" marT="7770" marB="0"/>
                </a:tc>
                <a:tc>
                  <a:txBody>
                    <a:bodyPr/>
                    <a:lstStyle/>
                    <a:p>
                      <a:pPr algn="l" fontAlgn="t"/>
                      <a:r>
                        <a:rPr lang="en-GB" sz="1400" u="none" strike="noStrike">
                          <a:effectLst/>
                        </a:rPr>
                        <a:t>ML</a:t>
                      </a:r>
                      <a:endParaRPr lang="en-GB" sz="1400" b="0" i="0" u="none" strike="noStrike">
                        <a:solidFill>
                          <a:srgbClr val="000000"/>
                        </a:solidFill>
                        <a:effectLst/>
                        <a:latin typeface="Arial" panose="020B0604020202020204" pitchFamily="34" charset="0"/>
                      </a:endParaRPr>
                    </a:p>
                  </a:txBody>
                  <a:tcPr marL="7770" marR="7770" marT="7770" marB="0"/>
                </a:tc>
                <a:extLst>
                  <a:ext uri="{0D108BD9-81ED-4DB2-BD59-A6C34878D82A}">
                    <a16:rowId xmlns:a16="http://schemas.microsoft.com/office/drawing/2014/main" val="2975034011"/>
                  </a:ext>
                </a:extLst>
              </a:tr>
              <a:tr h="584463">
                <a:tc>
                  <a:txBody>
                    <a:bodyPr/>
                    <a:lstStyle/>
                    <a:p>
                      <a:pPr algn="r" fontAlgn="t"/>
                      <a:r>
                        <a:rPr lang="en-GB" sz="1400" u="none" strike="noStrike">
                          <a:effectLst/>
                        </a:rPr>
                        <a:t>2</a:t>
                      </a:r>
                      <a:endParaRPr lang="en-GB" sz="1400" b="1" i="0" u="none" strike="noStrike">
                        <a:solidFill>
                          <a:srgbClr val="000000"/>
                        </a:solidFill>
                        <a:effectLst/>
                        <a:latin typeface="Arial" panose="020B0604020202020204" pitchFamily="34" charset="0"/>
                      </a:endParaRPr>
                    </a:p>
                  </a:txBody>
                  <a:tcPr marL="7770" marR="7770" marT="7770" marB="0"/>
                </a:tc>
                <a:tc>
                  <a:txBody>
                    <a:bodyPr/>
                    <a:lstStyle/>
                    <a:p>
                      <a:pPr algn="r" fontAlgn="t"/>
                      <a:r>
                        <a:rPr lang="en-GB" sz="1400" u="none" strike="noStrike">
                          <a:effectLst/>
                        </a:rPr>
                        <a:t>May-13</a:t>
                      </a:r>
                      <a:endParaRPr lang="en-GB" sz="1400" b="0" i="0" u="none" strike="noStrike">
                        <a:solidFill>
                          <a:srgbClr val="000000"/>
                        </a:solidFill>
                        <a:effectLst/>
                        <a:latin typeface="Arial" panose="020B0604020202020204" pitchFamily="34" charset="0"/>
                      </a:endParaRPr>
                    </a:p>
                  </a:txBody>
                  <a:tcPr marL="7770" marR="7770" marT="7770" marB="0"/>
                </a:tc>
                <a:tc>
                  <a:txBody>
                    <a:bodyPr/>
                    <a:lstStyle/>
                    <a:p>
                      <a:pPr algn="l" fontAlgn="t"/>
                      <a:r>
                        <a:rPr lang="en-GB" sz="1400" u="none" strike="noStrike" dirty="0">
                          <a:effectLst/>
                        </a:rPr>
                        <a:t>Student completion targets not met</a:t>
                      </a:r>
                      <a:endParaRPr lang="en-GB" sz="1400" b="0" i="0" u="none" strike="noStrike" dirty="0">
                        <a:solidFill>
                          <a:srgbClr val="000000"/>
                        </a:solidFill>
                        <a:effectLst/>
                        <a:latin typeface="Arial" panose="020B0604020202020204" pitchFamily="34" charset="0"/>
                      </a:endParaRPr>
                    </a:p>
                  </a:txBody>
                  <a:tcPr marL="7770" marR="7770" marT="7770" marB="0"/>
                </a:tc>
                <a:tc>
                  <a:txBody>
                    <a:bodyPr/>
                    <a:lstStyle/>
                    <a:p>
                      <a:pPr algn="l" fontAlgn="t"/>
                      <a:r>
                        <a:rPr lang="en-GB" sz="1400" u="none" strike="noStrike" dirty="0">
                          <a:effectLst/>
                        </a:rPr>
                        <a:t>High</a:t>
                      </a:r>
                      <a:endParaRPr lang="en-GB" sz="1400" b="0" i="0" u="none" strike="noStrike" dirty="0">
                        <a:solidFill>
                          <a:srgbClr val="000000"/>
                        </a:solidFill>
                        <a:effectLst/>
                        <a:latin typeface="Arial" panose="020B0604020202020204" pitchFamily="34" charset="0"/>
                      </a:endParaRPr>
                    </a:p>
                  </a:txBody>
                  <a:tcPr marL="7770" marR="7770" marT="7770" marB="0"/>
                </a:tc>
                <a:tc>
                  <a:txBody>
                    <a:bodyPr/>
                    <a:lstStyle/>
                    <a:p>
                      <a:pPr algn="l" fontAlgn="t"/>
                      <a:r>
                        <a:rPr lang="en-GB" sz="1400" u="none" strike="noStrike">
                          <a:effectLst/>
                        </a:rPr>
                        <a:t>Medium</a:t>
                      </a:r>
                      <a:endParaRPr lang="en-GB" sz="1400" b="0" i="0" u="none" strike="noStrike">
                        <a:solidFill>
                          <a:srgbClr val="000000"/>
                        </a:solidFill>
                        <a:effectLst/>
                        <a:latin typeface="Arial" panose="020B0604020202020204" pitchFamily="34" charset="0"/>
                      </a:endParaRPr>
                    </a:p>
                  </a:txBody>
                  <a:tcPr marL="7770" marR="7770" marT="7770" marB="0"/>
                </a:tc>
                <a:tc>
                  <a:txBody>
                    <a:bodyPr/>
                    <a:lstStyle/>
                    <a:p>
                      <a:pPr algn="l" fontAlgn="t"/>
                      <a:r>
                        <a:rPr lang="en-GB" sz="1400" u="none" strike="noStrike">
                          <a:effectLst/>
                        </a:rPr>
                        <a:t>Fixed submission timescales and tutor support</a:t>
                      </a:r>
                      <a:endParaRPr lang="en-GB" sz="1400" b="0" i="0" u="none" strike="noStrike">
                        <a:solidFill>
                          <a:srgbClr val="000000"/>
                        </a:solidFill>
                        <a:effectLst/>
                        <a:latin typeface="Arial" panose="020B0604020202020204" pitchFamily="34" charset="0"/>
                      </a:endParaRPr>
                    </a:p>
                  </a:txBody>
                  <a:tcPr marL="7770" marR="7770" marT="7770" marB="0"/>
                </a:tc>
                <a:tc>
                  <a:txBody>
                    <a:bodyPr/>
                    <a:lstStyle/>
                    <a:p>
                      <a:pPr algn="l" fontAlgn="t"/>
                      <a:r>
                        <a:rPr lang="en-GB" sz="1400" u="none" strike="noStrike" dirty="0">
                          <a:effectLst/>
                        </a:rPr>
                        <a:t>Closed: target met</a:t>
                      </a:r>
                      <a:endParaRPr lang="en-GB" sz="1400" b="0" i="0" u="none" strike="noStrike" dirty="0">
                        <a:solidFill>
                          <a:srgbClr val="000000"/>
                        </a:solidFill>
                        <a:effectLst/>
                        <a:latin typeface="Arial" panose="020B0604020202020204" pitchFamily="34" charset="0"/>
                      </a:endParaRPr>
                    </a:p>
                  </a:txBody>
                  <a:tcPr marL="7770" marR="7770" marT="7770" marB="0"/>
                </a:tc>
                <a:tc>
                  <a:txBody>
                    <a:bodyPr/>
                    <a:lstStyle/>
                    <a:p>
                      <a:pPr algn="l" fontAlgn="t"/>
                      <a:r>
                        <a:rPr lang="en-GB" sz="1400" u="none" strike="noStrike">
                          <a:effectLst/>
                        </a:rPr>
                        <a:t> </a:t>
                      </a:r>
                      <a:endParaRPr lang="en-GB" sz="1400" b="0" i="0" u="none" strike="noStrike">
                        <a:solidFill>
                          <a:srgbClr val="000000"/>
                        </a:solidFill>
                        <a:effectLst/>
                        <a:latin typeface="Arial" panose="020B0604020202020204" pitchFamily="34" charset="0"/>
                      </a:endParaRPr>
                    </a:p>
                  </a:txBody>
                  <a:tcPr marL="7770" marR="7770" marT="7770" marB="0"/>
                </a:tc>
                <a:tc>
                  <a:txBody>
                    <a:bodyPr/>
                    <a:lstStyle/>
                    <a:p>
                      <a:pPr algn="l" fontAlgn="t"/>
                      <a:r>
                        <a:rPr lang="en-GB" sz="1400" u="none" strike="noStrike">
                          <a:effectLst/>
                        </a:rPr>
                        <a:t>NS/SD</a:t>
                      </a:r>
                      <a:endParaRPr lang="en-GB" sz="1400" b="0" i="0" u="none" strike="noStrike">
                        <a:solidFill>
                          <a:srgbClr val="000000"/>
                        </a:solidFill>
                        <a:effectLst/>
                        <a:latin typeface="Arial" panose="020B0604020202020204" pitchFamily="34" charset="0"/>
                      </a:endParaRPr>
                    </a:p>
                  </a:txBody>
                  <a:tcPr marL="7770" marR="7770" marT="7770" marB="0"/>
                </a:tc>
                <a:extLst>
                  <a:ext uri="{0D108BD9-81ED-4DB2-BD59-A6C34878D82A}">
                    <a16:rowId xmlns:a16="http://schemas.microsoft.com/office/drawing/2014/main" val="1546019278"/>
                  </a:ext>
                </a:extLst>
              </a:tr>
              <a:tr h="393618">
                <a:tc>
                  <a:txBody>
                    <a:bodyPr/>
                    <a:lstStyle/>
                    <a:p>
                      <a:pPr algn="r" fontAlgn="t"/>
                      <a:r>
                        <a:rPr lang="en-GB" sz="1400" u="none" strike="noStrike">
                          <a:effectLst/>
                        </a:rPr>
                        <a:t>3</a:t>
                      </a:r>
                      <a:endParaRPr lang="en-GB" sz="1400" b="1" i="0" u="none" strike="noStrike">
                        <a:solidFill>
                          <a:srgbClr val="000000"/>
                        </a:solidFill>
                        <a:effectLst/>
                        <a:latin typeface="Arial" panose="020B0604020202020204" pitchFamily="34" charset="0"/>
                      </a:endParaRPr>
                    </a:p>
                  </a:txBody>
                  <a:tcPr marL="7770" marR="7770" marT="7770" marB="0"/>
                </a:tc>
                <a:tc>
                  <a:txBody>
                    <a:bodyPr/>
                    <a:lstStyle/>
                    <a:p>
                      <a:pPr algn="r" fontAlgn="t"/>
                      <a:r>
                        <a:rPr lang="en-GB" sz="1400" u="none" strike="noStrike">
                          <a:effectLst/>
                        </a:rPr>
                        <a:t>May-13</a:t>
                      </a:r>
                      <a:endParaRPr lang="en-GB" sz="1400" b="0" i="0" u="none" strike="noStrike">
                        <a:solidFill>
                          <a:srgbClr val="000000"/>
                        </a:solidFill>
                        <a:effectLst/>
                        <a:latin typeface="Arial" panose="020B0604020202020204" pitchFamily="34" charset="0"/>
                      </a:endParaRPr>
                    </a:p>
                  </a:txBody>
                  <a:tcPr marL="7770" marR="7770" marT="7770" marB="0"/>
                </a:tc>
                <a:tc>
                  <a:txBody>
                    <a:bodyPr/>
                    <a:lstStyle/>
                    <a:p>
                      <a:pPr algn="l" fontAlgn="t"/>
                      <a:r>
                        <a:rPr lang="en-GB" sz="1400" u="none" strike="noStrike">
                          <a:effectLst/>
                        </a:rPr>
                        <a:t>Market confusion with other schemes</a:t>
                      </a:r>
                      <a:endParaRPr lang="en-GB" sz="1400" b="0" i="0" u="none" strike="noStrike">
                        <a:solidFill>
                          <a:srgbClr val="000000"/>
                        </a:solidFill>
                        <a:effectLst/>
                        <a:latin typeface="Arial" panose="020B0604020202020204" pitchFamily="34" charset="0"/>
                      </a:endParaRPr>
                    </a:p>
                  </a:txBody>
                  <a:tcPr marL="7770" marR="7770" marT="7770" marB="0"/>
                </a:tc>
                <a:tc>
                  <a:txBody>
                    <a:bodyPr/>
                    <a:lstStyle/>
                    <a:p>
                      <a:pPr algn="l" fontAlgn="t"/>
                      <a:r>
                        <a:rPr lang="en-GB" sz="1400" u="none" strike="noStrike" dirty="0">
                          <a:effectLst/>
                        </a:rPr>
                        <a:t>Medium</a:t>
                      </a:r>
                      <a:endParaRPr lang="en-GB" sz="1400" b="0" i="0" u="none" strike="noStrike" dirty="0">
                        <a:solidFill>
                          <a:srgbClr val="000000"/>
                        </a:solidFill>
                        <a:effectLst/>
                        <a:latin typeface="Arial" panose="020B0604020202020204" pitchFamily="34" charset="0"/>
                      </a:endParaRPr>
                    </a:p>
                  </a:txBody>
                  <a:tcPr marL="7770" marR="7770" marT="7770" marB="0"/>
                </a:tc>
                <a:tc>
                  <a:txBody>
                    <a:bodyPr/>
                    <a:lstStyle/>
                    <a:p>
                      <a:pPr algn="l" fontAlgn="t"/>
                      <a:r>
                        <a:rPr lang="en-GB" sz="1400" u="none" strike="noStrike">
                          <a:effectLst/>
                        </a:rPr>
                        <a:t>Medium</a:t>
                      </a:r>
                      <a:endParaRPr lang="en-GB" sz="1400" b="0" i="0" u="none" strike="noStrike">
                        <a:solidFill>
                          <a:srgbClr val="000000"/>
                        </a:solidFill>
                        <a:effectLst/>
                        <a:latin typeface="Arial" panose="020B0604020202020204" pitchFamily="34" charset="0"/>
                      </a:endParaRPr>
                    </a:p>
                  </a:txBody>
                  <a:tcPr marL="7770" marR="7770" marT="7770" marB="0"/>
                </a:tc>
                <a:tc>
                  <a:txBody>
                    <a:bodyPr/>
                    <a:lstStyle/>
                    <a:p>
                      <a:pPr algn="l" fontAlgn="t"/>
                      <a:r>
                        <a:rPr lang="en-GB" sz="1400" u="none" strike="noStrike">
                          <a:effectLst/>
                        </a:rPr>
                        <a:t>Explicit in marketing materials</a:t>
                      </a:r>
                      <a:endParaRPr lang="en-GB" sz="1400" b="0" i="0" u="none" strike="noStrike">
                        <a:solidFill>
                          <a:srgbClr val="000000"/>
                        </a:solidFill>
                        <a:effectLst/>
                        <a:latin typeface="Arial" panose="020B0604020202020204" pitchFamily="34" charset="0"/>
                      </a:endParaRPr>
                    </a:p>
                  </a:txBody>
                  <a:tcPr marL="7770" marR="7770" marT="7770" marB="0"/>
                </a:tc>
                <a:tc>
                  <a:txBody>
                    <a:bodyPr/>
                    <a:lstStyle/>
                    <a:p>
                      <a:pPr algn="l" fontAlgn="t"/>
                      <a:r>
                        <a:rPr lang="en-GB" sz="1400" u="none" strike="noStrike">
                          <a:effectLst/>
                        </a:rPr>
                        <a:t>Closed</a:t>
                      </a:r>
                      <a:endParaRPr lang="en-GB" sz="1400" b="0" i="0" u="none" strike="noStrike">
                        <a:solidFill>
                          <a:srgbClr val="000000"/>
                        </a:solidFill>
                        <a:effectLst/>
                        <a:latin typeface="Arial" panose="020B0604020202020204" pitchFamily="34" charset="0"/>
                      </a:endParaRPr>
                    </a:p>
                  </a:txBody>
                  <a:tcPr marL="7770" marR="7770" marT="7770" marB="0"/>
                </a:tc>
                <a:tc>
                  <a:txBody>
                    <a:bodyPr/>
                    <a:lstStyle/>
                    <a:p>
                      <a:pPr algn="l" fontAlgn="t"/>
                      <a:r>
                        <a:rPr lang="en-GB" sz="1400" u="none" strike="noStrike">
                          <a:effectLst/>
                        </a:rPr>
                        <a:t> </a:t>
                      </a:r>
                      <a:endParaRPr lang="en-GB" sz="1400" b="0" i="0" u="none" strike="noStrike">
                        <a:solidFill>
                          <a:srgbClr val="000000"/>
                        </a:solidFill>
                        <a:effectLst/>
                        <a:latin typeface="Arial" panose="020B0604020202020204" pitchFamily="34" charset="0"/>
                      </a:endParaRPr>
                    </a:p>
                  </a:txBody>
                  <a:tcPr marL="7770" marR="7770" marT="7770" marB="0"/>
                </a:tc>
                <a:tc>
                  <a:txBody>
                    <a:bodyPr/>
                    <a:lstStyle/>
                    <a:p>
                      <a:pPr algn="l" fontAlgn="t"/>
                      <a:r>
                        <a:rPr lang="en-GB" sz="1400" u="none" strike="noStrike">
                          <a:effectLst/>
                        </a:rPr>
                        <a:t>ML</a:t>
                      </a:r>
                      <a:endParaRPr lang="en-GB" sz="1400" b="0" i="0" u="none" strike="noStrike">
                        <a:solidFill>
                          <a:srgbClr val="000000"/>
                        </a:solidFill>
                        <a:effectLst/>
                        <a:latin typeface="Arial" panose="020B0604020202020204" pitchFamily="34" charset="0"/>
                      </a:endParaRPr>
                    </a:p>
                  </a:txBody>
                  <a:tcPr marL="7770" marR="7770" marT="7770" marB="0"/>
                </a:tc>
                <a:extLst>
                  <a:ext uri="{0D108BD9-81ED-4DB2-BD59-A6C34878D82A}">
                    <a16:rowId xmlns:a16="http://schemas.microsoft.com/office/drawing/2014/main" val="1005822709"/>
                  </a:ext>
                </a:extLst>
              </a:tr>
              <a:tr h="751452">
                <a:tc rowSpan="2">
                  <a:txBody>
                    <a:bodyPr/>
                    <a:lstStyle/>
                    <a:p>
                      <a:pPr algn="r" fontAlgn="t"/>
                      <a:r>
                        <a:rPr lang="en-GB" sz="1400" u="none" strike="noStrike">
                          <a:effectLst/>
                        </a:rPr>
                        <a:t>4</a:t>
                      </a:r>
                      <a:endParaRPr lang="en-GB" sz="1400" b="1" i="0" u="none" strike="noStrike">
                        <a:solidFill>
                          <a:srgbClr val="000000"/>
                        </a:solidFill>
                        <a:effectLst/>
                        <a:latin typeface="Arial" panose="020B0604020202020204" pitchFamily="34" charset="0"/>
                      </a:endParaRPr>
                    </a:p>
                  </a:txBody>
                  <a:tcPr marL="7770" marR="7770" marT="7770" marB="0"/>
                </a:tc>
                <a:tc rowSpan="2">
                  <a:txBody>
                    <a:bodyPr/>
                    <a:lstStyle/>
                    <a:p>
                      <a:pPr algn="r" fontAlgn="t"/>
                      <a:r>
                        <a:rPr lang="en-GB" sz="1400" u="none" strike="noStrike">
                          <a:effectLst/>
                        </a:rPr>
                        <a:t>May-13</a:t>
                      </a:r>
                      <a:endParaRPr lang="en-GB" sz="1400" b="0" i="0" u="none" strike="noStrike">
                        <a:solidFill>
                          <a:srgbClr val="000000"/>
                        </a:solidFill>
                        <a:effectLst/>
                        <a:latin typeface="Arial" panose="020B0604020202020204" pitchFamily="34" charset="0"/>
                      </a:endParaRPr>
                    </a:p>
                  </a:txBody>
                  <a:tcPr marL="7770" marR="7770" marT="7770" marB="0"/>
                </a:tc>
                <a:tc>
                  <a:txBody>
                    <a:bodyPr/>
                    <a:lstStyle/>
                    <a:p>
                      <a:pPr algn="l" fontAlgn="t"/>
                      <a:r>
                        <a:rPr lang="en-GB" sz="1400" u="none" strike="noStrike">
                          <a:effectLst/>
                        </a:rPr>
                        <a:t>Resignation of Admin Officer affects documentation and progress</a:t>
                      </a:r>
                      <a:endParaRPr lang="en-GB" sz="1400" b="0" i="0" u="none" strike="noStrike">
                        <a:solidFill>
                          <a:srgbClr val="000000"/>
                        </a:solidFill>
                        <a:effectLst/>
                        <a:latin typeface="Arial" panose="020B0604020202020204" pitchFamily="34" charset="0"/>
                      </a:endParaRPr>
                    </a:p>
                  </a:txBody>
                  <a:tcPr marL="7770" marR="7770" marT="7770" marB="0"/>
                </a:tc>
                <a:tc rowSpan="2">
                  <a:txBody>
                    <a:bodyPr/>
                    <a:lstStyle/>
                    <a:p>
                      <a:pPr algn="l" fontAlgn="t"/>
                      <a:r>
                        <a:rPr lang="en-GB" sz="1400" u="none" strike="noStrike">
                          <a:effectLst/>
                        </a:rPr>
                        <a:t>High</a:t>
                      </a:r>
                      <a:endParaRPr lang="en-GB" sz="1400" b="0" i="0" u="none" strike="noStrike">
                        <a:solidFill>
                          <a:srgbClr val="000000"/>
                        </a:solidFill>
                        <a:effectLst/>
                        <a:latin typeface="Arial" panose="020B0604020202020204" pitchFamily="34" charset="0"/>
                      </a:endParaRPr>
                    </a:p>
                  </a:txBody>
                  <a:tcPr marL="7770" marR="7770" marT="7770" marB="0"/>
                </a:tc>
                <a:tc rowSpan="2">
                  <a:txBody>
                    <a:bodyPr/>
                    <a:lstStyle/>
                    <a:p>
                      <a:pPr algn="l" fontAlgn="t"/>
                      <a:r>
                        <a:rPr lang="en-GB" sz="1400" u="none" strike="noStrike">
                          <a:effectLst/>
                        </a:rPr>
                        <a:t>High</a:t>
                      </a:r>
                      <a:endParaRPr lang="en-GB" sz="1400" b="0" i="0" u="none" strike="noStrike">
                        <a:solidFill>
                          <a:srgbClr val="000000"/>
                        </a:solidFill>
                        <a:effectLst/>
                        <a:latin typeface="Arial" panose="020B0604020202020204" pitchFamily="34" charset="0"/>
                      </a:endParaRPr>
                    </a:p>
                  </a:txBody>
                  <a:tcPr marL="7770" marR="7770" marT="7770" marB="0"/>
                </a:tc>
                <a:tc rowSpan="2">
                  <a:txBody>
                    <a:bodyPr/>
                    <a:lstStyle/>
                    <a:p>
                      <a:pPr algn="l" fontAlgn="t"/>
                      <a:r>
                        <a:rPr lang="en-GB" sz="1400" u="none" strike="noStrike">
                          <a:effectLst/>
                        </a:rPr>
                        <a:t>Appoint replacement and work around in meantime</a:t>
                      </a:r>
                      <a:endParaRPr lang="en-GB" sz="1400" b="0" i="0" u="none" strike="noStrike">
                        <a:solidFill>
                          <a:srgbClr val="000000"/>
                        </a:solidFill>
                        <a:effectLst/>
                        <a:latin typeface="Arial" panose="020B0604020202020204" pitchFamily="34" charset="0"/>
                      </a:endParaRPr>
                    </a:p>
                  </a:txBody>
                  <a:tcPr marL="7770" marR="7770" marT="7770" marB="0"/>
                </a:tc>
                <a:tc rowSpan="2">
                  <a:txBody>
                    <a:bodyPr/>
                    <a:lstStyle/>
                    <a:p>
                      <a:pPr algn="l" fontAlgn="t"/>
                      <a:r>
                        <a:rPr lang="en-GB" sz="1400" u="none" strike="noStrike">
                          <a:effectLst/>
                        </a:rPr>
                        <a:t>Closed</a:t>
                      </a:r>
                      <a:endParaRPr lang="en-GB" sz="1400" b="0" i="0" u="none" strike="noStrike">
                        <a:solidFill>
                          <a:srgbClr val="000000"/>
                        </a:solidFill>
                        <a:effectLst/>
                        <a:latin typeface="Arial" panose="020B0604020202020204" pitchFamily="34" charset="0"/>
                      </a:endParaRPr>
                    </a:p>
                  </a:txBody>
                  <a:tcPr marL="7770" marR="7770" marT="7770" marB="0"/>
                </a:tc>
                <a:tc rowSpan="2">
                  <a:txBody>
                    <a:bodyPr/>
                    <a:lstStyle/>
                    <a:p>
                      <a:pPr algn="l" fontAlgn="t"/>
                      <a:r>
                        <a:rPr lang="en-GB" sz="1400" u="none" strike="noStrike">
                          <a:effectLst/>
                        </a:rPr>
                        <a:t> </a:t>
                      </a:r>
                      <a:endParaRPr lang="en-GB" sz="1400" b="0" i="0" u="none" strike="noStrike">
                        <a:solidFill>
                          <a:srgbClr val="000000"/>
                        </a:solidFill>
                        <a:effectLst/>
                        <a:latin typeface="Arial" panose="020B0604020202020204" pitchFamily="34" charset="0"/>
                      </a:endParaRPr>
                    </a:p>
                  </a:txBody>
                  <a:tcPr marL="7770" marR="7770" marT="7770" marB="0"/>
                </a:tc>
                <a:tc rowSpan="2">
                  <a:txBody>
                    <a:bodyPr/>
                    <a:lstStyle/>
                    <a:p>
                      <a:pPr algn="l" fontAlgn="t"/>
                      <a:r>
                        <a:rPr lang="en-GB" sz="1400" u="none" strike="noStrike">
                          <a:effectLst/>
                        </a:rPr>
                        <a:t>NS/ML</a:t>
                      </a:r>
                      <a:endParaRPr lang="en-GB" sz="1400" b="0" i="0" u="none" strike="noStrike">
                        <a:solidFill>
                          <a:srgbClr val="000000"/>
                        </a:solidFill>
                        <a:effectLst/>
                        <a:latin typeface="Arial" panose="020B0604020202020204" pitchFamily="34" charset="0"/>
                      </a:endParaRPr>
                    </a:p>
                  </a:txBody>
                  <a:tcPr marL="7770" marR="7770" marT="7770" marB="0"/>
                </a:tc>
                <a:extLst>
                  <a:ext uri="{0D108BD9-81ED-4DB2-BD59-A6C34878D82A}">
                    <a16:rowId xmlns:a16="http://schemas.microsoft.com/office/drawing/2014/main" val="4278780538"/>
                  </a:ext>
                </a:extLst>
              </a:tr>
              <a:tr h="250484">
                <a:tc vMerge="1">
                  <a:txBody>
                    <a:bodyPr/>
                    <a:lstStyle/>
                    <a:p>
                      <a:endParaRPr lang="en-GB"/>
                    </a:p>
                  </a:txBody>
                  <a:tcPr/>
                </a:tc>
                <a:tc vMerge="1">
                  <a:txBody>
                    <a:bodyPr/>
                    <a:lstStyle/>
                    <a:p>
                      <a:endParaRPr lang="en-GB"/>
                    </a:p>
                  </a:txBody>
                  <a:tcPr/>
                </a:tc>
                <a:tc>
                  <a:txBody>
                    <a:bodyPr/>
                    <a:lstStyle/>
                    <a:p>
                      <a:pPr algn="l" fontAlgn="t"/>
                      <a:r>
                        <a:rPr lang="en-GB" sz="700" u="none" strike="noStrike">
                          <a:effectLst/>
                        </a:rPr>
                        <a:t> </a:t>
                      </a:r>
                      <a:endParaRPr lang="en-GB" sz="700" b="0" i="0" u="none" strike="noStrike">
                        <a:solidFill>
                          <a:srgbClr val="000000"/>
                        </a:solidFill>
                        <a:effectLst/>
                        <a:latin typeface="Arial" panose="020B0604020202020204" pitchFamily="34" charset="0"/>
                      </a:endParaRPr>
                    </a:p>
                  </a:txBody>
                  <a:tcPr marL="7770" marR="7770" marT="7770" marB="0"/>
                </a:tc>
                <a:tc vMerge="1">
                  <a:txBody>
                    <a:bodyPr/>
                    <a:lstStyle/>
                    <a:p>
                      <a:endParaRPr lang="en-GB"/>
                    </a:p>
                  </a:txBody>
                  <a:tcPr/>
                </a:tc>
                <a:tc vMerge="1">
                  <a:txBody>
                    <a:bodyPr/>
                    <a:lstStyle/>
                    <a:p>
                      <a:endParaRPr lang="en-GB"/>
                    </a:p>
                  </a:txBody>
                  <a:tcPr/>
                </a:tc>
                <a:tc vMerge="1">
                  <a:txBody>
                    <a:bodyPr/>
                    <a:lstStyle/>
                    <a:p>
                      <a:endParaRPr lang="en-GB"/>
                    </a:p>
                  </a:txBody>
                  <a:tcPr/>
                </a:tc>
                <a:tc vMerge="1">
                  <a:txBody>
                    <a:bodyPr/>
                    <a:lstStyle/>
                    <a:p>
                      <a:endParaRPr lang="en-GB"/>
                    </a:p>
                  </a:txBody>
                  <a:tcPr/>
                </a:tc>
                <a:tc vMerge="1">
                  <a:txBody>
                    <a:bodyPr/>
                    <a:lstStyle/>
                    <a:p>
                      <a:endParaRPr lang="en-GB"/>
                    </a:p>
                  </a:txBody>
                  <a:tcPr/>
                </a:tc>
                <a:tc vMerge="1">
                  <a:txBody>
                    <a:bodyPr/>
                    <a:lstStyle/>
                    <a:p>
                      <a:endParaRPr lang="en-GB"/>
                    </a:p>
                  </a:txBody>
                  <a:tcPr/>
                </a:tc>
                <a:extLst>
                  <a:ext uri="{0D108BD9-81ED-4DB2-BD59-A6C34878D82A}">
                    <a16:rowId xmlns:a16="http://schemas.microsoft.com/office/drawing/2014/main" val="102662301"/>
                  </a:ext>
                </a:extLst>
              </a:tr>
              <a:tr h="238557">
                <a:tc rowSpan="3">
                  <a:txBody>
                    <a:bodyPr/>
                    <a:lstStyle/>
                    <a:p>
                      <a:pPr algn="r" fontAlgn="t"/>
                      <a:r>
                        <a:rPr lang="en-GB" sz="1400" u="none" strike="noStrike">
                          <a:effectLst/>
                        </a:rPr>
                        <a:t>5</a:t>
                      </a:r>
                      <a:endParaRPr lang="en-GB" sz="1400" b="1" i="0" u="none" strike="noStrike">
                        <a:solidFill>
                          <a:srgbClr val="000000"/>
                        </a:solidFill>
                        <a:effectLst/>
                        <a:latin typeface="Arial" panose="020B0604020202020204" pitchFamily="34" charset="0"/>
                      </a:endParaRPr>
                    </a:p>
                  </a:txBody>
                  <a:tcPr marL="7770" marR="7770" marT="7770" marB="0"/>
                </a:tc>
                <a:tc rowSpan="3">
                  <a:txBody>
                    <a:bodyPr/>
                    <a:lstStyle/>
                    <a:p>
                      <a:pPr algn="r" fontAlgn="t"/>
                      <a:r>
                        <a:rPr lang="en-GB" sz="1400" u="none" strike="noStrike">
                          <a:effectLst/>
                        </a:rPr>
                        <a:t>May-13</a:t>
                      </a:r>
                      <a:endParaRPr lang="en-GB" sz="1400" b="0" i="0" u="none" strike="noStrike">
                        <a:solidFill>
                          <a:srgbClr val="000000"/>
                        </a:solidFill>
                        <a:effectLst/>
                        <a:latin typeface="Arial" panose="020B0604020202020204" pitchFamily="34" charset="0"/>
                      </a:endParaRPr>
                    </a:p>
                  </a:txBody>
                  <a:tcPr marL="7770" marR="7770" marT="7770" marB="0"/>
                </a:tc>
                <a:tc rowSpan="3">
                  <a:txBody>
                    <a:bodyPr/>
                    <a:lstStyle/>
                    <a:p>
                      <a:pPr algn="l" fontAlgn="t"/>
                      <a:r>
                        <a:rPr lang="en-GB" sz="1400" u="none" strike="noStrike">
                          <a:effectLst/>
                        </a:rPr>
                        <a:t>Budget underspend</a:t>
                      </a:r>
                      <a:endParaRPr lang="en-GB" sz="1400" b="0" i="0" u="none" strike="noStrike">
                        <a:solidFill>
                          <a:srgbClr val="000000"/>
                        </a:solidFill>
                        <a:effectLst/>
                        <a:latin typeface="Arial" panose="020B0604020202020204" pitchFamily="34" charset="0"/>
                      </a:endParaRPr>
                    </a:p>
                  </a:txBody>
                  <a:tcPr marL="7770" marR="7770" marT="7770" marB="0"/>
                </a:tc>
                <a:tc rowSpan="3">
                  <a:txBody>
                    <a:bodyPr/>
                    <a:lstStyle/>
                    <a:p>
                      <a:pPr algn="l" fontAlgn="t"/>
                      <a:r>
                        <a:rPr lang="en-GB" sz="1400" u="none" strike="noStrike">
                          <a:effectLst/>
                        </a:rPr>
                        <a:t>Medium</a:t>
                      </a:r>
                      <a:endParaRPr lang="en-GB" sz="1400" b="0" i="0" u="none" strike="noStrike">
                        <a:solidFill>
                          <a:srgbClr val="000000"/>
                        </a:solidFill>
                        <a:effectLst/>
                        <a:latin typeface="Arial" panose="020B0604020202020204" pitchFamily="34" charset="0"/>
                      </a:endParaRPr>
                    </a:p>
                  </a:txBody>
                  <a:tcPr marL="7770" marR="7770" marT="7770" marB="0"/>
                </a:tc>
                <a:tc rowSpan="3">
                  <a:txBody>
                    <a:bodyPr/>
                    <a:lstStyle/>
                    <a:p>
                      <a:pPr algn="l" fontAlgn="t"/>
                      <a:r>
                        <a:rPr lang="en-GB" sz="1400" u="none" strike="noStrike">
                          <a:effectLst/>
                        </a:rPr>
                        <a:t>Medium</a:t>
                      </a:r>
                      <a:endParaRPr lang="en-GB" sz="1400" b="0" i="0" u="none" strike="noStrike">
                        <a:solidFill>
                          <a:srgbClr val="000000"/>
                        </a:solidFill>
                        <a:effectLst/>
                        <a:latin typeface="Arial" panose="020B0604020202020204" pitchFamily="34" charset="0"/>
                      </a:endParaRPr>
                    </a:p>
                  </a:txBody>
                  <a:tcPr marL="7770" marR="7770" marT="7770" marB="0"/>
                </a:tc>
                <a:tc>
                  <a:txBody>
                    <a:bodyPr/>
                    <a:lstStyle/>
                    <a:p>
                      <a:pPr algn="l" fontAlgn="t"/>
                      <a:r>
                        <a:rPr lang="en-GB" sz="1400" u="none" strike="noStrike">
                          <a:effectLst/>
                        </a:rPr>
                        <a:t>Monitor / reprofile</a:t>
                      </a:r>
                      <a:endParaRPr lang="en-GB" sz="1400" b="0" i="0" u="none" strike="noStrike">
                        <a:solidFill>
                          <a:srgbClr val="000000"/>
                        </a:solidFill>
                        <a:effectLst/>
                        <a:latin typeface="Arial" panose="020B0604020202020204" pitchFamily="34" charset="0"/>
                      </a:endParaRPr>
                    </a:p>
                  </a:txBody>
                  <a:tcPr marL="7770" marR="7770" marT="7770" marB="0"/>
                </a:tc>
                <a:tc rowSpan="3">
                  <a:txBody>
                    <a:bodyPr/>
                    <a:lstStyle/>
                    <a:p>
                      <a:pPr algn="l" fontAlgn="t"/>
                      <a:r>
                        <a:rPr lang="en-GB" sz="1400" u="none" strike="noStrike">
                          <a:effectLst/>
                        </a:rPr>
                        <a:t>Closed: small underspend despite reprofiling</a:t>
                      </a:r>
                      <a:endParaRPr lang="en-GB" sz="1400" b="0" i="0" u="none" strike="noStrike">
                        <a:solidFill>
                          <a:srgbClr val="000000"/>
                        </a:solidFill>
                        <a:effectLst/>
                        <a:latin typeface="Arial" panose="020B0604020202020204" pitchFamily="34" charset="0"/>
                      </a:endParaRPr>
                    </a:p>
                  </a:txBody>
                  <a:tcPr marL="7770" marR="7770" marT="7770" marB="0"/>
                </a:tc>
                <a:tc rowSpan="3">
                  <a:txBody>
                    <a:bodyPr/>
                    <a:lstStyle/>
                    <a:p>
                      <a:pPr algn="l" fontAlgn="t"/>
                      <a:r>
                        <a:rPr lang="en-GB" sz="1400" u="none" strike="noStrike">
                          <a:effectLst/>
                        </a:rPr>
                        <a:t> </a:t>
                      </a:r>
                      <a:endParaRPr lang="en-GB" sz="1400" b="0" i="0" u="none" strike="noStrike">
                        <a:solidFill>
                          <a:srgbClr val="000000"/>
                        </a:solidFill>
                        <a:effectLst/>
                        <a:latin typeface="Arial" panose="020B0604020202020204" pitchFamily="34" charset="0"/>
                      </a:endParaRPr>
                    </a:p>
                  </a:txBody>
                  <a:tcPr marL="7770" marR="7770" marT="7770" marB="0"/>
                </a:tc>
                <a:tc rowSpan="3">
                  <a:txBody>
                    <a:bodyPr/>
                    <a:lstStyle/>
                    <a:p>
                      <a:pPr algn="l" fontAlgn="t"/>
                      <a:r>
                        <a:rPr lang="en-GB" sz="1400" u="none" strike="noStrike">
                          <a:effectLst/>
                        </a:rPr>
                        <a:t> </a:t>
                      </a:r>
                      <a:endParaRPr lang="en-GB" sz="1400" b="0" i="0" u="none" strike="noStrike">
                        <a:solidFill>
                          <a:srgbClr val="000000"/>
                        </a:solidFill>
                        <a:effectLst/>
                        <a:latin typeface="Arial" panose="020B0604020202020204" pitchFamily="34" charset="0"/>
                      </a:endParaRPr>
                    </a:p>
                  </a:txBody>
                  <a:tcPr marL="7770" marR="7770" marT="7770" marB="0"/>
                </a:tc>
                <a:extLst>
                  <a:ext uri="{0D108BD9-81ED-4DB2-BD59-A6C34878D82A}">
                    <a16:rowId xmlns:a16="http://schemas.microsoft.com/office/drawing/2014/main" val="1591187467"/>
                  </a:ext>
                </a:extLst>
              </a:tr>
              <a:tr h="238557">
                <a:tc vMerge="1">
                  <a:txBody>
                    <a:bodyPr/>
                    <a:lstStyle/>
                    <a:p>
                      <a:endParaRPr lang="en-GB"/>
                    </a:p>
                  </a:txBody>
                  <a:tcPr/>
                </a:tc>
                <a:tc vMerge="1">
                  <a:txBody>
                    <a:bodyPr/>
                    <a:lstStyle/>
                    <a:p>
                      <a:endParaRPr lang="en-GB"/>
                    </a:p>
                  </a:txBody>
                  <a:tcPr/>
                </a:tc>
                <a:tc vMerge="1">
                  <a:txBody>
                    <a:bodyPr/>
                    <a:lstStyle/>
                    <a:p>
                      <a:endParaRPr lang="en-GB"/>
                    </a:p>
                  </a:txBody>
                  <a:tcPr/>
                </a:tc>
                <a:tc vMerge="1">
                  <a:txBody>
                    <a:bodyPr/>
                    <a:lstStyle/>
                    <a:p>
                      <a:endParaRPr lang="en-GB"/>
                    </a:p>
                  </a:txBody>
                  <a:tcPr/>
                </a:tc>
                <a:tc vMerge="1">
                  <a:txBody>
                    <a:bodyPr/>
                    <a:lstStyle/>
                    <a:p>
                      <a:endParaRPr lang="en-GB"/>
                    </a:p>
                  </a:txBody>
                  <a:tcPr/>
                </a:tc>
                <a:tc>
                  <a:txBody>
                    <a:bodyPr/>
                    <a:lstStyle/>
                    <a:p>
                      <a:pPr algn="l" fontAlgn="t"/>
                      <a:r>
                        <a:rPr lang="en-GB" sz="700" u="none" strike="noStrike">
                          <a:effectLst/>
                        </a:rPr>
                        <a:t> </a:t>
                      </a:r>
                      <a:endParaRPr lang="en-GB" sz="700" b="0" i="0" u="none" strike="noStrike">
                        <a:solidFill>
                          <a:srgbClr val="000000"/>
                        </a:solidFill>
                        <a:effectLst/>
                        <a:latin typeface="Arial" panose="020B0604020202020204" pitchFamily="34" charset="0"/>
                      </a:endParaRPr>
                    </a:p>
                  </a:txBody>
                  <a:tcPr marL="69932" marR="7770" marT="7770" marB="0"/>
                </a:tc>
                <a:tc vMerge="1">
                  <a:txBody>
                    <a:bodyPr/>
                    <a:lstStyle/>
                    <a:p>
                      <a:endParaRPr lang="en-GB"/>
                    </a:p>
                  </a:txBody>
                  <a:tcPr/>
                </a:tc>
                <a:tc vMerge="1">
                  <a:txBody>
                    <a:bodyPr/>
                    <a:lstStyle/>
                    <a:p>
                      <a:endParaRPr lang="en-GB"/>
                    </a:p>
                  </a:txBody>
                  <a:tcPr/>
                </a:tc>
                <a:tc vMerge="1">
                  <a:txBody>
                    <a:bodyPr/>
                    <a:lstStyle/>
                    <a:p>
                      <a:endParaRPr lang="en-GB"/>
                    </a:p>
                  </a:txBody>
                  <a:tcPr/>
                </a:tc>
                <a:extLst>
                  <a:ext uri="{0D108BD9-81ED-4DB2-BD59-A6C34878D82A}">
                    <a16:rowId xmlns:a16="http://schemas.microsoft.com/office/drawing/2014/main" val="3695972293"/>
                  </a:ext>
                </a:extLst>
              </a:tr>
              <a:tr h="250484">
                <a:tc vMerge="1">
                  <a:txBody>
                    <a:bodyPr/>
                    <a:lstStyle/>
                    <a:p>
                      <a:endParaRPr lang="en-GB"/>
                    </a:p>
                  </a:txBody>
                  <a:tcPr/>
                </a:tc>
                <a:tc vMerge="1">
                  <a:txBody>
                    <a:bodyPr/>
                    <a:lstStyle/>
                    <a:p>
                      <a:endParaRPr lang="en-GB"/>
                    </a:p>
                  </a:txBody>
                  <a:tcPr/>
                </a:tc>
                <a:tc vMerge="1">
                  <a:txBody>
                    <a:bodyPr/>
                    <a:lstStyle/>
                    <a:p>
                      <a:endParaRPr lang="en-GB"/>
                    </a:p>
                  </a:txBody>
                  <a:tcPr/>
                </a:tc>
                <a:tc vMerge="1">
                  <a:txBody>
                    <a:bodyPr/>
                    <a:lstStyle/>
                    <a:p>
                      <a:endParaRPr lang="en-GB"/>
                    </a:p>
                  </a:txBody>
                  <a:tcPr/>
                </a:tc>
                <a:tc vMerge="1">
                  <a:txBody>
                    <a:bodyPr/>
                    <a:lstStyle/>
                    <a:p>
                      <a:endParaRPr lang="en-GB"/>
                    </a:p>
                  </a:txBody>
                  <a:tcPr/>
                </a:tc>
                <a:tc>
                  <a:txBody>
                    <a:bodyPr/>
                    <a:lstStyle/>
                    <a:p>
                      <a:pPr algn="l" fontAlgn="t"/>
                      <a:r>
                        <a:rPr lang="en-GB" sz="700" u="none" strike="noStrike">
                          <a:effectLst/>
                        </a:rPr>
                        <a:t> </a:t>
                      </a:r>
                      <a:endParaRPr lang="en-GB" sz="700" b="0" i="0" u="none" strike="noStrike">
                        <a:solidFill>
                          <a:srgbClr val="000000"/>
                        </a:solidFill>
                        <a:effectLst/>
                        <a:latin typeface="Arial" panose="020B0604020202020204" pitchFamily="34" charset="0"/>
                      </a:endParaRPr>
                    </a:p>
                  </a:txBody>
                  <a:tcPr marL="69932" marR="7770" marT="7770" marB="0"/>
                </a:tc>
                <a:tc vMerge="1">
                  <a:txBody>
                    <a:bodyPr/>
                    <a:lstStyle/>
                    <a:p>
                      <a:endParaRPr lang="en-GB"/>
                    </a:p>
                  </a:txBody>
                  <a:tcPr/>
                </a:tc>
                <a:tc vMerge="1">
                  <a:txBody>
                    <a:bodyPr/>
                    <a:lstStyle/>
                    <a:p>
                      <a:endParaRPr lang="en-GB"/>
                    </a:p>
                  </a:txBody>
                  <a:tcPr/>
                </a:tc>
                <a:tc vMerge="1">
                  <a:txBody>
                    <a:bodyPr/>
                    <a:lstStyle/>
                    <a:p>
                      <a:endParaRPr lang="en-GB"/>
                    </a:p>
                  </a:txBody>
                  <a:tcPr/>
                </a:tc>
                <a:extLst>
                  <a:ext uri="{0D108BD9-81ED-4DB2-BD59-A6C34878D82A}">
                    <a16:rowId xmlns:a16="http://schemas.microsoft.com/office/drawing/2014/main" val="930411890"/>
                  </a:ext>
                </a:extLst>
              </a:tr>
              <a:tr h="250484">
                <a:tc>
                  <a:txBody>
                    <a:bodyPr/>
                    <a:lstStyle/>
                    <a:p>
                      <a:pPr algn="l" fontAlgn="t"/>
                      <a:r>
                        <a:rPr lang="en-GB" sz="700" u="none" strike="noStrike">
                          <a:effectLst/>
                        </a:rPr>
                        <a:t> </a:t>
                      </a:r>
                      <a:endParaRPr lang="en-GB" sz="700" b="1" i="0" u="none" strike="noStrike">
                        <a:solidFill>
                          <a:srgbClr val="000000"/>
                        </a:solidFill>
                        <a:effectLst/>
                        <a:latin typeface="Arial" panose="020B0604020202020204" pitchFamily="34" charset="0"/>
                      </a:endParaRPr>
                    </a:p>
                  </a:txBody>
                  <a:tcPr marL="7770" marR="7770" marT="7770" marB="0"/>
                </a:tc>
                <a:tc>
                  <a:txBody>
                    <a:bodyPr/>
                    <a:lstStyle/>
                    <a:p>
                      <a:pPr algn="l" fontAlgn="t"/>
                      <a:r>
                        <a:rPr lang="en-GB" sz="700" u="none" strike="noStrike">
                          <a:effectLst/>
                        </a:rPr>
                        <a:t> </a:t>
                      </a:r>
                      <a:endParaRPr lang="en-GB" sz="700" b="0" i="0" u="none" strike="noStrike">
                        <a:solidFill>
                          <a:srgbClr val="000000"/>
                        </a:solidFill>
                        <a:effectLst/>
                        <a:latin typeface="Arial" panose="020B0604020202020204" pitchFamily="34" charset="0"/>
                      </a:endParaRPr>
                    </a:p>
                  </a:txBody>
                  <a:tcPr marL="7770" marR="7770" marT="7770" marB="0"/>
                </a:tc>
                <a:tc>
                  <a:txBody>
                    <a:bodyPr/>
                    <a:lstStyle/>
                    <a:p>
                      <a:pPr algn="l" fontAlgn="t"/>
                      <a:r>
                        <a:rPr lang="en-GB" sz="700" u="none" strike="noStrike">
                          <a:effectLst/>
                        </a:rPr>
                        <a:t> </a:t>
                      </a:r>
                      <a:endParaRPr lang="en-GB" sz="700" b="0" i="0" u="none" strike="noStrike">
                        <a:solidFill>
                          <a:srgbClr val="000000"/>
                        </a:solidFill>
                        <a:effectLst/>
                        <a:latin typeface="Arial" panose="020B0604020202020204" pitchFamily="34" charset="0"/>
                      </a:endParaRPr>
                    </a:p>
                  </a:txBody>
                  <a:tcPr marL="7770" marR="7770" marT="7770" marB="0"/>
                </a:tc>
                <a:tc>
                  <a:txBody>
                    <a:bodyPr/>
                    <a:lstStyle/>
                    <a:p>
                      <a:pPr algn="l" fontAlgn="t"/>
                      <a:r>
                        <a:rPr lang="en-GB" sz="700" u="none" strike="noStrike">
                          <a:effectLst/>
                        </a:rPr>
                        <a:t> </a:t>
                      </a:r>
                      <a:endParaRPr lang="en-GB" sz="700" b="0" i="0" u="none" strike="noStrike">
                        <a:solidFill>
                          <a:srgbClr val="000000"/>
                        </a:solidFill>
                        <a:effectLst/>
                        <a:latin typeface="Arial" panose="020B0604020202020204" pitchFamily="34" charset="0"/>
                      </a:endParaRPr>
                    </a:p>
                  </a:txBody>
                  <a:tcPr marL="7770" marR="7770" marT="7770" marB="0"/>
                </a:tc>
                <a:tc>
                  <a:txBody>
                    <a:bodyPr/>
                    <a:lstStyle/>
                    <a:p>
                      <a:pPr algn="l" fontAlgn="t"/>
                      <a:r>
                        <a:rPr lang="en-GB" sz="700" u="none" strike="noStrike">
                          <a:effectLst/>
                        </a:rPr>
                        <a:t> </a:t>
                      </a:r>
                      <a:endParaRPr lang="en-GB" sz="700" b="0" i="0" u="none" strike="noStrike">
                        <a:solidFill>
                          <a:srgbClr val="000000"/>
                        </a:solidFill>
                        <a:effectLst/>
                        <a:latin typeface="Arial" panose="020B0604020202020204" pitchFamily="34" charset="0"/>
                      </a:endParaRPr>
                    </a:p>
                  </a:txBody>
                  <a:tcPr marL="7770" marR="7770" marT="7770" marB="0"/>
                </a:tc>
                <a:tc>
                  <a:txBody>
                    <a:bodyPr/>
                    <a:lstStyle/>
                    <a:p>
                      <a:pPr algn="l" fontAlgn="t"/>
                      <a:r>
                        <a:rPr lang="en-GB" sz="700" u="none" strike="noStrike">
                          <a:effectLst/>
                        </a:rPr>
                        <a:t> </a:t>
                      </a:r>
                      <a:endParaRPr lang="en-GB" sz="700" b="0" i="0" u="none" strike="noStrike">
                        <a:solidFill>
                          <a:srgbClr val="000000"/>
                        </a:solidFill>
                        <a:effectLst/>
                        <a:latin typeface="Arial" panose="020B0604020202020204" pitchFamily="34" charset="0"/>
                      </a:endParaRPr>
                    </a:p>
                  </a:txBody>
                  <a:tcPr marL="7770" marR="7770" marT="7770" marB="0"/>
                </a:tc>
                <a:tc>
                  <a:txBody>
                    <a:bodyPr/>
                    <a:lstStyle/>
                    <a:p>
                      <a:pPr algn="l" fontAlgn="t"/>
                      <a:r>
                        <a:rPr lang="en-GB" sz="700" u="none" strike="noStrike">
                          <a:effectLst/>
                        </a:rPr>
                        <a:t> </a:t>
                      </a:r>
                      <a:endParaRPr lang="en-GB" sz="700" b="0" i="0" u="none" strike="noStrike">
                        <a:solidFill>
                          <a:srgbClr val="000000"/>
                        </a:solidFill>
                        <a:effectLst/>
                        <a:latin typeface="Arial" panose="020B0604020202020204" pitchFamily="34" charset="0"/>
                      </a:endParaRPr>
                    </a:p>
                  </a:txBody>
                  <a:tcPr marL="7770" marR="7770" marT="7770" marB="0"/>
                </a:tc>
                <a:tc>
                  <a:txBody>
                    <a:bodyPr/>
                    <a:lstStyle/>
                    <a:p>
                      <a:pPr algn="l" fontAlgn="t"/>
                      <a:r>
                        <a:rPr lang="en-GB" sz="700" u="none" strike="noStrike">
                          <a:effectLst/>
                        </a:rPr>
                        <a:t> </a:t>
                      </a:r>
                      <a:endParaRPr lang="en-GB" sz="700" b="0" i="0" u="none" strike="noStrike">
                        <a:solidFill>
                          <a:srgbClr val="000000"/>
                        </a:solidFill>
                        <a:effectLst/>
                        <a:latin typeface="Arial" panose="020B0604020202020204" pitchFamily="34" charset="0"/>
                      </a:endParaRPr>
                    </a:p>
                  </a:txBody>
                  <a:tcPr marL="7770" marR="7770" marT="7770" marB="0"/>
                </a:tc>
                <a:tc>
                  <a:txBody>
                    <a:bodyPr/>
                    <a:lstStyle/>
                    <a:p>
                      <a:pPr algn="l" fontAlgn="t"/>
                      <a:r>
                        <a:rPr lang="en-GB" sz="700" u="none" strike="noStrike" dirty="0">
                          <a:effectLst/>
                        </a:rPr>
                        <a:t> </a:t>
                      </a:r>
                      <a:endParaRPr lang="en-GB" sz="700" b="0" i="0" u="none" strike="noStrike" dirty="0">
                        <a:solidFill>
                          <a:srgbClr val="000000"/>
                        </a:solidFill>
                        <a:effectLst/>
                        <a:latin typeface="Arial" panose="020B0604020202020204" pitchFamily="34" charset="0"/>
                      </a:endParaRPr>
                    </a:p>
                  </a:txBody>
                  <a:tcPr marL="7770" marR="7770" marT="7770" marB="0"/>
                </a:tc>
                <a:extLst>
                  <a:ext uri="{0D108BD9-81ED-4DB2-BD59-A6C34878D82A}">
                    <a16:rowId xmlns:a16="http://schemas.microsoft.com/office/drawing/2014/main" val="3530434679"/>
                  </a:ext>
                </a:extLst>
              </a:tr>
            </a:tbl>
          </a:graphicData>
        </a:graphic>
      </p:graphicFrame>
    </p:spTree>
    <p:extLst>
      <p:ext uri="{BB962C8B-B14F-4D97-AF65-F5344CB8AC3E}">
        <p14:creationId xmlns:p14="http://schemas.microsoft.com/office/powerpoint/2010/main" val="247876267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ADF4B4-3648-4CE6-A9FE-E21D86FD4E5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D4CA65A9-29C5-437B-AACD-BB6DF3D18FB2}"/>
              </a:ext>
            </a:extLst>
          </p:cNvPr>
          <p:cNvSpPr>
            <a:spLocks noGrp="1"/>
          </p:cNvSpPr>
          <p:nvPr>
            <p:ph idx="1"/>
          </p:nvPr>
        </p:nvSpPr>
        <p:spPr/>
        <p:txBody>
          <a:bodyPr/>
          <a:lstStyle/>
          <a:p>
            <a:endParaRPr lang="en-GB"/>
          </a:p>
        </p:txBody>
      </p:sp>
      <p:pic>
        <p:nvPicPr>
          <p:cNvPr id="5" name="Picture 4" descr="Risk Register template&#10;">
            <a:extLst>
              <a:ext uri="{FF2B5EF4-FFF2-40B4-BE49-F238E27FC236}">
                <a16:creationId xmlns:a16="http://schemas.microsoft.com/office/drawing/2014/main" id="{6820C385-522E-41B5-9414-B3FFD7A392CD}"/>
              </a:ext>
            </a:extLst>
          </p:cNvPr>
          <p:cNvPicPr>
            <a:picLocks noChangeAspect="1"/>
          </p:cNvPicPr>
          <p:nvPr/>
        </p:nvPicPr>
        <p:blipFill>
          <a:blip r:embed="rId2"/>
          <a:stretch>
            <a:fillRect/>
          </a:stretch>
        </p:blipFill>
        <p:spPr>
          <a:xfrm>
            <a:off x="0" y="1219929"/>
            <a:ext cx="12192000" cy="4418142"/>
          </a:xfrm>
          <a:prstGeom prst="rect">
            <a:avLst/>
          </a:prstGeom>
        </p:spPr>
      </p:pic>
      <p:sp>
        <p:nvSpPr>
          <p:cNvPr id="4" name="TextBox 3">
            <a:extLst>
              <a:ext uri="{FF2B5EF4-FFF2-40B4-BE49-F238E27FC236}">
                <a16:creationId xmlns:a16="http://schemas.microsoft.com/office/drawing/2014/main" id="{6A8B2133-464E-4F9A-BDDB-0E5FF74ADE64}"/>
              </a:ext>
            </a:extLst>
          </p:cNvPr>
          <p:cNvSpPr txBox="1"/>
          <p:nvPr/>
        </p:nvSpPr>
        <p:spPr>
          <a:xfrm>
            <a:off x="7583648" y="5855516"/>
            <a:ext cx="3489820" cy="369332"/>
          </a:xfrm>
          <a:prstGeom prst="rect">
            <a:avLst/>
          </a:prstGeom>
          <a:noFill/>
        </p:spPr>
        <p:txBody>
          <a:bodyPr wrap="square" rtlCol="0">
            <a:spAutoFit/>
          </a:bodyPr>
          <a:lstStyle/>
          <a:p>
            <a:r>
              <a:rPr lang="en-GB"/>
              <a:t>RAG= Red Amber Green</a:t>
            </a:r>
          </a:p>
        </p:txBody>
      </p:sp>
    </p:spTree>
    <p:extLst>
      <p:ext uri="{BB962C8B-B14F-4D97-AF65-F5344CB8AC3E}">
        <p14:creationId xmlns:p14="http://schemas.microsoft.com/office/powerpoint/2010/main" val="68565434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A9824B-AA35-433A-90AC-F69ED082891E}"/>
              </a:ext>
            </a:extLst>
          </p:cNvPr>
          <p:cNvSpPr>
            <a:spLocks noGrp="1"/>
          </p:cNvSpPr>
          <p:nvPr>
            <p:ph type="title"/>
          </p:nvPr>
        </p:nvSpPr>
        <p:spPr/>
        <p:txBody>
          <a:bodyPr/>
          <a:lstStyle/>
          <a:p>
            <a:r>
              <a:rPr lang="en-GB"/>
              <a:t>RAG and Risk appetite</a:t>
            </a:r>
          </a:p>
        </p:txBody>
      </p:sp>
      <p:sp>
        <p:nvSpPr>
          <p:cNvPr id="3" name="Content Placeholder 2">
            <a:extLst>
              <a:ext uri="{FF2B5EF4-FFF2-40B4-BE49-F238E27FC236}">
                <a16:creationId xmlns:a16="http://schemas.microsoft.com/office/drawing/2014/main" id="{693D1AFB-BD2C-4A5E-98AF-524D4BBD0649}"/>
              </a:ext>
            </a:extLst>
          </p:cNvPr>
          <p:cNvSpPr>
            <a:spLocks noGrp="1"/>
          </p:cNvSpPr>
          <p:nvPr>
            <p:ph idx="1"/>
          </p:nvPr>
        </p:nvSpPr>
        <p:spPr/>
        <p:txBody>
          <a:bodyPr/>
          <a:lstStyle/>
          <a:p>
            <a:endParaRPr lang="en-GB"/>
          </a:p>
        </p:txBody>
      </p:sp>
      <p:pic>
        <p:nvPicPr>
          <p:cNvPr id="5" name="Picture 4" descr="Risk Register heatmap">
            <a:extLst>
              <a:ext uri="{FF2B5EF4-FFF2-40B4-BE49-F238E27FC236}">
                <a16:creationId xmlns:a16="http://schemas.microsoft.com/office/drawing/2014/main" id="{52C8AABA-299B-487F-A58B-D58B1CB3FA8A}"/>
              </a:ext>
            </a:extLst>
          </p:cNvPr>
          <p:cNvPicPr>
            <a:picLocks noChangeAspect="1"/>
          </p:cNvPicPr>
          <p:nvPr/>
        </p:nvPicPr>
        <p:blipFill>
          <a:blip r:embed="rId2"/>
          <a:stretch>
            <a:fillRect/>
          </a:stretch>
        </p:blipFill>
        <p:spPr>
          <a:xfrm>
            <a:off x="1665793" y="1690688"/>
            <a:ext cx="6741944" cy="4250055"/>
          </a:xfrm>
          <a:prstGeom prst="rect">
            <a:avLst/>
          </a:prstGeom>
        </p:spPr>
      </p:pic>
    </p:spTree>
    <p:extLst>
      <p:ext uri="{BB962C8B-B14F-4D97-AF65-F5344CB8AC3E}">
        <p14:creationId xmlns:p14="http://schemas.microsoft.com/office/powerpoint/2010/main" val="120462424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A9824B-AA35-433A-90AC-F69ED082891E}"/>
              </a:ext>
            </a:extLst>
          </p:cNvPr>
          <p:cNvSpPr>
            <a:spLocks noGrp="1"/>
          </p:cNvSpPr>
          <p:nvPr>
            <p:ph type="title"/>
          </p:nvPr>
        </p:nvSpPr>
        <p:spPr/>
        <p:txBody>
          <a:bodyPr/>
          <a:lstStyle/>
          <a:p>
            <a:r>
              <a:rPr lang="en-GB"/>
              <a:t>Risk appetite</a:t>
            </a:r>
          </a:p>
        </p:txBody>
      </p:sp>
      <p:sp>
        <p:nvSpPr>
          <p:cNvPr id="3" name="Content Placeholder 2">
            <a:extLst>
              <a:ext uri="{FF2B5EF4-FFF2-40B4-BE49-F238E27FC236}">
                <a16:creationId xmlns:a16="http://schemas.microsoft.com/office/drawing/2014/main" id="{693D1AFB-BD2C-4A5E-98AF-524D4BBD0649}"/>
              </a:ext>
            </a:extLst>
          </p:cNvPr>
          <p:cNvSpPr>
            <a:spLocks noGrp="1"/>
          </p:cNvSpPr>
          <p:nvPr>
            <p:ph idx="1"/>
          </p:nvPr>
        </p:nvSpPr>
        <p:spPr/>
        <p:txBody>
          <a:bodyPr/>
          <a:lstStyle/>
          <a:p>
            <a:endParaRPr lang="en-GB"/>
          </a:p>
        </p:txBody>
      </p:sp>
      <p:pic>
        <p:nvPicPr>
          <p:cNvPr id="5" name="Picture 4" descr="Risk Register heatmap showing appetite">
            <a:extLst>
              <a:ext uri="{FF2B5EF4-FFF2-40B4-BE49-F238E27FC236}">
                <a16:creationId xmlns:a16="http://schemas.microsoft.com/office/drawing/2014/main" id="{52C8AABA-299B-487F-A58B-D58B1CB3FA8A}"/>
              </a:ext>
            </a:extLst>
          </p:cNvPr>
          <p:cNvPicPr>
            <a:picLocks noChangeAspect="1"/>
          </p:cNvPicPr>
          <p:nvPr/>
        </p:nvPicPr>
        <p:blipFill>
          <a:blip r:embed="rId2"/>
          <a:stretch>
            <a:fillRect/>
          </a:stretch>
        </p:blipFill>
        <p:spPr>
          <a:xfrm>
            <a:off x="1665793" y="1690688"/>
            <a:ext cx="6741944" cy="4250055"/>
          </a:xfrm>
          <a:prstGeom prst="rect">
            <a:avLst/>
          </a:prstGeom>
        </p:spPr>
      </p:pic>
      <p:grpSp>
        <p:nvGrpSpPr>
          <p:cNvPr id="7" name="Group 6">
            <a:extLst>
              <a:ext uri="{FF2B5EF4-FFF2-40B4-BE49-F238E27FC236}">
                <a16:creationId xmlns:a16="http://schemas.microsoft.com/office/drawing/2014/main" id="{AEA496C0-1056-4795-9075-B593A7AB5670}"/>
              </a:ext>
            </a:extLst>
          </p:cNvPr>
          <p:cNvGrpSpPr/>
          <p:nvPr/>
        </p:nvGrpSpPr>
        <p:grpSpPr>
          <a:xfrm>
            <a:off x="3741302" y="1282627"/>
            <a:ext cx="4581360" cy="3156840"/>
            <a:chOff x="3741302" y="1282627"/>
            <a:chExt cx="4581360" cy="3156840"/>
          </a:xfrm>
        </p:grpSpPr>
        <mc:AlternateContent xmlns:mc="http://schemas.openxmlformats.org/markup-compatibility/2006" xmlns:p14="http://schemas.microsoft.com/office/powerpoint/2010/main">
          <mc:Choice Requires="p14">
            <p:contentPart p14:bwMode="auto" r:id="rId3">
              <p14:nvContentPartPr>
                <p14:cNvPr id="4" name="Ink 3">
                  <a:extLst>
                    <a:ext uri="{FF2B5EF4-FFF2-40B4-BE49-F238E27FC236}">
                      <a16:creationId xmlns:a16="http://schemas.microsoft.com/office/drawing/2014/main" id="{5C64F0F4-738A-4BE9-B7F9-F357BBDB0BA0}"/>
                    </a:ext>
                  </a:extLst>
                </p14:cNvPr>
                <p14:cNvContentPartPr/>
                <p14:nvPr/>
              </p14:nvContentPartPr>
              <p14:xfrm>
                <a:off x="3758222" y="2122147"/>
                <a:ext cx="4564440" cy="2317320"/>
              </p14:xfrm>
            </p:contentPart>
          </mc:Choice>
          <mc:Fallback xmlns="">
            <p:pic>
              <p:nvPicPr>
                <p:cNvPr id="4" name="Ink 3">
                  <a:extLst>
                    <a:ext uri="{FF2B5EF4-FFF2-40B4-BE49-F238E27FC236}">
                      <a16:creationId xmlns:a16="http://schemas.microsoft.com/office/drawing/2014/main" id="{5C64F0F4-738A-4BE9-B7F9-F357BBDB0BA0}"/>
                    </a:ext>
                  </a:extLst>
                </p:cNvPr>
                <p:cNvPicPr/>
                <p:nvPr/>
              </p:nvPicPr>
              <p:blipFill>
                <a:blip r:embed="rId4"/>
                <a:stretch>
                  <a:fillRect/>
                </a:stretch>
              </p:blipFill>
              <p:spPr>
                <a:xfrm>
                  <a:off x="3695222" y="2059147"/>
                  <a:ext cx="4690080" cy="244296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6" name="Ink 5">
                  <a:extLst>
                    <a:ext uri="{FF2B5EF4-FFF2-40B4-BE49-F238E27FC236}">
                      <a16:creationId xmlns:a16="http://schemas.microsoft.com/office/drawing/2014/main" id="{B8481FF9-DDD1-40D7-8209-910748BF4767}"/>
                    </a:ext>
                  </a:extLst>
                </p14:cNvPr>
                <p14:cNvContentPartPr/>
                <p14:nvPr/>
              </p14:nvContentPartPr>
              <p14:xfrm>
                <a:off x="3741302" y="1282627"/>
                <a:ext cx="17640" cy="789120"/>
              </p14:xfrm>
            </p:contentPart>
          </mc:Choice>
          <mc:Fallback xmlns="">
            <p:pic>
              <p:nvPicPr>
                <p:cNvPr id="6" name="Ink 5">
                  <a:extLst>
                    <a:ext uri="{FF2B5EF4-FFF2-40B4-BE49-F238E27FC236}">
                      <a16:creationId xmlns:a16="http://schemas.microsoft.com/office/drawing/2014/main" id="{B8481FF9-DDD1-40D7-8209-910748BF4767}"/>
                    </a:ext>
                  </a:extLst>
                </p:cNvPr>
                <p:cNvPicPr/>
                <p:nvPr/>
              </p:nvPicPr>
              <p:blipFill>
                <a:blip r:embed="rId6"/>
                <a:stretch>
                  <a:fillRect/>
                </a:stretch>
              </p:blipFill>
              <p:spPr>
                <a:xfrm>
                  <a:off x="3678302" y="1219987"/>
                  <a:ext cx="143280" cy="914760"/>
                </a:xfrm>
                <a:prstGeom prst="rect">
                  <a:avLst/>
                </a:prstGeom>
              </p:spPr>
            </p:pic>
          </mc:Fallback>
        </mc:AlternateContent>
      </p:grpSp>
      <p:sp>
        <p:nvSpPr>
          <p:cNvPr id="8" name="TextBox 7">
            <a:extLst>
              <a:ext uri="{FF2B5EF4-FFF2-40B4-BE49-F238E27FC236}">
                <a16:creationId xmlns:a16="http://schemas.microsoft.com/office/drawing/2014/main" id="{32F1E5BB-6025-4E97-92EB-E0C4ECF05BF4}"/>
              </a:ext>
            </a:extLst>
          </p:cNvPr>
          <p:cNvSpPr txBox="1"/>
          <p:nvPr/>
        </p:nvSpPr>
        <p:spPr>
          <a:xfrm>
            <a:off x="7515587" y="2961314"/>
            <a:ext cx="3439486" cy="369332"/>
          </a:xfrm>
          <a:prstGeom prst="rect">
            <a:avLst/>
          </a:prstGeom>
          <a:noFill/>
        </p:spPr>
        <p:txBody>
          <a:bodyPr wrap="square" rtlCol="0">
            <a:spAutoFit/>
          </a:bodyPr>
          <a:lstStyle/>
          <a:p>
            <a:r>
              <a:rPr lang="en-GB" b="1"/>
              <a:t>Additional mitigation needed</a:t>
            </a:r>
          </a:p>
        </p:txBody>
      </p:sp>
      <mc:AlternateContent xmlns:mc="http://schemas.openxmlformats.org/markup-compatibility/2006" xmlns:p14="http://schemas.microsoft.com/office/powerpoint/2010/main">
        <mc:Choice Requires="p14">
          <p:contentPart p14:bwMode="auto" r:id="rId7">
            <p14:nvContentPartPr>
              <p14:cNvPr id="9" name="Ink 8">
                <a:extLst>
                  <a:ext uri="{FF2B5EF4-FFF2-40B4-BE49-F238E27FC236}">
                    <a16:creationId xmlns:a16="http://schemas.microsoft.com/office/drawing/2014/main" id="{3EEBF19D-20CA-4668-A08B-054AD0963AD9}"/>
                  </a:ext>
                </a:extLst>
              </p14:cNvPr>
              <p14:cNvContentPartPr/>
              <p14:nvPr/>
            </p14:nvContentPartPr>
            <p14:xfrm>
              <a:off x="3695582" y="951787"/>
              <a:ext cx="4851000" cy="3185280"/>
            </p14:xfrm>
          </p:contentPart>
        </mc:Choice>
        <mc:Fallback xmlns="">
          <p:pic>
            <p:nvPicPr>
              <p:cNvPr id="9" name="Ink 8">
                <a:extLst>
                  <a:ext uri="{FF2B5EF4-FFF2-40B4-BE49-F238E27FC236}">
                    <a16:creationId xmlns:a16="http://schemas.microsoft.com/office/drawing/2014/main" id="{3EEBF19D-20CA-4668-A08B-054AD0963AD9}"/>
                  </a:ext>
                </a:extLst>
              </p:cNvPr>
              <p:cNvPicPr/>
              <p:nvPr/>
            </p:nvPicPr>
            <p:blipFill>
              <a:blip r:embed="rId8"/>
              <a:stretch>
                <a:fillRect/>
              </a:stretch>
            </p:blipFill>
            <p:spPr>
              <a:xfrm>
                <a:off x="3641942" y="844147"/>
                <a:ext cx="4958640" cy="3400920"/>
              </a:xfrm>
              <a:prstGeom prst="rect">
                <a:avLst/>
              </a:prstGeom>
            </p:spPr>
          </p:pic>
        </mc:Fallback>
      </mc:AlternateContent>
    </p:spTree>
    <p:extLst>
      <p:ext uri="{BB962C8B-B14F-4D97-AF65-F5344CB8AC3E}">
        <p14:creationId xmlns:p14="http://schemas.microsoft.com/office/powerpoint/2010/main" val="208965535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925A7F-CD66-4424-8517-D62121418BA6}"/>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FDFCE97-9E4D-4297-AF22-DBB1FC2E88FA}"/>
              </a:ext>
            </a:extLst>
          </p:cNvPr>
          <p:cNvSpPr>
            <a:spLocks noGrp="1"/>
          </p:cNvSpPr>
          <p:nvPr>
            <p:ph idx="1"/>
          </p:nvPr>
        </p:nvSpPr>
        <p:spPr/>
        <p:txBody>
          <a:bodyPr/>
          <a:lstStyle/>
          <a:p>
            <a:r>
              <a:rPr lang="en-GB"/>
              <a:t>Reputational damage</a:t>
            </a:r>
          </a:p>
          <a:p>
            <a:r>
              <a:rPr lang="en-GB"/>
              <a:t>Regulatory intervention</a:t>
            </a:r>
          </a:p>
          <a:p>
            <a:r>
              <a:rPr lang="en-GB"/>
              <a:t>Noncompliance</a:t>
            </a:r>
          </a:p>
          <a:p>
            <a:r>
              <a:rPr lang="en-GB"/>
              <a:t>Accepting some level of risk</a:t>
            </a:r>
          </a:p>
          <a:p>
            <a:endParaRPr lang="en-GB"/>
          </a:p>
          <a:p>
            <a:endParaRPr lang="en-GB"/>
          </a:p>
          <a:p>
            <a:endParaRPr lang="en-GB"/>
          </a:p>
        </p:txBody>
      </p:sp>
    </p:spTree>
    <p:extLst>
      <p:ext uri="{BB962C8B-B14F-4D97-AF65-F5344CB8AC3E}">
        <p14:creationId xmlns:p14="http://schemas.microsoft.com/office/powerpoint/2010/main" val="108667780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BFE02E-97BF-4DEB-AF37-A19B5A1946D7}"/>
              </a:ext>
            </a:extLst>
          </p:cNvPr>
          <p:cNvSpPr>
            <a:spLocks noGrp="1"/>
          </p:cNvSpPr>
          <p:nvPr>
            <p:ph type="title"/>
          </p:nvPr>
        </p:nvSpPr>
        <p:spPr/>
        <p:txBody>
          <a:bodyPr/>
          <a:lstStyle/>
          <a:p>
            <a:r>
              <a:rPr lang="en-GB"/>
              <a:t>Example semi-quantitative risk</a:t>
            </a:r>
          </a:p>
        </p:txBody>
      </p:sp>
      <p:sp>
        <p:nvSpPr>
          <p:cNvPr id="3" name="Content Placeholder 2">
            <a:extLst>
              <a:ext uri="{FF2B5EF4-FFF2-40B4-BE49-F238E27FC236}">
                <a16:creationId xmlns:a16="http://schemas.microsoft.com/office/drawing/2014/main" id="{F2700A99-1DF6-45B8-B880-253591B862FA}"/>
              </a:ext>
            </a:extLst>
          </p:cNvPr>
          <p:cNvSpPr>
            <a:spLocks noGrp="1"/>
          </p:cNvSpPr>
          <p:nvPr>
            <p:ph idx="1"/>
          </p:nvPr>
        </p:nvSpPr>
        <p:spPr>
          <a:xfrm>
            <a:off x="0" y="1825625"/>
            <a:ext cx="11353800" cy="4919124"/>
          </a:xfrm>
        </p:spPr>
        <p:txBody>
          <a:bodyPr>
            <a:normAutofit fontScale="70000" lnSpcReduction="20000"/>
          </a:bodyPr>
          <a:lstStyle/>
          <a:p>
            <a:pPr marL="540385">
              <a:lnSpc>
                <a:spcPct val="200000"/>
              </a:lnSpc>
              <a:spcAft>
                <a:spcPts val="800"/>
              </a:spcAft>
            </a:pPr>
            <a:r>
              <a:rPr lang="en-GB" sz="2600" dirty="0">
                <a:effectLst/>
                <a:latin typeface="Arial" panose="020B0604020202020204" pitchFamily="34" charset="0"/>
                <a:ea typeface="Calibri" panose="020F0502020204030204" pitchFamily="34" charset="0"/>
                <a:cs typeface="Times New Roman" panose="02020603050405020304" pitchFamily="18" charset="0"/>
              </a:rPr>
              <a:t>Likelihood:  probability of occurring within the lifetime of the operation High – estimated as 67% + probability, Medium, 34-66%, Low 1-33%</a:t>
            </a:r>
            <a:endParaRPr lang="en-GB" sz="2600" dirty="0">
              <a:effectLst/>
              <a:latin typeface="Calibri" panose="020F0502020204030204" pitchFamily="34" charset="0"/>
              <a:ea typeface="Calibri" panose="020F0502020204030204" pitchFamily="34" charset="0"/>
              <a:cs typeface="Times New Roman" panose="02020603050405020304" pitchFamily="18" charset="0"/>
            </a:endParaRPr>
          </a:p>
          <a:p>
            <a:pPr marL="540385">
              <a:lnSpc>
                <a:spcPct val="200000"/>
              </a:lnSpc>
              <a:spcAft>
                <a:spcPts val="800"/>
              </a:spcAft>
            </a:pPr>
            <a:r>
              <a:rPr lang="en-GB" sz="2600" dirty="0">
                <a:effectLst/>
                <a:latin typeface="Arial" panose="020B0604020202020204" pitchFamily="34" charset="0"/>
                <a:ea typeface="Calibri" panose="020F0502020204030204" pitchFamily="34" charset="0"/>
                <a:cs typeface="Times New Roman" panose="02020603050405020304" pitchFamily="18" charset="0"/>
              </a:rPr>
              <a:t>Impact: effect of the risk occurring on the operation’s ability to deliver its outputs   High – operation unable to deliver 40% or more of outputs; Medium – unable to deliver 20-40%, Low unable to deliver 1-19%</a:t>
            </a:r>
            <a:endParaRPr lang="en-GB" sz="2600" dirty="0">
              <a:effectLst/>
              <a:latin typeface="Calibri" panose="020F0502020204030204" pitchFamily="34" charset="0"/>
              <a:ea typeface="Calibri" panose="020F0502020204030204" pitchFamily="34" charset="0"/>
              <a:cs typeface="Times New Roman" panose="02020603050405020304" pitchFamily="18" charset="0"/>
            </a:endParaRPr>
          </a:p>
          <a:p>
            <a:pPr marL="540385">
              <a:lnSpc>
                <a:spcPct val="200000"/>
              </a:lnSpc>
              <a:spcAft>
                <a:spcPts val="800"/>
              </a:spcAft>
            </a:pPr>
            <a:r>
              <a:rPr lang="en-GB" sz="2600" dirty="0">
                <a:effectLst/>
                <a:latin typeface="Arial" panose="020B0604020202020204" pitchFamily="34" charset="0"/>
                <a:ea typeface="Calibri" panose="020F0502020204030204" pitchFamily="34" charset="0"/>
                <a:cs typeface="Times New Roman" panose="02020603050405020304" pitchFamily="18" charset="0"/>
              </a:rPr>
              <a:t>Score:   low- small effect which can be handled by active monitoring and contingency planning; medium – moderate effect requiring investment of resources into reduction and management of risk; high- major effect requiring review of viability of operation</a:t>
            </a:r>
            <a:endParaRPr lang="en-GB" sz="26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4087117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D9A805-5CA9-4B0B-804B-CD7AA5701FE3}"/>
              </a:ext>
            </a:extLst>
          </p:cNvPr>
          <p:cNvSpPr>
            <a:spLocks noGrp="1"/>
          </p:cNvSpPr>
          <p:nvPr>
            <p:ph type="title"/>
          </p:nvPr>
        </p:nvSpPr>
        <p:spPr/>
        <p:txBody>
          <a:bodyPr/>
          <a:lstStyle/>
          <a:p>
            <a:r>
              <a:rPr lang="en-GB"/>
              <a:t>Working with risk registers</a:t>
            </a:r>
          </a:p>
        </p:txBody>
      </p:sp>
      <p:sp>
        <p:nvSpPr>
          <p:cNvPr id="3" name="Content Placeholder 2">
            <a:extLst>
              <a:ext uri="{FF2B5EF4-FFF2-40B4-BE49-F238E27FC236}">
                <a16:creationId xmlns:a16="http://schemas.microsoft.com/office/drawing/2014/main" id="{984B6737-BD1E-46C8-AF02-C4A11A038DF7}"/>
              </a:ext>
            </a:extLst>
          </p:cNvPr>
          <p:cNvSpPr>
            <a:spLocks noGrp="1"/>
          </p:cNvSpPr>
          <p:nvPr>
            <p:ph idx="1"/>
          </p:nvPr>
        </p:nvSpPr>
        <p:spPr/>
        <p:txBody>
          <a:bodyPr>
            <a:normAutofit/>
          </a:bodyPr>
          <a:lstStyle/>
          <a:p>
            <a:pPr marL="0" indent="0">
              <a:buNone/>
            </a:pPr>
            <a:r>
              <a:rPr lang="en-GB"/>
              <a:t>•	Exclude operational risks from the register since these can be  readily identified, prioritised and addressed by the project team through active management without the need to involve senior staff</a:t>
            </a:r>
          </a:p>
          <a:p>
            <a:pPr marL="0" indent="0">
              <a:buNone/>
            </a:pPr>
            <a:r>
              <a:rPr lang="en-GB"/>
              <a:t>•	Exclude low impact risks from consideration since they will never have a significant effect on the outcome</a:t>
            </a:r>
          </a:p>
          <a:p>
            <a:pPr marL="0" indent="0">
              <a:buNone/>
            </a:pPr>
            <a:r>
              <a:rPr lang="en-GB"/>
              <a:t>•	Provide a briefing to all board members and risk owners on their role and how they should go about monitoring risk</a:t>
            </a:r>
          </a:p>
          <a:p>
            <a:pPr marL="0" indent="0">
              <a:buNone/>
            </a:pPr>
            <a:r>
              <a:rPr lang="en-GB"/>
              <a:t>•	Ensure that the Project Board sees the register as a prompt for discussion and action </a:t>
            </a:r>
          </a:p>
        </p:txBody>
      </p:sp>
    </p:spTree>
    <p:extLst>
      <p:ext uri="{BB962C8B-B14F-4D97-AF65-F5344CB8AC3E}">
        <p14:creationId xmlns:p14="http://schemas.microsoft.com/office/powerpoint/2010/main" val="87321718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C9731D-0603-42A4-A9F9-62A564BB93B2}"/>
              </a:ext>
            </a:extLst>
          </p:cNvPr>
          <p:cNvSpPr>
            <a:spLocks noGrp="1"/>
          </p:cNvSpPr>
          <p:nvPr>
            <p:ph type="title"/>
          </p:nvPr>
        </p:nvSpPr>
        <p:spPr/>
        <p:txBody>
          <a:bodyPr/>
          <a:lstStyle/>
          <a:p>
            <a:r>
              <a:rPr lang="en-GB"/>
              <a:t>Working with risk</a:t>
            </a:r>
          </a:p>
        </p:txBody>
      </p:sp>
      <p:sp>
        <p:nvSpPr>
          <p:cNvPr id="3" name="Content Placeholder 2">
            <a:extLst>
              <a:ext uri="{FF2B5EF4-FFF2-40B4-BE49-F238E27FC236}">
                <a16:creationId xmlns:a16="http://schemas.microsoft.com/office/drawing/2014/main" id="{8E87CF64-F0DC-44BC-A123-501CBFB5789C}"/>
              </a:ext>
            </a:extLst>
          </p:cNvPr>
          <p:cNvSpPr>
            <a:spLocks noGrp="1"/>
          </p:cNvSpPr>
          <p:nvPr>
            <p:ph idx="1"/>
          </p:nvPr>
        </p:nvSpPr>
        <p:spPr/>
        <p:txBody>
          <a:bodyPr/>
          <a:lstStyle/>
          <a:p>
            <a:r>
              <a:rPr lang="en-GB"/>
              <a:t>Part of standard decision making</a:t>
            </a:r>
          </a:p>
          <a:p>
            <a:r>
              <a:rPr lang="en-GB"/>
              <a:t>Focus on high probability / high impact</a:t>
            </a:r>
          </a:p>
          <a:p>
            <a:r>
              <a:rPr lang="en-GB"/>
              <a:t>Don’t try to cover everything</a:t>
            </a:r>
          </a:p>
          <a:p>
            <a:r>
              <a:rPr lang="en-GB"/>
              <a:t>Don’t include solvable problems</a:t>
            </a:r>
          </a:p>
          <a:p>
            <a:r>
              <a:rPr lang="en-GB"/>
              <a:t>Likelihood is guesswork -  investigate?  </a:t>
            </a:r>
          </a:p>
          <a:p>
            <a:r>
              <a:rPr lang="en-GB"/>
              <a:t>Focus on impact on deliverables/ benefits</a:t>
            </a:r>
          </a:p>
          <a:p>
            <a:r>
              <a:rPr lang="en-GB"/>
              <a:t>Review likelihood as project progresses </a:t>
            </a:r>
          </a:p>
          <a:p>
            <a:r>
              <a:rPr lang="en-GB"/>
              <a:t>Countermeasures: avoid</a:t>
            </a:r>
          </a:p>
          <a:p>
            <a:endParaRPr lang="en-GB"/>
          </a:p>
        </p:txBody>
      </p:sp>
    </p:spTree>
    <p:extLst>
      <p:ext uri="{BB962C8B-B14F-4D97-AF65-F5344CB8AC3E}">
        <p14:creationId xmlns:p14="http://schemas.microsoft.com/office/powerpoint/2010/main" val="331053466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8F87FE-E2F8-4753-934A-A8C55D4BE02F}"/>
              </a:ext>
            </a:extLst>
          </p:cNvPr>
          <p:cNvSpPr>
            <a:spLocks noGrp="1"/>
          </p:cNvSpPr>
          <p:nvPr>
            <p:ph type="title"/>
          </p:nvPr>
        </p:nvSpPr>
        <p:spPr/>
        <p:txBody>
          <a:bodyPr/>
          <a:lstStyle/>
          <a:p>
            <a:r>
              <a:rPr lang="en-GB"/>
              <a:t>MoRPHE</a:t>
            </a:r>
          </a:p>
        </p:txBody>
      </p:sp>
      <p:sp>
        <p:nvSpPr>
          <p:cNvPr id="3" name="Content Placeholder 2">
            <a:extLst>
              <a:ext uri="{FF2B5EF4-FFF2-40B4-BE49-F238E27FC236}">
                <a16:creationId xmlns:a16="http://schemas.microsoft.com/office/drawing/2014/main" id="{E7514AEA-5489-4C34-8D21-9166B0562443}"/>
              </a:ext>
            </a:extLst>
          </p:cNvPr>
          <p:cNvSpPr>
            <a:spLocks noGrp="1"/>
          </p:cNvSpPr>
          <p:nvPr>
            <p:ph idx="1"/>
          </p:nvPr>
        </p:nvSpPr>
        <p:spPr/>
        <p:txBody>
          <a:bodyPr/>
          <a:lstStyle/>
          <a:p>
            <a:r>
              <a:rPr lang="en-GB"/>
              <a:t>Appendix 2</a:t>
            </a:r>
          </a:p>
        </p:txBody>
      </p:sp>
      <p:pic>
        <p:nvPicPr>
          <p:cNvPr id="5" name="Picture 4" descr="Risk Log description from Appendix 2 of MoRPHE">
            <a:extLst>
              <a:ext uri="{FF2B5EF4-FFF2-40B4-BE49-F238E27FC236}">
                <a16:creationId xmlns:a16="http://schemas.microsoft.com/office/drawing/2014/main" id="{71B04738-F26E-4F85-ACAB-324FDC2D5053}"/>
              </a:ext>
            </a:extLst>
          </p:cNvPr>
          <p:cNvPicPr>
            <a:picLocks noChangeAspect="1"/>
          </p:cNvPicPr>
          <p:nvPr/>
        </p:nvPicPr>
        <p:blipFill>
          <a:blip r:embed="rId2"/>
          <a:stretch>
            <a:fillRect/>
          </a:stretch>
        </p:blipFill>
        <p:spPr>
          <a:xfrm>
            <a:off x="4626595" y="323850"/>
            <a:ext cx="3295650" cy="5172075"/>
          </a:xfrm>
          <a:prstGeom prst="rect">
            <a:avLst/>
          </a:prstGeom>
        </p:spPr>
      </p:pic>
      <p:pic>
        <p:nvPicPr>
          <p:cNvPr id="7" name="Picture 6" descr="Risk Log template">
            <a:extLst>
              <a:ext uri="{FF2B5EF4-FFF2-40B4-BE49-F238E27FC236}">
                <a16:creationId xmlns:a16="http://schemas.microsoft.com/office/drawing/2014/main" id="{358DA678-2652-451C-90A5-FF6C4664558F}"/>
              </a:ext>
            </a:extLst>
          </p:cNvPr>
          <p:cNvPicPr>
            <a:picLocks noChangeAspect="1"/>
          </p:cNvPicPr>
          <p:nvPr/>
        </p:nvPicPr>
        <p:blipFill>
          <a:blip r:embed="rId3"/>
          <a:stretch>
            <a:fillRect/>
          </a:stretch>
        </p:blipFill>
        <p:spPr>
          <a:xfrm>
            <a:off x="695325" y="5495925"/>
            <a:ext cx="10658475" cy="1200150"/>
          </a:xfrm>
          <a:prstGeom prst="rect">
            <a:avLst/>
          </a:prstGeom>
        </p:spPr>
      </p:pic>
    </p:spTree>
    <p:extLst>
      <p:ext uri="{BB962C8B-B14F-4D97-AF65-F5344CB8AC3E}">
        <p14:creationId xmlns:p14="http://schemas.microsoft.com/office/powerpoint/2010/main" val="147940494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6BBB1F-EF85-4461-A161-2771F18A3E97}"/>
              </a:ext>
            </a:extLst>
          </p:cNvPr>
          <p:cNvSpPr>
            <a:spLocks noGrp="1"/>
          </p:cNvSpPr>
          <p:nvPr>
            <p:ph type="title"/>
          </p:nvPr>
        </p:nvSpPr>
        <p:spPr/>
        <p:txBody>
          <a:bodyPr/>
          <a:lstStyle/>
          <a:p>
            <a:r>
              <a:rPr lang="en-GB"/>
              <a:t>Health and Safety Risk</a:t>
            </a:r>
          </a:p>
        </p:txBody>
      </p:sp>
      <p:sp>
        <p:nvSpPr>
          <p:cNvPr id="3" name="Content Placeholder 2">
            <a:extLst>
              <a:ext uri="{FF2B5EF4-FFF2-40B4-BE49-F238E27FC236}">
                <a16:creationId xmlns:a16="http://schemas.microsoft.com/office/drawing/2014/main" id="{6D0FD64B-F192-407B-8D0B-43831195BE0F}"/>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333241201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F2C29-D03C-4784-B355-41AFDC1E846C}"/>
              </a:ext>
            </a:extLst>
          </p:cNvPr>
          <p:cNvSpPr>
            <a:spLocks noGrp="1"/>
          </p:cNvSpPr>
          <p:nvPr>
            <p:ph type="title"/>
          </p:nvPr>
        </p:nvSpPr>
        <p:spPr/>
        <p:txBody>
          <a:bodyPr/>
          <a:lstStyle/>
          <a:p>
            <a:r>
              <a:rPr lang="en-GB"/>
              <a:t>Responsibilities</a:t>
            </a:r>
          </a:p>
        </p:txBody>
      </p:sp>
      <p:sp>
        <p:nvSpPr>
          <p:cNvPr id="3" name="Content Placeholder 2">
            <a:extLst>
              <a:ext uri="{FF2B5EF4-FFF2-40B4-BE49-F238E27FC236}">
                <a16:creationId xmlns:a16="http://schemas.microsoft.com/office/drawing/2014/main" id="{EE594422-B740-4C3F-81FB-371CAC2D2BBA}"/>
              </a:ext>
            </a:extLst>
          </p:cNvPr>
          <p:cNvSpPr>
            <a:spLocks noGrp="1"/>
          </p:cNvSpPr>
          <p:nvPr>
            <p:ph idx="1"/>
          </p:nvPr>
        </p:nvSpPr>
        <p:spPr/>
        <p:txBody>
          <a:bodyPr/>
          <a:lstStyle/>
          <a:p>
            <a:r>
              <a:rPr lang="en-GB" dirty="0"/>
              <a:t>All staff</a:t>
            </a:r>
          </a:p>
          <a:p>
            <a:r>
              <a:rPr lang="en-GB" dirty="0"/>
              <a:t>Supervisor/manager (culture)</a:t>
            </a:r>
          </a:p>
          <a:p>
            <a:r>
              <a:rPr lang="en-GB" dirty="0"/>
              <a:t>Chief executive</a:t>
            </a:r>
          </a:p>
          <a:p>
            <a:r>
              <a:rPr lang="en-GB" dirty="0"/>
              <a:t>Competent person: Health and Safety Officer/ Adviser</a:t>
            </a:r>
          </a:p>
          <a:p>
            <a:r>
              <a:rPr lang="en-GB" dirty="0"/>
              <a:t>HSE</a:t>
            </a:r>
          </a:p>
        </p:txBody>
      </p:sp>
      <p:pic>
        <p:nvPicPr>
          <p:cNvPr id="5" name="Picture 4" descr="HSE duties of manager">
            <a:extLst>
              <a:ext uri="{FF2B5EF4-FFF2-40B4-BE49-F238E27FC236}">
                <a16:creationId xmlns:a16="http://schemas.microsoft.com/office/drawing/2014/main" id="{0A1D7964-B2D6-40F5-8C5A-2DF00AAACF9B}"/>
              </a:ext>
            </a:extLst>
          </p:cNvPr>
          <p:cNvPicPr>
            <a:picLocks noChangeAspect="1"/>
          </p:cNvPicPr>
          <p:nvPr/>
        </p:nvPicPr>
        <p:blipFill>
          <a:blip r:embed="rId2"/>
          <a:stretch>
            <a:fillRect/>
          </a:stretch>
        </p:blipFill>
        <p:spPr>
          <a:xfrm>
            <a:off x="4920615" y="4529138"/>
            <a:ext cx="6191250" cy="1647825"/>
          </a:xfrm>
          <a:prstGeom prst="rect">
            <a:avLst/>
          </a:prstGeom>
        </p:spPr>
      </p:pic>
      <p:pic>
        <p:nvPicPr>
          <p:cNvPr id="7" name="Picture 6" descr="HSE logo">
            <a:extLst>
              <a:ext uri="{FF2B5EF4-FFF2-40B4-BE49-F238E27FC236}">
                <a16:creationId xmlns:a16="http://schemas.microsoft.com/office/drawing/2014/main" id="{DCB110CE-F399-48C2-8A73-40A1A481368F}"/>
              </a:ext>
            </a:extLst>
          </p:cNvPr>
          <p:cNvPicPr>
            <a:picLocks noChangeAspect="1"/>
          </p:cNvPicPr>
          <p:nvPr/>
        </p:nvPicPr>
        <p:blipFill>
          <a:blip r:embed="rId3"/>
          <a:stretch>
            <a:fillRect/>
          </a:stretch>
        </p:blipFill>
        <p:spPr>
          <a:xfrm>
            <a:off x="2261839" y="4819650"/>
            <a:ext cx="1981200" cy="533400"/>
          </a:xfrm>
          <a:prstGeom prst="rect">
            <a:avLst/>
          </a:prstGeom>
        </p:spPr>
      </p:pic>
      <p:sp>
        <p:nvSpPr>
          <p:cNvPr id="4" name="TextBox 3">
            <a:extLst>
              <a:ext uri="{FF2B5EF4-FFF2-40B4-BE49-F238E27FC236}">
                <a16:creationId xmlns:a16="http://schemas.microsoft.com/office/drawing/2014/main" id="{2250F7DA-A6AE-E513-2205-25EB72CBA938}"/>
              </a:ext>
            </a:extLst>
          </p:cNvPr>
          <p:cNvSpPr txBox="1"/>
          <p:nvPr/>
        </p:nvSpPr>
        <p:spPr>
          <a:xfrm>
            <a:off x="7122253" y="713064"/>
            <a:ext cx="3989612" cy="369332"/>
          </a:xfrm>
          <a:prstGeom prst="rect">
            <a:avLst/>
          </a:prstGeom>
          <a:noFill/>
        </p:spPr>
        <p:txBody>
          <a:bodyPr wrap="square" rtlCol="0">
            <a:spAutoFit/>
          </a:bodyPr>
          <a:lstStyle/>
          <a:p>
            <a:r>
              <a:rPr lang="en-GB" dirty="0"/>
              <a:t>British Values: Rule of law</a:t>
            </a:r>
          </a:p>
        </p:txBody>
      </p:sp>
    </p:spTree>
    <p:extLst>
      <p:ext uri="{BB962C8B-B14F-4D97-AF65-F5344CB8AC3E}">
        <p14:creationId xmlns:p14="http://schemas.microsoft.com/office/powerpoint/2010/main" val="360937212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5385C85-4970-4875-BA46-03F245D6A4EB}"/>
              </a:ext>
            </a:extLst>
          </p:cNvPr>
          <p:cNvSpPr>
            <a:spLocks noGrp="1"/>
          </p:cNvSpPr>
          <p:nvPr>
            <p:ph idx="1"/>
          </p:nvPr>
        </p:nvSpPr>
        <p:spPr>
          <a:xfrm>
            <a:off x="838200" y="265176"/>
            <a:ext cx="10515600" cy="5911787"/>
          </a:xfrm>
        </p:spPr>
        <p:txBody>
          <a:bodyPr/>
          <a:lstStyle/>
          <a:p>
            <a:r>
              <a:rPr lang="en-GB"/>
              <a:t>H&amp;SAW Act 1974</a:t>
            </a:r>
          </a:p>
          <a:p>
            <a:r>
              <a:rPr lang="en-GB"/>
              <a:t>Management of Health and Safety At Work Regulations 1999</a:t>
            </a:r>
          </a:p>
          <a:p>
            <a:r>
              <a:rPr lang="en-GB"/>
              <a:t>CDM Construction (Design and Management) Regulations 1994.  </a:t>
            </a:r>
          </a:p>
          <a:p>
            <a:r>
              <a:rPr lang="en-GB"/>
              <a:t>COSHH Control of Substances Hazardous to Health</a:t>
            </a:r>
          </a:p>
          <a:p>
            <a:r>
              <a:rPr lang="en-GB"/>
              <a:t>RIDDOR - Reporting of Injuries, Diseases and Dangerous Occurrences Regulations 2013 </a:t>
            </a:r>
          </a:p>
          <a:p>
            <a:r>
              <a:rPr lang="en-GB"/>
              <a:t>Scientific and archaeological diving projects: Diving at Work Regulations 1997. Approved Code of Practice and guidance</a:t>
            </a:r>
          </a:p>
          <a:p>
            <a:r>
              <a:rPr lang="en-GB"/>
              <a:t>Personal protective equipment (PPE) at work regulations from 6 April 2022</a:t>
            </a:r>
          </a:p>
          <a:p>
            <a:endParaRPr lang="en-GB"/>
          </a:p>
          <a:p>
            <a:endParaRPr lang="en-GB"/>
          </a:p>
          <a:p>
            <a:endParaRPr lang="en-GB"/>
          </a:p>
        </p:txBody>
      </p:sp>
      <p:pic>
        <p:nvPicPr>
          <p:cNvPr id="5" name="Picture 4" descr="Text from new PPE regulations">
            <a:extLst>
              <a:ext uri="{FF2B5EF4-FFF2-40B4-BE49-F238E27FC236}">
                <a16:creationId xmlns:a16="http://schemas.microsoft.com/office/drawing/2014/main" id="{113CAA40-7B0C-445D-B350-55B4768358E6}"/>
              </a:ext>
            </a:extLst>
          </p:cNvPr>
          <p:cNvPicPr>
            <a:picLocks noChangeAspect="1"/>
          </p:cNvPicPr>
          <p:nvPr/>
        </p:nvPicPr>
        <p:blipFill>
          <a:blip r:embed="rId2"/>
          <a:stretch>
            <a:fillRect/>
          </a:stretch>
        </p:blipFill>
        <p:spPr>
          <a:xfrm>
            <a:off x="7690274" y="4718304"/>
            <a:ext cx="3995757" cy="2034830"/>
          </a:xfrm>
          <a:prstGeom prst="rect">
            <a:avLst/>
          </a:prstGeom>
        </p:spPr>
      </p:pic>
    </p:spTree>
    <p:extLst>
      <p:ext uri="{BB962C8B-B14F-4D97-AF65-F5344CB8AC3E}">
        <p14:creationId xmlns:p14="http://schemas.microsoft.com/office/powerpoint/2010/main" val="152540852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B0F76E-EC4B-452A-9FC5-D2EB1862CAED}"/>
              </a:ext>
            </a:extLst>
          </p:cNvPr>
          <p:cNvSpPr>
            <a:spLocks noGrp="1"/>
          </p:cNvSpPr>
          <p:nvPr>
            <p:ph type="title"/>
          </p:nvPr>
        </p:nvSpPr>
        <p:spPr/>
        <p:txBody>
          <a:bodyPr/>
          <a:lstStyle/>
          <a:p>
            <a:r>
              <a:rPr lang="en-GB"/>
              <a:t>Managing H&amp;S</a:t>
            </a:r>
          </a:p>
        </p:txBody>
      </p:sp>
      <p:sp>
        <p:nvSpPr>
          <p:cNvPr id="3" name="Content Placeholder 2">
            <a:extLst>
              <a:ext uri="{FF2B5EF4-FFF2-40B4-BE49-F238E27FC236}">
                <a16:creationId xmlns:a16="http://schemas.microsoft.com/office/drawing/2014/main" id="{6A54607E-72A7-44F9-8C19-F69D254E3E39}"/>
              </a:ext>
            </a:extLst>
          </p:cNvPr>
          <p:cNvSpPr>
            <a:spLocks noGrp="1"/>
          </p:cNvSpPr>
          <p:nvPr>
            <p:ph idx="1"/>
          </p:nvPr>
        </p:nvSpPr>
        <p:spPr>
          <a:xfrm>
            <a:off x="435864" y="1325725"/>
            <a:ext cx="10515600" cy="4351338"/>
          </a:xfrm>
        </p:spPr>
        <p:txBody>
          <a:bodyPr/>
          <a:lstStyle/>
          <a:p>
            <a:r>
              <a:rPr lang="en-GB"/>
              <a:t>Ensuring control measures are being followed</a:t>
            </a:r>
          </a:p>
          <a:p>
            <a:r>
              <a:rPr lang="en-GB"/>
              <a:t>Dynamic risk assessment- new/increased risks</a:t>
            </a:r>
          </a:p>
          <a:p>
            <a:r>
              <a:rPr lang="en-GB"/>
              <a:t>RIDDOR- 7 days off work/normal duties</a:t>
            </a:r>
          </a:p>
          <a:p>
            <a:endParaRPr lang="en-GB"/>
          </a:p>
        </p:txBody>
      </p:sp>
      <p:pic>
        <p:nvPicPr>
          <p:cNvPr id="5" name="Picture 4" descr="Days without recordable incident">
            <a:extLst>
              <a:ext uri="{FF2B5EF4-FFF2-40B4-BE49-F238E27FC236}">
                <a16:creationId xmlns:a16="http://schemas.microsoft.com/office/drawing/2014/main" id="{86850BA0-0156-49C5-A385-B30ACAD76C98}"/>
              </a:ext>
            </a:extLst>
          </p:cNvPr>
          <p:cNvPicPr>
            <a:picLocks noChangeAspect="1"/>
          </p:cNvPicPr>
          <p:nvPr/>
        </p:nvPicPr>
        <p:blipFill>
          <a:blip r:embed="rId2"/>
          <a:stretch>
            <a:fillRect/>
          </a:stretch>
        </p:blipFill>
        <p:spPr>
          <a:xfrm>
            <a:off x="8538072" y="0"/>
            <a:ext cx="3653928" cy="2375730"/>
          </a:xfrm>
          <a:prstGeom prst="rect">
            <a:avLst/>
          </a:prstGeom>
        </p:spPr>
      </p:pic>
      <p:sp>
        <p:nvSpPr>
          <p:cNvPr id="6" name="TextBox 5">
            <a:extLst>
              <a:ext uri="{FF2B5EF4-FFF2-40B4-BE49-F238E27FC236}">
                <a16:creationId xmlns:a16="http://schemas.microsoft.com/office/drawing/2014/main" id="{776CEA05-7ECC-454C-9010-65EE8A279BA2}"/>
              </a:ext>
            </a:extLst>
          </p:cNvPr>
          <p:cNvSpPr txBox="1"/>
          <p:nvPr/>
        </p:nvSpPr>
        <p:spPr>
          <a:xfrm>
            <a:off x="7779010" y="2382649"/>
            <a:ext cx="4541669" cy="338554"/>
          </a:xfrm>
          <a:prstGeom prst="rect">
            <a:avLst/>
          </a:prstGeom>
          <a:noFill/>
        </p:spPr>
        <p:txBody>
          <a:bodyPr wrap="square" rtlCol="0">
            <a:spAutoFit/>
          </a:bodyPr>
          <a:lstStyle/>
          <a:p>
            <a:r>
              <a:rPr lang="en-GB" sz="800">
                <a:hlinkClick r:id="rId3"/>
              </a:rPr>
              <a:t>https://commons.wikimedia.org/wiki/File:212_days_without_recordable_incident_(15188440043).jpg</a:t>
            </a:r>
            <a:r>
              <a:rPr lang="en-GB" sz="800"/>
              <a:t> </a:t>
            </a:r>
            <a:r>
              <a:rPr lang="en-GB" sz="800" b="0" i="0" u="sng">
                <a:solidFill>
                  <a:srgbClr val="BB6633"/>
                </a:solidFill>
                <a:effectLst/>
                <a:latin typeface="Arial" panose="020B0604020202020204" pitchFamily="34" charset="0"/>
                <a:hlinkClick r:id="rId4"/>
              </a:rPr>
              <a:t>Tony Webster</a:t>
            </a:r>
            <a:r>
              <a:rPr lang="en-GB" sz="800" b="0" i="0">
                <a:solidFill>
                  <a:srgbClr val="202122"/>
                </a:solidFill>
                <a:effectLst/>
                <a:latin typeface="Arial" panose="020B0604020202020204" pitchFamily="34" charset="0"/>
              </a:rPr>
              <a:t> </a:t>
            </a:r>
            <a:endParaRPr lang="en-GB" sz="800"/>
          </a:p>
        </p:txBody>
      </p:sp>
      <p:pic>
        <p:nvPicPr>
          <p:cNvPr id="8" name="Picture 7" descr="RIDDOR Fatal injury causes">
            <a:extLst>
              <a:ext uri="{FF2B5EF4-FFF2-40B4-BE49-F238E27FC236}">
                <a16:creationId xmlns:a16="http://schemas.microsoft.com/office/drawing/2014/main" id="{BDA0BBD9-4F44-4D65-B197-39CE9904281B}"/>
              </a:ext>
            </a:extLst>
          </p:cNvPr>
          <p:cNvPicPr>
            <a:picLocks noChangeAspect="1"/>
          </p:cNvPicPr>
          <p:nvPr/>
        </p:nvPicPr>
        <p:blipFill>
          <a:blip r:embed="rId5"/>
          <a:stretch>
            <a:fillRect/>
          </a:stretch>
        </p:blipFill>
        <p:spPr>
          <a:xfrm>
            <a:off x="201976" y="2816352"/>
            <a:ext cx="5629978" cy="3063875"/>
          </a:xfrm>
          <a:prstGeom prst="rect">
            <a:avLst/>
          </a:prstGeom>
        </p:spPr>
      </p:pic>
      <p:pic>
        <p:nvPicPr>
          <p:cNvPr id="10" name="Picture 9" descr="RIDDOR non-fatal injuries causes">
            <a:extLst>
              <a:ext uri="{FF2B5EF4-FFF2-40B4-BE49-F238E27FC236}">
                <a16:creationId xmlns:a16="http://schemas.microsoft.com/office/drawing/2014/main" id="{41338E44-8BF2-4D9D-84FB-8AE4BC6F9BAB}"/>
              </a:ext>
            </a:extLst>
          </p:cNvPr>
          <p:cNvPicPr>
            <a:picLocks noChangeAspect="1"/>
          </p:cNvPicPr>
          <p:nvPr/>
        </p:nvPicPr>
        <p:blipFill>
          <a:blip r:embed="rId6"/>
          <a:stretch>
            <a:fillRect/>
          </a:stretch>
        </p:blipFill>
        <p:spPr>
          <a:xfrm>
            <a:off x="6608077" y="2816352"/>
            <a:ext cx="5895975" cy="3714750"/>
          </a:xfrm>
          <a:prstGeom prst="rect">
            <a:avLst/>
          </a:prstGeom>
        </p:spPr>
      </p:pic>
    </p:spTree>
    <p:extLst>
      <p:ext uri="{BB962C8B-B14F-4D97-AF65-F5344CB8AC3E}">
        <p14:creationId xmlns:p14="http://schemas.microsoft.com/office/powerpoint/2010/main" val="53310615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7917BE-8C64-4C58-B9AD-A2CD14685FFB}"/>
              </a:ext>
            </a:extLst>
          </p:cNvPr>
          <p:cNvSpPr>
            <a:spLocks noGrp="1"/>
          </p:cNvSpPr>
          <p:nvPr>
            <p:ph type="title"/>
          </p:nvPr>
        </p:nvSpPr>
        <p:spPr>
          <a:xfrm>
            <a:off x="838200" y="-73787"/>
            <a:ext cx="10515600" cy="1325563"/>
          </a:xfrm>
        </p:spPr>
        <p:txBody>
          <a:bodyPr/>
          <a:lstStyle/>
          <a:p>
            <a:r>
              <a:rPr lang="en-GB"/>
              <a:t>Exercise</a:t>
            </a:r>
          </a:p>
        </p:txBody>
      </p:sp>
      <p:sp>
        <p:nvSpPr>
          <p:cNvPr id="3" name="Content Placeholder 2">
            <a:extLst>
              <a:ext uri="{FF2B5EF4-FFF2-40B4-BE49-F238E27FC236}">
                <a16:creationId xmlns:a16="http://schemas.microsoft.com/office/drawing/2014/main" id="{BCD8EBA5-9AAD-4AD6-8933-4DB0C8D38C03}"/>
              </a:ext>
            </a:extLst>
          </p:cNvPr>
          <p:cNvSpPr>
            <a:spLocks noGrp="1"/>
          </p:cNvSpPr>
          <p:nvPr>
            <p:ph idx="1"/>
          </p:nvPr>
        </p:nvSpPr>
        <p:spPr>
          <a:xfrm>
            <a:off x="838200" y="987552"/>
            <a:ext cx="10515600" cy="5189411"/>
          </a:xfrm>
        </p:spPr>
        <p:txBody>
          <a:bodyPr>
            <a:normAutofit fontScale="85000" lnSpcReduction="20000"/>
          </a:bodyPr>
          <a:lstStyle/>
          <a:p>
            <a:pPr marL="0" indent="0">
              <a:buNone/>
            </a:pPr>
            <a:r>
              <a:rPr lang="en-GB" sz="2600">
                <a:effectLst/>
                <a:latin typeface="Calibri" panose="020F0502020204030204" pitchFamily="34" charset="0"/>
                <a:ea typeface="DengXian" panose="02010600030101010101" pitchFamily="2" charset="-122"/>
                <a:cs typeface="Times New Roman" panose="02020603050405020304" pitchFamily="18" charset="0"/>
              </a:rPr>
              <a:t>You are a project manager for the archaeological watching brief for an infrastructure project.  Work has been proceeding to plan with little of interest identified.  You visit the site to meet Tim, the lead supervisor on site, to discuss progress.  As you tour the site you are concerned to note that your usual health and safety practices are not being followed.</a:t>
            </a:r>
          </a:p>
          <a:p>
            <a:pPr marL="0" indent="0">
              <a:lnSpc>
                <a:spcPct val="107000"/>
              </a:lnSpc>
              <a:spcAft>
                <a:spcPts val="800"/>
              </a:spcAft>
              <a:buNone/>
            </a:pPr>
            <a:r>
              <a:rPr lang="en-GB" sz="2600" b="1">
                <a:effectLst/>
                <a:latin typeface="Calibri" panose="020F0502020204030204" pitchFamily="34" charset="0"/>
                <a:ea typeface="DengXian" panose="02010600030101010101" pitchFamily="2" charset="-122"/>
                <a:cs typeface="Times New Roman" panose="02020603050405020304" pitchFamily="18" charset="0"/>
              </a:rPr>
              <a:t>Part 1</a:t>
            </a:r>
            <a:endParaRPr lang="en-GB" sz="2600">
              <a:effectLst/>
              <a:latin typeface="Calibri" panose="020F0502020204030204" pitchFamily="34" charset="0"/>
              <a:ea typeface="DengXian" panose="02010600030101010101" pitchFamily="2" charset="-122"/>
              <a:cs typeface="Times New Roman" panose="02020603050405020304" pitchFamily="18" charset="0"/>
            </a:endParaRPr>
          </a:p>
          <a:p>
            <a:pPr marL="0" indent="0">
              <a:lnSpc>
                <a:spcPct val="107000"/>
              </a:lnSpc>
              <a:spcAft>
                <a:spcPts val="800"/>
              </a:spcAft>
              <a:buNone/>
            </a:pPr>
            <a:r>
              <a:rPr lang="en-GB" sz="2600">
                <a:effectLst/>
                <a:latin typeface="Calibri" panose="020F0502020204030204" pitchFamily="34" charset="0"/>
                <a:ea typeface="DengXian" panose="02010600030101010101" pitchFamily="2" charset="-122"/>
                <a:cs typeface="Times New Roman" panose="02020603050405020304" pitchFamily="18" charset="0"/>
              </a:rPr>
              <a:t>View the two clips and identify any activities or behaviours that raise H&amp;S concerns:</a:t>
            </a:r>
          </a:p>
          <a:p>
            <a:pPr marL="0" indent="0">
              <a:lnSpc>
                <a:spcPct val="107000"/>
              </a:lnSpc>
              <a:spcAft>
                <a:spcPts val="800"/>
              </a:spcAft>
              <a:buNone/>
            </a:pPr>
            <a:r>
              <a:rPr lang="en-GB" sz="2600">
                <a:effectLst/>
                <a:latin typeface="Calibri" panose="020F0502020204030204" pitchFamily="34" charset="0"/>
                <a:ea typeface="DengXian" panose="02010600030101010101" pitchFamily="2" charset="-122"/>
                <a:cs typeface="Times New Roman" panose="02020603050405020304" pitchFamily="18" charset="0"/>
                <a:hlinkClick r:id="rId2"/>
              </a:rPr>
              <a:t>https://learningonscreen.ac.uk/ondemand/</a:t>
            </a:r>
            <a:endParaRPr lang="en-GB" sz="2600">
              <a:effectLst/>
              <a:latin typeface="Calibri" panose="020F0502020204030204" pitchFamily="34" charset="0"/>
              <a:ea typeface="DengXian" panose="02010600030101010101" pitchFamily="2" charset="-122"/>
              <a:cs typeface="Times New Roman" panose="02020603050405020304" pitchFamily="18" charset="0"/>
            </a:endParaRPr>
          </a:p>
          <a:p>
            <a:pPr marL="0" indent="0">
              <a:lnSpc>
                <a:spcPct val="107000"/>
              </a:lnSpc>
              <a:spcAft>
                <a:spcPts val="800"/>
              </a:spcAft>
              <a:buNone/>
            </a:pPr>
            <a:endParaRPr lang="en-GB" sz="2600">
              <a:effectLst/>
              <a:latin typeface="Calibri" panose="020F0502020204030204" pitchFamily="34" charset="0"/>
              <a:ea typeface="DengXian" panose="02010600030101010101" pitchFamily="2" charset="-122"/>
              <a:cs typeface="Times New Roman" panose="02020603050405020304" pitchFamily="18" charset="0"/>
            </a:endParaRPr>
          </a:p>
          <a:p>
            <a:pPr marL="0" indent="0">
              <a:lnSpc>
                <a:spcPct val="107000"/>
              </a:lnSpc>
              <a:spcAft>
                <a:spcPts val="800"/>
              </a:spcAft>
              <a:buNone/>
            </a:pPr>
            <a:r>
              <a:rPr lang="en-GB" sz="2600" b="1">
                <a:effectLst/>
                <a:latin typeface="Calibri" panose="020F0502020204030204" pitchFamily="34" charset="0"/>
                <a:ea typeface="DengXian" panose="02010600030101010101" pitchFamily="2" charset="-122"/>
                <a:cs typeface="Times New Roman" panose="02020603050405020304" pitchFamily="18" charset="0"/>
              </a:rPr>
              <a:t>Activity/ behaviour		Severity</a:t>
            </a:r>
            <a:endParaRPr lang="en-GB" sz="2600">
              <a:effectLst/>
              <a:latin typeface="Calibri" panose="020F0502020204030204" pitchFamily="34" charset="0"/>
              <a:ea typeface="DengXian" panose="02010600030101010101" pitchFamily="2" charset="-122"/>
              <a:cs typeface="Times New Roman" panose="02020603050405020304" pitchFamily="18" charset="0"/>
            </a:endParaRPr>
          </a:p>
          <a:p>
            <a:pPr marL="0" indent="0">
              <a:lnSpc>
                <a:spcPct val="107000"/>
              </a:lnSpc>
              <a:spcAft>
                <a:spcPts val="800"/>
              </a:spcAft>
              <a:buNone/>
            </a:pPr>
            <a:r>
              <a:rPr lang="en-GB" sz="2600">
                <a:effectLst/>
                <a:latin typeface="Calibri" panose="020F0502020204030204" pitchFamily="34" charset="0"/>
                <a:ea typeface="DengXian" panose="02010600030101010101" pitchFamily="2" charset="-122"/>
                <a:cs typeface="Times New Roman" panose="02020603050405020304" pitchFamily="18" charset="0"/>
              </a:rPr>
              <a:t> </a:t>
            </a:r>
          </a:p>
          <a:p>
            <a:pPr marL="0" indent="0">
              <a:lnSpc>
                <a:spcPct val="107000"/>
              </a:lnSpc>
              <a:spcAft>
                <a:spcPts val="800"/>
              </a:spcAft>
              <a:buNone/>
            </a:pPr>
            <a:r>
              <a:rPr lang="en-GB" sz="1800">
                <a:effectLst/>
                <a:latin typeface="Calibri" panose="020F0502020204030204" pitchFamily="34" charset="0"/>
                <a:ea typeface="DengXian" panose="02010600030101010101" pitchFamily="2" charset="-122"/>
                <a:cs typeface="Times New Roman" panose="02020603050405020304" pitchFamily="18" charset="0"/>
              </a:rPr>
              <a:t>Which of these give you most concern?</a:t>
            </a:r>
          </a:p>
          <a:p>
            <a:pPr marL="0" indent="0">
              <a:lnSpc>
                <a:spcPct val="107000"/>
              </a:lnSpc>
              <a:spcAft>
                <a:spcPts val="800"/>
              </a:spcAft>
              <a:buNone/>
            </a:pPr>
            <a:r>
              <a:rPr lang="en-GB" sz="1800">
                <a:effectLst/>
                <a:latin typeface="Calibri" panose="020F0502020204030204" pitchFamily="34" charset="0"/>
                <a:ea typeface="DengXian" panose="02010600030101010101" pitchFamily="2" charset="-122"/>
                <a:cs typeface="Times New Roman" panose="02020603050405020304" pitchFamily="18" charset="0"/>
              </a:rPr>
              <a:t>How would you address the issue?</a:t>
            </a:r>
          </a:p>
          <a:p>
            <a:pPr marL="0" indent="0">
              <a:lnSpc>
                <a:spcPct val="107000"/>
              </a:lnSpc>
              <a:spcAft>
                <a:spcPts val="800"/>
              </a:spcAft>
              <a:buNone/>
            </a:pPr>
            <a:endParaRPr lang="en-GB" sz="1800">
              <a:effectLst/>
              <a:latin typeface="Calibri" panose="020F0502020204030204" pitchFamily="34" charset="0"/>
              <a:ea typeface="DengXian" panose="02010600030101010101" pitchFamily="2" charset="-122"/>
              <a:cs typeface="Times New Roman" panose="02020603050405020304" pitchFamily="18" charset="0"/>
            </a:endParaRPr>
          </a:p>
          <a:p>
            <a:pPr marL="0" indent="0">
              <a:buNone/>
            </a:pPr>
            <a:endParaRPr lang="en-GB" sz="1800">
              <a:effectLst/>
              <a:latin typeface="Calibri" panose="020F0502020204030204" pitchFamily="34" charset="0"/>
              <a:ea typeface="DengXian" panose="02010600030101010101" pitchFamily="2" charset="-122"/>
              <a:cs typeface="Times New Roman" panose="02020603050405020304" pitchFamily="18" charset="0"/>
            </a:endParaRPr>
          </a:p>
          <a:p>
            <a:endParaRPr lang="en-GB"/>
          </a:p>
        </p:txBody>
      </p:sp>
    </p:spTree>
    <p:extLst>
      <p:ext uri="{BB962C8B-B14F-4D97-AF65-F5344CB8AC3E}">
        <p14:creationId xmlns:p14="http://schemas.microsoft.com/office/powerpoint/2010/main" val="115455429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0FD400-FB93-4911-8C4D-0D2D7A209794}"/>
              </a:ext>
            </a:extLst>
          </p:cNvPr>
          <p:cNvSpPr>
            <a:spLocks noGrp="1"/>
          </p:cNvSpPr>
          <p:nvPr>
            <p:ph type="title"/>
          </p:nvPr>
        </p:nvSpPr>
        <p:spPr/>
        <p:txBody>
          <a:bodyPr/>
          <a:lstStyle/>
          <a:p>
            <a:r>
              <a:rPr lang="en-GB"/>
              <a:t>Activities and behaviours that raise H&amp;S concerns</a:t>
            </a:r>
          </a:p>
        </p:txBody>
      </p:sp>
      <p:sp>
        <p:nvSpPr>
          <p:cNvPr id="3" name="Content Placeholder 2">
            <a:extLst>
              <a:ext uri="{FF2B5EF4-FFF2-40B4-BE49-F238E27FC236}">
                <a16:creationId xmlns:a16="http://schemas.microsoft.com/office/drawing/2014/main" id="{F6E72713-9BE8-4EE8-99BD-893B4390029D}"/>
              </a:ext>
            </a:extLst>
          </p:cNvPr>
          <p:cNvSpPr>
            <a:spLocks noGrp="1"/>
          </p:cNvSpPr>
          <p:nvPr>
            <p:ph idx="1"/>
          </p:nvPr>
        </p:nvSpPr>
        <p:spPr/>
        <p:txBody>
          <a:bodyPr/>
          <a:lstStyle/>
          <a:p>
            <a:pPr marL="0" indent="0">
              <a:lnSpc>
                <a:spcPct val="107000"/>
              </a:lnSpc>
              <a:spcAft>
                <a:spcPts val="800"/>
              </a:spcAft>
              <a:buNone/>
            </a:pPr>
            <a:r>
              <a:rPr lang="en-GB" sz="2400">
                <a:effectLst/>
                <a:latin typeface="Calibri" panose="020F0502020204030204" pitchFamily="34" charset="0"/>
                <a:ea typeface="DengXian" panose="02010600030101010101" pitchFamily="2" charset="-122"/>
                <a:cs typeface="Times New Roman" panose="02020603050405020304" pitchFamily="18" charset="0"/>
              </a:rPr>
              <a:t>Which of these give you most concern?</a:t>
            </a:r>
          </a:p>
          <a:p>
            <a:pPr marL="0" indent="0">
              <a:lnSpc>
                <a:spcPct val="107000"/>
              </a:lnSpc>
              <a:spcAft>
                <a:spcPts val="800"/>
              </a:spcAft>
              <a:buNone/>
            </a:pPr>
            <a:r>
              <a:rPr lang="en-GB" sz="2400">
                <a:effectLst/>
                <a:latin typeface="Calibri" panose="020F0502020204030204" pitchFamily="34" charset="0"/>
                <a:ea typeface="DengXian" panose="02010600030101010101" pitchFamily="2" charset="-122"/>
                <a:cs typeface="Times New Roman" panose="02020603050405020304" pitchFamily="18" charset="0"/>
              </a:rPr>
              <a:t>How would you address the issue?</a:t>
            </a:r>
          </a:p>
          <a:p>
            <a:endParaRPr lang="en-GB"/>
          </a:p>
        </p:txBody>
      </p:sp>
    </p:spTree>
    <p:extLst>
      <p:ext uri="{BB962C8B-B14F-4D97-AF65-F5344CB8AC3E}">
        <p14:creationId xmlns:p14="http://schemas.microsoft.com/office/powerpoint/2010/main" val="258363703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463C83-D074-4281-A736-EEA6F9B83D06}"/>
              </a:ext>
            </a:extLst>
          </p:cNvPr>
          <p:cNvSpPr>
            <a:spLocks noGrp="1"/>
          </p:cNvSpPr>
          <p:nvPr>
            <p:ph type="title"/>
          </p:nvPr>
        </p:nvSpPr>
        <p:spPr/>
        <p:txBody>
          <a:bodyPr/>
          <a:lstStyle/>
          <a:p>
            <a:endParaRPr lang="en-GB"/>
          </a:p>
        </p:txBody>
      </p:sp>
      <p:graphicFrame>
        <p:nvGraphicFramePr>
          <p:cNvPr id="4" name="Table 4">
            <a:extLst>
              <a:ext uri="{FF2B5EF4-FFF2-40B4-BE49-F238E27FC236}">
                <a16:creationId xmlns:a16="http://schemas.microsoft.com/office/drawing/2014/main" id="{BE74B2E9-EAB6-46D5-827D-678892E1C0BC}"/>
              </a:ext>
            </a:extLst>
          </p:cNvPr>
          <p:cNvGraphicFramePr>
            <a:graphicFrameLocks noGrp="1"/>
          </p:cNvGraphicFramePr>
          <p:nvPr>
            <p:ph idx="1"/>
            <p:extLst>
              <p:ext uri="{D42A27DB-BD31-4B8C-83A1-F6EECF244321}">
                <p14:modId xmlns:p14="http://schemas.microsoft.com/office/powerpoint/2010/main" val="3253921036"/>
              </p:ext>
            </p:extLst>
          </p:nvPr>
        </p:nvGraphicFramePr>
        <p:xfrm>
          <a:off x="838200" y="1825625"/>
          <a:ext cx="10515600" cy="2595880"/>
        </p:xfrm>
        <a:graphic>
          <a:graphicData uri="http://schemas.openxmlformats.org/drawingml/2006/table">
            <a:tbl>
              <a:tblPr firstRow="1" bandRow="1">
                <a:tableStyleId>{5C22544A-7EE6-4342-B048-85BDC9FD1C3A}</a:tableStyleId>
              </a:tblPr>
              <a:tblGrid>
                <a:gridCol w="5257800">
                  <a:extLst>
                    <a:ext uri="{9D8B030D-6E8A-4147-A177-3AD203B41FA5}">
                      <a16:colId xmlns:a16="http://schemas.microsoft.com/office/drawing/2014/main" val="169082484"/>
                    </a:ext>
                  </a:extLst>
                </a:gridCol>
                <a:gridCol w="5257800">
                  <a:extLst>
                    <a:ext uri="{9D8B030D-6E8A-4147-A177-3AD203B41FA5}">
                      <a16:colId xmlns:a16="http://schemas.microsoft.com/office/drawing/2014/main" val="2924899277"/>
                    </a:ext>
                  </a:extLst>
                </a:gridCol>
              </a:tblGrid>
              <a:tr h="370840">
                <a:tc>
                  <a:txBody>
                    <a:bodyPr/>
                    <a:lstStyle/>
                    <a:p>
                      <a:r>
                        <a:rPr lang="en-GB"/>
                        <a:t>Activity/behaviour</a:t>
                      </a:r>
                    </a:p>
                  </a:txBody>
                  <a:tcPr/>
                </a:tc>
                <a:tc>
                  <a:txBody>
                    <a:bodyPr/>
                    <a:lstStyle/>
                    <a:p>
                      <a:r>
                        <a:rPr lang="en-GB"/>
                        <a:t>Severity</a:t>
                      </a:r>
                    </a:p>
                  </a:txBody>
                  <a:tcPr/>
                </a:tc>
                <a:extLst>
                  <a:ext uri="{0D108BD9-81ED-4DB2-BD59-A6C34878D82A}">
                    <a16:rowId xmlns:a16="http://schemas.microsoft.com/office/drawing/2014/main" val="4068616538"/>
                  </a:ext>
                </a:extLst>
              </a:tr>
              <a:tr h="370840">
                <a:tc>
                  <a:txBody>
                    <a:bodyPr/>
                    <a:lstStyle/>
                    <a:p>
                      <a:r>
                        <a:rPr lang="en-GB"/>
                        <a:t>Running</a:t>
                      </a:r>
                    </a:p>
                  </a:txBody>
                  <a:tcPr/>
                </a:tc>
                <a:tc>
                  <a:txBody>
                    <a:bodyPr/>
                    <a:lstStyle/>
                    <a:p>
                      <a:r>
                        <a:rPr lang="en-GB"/>
                        <a:t>Low</a:t>
                      </a:r>
                    </a:p>
                  </a:txBody>
                  <a:tcPr/>
                </a:tc>
                <a:extLst>
                  <a:ext uri="{0D108BD9-81ED-4DB2-BD59-A6C34878D82A}">
                    <a16:rowId xmlns:a16="http://schemas.microsoft.com/office/drawing/2014/main" val="3522846077"/>
                  </a:ext>
                </a:extLst>
              </a:tr>
              <a:tr h="370840">
                <a:tc>
                  <a:txBody>
                    <a:bodyPr/>
                    <a:lstStyle/>
                    <a:p>
                      <a:r>
                        <a:rPr lang="en-GB"/>
                        <a:t>Hard hats removed</a:t>
                      </a:r>
                    </a:p>
                  </a:txBody>
                  <a:tcPr/>
                </a:tc>
                <a:tc>
                  <a:txBody>
                    <a:bodyPr/>
                    <a:lstStyle/>
                    <a:p>
                      <a:r>
                        <a:rPr lang="en-GB"/>
                        <a:t>Low</a:t>
                      </a:r>
                    </a:p>
                  </a:txBody>
                  <a:tcPr/>
                </a:tc>
                <a:extLst>
                  <a:ext uri="{0D108BD9-81ED-4DB2-BD59-A6C34878D82A}">
                    <a16:rowId xmlns:a16="http://schemas.microsoft.com/office/drawing/2014/main" val="2768419744"/>
                  </a:ext>
                </a:extLst>
              </a:tr>
              <a:tr h="370840">
                <a:tc>
                  <a:txBody>
                    <a:bodyPr/>
                    <a:lstStyle/>
                    <a:p>
                      <a:r>
                        <a:rPr lang="en-GB"/>
                        <a:t>Machinery – no banksman</a:t>
                      </a:r>
                    </a:p>
                  </a:txBody>
                  <a:tcPr/>
                </a:tc>
                <a:tc>
                  <a:txBody>
                    <a:bodyPr/>
                    <a:lstStyle/>
                    <a:p>
                      <a:r>
                        <a:rPr lang="en-GB"/>
                        <a:t>High</a:t>
                      </a:r>
                    </a:p>
                  </a:txBody>
                  <a:tcPr/>
                </a:tc>
                <a:extLst>
                  <a:ext uri="{0D108BD9-81ED-4DB2-BD59-A6C34878D82A}">
                    <a16:rowId xmlns:a16="http://schemas.microsoft.com/office/drawing/2014/main" val="2334971218"/>
                  </a:ext>
                </a:extLst>
              </a:tr>
              <a:tr h="370840">
                <a:tc>
                  <a:txBody>
                    <a:bodyPr/>
                    <a:lstStyle/>
                    <a:p>
                      <a:r>
                        <a:rPr lang="en-GB"/>
                        <a:t>No awareness of traffic</a:t>
                      </a:r>
                    </a:p>
                  </a:txBody>
                  <a:tcPr/>
                </a:tc>
                <a:tc>
                  <a:txBody>
                    <a:bodyPr/>
                    <a:lstStyle/>
                    <a:p>
                      <a:r>
                        <a:rPr lang="en-GB"/>
                        <a:t>High</a:t>
                      </a:r>
                    </a:p>
                  </a:txBody>
                  <a:tcPr/>
                </a:tc>
                <a:extLst>
                  <a:ext uri="{0D108BD9-81ED-4DB2-BD59-A6C34878D82A}">
                    <a16:rowId xmlns:a16="http://schemas.microsoft.com/office/drawing/2014/main" val="660882505"/>
                  </a:ext>
                </a:extLst>
              </a:tr>
              <a:tr h="370840">
                <a:tc>
                  <a:txBody>
                    <a:bodyPr/>
                    <a:lstStyle/>
                    <a:p>
                      <a:r>
                        <a:rPr lang="en-GB"/>
                        <a:t>Tools left in trench/ on site</a:t>
                      </a:r>
                    </a:p>
                  </a:txBody>
                  <a:tcPr/>
                </a:tc>
                <a:tc>
                  <a:txBody>
                    <a:bodyPr/>
                    <a:lstStyle/>
                    <a:p>
                      <a:r>
                        <a:rPr lang="en-GB"/>
                        <a:t>Low</a:t>
                      </a:r>
                    </a:p>
                  </a:txBody>
                  <a:tcPr/>
                </a:tc>
                <a:extLst>
                  <a:ext uri="{0D108BD9-81ED-4DB2-BD59-A6C34878D82A}">
                    <a16:rowId xmlns:a16="http://schemas.microsoft.com/office/drawing/2014/main" val="3333555349"/>
                  </a:ext>
                </a:extLst>
              </a:tr>
              <a:tr h="370840">
                <a:tc>
                  <a:txBody>
                    <a:bodyPr/>
                    <a:lstStyle/>
                    <a:p>
                      <a:endParaRPr lang="en-GB"/>
                    </a:p>
                  </a:txBody>
                  <a:tcPr/>
                </a:tc>
                <a:tc>
                  <a:txBody>
                    <a:bodyPr/>
                    <a:lstStyle/>
                    <a:p>
                      <a:endParaRPr lang="en-GB"/>
                    </a:p>
                  </a:txBody>
                  <a:tcPr/>
                </a:tc>
                <a:extLst>
                  <a:ext uri="{0D108BD9-81ED-4DB2-BD59-A6C34878D82A}">
                    <a16:rowId xmlns:a16="http://schemas.microsoft.com/office/drawing/2014/main" val="2884379480"/>
                  </a:ext>
                </a:extLst>
              </a:tr>
            </a:tbl>
          </a:graphicData>
        </a:graphic>
      </p:graphicFrame>
    </p:spTree>
    <p:extLst>
      <p:ext uri="{BB962C8B-B14F-4D97-AF65-F5344CB8AC3E}">
        <p14:creationId xmlns:p14="http://schemas.microsoft.com/office/powerpoint/2010/main" val="141905053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C70E48-B460-46D8-AB14-E72BC319A880}"/>
              </a:ext>
            </a:extLst>
          </p:cNvPr>
          <p:cNvSpPr>
            <a:spLocks noGrp="1"/>
          </p:cNvSpPr>
          <p:nvPr>
            <p:ph type="title"/>
          </p:nvPr>
        </p:nvSpPr>
        <p:spPr/>
        <p:txBody>
          <a:bodyPr>
            <a:normAutofit fontScale="90000"/>
          </a:bodyPr>
          <a:lstStyle/>
          <a:p>
            <a:r>
              <a:rPr lang="en-GB"/>
              <a:t>Ethics Case study: unexpected results on a development site</a:t>
            </a:r>
            <a:br>
              <a:rPr lang="en-GB"/>
            </a:br>
            <a:endParaRPr lang="en-GB"/>
          </a:p>
        </p:txBody>
      </p:sp>
      <p:sp>
        <p:nvSpPr>
          <p:cNvPr id="3" name="Content Placeholder 2">
            <a:extLst>
              <a:ext uri="{FF2B5EF4-FFF2-40B4-BE49-F238E27FC236}">
                <a16:creationId xmlns:a16="http://schemas.microsoft.com/office/drawing/2014/main" id="{0058C017-F0DB-46D4-BC66-EC756CB63152}"/>
              </a:ext>
            </a:extLst>
          </p:cNvPr>
          <p:cNvSpPr>
            <a:spLocks noGrp="1"/>
          </p:cNvSpPr>
          <p:nvPr>
            <p:ph idx="1"/>
          </p:nvPr>
        </p:nvSpPr>
        <p:spPr/>
        <p:txBody>
          <a:bodyPr>
            <a:normAutofit/>
          </a:bodyPr>
          <a:lstStyle/>
          <a:p>
            <a:r>
              <a:rPr lang="en-GB"/>
              <a:t>Based on your knowledge of commercial archaeology, do you think the supervisor Tim’s behaviour is credible?</a:t>
            </a:r>
          </a:p>
          <a:p>
            <a:endParaRPr lang="en-GB"/>
          </a:p>
          <a:p>
            <a:endParaRPr lang="en-GB"/>
          </a:p>
        </p:txBody>
      </p:sp>
      <p:pic>
        <p:nvPicPr>
          <p:cNvPr id="4" name="Picture 3" descr="CIFA RIGHT ethical mnemonic">
            <a:extLst>
              <a:ext uri="{FF2B5EF4-FFF2-40B4-BE49-F238E27FC236}">
                <a16:creationId xmlns:a16="http://schemas.microsoft.com/office/drawing/2014/main" id="{A28E3953-FCC7-4BE7-BABD-76654B0D4151}"/>
              </a:ext>
            </a:extLst>
          </p:cNvPr>
          <p:cNvPicPr>
            <a:picLocks noChangeAspect="1"/>
          </p:cNvPicPr>
          <p:nvPr/>
        </p:nvPicPr>
        <p:blipFill>
          <a:blip r:embed="rId2"/>
          <a:stretch>
            <a:fillRect/>
          </a:stretch>
        </p:blipFill>
        <p:spPr>
          <a:xfrm>
            <a:off x="8735433" y="2413915"/>
            <a:ext cx="3115326" cy="2322777"/>
          </a:xfrm>
          <a:prstGeom prst="rect">
            <a:avLst/>
          </a:prstGeom>
        </p:spPr>
      </p:pic>
      <p:pic>
        <p:nvPicPr>
          <p:cNvPr id="7" name="Picture 6" descr="Tim the supervisor (Tim Gent)">
            <a:extLst>
              <a:ext uri="{FF2B5EF4-FFF2-40B4-BE49-F238E27FC236}">
                <a16:creationId xmlns:a16="http://schemas.microsoft.com/office/drawing/2014/main" id="{EF922FFC-B078-411A-ACFC-17BDA1E53369}"/>
              </a:ext>
            </a:extLst>
          </p:cNvPr>
          <p:cNvPicPr>
            <a:picLocks noChangeAspect="1"/>
          </p:cNvPicPr>
          <p:nvPr/>
        </p:nvPicPr>
        <p:blipFill>
          <a:blip r:embed="rId3"/>
          <a:stretch>
            <a:fillRect/>
          </a:stretch>
        </p:blipFill>
        <p:spPr>
          <a:xfrm>
            <a:off x="0" y="3309820"/>
            <a:ext cx="2895851" cy="3548180"/>
          </a:xfrm>
          <a:prstGeom prst="rect">
            <a:avLst/>
          </a:prstGeom>
        </p:spPr>
      </p:pic>
    </p:spTree>
    <p:extLst>
      <p:ext uri="{BB962C8B-B14F-4D97-AF65-F5344CB8AC3E}">
        <p14:creationId xmlns:p14="http://schemas.microsoft.com/office/powerpoint/2010/main" val="104879799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C70E48-B460-46D8-AB14-E72BC319A880}"/>
              </a:ext>
            </a:extLst>
          </p:cNvPr>
          <p:cNvSpPr>
            <a:spLocks noGrp="1"/>
          </p:cNvSpPr>
          <p:nvPr>
            <p:ph type="title"/>
          </p:nvPr>
        </p:nvSpPr>
        <p:spPr/>
        <p:txBody>
          <a:bodyPr>
            <a:normAutofit fontScale="90000"/>
          </a:bodyPr>
          <a:lstStyle/>
          <a:p>
            <a:r>
              <a:rPr lang="en-GB"/>
              <a:t>Ethics Case study: unexpected results on a development site</a:t>
            </a:r>
            <a:br>
              <a:rPr lang="en-GB"/>
            </a:br>
            <a:endParaRPr lang="en-GB"/>
          </a:p>
        </p:txBody>
      </p:sp>
      <p:sp>
        <p:nvSpPr>
          <p:cNvPr id="3" name="Content Placeholder 2">
            <a:extLst>
              <a:ext uri="{FF2B5EF4-FFF2-40B4-BE49-F238E27FC236}">
                <a16:creationId xmlns:a16="http://schemas.microsoft.com/office/drawing/2014/main" id="{0058C017-F0DB-46D4-BC66-EC756CB63152}"/>
              </a:ext>
            </a:extLst>
          </p:cNvPr>
          <p:cNvSpPr>
            <a:spLocks noGrp="1"/>
          </p:cNvSpPr>
          <p:nvPr>
            <p:ph idx="1"/>
          </p:nvPr>
        </p:nvSpPr>
        <p:spPr/>
        <p:txBody>
          <a:bodyPr>
            <a:normAutofit/>
          </a:bodyPr>
          <a:lstStyle/>
          <a:p>
            <a:r>
              <a:rPr lang="en-GB"/>
              <a:t>As project manager, what would you have done if Tim had told you about the mosaic?</a:t>
            </a:r>
          </a:p>
          <a:p>
            <a:endParaRPr lang="en-GB"/>
          </a:p>
          <a:p>
            <a:endParaRPr lang="en-GB"/>
          </a:p>
        </p:txBody>
      </p:sp>
      <p:pic>
        <p:nvPicPr>
          <p:cNvPr id="4" name="Picture 3" descr="CIFA RIGHT ethical mnemonic">
            <a:extLst>
              <a:ext uri="{FF2B5EF4-FFF2-40B4-BE49-F238E27FC236}">
                <a16:creationId xmlns:a16="http://schemas.microsoft.com/office/drawing/2014/main" id="{A28E3953-FCC7-4BE7-BABD-76654B0D4151}"/>
              </a:ext>
            </a:extLst>
          </p:cNvPr>
          <p:cNvPicPr>
            <a:picLocks noChangeAspect="1"/>
          </p:cNvPicPr>
          <p:nvPr/>
        </p:nvPicPr>
        <p:blipFill>
          <a:blip r:embed="rId2"/>
          <a:stretch>
            <a:fillRect/>
          </a:stretch>
        </p:blipFill>
        <p:spPr>
          <a:xfrm>
            <a:off x="8735433" y="2413915"/>
            <a:ext cx="3115326" cy="2322777"/>
          </a:xfrm>
          <a:prstGeom prst="rect">
            <a:avLst/>
          </a:prstGeom>
        </p:spPr>
      </p:pic>
    </p:spTree>
    <p:extLst>
      <p:ext uri="{BB962C8B-B14F-4D97-AF65-F5344CB8AC3E}">
        <p14:creationId xmlns:p14="http://schemas.microsoft.com/office/powerpoint/2010/main" val="393588040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C70E48-B460-46D8-AB14-E72BC319A880}"/>
              </a:ext>
            </a:extLst>
          </p:cNvPr>
          <p:cNvSpPr>
            <a:spLocks noGrp="1"/>
          </p:cNvSpPr>
          <p:nvPr>
            <p:ph type="title"/>
          </p:nvPr>
        </p:nvSpPr>
        <p:spPr/>
        <p:txBody>
          <a:bodyPr>
            <a:normAutofit fontScale="90000"/>
          </a:bodyPr>
          <a:lstStyle/>
          <a:p>
            <a:r>
              <a:rPr lang="en-GB"/>
              <a:t>Ethics Case study: unexpected results on a development site</a:t>
            </a:r>
            <a:br>
              <a:rPr lang="en-GB"/>
            </a:br>
            <a:endParaRPr lang="en-GB"/>
          </a:p>
        </p:txBody>
      </p:sp>
      <p:sp>
        <p:nvSpPr>
          <p:cNvPr id="3" name="Content Placeholder 2">
            <a:extLst>
              <a:ext uri="{FF2B5EF4-FFF2-40B4-BE49-F238E27FC236}">
                <a16:creationId xmlns:a16="http://schemas.microsoft.com/office/drawing/2014/main" id="{0058C017-F0DB-46D4-BC66-EC756CB63152}"/>
              </a:ext>
            </a:extLst>
          </p:cNvPr>
          <p:cNvSpPr>
            <a:spLocks noGrp="1"/>
          </p:cNvSpPr>
          <p:nvPr>
            <p:ph idx="1"/>
          </p:nvPr>
        </p:nvSpPr>
        <p:spPr/>
        <p:txBody>
          <a:bodyPr>
            <a:normAutofit/>
          </a:bodyPr>
          <a:lstStyle/>
          <a:p>
            <a:r>
              <a:rPr lang="en-GB"/>
              <a:t>If you were in Tim’s position, what would you have done when Andy showed you the mosaic?</a:t>
            </a:r>
          </a:p>
          <a:p>
            <a:endParaRPr lang="en-GB"/>
          </a:p>
          <a:p>
            <a:endParaRPr lang="en-GB"/>
          </a:p>
        </p:txBody>
      </p:sp>
      <p:pic>
        <p:nvPicPr>
          <p:cNvPr id="4" name="Picture 3" descr="CIFA RIGHT ethical mnemonic">
            <a:extLst>
              <a:ext uri="{FF2B5EF4-FFF2-40B4-BE49-F238E27FC236}">
                <a16:creationId xmlns:a16="http://schemas.microsoft.com/office/drawing/2014/main" id="{A28E3953-FCC7-4BE7-BABD-76654B0D4151}"/>
              </a:ext>
            </a:extLst>
          </p:cNvPr>
          <p:cNvPicPr>
            <a:picLocks noChangeAspect="1"/>
          </p:cNvPicPr>
          <p:nvPr/>
        </p:nvPicPr>
        <p:blipFill>
          <a:blip r:embed="rId2"/>
          <a:stretch>
            <a:fillRect/>
          </a:stretch>
        </p:blipFill>
        <p:spPr>
          <a:xfrm>
            <a:off x="8735433" y="2413915"/>
            <a:ext cx="3115326" cy="2322777"/>
          </a:xfrm>
          <a:prstGeom prst="rect">
            <a:avLst/>
          </a:prstGeom>
        </p:spPr>
      </p:pic>
      <p:pic>
        <p:nvPicPr>
          <p:cNvPr id="6" name="Picture 5" descr="Tim the supervisor (Tim Gent)">
            <a:extLst>
              <a:ext uri="{FF2B5EF4-FFF2-40B4-BE49-F238E27FC236}">
                <a16:creationId xmlns:a16="http://schemas.microsoft.com/office/drawing/2014/main" id="{009993BD-3D93-4C2F-8F9F-CF0935B74FB0}"/>
              </a:ext>
            </a:extLst>
          </p:cNvPr>
          <p:cNvPicPr>
            <a:picLocks noChangeAspect="1"/>
          </p:cNvPicPr>
          <p:nvPr/>
        </p:nvPicPr>
        <p:blipFill>
          <a:blip r:embed="rId3"/>
          <a:stretch>
            <a:fillRect/>
          </a:stretch>
        </p:blipFill>
        <p:spPr>
          <a:xfrm>
            <a:off x="0" y="3308228"/>
            <a:ext cx="2896854" cy="3549772"/>
          </a:xfrm>
          <a:prstGeom prst="rect">
            <a:avLst/>
          </a:prstGeom>
        </p:spPr>
      </p:pic>
    </p:spTree>
    <p:extLst>
      <p:ext uri="{BB962C8B-B14F-4D97-AF65-F5344CB8AC3E}">
        <p14:creationId xmlns:p14="http://schemas.microsoft.com/office/powerpoint/2010/main" val="294356225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C70E48-B460-46D8-AB14-E72BC319A880}"/>
              </a:ext>
            </a:extLst>
          </p:cNvPr>
          <p:cNvSpPr>
            <a:spLocks noGrp="1"/>
          </p:cNvSpPr>
          <p:nvPr>
            <p:ph type="title"/>
          </p:nvPr>
        </p:nvSpPr>
        <p:spPr/>
        <p:txBody>
          <a:bodyPr>
            <a:normAutofit fontScale="90000"/>
          </a:bodyPr>
          <a:lstStyle/>
          <a:p>
            <a:r>
              <a:rPr lang="en-GB"/>
              <a:t>Ethics Case study: unexpected results on a development site</a:t>
            </a:r>
            <a:br>
              <a:rPr lang="en-GB"/>
            </a:br>
            <a:endParaRPr lang="en-GB"/>
          </a:p>
        </p:txBody>
      </p:sp>
      <p:sp>
        <p:nvSpPr>
          <p:cNvPr id="3" name="Content Placeholder 2">
            <a:extLst>
              <a:ext uri="{FF2B5EF4-FFF2-40B4-BE49-F238E27FC236}">
                <a16:creationId xmlns:a16="http://schemas.microsoft.com/office/drawing/2014/main" id="{0058C017-F0DB-46D4-BC66-EC756CB63152}"/>
              </a:ext>
            </a:extLst>
          </p:cNvPr>
          <p:cNvSpPr>
            <a:spLocks noGrp="1"/>
          </p:cNvSpPr>
          <p:nvPr>
            <p:ph idx="1"/>
          </p:nvPr>
        </p:nvSpPr>
        <p:spPr>
          <a:xfrm>
            <a:off x="838200" y="1825625"/>
            <a:ext cx="7897233" cy="4351338"/>
          </a:xfrm>
        </p:spPr>
        <p:txBody>
          <a:bodyPr>
            <a:normAutofit/>
          </a:bodyPr>
          <a:lstStyle/>
          <a:p>
            <a:r>
              <a:rPr lang="en-GB"/>
              <a:t>If you were in Andy’s position, what would you have done when you found out that Tim wouldn’t tell anyone about the mosaic?</a:t>
            </a:r>
          </a:p>
          <a:p>
            <a:endParaRPr lang="en-GB"/>
          </a:p>
          <a:p>
            <a:endParaRPr lang="en-GB"/>
          </a:p>
        </p:txBody>
      </p:sp>
      <p:pic>
        <p:nvPicPr>
          <p:cNvPr id="4" name="Picture 3">
            <a:extLst>
              <a:ext uri="{FF2B5EF4-FFF2-40B4-BE49-F238E27FC236}">
                <a16:creationId xmlns:a16="http://schemas.microsoft.com/office/drawing/2014/main" id="{A28E3953-FCC7-4BE7-BABD-76654B0D4151}"/>
              </a:ext>
            </a:extLst>
          </p:cNvPr>
          <p:cNvPicPr>
            <a:picLocks noChangeAspect="1"/>
          </p:cNvPicPr>
          <p:nvPr/>
        </p:nvPicPr>
        <p:blipFill>
          <a:blip r:embed="rId2"/>
          <a:stretch>
            <a:fillRect/>
          </a:stretch>
        </p:blipFill>
        <p:spPr>
          <a:xfrm>
            <a:off x="8735433" y="2413915"/>
            <a:ext cx="3115326" cy="2322777"/>
          </a:xfrm>
          <a:prstGeom prst="rect">
            <a:avLst/>
          </a:prstGeom>
        </p:spPr>
      </p:pic>
      <p:pic>
        <p:nvPicPr>
          <p:cNvPr id="6" name="Picture 5" descr="Andy the excavator (Mackenzie Crook)">
            <a:extLst>
              <a:ext uri="{FF2B5EF4-FFF2-40B4-BE49-F238E27FC236}">
                <a16:creationId xmlns:a16="http://schemas.microsoft.com/office/drawing/2014/main" id="{B4065820-62CB-4D18-985D-3A2A808D1C70}"/>
              </a:ext>
            </a:extLst>
          </p:cNvPr>
          <p:cNvPicPr>
            <a:picLocks noChangeAspect="1"/>
          </p:cNvPicPr>
          <p:nvPr/>
        </p:nvPicPr>
        <p:blipFill>
          <a:blip r:embed="rId3"/>
          <a:stretch>
            <a:fillRect/>
          </a:stretch>
        </p:blipFill>
        <p:spPr>
          <a:xfrm>
            <a:off x="246888" y="3659098"/>
            <a:ext cx="2893061" cy="2833777"/>
          </a:xfrm>
          <a:prstGeom prst="rect">
            <a:avLst/>
          </a:prstGeom>
        </p:spPr>
      </p:pic>
    </p:spTree>
    <p:extLst>
      <p:ext uri="{BB962C8B-B14F-4D97-AF65-F5344CB8AC3E}">
        <p14:creationId xmlns:p14="http://schemas.microsoft.com/office/powerpoint/2010/main" val="63809107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C70E48-B460-46D8-AB14-E72BC319A880}"/>
              </a:ext>
            </a:extLst>
          </p:cNvPr>
          <p:cNvSpPr>
            <a:spLocks noGrp="1"/>
          </p:cNvSpPr>
          <p:nvPr>
            <p:ph type="title"/>
          </p:nvPr>
        </p:nvSpPr>
        <p:spPr/>
        <p:txBody>
          <a:bodyPr>
            <a:normAutofit fontScale="90000"/>
          </a:bodyPr>
          <a:lstStyle/>
          <a:p>
            <a:r>
              <a:rPr lang="en-GB"/>
              <a:t>Ethics Case study: unexpected results on a development site</a:t>
            </a:r>
            <a:br>
              <a:rPr lang="en-GB"/>
            </a:br>
            <a:endParaRPr lang="en-GB"/>
          </a:p>
        </p:txBody>
      </p:sp>
      <p:sp>
        <p:nvSpPr>
          <p:cNvPr id="3" name="Content Placeholder 2">
            <a:extLst>
              <a:ext uri="{FF2B5EF4-FFF2-40B4-BE49-F238E27FC236}">
                <a16:creationId xmlns:a16="http://schemas.microsoft.com/office/drawing/2014/main" id="{0058C017-F0DB-46D4-BC66-EC756CB63152}"/>
              </a:ext>
            </a:extLst>
          </p:cNvPr>
          <p:cNvSpPr>
            <a:spLocks noGrp="1"/>
          </p:cNvSpPr>
          <p:nvPr>
            <p:ph idx="1"/>
          </p:nvPr>
        </p:nvSpPr>
        <p:spPr/>
        <p:txBody>
          <a:bodyPr>
            <a:normAutofit/>
          </a:bodyPr>
          <a:lstStyle/>
          <a:p>
            <a:endParaRPr lang="en-GB"/>
          </a:p>
          <a:p>
            <a:r>
              <a:rPr lang="en-GB"/>
              <a:t>Have you ever been faced with this situation?  What did you do? Would you do the same again?</a:t>
            </a:r>
          </a:p>
          <a:p>
            <a:endParaRPr lang="en-GB"/>
          </a:p>
        </p:txBody>
      </p:sp>
      <p:pic>
        <p:nvPicPr>
          <p:cNvPr id="4" name="Picture 3">
            <a:extLst>
              <a:ext uri="{FF2B5EF4-FFF2-40B4-BE49-F238E27FC236}">
                <a16:creationId xmlns:a16="http://schemas.microsoft.com/office/drawing/2014/main" id="{A28E3953-FCC7-4BE7-BABD-76654B0D4151}"/>
              </a:ext>
            </a:extLst>
          </p:cNvPr>
          <p:cNvPicPr>
            <a:picLocks noChangeAspect="1"/>
          </p:cNvPicPr>
          <p:nvPr/>
        </p:nvPicPr>
        <p:blipFill>
          <a:blip r:embed="rId2"/>
          <a:stretch>
            <a:fillRect/>
          </a:stretch>
        </p:blipFill>
        <p:spPr>
          <a:xfrm>
            <a:off x="8238474" y="3563206"/>
            <a:ext cx="3115326" cy="2322777"/>
          </a:xfrm>
          <a:prstGeom prst="rect">
            <a:avLst/>
          </a:prstGeom>
        </p:spPr>
      </p:pic>
    </p:spTree>
    <p:extLst>
      <p:ext uri="{BB962C8B-B14F-4D97-AF65-F5344CB8AC3E}">
        <p14:creationId xmlns:p14="http://schemas.microsoft.com/office/powerpoint/2010/main" val="419765921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2A78F3-1CBE-6E43-A356-282A4D3562F1}"/>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EA856DDB-F3DA-3700-E8E9-CD43D5F3D2ED}"/>
              </a:ext>
            </a:extLst>
          </p:cNvPr>
          <p:cNvSpPr>
            <a:spLocks noGrp="1"/>
          </p:cNvSpPr>
          <p:nvPr>
            <p:ph idx="1"/>
          </p:nvPr>
        </p:nvSpPr>
        <p:spPr/>
        <p:txBody>
          <a:bodyPr/>
          <a:lstStyle/>
          <a:p>
            <a:r>
              <a:rPr lang="en-GB" dirty="0"/>
              <a:t>Project planning</a:t>
            </a:r>
          </a:p>
          <a:p>
            <a:r>
              <a:rPr lang="en-GB" dirty="0"/>
              <a:t>Project risk</a:t>
            </a:r>
          </a:p>
          <a:p>
            <a:r>
              <a:rPr lang="en-GB" dirty="0"/>
              <a:t>Health and Safety risk</a:t>
            </a:r>
          </a:p>
          <a:p>
            <a:r>
              <a:rPr lang="en-GB" dirty="0"/>
              <a:t>Ethics</a:t>
            </a:r>
          </a:p>
          <a:p>
            <a:endParaRPr lang="en-GB" dirty="0"/>
          </a:p>
        </p:txBody>
      </p:sp>
    </p:spTree>
    <p:extLst>
      <p:ext uri="{BB962C8B-B14F-4D97-AF65-F5344CB8AC3E}">
        <p14:creationId xmlns:p14="http://schemas.microsoft.com/office/powerpoint/2010/main" val="122388186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A2406B-E85A-A73A-6218-65BA5BAE099F}"/>
              </a:ext>
            </a:extLst>
          </p:cNvPr>
          <p:cNvSpPr>
            <a:spLocks noGrp="1"/>
          </p:cNvSpPr>
          <p:nvPr>
            <p:ph type="title"/>
          </p:nvPr>
        </p:nvSpPr>
        <p:spPr/>
        <p:txBody>
          <a:bodyPr/>
          <a:lstStyle/>
          <a:p>
            <a:r>
              <a:rPr lang="en-GB" dirty="0"/>
              <a:t>KSBs</a:t>
            </a:r>
          </a:p>
        </p:txBody>
      </p:sp>
      <p:sp>
        <p:nvSpPr>
          <p:cNvPr id="3" name="Content Placeholder 2">
            <a:extLst>
              <a:ext uri="{FF2B5EF4-FFF2-40B4-BE49-F238E27FC236}">
                <a16:creationId xmlns:a16="http://schemas.microsoft.com/office/drawing/2014/main" id="{2909C79D-7F01-9DAE-1B79-41D734E6D68F}"/>
              </a:ext>
            </a:extLst>
          </p:cNvPr>
          <p:cNvSpPr>
            <a:spLocks noGrp="1"/>
          </p:cNvSpPr>
          <p:nvPr>
            <p:ph idx="1"/>
          </p:nvPr>
        </p:nvSpPr>
        <p:spPr/>
        <p:txBody>
          <a:bodyPr>
            <a:normAutofit lnSpcReduction="10000"/>
          </a:bodyPr>
          <a:lstStyle/>
          <a:p>
            <a:r>
              <a:rPr lang="en-GB" sz="1800" kern="100" dirty="0">
                <a:latin typeface="Calibri" panose="020F0502020204030204" pitchFamily="34" charset="0"/>
                <a:ea typeface="DengXian" panose="02010600030101010101" pitchFamily="2" charset="-122"/>
                <a:cs typeface="Times New Roman" panose="02020603050405020304" pitchFamily="18" charset="0"/>
              </a:rPr>
              <a:t>K7  fundamentals of relevant Health and Safety legislation and their employer’s Health and Safety Policy and Procedures and operational procedures. </a:t>
            </a:r>
          </a:p>
          <a:p>
            <a:r>
              <a:rPr lang="en-GB" sz="1800" kern="100" dirty="0">
                <a:latin typeface="Calibri" panose="020F0502020204030204" pitchFamily="34" charset="0"/>
                <a:ea typeface="DengXian" panose="02010600030101010101" pitchFamily="2" charset="-122"/>
                <a:cs typeface="Times New Roman" panose="02020603050405020304" pitchFamily="18" charset="0"/>
              </a:rPr>
              <a:t>K8 legal requirements, professional standards, relevant procedures and guidelines relevant to archaeological investigation and the processing, publication and storage of data and materials</a:t>
            </a:r>
          </a:p>
          <a:p>
            <a:r>
              <a:rPr lang="en-GB" sz="1800" kern="100" dirty="0">
                <a:latin typeface="Calibri" panose="020F0502020204030204" pitchFamily="34" charset="0"/>
                <a:ea typeface="DengXian" panose="02010600030101010101" pitchFamily="2" charset="-122"/>
                <a:cs typeface="Times New Roman" panose="02020603050405020304" pitchFamily="18" charset="0"/>
              </a:rPr>
              <a:t>B6  apply an awareness of professional judgement and ethical behaviour. Be sensitive to and aware of the cultural, historic and spiritual context of objects and structures </a:t>
            </a:r>
          </a:p>
          <a:p>
            <a:r>
              <a:rPr lang="en-GB" sz="1800" kern="100" dirty="0">
                <a:latin typeface="Calibri" panose="020F0502020204030204" pitchFamily="34" charset="0"/>
                <a:ea typeface="DengXian" panose="02010600030101010101" pitchFamily="2" charset="-122"/>
                <a:cs typeface="Times New Roman" panose="02020603050405020304" pitchFamily="18" charset="0"/>
              </a:rPr>
              <a:t>B7 take reasonable care for the health and safety of themselves and of others who may be affected by their acts or omissions at work</a:t>
            </a:r>
          </a:p>
          <a:p>
            <a:endParaRPr lang="en-GB" sz="1800" kern="100" dirty="0">
              <a:latin typeface="Calibri" panose="020F0502020204030204" pitchFamily="34" charset="0"/>
              <a:ea typeface="DengXian" panose="02010600030101010101" pitchFamily="2" charset="-122"/>
              <a:cs typeface="Times New Roman" panose="02020603050405020304" pitchFamily="18" charset="0"/>
            </a:endParaRPr>
          </a:p>
          <a:p>
            <a:r>
              <a:rPr lang="en-GB" sz="1800" kern="100" dirty="0">
                <a:latin typeface="Calibri" panose="020F0502020204030204" pitchFamily="34" charset="0"/>
                <a:ea typeface="DengXian" panose="02010600030101010101" pitchFamily="2" charset="-122"/>
                <a:cs typeface="Times New Roman" panose="02020603050405020304" pitchFamily="18" charset="0"/>
              </a:rPr>
              <a:t>Duty 11 Be responsible for quality assurance for archaeological investigation and research projects of all sizes and complexities.</a:t>
            </a:r>
          </a:p>
          <a:p>
            <a:r>
              <a:rPr lang="en-GB" sz="1800" kern="100" dirty="0">
                <a:effectLst/>
                <a:latin typeface="Calibri" panose="020F0502020204030204" pitchFamily="34" charset="0"/>
                <a:ea typeface="DengXian" panose="02010600030101010101" pitchFamily="2" charset="-122"/>
                <a:cs typeface="Times New Roman" panose="02020603050405020304" pitchFamily="18" charset="0"/>
              </a:rPr>
              <a:t>Duty 12 Be compliant, and where necessary responsible for, health and safety for archaeological research and investigation programmes, including where specialist knowledge is required</a:t>
            </a:r>
          </a:p>
          <a:p>
            <a:r>
              <a:rPr lang="en-GB" sz="1800" kern="100" dirty="0">
                <a:effectLst/>
                <a:latin typeface="Calibri" panose="020F0502020204030204" pitchFamily="34" charset="0"/>
                <a:ea typeface="DengXian" panose="02010600030101010101" pitchFamily="2" charset="-122"/>
                <a:cs typeface="Times New Roman" panose="02020603050405020304" pitchFamily="18" charset="0"/>
              </a:rPr>
              <a:t>Duty 14 Maintain their own, and others, compliance with legislation and codes of practice relevant to the archaeological specialism.</a:t>
            </a:r>
          </a:p>
          <a:p>
            <a:endParaRPr lang="en-GB" dirty="0"/>
          </a:p>
        </p:txBody>
      </p:sp>
    </p:spTree>
    <p:extLst>
      <p:ext uri="{BB962C8B-B14F-4D97-AF65-F5344CB8AC3E}">
        <p14:creationId xmlns:p14="http://schemas.microsoft.com/office/powerpoint/2010/main" val="221309377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LMS_Mappings xmlns="92c24619-d6d5-42cf-b618-23d930ad9f20" xsi:nil="true"/>
    <Math_Settings xmlns="92c24619-d6d5-42cf-b618-23d930ad9f20" xsi:nil="true"/>
    <NotebookType xmlns="92c24619-d6d5-42cf-b618-23d930ad9f20" xsi:nil="true"/>
    <Distribution_Groups xmlns="92c24619-d6d5-42cf-b618-23d930ad9f20" xsi:nil="true"/>
    <DefaultSectionNames xmlns="92c24619-d6d5-42cf-b618-23d930ad9f20" xsi:nil="true"/>
    <Invited_Members xmlns="92c24619-d6d5-42cf-b618-23d930ad9f20" xsi:nil="true"/>
    <FolderType xmlns="92c24619-d6d5-42cf-b618-23d930ad9f20" xsi:nil="true"/>
    <Owner xmlns="92c24619-d6d5-42cf-b618-23d930ad9f20">
      <UserInfo>
        <DisplayName/>
        <AccountId xsi:nil="true"/>
        <AccountType/>
      </UserInfo>
    </Owner>
    <Is_Collaboration_Space_Locked xmlns="92c24619-d6d5-42cf-b618-23d930ad9f20" xsi:nil="true"/>
    <Templates xmlns="92c24619-d6d5-42cf-b618-23d930ad9f20" xsi:nil="true"/>
    <Has_Leaders_Only_SectionGroup xmlns="92c24619-d6d5-42cf-b618-23d930ad9f20" xsi:nil="true"/>
    <Leaders xmlns="92c24619-d6d5-42cf-b618-23d930ad9f20">
      <UserInfo>
        <DisplayName/>
        <AccountId xsi:nil="true"/>
        <AccountType/>
      </UserInfo>
    </Leaders>
    <TeamsChannelId xmlns="92c24619-d6d5-42cf-b618-23d930ad9f20" xsi:nil="true"/>
    <IsNotebookLocked xmlns="92c24619-d6d5-42cf-b618-23d930ad9f20" xsi:nil="true"/>
    <Member_Groups xmlns="92c24619-d6d5-42cf-b618-23d930ad9f20">
      <UserInfo>
        <DisplayName/>
        <AccountId xsi:nil="true"/>
        <AccountType/>
      </UserInfo>
    </Member_Groups>
    <Self_Registration_Enabled xmlns="92c24619-d6d5-42cf-b618-23d930ad9f20" xsi:nil="true"/>
    <CultureName xmlns="92c24619-d6d5-42cf-b618-23d930ad9f20" xsi:nil="true"/>
    <AppVersion xmlns="92c24619-d6d5-42cf-b618-23d930ad9f20" xsi:nil="true"/>
    <Invited_Leaders xmlns="92c24619-d6d5-42cf-b618-23d930ad9f20" xsi:nil="true"/>
    <Members xmlns="92c24619-d6d5-42cf-b618-23d930ad9f20">
      <UserInfo>
        <DisplayName/>
        <AccountId xsi:nil="true"/>
        <AccountType/>
      </UserInfo>
    </Members>
    <TaxCatchAll xmlns="8ee9550b-f5f4-4dde-bce5-39f4ba45c2f1" xsi:nil="true"/>
    <lcf76f155ced4ddcb4097134ff3c332f xmlns="92c24619-d6d5-42cf-b618-23d930ad9f20">
      <Terms xmlns="http://schemas.microsoft.com/office/infopath/2007/PartnerControls"/>
    </lcf76f155ced4ddcb4097134ff3c332f>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E209B251219B0E4FA192FAB8C3136AE6" ma:contentTypeVersion="37" ma:contentTypeDescription="Create a new document." ma:contentTypeScope="" ma:versionID="e92c77b3b7a92c44e00fbeb3e4ab2a70">
  <xsd:schema xmlns:xsd="http://www.w3.org/2001/XMLSchema" xmlns:xs="http://www.w3.org/2001/XMLSchema" xmlns:p="http://schemas.microsoft.com/office/2006/metadata/properties" xmlns:ns2="92c24619-d6d5-42cf-b618-23d930ad9f20" xmlns:ns3="8ee9550b-f5f4-4dde-bce5-39f4ba45c2f1" targetNamespace="http://schemas.microsoft.com/office/2006/metadata/properties" ma:root="true" ma:fieldsID="995dc4a7d4f82f6b2036c06aab4ed0c6" ns2:_="" ns3:_="">
    <xsd:import namespace="92c24619-d6d5-42cf-b618-23d930ad9f20"/>
    <xsd:import namespace="8ee9550b-f5f4-4dde-bce5-39f4ba45c2f1"/>
    <xsd:element name="properties">
      <xsd:complexType>
        <xsd:sequence>
          <xsd:element name="documentManagement">
            <xsd:complexType>
              <xsd:all>
                <xsd:element ref="ns2:NotebookType" minOccurs="0"/>
                <xsd:element ref="ns2:FolderType" minOccurs="0"/>
                <xsd:element ref="ns2:CultureName" minOccurs="0"/>
                <xsd:element ref="ns2:AppVersion" minOccurs="0"/>
                <xsd:element ref="ns2:TeamsChannelId" minOccurs="0"/>
                <xsd:element ref="ns2:Owner" minOccurs="0"/>
                <xsd:element ref="ns2:Math_Settings" minOccurs="0"/>
                <xsd:element ref="ns2:DefaultSectionNames" minOccurs="0"/>
                <xsd:element ref="ns2:Templates" minOccurs="0"/>
                <xsd:element ref="ns2:Leaders" minOccurs="0"/>
                <xsd:element ref="ns2:Members" minOccurs="0"/>
                <xsd:element ref="ns2:Member_Groups" minOccurs="0"/>
                <xsd:element ref="ns2:Distribution_Groups" minOccurs="0"/>
                <xsd:element ref="ns2:LMS_Mappings" minOccurs="0"/>
                <xsd:element ref="ns2:Invited_Leaders" minOccurs="0"/>
                <xsd:element ref="ns2:Invited_Members" minOccurs="0"/>
                <xsd:element ref="ns2:Self_Registration_Enabled" minOccurs="0"/>
                <xsd:element ref="ns2:Has_Leaders_Only_SectionGroup" minOccurs="0"/>
                <xsd:element ref="ns2:Is_Collaboration_Space_Locked" minOccurs="0"/>
                <xsd:element ref="ns2:IsNotebookLocked" minOccurs="0"/>
                <xsd:element ref="ns2:MediaServiceMetadata" minOccurs="0"/>
                <xsd:element ref="ns2:MediaServiceFastMetadata" minOccurs="0"/>
                <xsd:element ref="ns2:MediaServiceAutoKeyPoints" minOccurs="0"/>
                <xsd:element ref="ns2:MediaServiceKeyPoints" minOccurs="0"/>
                <xsd:element ref="ns2:MediaServiceDateTaken" minOccurs="0"/>
                <xsd:element ref="ns2:MediaServiceOCR" minOccurs="0"/>
                <xsd:element ref="ns2:MediaServiceGenerationTime" minOccurs="0"/>
                <xsd:element ref="ns2:MediaServiceEventHashCode" minOccurs="0"/>
                <xsd:element ref="ns2:lcf76f155ced4ddcb4097134ff3c332f" minOccurs="0"/>
                <xsd:element ref="ns3:TaxCatchAll" minOccurs="0"/>
                <xsd:element ref="ns3:SharedWithUsers" minOccurs="0"/>
                <xsd:element ref="ns3:SharedWithDetails" minOccurs="0"/>
                <xsd:element ref="ns2:MediaServiceSearchProperties" minOccurs="0"/>
                <xsd:element ref="ns2:MediaServiceObjectDetectorVersions"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2c24619-d6d5-42cf-b618-23d930ad9f20" elementFormDefault="qualified">
    <xsd:import namespace="http://schemas.microsoft.com/office/2006/documentManagement/types"/>
    <xsd:import namespace="http://schemas.microsoft.com/office/infopath/2007/PartnerControls"/>
    <xsd:element name="NotebookType" ma:index="8" nillable="true" ma:displayName="Notebook Type" ma:internalName="NotebookType">
      <xsd:simpleType>
        <xsd:restriction base="dms:Text"/>
      </xsd:simpleType>
    </xsd:element>
    <xsd:element name="FolderType" ma:index="9" nillable="true" ma:displayName="Folder Type" ma:internalName="FolderType">
      <xsd:simpleType>
        <xsd:restriction base="dms:Text"/>
      </xsd:simpleType>
    </xsd:element>
    <xsd:element name="CultureName" ma:index="10" nillable="true" ma:displayName="Culture Name" ma:internalName="CultureName">
      <xsd:simpleType>
        <xsd:restriction base="dms:Text"/>
      </xsd:simpleType>
    </xsd:element>
    <xsd:element name="AppVersion" ma:index="11" nillable="true" ma:displayName="App Version" ma:internalName="AppVersion">
      <xsd:simpleType>
        <xsd:restriction base="dms:Text"/>
      </xsd:simpleType>
    </xsd:element>
    <xsd:element name="TeamsChannelId" ma:index="12" nillable="true" ma:displayName="Teams Channel Id" ma:internalName="TeamsChannelId">
      <xsd:simpleType>
        <xsd:restriction base="dms:Text"/>
      </xsd:simpleType>
    </xsd:element>
    <xsd:element name="Owner" ma:index="13" nillable="true" ma:displayName="Owner" ma:internalName="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ath_Settings" ma:index="14" nillable="true" ma:displayName="Math Settings" ma:internalName="Math_Settings">
      <xsd:simpleType>
        <xsd:restriction base="dms:Text"/>
      </xsd:simpleType>
    </xsd:element>
    <xsd:element name="DefaultSectionNames" ma:index="15" nillable="true" ma:displayName="Default Section Names" ma:internalName="DefaultSectionNames">
      <xsd:simpleType>
        <xsd:restriction base="dms:Note">
          <xsd:maxLength value="255"/>
        </xsd:restriction>
      </xsd:simpleType>
    </xsd:element>
    <xsd:element name="Templates" ma:index="16" nillable="true" ma:displayName="Templates" ma:internalName="Templates">
      <xsd:simpleType>
        <xsd:restriction base="dms:Note">
          <xsd:maxLength value="255"/>
        </xsd:restriction>
      </xsd:simpleType>
    </xsd:element>
    <xsd:element name="Leaders" ma:index="17" nillable="true" ma:displayName="Leaders" ma:internalName="Lead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embers" ma:index="18" nillable="true" ma:displayName="Members" ma:internalName="Memb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ember_Groups" ma:index="19" nillable="true" ma:displayName="Member Groups" ma:internalName="Member_Group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istribution_Groups" ma:index="20" nillable="true" ma:displayName="Distribution Groups" ma:internalName="Distribution_Groups">
      <xsd:simpleType>
        <xsd:restriction base="dms:Note">
          <xsd:maxLength value="255"/>
        </xsd:restriction>
      </xsd:simpleType>
    </xsd:element>
    <xsd:element name="LMS_Mappings" ma:index="21" nillable="true" ma:displayName="LMS Mappings" ma:internalName="LMS_Mappings">
      <xsd:simpleType>
        <xsd:restriction base="dms:Note">
          <xsd:maxLength value="255"/>
        </xsd:restriction>
      </xsd:simpleType>
    </xsd:element>
    <xsd:element name="Invited_Leaders" ma:index="22" nillable="true" ma:displayName="Invited Leaders" ma:internalName="Invited_Leaders">
      <xsd:simpleType>
        <xsd:restriction base="dms:Note">
          <xsd:maxLength value="255"/>
        </xsd:restriction>
      </xsd:simpleType>
    </xsd:element>
    <xsd:element name="Invited_Members" ma:index="23" nillable="true" ma:displayName="Invited Members" ma:internalName="Invited_Members">
      <xsd:simpleType>
        <xsd:restriction base="dms:Note">
          <xsd:maxLength value="255"/>
        </xsd:restriction>
      </xsd:simpleType>
    </xsd:element>
    <xsd:element name="Self_Registration_Enabled" ma:index="24" nillable="true" ma:displayName="Self Registration Enabled" ma:internalName="Self_Registration_Enabled">
      <xsd:simpleType>
        <xsd:restriction base="dms:Boolean"/>
      </xsd:simpleType>
    </xsd:element>
    <xsd:element name="Has_Leaders_Only_SectionGroup" ma:index="25" nillable="true" ma:displayName="Has Leaders Only SectionGroup" ma:internalName="Has_Leaders_Only_SectionGroup">
      <xsd:simpleType>
        <xsd:restriction base="dms:Boolean"/>
      </xsd:simpleType>
    </xsd:element>
    <xsd:element name="Is_Collaboration_Space_Locked" ma:index="26" nillable="true" ma:displayName="Is Collaboration Space Locked" ma:internalName="Is_Collaboration_Space_Locked">
      <xsd:simpleType>
        <xsd:restriction base="dms:Boolean"/>
      </xsd:simpleType>
    </xsd:element>
    <xsd:element name="IsNotebookLocked" ma:index="27" nillable="true" ma:displayName="Is Notebook Locked" ma:internalName="IsNotebookLocked">
      <xsd:simpleType>
        <xsd:restriction base="dms:Boolean"/>
      </xsd:simpleType>
    </xsd:element>
    <xsd:element name="MediaServiceMetadata" ma:index="28" nillable="true" ma:displayName="MediaServiceMetadata" ma:hidden="true" ma:internalName="MediaServiceMetadata" ma:readOnly="true">
      <xsd:simpleType>
        <xsd:restriction base="dms:Note"/>
      </xsd:simpleType>
    </xsd:element>
    <xsd:element name="MediaServiceFastMetadata" ma:index="29" nillable="true" ma:displayName="MediaServiceFastMetadata" ma:hidden="true" ma:internalName="MediaServiceFastMetadata" ma:readOnly="true">
      <xsd:simpleType>
        <xsd:restriction base="dms:Note"/>
      </xsd:simpleType>
    </xsd:element>
    <xsd:element name="MediaServiceAutoKeyPoints" ma:index="30" nillable="true" ma:displayName="MediaServiceAutoKeyPoints" ma:hidden="true" ma:internalName="MediaServiceAutoKeyPoints" ma:readOnly="true">
      <xsd:simpleType>
        <xsd:restriction base="dms:Note"/>
      </xsd:simpleType>
    </xsd:element>
    <xsd:element name="MediaServiceKeyPoints" ma:index="31" nillable="true" ma:displayName="KeyPoints" ma:internalName="MediaServiceKeyPoints" ma:readOnly="true">
      <xsd:simpleType>
        <xsd:restriction base="dms:Note">
          <xsd:maxLength value="255"/>
        </xsd:restriction>
      </xsd:simpleType>
    </xsd:element>
    <xsd:element name="MediaServiceDateTaken" ma:index="32" nillable="true" ma:displayName="MediaServiceDateTaken" ma:hidden="true" ma:internalName="MediaServiceDateTaken" ma:readOnly="true">
      <xsd:simpleType>
        <xsd:restriction base="dms:Text"/>
      </xsd:simpleType>
    </xsd:element>
    <xsd:element name="MediaServiceOCR" ma:index="33" nillable="true" ma:displayName="Extracted Text" ma:internalName="MediaServiceOCR" ma:readOnly="true">
      <xsd:simpleType>
        <xsd:restriction base="dms:Note">
          <xsd:maxLength value="255"/>
        </xsd:restriction>
      </xsd:simpleType>
    </xsd:element>
    <xsd:element name="MediaServiceGenerationTime" ma:index="34" nillable="true" ma:displayName="MediaServiceGenerationTime" ma:hidden="true" ma:internalName="MediaServiceGenerationTime" ma:readOnly="true">
      <xsd:simpleType>
        <xsd:restriction base="dms:Text"/>
      </xsd:simpleType>
    </xsd:element>
    <xsd:element name="MediaServiceEventHashCode" ma:index="35" nillable="true" ma:displayName="MediaServiceEventHashCode" ma:hidden="true" ma:internalName="MediaServiceEventHashCode" ma:readOnly="true">
      <xsd:simpleType>
        <xsd:restriction base="dms:Text"/>
      </xsd:simpleType>
    </xsd:element>
    <xsd:element name="lcf76f155ced4ddcb4097134ff3c332f" ma:index="37"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41" nillable="true" ma:displayName="MediaServiceSearchProperties" ma:hidden="true" ma:internalName="MediaServiceSearchProperties" ma:readOnly="true">
      <xsd:simpleType>
        <xsd:restriction base="dms:Note"/>
      </xsd:simpleType>
    </xsd:element>
    <xsd:element name="MediaServiceObjectDetectorVersions" ma:index="42" nillable="true" ma:displayName="MediaServiceObjectDetectorVersions" ma:hidden="true" ma:indexed="true" ma:internalName="MediaServiceObjectDetectorVersions" ma:readOnly="true">
      <xsd:simpleType>
        <xsd:restriction base="dms:Text"/>
      </xsd:simpleType>
    </xsd:element>
    <xsd:element name="MediaLengthInSeconds" ma:index="43"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8ee9550b-f5f4-4dde-bce5-39f4ba45c2f1" elementFormDefault="qualified">
    <xsd:import namespace="http://schemas.microsoft.com/office/2006/documentManagement/types"/>
    <xsd:import namespace="http://schemas.microsoft.com/office/infopath/2007/PartnerControls"/>
    <xsd:element name="TaxCatchAll" ma:index="38" nillable="true" ma:displayName="Taxonomy Catch All Column" ma:hidden="true" ma:list="{a5513ad2-1f13-4aa5-bf0c-e8efd5c58722}" ma:internalName="TaxCatchAll" ma:showField="CatchAllData" ma:web="8ee9550b-f5f4-4dde-bce5-39f4ba45c2f1">
      <xsd:complexType>
        <xsd:complexContent>
          <xsd:extension base="dms:MultiChoiceLookup">
            <xsd:sequence>
              <xsd:element name="Value" type="dms:Lookup" maxOccurs="unbounded" minOccurs="0" nillable="true"/>
            </xsd:sequence>
          </xsd:extension>
        </xsd:complexContent>
      </xsd:complexType>
    </xsd:element>
    <xsd:element name="SharedWithUsers" ma:index="39"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40"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3FF8FBA-00C1-4A25-A925-FE1360A1B4DF}">
  <ds:schemaRefs>
    <ds:schemaRef ds:uri="http://schemas.microsoft.com/sharepoint/v3/contenttype/forms"/>
  </ds:schemaRefs>
</ds:datastoreItem>
</file>

<file path=customXml/itemProps2.xml><?xml version="1.0" encoding="utf-8"?>
<ds:datastoreItem xmlns:ds="http://schemas.openxmlformats.org/officeDocument/2006/customXml" ds:itemID="{1FDC09BF-79C8-4BD2-A129-1CC71C0F69BE}">
  <ds:schemaRefs>
    <ds:schemaRef ds:uri="http://schemas.microsoft.com/office/2006/metadata/properties"/>
    <ds:schemaRef ds:uri="http://schemas.microsoft.com/office/infopath/2007/PartnerControls"/>
    <ds:schemaRef ds:uri="92c24619-d6d5-42cf-b618-23d930ad9f20"/>
    <ds:schemaRef ds:uri="8ee9550b-f5f4-4dde-bce5-39f4ba45c2f1"/>
  </ds:schemaRefs>
</ds:datastoreItem>
</file>

<file path=customXml/itemProps3.xml><?xml version="1.0" encoding="utf-8"?>
<ds:datastoreItem xmlns:ds="http://schemas.openxmlformats.org/officeDocument/2006/customXml" ds:itemID="{834D8C7B-7CD6-4DF8-8228-12F92BFE789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2c24619-d6d5-42cf-b618-23d930ad9f20"/>
    <ds:schemaRef ds:uri="8ee9550b-f5f4-4dde-bce5-39f4ba45c2f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886</TotalTime>
  <Words>1518</Words>
  <Application>Microsoft Office PowerPoint</Application>
  <PresentationFormat>Widescreen</PresentationFormat>
  <Paragraphs>235</Paragraphs>
  <Slides>33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33</vt:i4>
      </vt:variant>
    </vt:vector>
  </HeadingPairs>
  <TitlesOfParts>
    <vt:vector size="37" baseType="lpstr">
      <vt:lpstr>Arial</vt:lpstr>
      <vt:lpstr>Calibri</vt:lpstr>
      <vt:lpstr>Calibri Light</vt:lpstr>
      <vt:lpstr>Office Theme</vt:lpstr>
      <vt:lpstr>HPAR7003 Project Planning and Delivery</vt:lpstr>
      <vt:lpstr>Session outline</vt:lpstr>
      <vt:lpstr>KSBs</vt:lpstr>
      <vt:lpstr>Planning a project</vt:lpstr>
      <vt:lpstr>Project completion</vt:lpstr>
      <vt:lpstr>PowerPoint Presentation</vt:lpstr>
      <vt:lpstr>PowerPoint Presentation</vt:lpstr>
      <vt:lpstr>Project risk</vt:lpstr>
      <vt:lpstr>Types of risk</vt:lpstr>
      <vt:lpstr>Risk assessment</vt:lpstr>
      <vt:lpstr>PowerPoint Presentation</vt:lpstr>
      <vt:lpstr>PowerPoint Presentation</vt:lpstr>
      <vt:lpstr>RAG and Risk appetite</vt:lpstr>
      <vt:lpstr>Risk appetite</vt:lpstr>
      <vt:lpstr>PowerPoint Presentation</vt:lpstr>
      <vt:lpstr>Example semi-quantitative risk</vt:lpstr>
      <vt:lpstr>Working with risk registers</vt:lpstr>
      <vt:lpstr>Working with risk</vt:lpstr>
      <vt:lpstr>MoRPHE</vt:lpstr>
      <vt:lpstr>Health and Safety Risk</vt:lpstr>
      <vt:lpstr>Responsibilities</vt:lpstr>
      <vt:lpstr>PowerPoint Presentation</vt:lpstr>
      <vt:lpstr>Managing H&amp;S</vt:lpstr>
      <vt:lpstr>Exercise</vt:lpstr>
      <vt:lpstr>Activities and behaviours that raise H&amp;S concerns</vt:lpstr>
      <vt:lpstr>PowerPoint Presentation</vt:lpstr>
      <vt:lpstr>Ethics Case study: unexpected results on a development site </vt:lpstr>
      <vt:lpstr>Ethics Case study: unexpected results on a development site </vt:lpstr>
      <vt:lpstr>Ethics Case study: unexpected results on a development site </vt:lpstr>
      <vt:lpstr>Ethics Case study: unexpected results on a development site </vt:lpstr>
      <vt:lpstr>Ethics Case study: unexpected results on a development site </vt:lpstr>
      <vt:lpstr>Conclusion</vt:lpstr>
      <vt:lpstr>KSBs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HPAR7003 Project Planning and Delivery</dc:title>
  <dc:creator>Martin Locock</dc:creator>
  <cp:lastModifiedBy>Martin Locock</cp:lastModifiedBy>
  <cp:revision>3</cp:revision>
  <dcterms:created xsi:type="dcterms:W3CDTF">2022-02-08T15:43:13Z</dcterms:created>
  <dcterms:modified xsi:type="dcterms:W3CDTF">2024-03-21T11:46:00Z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0x010100E209B251219B0E4FA192FAB8C3136AE6</vt:lpwstr>
  </property>
  <property fmtid="{D5CDD505-2E9C-101B-9397-08002B2CF9AE}" pid="3" name="MediaServiceImageTags">
    <vt:lpwstr/>
  </property>
</Properties>
</file>