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58" r:id="rId4"/>
    <p:sldId id="259" r:id="rId5"/>
    <p:sldId id="260"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3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9C4994-9381-4D82-AF9A-BB18015C93B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3FF381D-CC47-4E84-A902-8135A13CBEA4}">
      <dgm:prSet/>
      <dgm:spPr/>
      <dgm:t>
        <a:bodyPr/>
        <a:lstStyle/>
        <a:p>
          <a:r>
            <a:rPr lang="en-GB"/>
            <a:t>One Portal – </a:t>
          </a:r>
          <a:endParaRPr lang="en-US"/>
        </a:p>
      </dgm:t>
    </dgm:pt>
    <dgm:pt modelId="{7D670D47-9290-446E-B54E-D9E9A957D217}" type="parTrans" cxnId="{052E6578-9902-41FA-9DE6-6E8A16B2B13C}">
      <dgm:prSet/>
      <dgm:spPr/>
      <dgm:t>
        <a:bodyPr/>
        <a:lstStyle/>
        <a:p>
          <a:endParaRPr lang="en-US"/>
        </a:p>
      </dgm:t>
    </dgm:pt>
    <dgm:pt modelId="{A6B4A108-5DBC-4D4D-8196-8DFC1CD3017F}" type="sibTrans" cxnId="{052E6578-9902-41FA-9DE6-6E8A16B2B13C}">
      <dgm:prSet/>
      <dgm:spPr/>
      <dgm:t>
        <a:bodyPr/>
        <a:lstStyle/>
        <a:p>
          <a:endParaRPr lang="en-US"/>
        </a:p>
      </dgm:t>
    </dgm:pt>
    <dgm:pt modelId="{1BF1D813-1A63-4D9D-9460-D3343A6AC699}">
      <dgm:prSet/>
      <dgm:spPr/>
      <dgm:t>
        <a:bodyPr/>
        <a:lstStyle/>
        <a:p>
          <a:r>
            <a:rPr lang="en-GB"/>
            <a:t>Customers get what they want with just a click of a button, VERY quickly!</a:t>
          </a:r>
          <a:endParaRPr lang="en-US"/>
        </a:p>
      </dgm:t>
    </dgm:pt>
    <dgm:pt modelId="{38188601-95EE-4442-A978-5ADF73BE3FA1}" type="parTrans" cxnId="{C7C68BEB-3084-457D-AABB-25E1C0D52630}">
      <dgm:prSet/>
      <dgm:spPr/>
      <dgm:t>
        <a:bodyPr/>
        <a:lstStyle/>
        <a:p>
          <a:endParaRPr lang="en-US"/>
        </a:p>
      </dgm:t>
    </dgm:pt>
    <dgm:pt modelId="{8A22B89E-1673-4586-BB5D-F33E5AF81954}" type="sibTrans" cxnId="{C7C68BEB-3084-457D-AABB-25E1C0D52630}">
      <dgm:prSet/>
      <dgm:spPr/>
      <dgm:t>
        <a:bodyPr/>
        <a:lstStyle/>
        <a:p>
          <a:endParaRPr lang="en-US"/>
        </a:p>
      </dgm:t>
    </dgm:pt>
    <dgm:pt modelId="{163797BA-F8B3-46D1-9CCE-AEE53BCD0AE8}">
      <dgm:prSet/>
      <dgm:spPr/>
      <dgm:t>
        <a:bodyPr/>
        <a:lstStyle/>
        <a:p>
          <a:r>
            <a:rPr lang="en-GB"/>
            <a:t>This is where the Knowledge Managements comes in.</a:t>
          </a:r>
          <a:endParaRPr lang="en-US"/>
        </a:p>
      </dgm:t>
    </dgm:pt>
    <dgm:pt modelId="{5A8F5E65-691A-4945-BDDA-AA48947DBE64}" type="parTrans" cxnId="{33148E73-8043-465C-82DF-1876FFDE161A}">
      <dgm:prSet/>
      <dgm:spPr/>
      <dgm:t>
        <a:bodyPr/>
        <a:lstStyle/>
        <a:p>
          <a:endParaRPr lang="en-US"/>
        </a:p>
      </dgm:t>
    </dgm:pt>
    <dgm:pt modelId="{48F9806B-96E6-4B23-AC16-8863469D880B}" type="sibTrans" cxnId="{33148E73-8043-465C-82DF-1876FFDE161A}">
      <dgm:prSet/>
      <dgm:spPr/>
      <dgm:t>
        <a:bodyPr/>
        <a:lstStyle/>
        <a:p>
          <a:endParaRPr lang="en-US"/>
        </a:p>
      </dgm:t>
    </dgm:pt>
    <dgm:pt modelId="{7E3A11DD-BDA1-49B9-8788-1026405BE5FC}" type="pres">
      <dgm:prSet presAssocID="{8F9C4994-9381-4D82-AF9A-BB18015C93BA}" presName="hierChild1" presStyleCnt="0">
        <dgm:presLayoutVars>
          <dgm:chPref val="1"/>
          <dgm:dir/>
          <dgm:animOne val="branch"/>
          <dgm:animLvl val="lvl"/>
          <dgm:resizeHandles/>
        </dgm:presLayoutVars>
      </dgm:prSet>
      <dgm:spPr/>
    </dgm:pt>
    <dgm:pt modelId="{D12E3AEA-A937-4BE2-83FD-296AEB42614B}" type="pres">
      <dgm:prSet presAssocID="{73FF381D-CC47-4E84-A902-8135A13CBEA4}" presName="hierRoot1" presStyleCnt="0"/>
      <dgm:spPr/>
    </dgm:pt>
    <dgm:pt modelId="{102AD6B3-5581-4671-AEBE-205C234F4FB2}" type="pres">
      <dgm:prSet presAssocID="{73FF381D-CC47-4E84-A902-8135A13CBEA4}" presName="composite" presStyleCnt="0"/>
      <dgm:spPr/>
    </dgm:pt>
    <dgm:pt modelId="{C8F5500F-F750-417F-9AA8-9CFCEB3AF874}" type="pres">
      <dgm:prSet presAssocID="{73FF381D-CC47-4E84-A902-8135A13CBEA4}" presName="background" presStyleLbl="node0" presStyleIdx="0" presStyleCnt="3"/>
      <dgm:spPr/>
    </dgm:pt>
    <dgm:pt modelId="{6B598261-CB05-447A-8A92-307C870FB219}" type="pres">
      <dgm:prSet presAssocID="{73FF381D-CC47-4E84-A902-8135A13CBEA4}" presName="text" presStyleLbl="fgAcc0" presStyleIdx="0" presStyleCnt="3">
        <dgm:presLayoutVars>
          <dgm:chPref val="3"/>
        </dgm:presLayoutVars>
      </dgm:prSet>
      <dgm:spPr/>
    </dgm:pt>
    <dgm:pt modelId="{EC10E0AE-0D2D-49CD-88DA-588948023214}" type="pres">
      <dgm:prSet presAssocID="{73FF381D-CC47-4E84-A902-8135A13CBEA4}" presName="hierChild2" presStyleCnt="0"/>
      <dgm:spPr/>
    </dgm:pt>
    <dgm:pt modelId="{385EEB36-FD1A-450C-9E23-D76953FB2B4C}" type="pres">
      <dgm:prSet presAssocID="{1BF1D813-1A63-4D9D-9460-D3343A6AC699}" presName="hierRoot1" presStyleCnt="0"/>
      <dgm:spPr/>
    </dgm:pt>
    <dgm:pt modelId="{874107FE-2561-4B60-B52E-C6A5CA8F60C4}" type="pres">
      <dgm:prSet presAssocID="{1BF1D813-1A63-4D9D-9460-D3343A6AC699}" presName="composite" presStyleCnt="0"/>
      <dgm:spPr/>
    </dgm:pt>
    <dgm:pt modelId="{A8BBDB27-37F5-4C48-AD28-40F35C28544C}" type="pres">
      <dgm:prSet presAssocID="{1BF1D813-1A63-4D9D-9460-D3343A6AC699}" presName="background" presStyleLbl="node0" presStyleIdx="1" presStyleCnt="3"/>
      <dgm:spPr/>
    </dgm:pt>
    <dgm:pt modelId="{A92FAD22-038E-4A9F-A98F-B4497FDCCCAE}" type="pres">
      <dgm:prSet presAssocID="{1BF1D813-1A63-4D9D-9460-D3343A6AC699}" presName="text" presStyleLbl="fgAcc0" presStyleIdx="1" presStyleCnt="3">
        <dgm:presLayoutVars>
          <dgm:chPref val="3"/>
        </dgm:presLayoutVars>
      </dgm:prSet>
      <dgm:spPr/>
    </dgm:pt>
    <dgm:pt modelId="{EBBEE3FB-EE3B-43F7-83F1-72C91776D556}" type="pres">
      <dgm:prSet presAssocID="{1BF1D813-1A63-4D9D-9460-D3343A6AC699}" presName="hierChild2" presStyleCnt="0"/>
      <dgm:spPr/>
    </dgm:pt>
    <dgm:pt modelId="{A5A800A2-938B-4BA0-A866-10D8C0EEA68C}" type="pres">
      <dgm:prSet presAssocID="{163797BA-F8B3-46D1-9CCE-AEE53BCD0AE8}" presName="hierRoot1" presStyleCnt="0"/>
      <dgm:spPr/>
    </dgm:pt>
    <dgm:pt modelId="{6D2FB403-E5AB-4ECC-AC60-D9F68B04490D}" type="pres">
      <dgm:prSet presAssocID="{163797BA-F8B3-46D1-9CCE-AEE53BCD0AE8}" presName="composite" presStyleCnt="0"/>
      <dgm:spPr/>
    </dgm:pt>
    <dgm:pt modelId="{018B44FC-BE99-4A49-8BDA-D7794F051445}" type="pres">
      <dgm:prSet presAssocID="{163797BA-F8B3-46D1-9CCE-AEE53BCD0AE8}" presName="background" presStyleLbl="node0" presStyleIdx="2" presStyleCnt="3"/>
      <dgm:spPr/>
    </dgm:pt>
    <dgm:pt modelId="{38EC9A91-B40D-462A-B218-5B91F60498AE}" type="pres">
      <dgm:prSet presAssocID="{163797BA-F8B3-46D1-9CCE-AEE53BCD0AE8}" presName="text" presStyleLbl="fgAcc0" presStyleIdx="2" presStyleCnt="3">
        <dgm:presLayoutVars>
          <dgm:chPref val="3"/>
        </dgm:presLayoutVars>
      </dgm:prSet>
      <dgm:spPr/>
    </dgm:pt>
    <dgm:pt modelId="{9D784B3B-70EF-4B04-8817-D8FF3D4BE936}" type="pres">
      <dgm:prSet presAssocID="{163797BA-F8B3-46D1-9CCE-AEE53BCD0AE8}" presName="hierChild2" presStyleCnt="0"/>
      <dgm:spPr/>
    </dgm:pt>
  </dgm:ptLst>
  <dgm:cxnLst>
    <dgm:cxn modelId="{5AEECB71-14DF-49E0-9196-0598668B9F1E}" type="presOf" srcId="{8F9C4994-9381-4D82-AF9A-BB18015C93BA}" destId="{7E3A11DD-BDA1-49B9-8788-1026405BE5FC}" srcOrd="0" destOrd="0" presId="urn:microsoft.com/office/officeart/2005/8/layout/hierarchy1"/>
    <dgm:cxn modelId="{33148E73-8043-465C-82DF-1876FFDE161A}" srcId="{8F9C4994-9381-4D82-AF9A-BB18015C93BA}" destId="{163797BA-F8B3-46D1-9CCE-AEE53BCD0AE8}" srcOrd="2" destOrd="0" parTransId="{5A8F5E65-691A-4945-BDDA-AA48947DBE64}" sibTransId="{48F9806B-96E6-4B23-AC16-8863469D880B}"/>
    <dgm:cxn modelId="{052E6578-9902-41FA-9DE6-6E8A16B2B13C}" srcId="{8F9C4994-9381-4D82-AF9A-BB18015C93BA}" destId="{73FF381D-CC47-4E84-A902-8135A13CBEA4}" srcOrd="0" destOrd="0" parTransId="{7D670D47-9290-446E-B54E-D9E9A957D217}" sibTransId="{A6B4A108-5DBC-4D4D-8196-8DFC1CD3017F}"/>
    <dgm:cxn modelId="{99BB8EC9-4D8D-418A-B1E2-3EE56B2CA716}" type="presOf" srcId="{163797BA-F8B3-46D1-9CCE-AEE53BCD0AE8}" destId="{38EC9A91-B40D-462A-B218-5B91F60498AE}" srcOrd="0" destOrd="0" presId="urn:microsoft.com/office/officeart/2005/8/layout/hierarchy1"/>
    <dgm:cxn modelId="{C7C68BEB-3084-457D-AABB-25E1C0D52630}" srcId="{8F9C4994-9381-4D82-AF9A-BB18015C93BA}" destId="{1BF1D813-1A63-4D9D-9460-D3343A6AC699}" srcOrd="1" destOrd="0" parTransId="{38188601-95EE-4442-A978-5ADF73BE3FA1}" sibTransId="{8A22B89E-1673-4586-BB5D-F33E5AF81954}"/>
    <dgm:cxn modelId="{0D0A38ED-5518-46EB-A81C-A8B4E692C9DD}" type="presOf" srcId="{73FF381D-CC47-4E84-A902-8135A13CBEA4}" destId="{6B598261-CB05-447A-8A92-307C870FB219}" srcOrd="0" destOrd="0" presId="urn:microsoft.com/office/officeart/2005/8/layout/hierarchy1"/>
    <dgm:cxn modelId="{D04FA7F6-01C8-40FB-9652-6E6E2A47869D}" type="presOf" srcId="{1BF1D813-1A63-4D9D-9460-D3343A6AC699}" destId="{A92FAD22-038E-4A9F-A98F-B4497FDCCCAE}" srcOrd="0" destOrd="0" presId="urn:microsoft.com/office/officeart/2005/8/layout/hierarchy1"/>
    <dgm:cxn modelId="{C9A6F8FE-2F04-4161-B93C-37FCA96AFFB7}" type="presParOf" srcId="{7E3A11DD-BDA1-49B9-8788-1026405BE5FC}" destId="{D12E3AEA-A937-4BE2-83FD-296AEB42614B}" srcOrd="0" destOrd="0" presId="urn:microsoft.com/office/officeart/2005/8/layout/hierarchy1"/>
    <dgm:cxn modelId="{478304E8-56CD-47CF-B61E-CA449DE516A0}" type="presParOf" srcId="{D12E3AEA-A937-4BE2-83FD-296AEB42614B}" destId="{102AD6B3-5581-4671-AEBE-205C234F4FB2}" srcOrd="0" destOrd="0" presId="urn:microsoft.com/office/officeart/2005/8/layout/hierarchy1"/>
    <dgm:cxn modelId="{90D462FC-89E2-4DE5-846B-F026D35684F8}" type="presParOf" srcId="{102AD6B3-5581-4671-AEBE-205C234F4FB2}" destId="{C8F5500F-F750-417F-9AA8-9CFCEB3AF874}" srcOrd="0" destOrd="0" presId="urn:microsoft.com/office/officeart/2005/8/layout/hierarchy1"/>
    <dgm:cxn modelId="{29BAB476-5A59-445E-A6C0-689FD3094780}" type="presParOf" srcId="{102AD6B3-5581-4671-AEBE-205C234F4FB2}" destId="{6B598261-CB05-447A-8A92-307C870FB219}" srcOrd="1" destOrd="0" presId="urn:microsoft.com/office/officeart/2005/8/layout/hierarchy1"/>
    <dgm:cxn modelId="{5BA23693-9550-4476-A866-58D6A34C212C}" type="presParOf" srcId="{D12E3AEA-A937-4BE2-83FD-296AEB42614B}" destId="{EC10E0AE-0D2D-49CD-88DA-588948023214}" srcOrd="1" destOrd="0" presId="urn:microsoft.com/office/officeart/2005/8/layout/hierarchy1"/>
    <dgm:cxn modelId="{2F0351A6-E997-40D6-B82C-5D323FA7FEDC}" type="presParOf" srcId="{7E3A11DD-BDA1-49B9-8788-1026405BE5FC}" destId="{385EEB36-FD1A-450C-9E23-D76953FB2B4C}" srcOrd="1" destOrd="0" presId="urn:microsoft.com/office/officeart/2005/8/layout/hierarchy1"/>
    <dgm:cxn modelId="{21614657-4AFB-41C3-843F-596B346D54CB}" type="presParOf" srcId="{385EEB36-FD1A-450C-9E23-D76953FB2B4C}" destId="{874107FE-2561-4B60-B52E-C6A5CA8F60C4}" srcOrd="0" destOrd="0" presId="urn:microsoft.com/office/officeart/2005/8/layout/hierarchy1"/>
    <dgm:cxn modelId="{A12591B8-0549-4FC1-812C-C31D917F766E}" type="presParOf" srcId="{874107FE-2561-4B60-B52E-C6A5CA8F60C4}" destId="{A8BBDB27-37F5-4C48-AD28-40F35C28544C}" srcOrd="0" destOrd="0" presId="urn:microsoft.com/office/officeart/2005/8/layout/hierarchy1"/>
    <dgm:cxn modelId="{39C9C5A4-6E90-4EC7-8464-3C3C98682D5C}" type="presParOf" srcId="{874107FE-2561-4B60-B52E-C6A5CA8F60C4}" destId="{A92FAD22-038E-4A9F-A98F-B4497FDCCCAE}" srcOrd="1" destOrd="0" presId="urn:microsoft.com/office/officeart/2005/8/layout/hierarchy1"/>
    <dgm:cxn modelId="{D10856AE-DE49-40ED-A319-5A08D154ABF0}" type="presParOf" srcId="{385EEB36-FD1A-450C-9E23-D76953FB2B4C}" destId="{EBBEE3FB-EE3B-43F7-83F1-72C91776D556}" srcOrd="1" destOrd="0" presId="urn:microsoft.com/office/officeart/2005/8/layout/hierarchy1"/>
    <dgm:cxn modelId="{40B5F71B-6869-454D-8AF6-14D2864E3536}" type="presParOf" srcId="{7E3A11DD-BDA1-49B9-8788-1026405BE5FC}" destId="{A5A800A2-938B-4BA0-A866-10D8C0EEA68C}" srcOrd="2" destOrd="0" presId="urn:microsoft.com/office/officeart/2005/8/layout/hierarchy1"/>
    <dgm:cxn modelId="{7C708D37-B9AA-4527-9B23-C43655CD9F1C}" type="presParOf" srcId="{A5A800A2-938B-4BA0-A866-10D8C0EEA68C}" destId="{6D2FB403-E5AB-4ECC-AC60-D9F68B04490D}" srcOrd="0" destOrd="0" presId="urn:microsoft.com/office/officeart/2005/8/layout/hierarchy1"/>
    <dgm:cxn modelId="{B5BF5281-7E90-4D12-B66D-1B9ED8D234C3}" type="presParOf" srcId="{6D2FB403-E5AB-4ECC-AC60-D9F68B04490D}" destId="{018B44FC-BE99-4A49-8BDA-D7794F051445}" srcOrd="0" destOrd="0" presId="urn:microsoft.com/office/officeart/2005/8/layout/hierarchy1"/>
    <dgm:cxn modelId="{6235880A-6846-4901-927D-BC45F43DE5A0}" type="presParOf" srcId="{6D2FB403-E5AB-4ECC-AC60-D9F68B04490D}" destId="{38EC9A91-B40D-462A-B218-5B91F60498AE}" srcOrd="1" destOrd="0" presId="urn:microsoft.com/office/officeart/2005/8/layout/hierarchy1"/>
    <dgm:cxn modelId="{06A75E0C-62EF-4A3B-BAEC-E52A2137E64F}" type="presParOf" srcId="{A5A800A2-938B-4BA0-A866-10D8C0EEA68C}" destId="{9D784B3B-70EF-4B04-8817-D8FF3D4BE93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F5500F-F750-417F-9AA8-9CFCEB3AF874}">
      <dsp:nvSpPr>
        <dsp:cNvPr id="0" name=""/>
        <dsp:cNvSpPr/>
      </dsp:nvSpPr>
      <dsp:spPr>
        <a:xfrm>
          <a:off x="0" y="35471"/>
          <a:ext cx="3121838" cy="1982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98261-CB05-447A-8A92-307C870FB219}">
      <dsp:nvSpPr>
        <dsp:cNvPr id="0" name=""/>
        <dsp:cNvSpPr/>
      </dsp:nvSpPr>
      <dsp:spPr>
        <a:xfrm>
          <a:off x="346870" y="364998"/>
          <a:ext cx="3121838" cy="1982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One Portal – </a:t>
          </a:r>
          <a:endParaRPr lang="en-US" sz="2400" kern="1200"/>
        </a:p>
      </dsp:txBody>
      <dsp:txXfrm>
        <a:off x="404932" y="423060"/>
        <a:ext cx="3005714" cy="1866243"/>
      </dsp:txXfrm>
    </dsp:sp>
    <dsp:sp modelId="{A8BBDB27-37F5-4C48-AD28-40F35C28544C}">
      <dsp:nvSpPr>
        <dsp:cNvPr id="0" name=""/>
        <dsp:cNvSpPr/>
      </dsp:nvSpPr>
      <dsp:spPr>
        <a:xfrm>
          <a:off x="3815579" y="35471"/>
          <a:ext cx="3121838" cy="1982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2FAD22-038E-4A9F-A98F-B4497FDCCCAE}">
      <dsp:nvSpPr>
        <dsp:cNvPr id="0" name=""/>
        <dsp:cNvSpPr/>
      </dsp:nvSpPr>
      <dsp:spPr>
        <a:xfrm>
          <a:off x="4162450" y="364998"/>
          <a:ext cx="3121838" cy="1982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Customers get what they want with just a click of a button, VERY quickly!</a:t>
          </a:r>
          <a:endParaRPr lang="en-US" sz="2400" kern="1200"/>
        </a:p>
      </dsp:txBody>
      <dsp:txXfrm>
        <a:off x="4220512" y="423060"/>
        <a:ext cx="3005714" cy="1866243"/>
      </dsp:txXfrm>
    </dsp:sp>
    <dsp:sp modelId="{018B44FC-BE99-4A49-8BDA-D7794F051445}">
      <dsp:nvSpPr>
        <dsp:cNvPr id="0" name=""/>
        <dsp:cNvSpPr/>
      </dsp:nvSpPr>
      <dsp:spPr>
        <a:xfrm>
          <a:off x="7631159" y="35471"/>
          <a:ext cx="3121838" cy="1982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C9A91-B40D-462A-B218-5B91F60498AE}">
      <dsp:nvSpPr>
        <dsp:cNvPr id="0" name=""/>
        <dsp:cNvSpPr/>
      </dsp:nvSpPr>
      <dsp:spPr>
        <a:xfrm>
          <a:off x="7978030" y="364998"/>
          <a:ext cx="3121838" cy="1982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is where the Knowledge Managements comes in.</a:t>
          </a:r>
          <a:endParaRPr lang="en-US" sz="2400" kern="1200"/>
        </a:p>
      </dsp:txBody>
      <dsp:txXfrm>
        <a:off x="8036092" y="423060"/>
        <a:ext cx="3005714" cy="186624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11/9/2022</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83367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11/9/2022</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01290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11/9/2022</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98738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11/9/2022</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01332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11/9/2022</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04675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11/9/2022</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97214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11/9/2022</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60333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11/9/2022</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27265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11/9/2022</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10526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11/9/2022</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41288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11/9/2022</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282987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11/9/2022</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408536622"/>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27">
            <a:extLst>
              <a:ext uri="{FF2B5EF4-FFF2-40B4-BE49-F238E27FC236}">
                <a16:creationId xmlns:a16="http://schemas.microsoft.com/office/drawing/2014/main" id="{4D90D76C-184F-4A96-8FE8-1114F8EE1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9">
            <a:extLst>
              <a:ext uri="{FF2B5EF4-FFF2-40B4-BE49-F238E27FC236}">
                <a16:creationId xmlns:a16="http://schemas.microsoft.com/office/drawing/2014/main" id="{2F9DE355-E8A7-498B-A6A0-54D03B953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388EC-44AF-BA9F-5104-8745D98B8D1D}"/>
              </a:ext>
            </a:extLst>
          </p:cNvPr>
          <p:cNvSpPr>
            <a:spLocks noGrp="1"/>
          </p:cNvSpPr>
          <p:nvPr>
            <p:ph type="ctrTitle"/>
          </p:nvPr>
        </p:nvSpPr>
        <p:spPr>
          <a:xfrm>
            <a:off x="484552" y="1122363"/>
            <a:ext cx="4910841" cy="2387600"/>
          </a:xfrm>
        </p:spPr>
        <p:txBody>
          <a:bodyPr>
            <a:normAutofit/>
          </a:bodyPr>
          <a:lstStyle/>
          <a:p>
            <a:pPr>
              <a:lnSpc>
                <a:spcPct val="90000"/>
              </a:lnSpc>
            </a:pPr>
            <a:r>
              <a:rPr lang="en-GB" sz="3000"/>
              <a:t>AMAZON – </a:t>
            </a:r>
            <a:br>
              <a:rPr lang="en-GB" sz="3000"/>
            </a:br>
            <a:r>
              <a:rPr lang="en-GB" sz="3000"/>
              <a:t> </a:t>
            </a:r>
            <a:br>
              <a:rPr lang="en-GB" sz="3000"/>
            </a:br>
            <a:r>
              <a:rPr lang="en-GB" sz="3000"/>
              <a:t>Knowledge Management</a:t>
            </a:r>
            <a:br>
              <a:rPr lang="en-GB" sz="3000"/>
            </a:br>
            <a:br>
              <a:rPr lang="en-GB" sz="3000"/>
            </a:br>
            <a:endParaRPr lang="en-GB" sz="3000"/>
          </a:p>
        </p:txBody>
      </p:sp>
      <p:sp>
        <p:nvSpPr>
          <p:cNvPr id="3" name="Subtitle 2">
            <a:extLst>
              <a:ext uri="{FF2B5EF4-FFF2-40B4-BE49-F238E27FC236}">
                <a16:creationId xmlns:a16="http://schemas.microsoft.com/office/drawing/2014/main" id="{61B4CF00-6AE9-D96B-D2F4-A7E2067547B9}"/>
              </a:ext>
            </a:extLst>
          </p:cNvPr>
          <p:cNvSpPr>
            <a:spLocks noGrp="1"/>
          </p:cNvSpPr>
          <p:nvPr>
            <p:ph type="subTitle" idx="1"/>
          </p:nvPr>
        </p:nvSpPr>
        <p:spPr>
          <a:xfrm>
            <a:off x="484552" y="3602038"/>
            <a:ext cx="4910841" cy="1655762"/>
          </a:xfrm>
        </p:spPr>
        <p:txBody>
          <a:bodyPr>
            <a:normAutofit/>
          </a:bodyPr>
          <a:lstStyle/>
          <a:p>
            <a:r>
              <a:rPr lang="en-GB" dirty="0">
                <a:solidFill>
                  <a:schemeClr val="bg1"/>
                </a:solidFill>
              </a:rPr>
              <a:t>Paula Canning</a:t>
            </a:r>
          </a:p>
          <a:p>
            <a:r>
              <a:rPr lang="en-GB" dirty="0">
                <a:solidFill>
                  <a:schemeClr val="bg1"/>
                </a:solidFill>
              </a:rPr>
              <a:t>2026605</a:t>
            </a:r>
          </a:p>
          <a:p>
            <a:r>
              <a:rPr lang="en-GB" dirty="0">
                <a:solidFill>
                  <a:schemeClr val="bg1"/>
                </a:solidFill>
              </a:rPr>
              <a:t>Mr Olu Adegbite</a:t>
            </a:r>
          </a:p>
        </p:txBody>
      </p:sp>
      <p:pic>
        <p:nvPicPr>
          <p:cNvPr id="22" name="Picture 4">
            <a:extLst>
              <a:ext uri="{FF2B5EF4-FFF2-40B4-BE49-F238E27FC236}">
                <a16:creationId xmlns:a16="http://schemas.microsoft.com/office/drawing/2014/main" id="{EE4B11AB-F5B9-5613-BBC4-1A902E7BCD2E}"/>
              </a:ext>
            </a:extLst>
          </p:cNvPr>
          <p:cNvPicPr>
            <a:picLocks noChangeAspect="1"/>
          </p:cNvPicPr>
          <p:nvPr/>
        </p:nvPicPr>
        <p:blipFill rotWithShape="1">
          <a:blip r:embed="rId2"/>
          <a:srcRect r="14271"/>
          <a:stretch/>
        </p:blipFill>
        <p:spPr>
          <a:xfrm>
            <a:off x="6083645" y="10"/>
            <a:ext cx="6108356" cy="6857990"/>
          </a:xfrm>
          <a:prstGeom prst="rect">
            <a:avLst/>
          </a:prstGeom>
        </p:spPr>
      </p:pic>
      <p:sp>
        <p:nvSpPr>
          <p:cNvPr id="4" name="AutoShape 2" descr="All images">
            <a:extLst>
              <a:ext uri="{FF2B5EF4-FFF2-40B4-BE49-F238E27FC236}">
                <a16:creationId xmlns:a16="http://schemas.microsoft.com/office/drawing/2014/main" id="{398A8872-AA04-AFF4-1E02-300D28543BA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65337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Slide Background">
            <a:extLst>
              <a:ext uri="{FF2B5EF4-FFF2-40B4-BE49-F238E27FC236}">
                <a16:creationId xmlns:a16="http://schemas.microsoft.com/office/drawing/2014/main" id="{958792C8-CDC2-4839-86AD-5627A395A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E3E18846-B98C-D673-CF9E-84B2CE5CC0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
            <a:ext cx="12191979" cy="6857998"/>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 useBgFill="1">
        <p:nvSpPr>
          <p:cNvPr id="2064" name="Rectangle 2063">
            <a:extLst>
              <a:ext uri="{FF2B5EF4-FFF2-40B4-BE49-F238E27FC236}">
                <a16:creationId xmlns:a16="http://schemas.microsoft.com/office/drawing/2014/main" id="{29C8CAF2-DDA9-43EA-A371-4A3635B4B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7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3D727AD7-F471-4C09-9ECB-619E6F459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7B4C25-D186-E60D-0EA5-85F642A585BC}"/>
              </a:ext>
            </a:extLst>
          </p:cNvPr>
          <p:cNvSpPr>
            <a:spLocks noGrp="1"/>
          </p:cNvSpPr>
          <p:nvPr>
            <p:ph type="ctrTitle"/>
          </p:nvPr>
        </p:nvSpPr>
        <p:spPr>
          <a:xfrm>
            <a:off x="146221" y="441497"/>
            <a:ext cx="2688904" cy="3834668"/>
          </a:xfrm>
        </p:spPr>
        <p:txBody>
          <a:bodyPr anchor="t">
            <a:normAutofit/>
          </a:bodyPr>
          <a:lstStyle/>
          <a:p>
            <a:pPr>
              <a:lnSpc>
                <a:spcPct val="90000"/>
              </a:lnSpc>
            </a:pPr>
            <a:r>
              <a:rPr lang="en-GB" sz="2800" dirty="0"/>
              <a:t>Amazon connects </a:t>
            </a:r>
            <a:r>
              <a:rPr lang="en-GB" sz="2800" dirty="0" err="1"/>
              <a:t>effortesley</a:t>
            </a:r>
            <a:r>
              <a:rPr lang="en-GB" sz="2800" dirty="0"/>
              <a:t> with one click, &amp; are one of the largest </a:t>
            </a:r>
            <a:r>
              <a:rPr lang="en-GB" sz="2800" dirty="0" err="1"/>
              <a:t>eCCommerce</a:t>
            </a:r>
            <a:r>
              <a:rPr lang="en-GB" sz="2800" dirty="0"/>
              <a:t> companies in the world</a:t>
            </a:r>
          </a:p>
        </p:txBody>
      </p:sp>
      <p:sp>
        <p:nvSpPr>
          <p:cNvPr id="3" name="Subtitle 2">
            <a:extLst>
              <a:ext uri="{FF2B5EF4-FFF2-40B4-BE49-F238E27FC236}">
                <a16:creationId xmlns:a16="http://schemas.microsoft.com/office/drawing/2014/main" id="{46293F0E-FA2D-B1F8-54B5-3D581695D3BB}"/>
              </a:ext>
            </a:extLst>
          </p:cNvPr>
          <p:cNvSpPr>
            <a:spLocks noGrp="1"/>
          </p:cNvSpPr>
          <p:nvPr>
            <p:ph type="subTitle" idx="1"/>
          </p:nvPr>
        </p:nvSpPr>
        <p:spPr>
          <a:xfrm flipV="1">
            <a:off x="146221" y="6084794"/>
            <a:ext cx="2688904" cy="45719"/>
          </a:xfrm>
        </p:spPr>
        <p:txBody>
          <a:bodyPr anchor="t">
            <a:normAutofit fontScale="25000" lnSpcReduction="20000"/>
          </a:bodyPr>
          <a:lstStyle/>
          <a:p>
            <a:endParaRPr lang="en-GB" sz="1800" dirty="0"/>
          </a:p>
        </p:txBody>
      </p:sp>
    </p:spTree>
    <p:extLst>
      <p:ext uri="{BB962C8B-B14F-4D97-AF65-F5344CB8AC3E}">
        <p14:creationId xmlns:p14="http://schemas.microsoft.com/office/powerpoint/2010/main" val="360031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B9147-12A0-4F05-AEAD-190DB3889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
            <a:ext cx="12192000" cy="342900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B20053-731F-2DBB-1CA1-2300AE62B725}"/>
              </a:ext>
            </a:extLst>
          </p:cNvPr>
          <p:cNvSpPr>
            <a:spLocks noGrp="1"/>
          </p:cNvSpPr>
          <p:nvPr>
            <p:ph type="title"/>
          </p:nvPr>
        </p:nvSpPr>
        <p:spPr>
          <a:xfrm>
            <a:off x="484552" y="365126"/>
            <a:ext cx="10869248" cy="2730914"/>
          </a:xfrm>
        </p:spPr>
        <p:txBody>
          <a:bodyPr>
            <a:normAutofit/>
          </a:bodyPr>
          <a:lstStyle/>
          <a:p>
            <a:r>
              <a:rPr lang="en-GB"/>
              <a:t>Amazon</a:t>
            </a:r>
            <a:r>
              <a:rPr lang="en-GB" dirty="0"/>
              <a:t> </a:t>
            </a:r>
          </a:p>
        </p:txBody>
      </p:sp>
      <p:graphicFrame>
        <p:nvGraphicFramePr>
          <p:cNvPr id="5" name="Content Placeholder 2">
            <a:extLst>
              <a:ext uri="{FF2B5EF4-FFF2-40B4-BE49-F238E27FC236}">
                <a16:creationId xmlns:a16="http://schemas.microsoft.com/office/drawing/2014/main" id="{984D1A9B-FD3E-FDD9-1E14-74C4FAB30416}"/>
              </a:ext>
            </a:extLst>
          </p:cNvPr>
          <p:cNvGraphicFramePr>
            <a:graphicFrameLocks noGrp="1"/>
          </p:cNvGraphicFramePr>
          <p:nvPr>
            <p:ph idx="1"/>
            <p:extLst>
              <p:ext uri="{D42A27DB-BD31-4B8C-83A1-F6EECF244321}">
                <p14:modId xmlns:p14="http://schemas.microsoft.com/office/powerpoint/2010/main" val="2107127440"/>
              </p:ext>
            </p:extLst>
          </p:nvPr>
        </p:nvGraphicFramePr>
        <p:xfrm>
          <a:off x="484187" y="3794125"/>
          <a:ext cx="11099869" cy="2382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608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48EAB2-15A5-781F-8C1B-29D8A0994EAF}"/>
              </a:ext>
            </a:extLst>
          </p:cNvPr>
          <p:cNvSpPr>
            <a:spLocks noGrp="1"/>
          </p:cNvSpPr>
          <p:nvPr>
            <p:ph type="title"/>
          </p:nvPr>
        </p:nvSpPr>
        <p:spPr>
          <a:xfrm>
            <a:off x="484552" y="365125"/>
            <a:ext cx="5022630" cy="2430030"/>
          </a:xfrm>
        </p:spPr>
        <p:txBody>
          <a:bodyPr>
            <a:normAutofit/>
          </a:bodyPr>
          <a:lstStyle/>
          <a:p>
            <a:r>
              <a:rPr lang="en-GB"/>
              <a:t>Amazons cloud system</a:t>
            </a:r>
            <a:endParaRPr lang="en-GB" dirty="0"/>
          </a:p>
        </p:txBody>
      </p:sp>
      <p:sp>
        <p:nvSpPr>
          <p:cNvPr id="3" name="Content Placeholder 2">
            <a:extLst>
              <a:ext uri="{FF2B5EF4-FFF2-40B4-BE49-F238E27FC236}">
                <a16:creationId xmlns:a16="http://schemas.microsoft.com/office/drawing/2014/main" id="{29BC8773-878D-68D9-C42D-FE8DC7784A3B}"/>
              </a:ext>
            </a:extLst>
          </p:cNvPr>
          <p:cNvSpPr>
            <a:spLocks noGrp="1"/>
          </p:cNvSpPr>
          <p:nvPr>
            <p:ph idx="1"/>
          </p:nvPr>
        </p:nvSpPr>
        <p:spPr>
          <a:xfrm>
            <a:off x="484552" y="3054927"/>
            <a:ext cx="5022630" cy="3122036"/>
          </a:xfrm>
        </p:spPr>
        <p:txBody>
          <a:bodyPr>
            <a:normAutofit/>
          </a:bodyPr>
          <a:lstStyle/>
          <a:p>
            <a:r>
              <a:rPr lang="en-GB" sz="1800">
                <a:solidFill>
                  <a:schemeClr val="bg1"/>
                </a:solidFill>
              </a:rPr>
              <a:t>The Cloud system AMAZON use for there IT – is so vast this Clous system and offers  a Number 1, service Platform</a:t>
            </a:r>
          </a:p>
        </p:txBody>
      </p:sp>
      <p:pic>
        <p:nvPicPr>
          <p:cNvPr id="3074" name="Picture 2" descr="Image result for picture of a computer">
            <a:extLst>
              <a:ext uri="{FF2B5EF4-FFF2-40B4-BE49-F238E27FC236}">
                <a16:creationId xmlns:a16="http://schemas.microsoft.com/office/drawing/2014/main" id="{102D4F4D-AD10-BCEA-1BCC-99685D5A4F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78606" y="531905"/>
            <a:ext cx="3730785" cy="5687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566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1BEEF0-CA89-4AEF-A492-1D96800D7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64A815-B181-455B-94F4-BE4ABF310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19" y="0"/>
            <a:ext cx="608885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F84A01-03D9-B7A2-CF72-43B8DBD0BAFF}"/>
              </a:ext>
            </a:extLst>
          </p:cNvPr>
          <p:cNvSpPr>
            <a:spLocks noGrp="1"/>
          </p:cNvSpPr>
          <p:nvPr>
            <p:ph type="title"/>
          </p:nvPr>
        </p:nvSpPr>
        <p:spPr>
          <a:xfrm>
            <a:off x="484552" y="709683"/>
            <a:ext cx="5138326" cy="5467279"/>
          </a:xfrm>
        </p:spPr>
        <p:txBody>
          <a:bodyPr anchor="ctr">
            <a:normAutofit/>
          </a:bodyPr>
          <a:lstStyle/>
          <a:p>
            <a:r>
              <a:rPr lang="en-GB" dirty="0"/>
              <a:t>Amazon’s Internal K.M</a:t>
            </a:r>
          </a:p>
        </p:txBody>
      </p:sp>
      <p:sp>
        <p:nvSpPr>
          <p:cNvPr id="3" name="Content Placeholder 2">
            <a:extLst>
              <a:ext uri="{FF2B5EF4-FFF2-40B4-BE49-F238E27FC236}">
                <a16:creationId xmlns:a16="http://schemas.microsoft.com/office/drawing/2014/main" id="{103B6E66-6DE5-A87D-1139-34F23FE91DD1}"/>
              </a:ext>
            </a:extLst>
          </p:cNvPr>
          <p:cNvSpPr>
            <a:spLocks noGrp="1"/>
          </p:cNvSpPr>
          <p:nvPr>
            <p:ph idx="1"/>
          </p:nvPr>
        </p:nvSpPr>
        <p:spPr>
          <a:xfrm>
            <a:off x="6400800" y="709683"/>
            <a:ext cx="4953000" cy="5467279"/>
          </a:xfrm>
        </p:spPr>
        <p:txBody>
          <a:bodyPr anchor="ctr">
            <a:normAutofit/>
          </a:bodyPr>
          <a:lstStyle/>
          <a:p>
            <a:r>
              <a:rPr lang="en-GB" dirty="0"/>
              <a:t>The first step is to share Tacit Knowledge, AMAZON use SECI model to help management Information well, The second step collecting External information improved by Knowledge Management, &amp; the Third stage is a combination of the two information to get the knowledge.</a:t>
            </a:r>
          </a:p>
        </p:txBody>
      </p:sp>
    </p:spTree>
    <p:extLst>
      <p:ext uri="{BB962C8B-B14F-4D97-AF65-F5344CB8AC3E}">
        <p14:creationId xmlns:p14="http://schemas.microsoft.com/office/powerpoint/2010/main" val="889322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4" name="Rectangle 4133">
            <a:extLst>
              <a:ext uri="{FF2B5EF4-FFF2-40B4-BE49-F238E27FC236}">
                <a16:creationId xmlns:a16="http://schemas.microsoft.com/office/drawing/2014/main" id="{50666DC1-CD27-4874-9484-9D06C59FE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36" name="Rectangle 4135">
            <a:extLst>
              <a:ext uri="{FF2B5EF4-FFF2-40B4-BE49-F238E27FC236}">
                <a16:creationId xmlns:a16="http://schemas.microsoft.com/office/drawing/2014/main" id="{0BE66D35-6371-4809-9433-1EBF87915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8" name="Rectangle 4137">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047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1542D-3F6C-E855-63F0-A1EB95FBA926}"/>
              </a:ext>
            </a:extLst>
          </p:cNvPr>
          <p:cNvSpPr>
            <a:spLocks noGrp="1"/>
          </p:cNvSpPr>
          <p:nvPr>
            <p:ph type="title"/>
          </p:nvPr>
        </p:nvSpPr>
        <p:spPr>
          <a:xfrm>
            <a:off x="146221" y="397275"/>
            <a:ext cx="2628785" cy="3761257"/>
          </a:xfrm>
        </p:spPr>
        <p:txBody>
          <a:bodyPr vert="horz" lIns="91440" tIns="45720" rIns="91440" bIns="45720" rtlCol="0" anchor="ctr">
            <a:normAutofit/>
          </a:bodyPr>
          <a:lstStyle/>
          <a:p>
            <a:r>
              <a:rPr lang="en-US" sz="3200" dirty="0"/>
              <a:t>AMAZON SWOT &amp; PESTEL</a:t>
            </a:r>
            <a:br>
              <a:rPr lang="en-US" sz="3200" dirty="0"/>
            </a:br>
            <a:r>
              <a:rPr lang="en-US" sz="3200" dirty="0"/>
              <a:t> </a:t>
            </a:r>
            <a:br>
              <a:rPr lang="en-US" sz="3200" dirty="0"/>
            </a:br>
            <a:br>
              <a:rPr lang="en-US" sz="3200" dirty="0"/>
            </a:br>
            <a:r>
              <a:rPr lang="en-US" sz="3200" dirty="0"/>
              <a:t>ANALYSIS</a:t>
            </a:r>
            <a:br>
              <a:rPr lang="en-US" sz="3200" dirty="0"/>
            </a:br>
            <a:endParaRPr lang="en-US" sz="3200" dirty="0"/>
          </a:p>
        </p:txBody>
      </p:sp>
      <p:grpSp>
        <p:nvGrpSpPr>
          <p:cNvPr id="4140" name="Group 4139">
            <a:extLst>
              <a:ext uri="{FF2B5EF4-FFF2-40B4-BE49-F238E27FC236}">
                <a16:creationId xmlns:a16="http://schemas.microsoft.com/office/drawing/2014/main" id="{6FFBF572-8808-46CB-96B5-5843F06CA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55806"/>
            <a:ext cx="3047998" cy="2302193"/>
            <a:chOff x="6096002" y="-9073"/>
            <a:chExt cx="6095998" cy="6867073"/>
          </a:xfrm>
        </p:grpSpPr>
        <p:sp>
          <p:nvSpPr>
            <p:cNvPr id="4141" name="Rectangle 4140">
              <a:extLst>
                <a:ext uri="{FF2B5EF4-FFF2-40B4-BE49-F238E27FC236}">
                  <a16:creationId xmlns:a16="http://schemas.microsoft.com/office/drawing/2014/main" id="{DE11730E-ABFC-4382-B90A-07A8BA40DB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42" name="Rectangle 4141">
              <a:extLst>
                <a:ext uri="{FF2B5EF4-FFF2-40B4-BE49-F238E27FC236}">
                  <a16:creationId xmlns:a16="http://schemas.microsoft.com/office/drawing/2014/main" id="{1AC86C0A-840C-4F79-8B5B-41F64C190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sp>
        <p:nvSpPr>
          <p:cNvPr id="4" name="Text Placeholder 3">
            <a:extLst>
              <a:ext uri="{FF2B5EF4-FFF2-40B4-BE49-F238E27FC236}">
                <a16:creationId xmlns:a16="http://schemas.microsoft.com/office/drawing/2014/main" id="{3D3BCB06-D6F7-77ED-DF9E-D36DC0C32965}"/>
              </a:ext>
            </a:extLst>
          </p:cNvPr>
          <p:cNvSpPr>
            <a:spLocks noGrp="1"/>
          </p:cNvSpPr>
          <p:nvPr>
            <p:ph type="body" sz="half" idx="2"/>
          </p:nvPr>
        </p:nvSpPr>
        <p:spPr>
          <a:xfrm>
            <a:off x="146221" y="4846029"/>
            <a:ext cx="2550597" cy="1478402"/>
          </a:xfrm>
        </p:spPr>
        <p:txBody>
          <a:bodyPr vert="horz" lIns="91440" tIns="45720" rIns="91440" bIns="45720" rtlCol="0" anchor="ctr">
            <a:normAutofit/>
          </a:bodyPr>
          <a:lstStyle/>
          <a:p>
            <a:r>
              <a:rPr lang="en-US" sz="1800"/>
              <a:t>AMAZON use both SWOT &amp; PESTEL </a:t>
            </a:r>
          </a:p>
        </p:txBody>
      </p:sp>
      <p:pic>
        <p:nvPicPr>
          <p:cNvPr id="7" name="Picture 6" descr="A picture containing text, outdoor, scoreboard&#10;&#10;Description automatically generated">
            <a:extLst>
              <a:ext uri="{FF2B5EF4-FFF2-40B4-BE49-F238E27FC236}">
                <a16:creationId xmlns:a16="http://schemas.microsoft.com/office/drawing/2014/main" id="{3FE66A7C-A330-0658-8349-95EF98059B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461656" y="943298"/>
            <a:ext cx="3930963" cy="4733838"/>
          </a:xfrm>
          <a:prstGeom prst="rect">
            <a:avLst/>
          </a:prstGeom>
          <a:noFill/>
        </p:spPr>
      </p:pic>
      <p:pic>
        <p:nvPicPr>
          <p:cNvPr id="6" name="Picture Placeholder 5" descr="Graphical user interface&#10;&#10;Description automatically generated">
            <a:extLst>
              <a:ext uri="{FF2B5EF4-FFF2-40B4-BE49-F238E27FC236}">
                <a16:creationId xmlns:a16="http://schemas.microsoft.com/office/drawing/2014/main" id="{224E4551-C73E-F463-A246-FC082C28B4C7}"/>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5495" b="5495"/>
          <a:stretch>
            <a:fillRect/>
          </a:stretch>
        </p:blipFill>
        <p:spPr bwMode="auto">
          <a:xfrm>
            <a:off x="7835656" y="1221404"/>
            <a:ext cx="3930963" cy="4177625"/>
          </a:xfrm>
          <a:prstGeom prst="rect">
            <a:avLst/>
          </a:prstGeom>
          <a:noFill/>
        </p:spPr>
      </p:pic>
    </p:spTree>
    <p:extLst>
      <p:ext uri="{BB962C8B-B14F-4D97-AF65-F5344CB8AC3E}">
        <p14:creationId xmlns:p14="http://schemas.microsoft.com/office/powerpoint/2010/main" val="3590390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DDAA74B-8E81-4F15-BC0F-4050965FF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4CD4C6-F07B-411C-876A-727559731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83644"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6014C-811E-54A2-B1D2-9289A5CE2DF9}"/>
              </a:ext>
            </a:extLst>
          </p:cNvPr>
          <p:cNvSpPr>
            <a:spLocks noGrp="1"/>
          </p:cNvSpPr>
          <p:nvPr>
            <p:ph type="title"/>
          </p:nvPr>
        </p:nvSpPr>
        <p:spPr>
          <a:xfrm>
            <a:off x="484552" y="365125"/>
            <a:ext cx="5022630" cy="2430030"/>
          </a:xfrm>
        </p:spPr>
        <p:txBody>
          <a:bodyPr vert="horz" lIns="91440" tIns="45720" rIns="91440" bIns="45720" rtlCol="0" anchor="b">
            <a:normAutofit/>
          </a:bodyPr>
          <a:lstStyle/>
          <a:p>
            <a:endParaRPr lang="en-US" sz="5400" dirty="0"/>
          </a:p>
        </p:txBody>
      </p:sp>
      <p:pic>
        <p:nvPicPr>
          <p:cNvPr id="5" name="Picture 4" descr="Image result for boohoo logo">
            <a:extLst>
              <a:ext uri="{FF2B5EF4-FFF2-40B4-BE49-F238E27FC236}">
                <a16:creationId xmlns:a16="http://schemas.microsoft.com/office/drawing/2014/main" id="{A7BD768E-3B5B-402C-E62E-56FD917FB632}"/>
              </a:ext>
            </a:extLst>
          </p:cNvPr>
          <p:cNvPicPr>
            <a:picLocks noChangeAspect="1"/>
          </p:cNvPicPr>
          <p:nvPr/>
        </p:nvPicPr>
        <p:blipFill rotWithShape="1">
          <a:blip r:embed="rId2">
            <a:extLst>
              <a:ext uri="{28A0092B-C50C-407E-A947-70E740481C1C}">
                <a14:useLocalDpi xmlns:a14="http://schemas.microsoft.com/office/drawing/2010/main" val="0"/>
              </a:ext>
            </a:extLst>
          </a:blip>
          <a:srcRect l="243"/>
          <a:stretch/>
        </p:blipFill>
        <p:spPr bwMode="auto">
          <a:xfrm>
            <a:off x="6083644" y="1"/>
            <a:ext cx="6108356" cy="3429000"/>
          </a:xfrm>
          <a:prstGeom prst="rect">
            <a:avLst/>
          </a:prstGeom>
          <a:noFill/>
        </p:spPr>
      </p:pic>
      <p:sp>
        <p:nvSpPr>
          <p:cNvPr id="4" name="Text Placeholder 3">
            <a:extLst>
              <a:ext uri="{FF2B5EF4-FFF2-40B4-BE49-F238E27FC236}">
                <a16:creationId xmlns:a16="http://schemas.microsoft.com/office/drawing/2014/main" id="{3EA6251B-D8EE-1AE4-9466-E8F425D609FD}"/>
              </a:ext>
            </a:extLst>
          </p:cNvPr>
          <p:cNvSpPr>
            <a:spLocks noGrp="1"/>
          </p:cNvSpPr>
          <p:nvPr>
            <p:ph type="body" sz="half" idx="2"/>
          </p:nvPr>
        </p:nvSpPr>
        <p:spPr>
          <a:xfrm>
            <a:off x="484552" y="3870613"/>
            <a:ext cx="5022630" cy="2306349"/>
          </a:xfrm>
        </p:spPr>
        <p:txBody>
          <a:bodyPr vert="horz" lIns="91440" tIns="45720" rIns="91440" bIns="45720" rtlCol="0">
            <a:normAutofit/>
          </a:bodyPr>
          <a:lstStyle/>
          <a:p>
            <a:pPr>
              <a:lnSpc>
                <a:spcPct val="110000"/>
              </a:lnSpc>
            </a:pPr>
            <a:endParaRPr lang="en-US" sz="2200"/>
          </a:p>
          <a:p>
            <a:pPr>
              <a:lnSpc>
                <a:spcPct val="110000"/>
              </a:lnSpc>
            </a:pPr>
            <a:endParaRPr lang="en-US" sz="2200"/>
          </a:p>
          <a:p>
            <a:pPr>
              <a:lnSpc>
                <a:spcPct val="110000"/>
              </a:lnSpc>
            </a:pPr>
            <a:r>
              <a:rPr lang="en-US" sz="2200"/>
              <a:t>Boohoo was founded in 2006, &amp; are one of the largest eCommerce fashion markets.</a:t>
            </a:r>
          </a:p>
        </p:txBody>
      </p:sp>
      <p:pic>
        <p:nvPicPr>
          <p:cNvPr id="6" name="Picture 5" descr="As Slavery Allegations Continue To Surround Boohoo, Why Fast Fashion Will  Never Be The Same Again">
            <a:extLst>
              <a:ext uri="{FF2B5EF4-FFF2-40B4-BE49-F238E27FC236}">
                <a16:creationId xmlns:a16="http://schemas.microsoft.com/office/drawing/2014/main" id="{CAF36F4E-FA7B-6BBA-252D-FC833B335702}"/>
              </a:ext>
            </a:extLst>
          </p:cNvPr>
          <p:cNvPicPr>
            <a:picLocks noChangeAspect="1"/>
          </p:cNvPicPr>
          <p:nvPr/>
        </p:nvPicPr>
        <p:blipFill rotWithShape="1">
          <a:blip r:embed="rId3">
            <a:extLst>
              <a:ext uri="{28A0092B-C50C-407E-A947-70E740481C1C}">
                <a14:useLocalDpi xmlns:a14="http://schemas.microsoft.com/office/drawing/2010/main" val="0"/>
              </a:ext>
            </a:extLst>
          </a:blip>
          <a:srcRect r="1" b="15820"/>
          <a:stretch/>
        </p:blipFill>
        <p:spPr bwMode="auto">
          <a:xfrm>
            <a:off x="6083644" y="3429000"/>
            <a:ext cx="6108356" cy="3432333"/>
          </a:xfrm>
          <a:prstGeom prst="rect">
            <a:avLst/>
          </a:prstGeom>
          <a:noFill/>
        </p:spPr>
      </p:pic>
    </p:spTree>
    <p:extLst>
      <p:ext uri="{BB962C8B-B14F-4D97-AF65-F5344CB8AC3E}">
        <p14:creationId xmlns:p14="http://schemas.microsoft.com/office/powerpoint/2010/main" val="1558943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6AEA5AB4-2C5A-4C31-87B5-8AEE1ABC8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271C7DD5-7534-4C64-85EA-F76DC5A3C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BF0E09B2-3F30-4CC7-8D68-D65034EA4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FE3E8-141E-A236-32FB-7C80EC509FBE}"/>
              </a:ext>
            </a:extLst>
          </p:cNvPr>
          <p:cNvSpPr>
            <a:spLocks noGrp="1"/>
          </p:cNvSpPr>
          <p:nvPr>
            <p:ph type="title"/>
          </p:nvPr>
        </p:nvSpPr>
        <p:spPr>
          <a:xfrm>
            <a:off x="484552" y="365125"/>
            <a:ext cx="5184728" cy="2753386"/>
          </a:xfrm>
        </p:spPr>
        <p:txBody>
          <a:bodyPr vert="horz" lIns="91440" tIns="45720" rIns="91440" bIns="45720" rtlCol="0" anchor="ctr">
            <a:normAutofit/>
          </a:bodyPr>
          <a:lstStyle/>
          <a:p>
            <a:r>
              <a:rPr lang="en-US" sz="5400" dirty="0"/>
              <a:t>New PIM System</a:t>
            </a:r>
          </a:p>
        </p:txBody>
      </p:sp>
      <p:pic>
        <p:nvPicPr>
          <p:cNvPr id="5" name="Picture 4" descr="Image result for boohoo logo">
            <a:extLst>
              <a:ext uri="{FF2B5EF4-FFF2-40B4-BE49-F238E27FC236}">
                <a16:creationId xmlns:a16="http://schemas.microsoft.com/office/drawing/2014/main" id="{2D2931FE-2D56-38C6-04F8-48AF9353D9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73367" y="3707199"/>
            <a:ext cx="4575201" cy="2562113"/>
          </a:xfrm>
          <a:prstGeom prst="rect">
            <a:avLst/>
          </a:prstGeom>
          <a:noFill/>
        </p:spPr>
      </p:pic>
      <p:grpSp>
        <p:nvGrpSpPr>
          <p:cNvPr id="50" name="Group 49">
            <a:extLst>
              <a:ext uri="{FF2B5EF4-FFF2-40B4-BE49-F238E27FC236}">
                <a16:creationId xmlns:a16="http://schemas.microsoft.com/office/drawing/2014/main" id="{94078E34-F34C-4282-96E4-6D432572B9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51" name="Rectangle 50">
              <a:extLst>
                <a:ext uri="{FF2B5EF4-FFF2-40B4-BE49-F238E27FC236}">
                  <a16:creationId xmlns:a16="http://schemas.microsoft.com/office/drawing/2014/main" id="{C35FC41C-8786-44E0-B81D-ED9000C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0967E311-3ADD-4CEE-8B26-8D060DA56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 Placeholder 3">
            <a:extLst>
              <a:ext uri="{FF2B5EF4-FFF2-40B4-BE49-F238E27FC236}">
                <a16:creationId xmlns:a16="http://schemas.microsoft.com/office/drawing/2014/main" id="{5D88F5F2-4614-97D8-F415-3600636409C1}"/>
              </a:ext>
            </a:extLst>
          </p:cNvPr>
          <p:cNvSpPr>
            <a:spLocks noGrp="1"/>
          </p:cNvSpPr>
          <p:nvPr>
            <p:ph type="body" sz="half" idx="2"/>
          </p:nvPr>
        </p:nvSpPr>
        <p:spPr>
          <a:xfrm>
            <a:off x="6449646" y="365125"/>
            <a:ext cx="4904153" cy="5811838"/>
          </a:xfrm>
        </p:spPr>
        <p:txBody>
          <a:bodyPr vert="horz" lIns="91440" tIns="45720" rIns="91440" bIns="45720" rtlCol="0">
            <a:normAutofit/>
          </a:bodyPr>
          <a:lstStyle/>
          <a:p>
            <a:r>
              <a:rPr lang="en-US" dirty="0"/>
              <a:t>Knowledge Management -  Systems</a:t>
            </a:r>
          </a:p>
          <a:p>
            <a:r>
              <a:rPr lang="en-US" dirty="0"/>
              <a:t>Boohoo ditched their EPR system, and have replaced it PIM, product Information Management technology. Managers gather Info together, It is also designed to speed up the market, as ERP system gave limited control</a:t>
            </a:r>
          </a:p>
        </p:txBody>
      </p:sp>
    </p:spTree>
    <p:extLst>
      <p:ext uri="{BB962C8B-B14F-4D97-AF65-F5344CB8AC3E}">
        <p14:creationId xmlns:p14="http://schemas.microsoft.com/office/powerpoint/2010/main" val="1108571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8" name="Rectangle 5137">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0" name="Rectangle 5139">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2" name="Rectangle 5141">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Rectangle 5143">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1AA04E-242A-154D-E761-FC7FC23B57F2}"/>
              </a:ext>
            </a:extLst>
          </p:cNvPr>
          <p:cNvSpPr>
            <a:spLocks noGrp="1"/>
          </p:cNvSpPr>
          <p:nvPr>
            <p:ph type="title"/>
          </p:nvPr>
        </p:nvSpPr>
        <p:spPr>
          <a:xfrm>
            <a:off x="484552" y="365125"/>
            <a:ext cx="5022630" cy="2430030"/>
          </a:xfrm>
        </p:spPr>
        <p:txBody>
          <a:bodyPr vert="horz" lIns="91440" tIns="45720" rIns="91440" bIns="45720" rtlCol="0" anchor="b">
            <a:normAutofit/>
          </a:bodyPr>
          <a:lstStyle/>
          <a:p>
            <a:pPr>
              <a:lnSpc>
                <a:spcPct val="90000"/>
              </a:lnSpc>
            </a:pPr>
            <a:r>
              <a:rPr lang="en-US" sz="5400"/>
              <a:t>Boohoo Use Porters Five Forces</a:t>
            </a:r>
          </a:p>
        </p:txBody>
      </p:sp>
      <p:sp>
        <p:nvSpPr>
          <p:cNvPr id="4" name="Text Placeholder 3">
            <a:extLst>
              <a:ext uri="{FF2B5EF4-FFF2-40B4-BE49-F238E27FC236}">
                <a16:creationId xmlns:a16="http://schemas.microsoft.com/office/drawing/2014/main" id="{69C9684F-6EC4-A23E-8858-5362AEF063E2}"/>
              </a:ext>
            </a:extLst>
          </p:cNvPr>
          <p:cNvSpPr>
            <a:spLocks noGrp="1"/>
          </p:cNvSpPr>
          <p:nvPr>
            <p:ph type="body" sz="half" idx="2"/>
          </p:nvPr>
        </p:nvSpPr>
        <p:spPr>
          <a:xfrm>
            <a:off x="484552" y="3054927"/>
            <a:ext cx="5022630" cy="3122036"/>
          </a:xfrm>
        </p:spPr>
        <p:txBody>
          <a:bodyPr vert="horz" lIns="91440" tIns="45720" rIns="91440" bIns="45720" rtlCol="0">
            <a:normAutofit/>
          </a:bodyPr>
          <a:lstStyle/>
          <a:p>
            <a:r>
              <a:rPr lang="en-US">
                <a:solidFill>
                  <a:schemeClr val="bg1"/>
                </a:solidFill>
              </a:rPr>
              <a:t>To prevent any</a:t>
            </a:r>
          </a:p>
          <a:p>
            <a:r>
              <a:rPr lang="en-US">
                <a:solidFill>
                  <a:schemeClr val="bg1"/>
                </a:solidFill>
              </a:rPr>
              <a:t>Threat’s by New entry</a:t>
            </a:r>
          </a:p>
          <a:p>
            <a:r>
              <a:rPr lang="en-US">
                <a:solidFill>
                  <a:schemeClr val="bg1"/>
                </a:solidFill>
              </a:rPr>
              <a:t> Competitor Rival’s</a:t>
            </a:r>
          </a:p>
          <a:p>
            <a:r>
              <a:rPr lang="en-US">
                <a:solidFill>
                  <a:schemeClr val="bg1"/>
                </a:solidFill>
              </a:rPr>
              <a:t>Supply Power</a:t>
            </a:r>
          </a:p>
          <a:p>
            <a:r>
              <a:rPr lang="en-US">
                <a:solidFill>
                  <a:schemeClr val="bg1"/>
                </a:solidFill>
              </a:rPr>
              <a:t>Buyer Power</a:t>
            </a:r>
          </a:p>
        </p:txBody>
      </p:sp>
      <p:pic>
        <p:nvPicPr>
          <p:cNvPr id="5122" name="Picture 2" descr="Image result for porters five forces">
            <a:extLst>
              <a:ext uri="{FF2B5EF4-FFF2-40B4-BE49-F238E27FC236}">
                <a16:creationId xmlns:a16="http://schemas.microsoft.com/office/drawing/2014/main" id="{46B4BD76-8645-D1F1-F189-9B2F75345607}"/>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22240" r="26769" b="1"/>
          <a:stretch/>
        </p:blipFill>
        <p:spPr bwMode="auto">
          <a:xfrm>
            <a:off x="6083644" y="10"/>
            <a:ext cx="610835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622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C5FA735-C6C9-4BE8-96ED-F6D8F0819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8701DBAC-D32A-46F8-9F14-C413B315F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0AD2E5C-A8A2-4231-B81F-B7C01A5A1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C078C-81BD-ECDA-E3A6-B4B325C5029B}"/>
              </a:ext>
            </a:extLst>
          </p:cNvPr>
          <p:cNvSpPr>
            <a:spLocks noGrp="1"/>
          </p:cNvSpPr>
          <p:nvPr>
            <p:ph type="title"/>
          </p:nvPr>
        </p:nvSpPr>
        <p:spPr>
          <a:xfrm>
            <a:off x="484552" y="365125"/>
            <a:ext cx="10869248" cy="2709671"/>
          </a:xfrm>
        </p:spPr>
        <p:txBody>
          <a:bodyPr vert="horz" lIns="91440" tIns="45720" rIns="91440" bIns="45720" rtlCol="0" anchor="b">
            <a:normAutofit/>
          </a:bodyPr>
          <a:lstStyle/>
          <a:p>
            <a:r>
              <a:rPr lang="en-US" sz="5400"/>
              <a:t>BOOHOO</a:t>
            </a:r>
            <a:br>
              <a:rPr lang="en-US" sz="5400"/>
            </a:br>
            <a:r>
              <a:rPr lang="en-US" sz="5400"/>
              <a:t>SWOT &amp; PESTEL</a:t>
            </a:r>
            <a:br>
              <a:rPr lang="en-US" sz="5400"/>
            </a:br>
            <a:r>
              <a:rPr lang="en-US" sz="5400"/>
              <a:t>ANALYSIS</a:t>
            </a:r>
          </a:p>
        </p:txBody>
      </p:sp>
      <p:grpSp>
        <p:nvGrpSpPr>
          <p:cNvPr id="38" name="Group 37">
            <a:extLst>
              <a:ext uri="{FF2B5EF4-FFF2-40B4-BE49-F238E27FC236}">
                <a16:creationId xmlns:a16="http://schemas.microsoft.com/office/drawing/2014/main" id="{862D7DA7-A487-46E7-BEBF-F109F6FA49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439920"/>
            <a:ext cx="6095998" cy="3418079"/>
            <a:chOff x="6096002" y="-9073"/>
            <a:chExt cx="6095998" cy="6867073"/>
          </a:xfrm>
        </p:grpSpPr>
        <p:sp>
          <p:nvSpPr>
            <p:cNvPr id="39" name="Rectangle 38">
              <a:extLst>
                <a:ext uri="{FF2B5EF4-FFF2-40B4-BE49-F238E27FC236}">
                  <a16:creationId xmlns:a16="http://schemas.microsoft.com/office/drawing/2014/main" id="{ED4C0233-8218-48FB-A9D5-BEC6AFF31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Rectangle 39">
              <a:extLst>
                <a:ext uri="{FF2B5EF4-FFF2-40B4-BE49-F238E27FC236}">
                  <a16:creationId xmlns:a16="http://schemas.microsoft.com/office/drawing/2014/main" id="{5963BFB9-6F7B-4911-9A46-A3A087122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grpSp>
      <p:sp>
        <p:nvSpPr>
          <p:cNvPr id="4" name="Text Placeholder 3">
            <a:extLst>
              <a:ext uri="{FF2B5EF4-FFF2-40B4-BE49-F238E27FC236}">
                <a16:creationId xmlns:a16="http://schemas.microsoft.com/office/drawing/2014/main" id="{4174A383-C160-05FA-FC53-2210EF8B44D1}"/>
              </a:ext>
            </a:extLst>
          </p:cNvPr>
          <p:cNvSpPr>
            <a:spLocks noGrp="1"/>
          </p:cNvSpPr>
          <p:nvPr>
            <p:ph type="body" sz="half" idx="2"/>
          </p:nvPr>
        </p:nvSpPr>
        <p:spPr>
          <a:xfrm>
            <a:off x="484552" y="3648041"/>
            <a:ext cx="5318371" cy="2703773"/>
          </a:xfrm>
        </p:spPr>
        <p:txBody>
          <a:bodyPr vert="horz" lIns="91440" tIns="45720" rIns="91440" bIns="45720" rtlCol="0">
            <a:normAutofit/>
          </a:bodyPr>
          <a:lstStyle/>
          <a:p>
            <a:r>
              <a:rPr lang="en-US"/>
              <a:t>All Professional Organisation both use both SWOT &amp; PESTEL ANALYSIS within their company, not just legal reasons but also for the macro environment.</a:t>
            </a:r>
          </a:p>
        </p:txBody>
      </p:sp>
      <p:pic>
        <p:nvPicPr>
          <p:cNvPr id="5" name="Picture 4" descr="Diagram&#10;&#10;Description automatically generated">
            <a:extLst>
              <a:ext uri="{FF2B5EF4-FFF2-40B4-BE49-F238E27FC236}">
                <a16:creationId xmlns:a16="http://schemas.microsoft.com/office/drawing/2014/main" id="{40FE5678-0156-F2EB-EA6E-95B54C9CB584}"/>
              </a:ext>
            </a:extLst>
          </p:cNvPr>
          <p:cNvPicPr>
            <a:picLocks noChangeAspect="1"/>
          </p:cNvPicPr>
          <p:nvPr/>
        </p:nvPicPr>
        <p:blipFill rotWithShape="1">
          <a:blip r:embed="rId2">
            <a:extLst>
              <a:ext uri="{28A0092B-C50C-407E-A947-70E740481C1C}">
                <a14:useLocalDpi xmlns:a14="http://schemas.microsoft.com/office/drawing/2010/main" val="0"/>
              </a:ext>
            </a:extLst>
          </a:blip>
          <a:srcRect t="12681" r="-2" b="33894"/>
          <a:stretch/>
        </p:blipFill>
        <p:spPr bwMode="auto">
          <a:xfrm>
            <a:off x="6299660" y="4248520"/>
            <a:ext cx="2675190" cy="1507351"/>
          </a:xfrm>
          <a:prstGeom prst="rect">
            <a:avLst/>
          </a:prstGeom>
          <a:noFill/>
        </p:spPr>
      </p:pic>
      <p:pic>
        <p:nvPicPr>
          <p:cNvPr id="6" name="Picture Placeholder 5" descr="Diagram&#10;&#10;Description automatically generated">
            <a:extLst>
              <a:ext uri="{FF2B5EF4-FFF2-40B4-BE49-F238E27FC236}">
                <a16:creationId xmlns:a16="http://schemas.microsoft.com/office/drawing/2014/main" id="{B6694D37-4A5E-49E9-77CB-A2C88F19B19C}"/>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2099" r="9557" b="-1"/>
          <a:stretch/>
        </p:blipFill>
        <p:spPr bwMode="auto">
          <a:xfrm>
            <a:off x="9336913" y="3652577"/>
            <a:ext cx="2395237" cy="2699238"/>
          </a:xfrm>
          <a:prstGeom prst="rect">
            <a:avLst/>
          </a:prstGeom>
          <a:noFill/>
        </p:spPr>
      </p:pic>
    </p:spTree>
    <p:extLst>
      <p:ext uri="{BB962C8B-B14F-4D97-AF65-F5344CB8AC3E}">
        <p14:creationId xmlns:p14="http://schemas.microsoft.com/office/powerpoint/2010/main" val="2761641361"/>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docProps/app.xml><?xml version="1.0" encoding="utf-8"?>
<Properties xmlns="http://schemas.openxmlformats.org/officeDocument/2006/extended-properties" xmlns:vt="http://schemas.openxmlformats.org/officeDocument/2006/docPropsVTypes">
  <Template>Ion</Template>
  <TotalTime>56</TotalTime>
  <Words>267</Words>
  <Application>Microsoft Office PowerPoint</Application>
  <PresentationFormat>Widescreen</PresentationFormat>
  <Paragraphs>29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Bahnschrift</vt:lpstr>
      <vt:lpstr>MatrixVTI</vt:lpstr>
      <vt:lpstr>AMAZON –    Knowledge Management  </vt:lpstr>
      <vt:lpstr>Amazon connects effortesley with one click, &amp; are one of the largest eCCommerce companies in the world</vt:lpstr>
      <vt:lpstr>Amazon </vt:lpstr>
      <vt:lpstr>Amazons cloud system</vt:lpstr>
      <vt:lpstr>Amazon’s Internal K.M</vt:lpstr>
      <vt:lpstr>AMAZON SWOT &amp; PESTEL    ANALYSIS </vt:lpstr>
      <vt:lpstr>PowerPoint Presentation</vt:lpstr>
      <vt:lpstr>New PIM System</vt:lpstr>
      <vt:lpstr>Boohoo Use Porters Five Forces</vt:lpstr>
      <vt:lpstr>BOOHOO SWOT &amp; PESTEL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    Knowledge Management  </dc:title>
  <dc:creator>Paula Canning</dc:creator>
  <cp:lastModifiedBy>Paula Canning</cp:lastModifiedBy>
  <cp:revision>1</cp:revision>
  <dcterms:created xsi:type="dcterms:W3CDTF">2022-11-09T14:34:20Z</dcterms:created>
  <dcterms:modified xsi:type="dcterms:W3CDTF">2022-11-09T15:30:49Z</dcterms:modified>
</cp:coreProperties>
</file>