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9"/>
  </p:notes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69"/>
    <p:restoredTop sz="95552"/>
  </p:normalViewPr>
  <p:slideViewPr>
    <p:cSldViewPr snapToGrid="0">
      <p:cViewPr varScale="1">
        <p:scale>
          <a:sx n="107" d="100"/>
          <a:sy n="107" d="100"/>
        </p:scale>
        <p:origin x="6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EB56B5-A7B2-8747-A1FB-BD71C88F8C65}" type="datetimeFigureOut">
              <a:rPr lang="en-US" smtClean="0"/>
              <a:t>10/27/23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00D39C-C9C0-8B47-9E1C-7BA09012E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499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00D39C-C9C0-8B47-9E1C-7BA09012EF7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985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kern="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00D39C-C9C0-8B47-9E1C-7BA09012EF7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7252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00D39C-C9C0-8B47-9E1C-7BA09012EF7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4354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00D39C-C9C0-8B47-9E1C-7BA09012EF7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6565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00D39C-C9C0-8B47-9E1C-7BA09012EF7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000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10/27/23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10/27/23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10/27/23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10/27/23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10/27/23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10/27/23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10/27/23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10/27/23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10/27/23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10/27/23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10/27/23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t>10/27/23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uowtsd-my.sharepoint.com/:v:/r/personal/2208182_student_uwtsd_ac_uk/Documents/Recording-20231027_215110.webm?csf=1&amp;web=1&amp;e=IQWzeQ&amp;nav=eyJyZWZlcnJhbEluZm8iOnsicmVmZXJyYWxBcHAiOiJTdHJlYW1XZWJBcHAiLCJyZWZlcnJhbFZpZXciOiJTaGFyZURpYWxvZyIsInJlZmVycmFsQXBwUGxhdGZvcm0iOiJXZWIiLCJyZWZlcnJhbE1vZGUiOiJ2aWV3In19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odaytranslations.com/consultancy-services/business-culture-and-etiquette/doing-business-in-france/#:~:text=Eye%20contact%20is%20important%20as,your%20pockets%20at%20all%20times" TargetMode="External"/><Relationship Id="rId3" Type="http://schemas.openxmlformats.org/officeDocument/2006/relationships/hyperlink" Target="https://hospitalityinsights.ehl.edu/key-language-skills-international-hotel-management-career" TargetMode="External"/><Relationship Id="rId7" Type="http://schemas.openxmlformats.org/officeDocument/2006/relationships/hyperlink" Target="https://thenounproject.com/icon/spa-163466/" TargetMode="External"/><Relationship Id="rId2" Type="http://schemas.openxmlformats.org/officeDocument/2006/relationships/hyperlink" Target="https://www.reginacoeli.com/blog/french-greetings,-gestures-and-kisses.html#:~:text=The%20French%20do%20not%20just,encounter%20only%20lasts%20five%20minut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diplomatie.gouv.fr/en/coming-to-france/studying-in-france/learning-french/article/10-good-reasons-for-learning" TargetMode="External"/><Relationship Id="rId5" Type="http://schemas.openxmlformats.org/officeDocument/2006/relationships/hyperlink" Target="https://hospitalitysearch.co.uk/benefits-of-being-multilingual/#:~:text=There%20are%20all%20kinds%20of,when%20dealing%20with%20international%20clients" TargetMode="External"/><Relationship Id="rId4" Type="http://schemas.openxmlformats.org/officeDocument/2006/relationships/hyperlink" Target="https://www.expatica.com/fr/living/integration/french-etiquette-101246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5809A-7229-708A-0AA0-0461DEB66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FOREIGN LANGUAGES AND CULTURAL AWARENESS – BMIH5003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B6C210-0D24-1F49-5AE5-2ACDE23441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Student Name: ZAHID LATIF</a:t>
            </a:r>
          </a:p>
          <a:p>
            <a:r>
              <a:rPr lang="en-US" dirty="0"/>
              <a:t>Student number: 2208182</a:t>
            </a:r>
          </a:p>
          <a:p>
            <a:r>
              <a:rPr lang="en-US" dirty="0"/>
              <a:t>Lecturer Name: HEIDI PROSSER</a:t>
            </a:r>
          </a:p>
          <a:p>
            <a:r>
              <a:rPr lang="en-US" dirty="0"/>
              <a:t>Assignment – Presentation</a:t>
            </a:r>
          </a:p>
          <a:p>
            <a:r>
              <a:rPr lang="en-GB" dirty="0">
                <a:hlinkClick r:id="rId2"/>
              </a:rPr>
              <a:t>Recording-20231027_215110.webm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4853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19440-55F5-383E-BF26-F6715A1DD53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Diversity Hotel &amp; Spa London </a:t>
            </a:r>
          </a:p>
        </p:txBody>
      </p:sp>
      <p:pic>
        <p:nvPicPr>
          <p:cNvPr id="8" name="Picture 7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CD894D5A-B84D-BBBB-604C-9DCFC3AA18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446" y="118754"/>
            <a:ext cx="4563277" cy="456327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9E7A7C1-257A-7B16-F6B2-72C93A9D9629}"/>
              </a:ext>
            </a:extLst>
          </p:cNvPr>
          <p:cNvSpPr txBox="1"/>
          <p:nvPr/>
        </p:nvSpPr>
        <p:spPr>
          <a:xfrm rot="20065905">
            <a:off x="9562594" y="2056461"/>
            <a:ext cx="7445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</a:rPr>
              <a:t>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3CB645-6074-02C2-709E-138356D71079}"/>
              </a:ext>
            </a:extLst>
          </p:cNvPr>
          <p:cNvSpPr txBox="1"/>
          <p:nvPr/>
        </p:nvSpPr>
        <p:spPr>
          <a:xfrm>
            <a:off x="10353308" y="1853287"/>
            <a:ext cx="7944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</a:rPr>
              <a:t>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D619F29-5F9A-2398-269F-2A685D4C693F}"/>
              </a:ext>
            </a:extLst>
          </p:cNvPr>
          <p:cNvSpPr txBox="1"/>
          <p:nvPr/>
        </p:nvSpPr>
        <p:spPr>
          <a:xfrm rot="971534">
            <a:off x="11305677" y="2032872"/>
            <a:ext cx="8094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</a:rPr>
              <a:t>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9D42C4D-047F-922C-4C0B-DF3A6A40444E}"/>
              </a:ext>
            </a:extLst>
          </p:cNvPr>
          <p:cNvSpPr txBox="1"/>
          <p:nvPr/>
        </p:nvSpPr>
        <p:spPr>
          <a:xfrm>
            <a:off x="9151099" y="3285859"/>
            <a:ext cx="3198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</a:rPr>
              <a:t>LONDON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F0D7742-3D4D-6A34-A643-42260ABDFA5B}"/>
              </a:ext>
            </a:extLst>
          </p:cNvPr>
          <p:cNvSpPr txBox="1"/>
          <p:nvPr/>
        </p:nvSpPr>
        <p:spPr>
          <a:xfrm>
            <a:off x="9780103" y="3923213"/>
            <a:ext cx="2292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(Noun Project, </a:t>
            </a:r>
            <a:r>
              <a:rPr lang="en-GB" sz="18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n.d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).</a:t>
            </a:r>
            <a:r>
              <a:rPr lang="en-GB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559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9B0F3308-12C4-4DD7-ABB4-D0DFAA3C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6A24046D-AAB6-4470-AC22-6448D576E5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211A0A85-392D-49DA-B9EC-82262B3B96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55" name="Rectangle 54">
            <a:extLst>
              <a:ext uri="{FF2B5EF4-FFF2-40B4-BE49-F238E27FC236}">
                <a16:creationId xmlns:a16="http://schemas.microsoft.com/office/drawing/2014/main" id="{73AFD74C-283C-45BD-885B-6E6635E4B3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CE3DE725-FEB0-422F-BDBA-A29C95768A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5058156-257B-4118-BA50-5869C8AF6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06316F-2633-C97F-7B91-8FEFFB1B5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9803" y="808056"/>
            <a:ext cx="8608037" cy="1077229"/>
          </a:xfrm>
        </p:spPr>
        <p:txBody>
          <a:bodyPr>
            <a:normAutofit/>
          </a:bodyPr>
          <a:lstStyle/>
          <a:p>
            <a:pPr algn="l"/>
            <a:r>
              <a:rPr lang="en-US"/>
              <a:t>Benefits of multilingualism for hotel staff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12A692-406B-AC8E-B813-A20970CDE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5805" y="2052116"/>
            <a:ext cx="2658877" cy="3997828"/>
          </a:xfrm>
        </p:spPr>
        <p:txBody>
          <a:bodyPr>
            <a:normAutofit/>
          </a:bodyPr>
          <a:lstStyle/>
          <a:p>
            <a:r>
              <a:rPr lang="en-US" sz="1600"/>
              <a:t>Translation</a:t>
            </a:r>
          </a:p>
          <a:p>
            <a:r>
              <a:rPr lang="en-US" sz="1600" dirty="0"/>
              <a:t>Cultural gap </a:t>
            </a:r>
            <a:r>
              <a:rPr lang="en-GB" sz="1600" dirty="0"/>
              <a:t>(Hospitality Search International, 2023). </a:t>
            </a:r>
            <a:endParaRPr lang="en-US" sz="1600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D23B4D99-FEA8-489A-8436-A2F113BE1B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821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444DC-0E9C-65BC-6659-1F1DA2D21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Importance of language awareness skills for hotel staff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200CA2-3A23-FC72-5463-04DAB43F16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Reading and comprehension skills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Good listening skills 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(EHL Insights, 2023).</a:t>
            </a:r>
            <a:r>
              <a:rPr lang="en-GB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6185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1C99D2-A290-66CA-1CA9-B77874741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Language: French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E7BC09-3ECD-026E-70B2-9770E4ACDB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Where is it spoken? </a:t>
            </a:r>
            <a:r>
              <a:rPr lang="en-GB" sz="1800" dirty="0">
                <a:effectLst/>
                <a:ea typeface="Calibri" panose="020F0502020204030204" pitchFamily="34" charset="0"/>
              </a:rPr>
              <a:t>(Ministry for Europe and Foreign Affairs, 2023).</a:t>
            </a:r>
            <a:r>
              <a:rPr lang="en-GB" dirty="0">
                <a:effectLst/>
              </a:rPr>
              <a:t> </a:t>
            </a:r>
            <a:endParaRPr lang="en-US" dirty="0"/>
          </a:p>
          <a:p>
            <a:r>
              <a:rPr lang="en-US" dirty="0"/>
              <a:t>Is it hard to learn?</a:t>
            </a:r>
          </a:p>
          <a:p>
            <a:r>
              <a:rPr lang="en-US" dirty="0"/>
              <a:t>What is considered polite/impolite in a business context? (</a:t>
            </a:r>
            <a:r>
              <a:rPr lang="en-US" dirty="0" err="1"/>
              <a:t>Coeli</a:t>
            </a:r>
            <a:r>
              <a:rPr lang="en-US" dirty="0"/>
              <a:t>, 2023).</a:t>
            </a:r>
          </a:p>
        </p:txBody>
      </p:sp>
    </p:spTree>
    <p:extLst>
      <p:ext uri="{BB962C8B-B14F-4D97-AF65-F5344CB8AC3E}">
        <p14:creationId xmlns:p14="http://schemas.microsoft.com/office/powerpoint/2010/main" val="3735304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181AB-9FAB-B5E8-CB5F-31ADF9CB9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B643CE-68F9-0829-8D73-E1C2D478B8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Greetings </a:t>
            </a:r>
            <a:r>
              <a:rPr lang="en-GB" sz="180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sz="1800" kern="100" dirty="0">
                <a:ea typeface="Calibri" panose="020F0502020204030204" pitchFamily="34" charset="0"/>
                <a:cs typeface="Calibri" panose="020F0502020204030204" pitchFamily="34" charset="0"/>
              </a:rPr>
              <a:t>Expatica,</a:t>
            </a:r>
            <a:r>
              <a:rPr lang="en-GB" sz="180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2023).</a:t>
            </a:r>
            <a:endParaRPr lang="en-US" dirty="0"/>
          </a:p>
          <a:p>
            <a:r>
              <a:rPr lang="en-US" dirty="0"/>
              <a:t>First impressions </a:t>
            </a:r>
            <a:r>
              <a:rPr lang="en-US" sz="1800" dirty="0">
                <a:effectLst/>
                <a:ea typeface="Calibri" panose="020F0502020204030204" pitchFamily="34" charset="0"/>
              </a:rPr>
              <a:t>(Today Translations, 2023).</a:t>
            </a:r>
            <a:r>
              <a:rPr lang="en-GB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9249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99226-8F3D-F907-F150-9F5030A88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01D96D-72C2-3C01-F65F-C565794017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0742" y="1952172"/>
            <a:ext cx="7796540" cy="4511430"/>
          </a:xfrm>
        </p:spPr>
        <p:txBody>
          <a:bodyPr>
            <a:noAutofit/>
          </a:bodyPr>
          <a:lstStyle/>
          <a:p>
            <a:r>
              <a:rPr lang="en-GB" sz="1050" kern="1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Coeli</a:t>
            </a:r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R. (2023) Language Institute – </a:t>
            </a:r>
            <a:r>
              <a:rPr lang="en-GB" sz="1050" i="1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French Greetings, Gestures and Kisses</a:t>
            </a:r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Available at: </a:t>
            </a:r>
            <a:r>
              <a:rPr lang="en-GB" sz="1050" u="sng" kern="100" dirty="0">
                <a:effectLst/>
                <a:ea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https://www.reginacoeli.com/blog/french-greetings,-gestures-and-kisses.html#:~:text=The%20French%20do%20not%20just,encounter%20only%20lasts%20five%20minutes</a:t>
            </a:r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 (Accessed: 24</a:t>
            </a:r>
            <a:r>
              <a:rPr lang="en-GB" sz="1050" kern="100" baseline="300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October 2023).                      </a:t>
            </a:r>
          </a:p>
          <a:p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EHL Insights (2023) </a:t>
            </a:r>
            <a:r>
              <a:rPr lang="en-GB" sz="1050" i="1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Language skills for an international hotel management career</a:t>
            </a:r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Available at: </a:t>
            </a:r>
            <a:r>
              <a:rPr lang="en-US" sz="1050" u="sng" kern="100" dirty="0">
                <a:effectLst/>
                <a:ea typeface="Calibri" panose="020F0502020204030204" pitchFamily="34" charset="0"/>
                <a:cs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https://hospitalityinsights.ehl.edu/key-language-skills-international-hotel-management-career</a:t>
            </a:r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(Accessed:  22</a:t>
            </a:r>
            <a:r>
              <a:rPr lang="en-GB" sz="1050" kern="100" baseline="300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nd</a:t>
            </a:r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October 2023).         </a:t>
            </a:r>
          </a:p>
          <a:p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Expatica (2023) French Etiquette and Manners available at: </a:t>
            </a:r>
            <a:r>
              <a:rPr lang="en-GB" sz="1050" u="sng" kern="100" dirty="0">
                <a:effectLst/>
                <a:ea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https://www.expatica.com/fr/living/integration/french-etiquette-101246/</a:t>
            </a:r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(Accessed: 26 October 2023). </a:t>
            </a:r>
          </a:p>
          <a:p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Hospitality Search International (2023) </a:t>
            </a:r>
            <a:r>
              <a:rPr lang="en-GB" sz="1050" i="1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Benefits of Being Multilingual</a:t>
            </a:r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Available at: </a:t>
            </a:r>
            <a:r>
              <a:rPr lang="en-GB" sz="105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050" u="sng" kern="100" dirty="0">
                <a:effectLst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https://hospitalitysearch.co.uk/benefits-of-being-multilingual/#:~:text=There%20are%20all%20kinds%20of,when%20dealing%20with%20international%20clients</a:t>
            </a:r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(Accessed: 22</a:t>
            </a:r>
            <a:r>
              <a:rPr lang="en-GB" sz="1050" kern="100" baseline="300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nd</a:t>
            </a:r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October 2023).       </a:t>
            </a:r>
          </a:p>
          <a:p>
            <a:r>
              <a:rPr lang="en-US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Ministry for Europe and Foreign Affairs (2023) France Diplomacy – 10 good reasons to learn French Available at: </a:t>
            </a:r>
            <a:r>
              <a:rPr lang="en-US" sz="1050" u="sng" kern="100" dirty="0">
                <a:effectLst/>
                <a:ea typeface="Calibri" panose="020F0502020204030204" pitchFamily="34" charset="0"/>
                <a:cs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https://www.diplomatie.gouv.fr/en/coming-to-france/studying-in-france/learning-french/article/10-good-reasons-for-learning</a:t>
            </a:r>
            <a:r>
              <a:rPr lang="en-US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(Accessed: 22</a:t>
            </a:r>
            <a:r>
              <a:rPr lang="en-US" sz="1050" kern="100" baseline="300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nd</a:t>
            </a:r>
            <a:r>
              <a:rPr lang="en-US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October 2023).</a:t>
            </a:r>
            <a:endParaRPr lang="en-GB" sz="1050" kern="1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Noun Project Inc. (</a:t>
            </a:r>
            <a:r>
              <a:rPr lang="en-GB" sz="1050" kern="1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n.d</a:t>
            </a:r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) Logo image Available at: </a:t>
            </a:r>
            <a:r>
              <a:rPr lang="en-GB" sz="1050" u="sng" kern="100" dirty="0">
                <a:effectLst/>
                <a:ea typeface="Calibri" panose="020F0502020204030204" pitchFamily="34" charset="0"/>
                <a:cs typeface="Calibri" panose="020F050202020403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https://thenounproject.com/icon/spa-163466/</a:t>
            </a:r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(Accessed: 23</a:t>
            </a:r>
            <a:r>
              <a:rPr lang="en-GB" sz="1050" kern="100" baseline="300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rd</a:t>
            </a:r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October 2023).              </a:t>
            </a:r>
          </a:p>
          <a:p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Today Translations (2023) D</a:t>
            </a:r>
            <a:r>
              <a:rPr lang="en-GB" sz="1050" i="1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oing Business in France </a:t>
            </a:r>
            <a:r>
              <a:rPr lang="en-GB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Available at: </a:t>
            </a:r>
            <a:r>
              <a:rPr lang="en-US" sz="1050" u="sng" kern="100" dirty="0">
                <a:effectLst/>
                <a:ea typeface="Calibri" panose="020F0502020204030204" pitchFamily="34" charset="0"/>
                <a:cs typeface="Calibri" panose="020F050202020403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https://www.todaytranslations.com/consultancy-services/business-culture-and-etiquette/doing-business-in-france/#:~:text=Eye%20contact%20is%20important%20as,your%20pockets%20at%20all%20times</a:t>
            </a:r>
            <a:r>
              <a:rPr lang="en-US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(Accessed:  24</a:t>
            </a:r>
            <a:r>
              <a:rPr lang="en-US" sz="1050" kern="100" baseline="300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US" sz="1050" kern="1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October 2023).              </a:t>
            </a:r>
            <a:endParaRPr lang="en-GB" sz="105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105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2127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Madison</Template>
  <TotalTime>1551</TotalTime>
  <Words>456</Words>
  <Application>Microsoft Macintosh PowerPoint</Application>
  <PresentationFormat>Widescreen</PresentationFormat>
  <Paragraphs>38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MS Shell Dlg 2</vt:lpstr>
      <vt:lpstr>Wingdings</vt:lpstr>
      <vt:lpstr>Wingdings 3</vt:lpstr>
      <vt:lpstr>Madison</vt:lpstr>
      <vt:lpstr>FOREIGN LANGUAGES AND CULTURAL AWARENESS – BMIH5003</vt:lpstr>
      <vt:lpstr>Diversity Hotel &amp; Spa London </vt:lpstr>
      <vt:lpstr>Benefits of multilingualism for hotel staff </vt:lpstr>
      <vt:lpstr>Importance of language awareness skills for hotel staff</vt:lpstr>
      <vt:lpstr>Language: French</vt:lpstr>
      <vt:lpstr>Examples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Diversity Hotel &amp; Spa London </dc:title>
  <dc:creator>Zayna Latif92</dc:creator>
  <cp:lastModifiedBy>Zayna Latif92</cp:lastModifiedBy>
  <cp:revision>31</cp:revision>
  <dcterms:created xsi:type="dcterms:W3CDTF">2023-10-26T17:51:06Z</dcterms:created>
  <dcterms:modified xsi:type="dcterms:W3CDTF">2023-10-27T21:08:45Z</dcterms:modified>
</cp:coreProperties>
</file>