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9"/>
  </p:notesMasterIdLst>
  <p:sldIdLst>
    <p:sldId id="256" r:id="rId7"/>
    <p:sldId id="266" r:id="rId8"/>
    <p:sldId id="257" r:id="rId9"/>
    <p:sldId id="291" r:id="rId10"/>
    <p:sldId id="267" r:id="rId11"/>
    <p:sldId id="259" r:id="rId12"/>
    <p:sldId id="268" r:id="rId13"/>
    <p:sldId id="269" r:id="rId14"/>
    <p:sldId id="270" r:id="rId15"/>
    <p:sldId id="271" r:id="rId16"/>
    <p:sldId id="293" r:id="rId17"/>
    <p:sldId id="273" r:id="rId18"/>
    <p:sldId id="292" r:id="rId19"/>
    <p:sldId id="262" r:id="rId20"/>
    <p:sldId id="280" r:id="rId21"/>
    <p:sldId id="263" r:id="rId22"/>
    <p:sldId id="264" r:id="rId23"/>
    <p:sldId id="274" r:id="rId24"/>
    <p:sldId id="279" r:id="rId25"/>
    <p:sldId id="277" r:id="rId26"/>
    <p:sldId id="278" r:id="rId27"/>
    <p:sldId id="26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8DF7D6-ECC0-4279-92C8-C5760139DAB1}" v="1" dt="2026-03-30T11:15:38.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101" autoAdjust="0"/>
    <p:restoredTop sz="92288" autoAdjust="0"/>
  </p:normalViewPr>
  <p:slideViewPr>
    <p:cSldViewPr snapToGrid="0" snapToObjects="1">
      <p:cViewPr varScale="1">
        <p:scale>
          <a:sx n="76" d="100"/>
          <a:sy n="76" d="100"/>
        </p:scale>
        <p:origin x="29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microsoft.com/office/2016/11/relationships/changesInfo" Target="changesInfos/changesInfo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surani" userId="0c89b7dc58ba05c7" providerId="LiveId" clId="{633D0E4D-177C-4605-947F-312036DBBE28}"/>
    <pc:docChg chg="custSel addSld modSld">
      <pc:chgData name="laila surani" userId="0c89b7dc58ba05c7" providerId="LiveId" clId="{633D0E4D-177C-4605-947F-312036DBBE28}" dt="2026-03-30T11:25:04.156" v="350" actId="20577"/>
      <pc:docMkLst>
        <pc:docMk/>
      </pc:docMkLst>
      <pc:sldChg chg="modSp mod">
        <pc:chgData name="laila surani" userId="0c89b7dc58ba05c7" providerId="LiveId" clId="{633D0E4D-177C-4605-947F-312036DBBE28}" dt="2026-03-30T11:14:34.555" v="74" actId="20577"/>
        <pc:sldMkLst>
          <pc:docMk/>
          <pc:sldMk cId="3698887694" sldId="259"/>
        </pc:sldMkLst>
        <pc:spChg chg="mod">
          <ac:chgData name="laila surani" userId="0c89b7dc58ba05c7" providerId="LiveId" clId="{633D0E4D-177C-4605-947F-312036DBBE28}" dt="2026-03-30T11:14:34.555" v="74" actId="20577"/>
          <ac:spMkLst>
            <pc:docMk/>
            <pc:sldMk cId="3698887694" sldId="259"/>
            <ac:spMk id="3" creationId="{CC0CF25D-2CCA-719C-6DDF-9948BD414816}"/>
          </ac:spMkLst>
        </pc:spChg>
      </pc:sldChg>
      <pc:sldChg chg="modSp mod">
        <pc:chgData name="laila surani" userId="0c89b7dc58ba05c7" providerId="LiveId" clId="{633D0E4D-177C-4605-947F-312036DBBE28}" dt="2026-03-30T11:14:27.112" v="71" actId="20577"/>
        <pc:sldMkLst>
          <pc:docMk/>
          <pc:sldMk cId="624190045" sldId="267"/>
        </pc:sldMkLst>
        <pc:spChg chg="mod">
          <ac:chgData name="laila surani" userId="0c89b7dc58ba05c7" providerId="LiveId" clId="{633D0E4D-177C-4605-947F-312036DBBE28}" dt="2026-03-30T11:14:27.112" v="71" actId="20577"/>
          <ac:spMkLst>
            <pc:docMk/>
            <pc:sldMk cId="624190045" sldId="267"/>
            <ac:spMk id="3" creationId="{CC0CF25D-2CCA-719C-6DDF-9948BD414816}"/>
          </ac:spMkLst>
        </pc:spChg>
      </pc:sldChg>
      <pc:sldChg chg="modSp mod">
        <pc:chgData name="laila surani" userId="0c89b7dc58ba05c7" providerId="LiveId" clId="{633D0E4D-177C-4605-947F-312036DBBE28}" dt="2026-03-30T11:14:39.649" v="77" actId="20577"/>
        <pc:sldMkLst>
          <pc:docMk/>
          <pc:sldMk cId="1437531789" sldId="268"/>
        </pc:sldMkLst>
        <pc:spChg chg="mod">
          <ac:chgData name="laila surani" userId="0c89b7dc58ba05c7" providerId="LiveId" clId="{633D0E4D-177C-4605-947F-312036DBBE28}" dt="2026-03-30T11:14:39.649" v="77" actId="20577"/>
          <ac:spMkLst>
            <pc:docMk/>
            <pc:sldMk cId="1437531789" sldId="268"/>
            <ac:spMk id="3" creationId="{CC0CF25D-2CCA-719C-6DDF-9948BD414816}"/>
          </ac:spMkLst>
        </pc:spChg>
      </pc:sldChg>
      <pc:sldChg chg="modSp mod">
        <pc:chgData name="laila surani" userId="0c89b7dc58ba05c7" providerId="LiveId" clId="{633D0E4D-177C-4605-947F-312036DBBE28}" dt="2026-03-30T11:14:44.861" v="80" actId="20577"/>
        <pc:sldMkLst>
          <pc:docMk/>
          <pc:sldMk cId="2159992070" sldId="269"/>
        </pc:sldMkLst>
        <pc:spChg chg="mod">
          <ac:chgData name="laila surani" userId="0c89b7dc58ba05c7" providerId="LiveId" clId="{633D0E4D-177C-4605-947F-312036DBBE28}" dt="2026-03-30T11:14:44.861" v="80" actId="20577"/>
          <ac:spMkLst>
            <pc:docMk/>
            <pc:sldMk cId="2159992070" sldId="269"/>
            <ac:spMk id="3" creationId="{CC0CF25D-2CCA-719C-6DDF-9948BD414816}"/>
          </ac:spMkLst>
        </pc:spChg>
      </pc:sldChg>
      <pc:sldChg chg="modSp mod">
        <pc:chgData name="laila surani" userId="0c89b7dc58ba05c7" providerId="LiveId" clId="{633D0E4D-177C-4605-947F-312036DBBE28}" dt="2026-03-30T11:14:49.369" v="83" actId="20577"/>
        <pc:sldMkLst>
          <pc:docMk/>
          <pc:sldMk cId="2799648359" sldId="270"/>
        </pc:sldMkLst>
        <pc:spChg chg="mod">
          <ac:chgData name="laila surani" userId="0c89b7dc58ba05c7" providerId="LiveId" clId="{633D0E4D-177C-4605-947F-312036DBBE28}" dt="2026-03-30T11:14:49.369" v="83" actId="20577"/>
          <ac:spMkLst>
            <pc:docMk/>
            <pc:sldMk cId="2799648359" sldId="270"/>
            <ac:spMk id="3" creationId="{CC0CF25D-2CCA-719C-6DDF-9948BD414816}"/>
          </ac:spMkLst>
        </pc:spChg>
      </pc:sldChg>
      <pc:sldChg chg="modSp mod">
        <pc:chgData name="laila surani" userId="0c89b7dc58ba05c7" providerId="LiveId" clId="{633D0E4D-177C-4605-947F-312036DBBE28}" dt="2026-03-30T11:14:57.151" v="86" actId="20577"/>
        <pc:sldMkLst>
          <pc:docMk/>
          <pc:sldMk cId="2169460138" sldId="271"/>
        </pc:sldMkLst>
        <pc:spChg chg="mod">
          <ac:chgData name="laila surani" userId="0c89b7dc58ba05c7" providerId="LiveId" clId="{633D0E4D-177C-4605-947F-312036DBBE28}" dt="2026-03-30T11:14:57.151" v="86" actId="20577"/>
          <ac:spMkLst>
            <pc:docMk/>
            <pc:sldMk cId="2169460138" sldId="271"/>
            <ac:spMk id="3" creationId="{CC0CF25D-2CCA-719C-6DDF-9948BD414816}"/>
          </ac:spMkLst>
        </pc:spChg>
      </pc:sldChg>
      <pc:sldChg chg="modSp mod">
        <pc:chgData name="laila surani" userId="0c89b7dc58ba05c7" providerId="LiveId" clId="{633D0E4D-177C-4605-947F-312036DBBE28}" dt="2026-03-30T11:13:37.291" v="68" actId="20577"/>
        <pc:sldMkLst>
          <pc:docMk/>
          <pc:sldMk cId="228402387" sldId="291"/>
        </pc:sldMkLst>
        <pc:spChg chg="mod">
          <ac:chgData name="laila surani" userId="0c89b7dc58ba05c7" providerId="LiveId" clId="{633D0E4D-177C-4605-947F-312036DBBE28}" dt="2026-03-30T11:13:37.291" v="68" actId="20577"/>
          <ac:spMkLst>
            <pc:docMk/>
            <pc:sldMk cId="228402387" sldId="291"/>
            <ac:spMk id="2" creationId="{04B8CBF0-14FD-1CD7-67BC-795AFABD1BE7}"/>
          </ac:spMkLst>
        </pc:spChg>
      </pc:sldChg>
      <pc:sldChg chg="modSp new mod">
        <pc:chgData name="laila surani" userId="0c89b7dc58ba05c7" providerId="LiveId" clId="{633D0E4D-177C-4605-947F-312036DBBE28}" dt="2026-03-30T11:25:04.156" v="350" actId="20577"/>
        <pc:sldMkLst>
          <pc:docMk/>
          <pc:sldMk cId="1312739990" sldId="293"/>
        </pc:sldMkLst>
        <pc:spChg chg="mod">
          <ac:chgData name="laila surani" userId="0c89b7dc58ba05c7" providerId="LiveId" clId="{633D0E4D-177C-4605-947F-312036DBBE28}" dt="2026-03-30T11:15:56.085" v="222" actId="20577"/>
          <ac:spMkLst>
            <pc:docMk/>
            <pc:sldMk cId="1312739990" sldId="293"/>
            <ac:spMk id="2" creationId="{63870BC1-59B4-9119-0443-ED01BB57C34E}"/>
          </ac:spMkLst>
        </pc:spChg>
        <pc:spChg chg="mod">
          <ac:chgData name="laila surani" userId="0c89b7dc58ba05c7" providerId="LiveId" clId="{633D0E4D-177C-4605-947F-312036DBBE28}" dt="2026-03-30T11:25:04.156" v="350" actId="20577"/>
          <ac:spMkLst>
            <pc:docMk/>
            <pc:sldMk cId="1312739990" sldId="293"/>
            <ac:spMk id="3" creationId="{4D0EA42B-0FFC-DB72-B1A6-48300FA613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166328-DB5D-435D-BB31-B3A77A663FDE}" type="datetimeFigureOut">
              <a:rPr lang="en-GB" smtClean="0"/>
              <a:t>30/03/2026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8BF4BB-06DA-404D-97FF-6F5BB279AE4A}" type="slidenum">
              <a:rPr lang="en-GB" smtClean="0"/>
              <a:t>‹#›</a:t>
            </a:fld>
            <a:endParaRPr lang="en-GB"/>
          </a:p>
        </p:txBody>
      </p:sp>
    </p:spTree>
    <p:extLst>
      <p:ext uri="{BB962C8B-B14F-4D97-AF65-F5344CB8AC3E}">
        <p14:creationId xmlns:p14="http://schemas.microsoft.com/office/powerpoint/2010/main" val="1882465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 Conclusion- </a:t>
            </a:r>
            <a:r>
              <a:rPr lang="en-GB" dirty="0"/>
              <a:t>Technologies in elderly care provide significant benefits, from enhancing independence and safety to improving access to healthcare and reducing costs. While these solutions offer promising results, it’s essential to also consider the limitations and ethical issues, which will be covered in the next section.</a:t>
            </a:r>
            <a:endParaRPr lang="en-GB" b="1" dirty="0"/>
          </a:p>
        </p:txBody>
      </p:sp>
      <p:sp>
        <p:nvSpPr>
          <p:cNvPr id="4" name="Slide Number Placeholder 3"/>
          <p:cNvSpPr>
            <a:spLocks noGrp="1"/>
          </p:cNvSpPr>
          <p:nvPr>
            <p:ph type="sldNum" sz="quarter" idx="5"/>
          </p:nvPr>
        </p:nvSpPr>
        <p:spPr/>
        <p:txBody>
          <a:bodyPr/>
          <a:lstStyle/>
          <a:p>
            <a:fld id="{518BF4BB-06DA-404D-97FF-6F5BB279AE4A}" type="slidenum">
              <a:rPr lang="en-GB" smtClean="0"/>
              <a:t>10</a:t>
            </a:fld>
            <a:endParaRPr lang="en-GB"/>
          </a:p>
        </p:txBody>
      </p:sp>
    </p:spTree>
    <p:extLst>
      <p:ext uri="{BB962C8B-B14F-4D97-AF65-F5344CB8AC3E}">
        <p14:creationId xmlns:p14="http://schemas.microsoft.com/office/powerpoint/2010/main" val="3853496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3/30/2026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e9VhTA-TgKM"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hyperlink" Target="https://www.ageuk.org.uk/globalassets/age-uk/documents/reports-and-publications/reports-and-briefings/active-communities/internet-use-statistics-june-2024.pdf"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news.joindementiaresearch.nihr.ac.uk/study-explores-value-new-technology-locate-missing-people-dementia/" TargetMode="External"/><Relationship Id="rId2" Type="http://schemas.openxmlformats.org/officeDocument/2006/relationships/hyperlink" Target="https://www.alzint.org/resource/world-alzheimer-report-2023/" TargetMode="External"/><Relationship Id="rId1" Type="http://schemas.openxmlformats.org/officeDocument/2006/relationships/slideLayout" Target="../slideLayouts/slideLayout4.xml"/><Relationship Id="rId6" Type="http://schemas.openxmlformats.org/officeDocument/2006/relationships/hyperlink" Target="https://www.who.int/news-room/fact-sheets/detail/dementia" TargetMode="External"/><Relationship Id="rId5" Type="http://schemas.openxmlformats.org/officeDocument/2006/relationships/hyperlink" Target="https://www.ons.gov.uk/businessindustryandtrade/itandinternetindustry/bulletins/internetusers/2020" TargetMode="External"/><Relationship Id="rId4" Type="http://schemas.openxmlformats.org/officeDocument/2006/relationships/hyperlink" Target="https://www.nhs.uk/conditions/dementia/about/#:~:text=What%20is%20dementia,between%20Alzheimer's%20disease%20and%20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9A1B45-6B37-A4AF-E127-B1CC37E0A4F4}"/>
              </a:ext>
            </a:extLst>
          </p:cNvPr>
          <p:cNvSpPr txBox="1"/>
          <p:nvPr/>
        </p:nvSpPr>
        <p:spPr>
          <a:xfrm>
            <a:off x="945931" y="1407650"/>
            <a:ext cx="12044855" cy="2123658"/>
          </a:xfrm>
          <a:prstGeom prst="rect">
            <a:avLst/>
          </a:prstGeom>
          <a:noFill/>
        </p:spPr>
        <p:txBody>
          <a:bodyPr wrap="square">
            <a:spAutoFit/>
          </a:bodyPr>
          <a:lstStyle/>
          <a:p>
            <a:r>
              <a:rPr lang="en-GB" sz="4400" dirty="0">
                <a:solidFill>
                  <a:schemeClr val="bg1"/>
                </a:solidFill>
              </a:rPr>
              <a:t>BMHP6027- Empowering the Older Person</a:t>
            </a:r>
          </a:p>
          <a:p>
            <a:r>
              <a:rPr lang="en-GB" sz="4400" dirty="0">
                <a:solidFill>
                  <a:schemeClr val="bg1"/>
                </a:solidFill>
              </a:rPr>
              <a:t>Week 7- Critical Evaluation of Technological   Solutions</a:t>
            </a:r>
          </a:p>
        </p:txBody>
      </p:sp>
    </p:spTree>
    <p:extLst>
      <p:ext uri="{BB962C8B-B14F-4D97-AF65-F5344CB8AC3E}">
        <p14:creationId xmlns:p14="http://schemas.microsoft.com/office/powerpoint/2010/main" val="3542310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normAutofit/>
          </a:bodyPr>
          <a:lstStyle/>
          <a:p>
            <a:pPr algn="ctr"/>
            <a:r>
              <a:rPr lang="en-GB" sz="4800" b="1" dirty="0">
                <a:latin typeface="+mn-lt"/>
              </a:rPr>
              <a:t>Learning Objectives for this Session</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8219" y="1825625"/>
            <a:ext cx="11760209" cy="3575934"/>
          </a:xfrm>
        </p:spPr>
        <p:txBody>
          <a:bodyPr/>
          <a:lstStyle/>
          <a:p>
            <a:r>
              <a:rPr lang="en-GB" dirty="0"/>
              <a:t>Evaluate the benefits and limitations of technological solutions in elderly care.</a:t>
            </a:r>
          </a:p>
          <a:p>
            <a:endParaRPr lang="en-GB" dirty="0"/>
          </a:p>
          <a:p>
            <a:r>
              <a:rPr lang="en-GB" dirty="0"/>
              <a:t>Discuss ethical concerns, including autonomy, privacy, and dignity.</a:t>
            </a:r>
          </a:p>
          <a:p>
            <a:endParaRPr lang="en-GB" dirty="0"/>
          </a:p>
          <a:p>
            <a:r>
              <a:rPr lang="en-GB" dirty="0"/>
              <a:t>Engage in debates regarding the ethical use of technology in the care of older adults.</a:t>
            </a:r>
          </a:p>
        </p:txBody>
      </p:sp>
    </p:spTree>
    <p:extLst>
      <p:ext uri="{BB962C8B-B14F-4D97-AF65-F5344CB8AC3E}">
        <p14:creationId xmlns:p14="http://schemas.microsoft.com/office/powerpoint/2010/main" val="3920723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8CBF0-14FD-1CD7-67BC-795AFABD1BE7}"/>
              </a:ext>
            </a:extLst>
          </p:cNvPr>
          <p:cNvSpPr>
            <a:spLocks noGrp="1"/>
          </p:cNvSpPr>
          <p:nvPr>
            <p:ph type="title"/>
          </p:nvPr>
        </p:nvSpPr>
        <p:spPr>
          <a:xfrm>
            <a:off x="358219" y="365126"/>
            <a:ext cx="11481847" cy="652514"/>
          </a:xfrm>
        </p:spPr>
        <p:txBody>
          <a:bodyPr>
            <a:normAutofit fontScale="90000"/>
          </a:bodyPr>
          <a:lstStyle/>
          <a:p>
            <a:pPr algn="ctr"/>
            <a:r>
              <a:rPr lang="en-GB" b="1" dirty="0">
                <a:latin typeface="+mn-lt"/>
              </a:rPr>
              <a:t>In pairs 15 mints. Each pair needs to say 2 points</a:t>
            </a:r>
          </a:p>
        </p:txBody>
      </p:sp>
      <p:sp>
        <p:nvSpPr>
          <p:cNvPr id="3" name="Content Placeholder 2">
            <a:extLst>
              <a:ext uri="{FF2B5EF4-FFF2-40B4-BE49-F238E27FC236}">
                <a16:creationId xmlns:a16="http://schemas.microsoft.com/office/drawing/2014/main" id="{F2901E40-0D9D-DEB6-4993-D27F8486A6CB}"/>
              </a:ext>
            </a:extLst>
          </p:cNvPr>
          <p:cNvSpPr>
            <a:spLocks noGrp="1"/>
          </p:cNvSpPr>
          <p:nvPr>
            <p:ph idx="1"/>
          </p:nvPr>
        </p:nvSpPr>
        <p:spPr/>
        <p:txBody>
          <a:bodyPr>
            <a:normAutofit/>
          </a:bodyPr>
          <a:lstStyle/>
          <a:p>
            <a:pPr marL="0" indent="0">
              <a:buNone/>
            </a:pPr>
            <a:r>
              <a:rPr lang="en-GB" sz="4000" dirty="0"/>
              <a:t>Discuss the Benefits of Technological Solutions in Elderly Care?</a:t>
            </a:r>
          </a:p>
          <a:p>
            <a:pPr marL="0" indent="0">
              <a:buNone/>
            </a:pPr>
            <a:r>
              <a:rPr lang="en-GB" sz="4000" dirty="0">
                <a:hlinkClick r:id="rId2"/>
              </a:rPr>
              <a:t>The Robot Dog That Helps With Dementia - BBC Click</a:t>
            </a:r>
            <a:endParaRPr lang="en-GB" sz="4000" dirty="0"/>
          </a:p>
        </p:txBody>
      </p:sp>
    </p:spTree>
    <p:extLst>
      <p:ext uri="{BB962C8B-B14F-4D97-AF65-F5344CB8AC3E}">
        <p14:creationId xmlns:p14="http://schemas.microsoft.com/office/powerpoint/2010/main" val="228402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175967" y="247139"/>
            <a:ext cx="11840066" cy="671622"/>
          </a:xfrm>
        </p:spPr>
        <p:txBody>
          <a:bodyPr>
            <a:noAutofit/>
          </a:bodyPr>
          <a:lstStyle/>
          <a:p>
            <a:pPr algn="ctr"/>
            <a:r>
              <a:rPr lang="en-GB" sz="40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242605" y="1131142"/>
            <a:ext cx="11364375" cy="4222523"/>
          </a:xfrm>
        </p:spPr>
        <p:txBody>
          <a:bodyPr>
            <a:normAutofit lnSpcReduction="10000"/>
          </a:bodyPr>
          <a:lstStyle/>
          <a:p>
            <a:pPr marL="0" indent="0">
              <a:buNone/>
            </a:pPr>
            <a:r>
              <a:rPr lang="en-GB" sz="3000" b="1" dirty="0">
                <a:solidFill>
                  <a:srgbClr val="0070C0"/>
                </a:solidFill>
              </a:rPr>
              <a:t>1. Increased Independence for Older Adults</a:t>
            </a:r>
          </a:p>
          <a:p>
            <a:r>
              <a:rPr lang="en-GB" dirty="0"/>
              <a:t>Technologies such as wearable health devices, fall detection systems, and smart home technologies enable older adults to live more independently.</a:t>
            </a:r>
          </a:p>
          <a:p>
            <a:pPr marL="0" indent="0">
              <a:buNone/>
            </a:pPr>
            <a:r>
              <a:rPr lang="en-GB" b="1" dirty="0">
                <a:solidFill>
                  <a:srgbClr val="0070C0"/>
                </a:solidFill>
              </a:rPr>
              <a:t>Examples</a:t>
            </a:r>
          </a:p>
          <a:p>
            <a:r>
              <a:rPr lang="en-GB" dirty="0"/>
              <a:t>Wearables like </a:t>
            </a:r>
            <a:r>
              <a:rPr lang="en-GB" b="1" dirty="0">
                <a:solidFill>
                  <a:srgbClr val="0070C0"/>
                </a:solidFill>
              </a:rPr>
              <a:t>Fitbit</a:t>
            </a:r>
            <a:r>
              <a:rPr lang="en-GB" dirty="0"/>
              <a:t> or </a:t>
            </a:r>
            <a:r>
              <a:rPr lang="en-GB" b="1" dirty="0">
                <a:solidFill>
                  <a:srgbClr val="0070C0"/>
                </a:solidFill>
              </a:rPr>
              <a:t>Apple Watch </a:t>
            </a:r>
            <a:r>
              <a:rPr lang="en-GB" dirty="0"/>
              <a:t>track heart rate, steps, and sleep patterns.</a:t>
            </a:r>
          </a:p>
          <a:p>
            <a:r>
              <a:rPr lang="en-GB" dirty="0"/>
              <a:t>Smart home systems such as Amazon </a:t>
            </a:r>
            <a:r>
              <a:rPr lang="en-GB" b="1" dirty="0">
                <a:solidFill>
                  <a:srgbClr val="0070C0"/>
                </a:solidFill>
              </a:rPr>
              <a:t>Alexa</a:t>
            </a:r>
            <a:r>
              <a:rPr lang="en-GB" dirty="0"/>
              <a:t> remind users to take medication, lock doors, or adjust the thermostat without assistance.</a:t>
            </a:r>
          </a:p>
          <a:p>
            <a:pPr marL="0" indent="0">
              <a:buNone/>
            </a:pPr>
            <a:r>
              <a:rPr lang="en-GB" dirty="0"/>
              <a:t>The </a:t>
            </a:r>
            <a:r>
              <a:rPr lang="en-GB" b="1" dirty="0">
                <a:solidFill>
                  <a:srgbClr val="0070C0"/>
                </a:solidFill>
              </a:rPr>
              <a:t>benefit</a:t>
            </a:r>
            <a:r>
              <a:rPr lang="en-GB" b="1" dirty="0"/>
              <a:t> </a:t>
            </a:r>
            <a:r>
              <a:rPr lang="en-GB" dirty="0"/>
              <a:t>is that these technologies reduce the need for constant caregiver oversight, giving older adults more autonomy while ensuring safety.</a:t>
            </a:r>
          </a:p>
        </p:txBody>
      </p:sp>
    </p:spTree>
    <p:extLst>
      <p:ext uri="{BB962C8B-B14F-4D97-AF65-F5344CB8AC3E}">
        <p14:creationId xmlns:p14="http://schemas.microsoft.com/office/powerpoint/2010/main" val="624190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175967" y="114403"/>
            <a:ext cx="11840066" cy="785249"/>
          </a:xfrm>
        </p:spPr>
        <p:txBody>
          <a:bodyPr>
            <a:noAutofit/>
          </a:bodyPr>
          <a:lstStyle/>
          <a:p>
            <a:pPr algn="ctr"/>
            <a:r>
              <a:rPr lang="en-GB" sz="40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179109" y="899652"/>
            <a:ext cx="11836924" cy="4706648"/>
          </a:xfrm>
        </p:spPr>
        <p:txBody>
          <a:bodyPr>
            <a:normAutofit/>
          </a:bodyPr>
          <a:lstStyle/>
          <a:p>
            <a:pPr marL="0" indent="0">
              <a:buNone/>
            </a:pPr>
            <a:r>
              <a:rPr lang="en-GB" sz="3000" b="1" dirty="0">
                <a:solidFill>
                  <a:srgbClr val="0070C0"/>
                </a:solidFill>
              </a:rPr>
              <a:t>2. Enhanced Safety and Monitoring</a:t>
            </a:r>
          </a:p>
          <a:p>
            <a:r>
              <a:rPr lang="en-GB" dirty="0"/>
              <a:t>Continuous monitoring systems improve safety by detecting falls or abnormal health patterns and alerting caregivers or emergency services.</a:t>
            </a:r>
          </a:p>
          <a:p>
            <a:pPr marL="0" indent="0">
              <a:buNone/>
            </a:pPr>
            <a:r>
              <a:rPr lang="en-GB" b="1" dirty="0">
                <a:solidFill>
                  <a:srgbClr val="0070C0"/>
                </a:solidFill>
              </a:rPr>
              <a:t>Examples</a:t>
            </a:r>
          </a:p>
          <a:p>
            <a:r>
              <a:rPr lang="en-GB" b="1" dirty="0">
                <a:solidFill>
                  <a:srgbClr val="0070C0"/>
                </a:solidFill>
              </a:rPr>
              <a:t>Fall detection sensors </a:t>
            </a:r>
            <a:r>
              <a:rPr lang="en-GB" dirty="0"/>
              <a:t>integrated into wearables like Life Alert can automatically contact emergency services if the wearer falls.</a:t>
            </a:r>
          </a:p>
          <a:p>
            <a:r>
              <a:rPr lang="en-GB" b="1" dirty="0">
                <a:solidFill>
                  <a:srgbClr val="0070C0"/>
                </a:solidFill>
              </a:rPr>
              <a:t>Remote health monitoring </a:t>
            </a:r>
            <a:r>
              <a:rPr lang="en-GB" dirty="0"/>
              <a:t>tools allow healthcare providers to keep track of patients' vitals from a distance, reducing the need for frequent in-person visits.</a:t>
            </a:r>
          </a:p>
          <a:p>
            <a:pPr marL="0" indent="0">
              <a:buNone/>
            </a:pPr>
            <a:r>
              <a:rPr lang="en-GB" dirty="0"/>
              <a:t>The </a:t>
            </a:r>
            <a:r>
              <a:rPr lang="en-GB" b="1" dirty="0">
                <a:solidFill>
                  <a:srgbClr val="0070C0"/>
                </a:solidFill>
              </a:rPr>
              <a:t>benefit</a:t>
            </a:r>
            <a:r>
              <a:rPr lang="en-GB" b="1" dirty="0"/>
              <a:t> </a:t>
            </a:r>
            <a:r>
              <a:rPr lang="en-GB" dirty="0"/>
              <a:t>is that these systems ensure timely intervention in emergencies, potentially saving lives and reducing hospitalisation rates.</a:t>
            </a:r>
          </a:p>
        </p:txBody>
      </p:sp>
    </p:spTree>
    <p:extLst>
      <p:ext uri="{BB962C8B-B14F-4D97-AF65-F5344CB8AC3E}">
        <p14:creationId xmlns:p14="http://schemas.microsoft.com/office/powerpoint/2010/main" val="3698887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355076" y="55409"/>
            <a:ext cx="11833781" cy="650601"/>
          </a:xfrm>
        </p:spPr>
        <p:txBody>
          <a:bodyPr>
            <a:noAutofit/>
          </a:bodyPr>
          <a:lstStyle/>
          <a:p>
            <a:pPr algn="ctr"/>
            <a:r>
              <a:rPr lang="en-GB" sz="40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5076" y="943898"/>
            <a:ext cx="11836924" cy="4424516"/>
          </a:xfrm>
        </p:spPr>
        <p:txBody>
          <a:bodyPr>
            <a:normAutofit fontScale="92500" lnSpcReduction="10000"/>
          </a:bodyPr>
          <a:lstStyle/>
          <a:p>
            <a:pPr marL="0" indent="0">
              <a:buNone/>
            </a:pPr>
            <a:r>
              <a:rPr lang="en-GB" sz="3000" b="1" dirty="0">
                <a:solidFill>
                  <a:srgbClr val="0070C0"/>
                </a:solidFill>
              </a:rPr>
              <a:t>3. Improved Access to Healthcare via Telemedicine</a:t>
            </a:r>
          </a:p>
          <a:p>
            <a:r>
              <a:rPr lang="en-GB" dirty="0"/>
              <a:t>Telemedicine expands access to healthcare services for older adults, especially those living in rural or remote areas with limited healthcare facilities.</a:t>
            </a:r>
          </a:p>
          <a:p>
            <a:pPr marL="0" indent="0">
              <a:buNone/>
            </a:pPr>
            <a:r>
              <a:rPr lang="en-GB" b="1" dirty="0">
                <a:solidFill>
                  <a:srgbClr val="0070C0"/>
                </a:solidFill>
              </a:rPr>
              <a:t>Examples</a:t>
            </a:r>
          </a:p>
          <a:p>
            <a:r>
              <a:rPr lang="en-GB" b="1" dirty="0">
                <a:solidFill>
                  <a:srgbClr val="0070C0"/>
                </a:solidFill>
              </a:rPr>
              <a:t>Video consultations </a:t>
            </a:r>
            <a:r>
              <a:rPr lang="en-GB" dirty="0"/>
              <a:t>with doctors through platforms like </a:t>
            </a:r>
            <a:r>
              <a:rPr lang="en-GB" b="1" dirty="0">
                <a:solidFill>
                  <a:srgbClr val="0070C0"/>
                </a:solidFill>
              </a:rPr>
              <a:t>Zoom</a:t>
            </a:r>
            <a:r>
              <a:rPr lang="en-GB" dirty="0"/>
              <a:t> or Microsoft </a:t>
            </a:r>
            <a:r>
              <a:rPr lang="en-GB" b="1" dirty="0">
                <a:solidFill>
                  <a:srgbClr val="0070C0"/>
                </a:solidFill>
              </a:rPr>
              <a:t>Teams</a:t>
            </a:r>
            <a:r>
              <a:rPr lang="en-GB" dirty="0"/>
              <a:t> allow patients to receive medical advice from the comfort of their home.</a:t>
            </a:r>
          </a:p>
          <a:p>
            <a:r>
              <a:rPr lang="en-GB" b="1" dirty="0">
                <a:solidFill>
                  <a:srgbClr val="0070C0"/>
                </a:solidFill>
              </a:rPr>
              <a:t>Remote diagnostic tools </a:t>
            </a:r>
            <a:r>
              <a:rPr lang="en-GB" dirty="0"/>
              <a:t>help doctors monitor patient vitals and send prescriptions without the need for a physical visit.</a:t>
            </a:r>
          </a:p>
          <a:p>
            <a:pPr marL="0" indent="0">
              <a:buNone/>
            </a:pPr>
            <a:r>
              <a:rPr lang="en-GB" dirty="0"/>
              <a:t>The </a:t>
            </a:r>
            <a:r>
              <a:rPr lang="en-GB" b="1" dirty="0">
                <a:solidFill>
                  <a:srgbClr val="0070C0"/>
                </a:solidFill>
              </a:rPr>
              <a:t>benefit</a:t>
            </a:r>
            <a:r>
              <a:rPr lang="en-GB" b="1" dirty="0"/>
              <a:t> </a:t>
            </a:r>
            <a:r>
              <a:rPr lang="en-GB" dirty="0"/>
              <a:t>is that this reduces the burden of travel, which is particularly useful for elderly individuals who may have mobility issues, while providing timely medical intervention.</a:t>
            </a:r>
          </a:p>
        </p:txBody>
      </p:sp>
    </p:spTree>
    <p:extLst>
      <p:ext uri="{BB962C8B-B14F-4D97-AF65-F5344CB8AC3E}">
        <p14:creationId xmlns:p14="http://schemas.microsoft.com/office/powerpoint/2010/main" val="1437531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232832" y="70157"/>
            <a:ext cx="11722079" cy="650601"/>
          </a:xfrm>
        </p:spPr>
        <p:txBody>
          <a:bodyPr>
            <a:noAutofit/>
          </a:bodyPr>
          <a:lstStyle/>
          <a:p>
            <a:pPr algn="ctr"/>
            <a:r>
              <a:rPr lang="en-GB" sz="40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232832" y="956366"/>
            <a:ext cx="11836924" cy="4133741"/>
          </a:xfrm>
        </p:spPr>
        <p:txBody>
          <a:bodyPr>
            <a:normAutofit fontScale="92500" lnSpcReduction="10000"/>
          </a:bodyPr>
          <a:lstStyle/>
          <a:p>
            <a:pPr marL="0" indent="0">
              <a:buNone/>
            </a:pPr>
            <a:r>
              <a:rPr lang="en-GB" sz="3000" b="1" dirty="0">
                <a:solidFill>
                  <a:srgbClr val="0070C0"/>
                </a:solidFill>
              </a:rPr>
              <a:t>4. Cost Efficiency</a:t>
            </a:r>
          </a:p>
          <a:p>
            <a:r>
              <a:rPr lang="en-GB" dirty="0"/>
              <a:t>Many technological solutions reduce the overall cost of care by decreasing hospital readmissions, reducing the need for in-home caregivers, and facilitating preventative care.</a:t>
            </a:r>
          </a:p>
          <a:p>
            <a:pPr marL="0" indent="0">
              <a:buNone/>
            </a:pPr>
            <a:r>
              <a:rPr lang="en-GB" b="1" dirty="0">
                <a:solidFill>
                  <a:srgbClr val="0070C0"/>
                </a:solidFill>
              </a:rPr>
              <a:t>Examples</a:t>
            </a:r>
          </a:p>
          <a:p>
            <a:r>
              <a:rPr lang="en-GB" dirty="0"/>
              <a:t>Telemedicine consultations are often less expensive than in-person visits.</a:t>
            </a:r>
          </a:p>
          <a:p>
            <a:r>
              <a:rPr lang="en-GB" dirty="0"/>
              <a:t>Preventative health monitoring through wearable devices helps detect health issues early, avoiding costly emergency treatments.</a:t>
            </a:r>
          </a:p>
          <a:p>
            <a:pPr marL="0" indent="0">
              <a:buNone/>
            </a:pPr>
            <a:r>
              <a:rPr lang="en-GB" dirty="0"/>
              <a:t>The </a:t>
            </a:r>
            <a:r>
              <a:rPr lang="en-GB" b="1" dirty="0">
                <a:solidFill>
                  <a:srgbClr val="0070C0"/>
                </a:solidFill>
              </a:rPr>
              <a:t>benefit</a:t>
            </a:r>
            <a:r>
              <a:rPr lang="en-GB" b="1" dirty="0"/>
              <a:t> </a:t>
            </a:r>
            <a:r>
              <a:rPr lang="en-GB" dirty="0"/>
              <a:t>is that Technology provides a cost-effective way for elderly care facilities and families to ensure the well-being of older adults without sacrificing quality.</a:t>
            </a:r>
          </a:p>
        </p:txBody>
      </p:sp>
    </p:spTree>
    <p:extLst>
      <p:ext uri="{BB962C8B-B14F-4D97-AF65-F5344CB8AC3E}">
        <p14:creationId xmlns:p14="http://schemas.microsoft.com/office/powerpoint/2010/main" val="2159992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103239" y="245225"/>
            <a:ext cx="11736827" cy="770501"/>
          </a:xfrm>
        </p:spPr>
        <p:txBody>
          <a:bodyPr>
            <a:noAutofit/>
          </a:bodyPr>
          <a:lstStyle/>
          <a:p>
            <a:r>
              <a:rPr lang="en-GB" sz="40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5076" y="1015727"/>
            <a:ext cx="11836924" cy="4826548"/>
          </a:xfrm>
        </p:spPr>
        <p:txBody>
          <a:bodyPr>
            <a:normAutofit/>
          </a:bodyPr>
          <a:lstStyle/>
          <a:p>
            <a:pPr marL="0" indent="0">
              <a:buNone/>
            </a:pPr>
            <a:r>
              <a:rPr lang="en-GB" sz="3000" b="1" dirty="0">
                <a:solidFill>
                  <a:srgbClr val="0070C0"/>
                </a:solidFill>
              </a:rPr>
              <a:t>5. Social Connectivity and Emotional Support</a:t>
            </a:r>
          </a:p>
          <a:p>
            <a:r>
              <a:rPr lang="en-GB" dirty="0"/>
              <a:t>Companion robots and social apps combat loneliness and isolation, which are common issues among older adults.</a:t>
            </a:r>
          </a:p>
          <a:p>
            <a:pPr marL="0" indent="0">
              <a:buNone/>
            </a:pPr>
            <a:r>
              <a:rPr lang="en-GB" b="1" dirty="0">
                <a:solidFill>
                  <a:srgbClr val="0070C0"/>
                </a:solidFill>
              </a:rPr>
              <a:t>Examples</a:t>
            </a:r>
          </a:p>
          <a:p>
            <a:r>
              <a:rPr lang="en-GB" dirty="0"/>
              <a:t>Robots like Paro (a therapeutic robot designed to comfort older adults) and Pepper (a humanoid robot) engage with patients to alleviate loneliness.</a:t>
            </a:r>
          </a:p>
          <a:p>
            <a:r>
              <a:rPr lang="en-GB" dirty="0"/>
              <a:t>Social platforms like Facebook or WhatsApp allow elderly individuals to maintain contact with family and friends, reducing feelings of isolation.</a:t>
            </a:r>
          </a:p>
          <a:p>
            <a:pPr marL="0" indent="0">
              <a:buNone/>
            </a:pPr>
            <a:r>
              <a:rPr lang="en-GB" dirty="0"/>
              <a:t>The </a:t>
            </a:r>
            <a:r>
              <a:rPr lang="en-GB" b="1" dirty="0">
                <a:solidFill>
                  <a:srgbClr val="0070C0"/>
                </a:solidFill>
              </a:rPr>
              <a:t>benefit</a:t>
            </a:r>
            <a:r>
              <a:rPr lang="en-GB" b="1" dirty="0"/>
              <a:t> </a:t>
            </a:r>
            <a:r>
              <a:rPr lang="en-GB" dirty="0"/>
              <a:t>is that these technologies enhance mental well-being by providing older adults with companionship and maintaining their social networks.</a:t>
            </a:r>
          </a:p>
        </p:txBody>
      </p:sp>
    </p:spTree>
    <p:extLst>
      <p:ext uri="{BB962C8B-B14F-4D97-AF65-F5344CB8AC3E}">
        <p14:creationId xmlns:p14="http://schemas.microsoft.com/office/powerpoint/2010/main" val="2799648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358219" y="182648"/>
            <a:ext cx="11833781" cy="829494"/>
          </a:xfrm>
        </p:spPr>
        <p:txBody>
          <a:bodyPr>
            <a:noAutofit/>
          </a:bodyPr>
          <a:lstStyle/>
          <a:p>
            <a:r>
              <a:rPr lang="en-GB" sz="40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5076" y="899653"/>
            <a:ext cx="11478705" cy="4942622"/>
          </a:xfrm>
        </p:spPr>
        <p:txBody>
          <a:bodyPr>
            <a:normAutofit lnSpcReduction="10000"/>
          </a:bodyPr>
          <a:lstStyle/>
          <a:p>
            <a:pPr marL="0" indent="0">
              <a:buNone/>
            </a:pPr>
            <a:r>
              <a:rPr lang="en-GB" sz="3000" b="1" dirty="0">
                <a:solidFill>
                  <a:srgbClr val="0070C0"/>
                </a:solidFill>
              </a:rPr>
              <a:t>6. Improved Quality of Life </a:t>
            </a:r>
          </a:p>
          <a:p>
            <a:r>
              <a:rPr lang="en-GB" dirty="0"/>
              <a:t>Technology not only supports the physical health of older adults but also improves their overall quality of life by addressing mental and emotional needs.</a:t>
            </a:r>
          </a:p>
          <a:p>
            <a:pPr marL="0" indent="0">
              <a:buNone/>
            </a:pPr>
            <a:r>
              <a:rPr lang="en-GB" b="1" dirty="0">
                <a:solidFill>
                  <a:srgbClr val="0070C0"/>
                </a:solidFill>
              </a:rPr>
              <a:t>Examples</a:t>
            </a:r>
          </a:p>
          <a:p>
            <a:r>
              <a:rPr lang="en-GB" dirty="0"/>
              <a:t>Digital platforms for cognitive training (e.g., brain games) help maintain cognitive function in older adults.</a:t>
            </a:r>
          </a:p>
          <a:p>
            <a:r>
              <a:rPr lang="en-GB" dirty="0"/>
              <a:t>Music therapy apps and platforms that stream personalized content bring joy and emotional stimulation.</a:t>
            </a:r>
          </a:p>
          <a:p>
            <a:pPr marL="0" indent="0">
              <a:buNone/>
            </a:pPr>
            <a:r>
              <a:rPr lang="en-GB" dirty="0"/>
              <a:t>The </a:t>
            </a:r>
            <a:r>
              <a:rPr lang="en-GB" b="1" dirty="0">
                <a:solidFill>
                  <a:srgbClr val="0070C0"/>
                </a:solidFill>
              </a:rPr>
              <a:t>benefit</a:t>
            </a:r>
            <a:r>
              <a:rPr lang="en-GB" b="1" dirty="0"/>
              <a:t> </a:t>
            </a:r>
            <a:r>
              <a:rPr lang="en-GB" dirty="0"/>
              <a:t>is that by improving mental and emotional health, these technologies contribute to a more holistic approach to elderly care.</a:t>
            </a:r>
          </a:p>
        </p:txBody>
      </p:sp>
    </p:spTree>
    <p:extLst>
      <p:ext uri="{BB962C8B-B14F-4D97-AF65-F5344CB8AC3E}">
        <p14:creationId xmlns:p14="http://schemas.microsoft.com/office/powerpoint/2010/main" val="2169460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70BC1-59B4-9119-0443-ED01BB57C34E}"/>
              </a:ext>
            </a:extLst>
          </p:cNvPr>
          <p:cNvSpPr>
            <a:spLocks noGrp="1"/>
          </p:cNvSpPr>
          <p:nvPr>
            <p:ph type="title"/>
          </p:nvPr>
        </p:nvSpPr>
        <p:spPr/>
        <p:txBody>
          <a:bodyPr/>
          <a:lstStyle/>
          <a:p>
            <a:r>
              <a:rPr lang="en-GB" dirty="0"/>
              <a:t>Group work 20  mint</a:t>
            </a:r>
          </a:p>
        </p:txBody>
      </p:sp>
      <p:sp>
        <p:nvSpPr>
          <p:cNvPr id="3" name="Content Placeholder 2">
            <a:extLst>
              <a:ext uri="{FF2B5EF4-FFF2-40B4-BE49-F238E27FC236}">
                <a16:creationId xmlns:a16="http://schemas.microsoft.com/office/drawing/2014/main" id="{4D0EA42B-0FFC-DB72-B1A6-48300FA613C9}"/>
              </a:ext>
            </a:extLst>
          </p:cNvPr>
          <p:cNvSpPr>
            <a:spLocks noGrp="1"/>
          </p:cNvSpPr>
          <p:nvPr>
            <p:ph idx="1"/>
          </p:nvPr>
        </p:nvSpPr>
        <p:spPr/>
        <p:txBody>
          <a:bodyPr/>
          <a:lstStyle/>
          <a:p>
            <a:r>
              <a:rPr lang="en-GB" dirty="0"/>
              <a:t>What are some of the limitations of technological solution?</a:t>
            </a:r>
          </a:p>
          <a:p>
            <a:r>
              <a:rPr lang="en-GB" dirty="0"/>
              <a:t>Research  a case study which talks about the limitation of  any technology?</a:t>
            </a:r>
          </a:p>
        </p:txBody>
      </p:sp>
    </p:spTree>
    <p:extLst>
      <p:ext uri="{BB962C8B-B14F-4D97-AF65-F5344CB8AC3E}">
        <p14:creationId xmlns:p14="http://schemas.microsoft.com/office/powerpoint/2010/main" val="1312739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977651" y="266560"/>
            <a:ext cx="11481847" cy="662781"/>
          </a:xfrm>
        </p:spPr>
        <p:txBody>
          <a:bodyPr>
            <a:normAutofit/>
          </a:bodyPr>
          <a:lstStyle/>
          <a:p>
            <a:pPr algn="ctr"/>
            <a:r>
              <a:rPr lang="en-GB" sz="4000" b="1" dirty="0">
                <a:latin typeface="+mn-lt"/>
              </a:rPr>
              <a:t>Limitations of Technological Solutions</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446852" y="870250"/>
            <a:ext cx="7517277" cy="4409673"/>
          </a:xfrm>
        </p:spPr>
        <p:txBody>
          <a:bodyPr>
            <a:noAutofit/>
          </a:bodyPr>
          <a:lstStyle/>
          <a:p>
            <a:pPr marL="0" indent="0">
              <a:buNone/>
            </a:pPr>
            <a:endParaRPr lang="en-GB" b="1" dirty="0"/>
          </a:p>
          <a:p>
            <a:r>
              <a:rPr lang="en-GB" b="1" dirty="0"/>
              <a:t>Digital literacy barriers </a:t>
            </a:r>
            <a:r>
              <a:rPr lang="en-GB" dirty="0"/>
              <a:t>and accessibility for older adults.</a:t>
            </a:r>
          </a:p>
          <a:p>
            <a:r>
              <a:rPr lang="en-GB" b="1" dirty="0"/>
              <a:t>High costs of advanced technologies </a:t>
            </a:r>
            <a:r>
              <a:rPr lang="en-GB" dirty="0"/>
              <a:t>(e.g., companion robots, wearable devices).</a:t>
            </a:r>
          </a:p>
          <a:p>
            <a:r>
              <a:rPr lang="en-GB" b="1" dirty="0"/>
              <a:t>Over-reliance on technology </a:t>
            </a:r>
            <a:r>
              <a:rPr lang="en-GB" dirty="0"/>
              <a:t>can reduce human interaction.</a:t>
            </a:r>
          </a:p>
          <a:p>
            <a:r>
              <a:rPr lang="en-GB" b="1" dirty="0"/>
              <a:t>Privacy and security </a:t>
            </a:r>
            <a:r>
              <a:rPr lang="en-GB" dirty="0"/>
              <a:t>concerns.</a:t>
            </a:r>
          </a:p>
          <a:p>
            <a:r>
              <a:rPr lang="en-GB" b="1" dirty="0"/>
              <a:t>Technological Failures and Reliability Issues</a:t>
            </a:r>
            <a:r>
              <a:rPr lang="en-GB" dirty="0"/>
              <a:t>.</a:t>
            </a:r>
          </a:p>
          <a:p>
            <a:r>
              <a:rPr lang="en-GB" b="1" dirty="0"/>
              <a:t>Ethical Concerns- </a:t>
            </a:r>
            <a:r>
              <a:rPr lang="en-GB" dirty="0"/>
              <a:t>Autonomy vs. Safety</a:t>
            </a:r>
          </a:p>
        </p:txBody>
      </p:sp>
      <p:pic>
        <p:nvPicPr>
          <p:cNvPr id="4" name="Picture 3">
            <a:extLst>
              <a:ext uri="{FF2B5EF4-FFF2-40B4-BE49-F238E27FC236}">
                <a16:creationId xmlns:a16="http://schemas.microsoft.com/office/drawing/2014/main" id="{4D45E174-9EA2-3004-CD96-65C3B2C06153}"/>
              </a:ext>
            </a:extLst>
          </p:cNvPr>
          <p:cNvPicPr>
            <a:picLocks noChangeAspect="1"/>
          </p:cNvPicPr>
          <p:nvPr/>
        </p:nvPicPr>
        <p:blipFill>
          <a:blip r:embed="rId2"/>
          <a:stretch>
            <a:fillRect/>
          </a:stretch>
        </p:blipFill>
        <p:spPr>
          <a:xfrm>
            <a:off x="8105994" y="2816018"/>
            <a:ext cx="3639154" cy="2906355"/>
          </a:xfrm>
          <a:prstGeom prst="rect">
            <a:avLst/>
          </a:prstGeom>
        </p:spPr>
      </p:pic>
    </p:spTree>
    <p:extLst>
      <p:ext uri="{BB962C8B-B14F-4D97-AF65-F5344CB8AC3E}">
        <p14:creationId xmlns:p14="http://schemas.microsoft.com/office/powerpoint/2010/main" val="23913788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47E61-854F-FF29-2ACE-B1BECDEE1FE6}"/>
              </a:ext>
            </a:extLst>
          </p:cNvPr>
          <p:cNvSpPr>
            <a:spLocks noGrp="1"/>
          </p:cNvSpPr>
          <p:nvPr>
            <p:ph type="title"/>
          </p:nvPr>
        </p:nvSpPr>
        <p:spPr>
          <a:xfrm>
            <a:off x="358219" y="365126"/>
            <a:ext cx="11481847" cy="888488"/>
          </a:xfrm>
        </p:spPr>
        <p:txBody>
          <a:bodyPr/>
          <a:lstStyle/>
          <a:p>
            <a:pPr algn="ctr"/>
            <a:r>
              <a:rPr lang="en-GB" b="1" dirty="0">
                <a:latin typeface="Abadi" panose="020B0604020104020204" pitchFamily="34" charset="0"/>
              </a:rPr>
              <a:t>Class Discussion</a:t>
            </a:r>
          </a:p>
        </p:txBody>
      </p:sp>
      <p:sp>
        <p:nvSpPr>
          <p:cNvPr id="3" name="Content Placeholder 2">
            <a:extLst>
              <a:ext uri="{FF2B5EF4-FFF2-40B4-BE49-F238E27FC236}">
                <a16:creationId xmlns:a16="http://schemas.microsoft.com/office/drawing/2014/main" id="{4DED1C4B-A3DA-ABE9-F406-85ED0976A841}"/>
              </a:ext>
            </a:extLst>
          </p:cNvPr>
          <p:cNvSpPr>
            <a:spLocks noGrp="1"/>
          </p:cNvSpPr>
          <p:nvPr>
            <p:ph idx="1"/>
          </p:nvPr>
        </p:nvSpPr>
        <p:spPr/>
        <p:txBody>
          <a:bodyPr/>
          <a:lstStyle/>
          <a:p>
            <a:pPr marL="0" indent="0">
              <a:buNone/>
            </a:pPr>
            <a:r>
              <a:rPr lang="en-GB" sz="4800" dirty="0"/>
              <a:t>How do we ensure older adults are not excluded from care because of technology?</a:t>
            </a:r>
          </a:p>
          <a:p>
            <a:endParaRPr lang="en-GB" dirty="0"/>
          </a:p>
        </p:txBody>
      </p:sp>
    </p:spTree>
    <p:extLst>
      <p:ext uri="{BB962C8B-B14F-4D97-AF65-F5344CB8AC3E}">
        <p14:creationId xmlns:p14="http://schemas.microsoft.com/office/powerpoint/2010/main" val="1052431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lstStyle/>
          <a:p>
            <a:pPr algn="ctr"/>
            <a:r>
              <a:rPr lang="en-GB" b="1" dirty="0">
                <a:latin typeface="+mn-lt"/>
              </a:rPr>
              <a:t>Pair work : 20 min</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p:txBody>
          <a:bodyPr>
            <a:normAutofit fontScale="92500" lnSpcReduction="20000"/>
          </a:bodyPr>
          <a:lstStyle/>
          <a:p>
            <a:pPr marL="0" indent="0">
              <a:buNone/>
            </a:pPr>
            <a:r>
              <a:rPr lang="en-GB" sz="4700" dirty="0"/>
              <a:t>Please look at the Age UK Briefing </a:t>
            </a:r>
          </a:p>
          <a:p>
            <a:r>
              <a:rPr lang="en-GB" sz="3900" dirty="0"/>
              <a:t>Facts and figures about digital inclusion and older people</a:t>
            </a:r>
          </a:p>
          <a:p>
            <a:pPr marL="0" indent="0">
              <a:buNone/>
            </a:pPr>
            <a:r>
              <a:rPr lang="en-GB" sz="2600" dirty="0"/>
              <a:t>(you can access this below or through Moodle)</a:t>
            </a:r>
          </a:p>
          <a:p>
            <a:pPr marL="0" indent="0">
              <a:buNone/>
            </a:pPr>
            <a:r>
              <a:rPr lang="en-GB" sz="2800" dirty="0">
                <a:hlinkClick r:id="rId2"/>
              </a:rPr>
              <a:t>https-//www.ageuk.org.uk/globalassets/age-uk/documents/reports-and-publications/reports-and-briefings/active-communities/internet-use-statistics-june-2024.pdf</a:t>
            </a:r>
            <a:endParaRPr lang="en-GB" sz="2800" dirty="0"/>
          </a:p>
          <a:p>
            <a:pPr marL="0" indent="0">
              <a:buNone/>
            </a:pPr>
            <a:endParaRPr lang="en-GB" sz="2800" dirty="0"/>
          </a:p>
          <a:p>
            <a:pPr marL="0" indent="0">
              <a:buNone/>
            </a:pPr>
            <a:r>
              <a:rPr lang="en-GB" sz="3000" dirty="0"/>
              <a:t>What does this tell you about digital inclusion/exclusion in the older population?</a:t>
            </a:r>
          </a:p>
          <a:p>
            <a:pPr marL="0" indent="0">
              <a:buNone/>
            </a:pPr>
            <a:endParaRPr lang="en-GB" dirty="0"/>
          </a:p>
        </p:txBody>
      </p:sp>
    </p:spTree>
    <p:extLst>
      <p:ext uri="{BB962C8B-B14F-4D97-AF65-F5344CB8AC3E}">
        <p14:creationId xmlns:p14="http://schemas.microsoft.com/office/powerpoint/2010/main" val="839660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358219" y="60990"/>
            <a:ext cx="11481847" cy="608269"/>
          </a:xfrm>
        </p:spPr>
        <p:txBody>
          <a:bodyPr>
            <a:normAutofit fontScale="90000"/>
          </a:bodyPr>
          <a:lstStyle/>
          <a:p>
            <a:pPr algn="ctr"/>
            <a:r>
              <a:rPr lang="en-GB" b="1" dirty="0">
                <a:latin typeface="+mn-lt"/>
              </a:rPr>
              <a:t>Digital Exclusion in Older People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8220" y="855406"/>
            <a:ext cx="6013083" cy="4837471"/>
          </a:xfrm>
        </p:spPr>
        <p:txBody>
          <a:bodyPr>
            <a:normAutofit fontScale="85000" lnSpcReduction="20000"/>
          </a:bodyPr>
          <a:lstStyle/>
          <a:p>
            <a:pPr marL="0" indent="0">
              <a:buNone/>
            </a:pPr>
            <a:r>
              <a:rPr lang="en-GB" b="1" dirty="0"/>
              <a:t>65-70 Year Olds</a:t>
            </a:r>
          </a:p>
          <a:p>
            <a:pPr marL="0" indent="0">
              <a:buNone/>
            </a:pPr>
            <a:endParaRPr lang="en-GB" dirty="0"/>
          </a:p>
          <a:p>
            <a:r>
              <a:rPr lang="en-GB" dirty="0"/>
              <a:t>16.3% of people with disabilities have </a:t>
            </a:r>
            <a:r>
              <a:rPr lang="en-GB" b="1" dirty="0"/>
              <a:t>never </a:t>
            </a:r>
            <a:r>
              <a:rPr lang="en-GB" dirty="0"/>
              <a:t>used the internet</a:t>
            </a:r>
          </a:p>
          <a:p>
            <a:r>
              <a:rPr lang="en-GB" dirty="0"/>
              <a:t>8.7% of people without disabilities have </a:t>
            </a:r>
            <a:r>
              <a:rPr lang="en-GB" b="1" dirty="0"/>
              <a:t>never </a:t>
            </a:r>
            <a:r>
              <a:rPr lang="en-GB" dirty="0"/>
              <a:t>used the internet</a:t>
            </a:r>
          </a:p>
          <a:p>
            <a:endParaRPr lang="en-GB" dirty="0"/>
          </a:p>
          <a:p>
            <a:pPr marL="0" indent="0">
              <a:buNone/>
            </a:pPr>
            <a:r>
              <a:rPr lang="en-GB" b="1" dirty="0"/>
              <a:t>Over 75’s</a:t>
            </a:r>
          </a:p>
          <a:p>
            <a:r>
              <a:rPr lang="en-GB" dirty="0"/>
              <a:t>44.6% of people with disabilities have never used the internet</a:t>
            </a:r>
          </a:p>
          <a:p>
            <a:r>
              <a:rPr lang="en-GB" dirty="0"/>
              <a:t>32.2% of people without disabilities have never used the internet</a:t>
            </a:r>
          </a:p>
          <a:p>
            <a:pPr marL="0" indent="0">
              <a:buNone/>
            </a:pPr>
            <a:r>
              <a:rPr lang="en-GB" dirty="0"/>
              <a:t>(ONS, 2021)</a:t>
            </a:r>
          </a:p>
        </p:txBody>
      </p:sp>
      <p:pic>
        <p:nvPicPr>
          <p:cNvPr id="4" name="Picture 3">
            <a:extLst>
              <a:ext uri="{FF2B5EF4-FFF2-40B4-BE49-F238E27FC236}">
                <a16:creationId xmlns:a16="http://schemas.microsoft.com/office/drawing/2014/main" id="{AE58B00E-F4B7-29AE-3D1D-2FA5216E1341}"/>
              </a:ext>
            </a:extLst>
          </p:cNvPr>
          <p:cNvPicPr>
            <a:picLocks noChangeAspect="1"/>
          </p:cNvPicPr>
          <p:nvPr/>
        </p:nvPicPr>
        <p:blipFill>
          <a:blip r:embed="rId2"/>
          <a:stretch>
            <a:fillRect/>
          </a:stretch>
        </p:blipFill>
        <p:spPr>
          <a:xfrm>
            <a:off x="8170608" y="2727530"/>
            <a:ext cx="3914294" cy="2758870"/>
          </a:xfrm>
          <a:prstGeom prst="rect">
            <a:avLst/>
          </a:prstGeom>
        </p:spPr>
      </p:pic>
    </p:spTree>
    <p:extLst>
      <p:ext uri="{BB962C8B-B14F-4D97-AF65-F5344CB8AC3E}">
        <p14:creationId xmlns:p14="http://schemas.microsoft.com/office/powerpoint/2010/main" val="3639386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358219" y="365126"/>
            <a:ext cx="11481847" cy="652514"/>
          </a:xfrm>
        </p:spPr>
        <p:txBody>
          <a:bodyPr>
            <a:normAutofit/>
          </a:bodyPr>
          <a:lstStyle/>
          <a:p>
            <a:r>
              <a:rPr lang="en-GB" sz="4000" b="1" dirty="0">
                <a:latin typeface="+mn-lt"/>
              </a:rPr>
              <a:t>Limitations- Digital Literacy and Accessibility</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8220" y="1017641"/>
            <a:ext cx="7487922" cy="4277030"/>
          </a:xfrm>
        </p:spPr>
        <p:txBody>
          <a:bodyPr>
            <a:normAutofit fontScale="92500"/>
          </a:bodyPr>
          <a:lstStyle/>
          <a:p>
            <a:r>
              <a:rPr lang="en-GB" dirty="0"/>
              <a:t> A significant portion of the elderly population has little to </a:t>
            </a:r>
            <a:r>
              <a:rPr lang="en-GB" b="1" dirty="0"/>
              <a:t>no experience using </a:t>
            </a:r>
            <a:r>
              <a:rPr lang="en-GB" dirty="0"/>
              <a:t>these devices.</a:t>
            </a:r>
          </a:p>
          <a:p>
            <a:endParaRPr lang="en-GB" dirty="0"/>
          </a:p>
          <a:p>
            <a:r>
              <a:rPr lang="en-GB" dirty="0"/>
              <a:t>This digital divide means that the elderly, especially those in </a:t>
            </a:r>
            <a:r>
              <a:rPr lang="en-GB" b="1" dirty="0"/>
              <a:t>rural or low-income areas, may struggle to fully benefit from</a:t>
            </a:r>
            <a:r>
              <a:rPr lang="en-GB" dirty="0"/>
              <a:t> technological solutions.</a:t>
            </a:r>
          </a:p>
          <a:p>
            <a:endParaRPr lang="en-GB" dirty="0"/>
          </a:p>
          <a:p>
            <a:r>
              <a:rPr lang="en-GB" b="1" dirty="0">
                <a:solidFill>
                  <a:srgbClr val="7030A0"/>
                </a:solidFill>
              </a:rPr>
              <a:t>Possible Solutions- </a:t>
            </a:r>
            <a:r>
              <a:rPr lang="en-GB" dirty="0"/>
              <a:t>Digital literacy </a:t>
            </a:r>
            <a:r>
              <a:rPr lang="en-GB" b="1" dirty="0"/>
              <a:t>training programs </a:t>
            </a:r>
            <a:r>
              <a:rPr lang="en-GB" dirty="0"/>
              <a:t>for older adults, simplified user interfaces, and devices designed with elderly users in mind.</a:t>
            </a:r>
          </a:p>
        </p:txBody>
      </p:sp>
      <p:pic>
        <p:nvPicPr>
          <p:cNvPr id="4" name="Picture 3">
            <a:extLst>
              <a:ext uri="{FF2B5EF4-FFF2-40B4-BE49-F238E27FC236}">
                <a16:creationId xmlns:a16="http://schemas.microsoft.com/office/drawing/2014/main" id="{484D6E67-4880-4D10-5B57-1387742E58B0}"/>
              </a:ext>
            </a:extLst>
          </p:cNvPr>
          <p:cNvPicPr>
            <a:picLocks noChangeAspect="1"/>
          </p:cNvPicPr>
          <p:nvPr/>
        </p:nvPicPr>
        <p:blipFill>
          <a:blip r:embed="rId2"/>
          <a:stretch>
            <a:fillRect/>
          </a:stretch>
        </p:blipFill>
        <p:spPr>
          <a:xfrm>
            <a:off x="8170587" y="2993923"/>
            <a:ext cx="3663193" cy="2581889"/>
          </a:xfrm>
          <a:prstGeom prst="rect">
            <a:avLst/>
          </a:prstGeom>
        </p:spPr>
      </p:pic>
    </p:spTree>
    <p:extLst>
      <p:ext uri="{BB962C8B-B14F-4D97-AF65-F5344CB8AC3E}">
        <p14:creationId xmlns:p14="http://schemas.microsoft.com/office/powerpoint/2010/main" val="3220344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358219" y="97861"/>
            <a:ext cx="11481847" cy="534527"/>
          </a:xfrm>
        </p:spPr>
        <p:txBody>
          <a:bodyPr>
            <a:normAutofit fontScale="90000"/>
          </a:bodyPr>
          <a:lstStyle/>
          <a:p>
            <a:pPr algn="ctr"/>
            <a:r>
              <a:rPr lang="en-GB" sz="4000" b="1" dirty="0">
                <a:latin typeface="+mn-lt"/>
              </a:rPr>
              <a:t>Limitations- High Costs and Affordability</a:t>
            </a:r>
            <a:endParaRPr lang="en-GB" sz="4000" dirty="0"/>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8218" y="781665"/>
            <a:ext cx="8033613" cy="4896464"/>
          </a:xfrm>
        </p:spPr>
        <p:txBody>
          <a:bodyPr>
            <a:normAutofit fontScale="85000" lnSpcReduction="20000"/>
          </a:bodyPr>
          <a:lstStyle/>
          <a:p>
            <a:r>
              <a:rPr lang="en-GB" dirty="0"/>
              <a:t>Many advanced technological solutions, such as AI-driven diagnostic tools, robotic companions, and smart home systems, </a:t>
            </a:r>
            <a:r>
              <a:rPr lang="en-GB" b="1" dirty="0"/>
              <a:t>come with high upfront costs, making them inaccessible to a significant portio</a:t>
            </a:r>
            <a:r>
              <a:rPr lang="en-GB" dirty="0"/>
              <a:t>n of the elderly population.</a:t>
            </a:r>
          </a:p>
          <a:p>
            <a:r>
              <a:rPr lang="en-GB" b="1" dirty="0"/>
              <a:t>Robotic companions like Paro (a therapeutic robot) and Pepper can cost thousands of pounds, while </a:t>
            </a:r>
            <a:r>
              <a:rPr lang="en-GB" dirty="0"/>
              <a:t>installing smart home systems with sensors and voice-activated assistants can also require substantial financial investment.</a:t>
            </a:r>
          </a:p>
          <a:p>
            <a:r>
              <a:rPr lang="en-GB" b="1" dirty="0"/>
              <a:t>Impact-</a:t>
            </a:r>
            <a:r>
              <a:rPr lang="en-GB" dirty="0"/>
              <a:t> </a:t>
            </a:r>
            <a:r>
              <a:rPr lang="en-GB" b="1" dirty="0"/>
              <a:t>Low-income e</a:t>
            </a:r>
            <a:r>
              <a:rPr lang="en-GB" dirty="0"/>
              <a:t>lderly individuals, especially those without financial </a:t>
            </a:r>
            <a:r>
              <a:rPr lang="en-GB" b="1" dirty="0"/>
              <a:t>support from family or government schemes, may be unable to afford these technologies, creating inequalities in access to care.</a:t>
            </a:r>
          </a:p>
          <a:p>
            <a:r>
              <a:rPr lang="en-GB" b="1" dirty="0">
                <a:solidFill>
                  <a:srgbClr val="7030A0"/>
                </a:solidFill>
              </a:rPr>
              <a:t>Possible Solutions- </a:t>
            </a:r>
            <a:r>
              <a:rPr lang="en-GB" dirty="0"/>
              <a:t> </a:t>
            </a:r>
            <a:r>
              <a:rPr lang="en-GB" b="1" dirty="0"/>
              <a:t>government grants, and public-private partnerships </a:t>
            </a:r>
            <a:r>
              <a:rPr lang="en-GB" dirty="0"/>
              <a:t>could help </a:t>
            </a:r>
            <a:r>
              <a:rPr lang="en-GB" b="1" dirty="0"/>
              <a:t>reduce the cost burden, ensuring that these technologies are accessible to more people</a:t>
            </a:r>
            <a:r>
              <a:rPr lang="en-GB" dirty="0"/>
              <a:t>.</a:t>
            </a:r>
          </a:p>
        </p:txBody>
      </p:sp>
      <p:pic>
        <p:nvPicPr>
          <p:cNvPr id="4" name="Picture 3">
            <a:extLst>
              <a:ext uri="{FF2B5EF4-FFF2-40B4-BE49-F238E27FC236}">
                <a16:creationId xmlns:a16="http://schemas.microsoft.com/office/drawing/2014/main" id="{DC2F7931-0F46-335E-1F5C-B75F8CAEF905}"/>
              </a:ext>
            </a:extLst>
          </p:cNvPr>
          <p:cNvPicPr>
            <a:picLocks noChangeAspect="1"/>
          </p:cNvPicPr>
          <p:nvPr/>
        </p:nvPicPr>
        <p:blipFill>
          <a:blip r:embed="rId2"/>
          <a:stretch>
            <a:fillRect/>
          </a:stretch>
        </p:blipFill>
        <p:spPr>
          <a:xfrm>
            <a:off x="8657303" y="3150659"/>
            <a:ext cx="3382955" cy="2328269"/>
          </a:xfrm>
          <a:prstGeom prst="rect">
            <a:avLst/>
          </a:prstGeom>
        </p:spPr>
      </p:pic>
    </p:spTree>
    <p:extLst>
      <p:ext uri="{BB962C8B-B14F-4D97-AF65-F5344CB8AC3E}">
        <p14:creationId xmlns:p14="http://schemas.microsoft.com/office/powerpoint/2010/main" val="3900434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358219" y="365125"/>
            <a:ext cx="11481847" cy="638613"/>
          </a:xfrm>
        </p:spPr>
        <p:txBody>
          <a:bodyPr>
            <a:normAutofit fontScale="90000"/>
          </a:bodyPr>
          <a:lstStyle/>
          <a:p>
            <a:pPr algn="ctr"/>
            <a:r>
              <a:rPr lang="en-GB" sz="4000" b="1" dirty="0">
                <a:latin typeface="+mn-lt"/>
              </a:rPr>
              <a:t>Limitations- Over-reliance on Technology and Reduced Human Interaction</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215895" y="1312607"/>
            <a:ext cx="11789292" cy="4527754"/>
          </a:xfrm>
        </p:spPr>
        <p:txBody>
          <a:bodyPr>
            <a:normAutofit fontScale="92500" lnSpcReduction="20000"/>
          </a:bodyPr>
          <a:lstStyle/>
          <a:p>
            <a:pPr marL="0" indent="0">
              <a:buNone/>
            </a:pPr>
            <a:r>
              <a:rPr lang="en-GB" dirty="0"/>
              <a:t>While technology can support care, there is a growing concern that it could lead to an </a:t>
            </a:r>
            <a:r>
              <a:rPr lang="en-GB" b="1" dirty="0"/>
              <a:t>over-reliance on machines, diminishing the role of human interaction </a:t>
            </a:r>
            <a:r>
              <a:rPr lang="en-GB" dirty="0"/>
              <a:t>in elderly care.</a:t>
            </a:r>
          </a:p>
          <a:p>
            <a:r>
              <a:rPr lang="en-GB" b="1" dirty="0"/>
              <a:t>Companion robots can provide emotional support,</a:t>
            </a:r>
            <a:r>
              <a:rPr lang="en-GB" dirty="0"/>
              <a:t> but they lack the </a:t>
            </a:r>
            <a:r>
              <a:rPr lang="en-GB" b="1" dirty="0"/>
              <a:t>ability to truly understand and empathise with an elderly person </a:t>
            </a:r>
            <a:r>
              <a:rPr lang="en-GB" dirty="0"/>
              <a:t>in the way a human caregiver can. </a:t>
            </a:r>
          </a:p>
          <a:p>
            <a:r>
              <a:rPr lang="en-GB" dirty="0"/>
              <a:t>Telemedicine may provide convenience, but it cannot </a:t>
            </a:r>
            <a:r>
              <a:rPr lang="en-GB" b="1" dirty="0"/>
              <a:t>replace the reassurance and rapport built during in-person doctor visits.</a:t>
            </a:r>
          </a:p>
          <a:p>
            <a:r>
              <a:rPr lang="en-GB" dirty="0"/>
              <a:t>Elderly individuals who already feel isolated may experience greater emotional and social disconnection if they rely too heavily on technology for their care.</a:t>
            </a:r>
          </a:p>
          <a:p>
            <a:pPr marL="0" indent="0">
              <a:buNone/>
            </a:pPr>
            <a:r>
              <a:rPr lang="en-GB" b="1" dirty="0">
                <a:solidFill>
                  <a:srgbClr val="7030A0"/>
                </a:solidFill>
              </a:rPr>
              <a:t>Possible Solutions- </a:t>
            </a:r>
            <a:r>
              <a:rPr lang="en-GB" b="1" dirty="0"/>
              <a:t>Care strategies should balance the use of technology with human-centred approaches. Encouraging frequent in-person visits, caregiver check-ins, and creating community support networks can ensure that technology supplements, rather than replaces, human care.</a:t>
            </a:r>
          </a:p>
        </p:txBody>
      </p:sp>
    </p:spTree>
    <p:extLst>
      <p:ext uri="{BB962C8B-B14F-4D97-AF65-F5344CB8AC3E}">
        <p14:creationId xmlns:p14="http://schemas.microsoft.com/office/powerpoint/2010/main" val="3604626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358219" y="127358"/>
            <a:ext cx="11481847" cy="475533"/>
          </a:xfrm>
        </p:spPr>
        <p:txBody>
          <a:bodyPr>
            <a:normAutofit fontScale="90000"/>
          </a:bodyPr>
          <a:lstStyle/>
          <a:p>
            <a:pPr algn="ctr"/>
            <a:r>
              <a:rPr lang="en-GB" sz="4000" b="1" dirty="0">
                <a:latin typeface="+mn-lt"/>
              </a:rPr>
              <a:t>Limitations- Privacy and Security Concerns</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1936" y="737420"/>
            <a:ext cx="7553200" cy="5220928"/>
          </a:xfrm>
        </p:spPr>
        <p:txBody>
          <a:bodyPr>
            <a:normAutofit fontScale="85000" lnSpcReduction="20000"/>
          </a:bodyPr>
          <a:lstStyle/>
          <a:p>
            <a:pPr marL="0" indent="0">
              <a:buNone/>
            </a:pPr>
            <a:r>
              <a:rPr lang="en-GB" dirty="0"/>
              <a:t>The collection, storage, and transmission of sensitive health data could make elderly patients vulnerable to data breaches, hacking, or misuse of personal information.</a:t>
            </a:r>
          </a:p>
          <a:p>
            <a:r>
              <a:rPr lang="en-GB" dirty="0"/>
              <a:t>There have been a number of  </a:t>
            </a:r>
            <a:r>
              <a:rPr lang="en-GB" b="1" dirty="0"/>
              <a:t>reports of major healthcare data breaches in the UK which compromised the medical records of over 1 million patients, including elderly individuals. Personal health information was exposed, raising concerns about the security </a:t>
            </a:r>
            <a:r>
              <a:rPr lang="en-GB" dirty="0"/>
              <a:t>of telemedicine platforms and health monitoring systems.</a:t>
            </a:r>
          </a:p>
          <a:p>
            <a:r>
              <a:rPr lang="en-GB" dirty="0"/>
              <a:t>Older adults may be particularly vulnerable to </a:t>
            </a:r>
            <a:r>
              <a:rPr lang="en-GB" b="1" dirty="0"/>
              <a:t>identity theft and fraud if their health data is accessed </a:t>
            </a:r>
            <a:r>
              <a:rPr lang="en-GB" dirty="0"/>
              <a:t>by unauthorised individuals. </a:t>
            </a:r>
          </a:p>
          <a:p>
            <a:pPr marL="0" indent="0">
              <a:buNone/>
            </a:pPr>
            <a:r>
              <a:rPr lang="en-GB" b="1" dirty="0">
                <a:solidFill>
                  <a:srgbClr val="7030A0"/>
                </a:solidFill>
              </a:rPr>
              <a:t>Possible Solutions- </a:t>
            </a:r>
            <a:r>
              <a:rPr lang="en-GB" b="1" dirty="0"/>
              <a:t>Stronger data protection measures, stricter regulations, and clearer consent policies </a:t>
            </a:r>
            <a:r>
              <a:rPr lang="en-GB" dirty="0"/>
              <a:t>are needed to safeguard elderly patients' health data. Healthcare providers must ensure that the digital platforms they use meet the highest security standards.</a:t>
            </a:r>
          </a:p>
        </p:txBody>
      </p:sp>
      <p:pic>
        <p:nvPicPr>
          <p:cNvPr id="4" name="Picture 3">
            <a:extLst>
              <a:ext uri="{FF2B5EF4-FFF2-40B4-BE49-F238E27FC236}">
                <a16:creationId xmlns:a16="http://schemas.microsoft.com/office/drawing/2014/main" id="{E8A6FE78-D162-A84D-0E75-961CEDDE72D8}"/>
              </a:ext>
            </a:extLst>
          </p:cNvPr>
          <p:cNvPicPr>
            <a:picLocks noChangeAspect="1"/>
          </p:cNvPicPr>
          <p:nvPr/>
        </p:nvPicPr>
        <p:blipFill>
          <a:blip r:embed="rId2"/>
          <a:stretch>
            <a:fillRect/>
          </a:stretch>
        </p:blipFill>
        <p:spPr>
          <a:xfrm>
            <a:off x="8327490" y="2926631"/>
            <a:ext cx="3401107" cy="2688713"/>
          </a:xfrm>
          <a:prstGeom prst="rect">
            <a:avLst/>
          </a:prstGeom>
        </p:spPr>
      </p:pic>
    </p:spTree>
    <p:extLst>
      <p:ext uri="{BB962C8B-B14F-4D97-AF65-F5344CB8AC3E}">
        <p14:creationId xmlns:p14="http://schemas.microsoft.com/office/powerpoint/2010/main" val="1339217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1" y="31495"/>
            <a:ext cx="12192000" cy="667262"/>
          </a:xfrm>
        </p:spPr>
        <p:txBody>
          <a:bodyPr>
            <a:normAutofit/>
          </a:bodyPr>
          <a:lstStyle/>
          <a:p>
            <a:pPr algn="ctr"/>
            <a:r>
              <a:rPr lang="en-GB" sz="4000" b="1" dirty="0">
                <a:latin typeface="+mn-lt"/>
              </a:rPr>
              <a:t>Limitations- Technological Failures and Reliability Issues</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6285" y="698758"/>
            <a:ext cx="11777676" cy="5053113"/>
          </a:xfrm>
        </p:spPr>
        <p:txBody>
          <a:bodyPr>
            <a:normAutofit fontScale="92500" lnSpcReduction="10000"/>
          </a:bodyPr>
          <a:lstStyle/>
          <a:p>
            <a:pPr marL="0" indent="0">
              <a:buNone/>
            </a:pPr>
            <a:r>
              <a:rPr lang="en-GB" b="1" dirty="0"/>
              <a:t>Internet connectivity and stable power sources may not always be reliable, particularly in rural or underdeveloped areas</a:t>
            </a:r>
            <a:r>
              <a:rPr lang="en-GB" dirty="0"/>
              <a:t>. Also, technologies can malfunction, leaving elderly users without access to critical care or support when they need it most.</a:t>
            </a:r>
          </a:p>
          <a:p>
            <a:r>
              <a:rPr lang="en-GB" dirty="0"/>
              <a:t>In </a:t>
            </a:r>
            <a:r>
              <a:rPr lang="en-GB" b="1" dirty="0"/>
              <a:t>areas with poor internet connectivity, telemedicine consultations can be disrupted, or remote health monitoring devices may fail to transmit vital data to healthcare providers. </a:t>
            </a:r>
          </a:p>
          <a:p>
            <a:r>
              <a:rPr lang="en-GB" dirty="0"/>
              <a:t>Technological failures can have serious consequences, especially for elderly individuals who rely on these tools for monitoring chronic conditions. In emergencies, a malfunctioning fall detection system or a glitchy telemedicine consultation can delay medical assistance.</a:t>
            </a:r>
          </a:p>
          <a:p>
            <a:pPr marL="0" indent="0">
              <a:buNone/>
            </a:pPr>
            <a:r>
              <a:rPr lang="en-GB" b="1" dirty="0">
                <a:solidFill>
                  <a:srgbClr val="7030A0"/>
                </a:solidFill>
              </a:rPr>
              <a:t>Possible Solutions- </a:t>
            </a:r>
            <a:r>
              <a:rPr lang="en-GB" b="1" dirty="0"/>
              <a:t>Backup systems and fail-safes should be integrated into care technologies to ensure that they remain </a:t>
            </a:r>
            <a:r>
              <a:rPr lang="en-GB" dirty="0"/>
              <a:t>operational during outages or system failures. Additionally, regular maintenance and technical support should be made readily available to elderly users.</a:t>
            </a:r>
          </a:p>
        </p:txBody>
      </p:sp>
    </p:spTree>
    <p:extLst>
      <p:ext uri="{BB962C8B-B14F-4D97-AF65-F5344CB8AC3E}">
        <p14:creationId xmlns:p14="http://schemas.microsoft.com/office/powerpoint/2010/main" val="11562705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71026" y="75740"/>
            <a:ext cx="12334052" cy="578772"/>
          </a:xfrm>
        </p:spPr>
        <p:txBody>
          <a:bodyPr>
            <a:normAutofit fontScale="90000"/>
          </a:bodyPr>
          <a:lstStyle/>
          <a:p>
            <a:pPr algn="ctr"/>
            <a:r>
              <a:rPr lang="en-GB" sz="4000" b="1" dirty="0">
                <a:latin typeface="+mn-lt"/>
              </a:rPr>
              <a:t>Limitations- Ethical Concerns- Autonomy vs. Safety</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191579" y="743003"/>
            <a:ext cx="7359595" cy="5008868"/>
          </a:xfrm>
        </p:spPr>
        <p:txBody>
          <a:bodyPr>
            <a:normAutofit fontScale="77500" lnSpcReduction="20000"/>
          </a:bodyPr>
          <a:lstStyle/>
          <a:p>
            <a:pPr marL="0" indent="0">
              <a:buNone/>
            </a:pPr>
            <a:r>
              <a:rPr lang="en-GB" dirty="0"/>
              <a:t>Technologies like GPS </a:t>
            </a:r>
            <a:r>
              <a:rPr lang="en-GB" b="1" dirty="0"/>
              <a:t>tracking and remote monitoring can ensure the safety of elderly individuals, especially those with cognitive impairments</a:t>
            </a:r>
            <a:r>
              <a:rPr lang="en-GB" dirty="0"/>
              <a:t>, but they also raise ethical concerns around autonomy and privacy.</a:t>
            </a:r>
          </a:p>
          <a:p>
            <a:r>
              <a:rPr lang="en-GB" dirty="0"/>
              <a:t>In the case of dementia patients, GPS tracking can prevent travelling and potential harm, but it may also </a:t>
            </a:r>
            <a:r>
              <a:rPr lang="en-GB" b="1" dirty="0"/>
              <a:t>invade on the individual's sense of autonomy and freedom.</a:t>
            </a:r>
          </a:p>
          <a:p>
            <a:r>
              <a:rPr lang="en-GB" dirty="0"/>
              <a:t>Families and caregivers often </a:t>
            </a:r>
            <a:r>
              <a:rPr lang="en-GB" b="1" dirty="0"/>
              <a:t>face difficult decisions about whether to prioritize safety over autonomy</a:t>
            </a:r>
            <a:r>
              <a:rPr lang="en-GB" dirty="0"/>
              <a:t>, particularly when using monitoring technologies. Elderly individuals may feel that their independence is being compromised, which could lead to feelings of resentment or a loss of dignity.</a:t>
            </a:r>
          </a:p>
          <a:p>
            <a:pPr marL="0" indent="0">
              <a:buNone/>
            </a:pPr>
            <a:r>
              <a:rPr lang="en-GB" b="1" dirty="0">
                <a:solidFill>
                  <a:srgbClr val="7030A0"/>
                </a:solidFill>
              </a:rPr>
              <a:t>Possible Solutions- </a:t>
            </a:r>
            <a:r>
              <a:rPr lang="en-GB" dirty="0"/>
              <a:t>Ethical frameworks must guide the use of these technologies, ensuring that the elderly have a say in their own care and that technology is implemented in a way that respects their autonomy while ensuring their safety.</a:t>
            </a:r>
          </a:p>
        </p:txBody>
      </p:sp>
      <p:pic>
        <p:nvPicPr>
          <p:cNvPr id="4" name="Picture 3">
            <a:extLst>
              <a:ext uri="{FF2B5EF4-FFF2-40B4-BE49-F238E27FC236}">
                <a16:creationId xmlns:a16="http://schemas.microsoft.com/office/drawing/2014/main" id="{4AD96841-EAE7-0CDA-0E36-7A2102FC85CC}"/>
              </a:ext>
            </a:extLst>
          </p:cNvPr>
          <p:cNvPicPr>
            <a:picLocks noChangeAspect="1"/>
          </p:cNvPicPr>
          <p:nvPr/>
        </p:nvPicPr>
        <p:blipFill>
          <a:blip r:embed="rId2"/>
          <a:stretch>
            <a:fillRect/>
          </a:stretch>
        </p:blipFill>
        <p:spPr>
          <a:xfrm>
            <a:off x="7626969" y="2832149"/>
            <a:ext cx="4373452" cy="2477270"/>
          </a:xfrm>
          <a:prstGeom prst="rect">
            <a:avLst/>
          </a:prstGeom>
        </p:spPr>
      </p:pic>
    </p:spTree>
    <p:extLst>
      <p:ext uri="{BB962C8B-B14F-4D97-AF65-F5344CB8AC3E}">
        <p14:creationId xmlns:p14="http://schemas.microsoft.com/office/powerpoint/2010/main" val="405624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232094" y="0"/>
            <a:ext cx="11481847" cy="1325563"/>
          </a:xfrm>
        </p:spPr>
        <p:txBody>
          <a:bodyPr/>
          <a:lstStyle/>
          <a:p>
            <a:r>
              <a:rPr lang="en-GB" b="1" dirty="0">
                <a:latin typeface="+mn-lt"/>
              </a:rPr>
              <a:t>Reference List</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232093" y="1114096"/>
            <a:ext cx="11481847" cy="4287462"/>
          </a:xfrm>
        </p:spPr>
        <p:txBody>
          <a:bodyPr>
            <a:normAutofit fontScale="77500" lnSpcReduction="20000"/>
          </a:bodyPr>
          <a:lstStyle/>
          <a:p>
            <a:r>
              <a:rPr lang="en-GB" dirty="0"/>
              <a:t>Alzheimer’s Disease International (2023) </a:t>
            </a:r>
            <a:r>
              <a:rPr lang="en-GB" i="1" dirty="0"/>
              <a:t>World Alzheimer Report 2023 </a:t>
            </a:r>
            <a:r>
              <a:rPr lang="en-GB" dirty="0"/>
              <a:t>Available at-      </a:t>
            </a:r>
            <a:r>
              <a:rPr lang="en-GB" dirty="0">
                <a:hlinkClick r:id="rId2"/>
              </a:rPr>
              <a:t>https-//www.alzint.org/resource/world-alzheimer-report-2023/</a:t>
            </a:r>
            <a:r>
              <a:rPr lang="en-GB" dirty="0"/>
              <a:t>  (Accessed 31 May 2024).</a:t>
            </a:r>
          </a:p>
          <a:p>
            <a:r>
              <a:rPr lang="en-GB" dirty="0"/>
              <a:t>JDR (2024) </a:t>
            </a:r>
            <a:r>
              <a:rPr lang="en-GB" i="1" dirty="0"/>
              <a:t>Study explores views on new technology to locate missing people with dementia </a:t>
            </a:r>
            <a:r>
              <a:rPr lang="en-GB" dirty="0"/>
              <a:t>Available at- </a:t>
            </a:r>
            <a:r>
              <a:rPr lang="en-GB" dirty="0">
                <a:hlinkClick r:id="rId3"/>
              </a:rPr>
              <a:t>https-//news.joindementiaresearch.nihr.ac.uk/study-explores-value-new-technology-locate-missing-people-dementia/</a:t>
            </a:r>
            <a:r>
              <a:rPr lang="en-GB" dirty="0"/>
              <a:t> (Accessed- 5 October 2024).</a:t>
            </a:r>
          </a:p>
          <a:p>
            <a:r>
              <a:rPr lang="en-GB" dirty="0"/>
              <a:t>NHS (2020) </a:t>
            </a:r>
            <a:r>
              <a:rPr lang="en-GB" i="1" dirty="0"/>
              <a:t>About Dementia </a:t>
            </a:r>
            <a:r>
              <a:rPr lang="en-GB" dirty="0"/>
              <a:t>Available at- </a:t>
            </a:r>
            <a:r>
              <a:rPr lang="en-GB" dirty="0">
                <a:hlinkClick r:id="rId4"/>
              </a:rPr>
              <a:t>https-//www.nhs.uk/conditions/dementia/about/#-~-text=What%20is%20dementia,between%20Alzheimer's%20disease%20and%20dementia</a:t>
            </a:r>
            <a:r>
              <a:rPr lang="en-GB" dirty="0"/>
              <a:t>.  (Accessed- 7 October 2024).</a:t>
            </a:r>
          </a:p>
          <a:p>
            <a:r>
              <a:rPr lang="en-GB" dirty="0"/>
              <a:t>ONS (2021) </a:t>
            </a:r>
            <a:r>
              <a:rPr lang="en-GB" i="1" dirty="0"/>
              <a:t>Dataset- Internet Users </a:t>
            </a:r>
            <a:r>
              <a:rPr lang="en-GB" dirty="0"/>
              <a:t>Available at- </a:t>
            </a:r>
            <a:r>
              <a:rPr lang="en-GB" dirty="0">
                <a:hlinkClick r:id="rId5"/>
              </a:rPr>
              <a:t>https-//www.ons.gov.uk/businessindustryandtrade/itandinternetindustry/bulletins/internetusers/2020</a:t>
            </a:r>
            <a:r>
              <a:rPr lang="en-GB" dirty="0"/>
              <a:t> (Accessed- 4 October 2024).</a:t>
            </a:r>
          </a:p>
          <a:p>
            <a:r>
              <a:rPr lang="en-GB" dirty="0"/>
              <a:t>WHO (2022) </a:t>
            </a:r>
            <a:r>
              <a:rPr lang="en-GB" i="1" dirty="0"/>
              <a:t>Dementia </a:t>
            </a:r>
            <a:r>
              <a:rPr lang="en-GB" dirty="0"/>
              <a:t>Available at- </a:t>
            </a:r>
            <a:r>
              <a:rPr lang="en-GB" dirty="0">
                <a:hlinkClick r:id="rId6"/>
              </a:rPr>
              <a:t>https-//www.who.int/news-room/fact-sheets/detail/dementia</a:t>
            </a:r>
            <a:r>
              <a:rPr lang="en-GB" dirty="0"/>
              <a:t>  (Accessed- 28 September 2024).</a:t>
            </a:r>
          </a:p>
          <a:p>
            <a:endParaRPr lang="en-GB" i="1" dirty="0"/>
          </a:p>
        </p:txBody>
      </p:sp>
    </p:spTree>
    <p:extLst>
      <p:ext uri="{BB962C8B-B14F-4D97-AF65-F5344CB8AC3E}">
        <p14:creationId xmlns:p14="http://schemas.microsoft.com/office/powerpoint/2010/main" val="357740963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418</TotalTime>
  <Words>1959</Words>
  <Application>Microsoft Office PowerPoint</Application>
  <PresentationFormat>Widescreen</PresentationFormat>
  <Paragraphs>123</Paragraphs>
  <Slides>22</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22</vt:i4>
      </vt:variant>
    </vt:vector>
  </HeadingPairs>
  <TitlesOfParts>
    <vt:vector size="30" baseType="lpstr">
      <vt:lpstr>Abadi</vt:lpstr>
      <vt:lpstr>Aptos</vt:lpstr>
      <vt:lpstr>Arial</vt:lpstr>
      <vt:lpstr>Calibri</vt:lpstr>
      <vt:lpstr>Calibri Light</vt:lpstr>
      <vt:lpstr>UWTSD Holding Page</vt:lpstr>
      <vt:lpstr>UWTSD Text 2</vt:lpstr>
      <vt:lpstr>UWTSD Logo Variations place image in Background</vt:lpstr>
      <vt:lpstr>PowerPoint Presentation</vt:lpstr>
      <vt:lpstr>PowerPoint Presentation</vt:lpstr>
      <vt:lpstr>Learning Objectives for this Session</vt:lpstr>
      <vt:lpstr>In pairs 15 mints. Each pair needs to say 2 points</vt:lpstr>
      <vt:lpstr>Key Benefits of Technological Solutions in Elderly Care</vt:lpstr>
      <vt:lpstr>Key Benefits of Technological Solutions in Elderly Care</vt:lpstr>
      <vt:lpstr>Key Benefits of Technological Solutions in Elderly Care</vt:lpstr>
      <vt:lpstr>Key Benefits of Technological Solutions in Elderly Care</vt:lpstr>
      <vt:lpstr>Key Benefits of Technological Solutions in Elderly Care</vt:lpstr>
      <vt:lpstr>Key Benefits of Technological Solutions in Elderly Care</vt:lpstr>
      <vt:lpstr>Group work 20  mint</vt:lpstr>
      <vt:lpstr>Limitations of Technological Solutions</vt:lpstr>
      <vt:lpstr>Class Discussion</vt:lpstr>
      <vt:lpstr>Pair work : 20 min</vt:lpstr>
      <vt:lpstr>Digital Exclusion in Older People</vt:lpstr>
      <vt:lpstr>Limitations- Digital Literacy and Accessibility</vt:lpstr>
      <vt:lpstr>Limitations- High Costs and Affordability</vt:lpstr>
      <vt:lpstr>Limitations- Over-reliance on Technology and Reduced Human Interaction</vt:lpstr>
      <vt:lpstr>Limitations- Privacy and Security Concerns</vt:lpstr>
      <vt:lpstr>Limitations- Technological Failures and Reliability Issues</vt:lpstr>
      <vt:lpstr>Limitations- Ethical Concerns- Autonomy vs. Safety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laila surani</cp:lastModifiedBy>
  <cp:revision>34</cp:revision>
  <dcterms:created xsi:type="dcterms:W3CDTF">2021-03-09T15:35:42Z</dcterms:created>
  <dcterms:modified xsi:type="dcterms:W3CDTF">2026-03-30T11:25:08Z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