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handoutMasterIdLst>
    <p:handoutMasterId r:id="rId35"/>
  </p:handoutMasterIdLst>
  <p:sldIdLst>
    <p:sldId id="1202" r:id="rId2"/>
    <p:sldId id="995" r:id="rId3"/>
    <p:sldId id="1032" r:id="rId4"/>
    <p:sldId id="1218" r:id="rId5"/>
    <p:sldId id="1231" r:id="rId6"/>
    <p:sldId id="1013" r:id="rId7"/>
    <p:sldId id="1229" r:id="rId8"/>
    <p:sldId id="1219" r:id="rId9"/>
    <p:sldId id="1220" r:id="rId10"/>
    <p:sldId id="1222" r:id="rId11"/>
    <p:sldId id="1221" r:id="rId12"/>
    <p:sldId id="1232" r:id="rId13"/>
    <p:sldId id="1019" r:id="rId14"/>
    <p:sldId id="1224" r:id="rId15"/>
    <p:sldId id="1233" r:id="rId16"/>
    <p:sldId id="1225" r:id="rId17"/>
    <p:sldId id="1234" r:id="rId18"/>
    <p:sldId id="1226" r:id="rId19"/>
    <p:sldId id="1235" r:id="rId20"/>
    <p:sldId id="1227" r:id="rId21"/>
    <p:sldId id="1236" r:id="rId22"/>
    <p:sldId id="1237" r:id="rId23"/>
    <p:sldId id="1228" r:id="rId24"/>
    <p:sldId id="1238" r:id="rId25"/>
    <p:sldId id="1185" r:id="rId26"/>
    <p:sldId id="1230" r:id="rId27"/>
    <p:sldId id="1091" r:id="rId28"/>
    <p:sldId id="1189" r:id="rId29"/>
    <p:sldId id="1196" r:id="rId30"/>
    <p:sldId id="1190" r:id="rId31"/>
    <p:sldId id="912" r:id="rId32"/>
    <p:sldId id="1239" r:id="rId33"/>
  </p:sldIdLst>
  <p:sldSz cx="9144000" cy="6858000" type="screen4x3"/>
  <p:notesSz cx="9939338" cy="68072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n-Hendrik May" initials="JM" lastIdx="1" clrIdx="0">
    <p:extLst>
      <p:ext uri="{19B8F6BF-5375-455C-9EA6-DF929625EA0E}">
        <p15:presenceInfo xmlns:p15="http://schemas.microsoft.com/office/powerpoint/2012/main" userId="S-1-5-21-2078795561-4233005657-3261906462-39080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19EC8"/>
    <a:srgbClr val="080808"/>
    <a:srgbClr val="2D6CB9"/>
    <a:srgbClr val="265C9E"/>
    <a:srgbClr val="6C9AD8"/>
    <a:srgbClr val="BDDBF3"/>
    <a:srgbClr val="841016"/>
    <a:srgbClr val="9DABBB"/>
    <a:srgbClr val="9BA6B4"/>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07A733-F102-46E5-A3E1-459BB45498D3}" v="16" dt="2024-02-04T20:55:11.4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312" autoAdjust="0"/>
    <p:restoredTop sz="72189" autoAdjust="0"/>
  </p:normalViewPr>
  <p:slideViewPr>
    <p:cSldViewPr>
      <p:cViewPr>
        <p:scale>
          <a:sx n="51" d="100"/>
          <a:sy n="51" d="100"/>
        </p:scale>
        <p:origin x="2432" y="588"/>
      </p:cViewPr>
      <p:guideLst>
        <p:guide orient="horz" pos="2160"/>
        <p:guide pos="2880"/>
      </p:guideLst>
    </p:cSldViewPr>
  </p:slideViewPr>
  <p:notesTextViewPr>
    <p:cViewPr>
      <p:scale>
        <a:sx n="3" d="2"/>
        <a:sy n="3" d="2"/>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notesMaster" Target="notesMasters/notesMaster1.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A607A733-F102-46E5-A3E1-459BB45498D3}"/>
    <pc:docChg chg="undo custSel addSld delSld modSld sldOrd">
      <pc:chgData name="Alissa Flatley" userId="0242edfc-aa31-435e-a161-b1e1fa7a13bd" providerId="ADAL" clId="{A607A733-F102-46E5-A3E1-459BB45498D3}" dt="2024-02-05T09:22:33.107" v="599" actId="20577"/>
      <pc:docMkLst>
        <pc:docMk/>
      </pc:docMkLst>
      <pc:sldChg chg="del">
        <pc:chgData name="Alissa Flatley" userId="0242edfc-aa31-435e-a161-b1e1fa7a13bd" providerId="ADAL" clId="{A607A733-F102-46E5-A3E1-459BB45498D3}" dt="2024-02-04T20:57:08.672" v="194" actId="47"/>
        <pc:sldMkLst>
          <pc:docMk/>
          <pc:sldMk cId="2265302147" sldId="913"/>
        </pc:sldMkLst>
      </pc:sldChg>
      <pc:sldChg chg="del">
        <pc:chgData name="Alissa Flatley" userId="0242edfc-aa31-435e-a161-b1e1fa7a13bd" providerId="ADAL" clId="{A607A733-F102-46E5-A3E1-459BB45498D3}" dt="2024-02-04T21:00:19.769" v="210" actId="47"/>
        <pc:sldMkLst>
          <pc:docMk/>
          <pc:sldMk cId="128447014" sldId="935"/>
        </pc:sldMkLst>
      </pc:sldChg>
      <pc:sldChg chg="del">
        <pc:chgData name="Alissa Flatley" userId="0242edfc-aa31-435e-a161-b1e1fa7a13bd" providerId="ADAL" clId="{A607A733-F102-46E5-A3E1-459BB45498D3}" dt="2024-02-04T21:01:46.209" v="220" actId="47"/>
        <pc:sldMkLst>
          <pc:docMk/>
          <pc:sldMk cId="3323435397" sldId="936"/>
        </pc:sldMkLst>
      </pc:sldChg>
      <pc:sldChg chg="del">
        <pc:chgData name="Alissa Flatley" userId="0242edfc-aa31-435e-a161-b1e1fa7a13bd" providerId="ADAL" clId="{A607A733-F102-46E5-A3E1-459BB45498D3}" dt="2024-02-02T21:41:20.892" v="3" actId="47"/>
        <pc:sldMkLst>
          <pc:docMk/>
          <pc:sldMk cId="2437473543" sldId="937"/>
        </pc:sldMkLst>
      </pc:sldChg>
      <pc:sldChg chg="del">
        <pc:chgData name="Alissa Flatley" userId="0242edfc-aa31-435e-a161-b1e1fa7a13bd" providerId="ADAL" clId="{A607A733-F102-46E5-A3E1-459BB45498D3}" dt="2024-02-04T21:00:22.950" v="211" actId="47"/>
        <pc:sldMkLst>
          <pc:docMk/>
          <pc:sldMk cId="509583104" sldId="945"/>
        </pc:sldMkLst>
      </pc:sldChg>
      <pc:sldChg chg="del">
        <pc:chgData name="Alissa Flatley" userId="0242edfc-aa31-435e-a161-b1e1fa7a13bd" providerId="ADAL" clId="{A607A733-F102-46E5-A3E1-459BB45498D3}" dt="2024-02-04T21:01:44.953" v="219" actId="47"/>
        <pc:sldMkLst>
          <pc:docMk/>
          <pc:sldMk cId="2834820530" sldId="953"/>
        </pc:sldMkLst>
      </pc:sldChg>
      <pc:sldChg chg="ord">
        <pc:chgData name="Alissa Flatley" userId="0242edfc-aa31-435e-a161-b1e1fa7a13bd" providerId="ADAL" clId="{A607A733-F102-46E5-A3E1-459BB45498D3}" dt="2024-02-04T21:01:14.481" v="215"/>
        <pc:sldMkLst>
          <pc:docMk/>
          <pc:sldMk cId="1943765525" sldId="995"/>
        </pc:sldMkLst>
      </pc:sldChg>
      <pc:sldChg chg="addSp delSp modSp mod delAnim">
        <pc:chgData name="Alissa Flatley" userId="0242edfc-aa31-435e-a161-b1e1fa7a13bd" providerId="ADAL" clId="{A607A733-F102-46E5-A3E1-459BB45498D3}" dt="2024-02-04T20:24:27.369" v="99" actId="113"/>
        <pc:sldMkLst>
          <pc:docMk/>
          <pc:sldMk cId="2018853138" sldId="1013"/>
        </pc:sldMkLst>
        <pc:spChg chg="del">
          <ac:chgData name="Alissa Flatley" userId="0242edfc-aa31-435e-a161-b1e1fa7a13bd" providerId="ADAL" clId="{A607A733-F102-46E5-A3E1-459BB45498D3}" dt="2024-02-04T20:21:27.314" v="86" actId="478"/>
          <ac:spMkLst>
            <pc:docMk/>
            <pc:sldMk cId="2018853138" sldId="1013"/>
            <ac:spMk id="10" creationId="{C8C9C0BD-57AC-41C2-8692-908A66B8F9E1}"/>
          </ac:spMkLst>
        </pc:spChg>
        <pc:spChg chg="del">
          <ac:chgData name="Alissa Flatley" userId="0242edfc-aa31-435e-a161-b1e1fa7a13bd" providerId="ADAL" clId="{A607A733-F102-46E5-A3E1-459BB45498D3}" dt="2024-02-04T20:21:06.902" v="81" actId="478"/>
          <ac:spMkLst>
            <pc:docMk/>
            <pc:sldMk cId="2018853138" sldId="1013"/>
            <ac:spMk id="18" creationId="{5736D243-470A-49E1-AABA-4D6F3BFADDF2}"/>
          </ac:spMkLst>
        </pc:spChg>
        <pc:spChg chg="mod">
          <ac:chgData name="Alissa Flatley" userId="0242edfc-aa31-435e-a161-b1e1fa7a13bd" providerId="ADAL" clId="{A607A733-F102-46E5-A3E1-459BB45498D3}" dt="2024-02-04T20:20:14.917" v="71" actId="20577"/>
          <ac:spMkLst>
            <pc:docMk/>
            <pc:sldMk cId="2018853138" sldId="1013"/>
            <ac:spMk id="20" creationId="{6DE5B93C-FDB1-489B-A46B-F6C14D8CCE09}"/>
          </ac:spMkLst>
        </pc:spChg>
        <pc:spChg chg="add del mod">
          <ac:chgData name="Alissa Flatley" userId="0242edfc-aa31-435e-a161-b1e1fa7a13bd" providerId="ADAL" clId="{A607A733-F102-46E5-A3E1-459BB45498D3}" dt="2024-02-04T20:21:10.559" v="82" actId="478"/>
          <ac:spMkLst>
            <pc:docMk/>
            <pc:sldMk cId="2018853138" sldId="1013"/>
            <ac:spMk id="21" creationId="{84598FEF-BA0E-8608-88FB-194B973CB08D}"/>
          </ac:spMkLst>
        </pc:spChg>
        <pc:spChg chg="add mod">
          <ac:chgData name="Alissa Flatley" userId="0242edfc-aa31-435e-a161-b1e1fa7a13bd" providerId="ADAL" clId="{A607A733-F102-46E5-A3E1-459BB45498D3}" dt="2024-02-04T20:24:27.369" v="99" actId="113"/>
          <ac:spMkLst>
            <pc:docMk/>
            <pc:sldMk cId="2018853138" sldId="1013"/>
            <ac:spMk id="24" creationId="{28DF15EA-2634-E84A-F42E-C7E55B336F18}"/>
          </ac:spMkLst>
        </pc:spChg>
        <pc:grpChg chg="del">
          <ac:chgData name="Alissa Flatley" userId="0242edfc-aa31-435e-a161-b1e1fa7a13bd" providerId="ADAL" clId="{A607A733-F102-46E5-A3E1-459BB45498D3}" dt="2024-02-04T20:16:07.427" v="47" actId="478"/>
          <ac:grpSpMkLst>
            <pc:docMk/>
            <pc:sldMk cId="2018853138" sldId="1013"/>
            <ac:grpSpMk id="3" creationId="{00000000-0000-0000-0000-000000000000}"/>
          </ac:grpSpMkLst>
        </pc:grpChg>
        <pc:grpChg chg="del">
          <ac:chgData name="Alissa Flatley" userId="0242edfc-aa31-435e-a161-b1e1fa7a13bd" providerId="ADAL" clId="{A607A733-F102-46E5-A3E1-459BB45498D3}" dt="2024-02-04T20:20:22.485" v="73" actId="478"/>
          <ac:grpSpMkLst>
            <pc:docMk/>
            <pc:sldMk cId="2018853138" sldId="1013"/>
            <ac:grpSpMk id="19" creationId="{00000000-0000-0000-0000-000000000000}"/>
          </ac:grpSpMkLst>
        </pc:grpChg>
        <pc:grpChg chg="del">
          <ac:chgData name="Alissa Flatley" userId="0242edfc-aa31-435e-a161-b1e1fa7a13bd" providerId="ADAL" clId="{A607A733-F102-46E5-A3E1-459BB45498D3}" dt="2024-02-04T20:16:03.606" v="46" actId="478"/>
          <ac:grpSpMkLst>
            <pc:docMk/>
            <pc:sldMk cId="2018853138" sldId="1013"/>
            <ac:grpSpMk id="23" creationId="{00000000-0000-0000-0000-000000000000}"/>
          </ac:grpSpMkLst>
        </pc:grpChg>
        <pc:picChg chg="del">
          <ac:chgData name="Alissa Flatley" userId="0242edfc-aa31-435e-a161-b1e1fa7a13bd" providerId="ADAL" clId="{A607A733-F102-46E5-A3E1-459BB45498D3}" dt="2024-02-04T20:16:00.414" v="44" actId="478"/>
          <ac:picMkLst>
            <pc:docMk/>
            <pc:sldMk cId="2018853138" sldId="1013"/>
            <ac:picMk id="2" creationId="{E08E8352-3120-49A5-A37B-6C7C06AB44E4}"/>
          </ac:picMkLst>
        </pc:picChg>
        <pc:picChg chg="del">
          <ac:chgData name="Alissa Flatley" userId="0242edfc-aa31-435e-a161-b1e1fa7a13bd" providerId="ADAL" clId="{A607A733-F102-46E5-A3E1-459BB45498D3}" dt="2024-02-04T20:16:01.955" v="45" actId="478"/>
          <ac:picMkLst>
            <pc:docMk/>
            <pc:sldMk cId="2018853138" sldId="1013"/>
            <ac:picMk id="5" creationId="{00000000-0000-0000-0000-000000000000}"/>
          </ac:picMkLst>
        </pc:picChg>
        <pc:picChg chg="del">
          <ac:chgData name="Alissa Flatley" userId="0242edfc-aa31-435e-a161-b1e1fa7a13bd" providerId="ADAL" clId="{A607A733-F102-46E5-A3E1-459BB45498D3}" dt="2024-02-04T20:20:17.148" v="72" actId="478"/>
          <ac:picMkLst>
            <pc:docMk/>
            <pc:sldMk cId="2018853138" sldId="1013"/>
            <ac:picMk id="8" creationId="{721C547E-9A28-41C2-8E2D-90D93E77707A}"/>
          </ac:picMkLst>
        </pc:picChg>
        <pc:picChg chg="add mod modCrop">
          <ac:chgData name="Alissa Flatley" userId="0242edfc-aa31-435e-a161-b1e1fa7a13bd" providerId="ADAL" clId="{A607A733-F102-46E5-A3E1-459BB45498D3}" dt="2024-02-04T20:22:20.040" v="93" actId="1076"/>
          <ac:picMkLst>
            <pc:docMk/>
            <pc:sldMk cId="2018853138" sldId="1013"/>
            <ac:picMk id="26" creationId="{E7DDD778-45B9-FDBA-6EC3-B109E59F8C8E}"/>
          </ac:picMkLst>
        </pc:picChg>
        <pc:picChg chg="add mod">
          <ac:chgData name="Alissa Flatley" userId="0242edfc-aa31-435e-a161-b1e1fa7a13bd" providerId="ADAL" clId="{A607A733-F102-46E5-A3E1-459BB45498D3}" dt="2024-02-04T20:24:10.576" v="96" actId="1076"/>
          <ac:picMkLst>
            <pc:docMk/>
            <pc:sldMk cId="2018853138" sldId="1013"/>
            <ac:picMk id="1026" creationId="{2EBB861C-AC6F-9ADB-BD50-7DE87C95F131}"/>
          </ac:picMkLst>
        </pc:picChg>
      </pc:sldChg>
      <pc:sldChg chg="del">
        <pc:chgData name="Alissa Flatley" userId="0242edfc-aa31-435e-a161-b1e1fa7a13bd" providerId="ADAL" clId="{A607A733-F102-46E5-A3E1-459BB45498D3}" dt="2024-02-04T21:01:30.672" v="216" actId="47"/>
        <pc:sldMkLst>
          <pc:docMk/>
          <pc:sldMk cId="1018799501" sldId="1076"/>
        </pc:sldMkLst>
      </pc:sldChg>
      <pc:sldChg chg="del">
        <pc:chgData name="Alissa Flatley" userId="0242edfc-aa31-435e-a161-b1e1fa7a13bd" providerId="ADAL" clId="{A607A733-F102-46E5-A3E1-459BB45498D3}" dt="2024-02-04T20:57:11.946" v="196" actId="47"/>
        <pc:sldMkLst>
          <pc:docMk/>
          <pc:sldMk cId="2343607978" sldId="1077"/>
        </pc:sldMkLst>
      </pc:sldChg>
      <pc:sldChg chg="del">
        <pc:chgData name="Alissa Flatley" userId="0242edfc-aa31-435e-a161-b1e1fa7a13bd" providerId="ADAL" clId="{A607A733-F102-46E5-A3E1-459BB45498D3}" dt="2024-02-02T21:40:49.250" v="1" actId="47"/>
        <pc:sldMkLst>
          <pc:docMk/>
          <pc:sldMk cId="1025988374" sldId="1085"/>
        </pc:sldMkLst>
      </pc:sldChg>
      <pc:sldChg chg="del">
        <pc:chgData name="Alissa Flatley" userId="0242edfc-aa31-435e-a161-b1e1fa7a13bd" providerId="ADAL" clId="{A607A733-F102-46E5-A3E1-459BB45498D3}" dt="2024-02-04T20:57:06.879" v="193" actId="47"/>
        <pc:sldMkLst>
          <pc:docMk/>
          <pc:sldMk cId="1416104280" sldId="1087"/>
        </pc:sldMkLst>
      </pc:sldChg>
      <pc:sldChg chg="del">
        <pc:chgData name="Alissa Flatley" userId="0242edfc-aa31-435e-a161-b1e1fa7a13bd" providerId="ADAL" clId="{A607A733-F102-46E5-A3E1-459BB45498D3}" dt="2024-02-04T20:57:10.274" v="195" actId="47"/>
        <pc:sldMkLst>
          <pc:docMk/>
          <pc:sldMk cId="2974226242" sldId="1088"/>
        </pc:sldMkLst>
      </pc:sldChg>
      <pc:sldChg chg="del">
        <pc:chgData name="Alissa Flatley" userId="0242edfc-aa31-435e-a161-b1e1fa7a13bd" providerId="ADAL" clId="{A607A733-F102-46E5-A3E1-459BB45498D3}" dt="2024-02-02T21:41:12.114" v="2" actId="47"/>
        <pc:sldMkLst>
          <pc:docMk/>
          <pc:sldMk cId="1161095214" sldId="1181"/>
        </pc:sldMkLst>
      </pc:sldChg>
      <pc:sldChg chg="del">
        <pc:chgData name="Alissa Flatley" userId="0242edfc-aa31-435e-a161-b1e1fa7a13bd" providerId="ADAL" clId="{A607A733-F102-46E5-A3E1-459BB45498D3}" dt="2024-02-02T21:39:52.810" v="0" actId="47"/>
        <pc:sldMkLst>
          <pc:docMk/>
          <pc:sldMk cId="375869130" sldId="1182"/>
        </pc:sldMkLst>
      </pc:sldChg>
      <pc:sldChg chg="delSp mod">
        <pc:chgData name="Alissa Flatley" userId="0242edfc-aa31-435e-a161-b1e1fa7a13bd" providerId="ADAL" clId="{A607A733-F102-46E5-A3E1-459BB45498D3}" dt="2024-02-04T20:59:16.664" v="207" actId="478"/>
        <pc:sldMkLst>
          <pc:docMk/>
          <pc:sldMk cId="1803737201" sldId="1185"/>
        </pc:sldMkLst>
        <pc:spChg chg="del">
          <ac:chgData name="Alissa Flatley" userId="0242edfc-aa31-435e-a161-b1e1fa7a13bd" providerId="ADAL" clId="{A607A733-F102-46E5-A3E1-459BB45498D3}" dt="2024-02-04T20:59:16.664" v="207" actId="478"/>
          <ac:spMkLst>
            <pc:docMk/>
            <pc:sldMk cId="1803737201" sldId="1185"/>
            <ac:spMk id="36" creationId="{00000000-0000-0000-0000-000000000000}"/>
          </ac:spMkLst>
        </pc:spChg>
      </pc:sldChg>
      <pc:sldChg chg="del">
        <pc:chgData name="Alissa Flatley" userId="0242edfc-aa31-435e-a161-b1e1fa7a13bd" providerId="ADAL" clId="{A607A733-F102-46E5-A3E1-459BB45498D3}" dt="2024-02-04T21:04:27.515" v="222" actId="47"/>
        <pc:sldMkLst>
          <pc:docMk/>
          <pc:sldMk cId="1162964303" sldId="1191"/>
        </pc:sldMkLst>
      </pc:sldChg>
      <pc:sldChg chg="del">
        <pc:chgData name="Alissa Flatley" userId="0242edfc-aa31-435e-a161-b1e1fa7a13bd" providerId="ADAL" clId="{A607A733-F102-46E5-A3E1-459BB45498D3}" dt="2024-02-04T21:04:26.366" v="221" actId="47"/>
        <pc:sldMkLst>
          <pc:docMk/>
          <pc:sldMk cId="4088367716" sldId="1195"/>
        </pc:sldMkLst>
      </pc:sldChg>
      <pc:sldChg chg="modSp mod">
        <pc:chgData name="Alissa Flatley" userId="0242edfc-aa31-435e-a161-b1e1fa7a13bd" providerId="ADAL" clId="{A607A733-F102-46E5-A3E1-459BB45498D3}" dt="2024-02-04T20:57:51.253" v="203" actId="20577"/>
        <pc:sldMkLst>
          <pc:docMk/>
          <pc:sldMk cId="1998597592" sldId="1202"/>
        </pc:sldMkLst>
        <pc:spChg chg="mod">
          <ac:chgData name="Alissa Flatley" userId="0242edfc-aa31-435e-a161-b1e1fa7a13bd" providerId="ADAL" clId="{A607A733-F102-46E5-A3E1-459BB45498D3}" dt="2024-02-04T20:57:51.253" v="203" actId="20577"/>
          <ac:spMkLst>
            <pc:docMk/>
            <pc:sldMk cId="1998597592" sldId="1202"/>
            <ac:spMk id="8" creationId="{00000000-0000-0000-0000-000000000000}"/>
          </ac:spMkLst>
        </pc:spChg>
      </pc:sldChg>
      <pc:sldChg chg="del">
        <pc:chgData name="Alissa Flatley" userId="0242edfc-aa31-435e-a161-b1e1fa7a13bd" providerId="ADAL" clId="{A607A733-F102-46E5-A3E1-459BB45498D3}" dt="2024-02-02T21:41:22.226" v="4" actId="47"/>
        <pc:sldMkLst>
          <pc:docMk/>
          <pc:sldMk cId="266814084" sldId="1203"/>
        </pc:sldMkLst>
      </pc:sldChg>
      <pc:sldChg chg="del">
        <pc:chgData name="Alissa Flatley" userId="0242edfc-aa31-435e-a161-b1e1fa7a13bd" providerId="ADAL" clId="{A607A733-F102-46E5-A3E1-459BB45498D3}" dt="2024-02-04T21:01:36.432" v="217" actId="47"/>
        <pc:sldMkLst>
          <pc:docMk/>
          <pc:sldMk cId="2035836473" sldId="1205"/>
        </pc:sldMkLst>
      </pc:sldChg>
      <pc:sldChg chg="del">
        <pc:chgData name="Alissa Flatley" userId="0242edfc-aa31-435e-a161-b1e1fa7a13bd" providerId="ADAL" clId="{A607A733-F102-46E5-A3E1-459BB45498D3}" dt="2024-02-04T21:01:03.084" v="213" actId="47"/>
        <pc:sldMkLst>
          <pc:docMk/>
          <pc:sldMk cId="1702650342" sldId="1206"/>
        </pc:sldMkLst>
      </pc:sldChg>
      <pc:sldChg chg="del">
        <pc:chgData name="Alissa Flatley" userId="0242edfc-aa31-435e-a161-b1e1fa7a13bd" providerId="ADAL" clId="{A607A733-F102-46E5-A3E1-459BB45498D3}" dt="2024-02-04T21:01:42.215" v="218" actId="47"/>
        <pc:sldMkLst>
          <pc:docMk/>
          <pc:sldMk cId="2865989988" sldId="1207"/>
        </pc:sldMkLst>
      </pc:sldChg>
      <pc:sldChg chg="del">
        <pc:chgData name="Alissa Flatley" userId="0242edfc-aa31-435e-a161-b1e1fa7a13bd" providerId="ADAL" clId="{A607A733-F102-46E5-A3E1-459BB45498D3}" dt="2024-02-04T21:00:48.589" v="212" actId="47"/>
        <pc:sldMkLst>
          <pc:docMk/>
          <pc:sldMk cId="2886271255" sldId="1212"/>
        </pc:sldMkLst>
      </pc:sldChg>
      <pc:sldChg chg="del">
        <pc:chgData name="Alissa Flatley" userId="0242edfc-aa31-435e-a161-b1e1fa7a13bd" providerId="ADAL" clId="{A607A733-F102-46E5-A3E1-459BB45498D3}" dt="2024-02-02T21:41:34.740" v="5" actId="47"/>
        <pc:sldMkLst>
          <pc:docMk/>
          <pc:sldMk cId="3333734760" sldId="1213"/>
        </pc:sldMkLst>
      </pc:sldChg>
      <pc:sldChg chg="del">
        <pc:chgData name="Alissa Flatley" userId="0242edfc-aa31-435e-a161-b1e1fa7a13bd" providerId="ADAL" clId="{A607A733-F102-46E5-A3E1-459BB45498D3}" dt="2024-02-02T21:41:42.379" v="9" actId="47"/>
        <pc:sldMkLst>
          <pc:docMk/>
          <pc:sldMk cId="4110214174" sldId="1214"/>
        </pc:sldMkLst>
      </pc:sldChg>
      <pc:sldChg chg="del">
        <pc:chgData name="Alissa Flatley" userId="0242edfc-aa31-435e-a161-b1e1fa7a13bd" providerId="ADAL" clId="{A607A733-F102-46E5-A3E1-459BB45498D3}" dt="2024-02-02T21:41:35.922" v="6" actId="47"/>
        <pc:sldMkLst>
          <pc:docMk/>
          <pc:sldMk cId="3728266849" sldId="1215"/>
        </pc:sldMkLst>
      </pc:sldChg>
      <pc:sldChg chg="del">
        <pc:chgData name="Alissa Flatley" userId="0242edfc-aa31-435e-a161-b1e1fa7a13bd" providerId="ADAL" clId="{A607A733-F102-46E5-A3E1-459BB45498D3}" dt="2024-02-02T21:41:38.181" v="7" actId="47"/>
        <pc:sldMkLst>
          <pc:docMk/>
          <pc:sldMk cId="3920274014" sldId="1216"/>
        </pc:sldMkLst>
      </pc:sldChg>
      <pc:sldChg chg="del">
        <pc:chgData name="Alissa Flatley" userId="0242edfc-aa31-435e-a161-b1e1fa7a13bd" providerId="ADAL" clId="{A607A733-F102-46E5-A3E1-459BB45498D3}" dt="2024-02-02T21:41:39.398" v="8" actId="47"/>
        <pc:sldMkLst>
          <pc:docMk/>
          <pc:sldMk cId="922542659" sldId="1217"/>
        </pc:sldMkLst>
      </pc:sldChg>
      <pc:sldChg chg="del ord">
        <pc:chgData name="Alissa Flatley" userId="0242edfc-aa31-435e-a161-b1e1fa7a13bd" providerId="ADAL" clId="{A607A733-F102-46E5-A3E1-459BB45498D3}" dt="2024-02-02T21:50:01.321" v="42" actId="47"/>
        <pc:sldMkLst>
          <pc:docMk/>
          <pc:sldMk cId="2067863888" sldId="1223"/>
        </pc:sldMkLst>
      </pc:sldChg>
      <pc:sldChg chg="ord">
        <pc:chgData name="Alissa Flatley" userId="0242edfc-aa31-435e-a161-b1e1fa7a13bd" providerId="ADAL" clId="{A607A733-F102-46E5-A3E1-459BB45498D3}" dt="2024-02-04T20:59:40.186" v="209"/>
        <pc:sldMkLst>
          <pc:docMk/>
          <pc:sldMk cId="1889790343" sldId="1230"/>
        </pc:sldMkLst>
      </pc:sldChg>
      <pc:sldChg chg="modSp add mod ord">
        <pc:chgData name="Alissa Flatley" userId="0242edfc-aa31-435e-a161-b1e1fa7a13bd" providerId="ADAL" clId="{A607A733-F102-46E5-A3E1-459BB45498D3}" dt="2024-02-04T20:20:08.460" v="56" actId="20577"/>
        <pc:sldMkLst>
          <pc:docMk/>
          <pc:sldMk cId="2240275435" sldId="1231"/>
        </pc:sldMkLst>
        <pc:spChg chg="mod">
          <ac:chgData name="Alissa Flatley" userId="0242edfc-aa31-435e-a161-b1e1fa7a13bd" providerId="ADAL" clId="{A607A733-F102-46E5-A3E1-459BB45498D3}" dt="2024-02-04T20:20:08.460" v="56" actId="20577"/>
          <ac:spMkLst>
            <pc:docMk/>
            <pc:sldMk cId="2240275435" sldId="1231"/>
            <ac:spMk id="20" creationId="{6DE5B93C-FDB1-489B-A46B-F6C14D8CCE09}"/>
          </ac:spMkLst>
        </pc:spChg>
      </pc:sldChg>
      <pc:sldChg chg="addSp modSp add mod">
        <pc:chgData name="Alissa Flatley" userId="0242edfc-aa31-435e-a161-b1e1fa7a13bd" providerId="ADAL" clId="{A607A733-F102-46E5-A3E1-459BB45498D3}" dt="2024-02-04T20:31:30.362" v="108" actId="1076"/>
        <pc:sldMkLst>
          <pc:docMk/>
          <pc:sldMk cId="743749591" sldId="1232"/>
        </pc:sldMkLst>
        <pc:spChg chg="add mod">
          <ac:chgData name="Alissa Flatley" userId="0242edfc-aa31-435e-a161-b1e1fa7a13bd" providerId="ADAL" clId="{A607A733-F102-46E5-A3E1-459BB45498D3}" dt="2024-02-04T20:31:30.362" v="108" actId="1076"/>
          <ac:spMkLst>
            <pc:docMk/>
            <pc:sldMk cId="743749591" sldId="1232"/>
            <ac:spMk id="3" creationId="{52881D82-5300-FD30-51AD-8BCC9C6235AD}"/>
          </ac:spMkLst>
        </pc:spChg>
        <pc:picChg chg="add mod">
          <ac:chgData name="Alissa Flatley" userId="0242edfc-aa31-435e-a161-b1e1fa7a13bd" providerId="ADAL" clId="{A607A733-F102-46E5-A3E1-459BB45498D3}" dt="2024-02-04T20:30:28.335" v="102" actId="1076"/>
          <ac:picMkLst>
            <pc:docMk/>
            <pc:sldMk cId="743749591" sldId="1232"/>
            <ac:picMk id="2050" creationId="{C4CDCE2D-2473-6DDA-EC91-F80018750DE5}"/>
          </ac:picMkLst>
        </pc:picChg>
      </pc:sldChg>
      <pc:sldChg chg="addSp modSp add">
        <pc:chgData name="Alissa Flatley" userId="0242edfc-aa31-435e-a161-b1e1fa7a13bd" providerId="ADAL" clId="{A607A733-F102-46E5-A3E1-459BB45498D3}" dt="2024-02-04T20:46:22.472" v="112" actId="1076"/>
        <pc:sldMkLst>
          <pc:docMk/>
          <pc:sldMk cId="818886207" sldId="1233"/>
        </pc:sldMkLst>
        <pc:picChg chg="add mod">
          <ac:chgData name="Alissa Flatley" userId="0242edfc-aa31-435e-a161-b1e1fa7a13bd" providerId="ADAL" clId="{A607A733-F102-46E5-A3E1-459BB45498D3}" dt="2024-02-04T20:46:22.472" v="112" actId="1076"/>
          <ac:picMkLst>
            <pc:docMk/>
            <pc:sldMk cId="818886207" sldId="1233"/>
            <ac:picMk id="3074" creationId="{727E7768-C382-CF9C-38AE-F49965582936}"/>
          </ac:picMkLst>
        </pc:picChg>
      </pc:sldChg>
      <pc:sldChg chg="addSp modSp add mod">
        <pc:chgData name="Alissa Flatley" userId="0242edfc-aa31-435e-a161-b1e1fa7a13bd" providerId="ADAL" clId="{A607A733-F102-46E5-A3E1-459BB45498D3}" dt="2024-02-04T20:49:37.745" v="135" actId="1076"/>
        <pc:sldMkLst>
          <pc:docMk/>
          <pc:sldMk cId="2836535587" sldId="1234"/>
        </pc:sldMkLst>
        <pc:spChg chg="add mod">
          <ac:chgData name="Alissa Flatley" userId="0242edfc-aa31-435e-a161-b1e1fa7a13bd" providerId="ADAL" clId="{A607A733-F102-46E5-A3E1-459BB45498D3}" dt="2024-02-04T20:49:37.745" v="135" actId="1076"/>
          <ac:spMkLst>
            <pc:docMk/>
            <pc:sldMk cId="2836535587" sldId="1234"/>
            <ac:spMk id="7" creationId="{658D820B-EF21-08E0-BD4C-4CD009200DD0}"/>
          </ac:spMkLst>
        </pc:spChg>
      </pc:sldChg>
      <pc:sldChg chg="addSp modSp add mod">
        <pc:chgData name="Alissa Flatley" userId="0242edfc-aa31-435e-a161-b1e1fa7a13bd" providerId="ADAL" clId="{A607A733-F102-46E5-A3E1-459BB45498D3}" dt="2024-02-04T20:51:27.333" v="165"/>
        <pc:sldMkLst>
          <pc:docMk/>
          <pc:sldMk cId="3361296425" sldId="1235"/>
        </pc:sldMkLst>
        <pc:spChg chg="add mod">
          <ac:chgData name="Alissa Flatley" userId="0242edfc-aa31-435e-a161-b1e1fa7a13bd" providerId="ADAL" clId="{A607A733-F102-46E5-A3E1-459BB45498D3}" dt="2024-02-04T20:51:27.333" v="165"/>
          <ac:spMkLst>
            <pc:docMk/>
            <pc:sldMk cId="3361296425" sldId="1235"/>
            <ac:spMk id="7" creationId="{A18BB9E2-8A60-8B87-E87D-906CC8FF307A}"/>
          </ac:spMkLst>
        </pc:spChg>
      </pc:sldChg>
      <pc:sldChg chg="addSp modSp add mod">
        <pc:chgData name="Alissa Flatley" userId="0242edfc-aa31-435e-a161-b1e1fa7a13bd" providerId="ADAL" clId="{A607A733-F102-46E5-A3E1-459BB45498D3}" dt="2024-02-04T20:52:50.903" v="177" actId="1076"/>
        <pc:sldMkLst>
          <pc:docMk/>
          <pc:sldMk cId="3214640563" sldId="1236"/>
        </pc:sldMkLst>
        <pc:spChg chg="add mod">
          <ac:chgData name="Alissa Flatley" userId="0242edfc-aa31-435e-a161-b1e1fa7a13bd" providerId="ADAL" clId="{A607A733-F102-46E5-A3E1-459BB45498D3}" dt="2024-02-04T20:52:50.903" v="177" actId="1076"/>
          <ac:spMkLst>
            <pc:docMk/>
            <pc:sldMk cId="3214640563" sldId="1236"/>
            <ac:spMk id="7" creationId="{B23426FF-9DDF-04A5-1940-03C477D6AC55}"/>
          </ac:spMkLst>
        </pc:spChg>
        <pc:picChg chg="mod">
          <ac:chgData name="Alissa Flatley" userId="0242edfc-aa31-435e-a161-b1e1fa7a13bd" providerId="ADAL" clId="{A607A733-F102-46E5-A3E1-459BB45498D3}" dt="2024-02-04T20:52:46.184" v="176" actId="1076"/>
          <ac:picMkLst>
            <pc:docMk/>
            <pc:sldMk cId="3214640563" sldId="1236"/>
            <ac:picMk id="14338" creationId="{098D060B-0A14-E6EC-D17C-81ED3FE427FA}"/>
          </ac:picMkLst>
        </pc:picChg>
      </pc:sldChg>
      <pc:sldChg chg="addSp delSp modSp add mod">
        <pc:chgData name="Alissa Flatley" userId="0242edfc-aa31-435e-a161-b1e1fa7a13bd" providerId="ADAL" clId="{A607A733-F102-46E5-A3E1-459BB45498D3}" dt="2024-02-04T20:55:11.396" v="182" actId="14100"/>
        <pc:sldMkLst>
          <pc:docMk/>
          <pc:sldMk cId="3021908177" sldId="1237"/>
        </pc:sldMkLst>
        <pc:spChg chg="del">
          <ac:chgData name="Alissa Flatley" userId="0242edfc-aa31-435e-a161-b1e1fa7a13bd" providerId="ADAL" clId="{A607A733-F102-46E5-A3E1-459BB45498D3}" dt="2024-02-04T20:54:54.903" v="179" actId="478"/>
          <ac:spMkLst>
            <pc:docMk/>
            <pc:sldMk cId="3021908177" sldId="1237"/>
            <ac:spMk id="7" creationId="{B23426FF-9DDF-04A5-1940-03C477D6AC55}"/>
          </ac:spMkLst>
        </pc:spChg>
        <pc:picChg chg="add mod">
          <ac:chgData name="Alissa Flatley" userId="0242edfc-aa31-435e-a161-b1e1fa7a13bd" providerId="ADAL" clId="{A607A733-F102-46E5-A3E1-459BB45498D3}" dt="2024-02-04T20:55:11.396" v="182" actId="14100"/>
          <ac:picMkLst>
            <pc:docMk/>
            <pc:sldMk cId="3021908177" sldId="1237"/>
            <ac:picMk id="4098" creationId="{804C5E56-FBF4-59E0-5E64-C07FB08D69AB}"/>
          </ac:picMkLst>
        </pc:picChg>
      </pc:sldChg>
      <pc:sldChg chg="addSp delSp modSp add mod">
        <pc:chgData name="Alissa Flatley" userId="0242edfc-aa31-435e-a161-b1e1fa7a13bd" providerId="ADAL" clId="{A607A733-F102-46E5-A3E1-459BB45498D3}" dt="2024-02-04T20:58:27.925" v="206" actId="20577"/>
        <pc:sldMkLst>
          <pc:docMk/>
          <pc:sldMk cId="2681775883" sldId="1238"/>
        </pc:sldMkLst>
        <pc:spChg chg="add del">
          <ac:chgData name="Alissa Flatley" userId="0242edfc-aa31-435e-a161-b1e1fa7a13bd" providerId="ADAL" clId="{A607A733-F102-46E5-A3E1-459BB45498D3}" dt="2024-02-04T20:55:40.548" v="185" actId="22"/>
          <ac:spMkLst>
            <pc:docMk/>
            <pc:sldMk cId="2681775883" sldId="1238"/>
            <ac:spMk id="7" creationId="{37AD9DDB-F43C-42F6-4652-1DCBB3F6B346}"/>
          </ac:spMkLst>
        </pc:spChg>
        <pc:spChg chg="add del">
          <ac:chgData name="Alissa Flatley" userId="0242edfc-aa31-435e-a161-b1e1fa7a13bd" providerId="ADAL" clId="{A607A733-F102-46E5-A3E1-459BB45498D3}" dt="2024-02-04T20:55:43.717" v="187" actId="22"/>
          <ac:spMkLst>
            <pc:docMk/>
            <pc:sldMk cId="2681775883" sldId="1238"/>
            <ac:spMk id="9" creationId="{04DD811F-B071-670A-2659-B20532952283}"/>
          </ac:spMkLst>
        </pc:spChg>
        <pc:spChg chg="add mod">
          <ac:chgData name="Alissa Flatley" userId="0242edfc-aa31-435e-a161-b1e1fa7a13bd" providerId="ADAL" clId="{A607A733-F102-46E5-A3E1-459BB45498D3}" dt="2024-02-04T20:58:27.925" v="206" actId="20577"/>
          <ac:spMkLst>
            <pc:docMk/>
            <pc:sldMk cId="2681775883" sldId="1238"/>
            <ac:spMk id="12" creationId="{F464946C-4C8D-30B8-2A85-2F901DFF16F6}"/>
          </ac:spMkLst>
        </pc:spChg>
      </pc:sldChg>
      <pc:sldChg chg="addSp delSp modSp add mod">
        <pc:chgData name="Alissa Flatley" userId="0242edfc-aa31-435e-a161-b1e1fa7a13bd" providerId="ADAL" clId="{A607A733-F102-46E5-A3E1-459BB45498D3}" dt="2024-02-05T09:22:33.107" v="599" actId="20577"/>
        <pc:sldMkLst>
          <pc:docMk/>
          <pc:sldMk cId="2433199963" sldId="1239"/>
        </pc:sldMkLst>
        <pc:spChg chg="mod">
          <ac:chgData name="Alissa Flatley" userId="0242edfc-aa31-435e-a161-b1e1fa7a13bd" providerId="ADAL" clId="{A607A733-F102-46E5-A3E1-459BB45498D3}" dt="2024-02-04T21:06:55.570" v="246" actId="13926"/>
          <ac:spMkLst>
            <pc:docMk/>
            <pc:sldMk cId="2433199963" sldId="1239"/>
            <ac:spMk id="2" creationId="{233A1DFC-1B3C-4313-9C6D-90813A982977}"/>
          </ac:spMkLst>
        </pc:spChg>
        <pc:spChg chg="del">
          <ac:chgData name="Alissa Flatley" userId="0242edfc-aa31-435e-a161-b1e1fa7a13bd" providerId="ADAL" clId="{A607A733-F102-46E5-A3E1-459BB45498D3}" dt="2024-02-04T21:06:42.138" v="242" actId="478"/>
          <ac:spMkLst>
            <pc:docMk/>
            <pc:sldMk cId="2433199963" sldId="1239"/>
            <ac:spMk id="3" creationId="{00000000-0000-0000-0000-000000000000}"/>
          </ac:spMkLst>
        </pc:spChg>
        <pc:spChg chg="add mod">
          <ac:chgData name="Alissa Flatley" userId="0242edfc-aa31-435e-a161-b1e1fa7a13bd" providerId="ADAL" clId="{A607A733-F102-46E5-A3E1-459BB45498D3}" dt="2024-02-05T09:22:33.107" v="599" actId="20577"/>
          <ac:spMkLst>
            <pc:docMk/>
            <pc:sldMk cId="2433199963" sldId="1239"/>
            <ac:spMk id="10" creationId="{1961E1B7-50C4-E7C6-E25B-186020E6FA0B}"/>
          </ac:spMkLst>
        </pc:spChg>
        <pc:spChg chg="del">
          <ac:chgData name="Alissa Flatley" userId="0242edfc-aa31-435e-a161-b1e1fa7a13bd" providerId="ADAL" clId="{A607A733-F102-46E5-A3E1-459BB45498D3}" dt="2024-02-04T21:06:34.207" v="239" actId="478"/>
          <ac:spMkLst>
            <pc:docMk/>
            <pc:sldMk cId="2433199963" sldId="1239"/>
            <ac:spMk id="13" creationId="{00000000-0000-0000-0000-000000000000}"/>
          </ac:spMkLst>
        </pc:spChg>
        <pc:spChg chg="del">
          <ac:chgData name="Alissa Flatley" userId="0242edfc-aa31-435e-a161-b1e1fa7a13bd" providerId="ADAL" clId="{A607A733-F102-46E5-A3E1-459BB45498D3}" dt="2024-02-04T21:06:39.317" v="241" actId="478"/>
          <ac:spMkLst>
            <pc:docMk/>
            <pc:sldMk cId="2433199963" sldId="1239"/>
            <ac:spMk id="14" creationId="{00000000-0000-0000-0000-000000000000}"/>
          </ac:spMkLst>
        </pc:spChg>
        <pc:spChg chg="del">
          <ac:chgData name="Alissa Flatley" userId="0242edfc-aa31-435e-a161-b1e1fa7a13bd" providerId="ADAL" clId="{A607A733-F102-46E5-A3E1-459BB45498D3}" dt="2024-02-04T21:06:36.796" v="240" actId="478"/>
          <ac:spMkLst>
            <pc:docMk/>
            <pc:sldMk cId="2433199963" sldId="1239"/>
            <ac:spMk id="15" creationId="{00000000-0000-0000-0000-000000000000}"/>
          </ac:spMkLst>
        </pc:spChg>
        <pc:spChg chg="mod">
          <ac:chgData name="Alissa Flatley" userId="0242edfc-aa31-435e-a161-b1e1fa7a13bd" providerId="ADAL" clId="{A607A733-F102-46E5-A3E1-459BB45498D3}" dt="2024-02-04T21:06:30.483" v="237" actId="20577"/>
          <ac:spMkLst>
            <pc:docMk/>
            <pc:sldMk cId="2433199963" sldId="1239"/>
            <ac:spMk id="17" creationId="{3A372DC9-B2A4-4F6F-8E23-8A158871A3F6}"/>
          </ac:spMkLst>
        </pc:spChg>
        <pc:grpChg chg="del">
          <ac:chgData name="Alissa Flatley" userId="0242edfc-aa31-435e-a161-b1e1fa7a13bd" providerId="ADAL" clId="{A607A733-F102-46E5-A3E1-459BB45498D3}" dt="2024-02-04T21:06:32.023" v="238" actId="478"/>
          <ac:grpSpMkLst>
            <pc:docMk/>
            <pc:sldMk cId="2433199963" sldId="1239"/>
            <ac:grpSpMk id="6" creationId="{00000000-0000-0000-0000-000000000000}"/>
          </ac:grpSpMkLst>
        </pc:grpChg>
        <pc:grpChg chg="del">
          <ac:chgData name="Alissa Flatley" userId="0242edfc-aa31-435e-a161-b1e1fa7a13bd" providerId="ADAL" clId="{A607A733-F102-46E5-A3E1-459BB45498D3}" dt="2024-02-04T21:06:16.745" v="224" actId="478"/>
          <ac:grpSpMkLst>
            <pc:docMk/>
            <pc:sldMk cId="2433199963" sldId="1239"/>
            <ac:grpSpMk id="7" creationId="{00000000-0000-0000-0000-000000000000}"/>
          </ac:grpSpMkLst>
        </pc:gr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63FFC8-A7AB-48D4-9AA8-7C6F6C4F198E}"/>
              </a:ext>
            </a:extLst>
          </p:cNvPr>
          <p:cNvSpPr>
            <a:spLocks noGrp="1"/>
          </p:cNvSpPr>
          <p:nvPr>
            <p:ph type="hdr" sz="quarter"/>
          </p:nvPr>
        </p:nvSpPr>
        <p:spPr>
          <a:xfrm>
            <a:off x="0" y="0"/>
            <a:ext cx="4306888" cy="341393"/>
          </a:xfrm>
          <a:prstGeom prst="rect">
            <a:avLst/>
          </a:prstGeom>
        </p:spPr>
        <p:txBody>
          <a:bodyPr vert="horz" lIns="92473" tIns="46236" rIns="92473" bIns="46236" rtlCol="0"/>
          <a:lstStyle>
            <a:lvl1pPr algn="l" eaLnBrk="1" fontAlgn="auto" hangingPunct="1">
              <a:spcBef>
                <a:spcPts val="0"/>
              </a:spcBef>
              <a:spcAft>
                <a:spcPts val="0"/>
              </a:spcAft>
              <a:defRPr sz="1300">
                <a:latin typeface="+mn-lt"/>
              </a:defRPr>
            </a:lvl1pPr>
          </a:lstStyle>
          <a:p>
            <a:pPr>
              <a:defRPr/>
            </a:pPr>
            <a:endParaRPr lang="en-GB"/>
          </a:p>
        </p:txBody>
      </p:sp>
      <p:sp>
        <p:nvSpPr>
          <p:cNvPr id="3" name="Date Placeholder 2">
            <a:extLst>
              <a:ext uri="{FF2B5EF4-FFF2-40B4-BE49-F238E27FC236}">
                <a16:creationId xmlns:a16="http://schemas.microsoft.com/office/drawing/2014/main" id="{19F004F2-81E9-4286-AEAD-2BD7E548B307}"/>
              </a:ext>
            </a:extLst>
          </p:cNvPr>
          <p:cNvSpPr>
            <a:spLocks noGrp="1"/>
          </p:cNvSpPr>
          <p:nvPr>
            <p:ph type="dt" sz="quarter" idx="1"/>
          </p:nvPr>
        </p:nvSpPr>
        <p:spPr>
          <a:xfrm>
            <a:off x="5629275" y="0"/>
            <a:ext cx="4308475" cy="341393"/>
          </a:xfrm>
          <a:prstGeom prst="rect">
            <a:avLst/>
          </a:prstGeom>
        </p:spPr>
        <p:txBody>
          <a:bodyPr vert="horz" lIns="92473" tIns="46236" rIns="92473" bIns="46236" rtlCol="0"/>
          <a:lstStyle>
            <a:lvl1pPr algn="r" eaLnBrk="1" fontAlgn="auto" hangingPunct="1">
              <a:spcBef>
                <a:spcPts val="0"/>
              </a:spcBef>
              <a:spcAft>
                <a:spcPts val="0"/>
              </a:spcAft>
              <a:defRPr sz="1300" smtClean="0">
                <a:latin typeface="+mn-lt"/>
              </a:defRPr>
            </a:lvl1pPr>
          </a:lstStyle>
          <a:p>
            <a:pPr>
              <a:defRPr/>
            </a:pPr>
            <a:fld id="{C31C71B3-2581-4BDF-8C49-B91B1004784D}" type="datetimeFigureOut">
              <a:rPr lang="en-GB"/>
              <a:pPr>
                <a:defRPr/>
              </a:pPr>
              <a:t>02/02/2024</a:t>
            </a:fld>
            <a:endParaRPr lang="en-GB"/>
          </a:p>
        </p:txBody>
      </p:sp>
      <p:sp>
        <p:nvSpPr>
          <p:cNvPr id="4" name="Footer Placeholder 3">
            <a:extLst>
              <a:ext uri="{FF2B5EF4-FFF2-40B4-BE49-F238E27FC236}">
                <a16:creationId xmlns:a16="http://schemas.microsoft.com/office/drawing/2014/main" id="{57C0D047-7D4A-407E-A634-9686F8B41772}"/>
              </a:ext>
            </a:extLst>
          </p:cNvPr>
          <p:cNvSpPr>
            <a:spLocks noGrp="1"/>
          </p:cNvSpPr>
          <p:nvPr>
            <p:ph type="ftr" sz="quarter" idx="2"/>
          </p:nvPr>
        </p:nvSpPr>
        <p:spPr>
          <a:xfrm>
            <a:off x="0" y="6465808"/>
            <a:ext cx="4306888" cy="341393"/>
          </a:xfrm>
          <a:prstGeom prst="rect">
            <a:avLst/>
          </a:prstGeom>
        </p:spPr>
        <p:txBody>
          <a:bodyPr vert="horz" lIns="92473" tIns="46236" rIns="92473" bIns="46236" rtlCol="0" anchor="b"/>
          <a:lstStyle>
            <a:lvl1pPr algn="l" eaLnBrk="1" fontAlgn="auto" hangingPunct="1">
              <a:spcBef>
                <a:spcPts val="0"/>
              </a:spcBef>
              <a:spcAft>
                <a:spcPts val="0"/>
              </a:spcAft>
              <a:defRPr sz="1300">
                <a:latin typeface="+mn-lt"/>
              </a:defRPr>
            </a:lvl1pPr>
          </a:lstStyle>
          <a:p>
            <a:pPr>
              <a:defRPr/>
            </a:pPr>
            <a:endParaRPr lang="en-GB"/>
          </a:p>
        </p:txBody>
      </p:sp>
      <p:sp>
        <p:nvSpPr>
          <p:cNvPr id="5" name="Slide Number Placeholder 4">
            <a:extLst>
              <a:ext uri="{FF2B5EF4-FFF2-40B4-BE49-F238E27FC236}">
                <a16:creationId xmlns:a16="http://schemas.microsoft.com/office/drawing/2014/main" id="{5054618D-8B5A-4FFD-8052-D6177486E49D}"/>
              </a:ext>
            </a:extLst>
          </p:cNvPr>
          <p:cNvSpPr>
            <a:spLocks noGrp="1"/>
          </p:cNvSpPr>
          <p:nvPr>
            <p:ph type="sldNum" sz="quarter" idx="3"/>
          </p:nvPr>
        </p:nvSpPr>
        <p:spPr>
          <a:xfrm>
            <a:off x="5629275" y="6465808"/>
            <a:ext cx="4308475" cy="341393"/>
          </a:xfrm>
          <a:prstGeom prst="rect">
            <a:avLst/>
          </a:prstGeom>
        </p:spPr>
        <p:txBody>
          <a:bodyPr vert="horz" lIns="92473" tIns="46236" rIns="92473" bIns="46236" rtlCol="0" anchor="b"/>
          <a:lstStyle>
            <a:lvl1pPr algn="r" eaLnBrk="1" fontAlgn="auto" hangingPunct="1">
              <a:spcBef>
                <a:spcPts val="0"/>
              </a:spcBef>
              <a:spcAft>
                <a:spcPts val="0"/>
              </a:spcAft>
              <a:defRPr sz="1300" smtClean="0">
                <a:latin typeface="+mn-lt"/>
              </a:defRPr>
            </a:lvl1pPr>
          </a:lstStyle>
          <a:p>
            <a:pPr>
              <a:defRPr/>
            </a:pPr>
            <a:fld id="{D7191AD3-8859-427F-9530-122E3A745704}" type="slidenum">
              <a:rPr lang="en-GB"/>
              <a:pPr>
                <a:defRPr/>
              </a:pPr>
              <a:t>‹#›</a:t>
            </a:fld>
            <a:endParaRPr lang="en-GB"/>
          </a:p>
        </p:txBody>
      </p:sp>
    </p:spTree>
    <p:extLst>
      <p:ext uri="{BB962C8B-B14F-4D97-AF65-F5344CB8AC3E}">
        <p14:creationId xmlns:p14="http://schemas.microsoft.com/office/powerpoint/2010/main" val="215673836"/>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61CA7E-CC11-4F51-BA91-7D4B6F020ED2}"/>
              </a:ext>
            </a:extLst>
          </p:cNvPr>
          <p:cNvSpPr>
            <a:spLocks noGrp="1"/>
          </p:cNvSpPr>
          <p:nvPr>
            <p:ph type="hdr" sz="quarter"/>
          </p:nvPr>
        </p:nvSpPr>
        <p:spPr>
          <a:xfrm>
            <a:off x="0" y="1"/>
            <a:ext cx="4306888" cy="339804"/>
          </a:xfrm>
          <a:prstGeom prst="rect">
            <a:avLst/>
          </a:prstGeom>
        </p:spPr>
        <p:txBody>
          <a:bodyPr vert="horz" lIns="92473" tIns="46236" rIns="92473" bIns="46236" rtlCol="0"/>
          <a:lstStyle>
            <a:lvl1pPr algn="l" eaLnBrk="1" fontAlgn="auto" hangingPunct="1">
              <a:spcBef>
                <a:spcPts val="0"/>
              </a:spcBef>
              <a:spcAft>
                <a:spcPts val="0"/>
              </a:spcAft>
              <a:defRPr sz="1300">
                <a:latin typeface="+mn-lt"/>
              </a:defRPr>
            </a:lvl1pPr>
          </a:lstStyle>
          <a:p>
            <a:pPr>
              <a:defRPr/>
            </a:pPr>
            <a:endParaRPr lang="en-AU"/>
          </a:p>
        </p:txBody>
      </p:sp>
      <p:sp>
        <p:nvSpPr>
          <p:cNvPr id="3" name="Date Placeholder 2">
            <a:extLst>
              <a:ext uri="{FF2B5EF4-FFF2-40B4-BE49-F238E27FC236}">
                <a16:creationId xmlns:a16="http://schemas.microsoft.com/office/drawing/2014/main" id="{459444A1-443B-44C9-A1BB-A4CD267D8EC3}"/>
              </a:ext>
            </a:extLst>
          </p:cNvPr>
          <p:cNvSpPr>
            <a:spLocks noGrp="1"/>
          </p:cNvSpPr>
          <p:nvPr>
            <p:ph type="dt" idx="1"/>
          </p:nvPr>
        </p:nvSpPr>
        <p:spPr>
          <a:xfrm>
            <a:off x="5629275" y="1"/>
            <a:ext cx="4308475" cy="339804"/>
          </a:xfrm>
          <a:prstGeom prst="rect">
            <a:avLst/>
          </a:prstGeom>
        </p:spPr>
        <p:txBody>
          <a:bodyPr vert="horz" lIns="92473" tIns="46236" rIns="92473" bIns="46236" rtlCol="0"/>
          <a:lstStyle>
            <a:lvl1pPr algn="r" eaLnBrk="1" fontAlgn="auto" hangingPunct="1">
              <a:spcBef>
                <a:spcPts val="0"/>
              </a:spcBef>
              <a:spcAft>
                <a:spcPts val="0"/>
              </a:spcAft>
              <a:defRPr sz="1300" smtClean="0">
                <a:latin typeface="+mn-lt"/>
              </a:defRPr>
            </a:lvl1pPr>
          </a:lstStyle>
          <a:p>
            <a:pPr>
              <a:defRPr/>
            </a:pPr>
            <a:fld id="{259AB0E6-8109-4A17-8E21-F0EE63E8A016}" type="datetimeFigureOut">
              <a:rPr lang="en-AU"/>
              <a:pPr>
                <a:defRPr/>
              </a:pPr>
              <a:t>2/02/2024</a:t>
            </a:fld>
            <a:endParaRPr lang="en-AU"/>
          </a:p>
        </p:txBody>
      </p:sp>
      <p:sp>
        <p:nvSpPr>
          <p:cNvPr id="4" name="Slide Image Placeholder 3">
            <a:extLst>
              <a:ext uri="{FF2B5EF4-FFF2-40B4-BE49-F238E27FC236}">
                <a16:creationId xmlns:a16="http://schemas.microsoft.com/office/drawing/2014/main" id="{B1A5609E-21B5-44DA-AA24-8EED92E96CB6}"/>
              </a:ext>
            </a:extLst>
          </p:cNvPr>
          <p:cNvSpPr>
            <a:spLocks noGrp="1" noRot="1" noChangeAspect="1"/>
          </p:cNvSpPr>
          <p:nvPr>
            <p:ph type="sldImg" idx="2"/>
          </p:nvPr>
        </p:nvSpPr>
        <p:spPr>
          <a:xfrm>
            <a:off x="3267075" y="511175"/>
            <a:ext cx="3405188" cy="2552700"/>
          </a:xfrm>
          <a:prstGeom prst="rect">
            <a:avLst/>
          </a:prstGeom>
          <a:noFill/>
          <a:ln w="12700">
            <a:solidFill>
              <a:prstClr val="black"/>
            </a:solidFill>
          </a:ln>
        </p:spPr>
        <p:txBody>
          <a:bodyPr vert="horz" lIns="92473" tIns="46236" rIns="92473" bIns="46236" rtlCol="0" anchor="ctr"/>
          <a:lstStyle/>
          <a:p>
            <a:pPr lvl="0"/>
            <a:endParaRPr lang="en-AU" noProof="0"/>
          </a:p>
        </p:txBody>
      </p:sp>
      <p:sp>
        <p:nvSpPr>
          <p:cNvPr id="5" name="Notes Placeholder 4">
            <a:extLst>
              <a:ext uri="{FF2B5EF4-FFF2-40B4-BE49-F238E27FC236}">
                <a16:creationId xmlns:a16="http://schemas.microsoft.com/office/drawing/2014/main" id="{D43B4445-3235-4790-B1F3-26BDB9D898DA}"/>
              </a:ext>
            </a:extLst>
          </p:cNvPr>
          <p:cNvSpPr>
            <a:spLocks noGrp="1"/>
          </p:cNvSpPr>
          <p:nvPr>
            <p:ph type="body" sz="quarter" idx="3"/>
          </p:nvPr>
        </p:nvSpPr>
        <p:spPr>
          <a:xfrm>
            <a:off x="993775" y="3232904"/>
            <a:ext cx="7951788" cy="3063002"/>
          </a:xfrm>
          <a:prstGeom prst="rect">
            <a:avLst/>
          </a:prstGeom>
        </p:spPr>
        <p:txBody>
          <a:bodyPr vert="horz" lIns="92473" tIns="46236" rIns="92473" bIns="46236"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a:p>
        </p:txBody>
      </p:sp>
      <p:sp>
        <p:nvSpPr>
          <p:cNvPr id="6" name="Footer Placeholder 5">
            <a:extLst>
              <a:ext uri="{FF2B5EF4-FFF2-40B4-BE49-F238E27FC236}">
                <a16:creationId xmlns:a16="http://schemas.microsoft.com/office/drawing/2014/main" id="{C4D074E8-FF00-483C-9471-0C469CBC82C8}"/>
              </a:ext>
            </a:extLst>
          </p:cNvPr>
          <p:cNvSpPr>
            <a:spLocks noGrp="1"/>
          </p:cNvSpPr>
          <p:nvPr>
            <p:ph type="ftr" sz="quarter" idx="4"/>
          </p:nvPr>
        </p:nvSpPr>
        <p:spPr>
          <a:xfrm>
            <a:off x="0" y="6465808"/>
            <a:ext cx="4306888" cy="339804"/>
          </a:xfrm>
          <a:prstGeom prst="rect">
            <a:avLst/>
          </a:prstGeom>
        </p:spPr>
        <p:txBody>
          <a:bodyPr vert="horz" lIns="92473" tIns="46236" rIns="92473" bIns="46236" rtlCol="0" anchor="b"/>
          <a:lstStyle>
            <a:lvl1pPr algn="l" eaLnBrk="1" fontAlgn="auto" hangingPunct="1">
              <a:spcBef>
                <a:spcPts val="0"/>
              </a:spcBef>
              <a:spcAft>
                <a:spcPts val="0"/>
              </a:spcAft>
              <a:defRPr sz="1300">
                <a:latin typeface="+mn-lt"/>
              </a:defRPr>
            </a:lvl1pPr>
          </a:lstStyle>
          <a:p>
            <a:pPr>
              <a:defRPr/>
            </a:pPr>
            <a:endParaRPr lang="en-AU"/>
          </a:p>
        </p:txBody>
      </p:sp>
      <p:sp>
        <p:nvSpPr>
          <p:cNvPr id="7" name="Slide Number Placeholder 6">
            <a:extLst>
              <a:ext uri="{FF2B5EF4-FFF2-40B4-BE49-F238E27FC236}">
                <a16:creationId xmlns:a16="http://schemas.microsoft.com/office/drawing/2014/main" id="{18AE6C91-81B2-4606-8620-1E260E54DC00}"/>
              </a:ext>
            </a:extLst>
          </p:cNvPr>
          <p:cNvSpPr>
            <a:spLocks noGrp="1"/>
          </p:cNvSpPr>
          <p:nvPr>
            <p:ph type="sldNum" sz="quarter" idx="5"/>
          </p:nvPr>
        </p:nvSpPr>
        <p:spPr>
          <a:xfrm>
            <a:off x="5629275" y="6465808"/>
            <a:ext cx="4308475" cy="339804"/>
          </a:xfrm>
          <a:prstGeom prst="rect">
            <a:avLst/>
          </a:prstGeom>
        </p:spPr>
        <p:txBody>
          <a:bodyPr vert="horz" lIns="92473" tIns="46236" rIns="92473" bIns="46236" rtlCol="0" anchor="b"/>
          <a:lstStyle>
            <a:lvl1pPr algn="r" eaLnBrk="1" fontAlgn="auto" hangingPunct="1">
              <a:spcBef>
                <a:spcPts val="0"/>
              </a:spcBef>
              <a:spcAft>
                <a:spcPts val="0"/>
              </a:spcAft>
              <a:defRPr sz="1300" smtClean="0">
                <a:latin typeface="+mn-lt"/>
              </a:defRPr>
            </a:lvl1pPr>
          </a:lstStyle>
          <a:p>
            <a:pPr>
              <a:defRPr/>
            </a:pPr>
            <a:fld id="{74286D8B-C54C-4D44-8CE4-8D9163E2004A}" type="slidenum">
              <a:rPr lang="en-AU"/>
              <a:pPr>
                <a:defRPr/>
              </a:pPr>
              <a:t>‹#›</a:t>
            </a:fld>
            <a:endParaRPr lang="en-AU"/>
          </a:p>
        </p:txBody>
      </p:sp>
    </p:spTree>
    <p:extLst>
      <p:ext uri="{BB962C8B-B14F-4D97-AF65-F5344CB8AC3E}">
        <p14:creationId xmlns:p14="http://schemas.microsoft.com/office/powerpoint/2010/main" val="4121306575"/>
      </p:ext>
    </p:extLst>
  </p:cSld>
  <p:clrMap bg1="lt1" tx1="dk1" bg2="lt2" tx2="dk2" accent1="accent1" accent2="accent2" accent3="accent3" accent4="accent4" accent5="accent5" accent6="accent6" hlink="hlink" folHlink="folHlink"/>
  <p:hf sldNum="0" hdr="0" ftr="0" dt="0"/>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sciencedirect.com/science/article/abs/pii/S0008884604000894"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www.nps.gov/whsa/learn/nature/upload/Little_Known_Facts_about_Gypsum_-660KB_PDF.pdf"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sciencedirect.com/science/article/abs/pii/S0008884604000894"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s://www.nps.gov/whsa/learn/nature/upload/Little_Known_Facts_about_Gypsum_-660KB_PDF.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10"/>
          </p:nvPr>
        </p:nvSpPr>
        <p:spPr/>
        <p:txBody>
          <a:bodyPr/>
          <a:lstStyle/>
          <a:p>
            <a:fld id="{2044D06B-42BC-440C-8303-6991E8D52368}" type="slidenum">
              <a:rPr lang="en-AU" smtClean="0"/>
              <a:t>3</a:t>
            </a:fld>
            <a:endParaRPr lang="en-AU"/>
          </a:p>
        </p:txBody>
      </p:sp>
    </p:spTree>
    <p:extLst>
      <p:ext uri="{BB962C8B-B14F-4D97-AF65-F5344CB8AC3E}">
        <p14:creationId xmlns:p14="http://schemas.microsoft.com/office/powerpoint/2010/main" val="3392363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10"/>
          </p:nvPr>
        </p:nvSpPr>
        <p:spPr/>
        <p:txBody>
          <a:bodyPr/>
          <a:lstStyle/>
          <a:p>
            <a:fld id="{2044D06B-42BC-440C-8303-6991E8D52368}" type="slidenum">
              <a:rPr lang="en-AU" smtClean="0"/>
              <a:t>4</a:t>
            </a:fld>
            <a:endParaRPr lang="en-AU"/>
          </a:p>
        </p:txBody>
      </p:sp>
    </p:spTree>
    <p:extLst>
      <p:ext uri="{BB962C8B-B14F-4D97-AF65-F5344CB8AC3E}">
        <p14:creationId xmlns:p14="http://schemas.microsoft.com/office/powerpoint/2010/main" val="5477814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10"/>
          </p:nvPr>
        </p:nvSpPr>
        <p:spPr/>
        <p:txBody>
          <a:bodyPr/>
          <a:lstStyle/>
          <a:p>
            <a:fld id="{36D06500-57F3-405F-92A5-6DE512B4D68C}" type="slidenum">
              <a:rPr lang="de-DE" smtClean="0"/>
              <a:t>7</a:t>
            </a:fld>
            <a:endParaRPr lang="de-DE"/>
          </a:p>
        </p:txBody>
      </p:sp>
    </p:spTree>
    <p:extLst>
      <p:ext uri="{BB962C8B-B14F-4D97-AF65-F5344CB8AC3E}">
        <p14:creationId xmlns:p14="http://schemas.microsoft.com/office/powerpoint/2010/main" val="28840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10"/>
          </p:nvPr>
        </p:nvSpPr>
        <p:spPr/>
        <p:txBody>
          <a:bodyPr/>
          <a:lstStyle/>
          <a:p>
            <a:fld id="{36D06500-57F3-405F-92A5-6DE512B4D68C}" type="slidenum">
              <a:rPr lang="de-DE" smtClean="0"/>
              <a:t>8</a:t>
            </a:fld>
            <a:endParaRPr lang="de-DE"/>
          </a:p>
        </p:txBody>
      </p:sp>
    </p:spTree>
    <p:extLst>
      <p:ext uri="{BB962C8B-B14F-4D97-AF65-F5344CB8AC3E}">
        <p14:creationId xmlns:p14="http://schemas.microsoft.com/office/powerpoint/2010/main" val="1815730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10"/>
          </p:nvPr>
        </p:nvSpPr>
        <p:spPr/>
        <p:txBody>
          <a:bodyPr/>
          <a:lstStyle/>
          <a:p>
            <a:fld id="{36D06500-57F3-405F-92A5-6DE512B4D68C}" type="slidenum">
              <a:rPr lang="de-DE" smtClean="0"/>
              <a:t>9</a:t>
            </a:fld>
            <a:endParaRPr lang="de-DE"/>
          </a:p>
        </p:txBody>
      </p:sp>
    </p:spTree>
    <p:extLst>
      <p:ext uri="{BB962C8B-B14F-4D97-AF65-F5344CB8AC3E}">
        <p14:creationId xmlns:p14="http://schemas.microsoft.com/office/powerpoint/2010/main" val="4189475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10"/>
          </p:nvPr>
        </p:nvSpPr>
        <p:spPr/>
        <p:txBody>
          <a:bodyPr/>
          <a:lstStyle/>
          <a:p>
            <a:fld id="{36D06500-57F3-405F-92A5-6DE512B4D68C}" type="slidenum">
              <a:rPr lang="de-DE" smtClean="0"/>
              <a:t>10</a:t>
            </a:fld>
            <a:endParaRPr lang="de-DE"/>
          </a:p>
        </p:txBody>
      </p:sp>
    </p:spTree>
    <p:extLst>
      <p:ext uri="{BB962C8B-B14F-4D97-AF65-F5344CB8AC3E}">
        <p14:creationId xmlns:p14="http://schemas.microsoft.com/office/powerpoint/2010/main" val="2985458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10"/>
          </p:nvPr>
        </p:nvSpPr>
        <p:spPr/>
        <p:txBody>
          <a:bodyPr/>
          <a:lstStyle/>
          <a:p>
            <a:fld id="{36D06500-57F3-405F-92A5-6DE512B4D68C}" type="slidenum">
              <a:rPr lang="de-DE" smtClean="0"/>
              <a:t>11</a:t>
            </a:fld>
            <a:endParaRPr lang="de-DE"/>
          </a:p>
        </p:txBody>
      </p:sp>
    </p:spTree>
    <p:extLst>
      <p:ext uri="{BB962C8B-B14F-4D97-AF65-F5344CB8AC3E}">
        <p14:creationId xmlns:p14="http://schemas.microsoft.com/office/powerpoint/2010/main" val="31182463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de-DE" dirty="0"/>
          </a:p>
        </p:txBody>
      </p:sp>
      <p:sp>
        <p:nvSpPr>
          <p:cNvPr id="4" name="Slide Number Placeholder 3"/>
          <p:cNvSpPr>
            <a:spLocks noGrp="1"/>
          </p:cNvSpPr>
          <p:nvPr>
            <p:ph type="sldNum" sz="quarter" idx="10"/>
          </p:nvPr>
        </p:nvSpPr>
        <p:spPr/>
        <p:txBody>
          <a:bodyPr/>
          <a:lstStyle/>
          <a:p>
            <a:fld id="{36D06500-57F3-405F-92A5-6DE512B4D68C}" type="slidenum">
              <a:rPr lang="de-DE" smtClean="0"/>
              <a:t>12</a:t>
            </a:fld>
            <a:endParaRPr lang="de-DE"/>
          </a:p>
        </p:txBody>
      </p:sp>
    </p:spTree>
    <p:extLst>
      <p:ext uri="{BB962C8B-B14F-4D97-AF65-F5344CB8AC3E}">
        <p14:creationId xmlns:p14="http://schemas.microsoft.com/office/powerpoint/2010/main" val="2942052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HelveticaNeue"/>
              </a:rPr>
              <a:t>This isn’t the hydration used in your body, but it’s similar. Hydration is a type of chemical weathering where water reacts chemically with the rock, modifying its chemical structure.</a:t>
            </a:r>
          </a:p>
          <a:p>
            <a:pPr algn="l"/>
            <a:r>
              <a:rPr lang="en-GB" b="0" i="0" dirty="0">
                <a:effectLst/>
                <a:latin typeface="HelveticaNeue"/>
              </a:rPr>
              <a:t>One example of mineral hydration is when H</a:t>
            </a:r>
            <a:r>
              <a:rPr lang="en-GB" b="0" i="0" baseline="-25000" dirty="0">
                <a:effectLst/>
                <a:latin typeface="HelveticaNeue"/>
              </a:rPr>
              <a:t>2</a:t>
            </a:r>
            <a:r>
              <a:rPr lang="en-GB" b="0" i="0" dirty="0">
                <a:effectLst/>
                <a:latin typeface="HelveticaNeue"/>
              </a:rPr>
              <a:t>O (water) is added to CaSO</a:t>
            </a:r>
            <a:r>
              <a:rPr lang="en-GB" b="0" i="0" baseline="-25000" dirty="0">
                <a:effectLst/>
                <a:latin typeface="HelveticaNeue"/>
              </a:rPr>
              <a:t>4</a:t>
            </a:r>
            <a:r>
              <a:rPr lang="en-GB" b="0" i="0" dirty="0">
                <a:effectLst/>
                <a:latin typeface="HelveticaNeue"/>
              </a:rPr>
              <a:t> (calcium </a:t>
            </a:r>
            <a:r>
              <a:rPr lang="en-GB" b="0" i="0" dirty="0" err="1">
                <a:effectLst/>
                <a:latin typeface="HelveticaNeue"/>
              </a:rPr>
              <a:t>sulfate</a:t>
            </a:r>
            <a:r>
              <a:rPr lang="en-GB" b="0" i="0" dirty="0">
                <a:effectLst/>
                <a:latin typeface="HelveticaNeue"/>
              </a:rPr>
              <a:t>) to create CaSO</a:t>
            </a:r>
            <a:r>
              <a:rPr lang="en-GB" b="0" i="0" baseline="-25000" dirty="0">
                <a:effectLst/>
                <a:latin typeface="HelveticaNeue"/>
              </a:rPr>
              <a:t>4</a:t>
            </a:r>
            <a:r>
              <a:rPr lang="en-GB" b="0" i="0" dirty="0">
                <a:effectLst/>
                <a:latin typeface="HelveticaNeue"/>
              </a:rPr>
              <a:t>+</a:t>
            </a:r>
            <a:r>
              <a:rPr lang="en-GB" b="0" i="0" baseline="-25000" dirty="0">
                <a:effectLst/>
                <a:latin typeface="HelveticaNeue"/>
              </a:rPr>
              <a:t>2</a:t>
            </a:r>
            <a:r>
              <a:rPr lang="en-GB" b="0" i="0" dirty="0">
                <a:effectLst/>
                <a:latin typeface="HelveticaNeue"/>
              </a:rPr>
              <a:t>H</a:t>
            </a:r>
            <a:r>
              <a:rPr lang="en-GB" b="0" i="0" baseline="-25000" dirty="0">
                <a:effectLst/>
                <a:latin typeface="HelveticaNeue"/>
              </a:rPr>
              <a:t>2</a:t>
            </a:r>
            <a:r>
              <a:rPr lang="en-GB" b="0" i="0" dirty="0">
                <a:effectLst/>
                <a:latin typeface="HelveticaNeue"/>
              </a:rPr>
              <a:t>O (calcium </a:t>
            </a:r>
            <a:r>
              <a:rPr lang="en-GB" b="0" i="0" dirty="0" err="1">
                <a:effectLst/>
                <a:latin typeface="HelveticaNeue"/>
              </a:rPr>
              <a:t>sulfate</a:t>
            </a:r>
            <a:r>
              <a:rPr lang="en-GB" b="0" i="0" dirty="0">
                <a:effectLst/>
                <a:latin typeface="HelveticaNeue"/>
              </a:rPr>
              <a:t> dihydrate). It changes from </a:t>
            </a:r>
            <a:r>
              <a:rPr lang="en-GB" b="0" i="0" u="sng" dirty="0">
                <a:effectLst/>
                <a:latin typeface="HelveticaNeue"/>
                <a:hlinkClick r:id="rId3"/>
              </a:rPr>
              <a:t>anhydrite to gypsum</a:t>
            </a:r>
            <a:r>
              <a:rPr lang="en-GB" b="0" i="0" dirty="0">
                <a:effectLst/>
                <a:latin typeface="HelveticaNeue"/>
              </a:rPr>
              <a:t>.</a:t>
            </a:r>
          </a:p>
          <a:p>
            <a:pPr algn="l"/>
            <a:r>
              <a:rPr lang="en-GB" b="0" i="0" dirty="0">
                <a:effectLst/>
                <a:latin typeface="HelveticaNeue"/>
              </a:rPr>
              <a:t>The addition of the water to the anhydrite chemically reacts to create a totally new compound in gypsum. Hydration has led, in part, to the gypsum sand dunes at </a:t>
            </a:r>
            <a:r>
              <a:rPr lang="en-GB" b="0" i="0" u="sng" dirty="0">
                <a:effectLst/>
                <a:latin typeface="HelveticaNeue"/>
                <a:hlinkClick r:id="rId4"/>
              </a:rPr>
              <a:t>White Sands National Monument</a:t>
            </a:r>
            <a:r>
              <a:rPr lang="en-GB" b="0" i="0" dirty="0">
                <a:effectLst/>
                <a:latin typeface="HelveticaNeue"/>
              </a:rPr>
              <a:t>.</a:t>
            </a:r>
          </a:p>
          <a:p>
            <a:endParaRPr lang="en-GB" dirty="0"/>
          </a:p>
        </p:txBody>
      </p:sp>
    </p:spTree>
    <p:extLst>
      <p:ext uri="{BB962C8B-B14F-4D97-AF65-F5344CB8AC3E}">
        <p14:creationId xmlns:p14="http://schemas.microsoft.com/office/powerpoint/2010/main" val="487608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HelveticaNeue"/>
              </a:rPr>
              <a:t>This isn’t the hydration used in your body, but it’s similar. Hydration is a type of chemical weathering where water reacts chemically with the rock, modifying its chemical structure.</a:t>
            </a:r>
          </a:p>
          <a:p>
            <a:pPr algn="l"/>
            <a:r>
              <a:rPr lang="en-GB" b="0" i="0" dirty="0">
                <a:effectLst/>
                <a:latin typeface="HelveticaNeue"/>
              </a:rPr>
              <a:t>One example of mineral hydration is when H</a:t>
            </a:r>
            <a:r>
              <a:rPr lang="en-GB" b="0" i="0" baseline="-25000" dirty="0">
                <a:effectLst/>
                <a:latin typeface="HelveticaNeue"/>
              </a:rPr>
              <a:t>2</a:t>
            </a:r>
            <a:r>
              <a:rPr lang="en-GB" b="0" i="0" dirty="0">
                <a:effectLst/>
                <a:latin typeface="HelveticaNeue"/>
              </a:rPr>
              <a:t>O (water) is added to CaSO</a:t>
            </a:r>
            <a:r>
              <a:rPr lang="en-GB" b="0" i="0" baseline="-25000" dirty="0">
                <a:effectLst/>
                <a:latin typeface="HelveticaNeue"/>
              </a:rPr>
              <a:t>4</a:t>
            </a:r>
            <a:r>
              <a:rPr lang="en-GB" b="0" i="0" dirty="0">
                <a:effectLst/>
                <a:latin typeface="HelveticaNeue"/>
              </a:rPr>
              <a:t> (calcium </a:t>
            </a:r>
            <a:r>
              <a:rPr lang="en-GB" b="0" i="0" dirty="0" err="1">
                <a:effectLst/>
                <a:latin typeface="HelveticaNeue"/>
              </a:rPr>
              <a:t>sulfate</a:t>
            </a:r>
            <a:r>
              <a:rPr lang="en-GB" b="0" i="0" dirty="0">
                <a:effectLst/>
                <a:latin typeface="HelveticaNeue"/>
              </a:rPr>
              <a:t>) to create CaSO</a:t>
            </a:r>
            <a:r>
              <a:rPr lang="en-GB" b="0" i="0" baseline="-25000" dirty="0">
                <a:effectLst/>
                <a:latin typeface="HelveticaNeue"/>
              </a:rPr>
              <a:t>4</a:t>
            </a:r>
            <a:r>
              <a:rPr lang="en-GB" b="0" i="0" dirty="0">
                <a:effectLst/>
                <a:latin typeface="HelveticaNeue"/>
              </a:rPr>
              <a:t>+</a:t>
            </a:r>
            <a:r>
              <a:rPr lang="en-GB" b="0" i="0" baseline="-25000" dirty="0">
                <a:effectLst/>
                <a:latin typeface="HelveticaNeue"/>
              </a:rPr>
              <a:t>2</a:t>
            </a:r>
            <a:r>
              <a:rPr lang="en-GB" b="0" i="0" dirty="0">
                <a:effectLst/>
                <a:latin typeface="HelveticaNeue"/>
              </a:rPr>
              <a:t>H</a:t>
            </a:r>
            <a:r>
              <a:rPr lang="en-GB" b="0" i="0" baseline="-25000" dirty="0">
                <a:effectLst/>
                <a:latin typeface="HelveticaNeue"/>
              </a:rPr>
              <a:t>2</a:t>
            </a:r>
            <a:r>
              <a:rPr lang="en-GB" b="0" i="0" dirty="0">
                <a:effectLst/>
                <a:latin typeface="HelveticaNeue"/>
              </a:rPr>
              <a:t>O (calcium </a:t>
            </a:r>
            <a:r>
              <a:rPr lang="en-GB" b="0" i="0" dirty="0" err="1">
                <a:effectLst/>
                <a:latin typeface="HelveticaNeue"/>
              </a:rPr>
              <a:t>sulfate</a:t>
            </a:r>
            <a:r>
              <a:rPr lang="en-GB" b="0" i="0" dirty="0">
                <a:effectLst/>
                <a:latin typeface="HelveticaNeue"/>
              </a:rPr>
              <a:t> dihydrate). It changes from </a:t>
            </a:r>
            <a:r>
              <a:rPr lang="en-GB" b="0" i="0" u="sng" dirty="0">
                <a:effectLst/>
                <a:latin typeface="HelveticaNeue"/>
                <a:hlinkClick r:id="rId3"/>
              </a:rPr>
              <a:t>anhydrite to gypsum</a:t>
            </a:r>
            <a:r>
              <a:rPr lang="en-GB" b="0" i="0" dirty="0">
                <a:effectLst/>
                <a:latin typeface="HelveticaNeue"/>
              </a:rPr>
              <a:t>.</a:t>
            </a:r>
          </a:p>
          <a:p>
            <a:pPr algn="l"/>
            <a:r>
              <a:rPr lang="en-GB" b="0" i="0" dirty="0">
                <a:effectLst/>
                <a:latin typeface="HelveticaNeue"/>
              </a:rPr>
              <a:t>The addition of the water to the anhydrite chemically reacts to create a totally new compound in gypsum. Hydration has led, in part, to the gypsum sand dunes at </a:t>
            </a:r>
            <a:r>
              <a:rPr lang="en-GB" b="0" i="0" u="sng" dirty="0">
                <a:effectLst/>
                <a:latin typeface="HelveticaNeue"/>
                <a:hlinkClick r:id="rId4"/>
              </a:rPr>
              <a:t>White Sands National Monument</a:t>
            </a:r>
            <a:r>
              <a:rPr lang="en-GB" b="0" i="0" dirty="0">
                <a:effectLst/>
                <a:latin typeface="HelveticaNeue"/>
              </a:rPr>
              <a:t>.</a:t>
            </a:r>
          </a:p>
          <a:p>
            <a:endParaRPr lang="en-GB" dirty="0"/>
          </a:p>
        </p:txBody>
      </p:sp>
    </p:spTree>
    <p:extLst>
      <p:ext uri="{BB962C8B-B14F-4D97-AF65-F5344CB8AC3E}">
        <p14:creationId xmlns:p14="http://schemas.microsoft.com/office/powerpoint/2010/main" val="703521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AU"/>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31F4B699-6239-4BCA-8F81-766DA97A6426}"/>
              </a:ext>
            </a:extLst>
          </p:cNvPr>
          <p:cNvSpPr>
            <a:spLocks noGrp="1"/>
          </p:cNvSpPr>
          <p:nvPr>
            <p:ph type="dt" sz="half" idx="10"/>
          </p:nvPr>
        </p:nvSpPr>
        <p:spPr/>
        <p:txBody>
          <a:bodyPr/>
          <a:lstStyle>
            <a:lvl1pPr>
              <a:defRPr/>
            </a:lvl1pPr>
          </a:lstStyle>
          <a:p>
            <a:pPr>
              <a:defRPr/>
            </a:pPr>
            <a:fld id="{1911D544-4FB9-417B-8AA8-A3CBA5252786}" type="datetimeFigureOut">
              <a:rPr lang="en-AU"/>
              <a:pPr>
                <a:defRPr/>
              </a:pPr>
              <a:t>2/02/2024</a:t>
            </a:fld>
            <a:endParaRPr lang="en-AU"/>
          </a:p>
        </p:txBody>
      </p:sp>
      <p:sp>
        <p:nvSpPr>
          <p:cNvPr id="5" name="Footer Placeholder 4">
            <a:extLst>
              <a:ext uri="{FF2B5EF4-FFF2-40B4-BE49-F238E27FC236}">
                <a16:creationId xmlns:a16="http://schemas.microsoft.com/office/drawing/2014/main" id="{FA9AB1CB-F932-476D-A43F-805C31274B58}"/>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5B57C185-6B14-419C-8EA9-AA35E302DFEC}"/>
              </a:ext>
            </a:extLst>
          </p:cNvPr>
          <p:cNvSpPr>
            <a:spLocks noGrp="1"/>
          </p:cNvSpPr>
          <p:nvPr>
            <p:ph type="sldNum" sz="quarter" idx="12"/>
          </p:nvPr>
        </p:nvSpPr>
        <p:spPr/>
        <p:txBody>
          <a:bodyPr/>
          <a:lstStyle>
            <a:lvl1pPr>
              <a:defRPr/>
            </a:lvl1pPr>
          </a:lstStyle>
          <a:p>
            <a:pPr>
              <a:defRPr/>
            </a:pPr>
            <a:fld id="{8F3612FF-E023-4219-ABEC-517CC1E2DC58}" type="slidenum">
              <a:rPr lang="en-AU"/>
              <a:pPr>
                <a:defRPr/>
              </a:pPr>
              <a:t>‹#›</a:t>
            </a:fld>
            <a:endParaRPr lang="en-AU"/>
          </a:p>
        </p:txBody>
      </p:sp>
    </p:spTree>
    <p:extLst>
      <p:ext uri="{BB962C8B-B14F-4D97-AF65-F5344CB8AC3E}">
        <p14:creationId xmlns:p14="http://schemas.microsoft.com/office/powerpoint/2010/main" val="483933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E30C3050-216F-4B2B-B35A-7FFD6EF396A7}"/>
              </a:ext>
            </a:extLst>
          </p:cNvPr>
          <p:cNvSpPr>
            <a:spLocks noGrp="1"/>
          </p:cNvSpPr>
          <p:nvPr>
            <p:ph type="dt" sz="half" idx="10"/>
          </p:nvPr>
        </p:nvSpPr>
        <p:spPr/>
        <p:txBody>
          <a:bodyPr/>
          <a:lstStyle>
            <a:lvl1pPr>
              <a:defRPr/>
            </a:lvl1pPr>
          </a:lstStyle>
          <a:p>
            <a:pPr>
              <a:defRPr/>
            </a:pPr>
            <a:fld id="{112E8D23-A875-4759-AB27-AC81F9F507BC}" type="datetimeFigureOut">
              <a:rPr lang="en-AU"/>
              <a:pPr>
                <a:defRPr/>
              </a:pPr>
              <a:t>2/02/2024</a:t>
            </a:fld>
            <a:endParaRPr lang="en-AU"/>
          </a:p>
        </p:txBody>
      </p:sp>
      <p:sp>
        <p:nvSpPr>
          <p:cNvPr id="5" name="Footer Placeholder 4">
            <a:extLst>
              <a:ext uri="{FF2B5EF4-FFF2-40B4-BE49-F238E27FC236}">
                <a16:creationId xmlns:a16="http://schemas.microsoft.com/office/drawing/2014/main" id="{2B129014-D5E8-4DC0-958E-62CB15AE6F46}"/>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1BB8AB55-A093-4703-BEB7-B402E2EA0393}"/>
              </a:ext>
            </a:extLst>
          </p:cNvPr>
          <p:cNvSpPr>
            <a:spLocks noGrp="1"/>
          </p:cNvSpPr>
          <p:nvPr>
            <p:ph type="sldNum" sz="quarter" idx="12"/>
          </p:nvPr>
        </p:nvSpPr>
        <p:spPr/>
        <p:txBody>
          <a:bodyPr/>
          <a:lstStyle>
            <a:lvl1pPr>
              <a:defRPr/>
            </a:lvl1pPr>
          </a:lstStyle>
          <a:p>
            <a:pPr>
              <a:defRPr/>
            </a:pPr>
            <a:fld id="{3B123AD3-0B0E-434F-8259-C98291766AD7}" type="slidenum">
              <a:rPr lang="en-AU"/>
              <a:pPr>
                <a:defRPr/>
              </a:pPr>
              <a:t>‹#›</a:t>
            </a:fld>
            <a:endParaRPr lang="en-AU"/>
          </a:p>
        </p:txBody>
      </p:sp>
    </p:spTree>
    <p:extLst>
      <p:ext uri="{BB962C8B-B14F-4D97-AF65-F5344CB8AC3E}">
        <p14:creationId xmlns:p14="http://schemas.microsoft.com/office/powerpoint/2010/main" val="437135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dirty="0"/>
              <a:t>Click to edit Master title style</a:t>
            </a:r>
            <a:endParaRPr lang="en-AU"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97887A-6371-4246-9677-A57DF5763FFF}"/>
              </a:ext>
            </a:extLst>
          </p:cNvPr>
          <p:cNvSpPr>
            <a:spLocks noGrp="1"/>
          </p:cNvSpPr>
          <p:nvPr>
            <p:ph type="dt" sz="half" idx="10"/>
          </p:nvPr>
        </p:nvSpPr>
        <p:spPr/>
        <p:txBody>
          <a:bodyPr/>
          <a:lstStyle>
            <a:lvl1pPr>
              <a:defRPr/>
            </a:lvl1pPr>
          </a:lstStyle>
          <a:p>
            <a:pPr>
              <a:defRPr/>
            </a:pPr>
            <a:fld id="{0500EA33-936A-4136-8290-B5CB19F0F2F0}" type="datetimeFigureOut">
              <a:rPr lang="en-AU"/>
              <a:pPr>
                <a:defRPr/>
              </a:pPr>
              <a:t>2/02/2024</a:t>
            </a:fld>
            <a:endParaRPr lang="en-AU"/>
          </a:p>
        </p:txBody>
      </p:sp>
      <p:sp>
        <p:nvSpPr>
          <p:cNvPr id="5" name="Footer Placeholder 4">
            <a:extLst>
              <a:ext uri="{FF2B5EF4-FFF2-40B4-BE49-F238E27FC236}">
                <a16:creationId xmlns:a16="http://schemas.microsoft.com/office/drawing/2014/main" id="{995A1C89-B157-4871-B99A-F5544632D484}"/>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20FE63E9-EB52-463B-A3F7-B7EB2E002DA6}"/>
              </a:ext>
            </a:extLst>
          </p:cNvPr>
          <p:cNvSpPr>
            <a:spLocks noGrp="1"/>
          </p:cNvSpPr>
          <p:nvPr>
            <p:ph type="sldNum" sz="quarter" idx="12"/>
          </p:nvPr>
        </p:nvSpPr>
        <p:spPr/>
        <p:txBody>
          <a:bodyPr/>
          <a:lstStyle>
            <a:lvl1pPr>
              <a:defRPr/>
            </a:lvl1pPr>
          </a:lstStyle>
          <a:p>
            <a:pPr>
              <a:defRPr/>
            </a:pPr>
            <a:fld id="{934FCE0B-A053-464F-9F23-622E3CF935ED}" type="slidenum">
              <a:rPr lang="en-AU"/>
              <a:pPr>
                <a:defRPr/>
              </a:pPr>
              <a:t>‹#›</a:t>
            </a:fld>
            <a:endParaRPr lang="en-AU"/>
          </a:p>
        </p:txBody>
      </p:sp>
    </p:spTree>
    <p:extLst>
      <p:ext uri="{BB962C8B-B14F-4D97-AF65-F5344CB8AC3E}">
        <p14:creationId xmlns:p14="http://schemas.microsoft.com/office/powerpoint/2010/main" val="713900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3">
            <a:extLst>
              <a:ext uri="{FF2B5EF4-FFF2-40B4-BE49-F238E27FC236}">
                <a16:creationId xmlns:a16="http://schemas.microsoft.com/office/drawing/2014/main" id="{59E21D3D-D676-4FDF-B64B-20CFCEE2EC41}"/>
              </a:ext>
            </a:extLst>
          </p:cNvPr>
          <p:cNvSpPr>
            <a:spLocks noGrp="1"/>
          </p:cNvSpPr>
          <p:nvPr>
            <p:ph type="dt" sz="half" idx="10"/>
          </p:nvPr>
        </p:nvSpPr>
        <p:spPr/>
        <p:txBody>
          <a:bodyPr/>
          <a:lstStyle>
            <a:lvl1pPr>
              <a:defRPr/>
            </a:lvl1pPr>
          </a:lstStyle>
          <a:p>
            <a:pPr>
              <a:defRPr/>
            </a:pPr>
            <a:fld id="{0676C9E4-333F-497B-BA98-46BCC3E35400}" type="datetimeFigureOut">
              <a:rPr lang="en-AU"/>
              <a:pPr>
                <a:defRPr/>
              </a:pPr>
              <a:t>2/02/2024</a:t>
            </a:fld>
            <a:endParaRPr lang="en-AU"/>
          </a:p>
        </p:txBody>
      </p:sp>
      <p:sp>
        <p:nvSpPr>
          <p:cNvPr id="6" name="Footer Placeholder 4">
            <a:extLst>
              <a:ext uri="{FF2B5EF4-FFF2-40B4-BE49-F238E27FC236}">
                <a16:creationId xmlns:a16="http://schemas.microsoft.com/office/drawing/2014/main" id="{6F010FFB-498C-4385-891A-C8A647AA8C67}"/>
              </a:ext>
            </a:extLst>
          </p:cNvPr>
          <p:cNvSpPr>
            <a:spLocks noGrp="1"/>
          </p:cNvSpPr>
          <p:nvPr>
            <p:ph type="ftr" sz="quarter" idx="11"/>
          </p:nvPr>
        </p:nvSpPr>
        <p:spPr/>
        <p:txBody>
          <a:bodyPr/>
          <a:lstStyle>
            <a:lvl1pPr>
              <a:defRPr/>
            </a:lvl1pPr>
          </a:lstStyle>
          <a:p>
            <a:pPr>
              <a:defRPr/>
            </a:pPr>
            <a:endParaRPr lang="en-AU"/>
          </a:p>
        </p:txBody>
      </p:sp>
      <p:sp>
        <p:nvSpPr>
          <p:cNvPr id="7" name="Slide Number Placeholder 5">
            <a:extLst>
              <a:ext uri="{FF2B5EF4-FFF2-40B4-BE49-F238E27FC236}">
                <a16:creationId xmlns:a16="http://schemas.microsoft.com/office/drawing/2014/main" id="{9564E9DF-181C-44B1-BED9-3B5BBB7B57A6}"/>
              </a:ext>
            </a:extLst>
          </p:cNvPr>
          <p:cNvSpPr>
            <a:spLocks noGrp="1"/>
          </p:cNvSpPr>
          <p:nvPr>
            <p:ph type="sldNum" sz="quarter" idx="12"/>
          </p:nvPr>
        </p:nvSpPr>
        <p:spPr/>
        <p:txBody>
          <a:bodyPr/>
          <a:lstStyle>
            <a:lvl1pPr>
              <a:defRPr/>
            </a:lvl1pPr>
          </a:lstStyle>
          <a:p>
            <a:pPr>
              <a:defRPr/>
            </a:pPr>
            <a:fld id="{73A4F1B8-8688-499D-8AE9-C1EE70965461}" type="slidenum">
              <a:rPr lang="en-AU"/>
              <a:pPr>
                <a:defRPr/>
              </a:pPr>
              <a:t>‹#›</a:t>
            </a:fld>
            <a:endParaRPr lang="en-AU"/>
          </a:p>
        </p:txBody>
      </p:sp>
    </p:spTree>
    <p:extLst>
      <p:ext uri="{BB962C8B-B14F-4D97-AF65-F5344CB8AC3E}">
        <p14:creationId xmlns:p14="http://schemas.microsoft.com/office/powerpoint/2010/main" val="2241005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AU"/>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3">
            <a:extLst>
              <a:ext uri="{FF2B5EF4-FFF2-40B4-BE49-F238E27FC236}">
                <a16:creationId xmlns:a16="http://schemas.microsoft.com/office/drawing/2014/main" id="{19BAEA76-545C-44AE-B856-DEEFCC8A49C0}"/>
              </a:ext>
            </a:extLst>
          </p:cNvPr>
          <p:cNvSpPr>
            <a:spLocks noGrp="1"/>
          </p:cNvSpPr>
          <p:nvPr>
            <p:ph type="dt" sz="half" idx="10"/>
          </p:nvPr>
        </p:nvSpPr>
        <p:spPr/>
        <p:txBody>
          <a:bodyPr/>
          <a:lstStyle>
            <a:lvl1pPr>
              <a:defRPr/>
            </a:lvl1pPr>
          </a:lstStyle>
          <a:p>
            <a:pPr>
              <a:defRPr/>
            </a:pPr>
            <a:fld id="{D1BA4C09-313B-440A-BEEC-C445F3166875}" type="datetimeFigureOut">
              <a:rPr lang="en-AU"/>
              <a:pPr>
                <a:defRPr/>
              </a:pPr>
              <a:t>2/02/2024</a:t>
            </a:fld>
            <a:endParaRPr lang="en-AU"/>
          </a:p>
        </p:txBody>
      </p:sp>
      <p:sp>
        <p:nvSpPr>
          <p:cNvPr id="8" name="Footer Placeholder 4">
            <a:extLst>
              <a:ext uri="{FF2B5EF4-FFF2-40B4-BE49-F238E27FC236}">
                <a16:creationId xmlns:a16="http://schemas.microsoft.com/office/drawing/2014/main" id="{A38FD085-F46E-443B-8DA9-4C9575692267}"/>
              </a:ext>
            </a:extLst>
          </p:cNvPr>
          <p:cNvSpPr>
            <a:spLocks noGrp="1"/>
          </p:cNvSpPr>
          <p:nvPr>
            <p:ph type="ftr" sz="quarter" idx="11"/>
          </p:nvPr>
        </p:nvSpPr>
        <p:spPr/>
        <p:txBody>
          <a:bodyPr/>
          <a:lstStyle>
            <a:lvl1pPr>
              <a:defRPr/>
            </a:lvl1pPr>
          </a:lstStyle>
          <a:p>
            <a:pPr>
              <a:defRPr/>
            </a:pPr>
            <a:endParaRPr lang="en-AU"/>
          </a:p>
        </p:txBody>
      </p:sp>
      <p:sp>
        <p:nvSpPr>
          <p:cNvPr id="9" name="Slide Number Placeholder 5">
            <a:extLst>
              <a:ext uri="{FF2B5EF4-FFF2-40B4-BE49-F238E27FC236}">
                <a16:creationId xmlns:a16="http://schemas.microsoft.com/office/drawing/2014/main" id="{3B4D6B20-19BB-4CF4-98F3-118EE7182775}"/>
              </a:ext>
            </a:extLst>
          </p:cNvPr>
          <p:cNvSpPr>
            <a:spLocks noGrp="1"/>
          </p:cNvSpPr>
          <p:nvPr>
            <p:ph type="sldNum" sz="quarter" idx="12"/>
          </p:nvPr>
        </p:nvSpPr>
        <p:spPr/>
        <p:txBody>
          <a:bodyPr/>
          <a:lstStyle>
            <a:lvl1pPr>
              <a:defRPr/>
            </a:lvl1pPr>
          </a:lstStyle>
          <a:p>
            <a:pPr>
              <a:defRPr/>
            </a:pPr>
            <a:fld id="{E41EAA0D-96E4-44EF-B29D-D2C31096D459}" type="slidenum">
              <a:rPr lang="en-AU"/>
              <a:pPr>
                <a:defRPr/>
              </a:pPr>
              <a:t>‹#›</a:t>
            </a:fld>
            <a:endParaRPr lang="en-AU"/>
          </a:p>
        </p:txBody>
      </p:sp>
    </p:spTree>
    <p:extLst>
      <p:ext uri="{BB962C8B-B14F-4D97-AF65-F5344CB8AC3E}">
        <p14:creationId xmlns:p14="http://schemas.microsoft.com/office/powerpoint/2010/main" val="2661034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Date Placeholder 3">
            <a:extLst>
              <a:ext uri="{FF2B5EF4-FFF2-40B4-BE49-F238E27FC236}">
                <a16:creationId xmlns:a16="http://schemas.microsoft.com/office/drawing/2014/main" id="{29E353BB-178B-4A25-85DE-9A582F501F30}"/>
              </a:ext>
            </a:extLst>
          </p:cNvPr>
          <p:cNvSpPr>
            <a:spLocks noGrp="1"/>
          </p:cNvSpPr>
          <p:nvPr>
            <p:ph type="dt" sz="half" idx="10"/>
          </p:nvPr>
        </p:nvSpPr>
        <p:spPr/>
        <p:txBody>
          <a:bodyPr/>
          <a:lstStyle>
            <a:lvl1pPr>
              <a:defRPr/>
            </a:lvl1pPr>
          </a:lstStyle>
          <a:p>
            <a:pPr>
              <a:defRPr/>
            </a:pPr>
            <a:fld id="{93659505-8192-432B-A522-4F6CA2D2B49C}" type="datetimeFigureOut">
              <a:rPr lang="en-AU"/>
              <a:pPr>
                <a:defRPr/>
              </a:pPr>
              <a:t>2/02/2024</a:t>
            </a:fld>
            <a:endParaRPr lang="en-AU"/>
          </a:p>
        </p:txBody>
      </p:sp>
      <p:sp>
        <p:nvSpPr>
          <p:cNvPr id="4" name="Footer Placeholder 4">
            <a:extLst>
              <a:ext uri="{FF2B5EF4-FFF2-40B4-BE49-F238E27FC236}">
                <a16:creationId xmlns:a16="http://schemas.microsoft.com/office/drawing/2014/main" id="{26269AFE-61BB-49DA-967C-FF5844E0631E}"/>
              </a:ext>
            </a:extLst>
          </p:cNvPr>
          <p:cNvSpPr>
            <a:spLocks noGrp="1"/>
          </p:cNvSpPr>
          <p:nvPr>
            <p:ph type="ftr" sz="quarter" idx="11"/>
          </p:nvPr>
        </p:nvSpPr>
        <p:spPr/>
        <p:txBody>
          <a:bodyPr/>
          <a:lstStyle>
            <a:lvl1pPr>
              <a:defRPr/>
            </a:lvl1pPr>
          </a:lstStyle>
          <a:p>
            <a:pPr>
              <a:defRPr/>
            </a:pPr>
            <a:endParaRPr lang="en-AU"/>
          </a:p>
        </p:txBody>
      </p:sp>
      <p:sp>
        <p:nvSpPr>
          <p:cNvPr id="5" name="Slide Number Placeholder 5">
            <a:extLst>
              <a:ext uri="{FF2B5EF4-FFF2-40B4-BE49-F238E27FC236}">
                <a16:creationId xmlns:a16="http://schemas.microsoft.com/office/drawing/2014/main" id="{0787146A-E3B8-40D4-8BE7-EA088E8B58F9}"/>
              </a:ext>
            </a:extLst>
          </p:cNvPr>
          <p:cNvSpPr>
            <a:spLocks noGrp="1"/>
          </p:cNvSpPr>
          <p:nvPr>
            <p:ph type="sldNum" sz="quarter" idx="12"/>
          </p:nvPr>
        </p:nvSpPr>
        <p:spPr/>
        <p:txBody>
          <a:bodyPr/>
          <a:lstStyle>
            <a:lvl1pPr>
              <a:defRPr/>
            </a:lvl1pPr>
          </a:lstStyle>
          <a:p>
            <a:pPr>
              <a:defRPr/>
            </a:pPr>
            <a:fld id="{1E49F2CE-47F9-4E17-9031-4CF84ECA5DE0}" type="slidenum">
              <a:rPr lang="en-AU"/>
              <a:pPr>
                <a:defRPr/>
              </a:pPr>
              <a:t>‹#›</a:t>
            </a:fld>
            <a:endParaRPr lang="en-AU"/>
          </a:p>
        </p:txBody>
      </p:sp>
    </p:spTree>
    <p:extLst>
      <p:ext uri="{BB962C8B-B14F-4D97-AF65-F5344CB8AC3E}">
        <p14:creationId xmlns:p14="http://schemas.microsoft.com/office/powerpoint/2010/main" val="3078445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7B28A9C-DE3E-4E4F-997E-53DC50A7BA7C}"/>
              </a:ext>
            </a:extLst>
          </p:cNvPr>
          <p:cNvSpPr>
            <a:spLocks noGrp="1"/>
          </p:cNvSpPr>
          <p:nvPr>
            <p:ph type="dt" sz="half" idx="10"/>
          </p:nvPr>
        </p:nvSpPr>
        <p:spPr/>
        <p:txBody>
          <a:bodyPr/>
          <a:lstStyle>
            <a:lvl1pPr>
              <a:defRPr/>
            </a:lvl1pPr>
          </a:lstStyle>
          <a:p>
            <a:pPr>
              <a:defRPr/>
            </a:pPr>
            <a:fld id="{761E561A-4C00-49D4-85AD-C01E9A50717A}" type="datetimeFigureOut">
              <a:rPr lang="en-AU"/>
              <a:pPr>
                <a:defRPr/>
              </a:pPr>
              <a:t>2/02/2024</a:t>
            </a:fld>
            <a:endParaRPr lang="en-AU"/>
          </a:p>
        </p:txBody>
      </p:sp>
      <p:sp>
        <p:nvSpPr>
          <p:cNvPr id="3" name="Footer Placeholder 4">
            <a:extLst>
              <a:ext uri="{FF2B5EF4-FFF2-40B4-BE49-F238E27FC236}">
                <a16:creationId xmlns:a16="http://schemas.microsoft.com/office/drawing/2014/main" id="{3AF3FC26-F306-4745-A76F-B4BF1CA239C5}"/>
              </a:ext>
            </a:extLst>
          </p:cNvPr>
          <p:cNvSpPr>
            <a:spLocks noGrp="1"/>
          </p:cNvSpPr>
          <p:nvPr>
            <p:ph type="ftr" sz="quarter" idx="11"/>
          </p:nvPr>
        </p:nvSpPr>
        <p:spPr/>
        <p:txBody>
          <a:bodyPr/>
          <a:lstStyle>
            <a:lvl1pPr>
              <a:defRPr/>
            </a:lvl1pPr>
          </a:lstStyle>
          <a:p>
            <a:pPr>
              <a:defRPr/>
            </a:pPr>
            <a:endParaRPr lang="en-AU"/>
          </a:p>
        </p:txBody>
      </p:sp>
      <p:sp>
        <p:nvSpPr>
          <p:cNvPr id="4" name="Slide Number Placeholder 5">
            <a:extLst>
              <a:ext uri="{FF2B5EF4-FFF2-40B4-BE49-F238E27FC236}">
                <a16:creationId xmlns:a16="http://schemas.microsoft.com/office/drawing/2014/main" id="{AF6A3AEE-1B5F-4FD3-972A-592E197B5F26}"/>
              </a:ext>
            </a:extLst>
          </p:cNvPr>
          <p:cNvSpPr>
            <a:spLocks noGrp="1"/>
          </p:cNvSpPr>
          <p:nvPr>
            <p:ph type="sldNum" sz="quarter" idx="12"/>
          </p:nvPr>
        </p:nvSpPr>
        <p:spPr/>
        <p:txBody>
          <a:bodyPr/>
          <a:lstStyle>
            <a:lvl1pPr>
              <a:defRPr/>
            </a:lvl1pPr>
          </a:lstStyle>
          <a:p>
            <a:pPr>
              <a:defRPr/>
            </a:pPr>
            <a:fld id="{E1DC7278-CB03-4E35-BAD9-135C7A17E4AF}" type="slidenum">
              <a:rPr lang="en-AU"/>
              <a:pPr>
                <a:defRPr/>
              </a:pPr>
              <a:t>‹#›</a:t>
            </a:fld>
            <a:endParaRPr lang="en-AU"/>
          </a:p>
        </p:txBody>
      </p:sp>
    </p:spTree>
    <p:extLst>
      <p:ext uri="{BB962C8B-B14F-4D97-AF65-F5344CB8AC3E}">
        <p14:creationId xmlns:p14="http://schemas.microsoft.com/office/powerpoint/2010/main" val="256596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AU"/>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D80F12-3EAD-4CCC-8671-816D4D9B6010}"/>
              </a:ext>
            </a:extLst>
          </p:cNvPr>
          <p:cNvSpPr>
            <a:spLocks noGrp="1"/>
          </p:cNvSpPr>
          <p:nvPr>
            <p:ph type="dt" sz="half" idx="10"/>
          </p:nvPr>
        </p:nvSpPr>
        <p:spPr/>
        <p:txBody>
          <a:bodyPr/>
          <a:lstStyle>
            <a:lvl1pPr>
              <a:defRPr/>
            </a:lvl1pPr>
          </a:lstStyle>
          <a:p>
            <a:pPr>
              <a:defRPr/>
            </a:pPr>
            <a:fld id="{7066DE13-726C-4BA5-9695-C76BDABC998D}" type="datetimeFigureOut">
              <a:rPr lang="en-AU"/>
              <a:pPr>
                <a:defRPr/>
              </a:pPr>
              <a:t>2/02/2024</a:t>
            </a:fld>
            <a:endParaRPr lang="en-AU"/>
          </a:p>
        </p:txBody>
      </p:sp>
      <p:sp>
        <p:nvSpPr>
          <p:cNvPr id="6" name="Footer Placeholder 4">
            <a:extLst>
              <a:ext uri="{FF2B5EF4-FFF2-40B4-BE49-F238E27FC236}">
                <a16:creationId xmlns:a16="http://schemas.microsoft.com/office/drawing/2014/main" id="{A636A616-E7B7-473B-8D7B-9C125E6A5A53}"/>
              </a:ext>
            </a:extLst>
          </p:cNvPr>
          <p:cNvSpPr>
            <a:spLocks noGrp="1"/>
          </p:cNvSpPr>
          <p:nvPr>
            <p:ph type="ftr" sz="quarter" idx="11"/>
          </p:nvPr>
        </p:nvSpPr>
        <p:spPr/>
        <p:txBody>
          <a:bodyPr/>
          <a:lstStyle>
            <a:lvl1pPr>
              <a:defRPr/>
            </a:lvl1pPr>
          </a:lstStyle>
          <a:p>
            <a:pPr>
              <a:defRPr/>
            </a:pPr>
            <a:endParaRPr lang="en-AU"/>
          </a:p>
        </p:txBody>
      </p:sp>
      <p:sp>
        <p:nvSpPr>
          <p:cNvPr id="7" name="Slide Number Placeholder 5">
            <a:extLst>
              <a:ext uri="{FF2B5EF4-FFF2-40B4-BE49-F238E27FC236}">
                <a16:creationId xmlns:a16="http://schemas.microsoft.com/office/drawing/2014/main" id="{557EA25A-7A50-40D0-AD8C-CF5C054C0F57}"/>
              </a:ext>
            </a:extLst>
          </p:cNvPr>
          <p:cNvSpPr>
            <a:spLocks noGrp="1"/>
          </p:cNvSpPr>
          <p:nvPr>
            <p:ph type="sldNum" sz="quarter" idx="12"/>
          </p:nvPr>
        </p:nvSpPr>
        <p:spPr/>
        <p:txBody>
          <a:bodyPr/>
          <a:lstStyle>
            <a:lvl1pPr>
              <a:defRPr/>
            </a:lvl1pPr>
          </a:lstStyle>
          <a:p>
            <a:pPr>
              <a:defRPr/>
            </a:pPr>
            <a:fld id="{8D0CE1D1-009F-41BB-8CE7-28526BD3CBA0}" type="slidenum">
              <a:rPr lang="en-AU"/>
              <a:pPr>
                <a:defRPr/>
              </a:pPr>
              <a:t>‹#›</a:t>
            </a:fld>
            <a:endParaRPr lang="en-AU"/>
          </a:p>
        </p:txBody>
      </p:sp>
    </p:spTree>
    <p:extLst>
      <p:ext uri="{BB962C8B-B14F-4D97-AF65-F5344CB8AC3E}">
        <p14:creationId xmlns:p14="http://schemas.microsoft.com/office/powerpoint/2010/main" val="8517108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AU"/>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AU"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C55FFC36-D233-4AFA-BF2A-1E6D2096928A}"/>
              </a:ext>
            </a:extLst>
          </p:cNvPr>
          <p:cNvSpPr>
            <a:spLocks noGrp="1"/>
          </p:cNvSpPr>
          <p:nvPr>
            <p:ph type="dt" sz="half" idx="10"/>
          </p:nvPr>
        </p:nvSpPr>
        <p:spPr/>
        <p:txBody>
          <a:bodyPr/>
          <a:lstStyle>
            <a:lvl1pPr>
              <a:defRPr/>
            </a:lvl1pPr>
          </a:lstStyle>
          <a:p>
            <a:pPr>
              <a:defRPr/>
            </a:pPr>
            <a:fld id="{9E24C3EC-C018-45CB-9126-0B95FE966733}" type="datetimeFigureOut">
              <a:rPr lang="en-AU"/>
              <a:pPr>
                <a:defRPr/>
              </a:pPr>
              <a:t>2/02/2024</a:t>
            </a:fld>
            <a:endParaRPr lang="en-AU"/>
          </a:p>
        </p:txBody>
      </p:sp>
      <p:sp>
        <p:nvSpPr>
          <p:cNvPr id="6" name="Footer Placeholder 4">
            <a:extLst>
              <a:ext uri="{FF2B5EF4-FFF2-40B4-BE49-F238E27FC236}">
                <a16:creationId xmlns:a16="http://schemas.microsoft.com/office/drawing/2014/main" id="{68E7832A-F992-444B-886B-4ED7F0985295}"/>
              </a:ext>
            </a:extLst>
          </p:cNvPr>
          <p:cNvSpPr>
            <a:spLocks noGrp="1"/>
          </p:cNvSpPr>
          <p:nvPr>
            <p:ph type="ftr" sz="quarter" idx="11"/>
          </p:nvPr>
        </p:nvSpPr>
        <p:spPr/>
        <p:txBody>
          <a:bodyPr/>
          <a:lstStyle>
            <a:lvl1pPr>
              <a:defRPr/>
            </a:lvl1pPr>
          </a:lstStyle>
          <a:p>
            <a:pPr>
              <a:defRPr/>
            </a:pPr>
            <a:endParaRPr lang="en-AU"/>
          </a:p>
        </p:txBody>
      </p:sp>
      <p:sp>
        <p:nvSpPr>
          <p:cNvPr id="7" name="Slide Number Placeholder 5">
            <a:extLst>
              <a:ext uri="{FF2B5EF4-FFF2-40B4-BE49-F238E27FC236}">
                <a16:creationId xmlns:a16="http://schemas.microsoft.com/office/drawing/2014/main" id="{2C040C3E-CCB2-4ABA-92E1-E7CBA48A49D8}"/>
              </a:ext>
            </a:extLst>
          </p:cNvPr>
          <p:cNvSpPr>
            <a:spLocks noGrp="1"/>
          </p:cNvSpPr>
          <p:nvPr>
            <p:ph type="sldNum" sz="quarter" idx="12"/>
          </p:nvPr>
        </p:nvSpPr>
        <p:spPr/>
        <p:txBody>
          <a:bodyPr/>
          <a:lstStyle>
            <a:lvl1pPr>
              <a:defRPr/>
            </a:lvl1pPr>
          </a:lstStyle>
          <a:p>
            <a:pPr>
              <a:defRPr/>
            </a:pPr>
            <a:fld id="{41B53C38-D080-401C-B6F4-84C1658B1B0E}" type="slidenum">
              <a:rPr lang="en-AU"/>
              <a:pPr>
                <a:defRPr/>
              </a:pPr>
              <a:t>‹#›</a:t>
            </a:fld>
            <a:endParaRPr lang="en-AU"/>
          </a:p>
        </p:txBody>
      </p:sp>
    </p:spTree>
    <p:extLst>
      <p:ext uri="{BB962C8B-B14F-4D97-AF65-F5344CB8AC3E}">
        <p14:creationId xmlns:p14="http://schemas.microsoft.com/office/powerpoint/2010/main" val="3003131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AU"/>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396C6685-B942-4B41-B077-E6AEA397200B}"/>
              </a:ext>
            </a:extLst>
          </p:cNvPr>
          <p:cNvSpPr>
            <a:spLocks noGrp="1"/>
          </p:cNvSpPr>
          <p:nvPr>
            <p:ph type="dt" sz="half" idx="10"/>
          </p:nvPr>
        </p:nvSpPr>
        <p:spPr/>
        <p:txBody>
          <a:bodyPr/>
          <a:lstStyle>
            <a:lvl1pPr>
              <a:defRPr/>
            </a:lvl1pPr>
          </a:lstStyle>
          <a:p>
            <a:pPr>
              <a:defRPr/>
            </a:pPr>
            <a:fld id="{EC81AD62-509B-4FE4-96C7-929EFC2F5CAA}" type="datetimeFigureOut">
              <a:rPr lang="en-AU"/>
              <a:pPr>
                <a:defRPr/>
              </a:pPr>
              <a:t>2/02/2024</a:t>
            </a:fld>
            <a:endParaRPr lang="en-AU"/>
          </a:p>
        </p:txBody>
      </p:sp>
      <p:sp>
        <p:nvSpPr>
          <p:cNvPr id="5" name="Footer Placeholder 4">
            <a:extLst>
              <a:ext uri="{FF2B5EF4-FFF2-40B4-BE49-F238E27FC236}">
                <a16:creationId xmlns:a16="http://schemas.microsoft.com/office/drawing/2014/main" id="{6F415CBB-90D1-41CE-9D9E-8A3ABDC3545E}"/>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1134957A-6D64-4EE6-AF4D-AE9DC55D7A85}"/>
              </a:ext>
            </a:extLst>
          </p:cNvPr>
          <p:cNvSpPr>
            <a:spLocks noGrp="1"/>
          </p:cNvSpPr>
          <p:nvPr>
            <p:ph type="sldNum" sz="quarter" idx="12"/>
          </p:nvPr>
        </p:nvSpPr>
        <p:spPr/>
        <p:txBody>
          <a:bodyPr/>
          <a:lstStyle>
            <a:lvl1pPr>
              <a:defRPr/>
            </a:lvl1pPr>
          </a:lstStyle>
          <a:p>
            <a:pPr>
              <a:defRPr/>
            </a:pPr>
            <a:fld id="{51C49F11-A4CE-4FBE-B8C0-1F4E024E82B5}" type="slidenum">
              <a:rPr lang="en-AU"/>
              <a:pPr>
                <a:defRPr/>
              </a:pPr>
              <a:t>‹#›</a:t>
            </a:fld>
            <a:endParaRPr lang="en-AU"/>
          </a:p>
        </p:txBody>
      </p:sp>
    </p:spTree>
    <p:extLst>
      <p:ext uri="{BB962C8B-B14F-4D97-AF65-F5344CB8AC3E}">
        <p14:creationId xmlns:p14="http://schemas.microsoft.com/office/powerpoint/2010/main" val="4292016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AU"/>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E206FBC2-E61C-4CA3-82EC-A71E795427F0}"/>
              </a:ext>
            </a:extLst>
          </p:cNvPr>
          <p:cNvSpPr>
            <a:spLocks noGrp="1"/>
          </p:cNvSpPr>
          <p:nvPr>
            <p:ph type="dt" sz="half" idx="10"/>
          </p:nvPr>
        </p:nvSpPr>
        <p:spPr/>
        <p:txBody>
          <a:bodyPr/>
          <a:lstStyle>
            <a:lvl1pPr>
              <a:defRPr/>
            </a:lvl1pPr>
          </a:lstStyle>
          <a:p>
            <a:pPr>
              <a:defRPr/>
            </a:pPr>
            <a:fld id="{099FEEE7-158F-4A21-A235-C92962191582}" type="datetimeFigureOut">
              <a:rPr lang="en-AU"/>
              <a:pPr>
                <a:defRPr/>
              </a:pPr>
              <a:t>2/02/2024</a:t>
            </a:fld>
            <a:endParaRPr lang="en-AU"/>
          </a:p>
        </p:txBody>
      </p:sp>
      <p:sp>
        <p:nvSpPr>
          <p:cNvPr id="5" name="Footer Placeholder 4">
            <a:extLst>
              <a:ext uri="{FF2B5EF4-FFF2-40B4-BE49-F238E27FC236}">
                <a16:creationId xmlns:a16="http://schemas.microsoft.com/office/drawing/2014/main" id="{DF9567A1-7DBB-400D-9114-A7F99E409CC2}"/>
              </a:ext>
            </a:extLst>
          </p:cNvPr>
          <p:cNvSpPr>
            <a:spLocks noGrp="1"/>
          </p:cNvSpPr>
          <p:nvPr>
            <p:ph type="ftr" sz="quarter" idx="11"/>
          </p:nvPr>
        </p:nvSpPr>
        <p:spPr/>
        <p:txBody>
          <a:bodyPr/>
          <a:lstStyle>
            <a:lvl1pPr>
              <a:defRPr/>
            </a:lvl1pPr>
          </a:lstStyle>
          <a:p>
            <a:pPr>
              <a:defRPr/>
            </a:pPr>
            <a:endParaRPr lang="en-AU"/>
          </a:p>
        </p:txBody>
      </p:sp>
      <p:sp>
        <p:nvSpPr>
          <p:cNvPr id="6" name="Slide Number Placeholder 5">
            <a:extLst>
              <a:ext uri="{FF2B5EF4-FFF2-40B4-BE49-F238E27FC236}">
                <a16:creationId xmlns:a16="http://schemas.microsoft.com/office/drawing/2014/main" id="{7915F256-C0E6-4538-80E3-1DB834FF1B01}"/>
              </a:ext>
            </a:extLst>
          </p:cNvPr>
          <p:cNvSpPr>
            <a:spLocks noGrp="1"/>
          </p:cNvSpPr>
          <p:nvPr>
            <p:ph type="sldNum" sz="quarter" idx="12"/>
          </p:nvPr>
        </p:nvSpPr>
        <p:spPr/>
        <p:txBody>
          <a:bodyPr/>
          <a:lstStyle>
            <a:lvl1pPr>
              <a:defRPr/>
            </a:lvl1pPr>
          </a:lstStyle>
          <a:p>
            <a:pPr>
              <a:defRPr/>
            </a:pPr>
            <a:fld id="{045446D5-FC7A-4AC8-8CE6-89133B08A11B}" type="slidenum">
              <a:rPr lang="en-AU"/>
              <a:pPr>
                <a:defRPr/>
              </a:pPr>
              <a:t>‹#›</a:t>
            </a:fld>
            <a:endParaRPr lang="en-AU"/>
          </a:p>
        </p:txBody>
      </p:sp>
    </p:spTree>
    <p:extLst>
      <p:ext uri="{BB962C8B-B14F-4D97-AF65-F5344CB8AC3E}">
        <p14:creationId xmlns:p14="http://schemas.microsoft.com/office/powerpoint/2010/main" val="34463654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a:xfrm>
            <a:off x="35496" y="6458545"/>
            <a:ext cx="683096" cy="365125"/>
          </a:xfrm>
        </p:spPr>
        <p:txBody>
          <a:bodyPr/>
          <a:lstStyle>
            <a:lvl1pPr algn="l">
              <a:defRPr/>
            </a:lvl1pPr>
          </a:lstStyle>
          <a:p>
            <a:fld id="{B3DD4D5E-1AAD-46F9-A822-8C981A40F6B9}" type="slidenum">
              <a:rPr lang="en-AU" smtClean="0"/>
              <a:pPr/>
              <a:t>‹#›</a:t>
            </a:fld>
            <a:endParaRPr lang="en-AU"/>
          </a:p>
        </p:txBody>
      </p:sp>
      <p:sp>
        <p:nvSpPr>
          <p:cNvPr id="3" name="TextBox 2"/>
          <p:cNvSpPr txBox="1"/>
          <p:nvPr userDrawn="1"/>
        </p:nvSpPr>
        <p:spPr>
          <a:xfrm>
            <a:off x="0" y="0"/>
            <a:ext cx="9144000" cy="369332"/>
          </a:xfrm>
          <a:prstGeom prst="rect">
            <a:avLst/>
          </a:prstGeom>
          <a:gradFill flip="none" rotWithShape="1">
            <a:gsLst>
              <a:gs pos="0">
                <a:schemeClr val="accent1">
                  <a:lumMod val="5000"/>
                  <a:lumOff val="95000"/>
                </a:schemeClr>
              </a:gs>
              <a:gs pos="100000">
                <a:schemeClr val="tx2"/>
              </a:gs>
            </a:gsLst>
            <a:lin ang="0" scaled="1"/>
            <a:tileRect/>
          </a:gradFill>
        </p:spPr>
        <p:txBody>
          <a:bodyPr wrap="square" rtlCol="0">
            <a:spAutoFit/>
          </a:bodyPr>
          <a:lstStyle/>
          <a:p>
            <a:pPr algn="r"/>
            <a:endParaRPr lang="en-GB"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8560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FFFFFF"/>
            </a:gs>
            <a:gs pos="52000">
              <a:srgbClr val="FFFFFF"/>
            </a:gs>
            <a:gs pos="100000">
              <a:srgbClr val="17375E"/>
            </a:gs>
          </a:gsLst>
          <a:lin ang="2700000" scaled="1"/>
        </a:gra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F560603-0D47-4BFF-BCA3-C3581516FC65}"/>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AU" altLang="en-US"/>
          </a:p>
        </p:txBody>
      </p:sp>
      <p:sp>
        <p:nvSpPr>
          <p:cNvPr id="1027" name="Text Placeholder 2">
            <a:extLst>
              <a:ext uri="{FF2B5EF4-FFF2-40B4-BE49-F238E27FC236}">
                <a16:creationId xmlns:a16="http://schemas.microsoft.com/office/drawing/2014/main" id="{3ED96AC9-2A83-4734-A671-0A9E5B4F47FE}"/>
              </a:ext>
            </a:extLst>
          </p:cNvPr>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AU" altLang="en-US"/>
          </a:p>
        </p:txBody>
      </p:sp>
      <p:sp>
        <p:nvSpPr>
          <p:cNvPr id="4" name="Date Placeholder 3">
            <a:extLst>
              <a:ext uri="{FF2B5EF4-FFF2-40B4-BE49-F238E27FC236}">
                <a16:creationId xmlns:a16="http://schemas.microsoft.com/office/drawing/2014/main" id="{0EC26985-BADE-4BCB-BE62-9170660892F2}"/>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smtClean="0">
                <a:solidFill>
                  <a:schemeClr val="tx1">
                    <a:tint val="75000"/>
                  </a:schemeClr>
                </a:solidFill>
                <a:latin typeface="+mn-lt"/>
              </a:defRPr>
            </a:lvl1pPr>
          </a:lstStyle>
          <a:p>
            <a:pPr>
              <a:defRPr/>
            </a:pPr>
            <a:fld id="{5D0E47FE-2EEC-47A2-9F88-BA5752A970E1}" type="datetimeFigureOut">
              <a:rPr lang="en-AU"/>
              <a:pPr>
                <a:defRPr/>
              </a:pPr>
              <a:t>2/02/2024</a:t>
            </a:fld>
            <a:endParaRPr lang="en-AU"/>
          </a:p>
        </p:txBody>
      </p:sp>
      <p:sp>
        <p:nvSpPr>
          <p:cNvPr id="5" name="Footer Placeholder 4">
            <a:extLst>
              <a:ext uri="{FF2B5EF4-FFF2-40B4-BE49-F238E27FC236}">
                <a16:creationId xmlns:a16="http://schemas.microsoft.com/office/drawing/2014/main" id="{413E5C1E-DC94-4C92-A0EB-5FB273456605}"/>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AU"/>
          </a:p>
        </p:txBody>
      </p:sp>
      <p:sp>
        <p:nvSpPr>
          <p:cNvPr id="6" name="Slide Number Placeholder 5">
            <a:extLst>
              <a:ext uri="{FF2B5EF4-FFF2-40B4-BE49-F238E27FC236}">
                <a16:creationId xmlns:a16="http://schemas.microsoft.com/office/drawing/2014/main" id="{EEFAC4D2-77DF-4EA8-8D19-C204D17B1E7A}"/>
              </a:ext>
            </a:extLst>
          </p:cNvPr>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schemeClr val="tx1">
                    <a:tint val="75000"/>
                  </a:schemeClr>
                </a:solidFill>
                <a:latin typeface="+mn-lt"/>
              </a:defRPr>
            </a:lvl1pPr>
          </a:lstStyle>
          <a:p>
            <a:pPr>
              <a:defRPr/>
            </a:pPr>
            <a:fld id="{A3376036-EFE4-4DAE-97C0-E4E464859053}" type="slidenum">
              <a:rPr lang="en-AU"/>
              <a:pPr>
                <a:defRPr/>
              </a:pPr>
              <a:t>‹#›</a:t>
            </a:fld>
            <a:endParaRPr lang="en-AU"/>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rtl="0" fontAlgn="base">
        <a:spcBef>
          <a:spcPct val="0"/>
        </a:spcBef>
        <a:spcAft>
          <a:spcPct val="0"/>
        </a:spcAft>
        <a:defRPr sz="4400" kern="1200">
          <a:solidFill>
            <a:schemeClr val="tx1"/>
          </a:solidFill>
          <a:latin typeface="Arial" panose="020B0604020202020204" pitchFamily="34" charset="0"/>
          <a:ea typeface="+mj-ea"/>
          <a:cs typeface="Arial" panose="020B0604020202020204" pitchFamily="34" charset="0"/>
        </a:defRPr>
      </a:lvl1pPr>
      <a:lvl2pPr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1"/>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Arial" panose="020B0604020202020204" pitchFamily="34" charset="0"/>
          <a:ea typeface="+mn-ea"/>
          <a:cs typeface="Arial" panose="020B0604020202020204" pitchFamily="34" charset="0"/>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hyperlink" Target="https://www.soils.org/files/s4t/soil-taxonomy-web-poster.pdf"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10.emf"/></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16.jpeg"/><Relationship Id="rId10" Type="http://schemas.openxmlformats.org/officeDocument/2006/relationships/image" Target="../media/image21.jpeg"/><Relationship Id="rId4" Type="http://schemas.openxmlformats.org/officeDocument/2006/relationships/image" Target="../media/image15.jpeg"/><Relationship Id="rId9" Type="http://schemas.openxmlformats.org/officeDocument/2006/relationships/image" Target="../media/image20.jpe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hyperlink" Target="https://www.mdpi.com/2076-3263/13/6/161" TargetMode="External"/><Relationship Id="rId4" Type="http://schemas.openxmlformats.org/officeDocument/2006/relationships/image" Target="../media/image25.jpeg"/></Relationships>
</file>

<file path=ppt/slides/_rels/slide13.xml.rels><?xml version="1.0" encoding="UTF-8" standalone="yes"?>
<Relationships xmlns="http://schemas.openxmlformats.org/package/2006/relationships"><Relationship Id="rId8" Type="http://schemas.openxmlformats.org/officeDocument/2006/relationships/image" Target="../media/image32.jpeg"/><Relationship Id="rId13" Type="http://schemas.openxmlformats.org/officeDocument/2006/relationships/image" Target="../media/image21.jpeg"/><Relationship Id="rId3" Type="http://schemas.openxmlformats.org/officeDocument/2006/relationships/image" Target="../media/image27.emf"/><Relationship Id="rId7" Type="http://schemas.openxmlformats.org/officeDocument/2006/relationships/image" Target="../media/image31.jpeg"/><Relationship Id="rId12" Type="http://schemas.openxmlformats.org/officeDocument/2006/relationships/image" Target="../media/image35.jpeg"/><Relationship Id="rId2"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image" Target="../media/image30.jpeg"/><Relationship Id="rId11" Type="http://schemas.microsoft.com/office/2007/relationships/hdphoto" Target="../media/hdphoto1.wdp"/><Relationship Id="rId5" Type="http://schemas.openxmlformats.org/officeDocument/2006/relationships/image" Target="../media/image29.jpeg"/><Relationship Id="rId10" Type="http://schemas.openxmlformats.org/officeDocument/2006/relationships/image" Target="../media/image34.png"/><Relationship Id="rId4" Type="http://schemas.openxmlformats.org/officeDocument/2006/relationships/image" Target="../media/image28.emf"/><Relationship Id="rId9" Type="http://schemas.openxmlformats.org/officeDocument/2006/relationships/image" Target="../media/image33.jpeg"/></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2.png"/><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26.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7.xml"/><Relationship Id="rId6" Type="http://schemas.microsoft.com/office/2007/relationships/hdphoto" Target="../media/hdphoto4.wdp"/><Relationship Id="rId5" Type="http://schemas.openxmlformats.org/officeDocument/2006/relationships/image" Target="../media/image49.png"/><Relationship Id="rId4" Type="http://schemas.microsoft.com/office/2007/relationships/hdphoto" Target="../media/hdphoto3.wdp"/></Relationships>
</file>

<file path=ppt/slides/_rels/slide2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80384C6-7D46-425E-93B5-F640A561995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0"/>
            <a:ext cx="9144000" cy="6858001"/>
          </a:xfrm>
          <a:prstGeom prst="rect">
            <a:avLst/>
          </a:prstGeom>
        </p:spPr>
      </p:pic>
      <p:sp>
        <p:nvSpPr>
          <p:cNvPr id="6" name="TextBox 5"/>
          <p:cNvSpPr txBox="1"/>
          <p:nvPr/>
        </p:nvSpPr>
        <p:spPr>
          <a:xfrm>
            <a:off x="6948264" y="6074846"/>
            <a:ext cx="2081532" cy="400110"/>
          </a:xfrm>
          <a:prstGeom prst="rect">
            <a:avLst/>
          </a:prstGeom>
          <a:noFill/>
        </p:spPr>
        <p:txBody>
          <a:bodyPr wrap="none" rtlCol="0">
            <a:spAutoFit/>
          </a:bodyPr>
          <a:lstStyle/>
          <a:p>
            <a:pPr algn="r"/>
            <a:r>
              <a:rPr lang="en-AU" sz="2000" dirty="0">
                <a:solidFill>
                  <a:schemeClr val="bg1"/>
                </a:solidFill>
                <a:latin typeface="Arial" pitchFamily="34" charset="0"/>
                <a:cs typeface="Arial" pitchFamily="34" charset="0"/>
              </a:rPr>
              <a:t>Dr. Alissa Flatley</a:t>
            </a:r>
          </a:p>
        </p:txBody>
      </p:sp>
      <p:sp>
        <p:nvSpPr>
          <p:cNvPr id="8" name="Rectangle 7"/>
          <p:cNvSpPr/>
          <p:nvPr/>
        </p:nvSpPr>
        <p:spPr>
          <a:xfrm>
            <a:off x="972766" y="1854612"/>
            <a:ext cx="7801582" cy="2369880"/>
          </a:xfrm>
          <a:prstGeom prst="rect">
            <a:avLst/>
          </a:prstGeom>
        </p:spPr>
        <p:txBody>
          <a:bodyPr wrap="square">
            <a:spAutoFit/>
          </a:bodyPr>
          <a:lstStyle/>
          <a:p>
            <a:pPr algn="r"/>
            <a:r>
              <a:rPr lang="en-US" sz="5400" dirty="0">
                <a:solidFill>
                  <a:srgbClr val="002060"/>
                </a:solidFill>
                <a:effectLst>
                  <a:outerShdw blurRad="50800" dist="63500" dir="5400000" algn="ctr" rotWithShape="0">
                    <a:schemeClr val="bg1">
                      <a:alpha val="43000"/>
                    </a:schemeClr>
                  </a:outerShdw>
                </a:effectLst>
                <a:latin typeface="Arial Black" pitchFamily="34" charset="0"/>
              </a:rPr>
              <a:t>Wonderful Weathering</a:t>
            </a:r>
          </a:p>
          <a:p>
            <a:pPr algn="r"/>
            <a:endParaRPr lang="en-US" sz="1200" dirty="0">
              <a:solidFill>
                <a:srgbClr val="002060"/>
              </a:solidFill>
              <a:effectLst>
                <a:outerShdw blurRad="50800" dist="63500" dir="5400000" algn="ctr" rotWithShape="0">
                  <a:schemeClr val="bg1">
                    <a:alpha val="43000"/>
                  </a:schemeClr>
                </a:outerShdw>
              </a:effectLst>
              <a:latin typeface="Arial Black" pitchFamily="34" charset="0"/>
            </a:endParaRPr>
          </a:p>
          <a:p>
            <a:pPr algn="r"/>
            <a:r>
              <a:rPr lang="en-US" sz="2800" dirty="0">
                <a:solidFill>
                  <a:srgbClr val="002060"/>
                </a:solidFill>
                <a:effectLst>
                  <a:outerShdw blurRad="50800" dist="63500" dir="5400000" algn="ctr" rotWithShape="0">
                    <a:schemeClr val="bg1">
                      <a:alpha val="43000"/>
                    </a:schemeClr>
                  </a:outerShdw>
                </a:effectLst>
                <a:latin typeface="Arial Black" pitchFamily="34" charset="0"/>
              </a:rPr>
              <a:t>Chemical &amp; Physical</a:t>
            </a:r>
          </a:p>
        </p:txBody>
      </p:sp>
      <p:sp>
        <p:nvSpPr>
          <p:cNvPr id="7" name="TextBox 6">
            <a:extLst>
              <a:ext uri="{FF2B5EF4-FFF2-40B4-BE49-F238E27FC236}">
                <a16:creationId xmlns:a16="http://schemas.microsoft.com/office/drawing/2014/main" id="{67E35D42-D7B4-44D8-B8B4-A5630F6ACF40}"/>
              </a:ext>
            </a:extLst>
          </p:cNvPr>
          <p:cNvSpPr txBox="1"/>
          <p:nvPr/>
        </p:nvSpPr>
        <p:spPr>
          <a:xfrm>
            <a:off x="3753873" y="6397174"/>
            <a:ext cx="5372588" cy="338554"/>
          </a:xfrm>
          <a:prstGeom prst="rect">
            <a:avLst/>
          </a:prstGeom>
          <a:noFill/>
        </p:spPr>
        <p:txBody>
          <a:bodyPr wrap="square" rtlCol="0">
            <a:spAutoFit/>
          </a:bodyPr>
          <a:lstStyle/>
          <a:p>
            <a:pPr algn="r"/>
            <a:r>
              <a:rPr lang="en-GB" sz="1600" dirty="0">
                <a:solidFill>
                  <a:schemeClr val="bg1"/>
                </a:solidFill>
              </a:rPr>
              <a:t>ACNA4007 – Physical Landscape and the Geosphere</a:t>
            </a:r>
            <a:endParaRPr lang="en-AU" sz="1700" dirty="0">
              <a:solidFill>
                <a:schemeClr val="bg1"/>
              </a:solidFill>
            </a:endParaRPr>
          </a:p>
        </p:txBody>
      </p:sp>
      <p:pic>
        <p:nvPicPr>
          <p:cNvPr id="3" name="Picture 2" descr="A black background with white text&#10;&#10;Description automatically generated">
            <a:extLst>
              <a:ext uri="{FF2B5EF4-FFF2-40B4-BE49-F238E27FC236}">
                <a16:creationId xmlns:a16="http://schemas.microsoft.com/office/drawing/2014/main" id="{A3A2F72B-86F5-2DEA-B862-0D60FD8FAB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0108" y="5064949"/>
            <a:ext cx="2928976" cy="1354651"/>
          </a:xfrm>
          <a:prstGeom prst="rect">
            <a:avLst/>
          </a:prstGeom>
        </p:spPr>
      </p:pic>
    </p:spTree>
    <p:extLst>
      <p:ext uri="{BB962C8B-B14F-4D97-AF65-F5344CB8AC3E}">
        <p14:creationId xmlns:p14="http://schemas.microsoft.com/office/powerpoint/2010/main" val="1998597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1BBA9B1-DAB9-4DD8-91D1-9CBB75E1D952}"/>
              </a:ext>
            </a:extLst>
          </p:cNvPr>
          <p:cNvSpPr txBox="1"/>
          <p:nvPr/>
        </p:nvSpPr>
        <p:spPr>
          <a:xfrm>
            <a:off x="0" y="33261"/>
            <a:ext cx="7097085" cy="584775"/>
          </a:xfrm>
          <a:prstGeom prst="rect">
            <a:avLst/>
          </a:prstGeom>
          <a:noFill/>
        </p:spPr>
        <p:txBody>
          <a:bodyPr wrap="square" rtlCol="0">
            <a:spAutoFit/>
          </a:bodyPr>
          <a:lstStyle/>
          <a:p>
            <a:pPr>
              <a:spcAft>
                <a:spcPts val="1800"/>
              </a:spcAft>
            </a:pPr>
            <a:r>
              <a:rPr lang="en-AU" sz="3200" b="1" dirty="0">
                <a:solidFill>
                  <a:srgbClr val="002060"/>
                </a:solidFill>
              </a:rPr>
              <a:t>Soil Formation </a:t>
            </a:r>
            <a:r>
              <a:rPr lang="en-AU" sz="3200" dirty="0">
                <a:solidFill>
                  <a:srgbClr val="002060"/>
                </a:solidFill>
              </a:rPr>
              <a:t>(review)</a:t>
            </a:r>
          </a:p>
        </p:txBody>
      </p:sp>
      <p:cxnSp>
        <p:nvCxnSpPr>
          <p:cNvPr id="6" name="Straight Connector 5"/>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21" name="Picture 20">
            <a:extLst>
              <a:ext uri="{FF2B5EF4-FFF2-40B4-BE49-F238E27FC236}">
                <a16:creationId xmlns:a16="http://schemas.microsoft.com/office/drawing/2014/main" id="{E9A019F6-6674-4DE4-88D7-3355B07E9BC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17388" y="836712"/>
            <a:ext cx="4234533" cy="5535987"/>
          </a:xfrm>
          <a:prstGeom prst="rect">
            <a:avLst/>
          </a:prstGeom>
        </p:spPr>
      </p:pic>
      <p:grpSp>
        <p:nvGrpSpPr>
          <p:cNvPr id="15" name="Group 14"/>
          <p:cNvGrpSpPr/>
          <p:nvPr/>
        </p:nvGrpSpPr>
        <p:grpSpPr>
          <a:xfrm>
            <a:off x="473431" y="4084716"/>
            <a:ext cx="1158247" cy="1665732"/>
            <a:chOff x="473431" y="4283877"/>
            <a:chExt cx="1158247" cy="1665732"/>
          </a:xfrm>
        </p:grpSpPr>
        <p:sp>
          <p:nvSpPr>
            <p:cNvPr id="44" name="TextBox 43">
              <a:extLst>
                <a:ext uri="{FF2B5EF4-FFF2-40B4-BE49-F238E27FC236}">
                  <a16:creationId xmlns:a16="http://schemas.microsoft.com/office/drawing/2014/main" id="{75213955-AC50-4774-B4A8-E2EE90A09E00}"/>
                </a:ext>
              </a:extLst>
            </p:cNvPr>
            <p:cNvSpPr txBox="1"/>
            <p:nvPr/>
          </p:nvSpPr>
          <p:spPr>
            <a:xfrm>
              <a:off x="523105" y="5395611"/>
              <a:ext cx="1108573" cy="553998"/>
            </a:xfrm>
            <a:prstGeom prst="rect">
              <a:avLst/>
            </a:prstGeom>
            <a:noFill/>
          </p:spPr>
          <p:txBody>
            <a:bodyPr wrap="square" rtlCol="0">
              <a:spAutoFit/>
            </a:bodyPr>
            <a:lstStyle/>
            <a:p>
              <a:r>
                <a:rPr lang="de-DE" sz="1000" dirty="0"/>
                <a:t>Movement</a:t>
              </a:r>
            </a:p>
            <a:p>
              <a:r>
                <a:rPr lang="de-DE" sz="1000" dirty="0"/>
                <a:t>(with water or soil organisms)</a:t>
              </a:r>
            </a:p>
          </p:txBody>
        </p:sp>
        <p:sp>
          <p:nvSpPr>
            <p:cNvPr id="45" name="TextBox 44">
              <a:extLst>
                <a:ext uri="{FF2B5EF4-FFF2-40B4-BE49-F238E27FC236}">
                  <a16:creationId xmlns:a16="http://schemas.microsoft.com/office/drawing/2014/main" id="{1D9A5CCB-56E0-451B-8B9F-AE5009E24100}"/>
                </a:ext>
              </a:extLst>
            </p:cNvPr>
            <p:cNvSpPr txBox="1"/>
            <p:nvPr/>
          </p:nvSpPr>
          <p:spPr>
            <a:xfrm>
              <a:off x="473431" y="4283877"/>
              <a:ext cx="1108573" cy="246221"/>
            </a:xfrm>
            <a:prstGeom prst="rect">
              <a:avLst/>
            </a:prstGeom>
            <a:noFill/>
          </p:spPr>
          <p:txBody>
            <a:bodyPr wrap="square" rtlCol="0">
              <a:spAutoFit/>
            </a:bodyPr>
            <a:lstStyle/>
            <a:p>
              <a:r>
                <a:rPr lang="de-DE" sz="1000" dirty="0"/>
                <a:t>Leaching</a:t>
              </a:r>
            </a:p>
          </p:txBody>
        </p:sp>
      </p:grpSp>
      <p:grpSp>
        <p:nvGrpSpPr>
          <p:cNvPr id="12" name="Group 11"/>
          <p:cNvGrpSpPr/>
          <p:nvPr/>
        </p:nvGrpSpPr>
        <p:grpSpPr>
          <a:xfrm>
            <a:off x="442039" y="881553"/>
            <a:ext cx="1146468" cy="2871942"/>
            <a:chOff x="442039" y="1080714"/>
            <a:chExt cx="1146468" cy="2871942"/>
          </a:xfrm>
        </p:grpSpPr>
        <p:sp>
          <p:nvSpPr>
            <p:cNvPr id="38" name="TextBox 37">
              <a:extLst>
                <a:ext uri="{FF2B5EF4-FFF2-40B4-BE49-F238E27FC236}">
                  <a16:creationId xmlns:a16="http://schemas.microsoft.com/office/drawing/2014/main" id="{F8CC8ED4-A0F9-45FF-AE58-C706AA360C8D}"/>
                </a:ext>
              </a:extLst>
            </p:cNvPr>
            <p:cNvSpPr txBox="1"/>
            <p:nvPr/>
          </p:nvSpPr>
          <p:spPr>
            <a:xfrm>
              <a:off x="575405" y="2494989"/>
              <a:ext cx="617477" cy="400110"/>
            </a:xfrm>
            <a:prstGeom prst="rect">
              <a:avLst/>
            </a:prstGeom>
            <a:noFill/>
          </p:spPr>
          <p:txBody>
            <a:bodyPr wrap="none" rtlCol="0">
              <a:spAutoFit/>
            </a:bodyPr>
            <a:lstStyle/>
            <a:p>
              <a:r>
                <a:rPr lang="de-DE" sz="1000" dirty="0"/>
                <a:t>Water </a:t>
              </a:r>
            </a:p>
            <a:p>
              <a:r>
                <a:rPr lang="de-DE" sz="1000" dirty="0"/>
                <a:t>Erosion</a:t>
              </a:r>
            </a:p>
          </p:txBody>
        </p:sp>
        <p:sp>
          <p:nvSpPr>
            <p:cNvPr id="46" name="TextBox 45">
              <a:extLst>
                <a:ext uri="{FF2B5EF4-FFF2-40B4-BE49-F238E27FC236}">
                  <a16:creationId xmlns:a16="http://schemas.microsoft.com/office/drawing/2014/main" id="{2874E0E8-4CC6-4C57-BBFF-E9D3AE52B777}"/>
                </a:ext>
              </a:extLst>
            </p:cNvPr>
            <p:cNvSpPr txBox="1"/>
            <p:nvPr/>
          </p:nvSpPr>
          <p:spPr>
            <a:xfrm>
              <a:off x="477861" y="3552546"/>
              <a:ext cx="1108573" cy="400110"/>
            </a:xfrm>
            <a:prstGeom prst="rect">
              <a:avLst/>
            </a:prstGeom>
            <a:noFill/>
          </p:spPr>
          <p:txBody>
            <a:bodyPr wrap="square" rtlCol="0">
              <a:spAutoFit/>
            </a:bodyPr>
            <a:lstStyle/>
            <a:p>
              <a:r>
                <a:rPr lang="de-DE" sz="1000" dirty="0"/>
                <a:t>Wind</a:t>
              </a:r>
            </a:p>
            <a:p>
              <a:r>
                <a:rPr lang="de-DE" sz="1000" dirty="0"/>
                <a:t>Erosion</a:t>
              </a:r>
            </a:p>
          </p:txBody>
        </p:sp>
        <p:sp>
          <p:nvSpPr>
            <p:cNvPr id="36" name="TextBox 35">
              <a:extLst>
                <a:ext uri="{FF2B5EF4-FFF2-40B4-BE49-F238E27FC236}">
                  <a16:creationId xmlns:a16="http://schemas.microsoft.com/office/drawing/2014/main" id="{520F5854-45DE-47CC-91FA-F3EAD2811203}"/>
                </a:ext>
              </a:extLst>
            </p:cNvPr>
            <p:cNvSpPr txBox="1"/>
            <p:nvPr/>
          </p:nvSpPr>
          <p:spPr>
            <a:xfrm>
              <a:off x="442039" y="1080714"/>
              <a:ext cx="1146468" cy="369332"/>
            </a:xfrm>
            <a:prstGeom prst="rect">
              <a:avLst/>
            </a:prstGeom>
            <a:noFill/>
          </p:spPr>
          <p:txBody>
            <a:bodyPr wrap="none" rtlCol="0">
              <a:spAutoFit/>
            </a:bodyPr>
            <a:lstStyle/>
            <a:p>
              <a:r>
                <a:rPr lang="de-DE" b="1" dirty="0">
                  <a:solidFill>
                    <a:srgbClr val="002060"/>
                  </a:solidFill>
                </a:rPr>
                <a:t>Removal</a:t>
              </a:r>
            </a:p>
          </p:txBody>
        </p:sp>
      </p:grpSp>
      <p:sp>
        <p:nvSpPr>
          <p:cNvPr id="4" name="Text Box 8"/>
          <p:cNvSpPr txBox="1">
            <a:spLocks noChangeArrowheads="1"/>
          </p:cNvSpPr>
          <p:nvPr/>
        </p:nvSpPr>
        <p:spPr bwMode="auto">
          <a:xfrm>
            <a:off x="4917752" y="3336249"/>
            <a:ext cx="4046736" cy="2123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342900" indent="-342900">
              <a:spcBef>
                <a:spcPts val="0"/>
              </a:spcBef>
              <a:buFont typeface="Arial" panose="020B0604020202020204" pitchFamily="34" charset="0"/>
              <a:buChar char="•"/>
            </a:pPr>
            <a:r>
              <a:rPr lang="de-CH" dirty="0">
                <a:solidFill>
                  <a:srgbClr val="002060"/>
                </a:solidFill>
                <a:latin typeface="Arial" panose="020B0604020202020204" pitchFamily="34" charset="0"/>
                <a:cs typeface="Arial" panose="020B0604020202020204" pitchFamily="34" charset="0"/>
              </a:rPr>
              <a:t>Wide range of biological, chemical and physical processes</a:t>
            </a:r>
            <a:r>
              <a:rPr lang="de-CH" dirty="0">
                <a:solidFill>
                  <a:srgbClr val="002060"/>
                </a:solidFill>
              </a:rPr>
              <a:t>... (Pedogenesis)</a:t>
            </a:r>
            <a:endParaRPr lang="de-CH" dirty="0">
              <a:solidFill>
                <a:srgbClr val="002060"/>
              </a:solidFill>
              <a:latin typeface="Arial" panose="020B0604020202020204" pitchFamily="34" charset="0"/>
              <a:cs typeface="Arial" panose="020B0604020202020204" pitchFamily="34" charset="0"/>
            </a:endParaRPr>
          </a:p>
          <a:p>
            <a:pPr marL="457200" indent="-457200">
              <a:spcBef>
                <a:spcPts val="1800"/>
              </a:spcBef>
              <a:buFont typeface="+mj-lt"/>
              <a:buAutoNum type="arabicPeriod"/>
            </a:pPr>
            <a:r>
              <a:rPr lang="de-CH" dirty="0">
                <a:solidFill>
                  <a:srgbClr val="002060"/>
                </a:solidFill>
                <a:latin typeface="Arial" panose="020B0604020202020204" pitchFamily="34" charset="0"/>
                <a:cs typeface="Arial" panose="020B0604020202020204" pitchFamily="34" charset="0"/>
              </a:rPr>
              <a:t>Neoformation- and </a:t>
            </a:r>
            <a:r>
              <a:rPr lang="de-CH" b="1" dirty="0">
                <a:solidFill>
                  <a:srgbClr val="002060"/>
                </a:solidFill>
                <a:latin typeface="Arial" panose="020B0604020202020204" pitchFamily="34" charset="0"/>
                <a:cs typeface="Arial" panose="020B0604020202020204" pitchFamily="34" charset="0"/>
              </a:rPr>
              <a:t>transforma-tion processes</a:t>
            </a:r>
            <a:r>
              <a:rPr lang="de-CH" dirty="0">
                <a:solidFill>
                  <a:srgbClr val="002060"/>
                </a:solidFill>
                <a:latin typeface="Arial" panose="020B0604020202020204" pitchFamily="34" charset="0"/>
                <a:cs typeface="Arial" panose="020B0604020202020204" pitchFamily="34" charset="0"/>
              </a:rPr>
              <a:t> (e.g. weathering)</a:t>
            </a:r>
          </a:p>
          <a:p>
            <a:pPr marL="457200" indent="-457200">
              <a:spcBef>
                <a:spcPct val="50000"/>
              </a:spcBef>
              <a:buFont typeface="+mj-lt"/>
              <a:buAutoNum type="arabicPeriod"/>
            </a:pPr>
            <a:r>
              <a:rPr lang="de-CH" b="1" dirty="0">
                <a:solidFill>
                  <a:srgbClr val="002060"/>
                </a:solidFill>
                <a:latin typeface="Arial" panose="020B0604020202020204" pitchFamily="34" charset="0"/>
                <a:cs typeface="Arial" panose="020B0604020202020204" pitchFamily="34" charset="0"/>
              </a:rPr>
              <a:t>Translocation processes</a:t>
            </a:r>
            <a:endParaRPr lang="de-CH" dirty="0">
              <a:solidFill>
                <a:srgbClr val="002060"/>
              </a:solidFill>
              <a:latin typeface="Arial" panose="020B0604020202020204" pitchFamily="34" charset="0"/>
              <a:cs typeface="Arial" panose="020B0604020202020204" pitchFamily="34" charset="0"/>
            </a:endParaRPr>
          </a:p>
        </p:txBody>
      </p:sp>
      <p:cxnSp>
        <p:nvCxnSpPr>
          <p:cNvPr id="48" name="Straight Connector 47">
            <a:extLst>
              <a:ext uri="{FF2B5EF4-FFF2-40B4-BE49-F238E27FC236}">
                <a16:creationId xmlns:a16="http://schemas.microsoft.com/office/drawing/2014/main" id="{F0100357-2ABC-49D1-B555-488211F46C16}"/>
              </a:ext>
            </a:extLst>
          </p:cNvPr>
          <p:cNvCxnSpPr/>
          <p:nvPr/>
        </p:nvCxnSpPr>
        <p:spPr>
          <a:xfrm flipV="1">
            <a:off x="3313651" y="2317862"/>
            <a:ext cx="498305" cy="326845"/>
          </a:xfrm>
          <a:prstGeom prst="line">
            <a:avLst/>
          </a:prstGeom>
          <a:ln w="1270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AC3079CF-DE68-4A73-840E-1A201D1757EB}"/>
              </a:ext>
            </a:extLst>
          </p:cNvPr>
          <p:cNvCxnSpPr>
            <a:cxnSpLocks/>
          </p:cNvCxnSpPr>
          <p:nvPr/>
        </p:nvCxnSpPr>
        <p:spPr>
          <a:xfrm flipV="1">
            <a:off x="3114336" y="3088036"/>
            <a:ext cx="679157" cy="496606"/>
          </a:xfrm>
          <a:prstGeom prst="line">
            <a:avLst/>
          </a:prstGeom>
          <a:ln w="1270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9798E8FD-4B43-4A47-A276-2B64C57691E8}"/>
              </a:ext>
            </a:extLst>
          </p:cNvPr>
          <p:cNvCxnSpPr>
            <a:cxnSpLocks/>
          </p:cNvCxnSpPr>
          <p:nvPr/>
        </p:nvCxnSpPr>
        <p:spPr>
          <a:xfrm flipV="1">
            <a:off x="3123677" y="3935443"/>
            <a:ext cx="679157" cy="496606"/>
          </a:xfrm>
          <a:prstGeom prst="line">
            <a:avLst/>
          </a:prstGeom>
          <a:ln w="12700">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882116" y="6659594"/>
            <a:ext cx="1261884" cy="230832"/>
          </a:xfrm>
          <a:prstGeom prst="rect">
            <a:avLst/>
          </a:prstGeom>
          <a:noFill/>
        </p:spPr>
        <p:txBody>
          <a:bodyPr wrap="none" rtlCol="0">
            <a:spAutoFit/>
          </a:bodyPr>
          <a:lstStyle/>
          <a:p>
            <a:pPr algn="r"/>
            <a:r>
              <a:rPr lang="de-DE" sz="900" dirty="0">
                <a:solidFill>
                  <a:srgbClr val="002060"/>
                </a:solidFill>
              </a:rPr>
              <a:t>McKenzie et al. 2004</a:t>
            </a:r>
          </a:p>
        </p:txBody>
      </p:sp>
      <p:grpSp>
        <p:nvGrpSpPr>
          <p:cNvPr id="11" name="Group 10"/>
          <p:cNvGrpSpPr/>
          <p:nvPr/>
        </p:nvGrpSpPr>
        <p:grpSpPr>
          <a:xfrm>
            <a:off x="1301046" y="897540"/>
            <a:ext cx="3496736" cy="1106562"/>
            <a:chOff x="1301046" y="1096701"/>
            <a:chExt cx="3496736" cy="1106562"/>
          </a:xfrm>
        </p:grpSpPr>
        <p:sp>
          <p:nvSpPr>
            <p:cNvPr id="39" name="TextBox 38">
              <a:extLst>
                <a:ext uri="{FF2B5EF4-FFF2-40B4-BE49-F238E27FC236}">
                  <a16:creationId xmlns:a16="http://schemas.microsoft.com/office/drawing/2014/main" id="{42D5DAB6-3CEC-4FF4-8013-A034A2FCA5ED}"/>
                </a:ext>
              </a:extLst>
            </p:cNvPr>
            <p:cNvSpPr txBox="1"/>
            <p:nvPr/>
          </p:nvSpPr>
          <p:spPr>
            <a:xfrm>
              <a:off x="3941029" y="1649265"/>
              <a:ext cx="856753" cy="553998"/>
            </a:xfrm>
            <a:prstGeom prst="rect">
              <a:avLst/>
            </a:prstGeom>
            <a:noFill/>
          </p:spPr>
          <p:txBody>
            <a:bodyPr wrap="square" rtlCol="0">
              <a:spAutoFit/>
            </a:bodyPr>
            <a:lstStyle/>
            <a:p>
              <a:r>
                <a:rPr lang="de-DE" sz="1000" dirty="0"/>
                <a:t>Deposition </a:t>
              </a:r>
            </a:p>
            <a:p>
              <a:r>
                <a:rPr lang="de-DE" sz="1000" dirty="0"/>
                <a:t>(e.g. Wind, Floods)</a:t>
              </a:r>
            </a:p>
          </p:txBody>
        </p:sp>
        <p:sp>
          <p:nvSpPr>
            <p:cNvPr id="40" name="TextBox 39">
              <a:extLst>
                <a:ext uri="{FF2B5EF4-FFF2-40B4-BE49-F238E27FC236}">
                  <a16:creationId xmlns:a16="http://schemas.microsoft.com/office/drawing/2014/main" id="{415F4686-CDFC-4DAF-A6C3-E0294BB8F750}"/>
                </a:ext>
              </a:extLst>
            </p:cNvPr>
            <p:cNvSpPr txBox="1"/>
            <p:nvPr/>
          </p:nvSpPr>
          <p:spPr>
            <a:xfrm>
              <a:off x="2895633" y="1136634"/>
              <a:ext cx="667170" cy="400110"/>
            </a:xfrm>
            <a:prstGeom prst="rect">
              <a:avLst/>
            </a:prstGeom>
            <a:noFill/>
          </p:spPr>
          <p:txBody>
            <a:bodyPr wrap="none" rtlCol="0">
              <a:spAutoFit/>
            </a:bodyPr>
            <a:lstStyle/>
            <a:p>
              <a:r>
                <a:rPr lang="de-DE" sz="1000" dirty="0"/>
                <a:t>Organic </a:t>
              </a:r>
            </a:p>
            <a:p>
              <a:r>
                <a:rPr lang="de-DE" sz="1000" dirty="0"/>
                <a:t>Material</a:t>
              </a:r>
            </a:p>
          </p:txBody>
        </p:sp>
        <p:sp>
          <p:nvSpPr>
            <p:cNvPr id="37" name="TextBox 36">
              <a:extLst>
                <a:ext uri="{FF2B5EF4-FFF2-40B4-BE49-F238E27FC236}">
                  <a16:creationId xmlns:a16="http://schemas.microsoft.com/office/drawing/2014/main" id="{D5CD9AE1-78E0-4193-999D-BF77EA996E01}"/>
                </a:ext>
              </a:extLst>
            </p:cNvPr>
            <p:cNvSpPr txBox="1"/>
            <p:nvPr/>
          </p:nvSpPr>
          <p:spPr>
            <a:xfrm>
              <a:off x="3631102" y="1096701"/>
              <a:ext cx="1120820" cy="369332"/>
            </a:xfrm>
            <a:prstGeom prst="rect">
              <a:avLst/>
            </a:prstGeom>
            <a:noFill/>
          </p:spPr>
          <p:txBody>
            <a:bodyPr wrap="none" rtlCol="0">
              <a:spAutoFit/>
            </a:bodyPr>
            <a:lstStyle/>
            <a:p>
              <a:r>
                <a:rPr lang="de-DE" b="1" dirty="0">
                  <a:solidFill>
                    <a:srgbClr val="002060"/>
                  </a:solidFill>
                </a:rPr>
                <a:t>Addition</a:t>
              </a:r>
            </a:p>
          </p:txBody>
        </p:sp>
        <p:sp>
          <p:nvSpPr>
            <p:cNvPr id="27" name="TextBox 26">
              <a:extLst>
                <a:ext uri="{FF2B5EF4-FFF2-40B4-BE49-F238E27FC236}">
                  <a16:creationId xmlns:a16="http://schemas.microsoft.com/office/drawing/2014/main" id="{415F4686-CDFC-4DAF-A6C3-E0294BB8F750}"/>
                </a:ext>
              </a:extLst>
            </p:cNvPr>
            <p:cNvSpPr txBox="1"/>
            <p:nvPr/>
          </p:nvSpPr>
          <p:spPr>
            <a:xfrm>
              <a:off x="1301046" y="1552854"/>
              <a:ext cx="896399" cy="553998"/>
            </a:xfrm>
            <a:prstGeom prst="rect">
              <a:avLst/>
            </a:prstGeom>
            <a:noFill/>
          </p:spPr>
          <p:txBody>
            <a:bodyPr wrap="none" rtlCol="0">
              <a:spAutoFit/>
            </a:bodyPr>
            <a:lstStyle/>
            <a:p>
              <a:r>
                <a:rPr lang="de-DE" sz="1000" dirty="0"/>
                <a:t>Dissolved</a:t>
              </a:r>
            </a:p>
            <a:p>
              <a:r>
                <a:rPr lang="de-DE" sz="1000" dirty="0"/>
                <a:t>Elements </a:t>
              </a:r>
            </a:p>
            <a:p>
              <a:r>
                <a:rPr lang="de-DE" sz="1000" dirty="0"/>
                <a:t>(via Rainfall)</a:t>
              </a:r>
            </a:p>
          </p:txBody>
        </p:sp>
      </p:grpSp>
      <p:grpSp>
        <p:nvGrpSpPr>
          <p:cNvPr id="2" name="Group 1"/>
          <p:cNvGrpSpPr/>
          <p:nvPr/>
        </p:nvGrpSpPr>
        <p:grpSpPr>
          <a:xfrm>
            <a:off x="4977927" y="148564"/>
            <a:ext cx="3899941" cy="3064636"/>
            <a:chOff x="4977927" y="148564"/>
            <a:chExt cx="3899941" cy="3064636"/>
          </a:xfrm>
        </p:grpSpPr>
        <p:pic>
          <p:nvPicPr>
            <p:cNvPr id="7" name="Picture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56909" y="148564"/>
              <a:ext cx="3820959" cy="2750201"/>
            </a:xfrm>
            <a:prstGeom prst="rect">
              <a:avLst/>
            </a:prstGeom>
          </p:spPr>
        </p:pic>
        <p:sp>
          <p:nvSpPr>
            <p:cNvPr id="9" name="TextBox 8"/>
            <p:cNvSpPr txBox="1"/>
            <p:nvPr/>
          </p:nvSpPr>
          <p:spPr>
            <a:xfrm>
              <a:off x="4977927" y="2843868"/>
              <a:ext cx="2489673" cy="369332"/>
            </a:xfrm>
            <a:prstGeom prst="rect">
              <a:avLst/>
            </a:prstGeom>
            <a:noFill/>
          </p:spPr>
          <p:txBody>
            <a:bodyPr wrap="square" rtlCol="0">
              <a:spAutoFit/>
            </a:bodyPr>
            <a:lstStyle/>
            <a:p>
              <a:r>
                <a:rPr lang="de-DE" dirty="0">
                  <a:solidFill>
                    <a:srgbClr val="002060"/>
                  </a:solidFill>
                </a:rPr>
                <a:t>... open system</a:t>
              </a:r>
            </a:p>
          </p:txBody>
        </p:sp>
        <p:sp>
          <p:nvSpPr>
            <p:cNvPr id="10" name="TextBox 9"/>
            <p:cNvSpPr txBox="1"/>
            <p:nvPr/>
          </p:nvSpPr>
          <p:spPr>
            <a:xfrm>
              <a:off x="5102769" y="1823887"/>
              <a:ext cx="423514" cy="523220"/>
            </a:xfrm>
            <a:prstGeom prst="rect">
              <a:avLst/>
            </a:prstGeom>
            <a:noFill/>
          </p:spPr>
          <p:txBody>
            <a:bodyPr wrap="none" rtlCol="0">
              <a:spAutoFit/>
            </a:bodyPr>
            <a:lstStyle/>
            <a:p>
              <a:r>
                <a:rPr lang="de-DE" sz="2800" dirty="0">
                  <a:solidFill>
                    <a:srgbClr val="002060"/>
                  </a:solidFill>
                  <a:latin typeface="Arial Black" panose="020B0A04020102020204" pitchFamily="34" charset="0"/>
                </a:rPr>
                <a:t>1</a:t>
              </a:r>
            </a:p>
          </p:txBody>
        </p:sp>
        <p:sp>
          <p:nvSpPr>
            <p:cNvPr id="29" name="TextBox 28"/>
            <p:cNvSpPr txBox="1"/>
            <p:nvPr/>
          </p:nvSpPr>
          <p:spPr>
            <a:xfrm>
              <a:off x="8393223" y="1823887"/>
              <a:ext cx="423514" cy="523220"/>
            </a:xfrm>
            <a:prstGeom prst="rect">
              <a:avLst/>
            </a:prstGeom>
            <a:noFill/>
          </p:spPr>
          <p:txBody>
            <a:bodyPr wrap="none" rtlCol="0">
              <a:spAutoFit/>
            </a:bodyPr>
            <a:lstStyle/>
            <a:p>
              <a:r>
                <a:rPr lang="de-DE" sz="2800" dirty="0">
                  <a:solidFill>
                    <a:srgbClr val="002060"/>
                  </a:solidFill>
                  <a:latin typeface="Arial Black" panose="020B0A04020102020204" pitchFamily="34" charset="0"/>
                </a:rPr>
                <a:t>2</a:t>
              </a:r>
            </a:p>
          </p:txBody>
        </p:sp>
        <p:sp>
          <p:nvSpPr>
            <p:cNvPr id="30" name="TextBox 29"/>
            <p:cNvSpPr txBox="1"/>
            <p:nvPr/>
          </p:nvSpPr>
          <p:spPr>
            <a:xfrm>
              <a:off x="8421819" y="646785"/>
              <a:ext cx="423514" cy="523220"/>
            </a:xfrm>
            <a:prstGeom prst="rect">
              <a:avLst/>
            </a:prstGeom>
            <a:noFill/>
          </p:spPr>
          <p:txBody>
            <a:bodyPr wrap="none" rtlCol="0">
              <a:spAutoFit/>
            </a:bodyPr>
            <a:lstStyle/>
            <a:p>
              <a:r>
                <a:rPr lang="de-DE" sz="2800" dirty="0">
                  <a:solidFill>
                    <a:srgbClr val="002060"/>
                  </a:solidFill>
                  <a:latin typeface="Arial Black" panose="020B0A04020102020204" pitchFamily="34" charset="0"/>
                </a:rPr>
                <a:t>3</a:t>
              </a:r>
            </a:p>
          </p:txBody>
        </p:sp>
        <p:sp>
          <p:nvSpPr>
            <p:cNvPr id="31" name="TextBox 30"/>
            <p:cNvSpPr txBox="1"/>
            <p:nvPr/>
          </p:nvSpPr>
          <p:spPr>
            <a:xfrm>
              <a:off x="5070234" y="624126"/>
              <a:ext cx="423514" cy="523220"/>
            </a:xfrm>
            <a:prstGeom prst="rect">
              <a:avLst/>
            </a:prstGeom>
            <a:noFill/>
          </p:spPr>
          <p:txBody>
            <a:bodyPr wrap="none" rtlCol="0">
              <a:spAutoFit/>
            </a:bodyPr>
            <a:lstStyle/>
            <a:p>
              <a:r>
                <a:rPr lang="de-DE" sz="2800" dirty="0">
                  <a:solidFill>
                    <a:srgbClr val="002060"/>
                  </a:solidFill>
                  <a:latin typeface="Arial Black" panose="020B0A04020102020204" pitchFamily="34" charset="0"/>
                </a:rPr>
                <a:t>4</a:t>
              </a:r>
            </a:p>
          </p:txBody>
        </p:sp>
      </p:grpSp>
      <p:grpSp>
        <p:nvGrpSpPr>
          <p:cNvPr id="14" name="Group 13"/>
          <p:cNvGrpSpPr/>
          <p:nvPr/>
        </p:nvGrpSpPr>
        <p:grpSpPr>
          <a:xfrm>
            <a:off x="3735070" y="2340495"/>
            <a:ext cx="1211003" cy="3658915"/>
            <a:chOff x="3735070" y="2539656"/>
            <a:chExt cx="1211003" cy="3658915"/>
          </a:xfrm>
        </p:grpSpPr>
        <p:sp>
          <p:nvSpPr>
            <p:cNvPr id="41" name="TextBox 40">
              <a:extLst>
                <a:ext uri="{FF2B5EF4-FFF2-40B4-BE49-F238E27FC236}">
                  <a16:creationId xmlns:a16="http://schemas.microsoft.com/office/drawing/2014/main" id="{BE6539CE-B82D-4754-8EA6-3C08AB92DF02}"/>
                </a:ext>
              </a:extLst>
            </p:cNvPr>
            <p:cNvSpPr txBox="1"/>
            <p:nvPr/>
          </p:nvSpPr>
          <p:spPr>
            <a:xfrm>
              <a:off x="3933906" y="3603811"/>
              <a:ext cx="1012167" cy="707886"/>
            </a:xfrm>
            <a:prstGeom prst="rect">
              <a:avLst/>
            </a:prstGeom>
            <a:noFill/>
          </p:spPr>
          <p:txBody>
            <a:bodyPr wrap="square" rtlCol="0">
              <a:spAutoFit/>
            </a:bodyPr>
            <a:lstStyle/>
            <a:p>
              <a:r>
                <a:rPr lang="de-DE" sz="1000" dirty="0"/>
                <a:t>Mineral formation</a:t>
              </a:r>
            </a:p>
            <a:p>
              <a:r>
                <a:rPr lang="de-DE" sz="1000" dirty="0"/>
                <a:t>(from host </a:t>
              </a:r>
            </a:p>
            <a:p>
              <a:r>
                <a:rPr lang="de-DE" sz="1000" dirty="0"/>
                <a:t>rock)</a:t>
              </a:r>
            </a:p>
          </p:txBody>
        </p:sp>
        <p:sp>
          <p:nvSpPr>
            <p:cNvPr id="42" name="TextBox 41">
              <a:extLst>
                <a:ext uri="{FF2B5EF4-FFF2-40B4-BE49-F238E27FC236}">
                  <a16:creationId xmlns:a16="http://schemas.microsoft.com/office/drawing/2014/main" id="{1ACCF791-BCDD-44AD-87AB-CFE97D34A768}"/>
                </a:ext>
              </a:extLst>
            </p:cNvPr>
            <p:cNvSpPr txBox="1"/>
            <p:nvPr/>
          </p:nvSpPr>
          <p:spPr>
            <a:xfrm>
              <a:off x="3783761" y="4841613"/>
              <a:ext cx="1108573" cy="553998"/>
            </a:xfrm>
            <a:prstGeom prst="rect">
              <a:avLst/>
            </a:prstGeom>
            <a:noFill/>
          </p:spPr>
          <p:txBody>
            <a:bodyPr wrap="square" rtlCol="0">
              <a:spAutoFit/>
            </a:bodyPr>
            <a:lstStyle/>
            <a:p>
              <a:r>
                <a:rPr lang="de-DE" sz="1000" dirty="0"/>
                <a:t>Minerals transform </a:t>
              </a:r>
            </a:p>
            <a:p>
              <a:r>
                <a:rPr lang="de-DE" sz="1000" dirty="0"/>
                <a:t>(e.g. to clays)</a:t>
              </a:r>
            </a:p>
          </p:txBody>
        </p:sp>
        <p:sp>
          <p:nvSpPr>
            <p:cNvPr id="43" name="TextBox 42">
              <a:extLst>
                <a:ext uri="{FF2B5EF4-FFF2-40B4-BE49-F238E27FC236}">
                  <a16:creationId xmlns:a16="http://schemas.microsoft.com/office/drawing/2014/main" id="{9613F1E1-C2FA-4268-A40C-1506DD912A60}"/>
                </a:ext>
              </a:extLst>
            </p:cNvPr>
            <p:cNvSpPr txBox="1"/>
            <p:nvPr/>
          </p:nvSpPr>
          <p:spPr>
            <a:xfrm>
              <a:off x="3735070" y="5644573"/>
              <a:ext cx="1108573" cy="553998"/>
            </a:xfrm>
            <a:prstGeom prst="rect">
              <a:avLst/>
            </a:prstGeom>
            <a:noFill/>
          </p:spPr>
          <p:txBody>
            <a:bodyPr wrap="square" rtlCol="0">
              <a:spAutoFit/>
            </a:bodyPr>
            <a:lstStyle/>
            <a:p>
              <a:r>
                <a:rPr lang="de-DE" sz="1000" dirty="0"/>
                <a:t>Minerals form</a:t>
              </a:r>
            </a:p>
            <a:p>
              <a:r>
                <a:rPr lang="de-DE" sz="1000" dirty="0"/>
                <a:t>from solution</a:t>
              </a:r>
            </a:p>
            <a:p>
              <a:r>
                <a:rPr lang="de-DE" sz="1000" dirty="0"/>
                <a:t>(e.g. carbonate)</a:t>
              </a:r>
            </a:p>
          </p:txBody>
        </p:sp>
        <p:sp>
          <p:nvSpPr>
            <p:cNvPr id="32" name="TextBox 31">
              <a:extLst>
                <a:ext uri="{FF2B5EF4-FFF2-40B4-BE49-F238E27FC236}">
                  <a16:creationId xmlns:a16="http://schemas.microsoft.com/office/drawing/2014/main" id="{415F4686-CDFC-4DAF-A6C3-E0294BB8F750}"/>
                </a:ext>
              </a:extLst>
            </p:cNvPr>
            <p:cNvSpPr txBox="1"/>
            <p:nvPr/>
          </p:nvSpPr>
          <p:spPr>
            <a:xfrm>
              <a:off x="3888303" y="2539656"/>
              <a:ext cx="1029449" cy="553998"/>
            </a:xfrm>
            <a:prstGeom prst="rect">
              <a:avLst/>
            </a:prstGeom>
            <a:noFill/>
          </p:spPr>
          <p:txBody>
            <a:bodyPr wrap="none" rtlCol="0">
              <a:spAutoFit/>
            </a:bodyPr>
            <a:lstStyle/>
            <a:p>
              <a:r>
                <a:rPr lang="de-DE" sz="1000" dirty="0"/>
                <a:t>Organic </a:t>
              </a:r>
            </a:p>
            <a:p>
              <a:r>
                <a:rPr lang="de-DE" sz="1000" dirty="0"/>
                <a:t>Material</a:t>
              </a:r>
            </a:p>
            <a:p>
              <a:r>
                <a:rPr lang="de-DE" sz="1000" dirty="0"/>
                <a:t>Decomposition</a:t>
              </a:r>
            </a:p>
          </p:txBody>
        </p:sp>
      </p:grpSp>
      <p:sp>
        <p:nvSpPr>
          <p:cNvPr id="3" name="TextBox 2">
            <a:extLst>
              <a:ext uri="{FF2B5EF4-FFF2-40B4-BE49-F238E27FC236}">
                <a16:creationId xmlns:a16="http://schemas.microsoft.com/office/drawing/2014/main" id="{7BF2B5A0-C2F9-4F14-B4EA-5CB5EFF5AED6}"/>
              </a:ext>
            </a:extLst>
          </p:cNvPr>
          <p:cNvSpPr txBox="1"/>
          <p:nvPr/>
        </p:nvSpPr>
        <p:spPr>
          <a:xfrm>
            <a:off x="4993849" y="5530006"/>
            <a:ext cx="4234533" cy="923330"/>
          </a:xfrm>
          <a:prstGeom prst="rect">
            <a:avLst/>
          </a:prstGeom>
          <a:noFill/>
        </p:spPr>
        <p:txBody>
          <a:bodyPr wrap="square" rtlCol="0">
            <a:spAutoFit/>
          </a:bodyPr>
          <a:lstStyle/>
          <a:p>
            <a:pPr marL="285750" indent="-285750">
              <a:buFont typeface="Arial" panose="020B0604020202020204" pitchFamily="34" charset="0"/>
              <a:buChar char="•"/>
            </a:pPr>
            <a:r>
              <a:rPr lang="en-AU" dirty="0"/>
              <a:t>Soil horizons and soil types (taxonomy varies by country or system)…</a:t>
            </a:r>
          </a:p>
        </p:txBody>
      </p:sp>
      <p:sp>
        <p:nvSpPr>
          <p:cNvPr id="16" name="Rectangle 15">
            <a:extLst>
              <a:ext uri="{FF2B5EF4-FFF2-40B4-BE49-F238E27FC236}">
                <a16:creationId xmlns:a16="http://schemas.microsoft.com/office/drawing/2014/main" id="{04CA7618-C776-4642-9E7B-97BAABDFD4ED}"/>
              </a:ext>
            </a:extLst>
          </p:cNvPr>
          <p:cNvSpPr/>
          <p:nvPr/>
        </p:nvSpPr>
        <p:spPr>
          <a:xfrm>
            <a:off x="1261121" y="6440851"/>
            <a:ext cx="8677781" cy="646331"/>
          </a:xfrm>
          <a:prstGeom prst="rect">
            <a:avLst/>
          </a:prstGeom>
        </p:spPr>
        <p:txBody>
          <a:bodyPr wrap="square">
            <a:spAutoFit/>
          </a:bodyPr>
          <a:lstStyle/>
          <a:p>
            <a:r>
              <a:rPr lang="en-AU" dirty="0">
                <a:hlinkClick r:id="rId4"/>
              </a:rPr>
              <a:t>https://www.soils.org/files/s4t/soil-taxonomy-web-poster.pdf</a:t>
            </a:r>
            <a:endParaRPr lang="en-AU" dirty="0"/>
          </a:p>
          <a:p>
            <a:endParaRPr lang="en-AU" dirty="0"/>
          </a:p>
        </p:txBody>
      </p:sp>
    </p:spTree>
    <p:extLst>
      <p:ext uri="{BB962C8B-B14F-4D97-AF65-F5344CB8AC3E}">
        <p14:creationId xmlns:p14="http://schemas.microsoft.com/office/powerpoint/2010/main" val="1943765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mountain nz glacier valley high def"/>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8723" y="7769"/>
            <a:ext cx="9143999" cy="6870701"/>
          </a:xfrm>
          <a:prstGeom prst="rect">
            <a:avLst/>
          </a:prstGeom>
          <a:noFill/>
          <a:extLst>
            <a:ext uri="{909E8E84-426E-40DD-AFC4-6F175D3DCCD1}">
              <a14:hiddenFill xmlns:a14="http://schemas.microsoft.com/office/drawing/2010/main">
                <a:solidFill>
                  <a:srgbClr val="FFFFFF"/>
                </a:solidFill>
              </a14:hiddenFill>
            </a:ext>
          </a:extLst>
        </p:spPr>
      </p:pic>
      <p:sp>
        <p:nvSpPr>
          <p:cNvPr id="24" name="Rectangle 23"/>
          <p:cNvSpPr/>
          <p:nvPr/>
        </p:nvSpPr>
        <p:spPr>
          <a:xfrm>
            <a:off x="4572000" y="6699084"/>
            <a:ext cx="4572000" cy="184666"/>
          </a:xfrm>
          <a:prstGeom prst="rect">
            <a:avLst/>
          </a:prstGeom>
        </p:spPr>
        <p:txBody>
          <a:bodyPr>
            <a:spAutoFit/>
          </a:bodyPr>
          <a:lstStyle/>
          <a:p>
            <a:pPr algn="r"/>
            <a:r>
              <a:rPr lang="en-AU" sz="600" dirty="0"/>
              <a:t>https://allyouneedtoknowaboutglaciers.weebly.com/glacial-erosion.html</a:t>
            </a:r>
          </a:p>
        </p:txBody>
      </p:sp>
      <p:sp>
        <p:nvSpPr>
          <p:cNvPr id="16" name="TextBox 15">
            <a:extLst>
              <a:ext uri="{FF2B5EF4-FFF2-40B4-BE49-F238E27FC236}">
                <a16:creationId xmlns:a16="http://schemas.microsoft.com/office/drawing/2014/main" id="{31BBA9B1-DAB9-4DD8-91D1-9CBB75E1D952}"/>
              </a:ext>
            </a:extLst>
          </p:cNvPr>
          <p:cNvSpPr txBox="1"/>
          <p:nvPr/>
        </p:nvSpPr>
        <p:spPr>
          <a:xfrm>
            <a:off x="0" y="7769"/>
            <a:ext cx="5291847" cy="584775"/>
          </a:xfrm>
          <a:prstGeom prst="rect">
            <a:avLst/>
          </a:prstGeom>
          <a:noFill/>
        </p:spPr>
        <p:txBody>
          <a:bodyPr wrap="square" rtlCol="0">
            <a:spAutoFit/>
          </a:bodyPr>
          <a:lstStyle/>
          <a:p>
            <a:pPr>
              <a:spcAft>
                <a:spcPts val="1800"/>
              </a:spcAft>
            </a:pPr>
            <a:r>
              <a:rPr lang="en-AU" sz="3200" b="1" dirty="0">
                <a:solidFill>
                  <a:srgbClr val="002060"/>
                </a:solidFill>
              </a:rPr>
              <a:t>Introduction…</a:t>
            </a:r>
            <a:endParaRPr lang="en-AU" sz="3200" dirty="0">
              <a:solidFill>
                <a:srgbClr val="002060"/>
              </a:solidFill>
            </a:endParaRPr>
          </a:p>
        </p:txBody>
      </p:sp>
      <p:cxnSp>
        <p:nvCxnSpPr>
          <p:cNvPr id="17" name="Straight Connector 16"/>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5" name="Group 4"/>
          <p:cNvGrpSpPr/>
          <p:nvPr/>
        </p:nvGrpSpPr>
        <p:grpSpPr>
          <a:xfrm>
            <a:off x="830583" y="2177792"/>
            <a:ext cx="2930946" cy="3858209"/>
            <a:chOff x="803845" y="2753441"/>
            <a:chExt cx="2930946" cy="3858209"/>
          </a:xfrm>
        </p:grpSpPr>
        <p:sp>
          <p:nvSpPr>
            <p:cNvPr id="19" name="Down Arrow 18"/>
            <p:cNvSpPr/>
            <p:nvPr/>
          </p:nvSpPr>
          <p:spPr>
            <a:xfrm>
              <a:off x="803845" y="2753441"/>
              <a:ext cx="2930946" cy="3858209"/>
            </a:xfrm>
            <a:prstGeom prst="downArrow">
              <a:avLst>
                <a:gd name="adj1" fmla="val 50000"/>
                <a:gd name="adj2" fmla="val 50197"/>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2" name="Rectangle 21"/>
            <p:cNvSpPr/>
            <p:nvPr/>
          </p:nvSpPr>
          <p:spPr>
            <a:xfrm rot="16200000">
              <a:off x="551680" y="4084603"/>
              <a:ext cx="3585654" cy="923330"/>
            </a:xfrm>
            <a:prstGeom prst="rect">
              <a:avLst/>
            </a:prstGeom>
            <a:noFill/>
          </p:spPr>
          <p:txBody>
            <a:bodyPr wrap="square">
              <a:spAutoFit/>
            </a:bodyPr>
            <a:lstStyle/>
            <a:p>
              <a:pPr algn="ctr"/>
              <a:r>
                <a:rPr lang="en-US" b="1" dirty="0" err="1">
                  <a:solidFill>
                    <a:srgbClr val="FF0000"/>
                  </a:solidFill>
                  <a:cs typeface="Times New Roman" panose="02020603050405020304" pitchFamily="18" charset="0"/>
                </a:rPr>
                <a:t>Exogenic</a:t>
              </a:r>
              <a:r>
                <a:rPr lang="en-US" b="1" dirty="0">
                  <a:solidFill>
                    <a:srgbClr val="002060"/>
                  </a:solidFill>
                  <a:cs typeface="Times New Roman" panose="02020603050405020304" pitchFamily="18" charset="0"/>
                </a:rPr>
                <a:t> Process</a:t>
              </a:r>
              <a:r>
                <a:rPr lang="en-US" dirty="0">
                  <a:solidFill>
                    <a:srgbClr val="002060"/>
                  </a:solidFill>
                  <a:cs typeface="Times New Roman" panose="02020603050405020304" pitchFamily="18" charset="0"/>
                </a:rPr>
                <a:t>: weathering, erosion, transport and deposition by ice, water, wind etc.</a:t>
              </a:r>
              <a:endParaRPr lang="en-US" b="1" dirty="0">
                <a:solidFill>
                  <a:srgbClr val="002060"/>
                </a:solidFill>
                <a:cs typeface="Times New Roman" panose="02020603050405020304" pitchFamily="18" charset="0"/>
              </a:endParaRPr>
            </a:p>
          </p:txBody>
        </p:sp>
      </p:grpSp>
      <p:grpSp>
        <p:nvGrpSpPr>
          <p:cNvPr id="3" name="Group 2"/>
          <p:cNvGrpSpPr/>
          <p:nvPr/>
        </p:nvGrpSpPr>
        <p:grpSpPr>
          <a:xfrm>
            <a:off x="-400938" y="652759"/>
            <a:ext cx="2852674" cy="3683262"/>
            <a:chOff x="-408333" y="733780"/>
            <a:chExt cx="2852674" cy="3683262"/>
          </a:xfrm>
        </p:grpSpPr>
        <p:sp>
          <p:nvSpPr>
            <p:cNvPr id="4" name="Down Arrow 3"/>
            <p:cNvSpPr/>
            <p:nvPr/>
          </p:nvSpPr>
          <p:spPr>
            <a:xfrm rot="10800000">
              <a:off x="-408333" y="733780"/>
              <a:ext cx="2852674" cy="3673693"/>
            </a:xfrm>
            <a:prstGeom prst="downArrow">
              <a:avLst>
                <a:gd name="adj1" fmla="val 50000"/>
                <a:gd name="adj2" fmla="val 49408"/>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6" name="Rectangle 25"/>
            <p:cNvSpPr/>
            <p:nvPr/>
          </p:nvSpPr>
          <p:spPr>
            <a:xfrm rot="16200000">
              <a:off x="-569646" y="2311766"/>
              <a:ext cx="3287223" cy="923330"/>
            </a:xfrm>
            <a:prstGeom prst="rect">
              <a:avLst/>
            </a:prstGeom>
            <a:noFill/>
          </p:spPr>
          <p:txBody>
            <a:bodyPr wrap="square">
              <a:spAutoFit/>
            </a:bodyPr>
            <a:lstStyle/>
            <a:p>
              <a:pPr algn="ctr"/>
              <a:r>
                <a:rPr lang="en-US" b="1" dirty="0">
                  <a:solidFill>
                    <a:srgbClr val="00B050"/>
                  </a:solidFill>
                  <a:cs typeface="Times New Roman" panose="02020603050405020304" pitchFamily="18" charset="0"/>
                </a:rPr>
                <a:t>Endogenic</a:t>
              </a:r>
              <a:r>
                <a:rPr lang="en-US" b="1" dirty="0">
                  <a:solidFill>
                    <a:srgbClr val="002060"/>
                  </a:solidFill>
                  <a:cs typeface="Times New Roman" panose="02020603050405020304" pitchFamily="18" charset="0"/>
                </a:rPr>
                <a:t> Processes</a:t>
              </a:r>
              <a:r>
                <a:rPr lang="en-US" dirty="0">
                  <a:solidFill>
                    <a:srgbClr val="002060"/>
                  </a:solidFill>
                  <a:cs typeface="Times New Roman" panose="02020603050405020304" pitchFamily="18" charset="0"/>
                </a:rPr>
                <a:t>: uplift of mountains, formation of new rock and relief</a:t>
              </a:r>
              <a:endParaRPr lang="en-US" b="1" dirty="0">
                <a:solidFill>
                  <a:srgbClr val="002060"/>
                </a:solidFill>
                <a:cs typeface="Times New Roman" panose="02020603050405020304" pitchFamily="18" charset="0"/>
              </a:endParaRPr>
            </a:p>
          </p:txBody>
        </p:sp>
      </p:grpSp>
      <p:pic>
        <p:nvPicPr>
          <p:cNvPr id="8198" name="Picture 6" descr="Vecteur Stock Basic concept of geology. Rock cycle diagram. | Adobe Stock">
            <a:extLst>
              <a:ext uri="{FF2B5EF4-FFF2-40B4-BE49-F238E27FC236}">
                <a16:creationId xmlns:a16="http://schemas.microsoft.com/office/drawing/2014/main" id="{F9383906-2A83-A2D5-BB04-C68891DC75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6004" y="2425793"/>
            <a:ext cx="5688811" cy="4266608"/>
          </a:xfrm>
          <a:prstGeom prst="rect">
            <a:avLst/>
          </a:prstGeom>
          <a:noFill/>
          <a:extLst>
            <a:ext uri="{909E8E84-426E-40DD-AFC4-6F175D3DCCD1}">
              <a14:hiddenFill xmlns:a14="http://schemas.microsoft.com/office/drawing/2010/main">
                <a:solidFill>
                  <a:srgbClr val="FFFFFF"/>
                </a:solidFill>
              </a14:hiddenFill>
            </a:ext>
          </a:extLst>
        </p:spPr>
      </p:pic>
      <p:sp>
        <p:nvSpPr>
          <p:cNvPr id="1036" name="TextBox 1035"/>
          <p:cNvSpPr txBox="1"/>
          <p:nvPr/>
        </p:nvSpPr>
        <p:spPr>
          <a:xfrm>
            <a:off x="5468553" y="1841018"/>
            <a:ext cx="3531736" cy="584775"/>
          </a:xfrm>
          <a:prstGeom prst="rect">
            <a:avLst/>
          </a:prstGeom>
          <a:noFill/>
        </p:spPr>
        <p:txBody>
          <a:bodyPr wrap="none" rtlCol="0">
            <a:spAutoFit/>
          </a:bodyPr>
          <a:lstStyle/>
          <a:p>
            <a:r>
              <a:rPr lang="de-DE" sz="3200" b="1" dirty="0">
                <a:solidFill>
                  <a:schemeClr val="bg1"/>
                </a:solidFill>
              </a:rPr>
              <a:t>Rock cycle recap</a:t>
            </a:r>
          </a:p>
        </p:txBody>
      </p:sp>
    </p:spTree>
    <p:extLst>
      <p:ext uri="{BB962C8B-B14F-4D97-AF65-F5344CB8AC3E}">
        <p14:creationId xmlns:p14="http://schemas.microsoft.com/office/powerpoint/2010/main" val="248030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36"/>
                                        </p:tgtEl>
                                        <p:attrNameLst>
                                          <p:attrName>style.visibility</p:attrName>
                                        </p:attrNameLst>
                                      </p:cBhvr>
                                      <p:to>
                                        <p:strVal val="visible"/>
                                      </p:to>
                                    </p:set>
                                    <p:animEffect transition="in" filter="fade">
                                      <p:cBhvr>
                                        <p:cTn id="17" dur="500"/>
                                        <p:tgtEl>
                                          <p:spTgt spid="10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mountain nz glacier valley high def"/>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0" y="0"/>
            <a:ext cx="9143999" cy="6870701"/>
          </a:xfrm>
          <a:prstGeom prst="rect">
            <a:avLst/>
          </a:prstGeom>
          <a:noFill/>
          <a:extLst>
            <a:ext uri="{909E8E84-426E-40DD-AFC4-6F175D3DCCD1}">
              <a14:hiddenFill xmlns:a14="http://schemas.microsoft.com/office/drawing/2010/main">
                <a:solidFill>
                  <a:srgbClr val="FFFFFF"/>
                </a:solidFill>
              </a14:hiddenFill>
            </a:ext>
          </a:extLst>
        </p:spPr>
      </p:pic>
      <p:sp>
        <p:nvSpPr>
          <p:cNvPr id="24" name="Rectangle 23"/>
          <p:cNvSpPr/>
          <p:nvPr/>
        </p:nvSpPr>
        <p:spPr>
          <a:xfrm>
            <a:off x="4572000" y="6699084"/>
            <a:ext cx="4572000" cy="184666"/>
          </a:xfrm>
          <a:prstGeom prst="rect">
            <a:avLst/>
          </a:prstGeom>
        </p:spPr>
        <p:txBody>
          <a:bodyPr>
            <a:spAutoFit/>
          </a:bodyPr>
          <a:lstStyle/>
          <a:p>
            <a:pPr algn="r"/>
            <a:r>
              <a:rPr lang="en-AU" sz="600" dirty="0"/>
              <a:t>https://allyouneedtoknowaboutglaciers.weebly.com/glacial-erosion.html</a:t>
            </a:r>
          </a:p>
        </p:txBody>
      </p:sp>
      <p:sp>
        <p:nvSpPr>
          <p:cNvPr id="16" name="TextBox 15">
            <a:extLst>
              <a:ext uri="{FF2B5EF4-FFF2-40B4-BE49-F238E27FC236}">
                <a16:creationId xmlns:a16="http://schemas.microsoft.com/office/drawing/2014/main" id="{31BBA9B1-DAB9-4DD8-91D1-9CBB75E1D952}"/>
              </a:ext>
            </a:extLst>
          </p:cNvPr>
          <p:cNvSpPr txBox="1"/>
          <p:nvPr/>
        </p:nvSpPr>
        <p:spPr>
          <a:xfrm>
            <a:off x="0" y="7769"/>
            <a:ext cx="5291847" cy="584775"/>
          </a:xfrm>
          <a:prstGeom prst="rect">
            <a:avLst/>
          </a:prstGeom>
          <a:noFill/>
        </p:spPr>
        <p:txBody>
          <a:bodyPr wrap="square" rtlCol="0">
            <a:spAutoFit/>
          </a:bodyPr>
          <a:lstStyle/>
          <a:p>
            <a:pPr>
              <a:spcAft>
                <a:spcPts val="1800"/>
              </a:spcAft>
            </a:pPr>
            <a:r>
              <a:rPr lang="en-AU" sz="3200" b="1" dirty="0">
                <a:solidFill>
                  <a:srgbClr val="002060"/>
                </a:solidFill>
              </a:rPr>
              <a:t>Introduction…</a:t>
            </a:r>
            <a:endParaRPr lang="en-AU" sz="3200" dirty="0">
              <a:solidFill>
                <a:srgbClr val="002060"/>
              </a:solidFill>
            </a:endParaRPr>
          </a:p>
        </p:txBody>
      </p:sp>
      <p:cxnSp>
        <p:nvCxnSpPr>
          <p:cNvPr id="17" name="Straight Connector 16"/>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5" name="Group 4"/>
          <p:cNvGrpSpPr/>
          <p:nvPr/>
        </p:nvGrpSpPr>
        <p:grpSpPr>
          <a:xfrm>
            <a:off x="830583" y="2177792"/>
            <a:ext cx="2930946" cy="3858209"/>
            <a:chOff x="803845" y="2753441"/>
            <a:chExt cx="2930946" cy="3858209"/>
          </a:xfrm>
        </p:grpSpPr>
        <p:sp>
          <p:nvSpPr>
            <p:cNvPr id="19" name="Down Arrow 18"/>
            <p:cNvSpPr/>
            <p:nvPr/>
          </p:nvSpPr>
          <p:spPr>
            <a:xfrm>
              <a:off x="803845" y="2753441"/>
              <a:ext cx="2930946" cy="3858209"/>
            </a:xfrm>
            <a:prstGeom prst="downArrow">
              <a:avLst>
                <a:gd name="adj1" fmla="val 50000"/>
                <a:gd name="adj2" fmla="val 50197"/>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2" name="Rectangle 21"/>
            <p:cNvSpPr/>
            <p:nvPr/>
          </p:nvSpPr>
          <p:spPr>
            <a:xfrm rot="16200000">
              <a:off x="551680" y="4084603"/>
              <a:ext cx="3585654" cy="923330"/>
            </a:xfrm>
            <a:prstGeom prst="rect">
              <a:avLst/>
            </a:prstGeom>
            <a:noFill/>
          </p:spPr>
          <p:txBody>
            <a:bodyPr wrap="square">
              <a:spAutoFit/>
            </a:bodyPr>
            <a:lstStyle/>
            <a:p>
              <a:pPr algn="ctr"/>
              <a:r>
                <a:rPr lang="en-US" b="1" dirty="0" err="1">
                  <a:solidFill>
                    <a:srgbClr val="FF0000"/>
                  </a:solidFill>
                  <a:cs typeface="Times New Roman" panose="02020603050405020304" pitchFamily="18" charset="0"/>
                </a:rPr>
                <a:t>Exogenic</a:t>
              </a:r>
              <a:r>
                <a:rPr lang="en-US" b="1" dirty="0">
                  <a:solidFill>
                    <a:srgbClr val="002060"/>
                  </a:solidFill>
                  <a:cs typeface="Times New Roman" panose="02020603050405020304" pitchFamily="18" charset="0"/>
                </a:rPr>
                <a:t> Process</a:t>
              </a:r>
              <a:r>
                <a:rPr lang="en-US" dirty="0">
                  <a:solidFill>
                    <a:srgbClr val="002060"/>
                  </a:solidFill>
                  <a:cs typeface="Times New Roman" panose="02020603050405020304" pitchFamily="18" charset="0"/>
                </a:rPr>
                <a:t>: weathering, erosion, transport and deposition by ice, water, wind etc.</a:t>
              </a:r>
              <a:endParaRPr lang="en-US" b="1" dirty="0">
                <a:solidFill>
                  <a:srgbClr val="002060"/>
                </a:solidFill>
                <a:cs typeface="Times New Roman" panose="02020603050405020304" pitchFamily="18" charset="0"/>
              </a:endParaRPr>
            </a:p>
          </p:txBody>
        </p:sp>
      </p:grpSp>
      <p:grpSp>
        <p:nvGrpSpPr>
          <p:cNvPr id="3" name="Group 2"/>
          <p:cNvGrpSpPr/>
          <p:nvPr/>
        </p:nvGrpSpPr>
        <p:grpSpPr>
          <a:xfrm>
            <a:off x="-400938" y="652759"/>
            <a:ext cx="2852674" cy="3683262"/>
            <a:chOff x="-408333" y="733780"/>
            <a:chExt cx="2852674" cy="3683262"/>
          </a:xfrm>
        </p:grpSpPr>
        <p:sp>
          <p:nvSpPr>
            <p:cNvPr id="4" name="Down Arrow 3"/>
            <p:cNvSpPr/>
            <p:nvPr/>
          </p:nvSpPr>
          <p:spPr>
            <a:xfrm rot="10800000">
              <a:off x="-408333" y="733780"/>
              <a:ext cx="2852674" cy="3673693"/>
            </a:xfrm>
            <a:prstGeom prst="downArrow">
              <a:avLst>
                <a:gd name="adj1" fmla="val 50000"/>
                <a:gd name="adj2" fmla="val 49408"/>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6" name="Rectangle 25"/>
            <p:cNvSpPr/>
            <p:nvPr/>
          </p:nvSpPr>
          <p:spPr>
            <a:xfrm rot="16200000">
              <a:off x="-569646" y="2311766"/>
              <a:ext cx="3287223" cy="923330"/>
            </a:xfrm>
            <a:prstGeom prst="rect">
              <a:avLst/>
            </a:prstGeom>
            <a:noFill/>
          </p:spPr>
          <p:txBody>
            <a:bodyPr wrap="square">
              <a:spAutoFit/>
            </a:bodyPr>
            <a:lstStyle/>
            <a:p>
              <a:pPr algn="ctr"/>
              <a:r>
                <a:rPr lang="en-US" b="1" dirty="0">
                  <a:solidFill>
                    <a:srgbClr val="00B050"/>
                  </a:solidFill>
                  <a:cs typeface="Times New Roman" panose="02020603050405020304" pitchFamily="18" charset="0"/>
                </a:rPr>
                <a:t>Endogenic</a:t>
              </a:r>
              <a:r>
                <a:rPr lang="en-US" b="1" dirty="0">
                  <a:solidFill>
                    <a:srgbClr val="002060"/>
                  </a:solidFill>
                  <a:cs typeface="Times New Roman" panose="02020603050405020304" pitchFamily="18" charset="0"/>
                </a:rPr>
                <a:t> Processes</a:t>
              </a:r>
              <a:r>
                <a:rPr lang="en-US" dirty="0">
                  <a:solidFill>
                    <a:srgbClr val="002060"/>
                  </a:solidFill>
                  <a:cs typeface="Times New Roman" panose="02020603050405020304" pitchFamily="18" charset="0"/>
                </a:rPr>
                <a:t>: uplift of mountains, formation of new rock and relief</a:t>
              </a:r>
              <a:endParaRPr lang="en-US" b="1" dirty="0">
                <a:solidFill>
                  <a:srgbClr val="002060"/>
                </a:solidFill>
                <a:cs typeface="Times New Roman" panose="02020603050405020304" pitchFamily="18" charset="0"/>
              </a:endParaRPr>
            </a:p>
          </p:txBody>
        </p:sp>
      </p:grpSp>
      <p:grpSp>
        <p:nvGrpSpPr>
          <p:cNvPr id="10" name="Group 9">
            <a:extLst>
              <a:ext uri="{FF2B5EF4-FFF2-40B4-BE49-F238E27FC236}">
                <a16:creationId xmlns:a16="http://schemas.microsoft.com/office/drawing/2014/main" id="{11AAAC26-DBEE-42A9-9E2E-82A4BEF1466E}"/>
              </a:ext>
            </a:extLst>
          </p:cNvPr>
          <p:cNvGrpSpPr/>
          <p:nvPr/>
        </p:nvGrpSpPr>
        <p:grpSpPr>
          <a:xfrm>
            <a:off x="4440374" y="138019"/>
            <a:ext cx="3900669" cy="6674160"/>
            <a:chOff x="4440374" y="138019"/>
            <a:chExt cx="3900669" cy="6674160"/>
          </a:xfrm>
        </p:grpSpPr>
        <p:pic>
          <p:nvPicPr>
            <p:cNvPr id="7" name="Picture 6"/>
            <p:cNvPicPr>
              <a:picLocks noChangeAspect="1"/>
            </p:cNvPicPr>
            <p:nvPr/>
          </p:nvPicPr>
          <p:blipFill>
            <a:blip r:embed="rId4"/>
            <a:stretch>
              <a:fillRect/>
            </a:stretch>
          </p:blipFill>
          <p:spPr>
            <a:xfrm>
              <a:off x="4440374" y="138019"/>
              <a:ext cx="3900669" cy="6670819"/>
            </a:xfrm>
            <a:prstGeom prst="rect">
              <a:avLst/>
            </a:prstGeom>
          </p:spPr>
        </p:pic>
        <p:sp>
          <p:nvSpPr>
            <p:cNvPr id="8" name="TextBox 7"/>
            <p:cNvSpPr txBox="1"/>
            <p:nvPr/>
          </p:nvSpPr>
          <p:spPr>
            <a:xfrm>
              <a:off x="4505224" y="6565958"/>
              <a:ext cx="785793" cy="246221"/>
            </a:xfrm>
            <a:prstGeom prst="rect">
              <a:avLst/>
            </a:prstGeom>
            <a:noFill/>
          </p:spPr>
          <p:txBody>
            <a:bodyPr wrap="none" rtlCol="0">
              <a:spAutoFit/>
            </a:bodyPr>
            <a:lstStyle/>
            <a:p>
              <a:r>
                <a:rPr lang="de-DE" sz="1000" dirty="0">
                  <a:solidFill>
                    <a:srgbClr val="002060"/>
                  </a:solidFill>
                </a:rPr>
                <a:t>Allen 2008</a:t>
              </a:r>
            </a:p>
          </p:txBody>
        </p:sp>
      </p:grpSp>
      <p:sp>
        <p:nvSpPr>
          <p:cNvPr id="25" name="TextBox 24"/>
          <p:cNvSpPr txBox="1"/>
          <p:nvPr/>
        </p:nvSpPr>
        <p:spPr>
          <a:xfrm>
            <a:off x="4691159" y="3245228"/>
            <a:ext cx="1249125" cy="369332"/>
          </a:xfrm>
          <a:prstGeom prst="rect">
            <a:avLst/>
          </a:prstGeom>
          <a:noFill/>
        </p:spPr>
        <p:txBody>
          <a:bodyPr wrap="none" rtlCol="0">
            <a:spAutoFit/>
          </a:bodyPr>
          <a:lstStyle/>
          <a:p>
            <a:r>
              <a:rPr lang="de-DE" b="1" dirty="0"/>
              <a:t>Transport</a:t>
            </a:r>
          </a:p>
        </p:txBody>
      </p:sp>
      <p:sp>
        <p:nvSpPr>
          <p:cNvPr id="1036" name="TextBox 1035"/>
          <p:cNvSpPr txBox="1"/>
          <p:nvPr/>
        </p:nvSpPr>
        <p:spPr>
          <a:xfrm rot="5400000">
            <a:off x="5659303" y="3310738"/>
            <a:ext cx="4806124" cy="584775"/>
          </a:xfrm>
          <a:prstGeom prst="rect">
            <a:avLst/>
          </a:prstGeom>
          <a:noFill/>
        </p:spPr>
        <p:txBody>
          <a:bodyPr wrap="none" rtlCol="0">
            <a:spAutoFit/>
          </a:bodyPr>
          <a:lstStyle/>
          <a:p>
            <a:r>
              <a:rPr lang="de-DE" sz="3200" b="1" dirty="0">
                <a:solidFill>
                  <a:schemeClr val="bg1"/>
                </a:solidFill>
              </a:rPr>
              <a:t>sediment conveyor belt</a:t>
            </a:r>
          </a:p>
        </p:txBody>
      </p:sp>
      <p:grpSp>
        <p:nvGrpSpPr>
          <p:cNvPr id="6" name="Group 5"/>
          <p:cNvGrpSpPr/>
          <p:nvPr/>
        </p:nvGrpSpPr>
        <p:grpSpPr>
          <a:xfrm>
            <a:off x="4564210" y="259618"/>
            <a:ext cx="3453187" cy="2712103"/>
            <a:chOff x="4564210" y="259618"/>
            <a:chExt cx="3453187" cy="2712103"/>
          </a:xfrm>
        </p:grpSpPr>
        <p:sp>
          <p:nvSpPr>
            <p:cNvPr id="27" name="TextBox 26"/>
            <p:cNvSpPr txBox="1"/>
            <p:nvPr/>
          </p:nvSpPr>
          <p:spPr>
            <a:xfrm>
              <a:off x="4564210" y="259618"/>
              <a:ext cx="2988960" cy="369332"/>
            </a:xfrm>
            <a:prstGeom prst="rect">
              <a:avLst/>
            </a:prstGeom>
            <a:noFill/>
          </p:spPr>
          <p:txBody>
            <a:bodyPr wrap="none" rtlCol="0">
              <a:spAutoFit/>
            </a:bodyPr>
            <a:lstStyle/>
            <a:p>
              <a:r>
                <a:rPr lang="de-DE" b="1" dirty="0"/>
                <a:t>Erosion (and Weathering)</a:t>
              </a:r>
            </a:p>
          </p:txBody>
        </p:sp>
        <p:sp>
          <p:nvSpPr>
            <p:cNvPr id="30" name="Rectangle 29"/>
            <p:cNvSpPr/>
            <p:nvPr/>
          </p:nvSpPr>
          <p:spPr>
            <a:xfrm>
              <a:off x="5742489" y="1080150"/>
              <a:ext cx="845755" cy="322206"/>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cxnSp>
          <p:nvCxnSpPr>
            <p:cNvPr id="31" name="Straight Connector 30"/>
            <p:cNvCxnSpPr>
              <a:stCxn id="30" idx="0"/>
            </p:cNvCxnSpPr>
            <p:nvPr/>
          </p:nvCxnSpPr>
          <p:spPr>
            <a:xfrm flipH="1" flipV="1">
              <a:off x="6058690" y="722778"/>
              <a:ext cx="106677" cy="357372"/>
            </a:xfrm>
            <a:prstGeom prst="line">
              <a:avLst/>
            </a:prstGeom>
            <a:ln w="9525">
              <a:solidFill>
                <a:schemeClr val="tx1"/>
              </a:solidFill>
              <a:prstDash val="solid"/>
              <a:headEnd type="none"/>
              <a:tailEnd type="none"/>
            </a:ln>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147C3760-4343-450F-B479-DA1425E6812F}"/>
                </a:ext>
              </a:extLst>
            </p:cNvPr>
            <p:cNvSpPr/>
            <p:nvPr/>
          </p:nvSpPr>
          <p:spPr>
            <a:xfrm>
              <a:off x="4677304" y="1609547"/>
              <a:ext cx="845755" cy="322206"/>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3" name="Rectangle 32">
              <a:extLst>
                <a:ext uri="{FF2B5EF4-FFF2-40B4-BE49-F238E27FC236}">
                  <a16:creationId xmlns:a16="http://schemas.microsoft.com/office/drawing/2014/main" id="{9DA4000E-933C-47EB-BAC5-C8892722EDE8}"/>
                </a:ext>
              </a:extLst>
            </p:cNvPr>
            <p:cNvSpPr/>
            <p:nvPr/>
          </p:nvSpPr>
          <p:spPr>
            <a:xfrm>
              <a:off x="7171642" y="640078"/>
              <a:ext cx="845755" cy="322206"/>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4" name="Rectangle 33">
              <a:extLst>
                <a:ext uri="{FF2B5EF4-FFF2-40B4-BE49-F238E27FC236}">
                  <a16:creationId xmlns:a16="http://schemas.microsoft.com/office/drawing/2014/main" id="{C6C571D0-C4CA-4876-A664-DC930D53F403}"/>
                </a:ext>
              </a:extLst>
            </p:cNvPr>
            <p:cNvSpPr/>
            <p:nvPr/>
          </p:nvSpPr>
          <p:spPr>
            <a:xfrm>
              <a:off x="5951559" y="2649515"/>
              <a:ext cx="845755" cy="322206"/>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9" name="Group 8"/>
          <p:cNvGrpSpPr/>
          <p:nvPr/>
        </p:nvGrpSpPr>
        <p:grpSpPr>
          <a:xfrm>
            <a:off x="5129513" y="2146770"/>
            <a:ext cx="2672246" cy="4697833"/>
            <a:chOff x="5129513" y="2146770"/>
            <a:chExt cx="2672246" cy="4697833"/>
          </a:xfrm>
        </p:grpSpPr>
        <p:sp>
          <p:nvSpPr>
            <p:cNvPr id="2" name="TextBox 1"/>
            <p:cNvSpPr txBox="1"/>
            <p:nvPr/>
          </p:nvSpPr>
          <p:spPr>
            <a:xfrm>
              <a:off x="6275093" y="4650709"/>
              <a:ext cx="1377300" cy="369332"/>
            </a:xfrm>
            <a:prstGeom prst="rect">
              <a:avLst/>
            </a:prstGeom>
            <a:noFill/>
          </p:spPr>
          <p:txBody>
            <a:bodyPr wrap="none" rtlCol="0">
              <a:spAutoFit/>
            </a:bodyPr>
            <a:lstStyle/>
            <a:p>
              <a:r>
                <a:rPr lang="de-DE" b="1" dirty="0">
                  <a:solidFill>
                    <a:schemeClr val="bg1"/>
                  </a:solidFill>
                </a:rPr>
                <a:t>Deposition</a:t>
              </a:r>
            </a:p>
          </p:txBody>
        </p:sp>
        <p:cxnSp>
          <p:nvCxnSpPr>
            <p:cNvPr id="18" name="Straight Connector 17"/>
            <p:cNvCxnSpPr>
              <a:cxnSpLocks/>
            </p:cNvCxnSpPr>
            <p:nvPr/>
          </p:nvCxnSpPr>
          <p:spPr>
            <a:xfrm>
              <a:off x="6112028" y="2146770"/>
              <a:ext cx="724567" cy="2503939"/>
            </a:xfrm>
            <a:prstGeom prst="line">
              <a:avLst/>
            </a:prstGeom>
            <a:ln w="12700">
              <a:solidFill>
                <a:schemeClr val="bg1"/>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a:cxnSpLocks/>
            </p:cNvCxnSpPr>
            <p:nvPr/>
          </p:nvCxnSpPr>
          <p:spPr>
            <a:xfrm flipH="1" flipV="1">
              <a:off x="7123221" y="5020041"/>
              <a:ext cx="529173" cy="489885"/>
            </a:xfrm>
            <a:prstGeom prst="line">
              <a:avLst/>
            </a:prstGeom>
            <a:ln w="12700">
              <a:solidFill>
                <a:schemeClr val="bg1"/>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a:cxnSpLocks/>
              <a:stCxn id="23" idx="0"/>
            </p:cNvCxnSpPr>
            <p:nvPr/>
          </p:nvCxnSpPr>
          <p:spPr>
            <a:xfrm flipV="1">
              <a:off x="6165368" y="5020041"/>
              <a:ext cx="372406" cy="1578341"/>
            </a:xfrm>
            <a:prstGeom prst="line">
              <a:avLst/>
            </a:prstGeom>
            <a:ln w="12700">
              <a:solidFill>
                <a:schemeClr val="bg1"/>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3" name="Rectangle 22"/>
            <p:cNvSpPr/>
            <p:nvPr/>
          </p:nvSpPr>
          <p:spPr>
            <a:xfrm>
              <a:off x="5841068" y="6598382"/>
              <a:ext cx="648599" cy="246221"/>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cxnSp>
          <p:nvCxnSpPr>
            <p:cNvPr id="38" name="Straight Connector 37"/>
            <p:cNvCxnSpPr>
              <a:cxnSpLocks/>
            </p:cNvCxnSpPr>
            <p:nvPr/>
          </p:nvCxnSpPr>
          <p:spPr>
            <a:xfrm>
              <a:off x="5542874" y="3858638"/>
              <a:ext cx="946793" cy="785113"/>
            </a:xfrm>
            <a:prstGeom prst="line">
              <a:avLst/>
            </a:prstGeom>
            <a:ln w="12700">
              <a:solidFill>
                <a:schemeClr val="bg1"/>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FCABDC79-6F66-4A20-B3C8-CFB51FB88182}"/>
                </a:ext>
              </a:extLst>
            </p:cNvPr>
            <p:cNvSpPr/>
            <p:nvPr/>
          </p:nvSpPr>
          <p:spPr>
            <a:xfrm>
              <a:off x="5129513" y="3720009"/>
              <a:ext cx="648599" cy="246221"/>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6" name="Rectangle 35">
              <a:extLst>
                <a:ext uri="{FF2B5EF4-FFF2-40B4-BE49-F238E27FC236}">
                  <a16:creationId xmlns:a16="http://schemas.microsoft.com/office/drawing/2014/main" id="{60CF34D2-C722-41AD-905F-D8FCCD4627CD}"/>
                </a:ext>
              </a:extLst>
            </p:cNvPr>
            <p:cNvSpPr/>
            <p:nvPr/>
          </p:nvSpPr>
          <p:spPr>
            <a:xfrm>
              <a:off x="7153160" y="5469693"/>
              <a:ext cx="648599" cy="246221"/>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13" name="Group 12"/>
          <p:cNvGrpSpPr/>
          <p:nvPr/>
        </p:nvGrpSpPr>
        <p:grpSpPr>
          <a:xfrm>
            <a:off x="304640" y="1749684"/>
            <a:ext cx="7417230" cy="4880390"/>
            <a:chOff x="304640" y="1749684"/>
            <a:chExt cx="7417230" cy="4880390"/>
          </a:xfrm>
        </p:grpSpPr>
        <p:sp>
          <p:nvSpPr>
            <p:cNvPr id="11" name="Rectangle 10"/>
            <p:cNvSpPr/>
            <p:nvPr/>
          </p:nvSpPr>
          <p:spPr>
            <a:xfrm>
              <a:off x="304640" y="5983743"/>
              <a:ext cx="4294194" cy="646331"/>
            </a:xfrm>
            <a:prstGeom prst="rect">
              <a:avLst/>
            </a:prstGeom>
            <a:solidFill>
              <a:schemeClr val="bg1"/>
            </a:solidFill>
          </p:spPr>
          <p:txBody>
            <a:bodyPr wrap="square">
              <a:spAutoFit/>
            </a:bodyPr>
            <a:lstStyle/>
            <a:p>
              <a:pPr algn="ctr"/>
              <a:r>
                <a:rPr lang="de-DE" dirty="0">
                  <a:solidFill>
                    <a:srgbClr val="FF0000"/>
                  </a:solidFill>
                </a:rPr>
                <a:t>What happens everywhere else (away from the „sediment conveyor“)..?</a:t>
              </a:r>
            </a:p>
          </p:txBody>
        </p:sp>
        <p:sp>
          <p:nvSpPr>
            <p:cNvPr id="12" name="TextBox 11"/>
            <p:cNvSpPr txBox="1"/>
            <p:nvPr/>
          </p:nvSpPr>
          <p:spPr>
            <a:xfrm>
              <a:off x="4630356" y="2654563"/>
              <a:ext cx="312906" cy="369332"/>
            </a:xfrm>
            <a:prstGeom prst="rect">
              <a:avLst/>
            </a:prstGeom>
            <a:solidFill>
              <a:schemeClr val="bg1"/>
            </a:solidFill>
          </p:spPr>
          <p:txBody>
            <a:bodyPr wrap="none" rtlCol="0">
              <a:spAutoFit/>
            </a:bodyPr>
            <a:lstStyle/>
            <a:p>
              <a:r>
                <a:rPr lang="de-DE" dirty="0">
                  <a:solidFill>
                    <a:srgbClr val="FF0000"/>
                  </a:solidFill>
                </a:rPr>
                <a:t>?</a:t>
              </a:r>
            </a:p>
          </p:txBody>
        </p:sp>
        <p:sp>
          <p:nvSpPr>
            <p:cNvPr id="37" name="TextBox 36"/>
            <p:cNvSpPr txBox="1"/>
            <p:nvPr/>
          </p:nvSpPr>
          <p:spPr>
            <a:xfrm>
              <a:off x="7408964" y="3549268"/>
              <a:ext cx="312906" cy="369332"/>
            </a:xfrm>
            <a:prstGeom prst="rect">
              <a:avLst/>
            </a:prstGeom>
            <a:solidFill>
              <a:schemeClr val="bg1"/>
            </a:solidFill>
          </p:spPr>
          <p:txBody>
            <a:bodyPr wrap="none" rtlCol="0">
              <a:spAutoFit/>
            </a:bodyPr>
            <a:lstStyle/>
            <a:p>
              <a:r>
                <a:rPr lang="de-DE" dirty="0">
                  <a:solidFill>
                    <a:srgbClr val="FF0000"/>
                  </a:solidFill>
                </a:rPr>
                <a:t>?</a:t>
              </a:r>
            </a:p>
          </p:txBody>
        </p:sp>
        <p:sp>
          <p:nvSpPr>
            <p:cNvPr id="39" name="TextBox 38"/>
            <p:cNvSpPr txBox="1"/>
            <p:nvPr/>
          </p:nvSpPr>
          <p:spPr>
            <a:xfrm>
              <a:off x="4537881" y="4803718"/>
              <a:ext cx="312906" cy="369332"/>
            </a:xfrm>
            <a:prstGeom prst="rect">
              <a:avLst/>
            </a:prstGeom>
            <a:solidFill>
              <a:schemeClr val="bg1"/>
            </a:solidFill>
          </p:spPr>
          <p:txBody>
            <a:bodyPr wrap="none" rtlCol="0">
              <a:spAutoFit/>
            </a:bodyPr>
            <a:lstStyle/>
            <a:p>
              <a:r>
                <a:rPr lang="de-DE" dirty="0">
                  <a:solidFill>
                    <a:srgbClr val="FF0000"/>
                  </a:solidFill>
                </a:rPr>
                <a:t>?</a:t>
              </a:r>
            </a:p>
          </p:txBody>
        </p:sp>
        <p:sp>
          <p:nvSpPr>
            <p:cNvPr id="40" name="TextBox 39"/>
            <p:cNvSpPr txBox="1"/>
            <p:nvPr/>
          </p:nvSpPr>
          <p:spPr>
            <a:xfrm>
              <a:off x="6836595" y="1749684"/>
              <a:ext cx="312906" cy="369332"/>
            </a:xfrm>
            <a:prstGeom prst="rect">
              <a:avLst/>
            </a:prstGeom>
            <a:solidFill>
              <a:schemeClr val="bg1"/>
            </a:solidFill>
          </p:spPr>
          <p:txBody>
            <a:bodyPr wrap="none" rtlCol="0">
              <a:spAutoFit/>
            </a:bodyPr>
            <a:lstStyle/>
            <a:p>
              <a:r>
                <a:rPr lang="de-DE" dirty="0">
                  <a:solidFill>
                    <a:srgbClr val="FF0000"/>
                  </a:solidFill>
                </a:rPr>
                <a:t>?</a:t>
              </a:r>
            </a:p>
          </p:txBody>
        </p:sp>
      </p:grpSp>
    </p:spTree>
    <p:extLst>
      <p:ext uri="{BB962C8B-B14F-4D97-AF65-F5344CB8AC3E}">
        <p14:creationId xmlns:p14="http://schemas.microsoft.com/office/powerpoint/2010/main" val="491872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fade">
                                      <p:cBhvr>
                                        <p:cTn id="27" dur="500"/>
                                        <p:tgtEl>
                                          <p:spTgt spid="2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36"/>
                                        </p:tgtEl>
                                        <p:attrNameLst>
                                          <p:attrName>style.visibility</p:attrName>
                                        </p:attrNameLst>
                                      </p:cBhvr>
                                      <p:to>
                                        <p:strVal val="visible"/>
                                      </p:to>
                                    </p:set>
                                    <p:animEffect transition="in" filter="fade">
                                      <p:cBhvr>
                                        <p:cTn id="37" dur="500"/>
                                        <p:tgtEl>
                                          <p:spTgt spid="103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103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Image result for glacier">
            <a:extLst>
              <a:ext uri="{FF2B5EF4-FFF2-40B4-BE49-F238E27FC236}">
                <a16:creationId xmlns:a16="http://schemas.microsoft.com/office/drawing/2014/main" id="{E08E8352-3120-49A5-A37B-6C7C06AB44E4}"/>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196488" y="731938"/>
            <a:ext cx="2472426" cy="208820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802356" y="724575"/>
            <a:ext cx="2717259" cy="2102931"/>
          </a:xfrm>
          <a:prstGeom prst="rect">
            <a:avLst/>
          </a:prstGeom>
        </p:spPr>
      </p:pic>
      <p:cxnSp>
        <p:nvCxnSpPr>
          <p:cNvPr id="7" name="Straight Connector 6"/>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721C547E-9A28-41C2-8E2D-90D93E77707A}"/>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10319" t="5983" r="5107" b="13090"/>
          <a:stretch/>
        </p:blipFill>
        <p:spPr>
          <a:xfrm>
            <a:off x="1972912" y="3133828"/>
            <a:ext cx="5291847" cy="2983149"/>
          </a:xfrm>
          <a:prstGeom prst="rect">
            <a:avLst/>
          </a:prstGeom>
        </p:spPr>
      </p:pic>
      <p:sp>
        <p:nvSpPr>
          <p:cNvPr id="10" name="TextBox 9">
            <a:extLst>
              <a:ext uri="{FF2B5EF4-FFF2-40B4-BE49-F238E27FC236}">
                <a16:creationId xmlns:a16="http://schemas.microsoft.com/office/drawing/2014/main" id="{C8C9C0BD-57AC-41C2-8692-908A66B8F9E1}"/>
              </a:ext>
            </a:extLst>
          </p:cNvPr>
          <p:cNvSpPr txBox="1"/>
          <p:nvPr/>
        </p:nvSpPr>
        <p:spPr>
          <a:xfrm>
            <a:off x="1748026" y="6233585"/>
            <a:ext cx="5579710" cy="400110"/>
          </a:xfrm>
          <a:prstGeom prst="rect">
            <a:avLst/>
          </a:prstGeom>
          <a:noFill/>
        </p:spPr>
        <p:txBody>
          <a:bodyPr wrap="square" rtlCol="0">
            <a:spAutoFit/>
          </a:bodyPr>
          <a:lstStyle/>
          <a:p>
            <a:pPr algn="ctr"/>
            <a:r>
              <a:rPr lang="en-AU" sz="2000" dirty="0">
                <a:solidFill>
                  <a:srgbClr val="002060"/>
                </a:solidFill>
              </a:rPr>
              <a:t>Why can intermediate species establish?</a:t>
            </a:r>
          </a:p>
        </p:txBody>
      </p:sp>
      <p:grpSp>
        <p:nvGrpSpPr>
          <p:cNvPr id="3" name="Group 2"/>
          <p:cNvGrpSpPr/>
          <p:nvPr/>
        </p:nvGrpSpPr>
        <p:grpSpPr>
          <a:xfrm>
            <a:off x="2012647" y="3133828"/>
            <a:ext cx="1457044" cy="992631"/>
            <a:chOff x="2012647" y="3133828"/>
            <a:chExt cx="1457044" cy="992631"/>
          </a:xfrm>
        </p:grpSpPr>
        <p:sp>
          <p:nvSpPr>
            <p:cNvPr id="12" name="TextBox 11">
              <a:extLst>
                <a:ext uri="{FF2B5EF4-FFF2-40B4-BE49-F238E27FC236}">
                  <a16:creationId xmlns:a16="http://schemas.microsoft.com/office/drawing/2014/main" id="{933B1B0B-E03A-4A3B-9BB1-2CE7FFDAF9ED}"/>
                </a:ext>
              </a:extLst>
            </p:cNvPr>
            <p:cNvSpPr txBox="1"/>
            <p:nvPr/>
          </p:nvSpPr>
          <p:spPr>
            <a:xfrm>
              <a:off x="2284954" y="3133828"/>
              <a:ext cx="912429" cy="584775"/>
            </a:xfrm>
            <a:prstGeom prst="rect">
              <a:avLst/>
            </a:prstGeom>
            <a:noFill/>
          </p:spPr>
          <p:txBody>
            <a:bodyPr wrap="none" rtlCol="0">
              <a:spAutoFit/>
            </a:bodyPr>
            <a:lstStyle/>
            <a:p>
              <a:pPr algn="ctr"/>
              <a:r>
                <a:rPr lang="en-AU" sz="1600" dirty="0">
                  <a:solidFill>
                    <a:srgbClr val="002060"/>
                  </a:solidFill>
                </a:rPr>
                <a:t>Pioneer</a:t>
              </a:r>
            </a:p>
            <a:p>
              <a:pPr algn="ctr"/>
              <a:r>
                <a:rPr lang="en-AU" sz="1600" dirty="0">
                  <a:solidFill>
                    <a:srgbClr val="002060"/>
                  </a:solidFill>
                </a:rPr>
                <a:t>Species</a:t>
              </a:r>
            </a:p>
          </p:txBody>
        </p:sp>
        <p:cxnSp>
          <p:nvCxnSpPr>
            <p:cNvPr id="15" name="Straight Arrow Connector 14">
              <a:extLst>
                <a:ext uri="{FF2B5EF4-FFF2-40B4-BE49-F238E27FC236}">
                  <a16:creationId xmlns:a16="http://schemas.microsoft.com/office/drawing/2014/main" id="{95D795F9-FD44-438C-8533-B9BBCF4A26BE}"/>
                </a:ext>
              </a:extLst>
            </p:cNvPr>
            <p:cNvCxnSpPr>
              <a:cxnSpLocks/>
            </p:cNvCxnSpPr>
            <p:nvPr/>
          </p:nvCxnSpPr>
          <p:spPr>
            <a:xfrm>
              <a:off x="2012647" y="4126459"/>
              <a:ext cx="1457044" cy="0"/>
            </a:xfrm>
            <a:prstGeom prst="straightConnector1">
              <a:avLst/>
            </a:prstGeom>
            <a:ln w="15875">
              <a:solidFill>
                <a:srgbClr val="002060"/>
              </a:solidFill>
              <a:prstDash val="sysDash"/>
              <a:tailEnd type="arrow"/>
            </a:ln>
          </p:spPr>
          <p:style>
            <a:lnRef idx="1">
              <a:schemeClr val="accent1"/>
            </a:lnRef>
            <a:fillRef idx="0">
              <a:schemeClr val="accent1"/>
            </a:fillRef>
            <a:effectRef idx="0">
              <a:schemeClr val="accent1"/>
            </a:effectRef>
            <a:fontRef idx="minor">
              <a:schemeClr val="tx1"/>
            </a:fontRef>
          </p:style>
        </p:cxnSp>
      </p:grpSp>
      <p:grpSp>
        <p:nvGrpSpPr>
          <p:cNvPr id="19" name="Group 18"/>
          <p:cNvGrpSpPr/>
          <p:nvPr/>
        </p:nvGrpSpPr>
        <p:grpSpPr>
          <a:xfrm>
            <a:off x="302377" y="3140313"/>
            <a:ext cx="6498237" cy="2500751"/>
            <a:chOff x="302377" y="3140313"/>
            <a:chExt cx="6498237" cy="2500751"/>
          </a:xfrm>
        </p:grpSpPr>
        <p:sp>
          <p:nvSpPr>
            <p:cNvPr id="9" name="Rectangle 8">
              <a:extLst>
                <a:ext uri="{FF2B5EF4-FFF2-40B4-BE49-F238E27FC236}">
                  <a16:creationId xmlns:a16="http://schemas.microsoft.com/office/drawing/2014/main" id="{5736D243-470A-49E1-AABA-4D6F3BFADDF2}"/>
                </a:ext>
              </a:extLst>
            </p:cNvPr>
            <p:cNvSpPr/>
            <p:nvPr/>
          </p:nvSpPr>
          <p:spPr>
            <a:xfrm>
              <a:off x="302377" y="3609739"/>
              <a:ext cx="1554077" cy="2031325"/>
            </a:xfrm>
            <a:prstGeom prst="rect">
              <a:avLst/>
            </a:prstGeom>
          </p:spPr>
          <p:txBody>
            <a:bodyPr wrap="square">
              <a:spAutoFit/>
            </a:bodyPr>
            <a:lstStyle/>
            <a:p>
              <a:r>
                <a:rPr lang="en-US" b="1" dirty="0">
                  <a:solidFill>
                    <a:srgbClr val="002060"/>
                  </a:solidFill>
                </a:rPr>
                <a:t>Succession </a:t>
              </a:r>
              <a:r>
                <a:rPr lang="en-US" dirty="0">
                  <a:solidFill>
                    <a:srgbClr val="002060"/>
                  </a:solidFill>
                </a:rPr>
                <a:t>- process by which life ‘develops’ (or ‘comes back’) after disturbance</a:t>
              </a:r>
              <a:endParaRPr lang="en-AU" dirty="0">
                <a:solidFill>
                  <a:srgbClr val="002060"/>
                </a:solidFill>
              </a:endParaRPr>
            </a:p>
          </p:txBody>
        </p:sp>
        <p:sp>
          <p:nvSpPr>
            <p:cNvPr id="13" name="TextBox 12">
              <a:extLst>
                <a:ext uri="{FF2B5EF4-FFF2-40B4-BE49-F238E27FC236}">
                  <a16:creationId xmlns:a16="http://schemas.microsoft.com/office/drawing/2014/main" id="{208B9681-C9EF-45E4-AC5B-E762A31BD100}"/>
                </a:ext>
              </a:extLst>
            </p:cNvPr>
            <p:cNvSpPr txBox="1"/>
            <p:nvPr/>
          </p:nvSpPr>
          <p:spPr>
            <a:xfrm>
              <a:off x="3712395" y="3140313"/>
              <a:ext cx="1326004" cy="584775"/>
            </a:xfrm>
            <a:prstGeom prst="rect">
              <a:avLst/>
            </a:prstGeom>
            <a:noFill/>
          </p:spPr>
          <p:txBody>
            <a:bodyPr wrap="none" rtlCol="0">
              <a:spAutoFit/>
            </a:bodyPr>
            <a:lstStyle/>
            <a:p>
              <a:pPr algn="ctr"/>
              <a:r>
                <a:rPr lang="en-AU" sz="1600" dirty="0">
                  <a:solidFill>
                    <a:srgbClr val="002060"/>
                  </a:solidFill>
                </a:rPr>
                <a:t>Intermediate</a:t>
              </a:r>
            </a:p>
            <a:p>
              <a:pPr algn="ctr"/>
              <a:r>
                <a:rPr lang="en-AU" sz="1600" dirty="0">
                  <a:solidFill>
                    <a:srgbClr val="002060"/>
                  </a:solidFill>
                </a:rPr>
                <a:t>Species</a:t>
              </a:r>
            </a:p>
          </p:txBody>
        </p:sp>
        <p:sp>
          <p:nvSpPr>
            <p:cNvPr id="14" name="TextBox 13">
              <a:extLst>
                <a:ext uri="{FF2B5EF4-FFF2-40B4-BE49-F238E27FC236}">
                  <a16:creationId xmlns:a16="http://schemas.microsoft.com/office/drawing/2014/main" id="{BB32F89A-B498-4345-B2FC-06D87EE05A27}"/>
                </a:ext>
              </a:extLst>
            </p:cNvPr>
            <p:cNvSpPr txBox="1"/>
            <p:nvPr/>
          </p:nvSpPr>
          <p:spPr>
            <a:xfrm>
              <a:off x="5498150" y="3140313"/>
              <a:ext cx="1053494" cy="338554"/>
            </a:xfrm>
            <a:prstGeom prst="rect">
              <a:avLst/>
            </a:prstGeom>
            <a:noFill/>
          </p:spPr>
          <p:txBody>
            <a:bodyPr wrap="none" rtlCol="0">
              <a:spAutoFit/>
            </a:bodyPr>
            <a:lstStyle/>
            <a:p>
              <a:r>
                <a:rPr lang="en-AU" sz="1600" dirty="0">
                  <a:solidFill>
                    <a:srgbClr val="002060"/>
                  </a:solidFill>
                </a:rPr>
                <a:t>“Maturity”</a:t>
              </a:r>
            </a:p>
          </p:txBody>
        </p:sp>
        <p:cxnSp>
          <p:nvCxnSpPr>
            <p:cNvPr id="16" name="Straight Arrow Connector 15">
              <a:extLst>
                <a:ext uri="{FF2B5EF4-FFF2-40B4-BE49-F238E27FC236}">
                  <a16:creationId xmlns:a16="http://schemas.microsoft.com/office/drawing/2014/main" id="{0751860F-A3AB-4555-BF7B-1674B435E922}"/>
                </a:ext>
              </a:extLst>
            </p:cNvPr>
            <p:cNvCxnSpPr>
              <a:cxnSpLocks/>
            </p:cNvCxnSpPr>
            <p:nvPr/>
          </p:nvCxnSpPr>
          <p:spPr>
            <a:xfrm>
              <a:off x="3702607" y="4126459"/>
              <a:ext cx="1457044" cy="0"/>
            </a:xfrm>
            <a:prstGeom prst="straightConnector1">
              <a:avLst/>
            </a:prstGeom>
            <a:ln w="15875">
              <a:solidFill>
                <a:srgbClr val="002060"/>
              </a:solidFill>
              <a:prstDash val="sysDash"/>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1FA80F6-7DFE-42D5-B76B-CBA473B8A256}"/>
                </a:ext>
              </a:extLst>
            </p:cNvPr>
            <p:cNvCxnSpPr>
              <a:cxnSpLocks/>
            </p:cNvCxnSpPr>
            <p:nvPr/>
          </p:nvCxnSpPr>
          <p:spPr>
            <a:xfrm>
              <a:off x="5343570" y="4126459"/>
              <a:ext cx="1457044" cy="0"/>
            </a:xfrm>
            <a:prstGeom prst="straightConnector1">
              <a:avLst/>
            </a:prstGeom>
            <a:ln w="15875">
              <a:solidFill>
                <a:srgbClr val="002060"/>
              </a:solidFill>
              <a:prstDash val="sysDash"/>
              <a:tailEnd type="arrow"/>
            </a:ln>
          </p:spPr>
          <p:style>
            <a:lnRef idx="1">
              <a:schemeClr val="accent1"/>
            </a:lnRef>
            <a:fillRef idx="0">
              <a:schemeClr val="accent1"/>
            </a:fillRef>
            <a:effectRef idx="0">
              <a:schemeClr val="accent1"/>
            </a:effectRef>
            <a:fontRef idx="minor">
              <a:schemeClr val="tx1"/>
            </a:fontRef>
          </p:style>
        </p:cxnSp>
      </p:grpSp>
      <p:sp>
        <p:nvSpPr>
          <p:cNvPr id="18" name="Rectangle 17">
            <a:extLst>
              <a:ext uri="{FF2B5EF4-FFF2-40B4-BE49-F238E27FC236}">
                <a16:creationId xmlns:a16="http://schemas.microsoft.com/office/drawing/2014/main" id="{5736D243-470A-49E1-AABA-4D6F3BFADDF2}"/>
              </a:ext>
            </a:extLst>
          </p:cNvPr>
          <p:cNvSpPr/>
          <p:nvPr/>
        </p:nvSpPr>
        <p:spPr>
          <a:xfrm>
            <a:off x="7415154" y="3612589"/>
            <a:ext cx="1796144" cy="1200329"/>
          </a:xfrm>
          <a:prstGeom prst="rect">
            <a:avLst/>
          </a:prstGeom>
        </p:spPr>
        <p:txBody>
          <a:bodyPr wrap="square">
            <a:spAutoFit/>
          </a:bodyPr>
          <a:lstStyle/>
          <a:p>
            <a:r>
              <a:rPr lang="en-US" dirty="0">
                <a:solidFill>
                  <a:srgbClr val="002060"/>
                </a:solidFill>
              </a:rPr>
              <a:t>Rock break-down…</a:t>
            </a:r>
          </a:p>
          <a:p>
            <a:endParaRPr lang="en-US" dirty="0">
              <a:solidFill>
                <a:srgbClr val="002060"/>
              </a:solidFill>
            </a:endParaRPr>
          </a:p>
          <a:p>
            <a:r>
              <a:rPr lang="en-US" dirty="0">
                <a:solidFill>
                  <a:srgbClr val="002060"/>
                </a:solidFill>
              </a:rPr>
              <a:t>= ?? </a:t>
            </a:r>
            <a:endParaRPr lang="en-AU" dirty="0">
              <a:solidFill>
                <a:srgbClr val="002060"/>
              </a:solidFill>
            </a:endParaRPr>
          </a:p>
        </p:txBody>
      </p:sp>
      <p:sp>
        <p:nvSpPr>
          <p:cNvPr id="20" name="TextBox 19">
            <a:extLst>
              <a:ext uri="{FF2B5EF4-FFF2-40B4-BE49-F238E27FC236}">
                <a16:creationId xmlns:a16="http://schemas.microsoft.com/office/drawing/2014/main" id="{6DE5B93C-FDB1-489B-A46B-F6C14D8CCE09}"/>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Example</a:t>
            </a:r>
            <a:endParaRPr lang="en-AU" sz="3200" dirty="0">
              <a:solidFill>
                <a:srgbClr val="002060"/>
              </a:solidFill>
            </a:endParaRPr>
          </a:p>
        </p:txBody>
      </p:sp>
      <p:grpSp>
        <p:nvGrpSpPr>
          <p:cNvPr id="23" name="Group 22"/>
          <p:cNvGrpSpPr/>
          <p:nvPr/>
        </p:nvGrpSpPr>
        <p:grpSpPr>
          <a:xfrm>
            <a:off x="3851920" y="748388"/>
            <a:ext cx="4669812" cy="3832740"/>
            <a:chOff x="3851920" y="748388"/>
            <a:chExt cx="4669812" cy="3832740"/>
          </a:xfrm>
        </p:grpSpPr>
        <p:pic>
          <p:nvPicPr>
            <p:cNvPr id="4" name="Picture 3"/>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flipH="1">
              <a:off x="5672437" y="748388"/>
              <a:ext cx="2849295" cy="2079118"/>
            </a:xfrm>
            <a:prstGeom prst="rect">
              <a:avLst/>
            </a:prstGeom>
            <a:ln w="19050">
              <a:solidFill>
                <a:srgbClr val="002060"/>
              </a:solidFill>
            </a:ln>
          </p:spPr>
        </p:pic>
        <p:cxnSp>
          <p:nvCxnSpPr>
            <p:cNvPr id="11" name="Straight Connector 10"/>
            <p:cNvCxnSpPr/>
            <p:nvPr/>
          </p:nvCxnSpPr>
          <p:spPr>
            <a:xfrm flipH="1">
              <a:off x="3851920" y="2827506"/>
              <a:ext cx="1820517" cy="1753622"/>
            </a:xfrm>
            <a:prstGeom prst="line">
              <a:avLst/>
            </a:prstGeom>
            <a:ln w="12700">
              <a:solidFill>
                <a:srgbClr val="002060"/>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402754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500"/>
                                        <p:tgtEl>
                                          <p:spTgt spid="1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fade">
                                      <p:cBhvr>
                                        <p:cTn id="3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6DE5B93C-FDB1-489B-A46B-F6C14D8CCE09}"/>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 versus Erosion</a:t>
            </a:r>
            <a:endParaRPr lang="en-AU" sz="3200" dirty="0">
              <a:solidFill>
                <a:srgbClr val="002060"/>
              </a:solidFill>
            </a:endParaRPr>
          </a:p>
        </p:txBody>
      </p:sp>
      <p:sp>
        <p:nvSpPr>
          <p:cNvPr id="24" name="TextBox 23">
            <a:extLst>
              <a:ext uri="{FF2B5EF4-FFF2-40B4-BE49-F238E27FC236}">
                <a16:creationId xmlns:a16="http://schemas.microsoft.com/office/drawing/2014/main" id="{28DF15EA-2634-E84A-F42E-C7E55B336F18}"/>
              </a:ext>
            </a:extLst>
          </p:cNvPr>
          <p:cNvSpPr txBox="1"/>
          <p:nvPr/>
        </p:nvSpPr>
        <p:spPr>
          <a:xfrm>
            <a:off x="197893" y="764704"/>
            <a:ext cx="8406555" cy="646331"/>
          </a:xfrm>
          <a:prstGeom prst="rect">
            <a:avLst/>
          </a:prstGeom>
          <a:noFill/>
        </p:spPr>
        <p:txBody>
          <a:bodyPr wrap="square">
            <a:spAutoFit/>
          </a:bodyPr>
          <a:lstStyle/>
          <a:p>
            <a:r>
              <a:rPr lang="en-GB" b="0" i="0" dirty="0">
                <a:effectLst/>
                <a:latin typeface="HelveticaNeue"/>
              </a:rPr>
              <a:t>Weathering involves the breakdown of rocks and minerals on Earth, whereas </a:t>
            </a:r>
            <a:r>
              <a:rPr lang="en-GB" b="1" i="0" dirty="0">
                <a:effectLst/>
                <a:latin typeface="HelveticaNeue"/>
              </a:rPr>
              <a:t>erosion</a:t>
            </a:r>
            <a:r>
              <a:rPr lang="en-GB" b="0" i="0" dirty="0">
                <a:effectLst/>
                <a:latin typeface="HelveticaNeue"/>
              </a:rPr>
              <a:t> involves the </a:t>
            </a:r>
            <a:r>
              <a:rPr lang="en-GB" b="1" i="0" u="sng" dirty="0">
                <a:effectLst/>
                <a:latin typeface="HelveticaNeue"/>
              </a:rPr>
              <a:t>removal</a:t>
            </a:r>
            <a:r>
              <a:rPr lang="en-GB" b="0" i="0" dirty="0">
                <a:effectLst/>
                <a:latin typeface="HelveticaNeue"/>
              </a:rPr>
              <a:t> of soil and rock materials..</a:t>
            </a:r>
            <a:endParaRPr lang="en-GB" dirty="0"/>
          </a:p>
        </p:txBody>
      </p:sp>
      <p:pic>
        <p:nvPicPr>
          <p:cNvPr id="26" name="Picture 25">
            <a:extLst>
              <a:ext uri="{FF2B5EF4-FFF2-40B4-BE49-F238E27FC236}">
                <a16:creationId xmlns:a16="http://schemas.microsoft.com/office/drawing/2014/main" id="{E7DDD778-45B9-FDBA-6EC3-B109E59F8C8E}"/>
              </a:ext>
            </a:extLst>
          </p:cNvPr>
          <p:cNvPicPr>
            <a:picLocks noChangeAspect="1"/>
          </p:cNvPicPr>
          <p:nvPr/>
        </p:nvPicPr>
        <p:blipFill rotWithShape="1">
          <a:blip r:embed="rId2"/>
          <a:srcRect l="16926" t="43378" r="35825" b="34644"/>
          <a:stretch/>
        </p:blipFill>
        <p:spPr>
          <a:xfrm>
            <a:off x="244697" y="1700808"/>
            <a:ext cx="8359751" cy="2592272"/>
          </a:xfrm>
          <a:prstGeom prst="rect">
            <a:avLst/>
          </a:prstGeom>
        </p:spPr>
      </p:pic>
      <p:pic>
        <p:nvPicPr>
          <p:cNvPr id="1026" name="Picture 2" descr="Why is weathering important to erosion? | Socratic">
            <a:extLst>
              <a:ext uri="{FF2B5EF4-FFF2-40B4-BE49-F238E27FC236}">
                <a16:creationId xmlns:a16="http://schemas.microsoft.com/office/drawing/2014/main" id="{2EBB861C-AC6F-9ADB-BD50-7DE87C95F1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0639" y="4365104"/>
            <a:ext cx="485775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8853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alf_domeWww-instEecsBerkeleyEdu~pfriedbePicturesHalf_dome"/>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a:xfrm>
            <a:off x="0" y="-26068"/>
            <a:ext cx="9178756" cy="688406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0" name="TextBox 9">
            <a:extLst>
              <a:ext uri="{FF2B5EF4-FFF2-40B4-BE49-F238E27FC236}">
                <a16:creationId xmlns:a16="http://schemas.microsoft.com/office/drawing/2014/main" id="{6BEC6904-B934-4F85-B282-93C2E312BEA5}"/>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cxnSp>
        <p:nvCxnSpPr>
          <p:cNvPr id="11" name="Straight Connector 10">
            <a:extLst>
              <a:ext uri="{FF2B5EF4-FFF2-40B4-BE49-F238E27FC236}">
                <a16:creationId xmlns:a16="http://schemas.microsoft.com/office/drawing/2014/main" id="{BD2C7334-FA07-4CAB-BAA7-2C8901AAE399}"/>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42251" y="1427113"/>
            <a:ext cx="4682247" cy="646331"/>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Rocks / sediment </a:t>
            </a:r>
            <a:r>
              <a:rPr lang="en-US" b="1" dirty="0">
                <a:solidFill>
                  <a:srgbClr val="002060"/>
                </a:solidFill>
              </a:rPr>
              <a:t>react</a:t>
            </a:r>
            <a:r>
              <a:rPr lang="en-US" dirty="0">
                <a:solidFill>
                  <a:srgbClr val="002060"/>
                </a:solidFill>
              </a:rPr>
              <a:t> with hydrosphere, atmosphere, biosphere </a:t>
            </a:r>
          </a:p>
        </p:txBody>
      </p:sp>
      <p:sp>
        <p:nvSpPr>
          <p:cNvPr id="15" name="Rectangle 14"/>
          <p:cNvSpPr/>
          <p:nvPr/>
        </p:nvSpPr>
        <p:spPr>
          <a:xfrm>
            <a:off x="42251" y="712547"/>
            <a:ext cx="4581630" cy="923330"/>
          </a:xfrm>
          <a:prstGeom prst="rect">
            <a:avLst/>
          </a:prstGeom>
        </p:spPr>
        <p:txBody>
          <a:bodyPr wrap="square">
            <a:spAutoFit/>
          </a:bodyPr>
          <a:lstStyle/>
          <a:p>
            <a:pPr marL="285750" indent="-285750">
              <a:buFont typeface="Arial" panose="020B0604020202020204" pitchFamily="34" charset="0"/>
              <a:buChar char="•"/>
            </a:pPr>
            <a:r>
              <a:rPr lang="en-US" b="1" dirty="0">
                <a:solidFill>
                  <a:srgbClr val="002060"/>
                </a:solidFill>
              </a:rPr>
              <a:t>Weathering</a:t>
            </a:r>
            <a:r>
              <a:rPr lang="en-US" dirty="0">
                <a:solidFill>
                  <a:srgbClr val="002060"/>
                </a:solidFill>
              </a:rPr>
              <a:t> - the processes that break up rock at Earth’s surface</a:t>
            </a:r>
            <a:endParaRPr lang="en-US" sz="1100" dirty="0">
              <a:solidFill>
                <a:srgbClr val="002060"/>
              </a:solidFill>
            </a:endParaRPr>
          </a:p>
          <a:p>
            <a:pPr marL="285750" indent="-285750">
              <a:buFont typeface="Arial" panose="020B0604020202020204" pitchFamily="34" charset="0"/>
              <a:buChar char="•"/>
            </a:pPr>
            <a:endParaRPr lang="en-US" b="1" dirty="0">
              <a:solidFill>
                <a:srgbClr val="002060"/>
              </a:solidFill>
            </a:endParaRPr>
          </a:p>
        </p:txBody>
      </p:sp>
      <p:grpSp>
        <p:nvGrpSpPr>
          <p:cNvPr id="5" name="Group 4"/>
          <p:cNvGrpSpPr/>
          <p:nvPr/>
        </p:nvGrpSpPr>
        <p:grpSpPr>
          <a:xfrm>
            <a:off x="-3426" y="2201777"/>
            <a:ext cx="3836124" cy="1015663"/>
            <a:chOff x="-3426" y="2201777"/>
            <a:chExt cx="3836124" cy="1015663"/>
          </a:xfrm>
        </p:grpSpPr>
        <p:sp>
          <p:nvSpPr>
            <p:cNvPr id="16" name="Rectangle 15"/>
            <p:cNvSpPr/>
            <p:nvPr/>
          </p:nvSpPr>
          <p:spPr>
            <a:xfrm>
              <a:off x="810730" y="2360528"/>
              <a:ext cx="3021968" cy="646331"/>
            </a:xfrm>
            <a:prstGeom prst="rect">
              <a:avLst/>
            </a:prstGeom>
            <a:solidFill>
              <a:schemeClr val="bg1">
                <a:alpha val="51000"/>
              </a:schemeClr>
            </a:solidFill>
          </p:spPr>
          <p:txBody>
            <a:bodyPr wrap="square">
              <a:spAutoFit/>
            </a:bodyPr>
            <a:lstStyle/>
            <a:p>
              <a:r>
                <a:rPr lang="en-US" b="1" dirty="0">
                  <a:solidFill>
                    <a:srgbClr val="002060"/>
                  </a:solidFill>
                </a:rPr>
                <a:t>Physical</a:t>
              </a:r>
              <a:r>
                <a:rPr lang="en-US" dirty="0">
                  <a:solidFill>
                    <a:srgbClr val="002060"/>
                  </a:solidFill>
                </a:rPr>
                <a:t> - Mechanical </a:t>
              </a:r>
              <a:r>
                <a:rPr lang="en-US" dirty="0">
                  <a:solidFill>
                    <a:srgbClr val="FF0000"/>
                  </a:solidFill>
                </a:rPr>
                <a:t>breakage</a:t>
              </a:r>
              <a:r>
                <a:rPr lang="en-US" dirty="0">
                  <a:solidFill>
                    <a:srgbClr val="002060"/>
                  </a:solidFill>
                </a:rPr>
                <a:t> and disintegration</a:t>
              </a:r>
            </a:p>
          </p:txBody>
        </p:sp>
        <p:sp>
          <p:nvSpPr>
            <p:cNvPr id="17" name="TextBox 16"/>
            <p:cNvSpPr txBox="1"/>
            <p:nvPr/>
          </p:nvSpPr>
          <p:spPr>
            <a:xfrm>
              <a:off x="-3426" y="2201777"/>
              <a:ext cx="698746" cy="1015663"/>
            </a:xfrm>
            <a:prstGeom prst="rect">
              <a:avLst/>
            </a:prstGeom>
            <a:noFill/>
          </p:spPr>
          <p:txBody>
            <a:bodyPr wrap="square" rtlCol="0">
              <a:spAutoFit/>
            </a:bodyPr>
            <a:lstStyle/>
            <a:p>
              <a:r>
                <a:rPr lang="de-DE" sz="6000" dirty="0">
                  <a:solidFill>
                    <a:srgbClr val="002060"/>
                  </a:solidFill>
                  <a:latin typeface="Arial Black" panose="020B0A04020102020204" pitchFamily="34" charset="0"/>
                </a:rPr>
                <a:t>A</a:t>
              </a:r>
            </a:p>
          </p:txBody>
        </p:sp>
      </p:grpSp>
      <p:grpSp>
        <p:nvGrpSpPr>
          <p:cNvPr id="7" name="Group 6"/>
          <p:cNvGrpSpPr/>
          <p:nvPr/>
        </p:nvGrpSpPr>
        <p:grpSpPr>
          <a:xfrm>
            <a:off x="5599370" y="147515"/>
            <a:ext cx="3385520" cy="4494179"/>
            <a:chOff x="5602218" y="158405"/>
            <a:chExt cx="3385520" cy="4494179"/>
          </a:xfrm>
        </p:grpSpPr>
        <p:pic>
          <p:nvPicPr>
            <p:cNvPr id="28" name="Picture 9" descr="https://scontent-fra3-1.xx.fbcdn.net/hphotos-xfp1/v/t1.0-9/1919130_1273582919438_5963960_n.jpg?oh=7ed9682766a44f1941a945fc84a4e00a&amp;oe=56B6ADDA"/>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5602218" y="158405"/>
              <a:ext cx="3385520" cy="4494179"/>
            </a:xfrm>
            <a:prstGeom prst="rect">
              <a:avLst/>
            </a:prstGeom>
            <a:noFill/>
            <a:ln w="19050">
              <a:solidFill>
                <a:schemeClr val="bg1"/>
              </a:solidFill>
            </a:ln>
          </p:spPr>
        </p:pic>
        <p:sp>
          <p:nvSpPr>
            <p:cNvPr id="29" name="Rectangle 28"/>
            <p:cNvSpPr/>
            <p:nvPr/>
          </p:nvSpPr>
          <p:spPr>
            <a:xfrm>
              <a:off x="8163861" y="187467"/>
              <a:ext cx="800284" cy="369332"/>
            </a:xfrm>
            <a:prstGeom prst="rect">
              <a:avLst/>
            </a:prstGeom>
          </p:spPr>
          <p:txBody>
            <a:bodyPr wrap="none">
              <a:spAutoFit/>
            </a:bodyPr>
            <a:lstStyle/>
            <a:p>
              <a:r>
                <a:rPr lang="en-AU" dirty="0" err="1">
                  <a:solidFill>
                    <a:srgbClr val="002060"/>
                  </a:solidFill>
                </a:rPr>
                <a:t>Tafoni</a:t>
              </a:r>
              <a:endParaRPr lang="de-DE" dirty="0"/>
            </a:p>
          </p:txBody>
        </p:sp>
        <p:sp>
          <p:nvSpPr>
            <p:cNvPr id="30" name="TextBox 29"/>
            <p:cNvSpPr txBox="1"/>
            <p:nvPr/>
          </p:nvSpPr>
          <p:spPr>
            <a:xfrm>
              <a:off x="5631498" y="4223832"/>
              <a:ext cx="838691" cy="369332"/>
            </a:xfrm>
            <a:prstGeom prst="rect">
              <a:avLst/>
            </a:prstGeom>
            <a:noFill/>
          </p:spPr>
          <p:txBody>
            <a:bodyPr wrap="none" rtlCol="0">
              <a:spAutoFit/>
            </a:bodyPr>
            <a:lstStyle/>
            <a:p>
              <a:r>
                <a:rPr lang="de-DE" dirty="0">
                  <a:solidFill>
                    <a:schemeClr val="bg1"/>
                  </a:solidFill>
                </a:rPr>
                <a:t>Forms</a:t>
              </a:r>
            </a:p>
          </p:txBody>
        </p:sp>
        <p:sp>
          <p:nvSpPr>
            <p:cNvPr id="2" name="TextBox 1"/>
            <p:cNvSpPr txBox="1"/>
            <p:nvPr/>
          </p:nvSpPr>
          <p:spPr>
            <a:xfrm>
              <a:off x="6805195" y="1327795"/>
              <a:ext cx="755335" cy="1323439"/>
            </a:xfrm>
            <a:prstGeom prst="rect">
              <a:avLst/>
            </a:prstGeom>
            <a:noFill/>
          </p:spPr>
          <p:txBody>
            <a:bodyPr wrap="none" rtlCol="0">
              <a:spAutoFit/>
            </a:bodyPr>
            <a:lstStyle/>
            <a:p>
              <a:r>
                <a:rPr lang="de-DE" sz="8000" dirty="0">
                  <a:solidFill>
                    <a:schemeClr val="bg1"/>
                  </a:solidFill>
                </a:rPr>
                <a:t>?</a:t>
              </a:r>
            </a:p>
          </p:txBody>
        </p:sp>
      </p:grpSp>
      <p:grpSp>
        <p:nvGrpSpPr>
          <p:cNvPr id="6" name="Group 5"/>
          <p:cNvGrpSpPr/>
          <p:nvPr/>
        </p:nvGrpSpPr>
        <p:grpSpPr>
          <a:xfrm>
            <a:off x="220409" y="3184082"/>
            <a:ext cx="4695399" cy="3498917"/>
            <a:chOff x="220409" y="3184082"/>
            <a:chExt cx="4695399" cy="3498917"/>
          </a:xfrm>
        </p:grpSpPr>
        <p:pic>
          <p:nvPicPr>
            <p:cNvPr id="18" name="Picture 3">
              <a:extLst>
                <a:ext uri="{FF2B5EF4-FFF2-40B4-BE49-F238E27FC236}">
                  <a16:creationId xmlns:a16="http://schemas.microsoft.com/office/drawing/2014/main" id="{80DEE41F-F05A-405B-B6B5-74E1139EE45C}"/>
                </a:ext>
              </a:extLst>
            </p:cNvPr>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737587" y="4714359"/>
              <a:ext cx="3045416" cy="1968640"/>
            </a:xfrm>
            <a:prstGeom prst="rect">
              <a:avLst/>
            </a:prstGeom>
            <a:noFill/>
            <a:ln w="19050">
              <a:solidFill>
                <a:schemeClr val="bg1"/>
              </a:solidFill>
              <a:miter lim="800000"/>
              <a:headEnd/>
              <a:tailEnd/>
            </a:ln>
          </p:spPr>
        </p:pic>
        <p:pic>
          <p:nvPicPr>
            <p:cNvPr id="19" name="Picture 9" descr="npo0002eb"/>
            <p:cNvPicPr>
              <a:picLocks noChangeAspect="1" noChangeArrowheads="1"/>
            </p:cNvPicPr>
            <p:nvPr/>
          </p:nvPicPr>
          <p:blipFill rotWithShape="1">
            <a:blip r:embed="rId6" cstate="screen">
              <a:extLst>
                <a:ext uri="{28A0092B-C50C-407E-A947-70E740481C1C}">
                  <a14:useLocalDpi xmlns:a14="http://schemas.microsoft.com/office/drawing/2010/main"/>
                </a:ext>
              </a:extLst>
            </a:blip>
            <a:srcRect/>
            <a:stretch/>
          </p:blipFill>
          <p:spPr bwMode="auto">
            <a:xfrm>
              <a:off x="3111050" y="3386485"/>
              <a:ext cx="1798176" cy="1327874"/>
            </a:xfrm>
            <a:prstGeom prst="rect">
              <a:avLst/>
            </a:prstGeom>
            <a:noFill/>
            <a:ln w="19050" algn="ctr">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 name="Picture 2" descr="Temperatursprengung"/>
            <p:cNvPicPr>
              <a:picLocks noChangeAspect="1" noChangeArrowheads="1"/>
            </p:cNvPicPr>
            <p:nvPr/>
          </p:nvPicPr>
          <p:blipFill rotWithShape="1">
            <a:blip r:embed="rId7" cstate="screen">
              <a:extLst>
                <a:ext uri="{28A0092B-C50C-407E-A947-70E740481C1C}">
                  <a14:useLocalDpi xmlns:a14="http://schemas.microsoft.com/office/drawing/2010/main"/>
                </a:ext>
              </a:extLst>
            </a:blip>
            <a:srcRect/>
            <a:stretch/>
          </p:blipFill>
          <p:spPr bwMode="auto">
            <a:xfrm>
              <a:off x="238204" y="3184082"/>
              <a:ext cx="3069554" cy="1949582"/>
            </a:xfrm>
            <a:prstGeom prst="rect">
              <a:avLst/>
            </a:prstGeom>
            <a:noFill/>
            <a:ln w="19050">
              <a:solidFill>
                <a:schemeClr val="bg1"/>
              </a:solidFill>
            </a:ln>
            <a:extLst>
              <a:ext uri="{909E8E84-426E-40DD-AFC4-6F175D3DCCD1}">
                <a14:hiddenFill xmlns:a14="http://schemas.microsoft.com/office/drawing/2010/main">
                  <a:solidFill>
                    <a:srgbClr val="FFFFFF"/>
                  </a:solidFill>
                </a14:hiddenFill>
              </a:ext>
            </a:extLst>
          </p:spPr>
        </p:pic>
        <p:sp>
          <p:nvSpPr>
            <p:cNvPr id="21" name="TextBox 20"/>
            <p:cNvSpPr txBox="1"/>
            <p:nvPr/>
          </p:nvSpPr>
          <p:spPr>
            <a:xfrm>
              <a:off x="220409" y="3216652"/>
              <a:ext cx="1261884" cy="369332"/>
            </a:xfrm>
            <a:prstGeom prst="rect">
              <a:avLst/>
            </a:prstGeom>
            <a:noFill/>
          </p:spPr>
          <p:txBody>
            <a:bodyPr wrap="none" rtlCol="0">
              <a:spAutoFit/>
            </a:bodyPr>
            <a:lstStyle/>
            <a:p>
              <a:r>
                <a:rPr lang="de-DE" dirty="0">
                  <a:solidFill>
                    <a:schemeClr val="bg1"/>
                  </a:solidFill>
                </a:rPr>
                <a:t>Processes</a:t>
              </a:r>
            </a:p>
          </p:txBody>
        </p:sp>
        <p:sp>
          <p:nvSpPr>
            <p:cNvPr id="3" name="TextBox 2">
              <a:extLst>
                <a:ext uri="{FF2B5EF4-FFF2-40B4-BE49-F238E27FC236}">
                  <a16:creationId xmlns:a16="http://schemas.microsoft.com/office/drawing/2014/main" id="{2781B0F0-856B-416F-8F68-E543A98D6312}"/>
                </a:ext>
              </a:extLst>
            </p:cNvPr>
            <p:cNvSpPr txBox="1"/>
            <p:nvPr/>
          </p:nvSpPr>
          <p:spPr>
            <a:xfrm>
              <a:off x="2133021" y="4788146"/>
              <a:ext cx="1148071" cy="307777"/>
            </a:xfrm>
            <a:prstGeom prst="rect">
              <a:avLst/>
            </a:prstGeom>
            <a:noFill/>
          </p:spPr>
          <p:txBody>
            <a:bodyPr wrap="none" rtlCol="0">
              <a:spAutoFit/>
            </a:bodyPr>
            <a:lstStyle/>
            <a:p>
              <a:r>
                <a:rPr lang="en-AU" sz="1400" dirty="0">
                  <a:solidFill>
                    <a:schemeClr val="bg1"/>
                  </a:solidFill>
                </a:rPr>
                <a:t>temperature</a:t>
              </a:r>
            </a:p>
          </p:txBody>
        </p:sp>
        <p:sp>
          <p:nvSpPr>
            <p:cNvPr id="31" name="TextBox 30">
              <a:extLst>
                <a:ext uri="{FF2B5EF4-FFF2-40B4-BE49-F238E27FC236}">
                  <a16:creationId xmlns:a16="http://schemas.microsoft.com/office/drawing/2014/main" id="{DDBB20C0-1ACE-4344-82CB-81AA0132E586}"/>
                </a:ext>
              </a:extLst>
            </p:cNvPr>
            <p:cNvSpPr txBox="1"/>
            <p:nvPr/>
          </p:nvSpPr>
          <p:spPr>
            <a:xfrm>
              <a:off x="3666748" y="4408498"/>
              <a:ext cx="1249060" cy="307777"/>
            </a:xfrm>
            <a:prstGeom prst="rect">
              <a:avLst/>
            </a:prstGeom>
            <a:noFill/>
          </p:spPr>
          <p:txBody>
            <a:bodyPr wrap="none" rtlCol="0">
              <a:spAutoFit/>
            </a:bodyPr>
            <a:lstStyle/>
            <a:p>
              <a:r>
                <a:rPr lang="en-AU" sz="1400" dirty="0">
                  <a:solidFill>
                    <a:schemeClr val="bg1"/>
                  </a:solidFill>
                </a:rPr>
                <a:t>water and ice</a:t>
              </a:r>
            </a:p>
          </p:txBody>
        </p:sp>
        <p:sp>
          <p:nvSpPr>
            <p:cNvPr id="32" name="TextBox 31">
              <a:extLst>
                <a:ext uri="{FF2B5EF4-FFF2-40B4-BE49-F238E27FC236}">
                  <a16:creationId xmlns:a16="http://schemas.microsoft.com/office/drawing/2014/main" id="{18AB72CB-55EB-414C-984E-6CD08A5BEEBE}"/>
                </a:ext>
              </a:extLst>
            </p:cNvPr>
            <p:cNvSpPr txBox="1"/>
            <p:nvPr/>
          </p:nvSpPr>
          <p:spPr>
            <a:xfrm>
              <a:off x="737587" y="6362817"/>
              <a:ext cx="732893" cy="307777"/>
            </a:xfrm>
            <a:prstGeom prst="rect">
              <a:avLst/>
            </a:prstGeom>
            <a:noFill/>
          </p:spPr>
          <p:txBody>
            <a:bodyPr wrap="none" rtlCol="0">
              <a:spAutoFit/>
            </a:bodyPr>
            <a:lstStyle/>
            <a:p>
              <a:r>
                <a:rPr lang="en-AU" sz="1400" dirty="0">
                  <a:solidFill>
                    <a:schemeClr val="bg1"/>
                  </a:solidFill>
                </a:rPr>
                <a:t>salts…</a:t>
              </a:r>
            </a:p>
          </p:txBody>
        </p:sp>
      </p:grpSp>
      <p:grpSp>
        <p:nvGrpSpPr>
          <p:cNvPr id="8" name="Group 7"/>
          <p:cNvGrpSpPr/>
          <p:nvPr/>
        </p:nvGrpSpPr>
        <p:grpSpPr>
          <a:xfrm>
            <a:off x="5602218" y="4770640"/>
            <a:ext cx="3385520" cy="1890558"/>
            <a:chOff x="5602218" y="4770640"/>
            <a:chExt cx="3385520" cy="1890558"/>
          </a:xfrm>
        </p:grpSpPr>
        <p:pic>
          <p:nvPicPr>
            <p:cNvPr id="22" name="Picture 2" descr="felsenmeer barrens on Nelson Crag on the northeast shoulder of Mt. Washington (photo by Ben Kimball for the NH Natural Heritage Bureau)"/>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a:stretch/>
          </p:blipFill>
          <p:spPr bwMode="auto">
            <a:xfrm>
              <a:off x="5602218" y="4770640"/>
              <a:ext cx="3385520" cy="1861707"/>
            </a:xfrm>
            <a:prstGeom prst="rect">
              <a:avLst/>
            </a:prstGeom>
            <a:noFill/>
            <a:ln w="19050">
              <a:solidFill>
                <a:schemeClr val="bg1"/>
              </a:solidFill>
            </a:ln>
            <a:extLst>
              <a:ext uri="{909E8E84-426E-40DD-AFC4-6F175D3DCCD1}">
                <a14:hiddenFill xmlns:a14="http://schemas.microsoft.com/office/drawing/2010/main">
                  <a:solidFill>
                    <a:srgbClr val="FFFFFF"/>
                  </a:solidFill>
                </a14:hiddenFill>
              </a:ext>
            </a:extLst>
          </p:spPr>
        </p:pic>
        <p:sp>
          <p:nvSpPr>
            <p:cNvPr id="40" name="TextBox 39">
              <a:extLst>
                <a:ext uri="{FF2B5EF4-FFF2-40B4-BE49-F238E27FC236}">
                  <a16:creationId xmlns:a16="http://schemas.microsoft.com/office/drawing/2014/main" id="{587E9D20-CDDC-4BD1-9078-F3675DAEDBDB}"/>
                </a:ext>
              </a:extLst>
            </p:cNvPr>
            <p:cNvSpPr txBox="1"/>
            <p:nvPr/>
          </p:nvSpPr>
          <p:spPr>
            <a:xfrm>
              <a:off x="5844519" y="5737868"/>
              <a:ext cx="646331" cy="923330"/>
            </a:xfrm>
            <a:prstGeom prst="rect">
              <a:avLst/>
            </a:prstGeom>
            <a:noFill/>
          </p:spPr>
          <p:txBody>
            <a:bodyPr wrap="none" rtlCol="0">
              <a:spAutoFit/>
            </a:bodyPr>
            <a:lstStyle/>
            <a:p>
              <a:r>
                <a:rPr lang="en-GB" sz="5400" dirty="0">
                  <a:solidFill>
                    <a:srgbClr val="002060"/>
                  </a:solidFill>
                  <a:latin typeface="Arial Black" panose="020B0A04020102020204" pitchFamily="34" charset="0"/>
                  <a:cs typeface="Arial" panose="020B0604020202020204" pitchFamily="34" charset="0"/>
                </a:rPr>
                <a:t>1</a:t>
              </a:r>
            </a:p>
          </p:txBody>
        </p:sp>
        <p:sp>
          <p:nvSpPr>
            <p:cNvPr id="37" name="TextBox 36"/>
            <p:cNvSpPr txBox="1"/>
            <p:nvPr/>
          </p:nvSpPr>
          <p:spPr>
            <a:xfrm>
              <a:off x="5866095" y="4833427"/>
              <a:ext cx="1095172" cy="369332"/>
            </a:xfrm>
            <a:prstGeom prst="rect">
              <a:avLst/>
            </a:prstGeom>
            <a:noFill/>
          </p:spPr>
          <p:txBody>
            <a:bodyPr wrap="none" rtlCol="0">
              <a:spAutoFit/>
            </a:bodyPr>
            <a:lstStyle/>
            <a:p>
              <a:r>
                <a:rPr lang="de-DE" dirty="0">
                  <a:solidFill>
                    <a:schemeClr val="bg1"/>
                  </a:solidFill>
                </a:rPr>
                <a:t>Products</a:t>
              </a:r>
            </a:p>
          </p:txBody>
        </p:sp>
      </p:grpSp>
      <p:grpSp>
        <p:nvGrpSpPr>
          <p:cNvPr id="41" name="Group 40"/>
          <p:cNvGrpSpPr/>
          <p:nvPr/>
        </p:nvGrpSpPr>
        <p:grpSpPr>
          <a:xfrm>
            <a:off x="4054801" y="4841285"/>
            <a:ext cx="1690798" cy="1576336"/>
            <a:chOff x="4054801" y="4841285"/>
            <a:chExt cx="1690798" cy="1576336"/>
          </a:xfrm>
        </p:grpSpPr>
        <p:pic>
          <p:nvPicPr>
            <p:cNvPr id="42" name="Picture 3"/>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4054801" y="4909249"/>
              <a:ext cx="1690798" cy="1508372"/>
            </a:xfrm>
            <a:prstGeom prst="rect">
              <a:avLst/>
            </a:prstGeom>
            <a:noFill/>
            <a:ln w="22225">
              <a:solidFill>
                <a:schemeClr val="bg1"/>
              </a:solidFill>
              <a:miter lim="800000"/>
              <a:headEnd/>
              <a:tailEnd/>
            </a:ln>
          </p:spPr>
        </p:pic>
        <p:sp>
          <p:nvSpPr>
            <p:cNvPr id="43" name="TextBox 42"/>
            <p:cNvSpPr txBox="1"/>
            <p:nvPr/>
          </p:nvSpPr>
          <p:spPr>
            <a:xfrm>
              <a:off x="4088003" y="6008381"/>
              <a:ext cx="1095172" cy="369332"/>
            </a:xfrm>
            <a:prstGeom prst="rect">
              <a:avLst/>
            </a:prstGeom>
            <a:noFill/>
          </p:spPr>
          <p:txBody>
            <a:bodyPr wrap="none" rtlCol="0">
              <a:spAutoFit/>
            </a:bodyPr>
            <a:lstStyle/>
            <a:p>
              <a:r>
                <a:rPr lang="de-DE" dirty="0">
                  <a:solidFill>
                    <a:schemeClr val="bg1"/>
                  </a:solidFill>
                </a:rPr>
                <a:t>Products</a:t>
              </a:r>
            </a:p>
          </p:txBody>
        </p:sp>
        <p:sp>
          <p:nvSpPr>
            <p:cNvPr id="44" name="TextBox 43">
              <a:extLst>
                <a:ext uri="{FF2B5EF4-FFF2-40B4-BE49-F238E27FC236}">
                  <a16:creationId xmlns:a16="http://schemas.microsoft.com/office/drawing/2014/main" id="{B56E70FF-465F-4440-A34A-269AE3D26BE1}"/>
                </a:ext>
              </a:extLst>
            </p:cNvPr>
            <p:cNvSpPr txBox="1"/>
            <p:nvPr/>
          </p:nvSpPr>
          <p:spPr>
            <a:xfrm>
              <a:off x="4102402" y="4841285"/>
              <a:ext cx="646331" cy="923330"/>
            </a:xfrm>
            <a:prstGeom prst="rect">
              <a:avLst/>
            </a:prstGeom>
            <a:noFill/>
          </p:spPr>
          <p:txBody>
            <a:bodyPr wrap="none" rtlCol="0">
              <a:spAutoFit/>
            </a:bodyPr>
            <a:lstStyle/>
            <a:p>
              <a:r>
                <a:rPr lang="en-GB" sz="5400" dirty="0">
                  <a:solidFill>
                    <a:srgbClr val="002060"/>
                  </a:solidFill>
                  <a:latin typeface="Arial Black" panose="020B0A04020102020204" pitchFamily="34" charset="0"/>
                  <a:cs typeface="Arial" panose="020B0604020202020204" pitchFamily="34" charset="0"/>
                </a:rPr>
                <a:t>2</a:t>
              </a:r>
            </a:p>
          </p:txBody>
        </p:sp>
      </p:grpSp>
      <p:grpSp>
        <p:nvGrpSpPr>
          <p:cNvPr id="45" name="Group 44"/>
          <p:cNvGrpSpPr/>
          <p:nvPr/>
        </p:nvGrpSpPr>
        <p:grpSpPr>
          <a:xfrm>
            <a:off x="7350165" y="4281921"/>
            <a:ext cx="1496814" cy="2136957"/>
            <a:chOff x="7350165" y="4281921"/>
            <a:chExt cx="1496814" cy="2136957"/>
          </a:xfrm>
        </p:grpSpPr>
        <p:pic>
          <p:nvPicPr>
            <p:cNvPr id="46" name="Picture 1037" descr="npo0002f1">
              <a:extLst>
                <a:ext uri="{FF2B5EF4-FFF2-40B4-BE49-F238E27FC236}">
                  <a16:creationId xmlns:a16="http://schemas.microsoft.com/office/drawing/2014/main" id="{DDC3D282-5824-4CC9-AF2B-2EF713EB9442}"/>
                </a:ext>
              </a:extLst>
            </p:cNvPr>
            <p:cNvPicPr>
              <a:picLocks noChangeAspect="1" noChangeArrowheads="1"/>
            </p:cNvPicPr>
            <p:nvPr/>
          </p:nvPicPr>
          <p:blipFill rotWithShape="1">
            <a:blip r:embed="rId10" cstate="screen">
              <a:extLst>
                <a:ext uri="{28A0092B-C50C-407E-A947-70E740481C1C}">
                  <a14:useLocalDpi xmlns:a14="http://schemas.microsoft.com/office/drawing/2010/main"/>
                </a:ext>
              </a:extLst>
            </a:blip>
            <a:srcRect/>
            <a:stretch/>
          </p:blipFill>
          <p:spPr bwMode="auto">
            <a:xfrm>
              <a:off x="7361360" y="4342933"/>
              <a:ext cx="1485619" cy="2075945"/>
            </a:xfrm>
            <a:prstGeom prst="rect">
              <a:avLst/>
            </a:prstGeom>
            <a:noFill/>
            <a:ln w="19050" algn="ctr">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7" name="TextBox 46">
              <a:extLst>
                <a:ext uri="{FF2B5EF4-FFF2-40B4-BE49-F238E27FC236}">
                  <a16:creationId xmlns:a16="http://schemas.microsoft.com/office/drawing/2014/main" id="{B3B40B9A-556A-4737-AFE8-9AB20DD70F96}"/>
                </a:ext>
              </a:extLst>
            </p:cNvPr>
            <p:cNvSpPr txBox="1"/>
            <p:nvPr/>
          </p:nvSpPr>
          <p:spPr>
            <a:xfrm>
              <a:off x="7393728" y="4281921"/>
              <a:ext cx="646331" cy="923330"/>
            </a:xfrm>
            <a:prstGeom prst="rect">
              <a:avLst/>
            </a:prstGeom>
            <a:noFill/>
          </p:spPr>
          <p:txBody>
            <a:bodyPr wrap="none" rtlCol="0">
              <a:spAutoFit/>
            </a:bodyPr>
            <a:lstStyle/>
            <a:p>
              <a:r>
                <a:rPr lang="en-GB" sz="5400" dirty="0">
                  <a:solidFill>
                    <a:srgbClr val="002060"/>
                  </a:solidFill>
                  <a:latin typeface="Arial Black" panose="020B0A04020102020204" pitchFamily="34" charset="0"/>
                  <a:cs typeface="Arial" panose="020B0604020202020204" pitchFamily="34" charset="0"/>
                </a:rPr>
                <a:t>3</a:t>
              </a:r>
            </a:p>
          </p:txBody>
        </p:sp>
        <p:sp>
          <p:nvSpPr>
            <p:cNvPr id="48" name="TextBox 47">
              <a:extLst>
                <a:ext uri="{FF2B5EF4-FFF2-40B4-BE49-F238E27FC236}">
                  <a16:creationId xmlns:a16="http://schemas.microsoft.com/office/drawing/2014/main" id="{A5BD4E7D-37A3-4FB6-B8C1-34FC4335F803}"/>
                </a:ext>
              </a:extLst>
            </p:cNvPr>
            <p:cNvSpPr txBox="1"/>
            <p:nvPr/>
          </p:nvSpPr>
          <p:spPr>
            <a:xfrm>
              <a:off x="7404949" y="5764615"/>
              <a:ext cx="1429838" cy="646331"/>
            </a:xfrm>
            <a:prstGeom prst="rect">
              <a:avLst/>
            </a:prstGeom>
            <a:noFill/>
          </p:spPr>
          <p:txBody>
            <a:bodyPr wrap="square" rtlCol="0">
              <a:spAutoFit/>
            </a:bodyPr>
            <a:lstStyle/>
            <a:p>
              <a:pPr algn="r"/>
              <a:r>
                <a:rPr lang="de-DE" dirty="0">
                  <a:solidFill>
                    <a:schemeClr val="bg1"/>
                  </a:solidFill>
                </a:rPr>
                <a:t>Clastic Sediment</a:t>
              </a:r>
            </a:p>
          </p:txBody>
        </p:sp>
        <p:sp>
          <p:nvSpPr>
            <p:cNvPr id="49" name="Arrow: Right 37">
              <a:extLst>
                <a:ext uri="{FF2B5EF4-FFF2-40B4-BE49-F238E27FC236}">
                  <a16:creationId xmlns:a16="http://schemas.microsoft.com/office/drawing/2014/main" id="{09BAB954-4C63-4C26-8A2A-EE8072592BB6}"/>
                </a:ext>
              </a:extLst>
            </p:cNvPr>
            <p:cNvSpPr/>
            <p:nvPr/>
          </p:nvSpPr>
          <p:spPr>
            <a:xfrm>
              <a:off x="7350165" y="5299681"/>
              <a:ext cx="646331" cy="566969"/>
            </a:xfrm>
            <a:prstGeom prst="right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grpSp>
    </p:spTree>
    <p:extLst>
      <p:ext uri="{BB962C8B-B14F-4D97-AF65-F5344CB8AC3E}">
        <p14:creationId xmlns:p14="http://schemas.microsoft.com/office/powerpoint/2010/main" val="3675258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1"/>
                                        </p:tgtEl>
                                        <p:attrNameLst>
                                          <p:attrName>style.visibility</p:attrName>
                                        </p:attrNameLst>
                                      </p:cBhvr>
                                      <p:to>
                                        <p:strVal val="visible"/>
                                      </p:to>
                                    </p:set>
                                    <p:animEffect transition="in" filter="fade">
                                      <p:cBhvr>
                                        <p:cTn id="22" dur="500"/>
                                        <p:tgtEl>
                                          <p:spTgt spid="4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5"/>
                                        </p:tgtEl>
                                        <p:attrNameLst>
                                          <p:attrName>style.visibility</p:attrName>
                                        </p:attrNameLst>
                                      </p:cBhvr>
                                      <p:to>
                                        <p:strVal val="visible"/>
                                      </p:to>
                                    </p:set>
                                    <p:animEffect transition="in" filter="fade">
                                      <p:cBhvr>
                                        <p:cTn id="27" dur="500"/>
                                        <p:tgtEl>
                                          <p:spTgt spid="4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alf_domeWww-instEecsBerkeleyEdu~pfriedbePicturesHalf_dome"/>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a:xfrm>
            <a:off x="0" y="-26068"/>
            <a:ext cx="9178756" cy="688406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0" name="TextBox 9">
            <a:extLst>
              <a:ext uri="{FF2B5EF4-FFF2-40B4-BE49-F238E27FC236}">
                <a16:creationId xmlns:a16="http://schemas.microsoft.com/office/drawing/2014/main" id="{6BEC6904-B934-4F85-B282-93C2E312BEA5}"/>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cxnSp>
        <p:nvCxnSpPr>
          <p:cNvPr id="11" name="Straight Connector 10">
            <a:extLst>
              <a:ext uri="{FF2B5EF4-FFF2-40B4-BE49-F238E27FC236}">
                <a16:creationId xmlns:a16="http://schemas.microsoft.com/office/drawing/2014/main" id="{BD2C7334-FA07-4CAB-BAA7-2C8901AAE399}"/>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42251" y="1427113"/>
            <a:ext cx="4682247" cy="646331"/>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Rocks / sediment </a:t>
            </a:r>
            <a:r>
              <a:rPr lang="en-US" b="1" dirty="0">
                <a:solidFill>
                  <a:srgbClr val="002060"/>
                </a:solidFill>
              </a:rPr>
              <a:t>react</a:t>
            </a:r>
            <a:r>
              <a:rPr lang="en-US" dirty="0">
                <a:solidFill>
                  <a:srgbClr val="002060"/>
                </a:solidFill>
              </a:rPr>
              <a:t> with hydrosphere, atmosphere, biosphere </a:t>
            </a:r>
          </a:p>
        </p:txBody>
      </p:sp>
      <p:sp>
        <p:nvSpPr>
          <p:cNvPr id="15" name="Rectangle 14"/>
          <p:cNvSpPr/>
          <p:nvPr/>
        </p:nvSpPr>
        <p:spPr>
          <a:xfrm>
            <a:off x="42251" y="712547"/>
            <a:ext cx="4581630" cy="923330"/>
          </a:xfrm>
          <a:prstGeom prst="rect">
            <a:avLst/>
          </a:prstGeom>
        </p:spPr>
        <p:txBody>
          <a:bodyPr wrap="square">
            <a:spAutoFit/>
          </a:bodyPr>
          <a:lstStyle/>
          <a:p>
            <a:pPr marL="285750" indent="-285750">
              <a:buFont typeface="Arial" panose="020B0604020202020204" pitchFamily="34" charset="0"/>
              <a:buChar char="•"/>
            </a:pPr>
            <a:r>
              <a:rPr lang="en-US" b="1" dirty="0">
                <a:solidFill>
                  <a:srgbClr val="002060"/>
                </a:solidFill>
              </a:rPr>
              <a:t>Weathering</a:t>
            </a:r>
            <a:r>
              <a:rPr lang="en-US" dirty="0">
                <a:solidFill>
                  <a:srgbClr val="002060"/>
                </a:solidFill>
              </a:rPr>
              <a:t> - the processes that break up rock at Earth’s surface</a:t>
            </a:r>
            <a:endParaRPr lang="en-US" sz="1100" dirty="0">
              <a:solidFill>
                <a:srgbClr val="002060"/>
              </a:solidFill>
            </a:endParaRPr>
          </a:p>
          <a:p>
            <a:pPr marL="285750" indent="-285750">
              <a:buFont typeface="Arial" panose="020B0604020202020204" pitchFamily="34" charset="0"/>
              <a:buChar char="•"/>
            </a:pPr>
            <a:endParaRPr lang="en-US" b="1" dirty="0">
              <a:solidFill>
                <a:srgbClr val="002060"/>
              </a:solidFill>
            </a:endParaRPr>
          </a:p>
        </p:txBody>
      </p:sp>
      <p:grpSp>
        <p:nvGrpSpPr>
          <p:cNvPr id="5" name="Group 4"/>
          <p:cNvGrpSpPr/>
          <p:nvPr/>
        </p:nvGrpSpPr>
        <p:grpSpPr>
          <a:xfrm>
            <a:off x="-3426" y="2201777"/>
            <a:ext cx="3836124" cy="1015663"/>
            <a:chOff x="-3426" y="2201777"/>
            <a:chExt cx="3836124" cy="1015663"/>
          </a:xfrm>
        </p:grpSpPr>
        <p:sp>
          <p:nvSpPr>
            <p:cNvPr id="16" name="Rectangle 15"/>
            <p:cNvSpPr/>
            <p:nvPr/>
          </p:nvSpPr>
          <p:spPr>
            <a:xfrm>
              <a:off x="810730" y="2360528"/>
              <a:ext cx="3021968" cy="646331"/>
            </a:xfrm>
            <a:prstGeom prst="rect">
              <a:avLst/>
            </a:prstGeom>
            <a:solidFill>
              <a:schemeClr val="bg1">
                <a:alpha val="51000"/>
              </a:schemeClr>
            </a:solidFill>
          </p:spPr>
          <p:txBody>
            <a:bodyPr wrap="square">
              <a:spAutoFit/>
            </a:bodyPr>
            <a:lstStyle/>
            <a:p>
              <a:r>
                <a:rPr lang="en-US" b="1" dirty="0">
                  <a:solidFill>
                    <a:srgbClr val="002060"/>
                  </a:solidFill>
                </a:rPr>
                <a:t>Physical</a:t>
              </a:r>
              <a:r>
                <a:rPr lang="en-US" dirty="0">
                  <a:solidFill>
                    <a:srgbClr val="002060"/>
                  </a:solidFill>
                </a:rPr>
                <a:t> - Mechanical </a:t>
              </a:r>
              <a:r>
                <a:rPr lang="en-US" dirty="0">
                  <a:solidFill>
                    <a:srgbClr val="FF0000"/>
                  </a:solidFill>
                </a:rPr>
                <a:t>breakage</a:t>
              </a:r>
              <a:r>
                <a:rPr lang="en-US" dirty="0">
                  <a:solidFill>
                    <a:srgbClr val="002060"/>
                  </a:solidFill>
                </a:rPr>
                <a:t> and disintegration</a:t>
              </a:r>
            </a:p>
          </p:txBody>
        </p:sp>
        <p:sp>
          <p:nvSpPr>
            <p:cNvPr id="17" name="TextBox 16"/>
            <p:cNvSpPr txBox="1"/>
            <p:nvPr/>
          </p:nvSpPr>
          <p:spPr>
            <a:xfrm>
              <a:off x="-3426" y="2201777"/>
              <a:ext cx="698746" cy="1015663"/>
            </a:xfrm>
            <a:prstGeom prst="rect">
              <a:avLst/>
            </a:prstGeom>
            <a:noFill/>
          </p:spPr>
          <p:txBody>
            <a:bodyPr wrap="square" rtlCol="0">
              <a:spAutoFit/>
            </a:bodyPr>
            <a:lstStyle/>
            <a:p>
              <a:r>
                <a:rPr lang="de-DE" sz="6000" dirty="0">
                  <a:solidFill>
                    <a:srgbClr val="002060"/>
                  </a:solidFill>
                  <a:latin typeface="Arial Black" panose="020B0A04020102020204" pitchFamily="34" charset="0"/>
                </a:rPr>
                <a:t>A</a:t>
              </a:r>
            </a:p>
          </p:txBody>
        </p:sp>
      </p:grpSp>
      <p:sp>
        <p:nvSpPr>
          <p:cNvPr id="44" name="TextBox 43">
            <a:extLst>
              <a:ext uri="{FF2B5EF4-FFF2-40B4-BE49-F238E27FC236}">
                <a16:creationId xmlns:a16="http://schemas.microsoft.com/office/drawing/2014/main" id="{B56E70FF-465F-4440-A34A-269AE3D26BE1}"/>
              </a:ext>
            </a:extLst>
          </p:cNvPr>
          <p:cNvSpPr txBox="1"/>
          <p:nvPr/>
        </p:nvSpPr>
        <p:spPr>
          <a:xfrm>
            <a:off x="4102402" y="4841285"/>
            <a:ext cx="184731" cy="923330"/>
          </a:xfrm>
          <a:prstGeom prst="rect">
            <a:avLst/>
          </a:prstGeom>
          <a:noFill/>
        </p:spPr>
        <p:txBody>
          <a:bodyPr wrap="none" rtlCol="0">
            <a:spAutoFit/>
          </a:bodyPr>
          <a:lstStyle/>
          <a:p>
            <a:endParaRPr lang="en-GB" sz="5400" dirty="0">
              <a:solidFill>
                <a:srgbClr val="002060"/>
              </a:solidFill>
              <a:latin typeface="Arial Black" panose="020B0A040201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091DDEBD-1083-084F-355C-C309C0F304C1}"/>
              </a:ext>
            </a:extLst>
          </p:cNvPr>
          <p:cNvSpPr/>
          <p:nvPr/>
        </p:nvSpPr>
        <p:spPr>
          <a:xfrm>
            <a:off x="337631" y="6124379"/>
            <a:ext cx="2373099" cy="584775"/>
          </a:xfrm>
          <a:prstGeom prst="rect">
            <a:avLst/>
          </a:prstGeom>
          <a:solidFill>
            <a:schemeClr val="bg1">
              <a:alpha val="51000"/>
            </a:schemeClr>
          </a:solidFill>
        </p:spPr>
        <p:txBody>
          <a:bodyPr wrap="square">
            <a:spAutoFit/>
          </a:bodyPr>
          <a:lstStyle/>
          <a:p>
            <a:r>
              <a:rPr lang="en-US" sz="3200" b="1" dirty="0">
                <a:solidFill>
                  <a:srgbClr val="002060"/>
                </a:solidFill>
              </a:rPr>
              <a:t>Exfoliation</a:t>
            </a:r>
            <a:endParaRPr lang="en-US" sz="3200" dirty="0">
              <a:solidFill>
                <a:srgbClr val="002060"/>
              </a:solidFill>
            </a:endParaRPr>
          </a:p>
        </p:txBody>
      </p:sp>
    </p:spTree>
    <p:extLst>
      <p:ext uri="{BB962C8B-B14F-4D97-AF65-F5344CB8AC3E}">
        <p14:creationId xmlns:p14="http://schemas.microsoft.com/office/powerpoint/2010/main" val="2779660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Freeze-thaw">
            <a:extLst>
              <a:ext uri="{FF2B5EF4-FFF2-40B4-BE49-F238E27FC236}">
                <a16:creationId xmlns:a16="http://schemas.microsoft.com/office/drawing/2014/main" id="{4A9C50D5-842E-63C4-34B6-EC6B5C1638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763"/>
            <a:ext cx="9144000" cy="684688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BEC6904-B934-4F85-B282-93C2E312BEA5}"/>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cxnSp>
        <p:nvCxnSpPr>
          <p:cNvPr id="11" name="Straight Connector 10">
            <a:extLst>
              <a:ext uri="{FF2B5EF4-FFF2-40B4-BE49-F238E27FC236}">
                <a16:creationId xmlns:a16="http://schemas.microsoft.com/office/drawing/2014/main" id="{BD2C7334-FA07-4CAB-BAA7-2C8901AAE399}"/>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42251" y="1427113"/>
            <a:ext cx="4682247" cy="646331"/>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Rocks / sediment </a:t>
            </a:r>
            <a:r>
              <a:rPr lang="en-US" b="1" dirty="0">
                <a:solidFill>
                  <a:srgbClr val="002060"/>
                </a:solidFill>
              </a:rPr>
              <a:t>react</a:t>
            </a:r>
            <a:r>
              <a:rPr lang="en-US" dirty="0">
                <a:solidFill>
                  <a:srgbClr val="002060"/>
                </a:solidFill>
              </a:rPr>
              <a:t> with hydrosphere, atmosphere, biosphere </a:t>
            </a:r>
          </a:p>
        </p:txBody>
      </p:sp>
      <p:sp>
        <p:nvSpPr>
          <p:cNvPr id="15" name="Rectangle 14"/>
          <p:cNvSpPr/>
          <p:nvPr/>
        </p:nvSpPr>
        <p:spPr>
          <a:xfrm>
            <a:off x="42251" y="712547"/>
            <a:ext cx="4581630" cy="923330"/>
          </a:xfrm>
          <a:prstGeom prst="rect">
            <a:avLst/>
          </a:prstGeom>
        </p:spPr>
        <p:txBody>
          <a:bodyPr wrap="square">
            <a:spAutoFit/>
          </a:bodyPr>
          <a:lstStyle/>
          <a:p>
            <a:pPr marL="285750" indent="-285750">
              <a:buFont typeface="Arial" panose="020B0604020202020204" pitchFamily="34" charset="0"/>
              <a:buChar char="•"/>
            </a:pPr>
            <a:r>
              <a:rPr lang="en-US" b="1" dirty="0">
                <a:solidFill>
                  <a:srgbClr val="002060"/>
                </a:solidFill>
              </a:rPr>
              <a:t>Weathering</a:t>
            </a:r>
            <a:r>
              <a:rPr lang="en-US" dirty="0">
                <a:solidFill>
                  <a:srgbClr val="002060"/>
                </a:solidFill>
              </a:rPr>
              <a:t> - the processes that break up rock at Earth’s surface</a:t>
            </a:r>
            <a:endParaRPr lang="en-US" sz="1100" dirty="0">
              <a:solidFill>
                <a:srgbClr val="002060"/>
              </a:solidFill>
            </a:endParaRPr>
          </a:p>
          <a:p>
            <a:pPr marL="285750" indent="-285750">
              <a:buFont typeface="Arial" panose="020B0604020202020204" pitchFamily="34" charset="0"/>
              <a:buChar char="•"/>
            </a:pPr>
            <a:endParaRPr lang="en-US" b="1" dirty="0">
              <a:solidFill>
                <a:srgbClr val="002060"/>
              </a:solidFill>
            </a:endParaRPr>
          </a:p>
        </p:txBody>
      </p:sp>
      <p:grpSp>
        <p:nvGrpSpPr>
          <p:cNvPr id="5" name="Group 4"/>
          <p:cNvGrpSpPr/>
          <p:nvPr/>
        </p:nvGrpSpPr>
        <p:grpSpPr>
          <a:xfrm>
            <a:off x="-3426" y="2201777"/>
            <a:ext cx="3836124" cy="1015663"/>
            <a:chOff x="-3426" y="2201777"/>
            <a:chExt cx="3836124" cy="1015663"/>
          </a:xfrm>
        </p:grpSpPr>
        <p:sp>
          <p:nvSpPr>
            <p:cNvPr id="16" name="Rectangle 15"/>
            <p:cNvSpPr/>
            <p:nvPr/>
          </p:nvSpPr>
          <p:spPr>
            <a:xfrm>
              <a:off x="810730" y="2360528"/>
              <a:ext cx="3021968" cy="646331"/>
            </a:xfrm>
            <a:prstGeom prst="rect">
              <a:avLst/>
            </a:prstGeom>
            <a:solidFill>
              <a:schemeClr val="bg1">
                <a:alpha val="51000"/>
              </a:schemeClr>
            </a:solidFill>
          </p:spPr>
          <p:txBody>
            <a:bodyPr wrap="square">
              <a:spAutoFit/>
            </a:bodyPr>
            <a:lstStyle/>
            <a:p>
              <a:r>
                <a:rPr lang="en-US" b="1" dirty="0">
                  <a:solidFill>
                    <a:srgbClr val="002060"/>
                  </a:solidFill>
                </a:rPr>
                <a:t>Physical</a:t>
              </a:r>
              <a:r>
                <a:rPr lang="en-US" dirty="0">
                  <a:solidFill>
                    <a:srgbClr val="002060"/>
                  </a:solidFill>
                </a:rPr>
                <a:t> - Mechanical </a:t>
              </a:r>
              <a:r>
                <a:rPr lang="en-US" dirty="0">
                  <a:solidFill>
                    <a:srgbClr val="FF0000"/>
                  </a:solidFill>
                </a:rPr>
                <a:t>breakage</a:t>
              </a:r>
              <a:r>
                <a:rPr lang="en-US" dirty="0">
                  <a:solidFill>
                    <a:srgbClr val="002060"/>
                  </a:solidFill>
                </a:rPr>
                <a:t> and disintegration</a:t>
              </a:r>
            </a:p>
          </p:txBody>
        </p:sp>
        <p:sp>
          <p:nvSpPr>
            <p:cNvPr id="17" name="TextBox 16"/>
            <p:cNvSpPr txBox="1"/>
            <p:nvPr/>
          </p:nvSpPr>
          <p:spPr>
            <a:xfrm>
              <a:off x="-3426" y="2201777"/>
              <a:ext cx="698746" cy="1015663"/>
            </a:xfrm>
            <a:prstGeom prst="rect">
              <a:avLst/>
            </a:prstGeom>
            <a:noFill/>
          </p:spPr>
          <p:txBody>
            <a:bodyPr wrap="square" rtlCol="0">
              <a:spAutoFit/>
            </a:bodyPr>
            <a:lstStyle/>
            <a:p>
              <a:r>
                <a:rPr lang="de-DE" sz="6000" dirty="0">
                  <a:solidFill>
                    <a:srgbClr val="002060"/>
                  </a:solidFill>
                  <a:latin typeface="Arial Black" panose="020B0A04020102020204" pitchFamily="34" charset="0"/>
                </a:rPr>
                <a:t>A</a:t>
              </a:r>
            </a:p>
          </p:txBody>
        </p:sp>
      </p:grpSp>
      <p:sp>
        <p:nvSpPr>
          <p:cNvPr id="44" name="TextBox 43">
            <a:extLst>
              <a:ext uri="{FF2B5EF4-FFF2-40B4-BE49-F238E27FC236}">
                <a16:creationId xmlns:a16="http://schemas.microsoft.com/office/drawing/2014/main" id="{B56E70FF-465F-4440-A34A-269AE3D26BE1}"/>
              </a:ext>
            </a:extLst>
          </p:cNvPr>
          <p:cNvSpPr txBox="1"/>
          <p:nvPr/>
        </p:nvSpPr>
        <p:spPr>
          <a:xfrm>
            <a:off x="4102402" y="4841285"/>
            <a:ext cx="184731" cy="923330"/>
          </a:xfrm>
          <a:prstGeom prst="rect">
            <a:avLst/>
          </a:prstGeom>
          <a:noFill/>
        </p:spPr>
        <p:txBody>
          <a:bodyPr wrap="none" rtlCol="0">
            <a:spAutoFit/>
          </a:bodyPr>
          <a:lstStyle/>
          <a:p>
            <a:endParaRPr lang="en-GB" sz="5400" dirty="0">
              <a:solidFill>
                <a:srgbClr val="002060"/>
              </a:solidFill>
              <a:latin typeface="Arial Black" panose="020B0A040201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091DDEBD-1083-084F-355C-C309C0F304C1}"/>
              </a:ext>
            </a:extLst>
          </p:cNvPr>
          <p:cNvSpPr/>
          <p:nvPr/>
        </p:nvSpPr>
        <p:spPr>
          <a:xfrm>
            <a:off x="337631" y="6124379"/>
            <a:ext cx="2578185" cy="584775"/>
          </a:xfrm>
          <a:prstGeom prst="rect">
            <a:avLst/>
          </a:prstGeom>
          <a:solidFill>
            <a:schemeClr val="bg1">
              <a:alpha val="51000"/>
            </a:schemeClr>
          </a:solidFill>
        </p:spPr>
        <p:txBody>
          <a:bodyPr wrap="square">
            <a:spAutoFit/>
          </a:bodyPr>
          <a:lstStyle/>
          <a:p>
            <a:r>
              <a:rPr lang="en-US" sz="3200" b="1" dirty="0">
                <a:solidFill>
                  <a:srgbClr val="002060"/>
                </a:solidFill>
              </a:rPr>
              <a:t>Freeze-thaw</a:t>
            </a:r>
            <a:endParaRPr lang="en-US" sz="3200" dirty="0">
              <a:solidFill>
                <a:srgbClr val="002060"/>
              </a:solidFill>
            </a:endParaRPr>
          </a:p>
        </p:txBody>
      </p:sp>
    </p:spTree>
    <p:extLst>
      <p:ext uri="{BB962C8B-B14F-4D97-AF65-F5344CB8AC3E}">
        <p14:creationId xmlns:p14="http://schemas.microsoft.com/office/powerpoint/2010/main" val="899631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8.1 Mechanical Weathering – Physical Geology, First University of  Saskatchewan Edition">
            <a:extLst>
              <a:ext uri="{FF2B5EF4-FFF2-40B4-BE49-F238E27FC236}">
                <a16:creationId xmlns:a16="http://schemas.microsoft.com/office/drawing/2014/main" id="{12ED1E83-7851-05DE-6DF2-3F7652543F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 t="9209" r="32081"/>
          <a:stretch/>
        </p:blipFill>
        <p:spPr bwMode="auto">
          <a:xfrm>
            <a:off x="5906" y="0"/>
            <a:ext cx="9095843" cy="685023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BEC6904-B934-4F85-B282-93C2E312BEA5}"/>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chemeClr val="bg1"/>
                </a:solidFill>
              </a:rPr>
              <a:t>Weathering</a:t>
            </a:r>
            <a:endParaRPr lang="en-AU" sz="3200" dirty="0">
              <a:solidFill>
                <a:schemeClr val="bg1"/>
              </a:solidFill>
            </a:endParaRPr>
          </a:p>
        </p:txBody>
      </p:sp>
      <p:cxnSp>
        <p:nvCxnSpPr>
          <p:cNvPr id="11" name="Straight Connector 10">
            <a:extLst>
              <a:ext uri="{FF2B5EF4-FFF2-40B4-BE49-F238E27FC236}">
                <a16:creationId xmlns:a16="http://schemas.microsoft.com/office/drawing/2014/main" id="{BD2C7334-FA07-4CAB-BAA7-2C8901AAE399}"/>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42251" y="1427113"/>
            <a:ext cx="4682247" cy="646331"/>
          </a:xfrm>
          <a:prstGeom prst="rect">
            <a:avLst/>
          </a:prstGeom>
        </p:spPr>
        <p:txBody>
          <a:bodyPr wrap="square">
            <a:spAutoFit/>
          </a:bodyPr>
          <a:lstStyle/>
          <a:p>
            <a:pPr marL="285750" indent="-285750">
              <a:buFont typeface="Arial" panose="020B0604020202020204" pitchFamily="34" charset="0"/>
              <a:buChar char="•"/>
            </a:pPr>
            <a:r>
              <a:rPr lang="en-US" dirty="0">
                <a:solidFill>
                  <a:schemeClr val="bg1"/>
                </a:solidFill>
              </a:rPr>
              <a:t>Rocks / sediment </a:t>
            </a:r>
            <a:r>
              <a:rPr lang="en-US" b="1" dirty="0">
                <a:solidFill>
                  <a:schemeClr val="bg1"/>
                </a:solidFill>
              </a:rPr>
              <a:t>react</a:t>
            </a:r>
            <a:r>
              <a:rPr lang="en-US" dirty="0">
                <a:solidFill>
                  <a:schemeClr val="bg1"/>
                </a:solidFill>
              </a:rPr>
              <a:t> with hydrosphere, atmosphere, biosphere </a:t>
            </a:r>
          </a:p>
        </p:txBody>
      </p:sp>
      <p:sp>
        <p:nvSpPr>
          <p:cNvPr id="15" name="Rectangle 14"/>
          <p:cNvSpPr/>
          <p:nvPr/>
        </p:nvSpPr>
        <p:spPr>
          <a:xfrm>
            <a:off x="42251" y="712547"/>
            <a:ext cx="4581630" cy="923330"/>
          </a:xfrm>
          <a:prstGeom prst="rect">
            <a:avLst/>
          </a:prstGeom>
        </p:spPr>
        <p:txBody>
          <a:bodyPr wrap="square">
            <a:spAutoFit/>
          </a:bodyPr>
          <a:lstStyle/>
          <a:p>
            <a:pPr marL="285750" indent="-285750">
              <a:buFont typeface="Arial" panose="020B0604020202020204" pitchFamily="34" charset="0"/>
              <a:buChar char="•"/>
            </a:pPr>
            <a:r>
              <a:rPr lang="en-US" b="1" dirty="0">
                <a:solidFill>
                  <a:schemeClr val="bg1"/>
                </a:solidFill>
              </a:rPr>
              <a:t>Weathering</a:t>
            </a:r>
            <a:r>
              <a:rPr lang="en-US" dirty="0">
                <a:solidFill>
                  <a:schemeClr val="bg1"/>
                </a:solidFill>
              </a:rPr>
              <a:t> - the processes that break up rock at Earth’s surface</a:t>
            </a:r>
            <a:endParaRPr lang="en-US" sz="1100" dirty="0">
              <a:solidFill>
                <a:schemeClr val="bg1"/>
              </a:solidFill>
            </a:endParaRPr>
          </a:p>
          <a:p>
            <a:pPr marL="285750" indent="-285750">
              <a:buFont typeface="Arial" panose="020B0604020202020204" pitchFamily="34" charset="0"/>
              <a:buChar char="•"/>
            </a:pPr>
            <a:endParaRPr lang="en-US" b="1" dirty="0">
              <a:solidFill>
                <a:srgbClr val="002060"/>
              </a:solidFill>
            </a:endParaRPr>
          </a:p>
        </p:txBody>
      </p:sp>
      <p:grpSp>
        <p:nvGrpSpPr>
          <p:cNvPr id="5" name="Group 4"/>
          <p:cNvGrpSpPr/>
          <p:nvPr/>
        </p:nvGrpSpPr>
        <p:grpSpPr>
          <a:xfrm>
            <a:off x="-3426" y="2201777"/>
            <a:ext cx="3836124" cy="1015663"/>
            <a:chOff x="-3426" y="2201777"/>
            <a:chExt cx="3836124" cy="1015663"/>
          </a:xfrm>
        </p:grpSpPr>
        <p:sp>
          <p:nvSpPr>
            <p:cNvPr id="16" name="Rectangle 15"/>
            <p:cNvSpPr/>
            <p:nvPr/>
          </p:nvSpPr>
          <p:spPr>
            <a:xfrm>
              <a:off x="810730" y="2360528"/>
              <a:ext cx="3021968" cy="646331"/>
            </a:xfrm>
            <a:prstGeom prst="rect">
              <a:avLst/>
            </a:prstGeom>
            <a:solidFill>
              <a:schemeClr val="bg1">
                <a:alpha val="51000"/>
              </a:schemeClr>
            </a:solidFill>
          </p:spPr>
          <p:txBody>
            <a:bodyPr wrap="square">
              <a:spAutoFit/>
            </a:bodyPr>
            <a:lstStyle/>
            <a:p>
              <a:r>
                <a:rPr lang="en-US" b="1" dirty="0">
                  <a:solidFill>
                    <a:srgbClr val="002060"/>
                  </a:solidFill>
                </a:rPr>
                <a:t>Physical</a:t>
              </a:r>
              <a:r>
                <a:rPr lang="en-US" dirty="0">
                  <a:solidFill>
                    <a:srgbClr val="002060"/>
                  </a:solidFill>
                </a:rPr>
                <a:t> - Mechanical </a:t>
              </a:r>
              <a:r>
                <a:rPr lang="en-US" dirty="0">
                  <a:solidFill>
                    <a:srgbClr val="FF0000"/>
                  </a:solidFill>
                </a:rPr>
                <a:t>breakage</a:t>
              </a:r>
              <a:r>
                <a:rPr lang="en-US" dirty="0">
                  <a:solidFill>
                    <a:srgbClr val="002060"/>
                  </a:solidFill>
                </a:rPr>
                <a:t> and disintegration</a:t>
              </a:r>
            </a:p>
          </p:txBody>
        </p:sp>
        <p:sp>
          <p:nvSpPr>
            <p:cNvPr id="17" name="TextBox 16"/>
            <p:cNvSpPr txBox="1"/>
            <p:nvPr/>
          </p:nvSpPr>
          <p:spPr>
            <a:xfrm>
              <a:off x="-3426" y="2201777"/>
              <a:ext cx="698746" cy="1015663"/>
            </a:xfrm>
            <a:prstGeom prst="rect">
              <a:avLst/>
            </a:prstGeom>
            <a:noFill/>
          </p:spPr>
          <p:txBody>
            <a:bodyPr wrap="square" rtlCol="0">
              <a:spAutoFit/>
            </a:bodyPr>
            <a:lstStyle/>
            <a:p>
              <a:r>
                <a:rPr lang="de-DE" sz="6000" dirty="0">
                  <a:solidFill>
                    <a:srgbClr val="002060"/>
                  </a:solidFill>
                  <a:latin typeface="Arial Black" panose="020B0A04020102020204" pitchFamily="34" charset="0"/>
                </a:rPr>
                <a:t>A</a:t>
              </a:r>
            </a:p>
          </p:txBody>
        </p:sp>
      </p:grpSp>
      <p:sp>
        <p:nvSpPr>
          <p:cNvPr id="44" name="TextBox 43">
            <a:extLst>
              <a:ext uri="{FF2B5EF4-FFF2-40B4-BE49-F238E27FC236}">
                <a16:creationId xmlns:a16="http://schemas.microsoft.com/office/drawing/2014/main" id="{B56E70FF-465F-4440-A34A-269AE3D26BE1}"/>
              </a:ext>
            </a:extLst>
          </p:cNvPr>
          <p:cNvSpPr txBox="1"/>
          <p:nvPr/>
        </p:nvSpPr>
        <p:spPr>
          <a:xfrm>
            <a:off x="4102402" y="4841285"/>
            <a:ext cx="184731" cy="923330"/>
          </a:xfrm>
          <a:prstGeom prst="rect">
            <a:avLst/>
          </a:prstGeom>
          <a:noFill/>
        </p:spPr>
        <p:txBody>
          <a:bodyPr wrap="none" rtlCol="0">
            <a:spAutoFit/>
          </a:bodyPr>
          <a:lstStyle/>
          <a:p>
            <a:endParaRPr lang="en-GB" sz="5400" dirty="0">
              <a:solidFill>
                <a:srgbClr val="002060"/>
              </a:solidFill>
              <a:latin typeface="Arial Black" panose="020B0A040201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091DDEBD-1083-084F-355C-C309C0F304C1}"/>
              </a:ext>
            </a:extLst>
          </p:cNvPr>
          <p:cNvSpPr/>
          <p:nvPr/>
        </p:nvSpPr>
        <p:spPr>
          <a:xfrm>
            <a:off x="345947" y="6124380"/>
            <a:ext cx="2065813" cy="584775"/>
          </a:xfrm>
          <a:prstGeom prst="rect">
            <a:avLst/>
          </a:prstGeom>
          <a:solidFill>
            <a:schemeClr val="bg1">
              <a:alpha val="51000"/>
            </a:schemeClr>
          </a:solidFill>
        </p:spPr>
        <p:txBody>
          <a:bodyPr wrap="square">
            <a:spAutoFit/>
          </a:bodyPr>
          <a:lstStyle/>
          <a:p>
            <a:r>
              <a:rPr lang="en-US" sz="3200" b="1" dirty="0">
                <a:solidFill>
                  <a:srgbClr val="002060"/>
                </a:solidFill>
              </a:rPr>
              <a:t>Sheeting</a:t>
            </a:r>
            <a:endParaRPr lang="en-US" sz="3200" dirty="0">
              <a:solidFill>
                <a:srgbClr val="002060"/>
              </a:solidFill>
            </a:endParaRPr>
          </a:p>
        </p:txBody>
      </p:sp>
    </p:spTree>
    <p:extLst>
      <p:ext uri="{BB962C8B-B14F-4D97-AF65-F5344CB8AC3E}">
        <p14:creationId xmlns:p14="http://schemas.microsoft.com/office/powerpoint/2010/main" val="2932388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Honeycomb Weathering">
            <a:extLst>
              <a:ext uri="{FF2B5EF4-FFF2-40B4-BE49-F238E27FC236}">
                <a16:creationId xmlns:a16="http://schemas.microsoft.com/office/drawing/2014/main" id="{DE822BF6-FA03-A119-5D44-9F2FC058AD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3" r="9010" b="-113"/>
          <a:stretch/>
        </p:blipFill>
        <p:spPr bwMode="auto">
          <a:xfrm>
            <a:off x="-108520" y="0"/>
            <a:ext cx="9252520"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BEC6904-B934-4F85-B282-93C2E312BEA5}"/>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cxnSp>
        <p:nvCxnSpPr>
          <p:cNvPr id="11" name="Straight Connector 10">
            <a:extLst>
              <a:ext uri="{FF2B5EF4-FFF2-40B4-BE49-F238E27FC236}">
                <a16:creationId xmlns:a16="http://schemas.microsoft.com/office/drawing/2014/main" id="{BD2C7334-FA07-4CAB-BAA7-2C8901AAE399}"/>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42251" y="1427113"/>
            <a:ext cx="4682247" cy="646331"/>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Rocks / sediment </a:t>
            </a:r>
            <a:r>
              <a:rPr lang="en-US" b="1" dirty="0">
                <a:solidFill>
                  <a:srgbClr val="002060"/>
                </a:solidFill>
              </a:rPr>
              <a:t>react</a:t>
            </a:r>
            <a:r>
              <a:rPr lang="en-US" dirty="0">
                <a:solidFill>
                  <a:srgbClr val="002060"/>
                </a:solidFill>
              </a:rPr>
              <a:t> with hydrosphere, atmosphere, biosphere </a:t>
            </a:r>
          </a:p>
        </p:txBody>
      </p:sp>
      <p:sp>
        <p:nvSpPr>
          <p:cNvPr id="15" name="Rectangle 14"/>
          <p:cNvSpPr/>
          <p:nvPr/>
        </p:nvSpPr>
        <p:spPr>
          <a:xfrm>
            <a:off x="42251" y="712547"/>
            <a:ext cx="4581630" cy="923330"/>
          </a:xfrm>
          <a:prstGeom prst="rect">
            <a:avLst/>
          </a:prstGeom>
        </p:spPr>
        <p:txBody>
          <a:bodyPr wrap="square">
            <a:spAutoFit/>
          </a:bodyPr>
          <a:lstStyle/>
          <a:p>
            <a:pPr marL="285750" indent="-285750">
              <a:buFont typeface="Arial" panose="020B0604020202020204" pitchFamily="34" charset="0"/>
              <a:buChar char="•"/>
            </a:pPr>
            <a:r>
              <a:rPr lang="en-US" b="1" dirty="0">
                <a:solidFill>
                  <a:srgbClr val="002060"/>
                </a:solidFill>
              </a:rPr>
              <a:t>Weathering</a:t>
            </a:r>
            <a:r>
              <a:rPr lang="en-US" dirty="0">
                <a:solidFill>
                  <a:srgbClr val="002060"/>
                </a:solidFill>
              </a:rPr>
              <a:t> - the processes that break up rock at Earth’s surface</a:t>
            </a:r>
            <a:endParaRPr lang="en-US" sz="1100" dirty="0">
              <a:solidFill>
                <a:srgbClr val="002060"/>
              </a:solidFill>
            </a:endParaRPr>
          </a:p>
          <a:p>
            <a:pPr marL="285750" indent="-285750">
              <a:buFont typeface="Arial" panose="020B0604020202020204" pitchFamily="34" charset="0"/>
              <a:buChar char="•"/>
            </a:pPr>
            <a:endParaRPr lang="en-US" b="1" dirty="0">
              <a:solidFill>
                <a:srgbClr val="002060"/>
              </a:solidFill>
            </a:endParaRPr>
          </a:p>
        </p:txBody>
      </p:sp>
      <p:grpSp>
        <p:nvGrpSpPr>
          <p:cNvPr id="5" name="Group 4"/>
          <p:cNvGrpSpPr/>
          <p:nvPr/>
        </p:nvGrpSpPr>
        <p:grpSpPr>
          <a:xfrm>
            <a:off x="-3426" y="2201777"/>
            <a:ext cx="3836124" cy="1015663"/>
            <a:chOff x="-3426" y="2201777"/>
            <a:chExt cx="3836124" cy="1015663"/>
          </a:xfrm>
        </p:grpSpPr>
        <p:sp>
          <p:nvSpPr>
            <p:cNvPr id="16" name="Rectangle 15"/>
            <p:cNvSpPr/>
            <p:nvPr/>
          </p:nvSpPr>
          <p:spPr>
            <a:xfrm>
              <a:off x="810730" y="2360528"/>
              <a:ext cx="3021968" cy="646331"/>
            </a:xfrm>
            <a:prstGeom prst="rect">
              <a:avLst/>
            </a:prstGeom>
            <a:solidFill>
              <a:schemeClr val="bg1">
                <a:alpha val="51000"/>
              </a:schemeClr>
            </a:solidFill>
          </p:spPr>
          <p:txBody>
            <a:bodyPr wrap="square">
              <a:spAutoFit/>
            </a:bodyPr>
            <a:lstStyle/>
            <a:p>
              <a:r>
                <a:rPr lang="en-US" b="1" dirty="0">
                  <a:solidFill>
                    <a:srgbClr val="002060"/>
                  </a:solidFill>
                </a:rPr>
                <a:t>Physical</a:t>
              </a:r>
              <a:r>
                <a:rPr lang="en-US" dirty="0">
                  <a:solidFill>
                    <a:srgbClr val="002060"/>
                  </a:solidFill>
                </a:rPr>
                <a:t> - Mechanical </a:t>
              </a:r>
              <a:r>
                <a:rPr lang="en-US" dirty="0">
                  <a:solidFill>
                    <a:srgbClr val="FF0000"/>
                  </a:solidFill>
                </a:rPr>
                <a:t>breakage</a:t>
              </a:r>
              <a:r>
                <a:rPr lang="en-US" dirty="0">
                  <a:solidFill>
                    <a:srgbClr val="002060"/>
                  </a:solidFill>
                </a:rPr>
                <a:t> and disintegration</a:t>
              </a:r>
            </a:p>
          </p:txBody>
        </p:sp>
        <p:sp>
          <p:nvSpPr>
            <p:cNvPr id="17" name="TextBox 16"/>
            <p:cNvSpPr txBox="1"/>
            <p:nvPr/>
          </p:nvSpPr>
          <p:spPr>
            <a:xfrm>
              <a:off x="-3426" y="2201777"/>
              <a:ext cx="698746" cy="1015663"/>
            </a:xfrm>
            <a:prstGeom prst="rect">
              <a:avLst/>
            </a:prstGeom>
            <a:noFill/>
          </p:spPr>
          <p:txBody>
            <a:bodyPr wrap="square" rtlCol="0">
              <a:spAutoFit/>
            </a:bodyPr>
            <a:lstStyle/>
            <a:p>
              <a:r>
                <a:rPr lang="de-DE" sz="6000" dirty="0">
                  <a:solidFill>
                    <a:srgbClr val="002060"/>
                  </a:solidFill>
                  <a:latin typeface="Arial Black" panose="020B0A04020102020204" pitchFamily="34" charset="0"/>
                </a:rPr>
                <a:t>A</a:t>
              </a:r>
            </a:p>
          </p:txBody>
        </p:sp>
      </p:grpSp>
      <p:sp>
        <p:nvSpPr>
          <p:cNvPr id="44" name="TextBox 43">
            <a:extLst>
              <a:ext uri="{FF2B5EF4-FFF2-40B4-BE49-F238E27FC236}">
                <a16:creationId xmlns:a16="http://schemas.microsoft.com/office/drawing/2014/main" id="{B56E70FF-465F-4440-A34A-269AE3D26BE1}"/>
              </a:ext>
            </a:extLst>
          </p:cNvPr>
          <p:cNvSpPr txBox="1"/>
          <p:nvPr/>
        </p:nvSpPr>
        <p:spPr>
          <a:xfrm>
            <a:off x="4102402" y="4841285"/>
            <a:ext cx="184731" cy="923330"/>
          </a:xfrm>
          <a:prstGeom prst="rect">
            <a:avLst/>
          </a:prstGeom>
          <a:noFill/>
        </p:spPr>
        <p:txBody>
          <a:bodyPr wrap="none" rtlCol="0">
            <a:spAutoFit/>
          </a:bodyPr>
          <a:lstStyle/>
          <a:p>
            <a:endParaRPr lang="en-GB" sz="5400" dirty="0">
              <a:solidFill>
                <a:srgbClr val="002060"/>
              </a:solidFill>
              <a:latin typeface="Arial Black" panose="020B0A040201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091DDEBD-1083-084F-355C-C309C0F304C1}"/>
              </a:ext>
            </a:extLst>
          </p:cNvPr>
          <p:cNvSpPr/>
          <p:nvPr/>
        </p:nvSpPr>
        <p:spPr>
          <a:xfrm>
            <a:off x="345947" y="6124380"/>
            <a:ext cx="6530309" cy="584775"/>
          </a:xfrm>
          <a:prstGeom prst="rect">
            <a:avLst/>
          </a:prstGeom>
          <a:solidFill>
            <a:schemeClr val="bg1">
              <a:alpha val="51000"/>
            </a:schemeClr>
          </a:solidFill>
        </p:spPr>
        <p:txBody>
          <a:bodyPr wrap="square">
            <a:spAutoFit/>
          </a:bodyPr>
          <a:lstStyle/>
          <a:p>
            <a:r>
              <a:rPr lang="en-US" sz="3200" b="1" dirty="0" err="1">
                <a:solidFill>
                  <a:srgbClr val="002060"/>
                </a:solidFill>
              </a:rPr>
              <a:t>Tafoni</a:t>
            </a:r>
            <a:r>
              <a:rPr lang="en-US" sz="3200" b="1" dirty="0">
                <a:solidFill>
                  <a:srgbClr val="002060"/>
                </a:solidFill>
              </a:rPr>
              <a:t> / Honeycomb weathering</a:t>
            </a:r>
            <a:endParaRPr lang="en-US" sz="3200" dirty="0">
              <a:solidFill>
                <a:srgbClr val="002060"/>
              </a:solidFill>
            </a:endParaRPr>
          </a:p>
        </p:txBody>
      </p:sp>
    </p:spTree>
    <p:extLst>
      <p:ext uri="{BB962C8B-B14F-4D97-AF65-F5344CB8AC3E}">
        <p14:creationId xmlns:p14="http://schemas.microsoft.com/office/powerpoint/2010/main" val="923688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Honeycomb Weathering">
            <a:extLst>
              <a:ext uri="{FF2B5EF4-FFF2-40B4-BE49-F238E27FC236}">
                <a16:creationId xmlns:a16="http://schemas.microsoft.com/office/drawing/2014/main" id="{DE822BF6-FA03-A119-5D44-9F2FC058AD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3" r="9010" b="-113"/>
          <a:stretch/>
        </p:blipFill>
        <p:spPr bwMode="auto">
          <a:xfrm>
            <a:off x="-108520" y="0"/>
            <a:ext cx="9252520"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BEC6904-B934-4F85-B282-93C2E312BEA5}"/>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cxnSp>
        <p:nvCxnSpPr>
          <p:cNvPr id="11" name="Straight Connector 10">
            <a:extLst>
              <a:ext uri="{FF2B5EF4-FFF2-40B4-BE49-F238E27FC236}">
                <a16:creationId xmlns:a16="http://schemas.microsoft.com/office/drawing/2014/main" id="{BD2C7334-FA07-4CAB-BAA7-2C8901AAE399}"/>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42251" y="1427113"/>
            <a:ext cx="4682247" cy="646331"/>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Rocks / sediment </a:t>
            </a:r>
            <a:r>
              <a:rPr lang="en-US" b="1" dirty="0">
                <a:solidFill>
                  <a:srgbClr val="002060"/>
                </a:solidFill>
              </a:rPr>
              <a:t>react</a:t>
            </a:r>
            <a:r>
              <a:rPr lang="en-US" dirty="0">
                <a:solidFill>
                  <a:srgbClr val="002060"/>
                </a:solidFill>
              </a:rPr>
              <a:t> with hydrosphere, atmosphere, biosphere </a:t>
            </a:r>
          </a:p>
        </p:txBody>
      </p:sp>
      <p:sp>
        <p:nvSpPr>
          <p:cNvPr id="15" name="Rectangle 14"/>
          <p:cNvSpPr/>
          <p:nvPr/>
        </p:nvSpPr>
        <p:spPr>
          <a:xfrm>
            <a:off x="42251" y="712547"/>
            <a:ext cx="4581630" cy="923330"/>
          </a:xfrm>
          <a:prstGeom prst="rect">
            <a:avLst/>
          </a:prstGeom>
        </p:spPr>
        <p:txBody>
          <a:bodyPr wrap="square">
            <a:spAutoFit/>
          </a:bodyPr>
          <a:lstStyle/>
          <a:p>
            <a:pPr marL="285750" indent="-285750">
              <a:buFont typeface="Arial" panose="020B0604020202020204" pitchFamily="34" charset="0"/>
              <a:buChar char="•"/>
            </a:pPr>
            <a:r>
              <a:rPr lang="en-US" b="1" dirty="0">
                <a:solidFill>
                  <a:srgbClr val="002060"/>
                </a:solidFill>
              </a:rPr>
              <a:t>Weathering</a:t>
            </a:r>
            <a:r>
              <a:rPr lang="en-US" dirty="0">
                <a:solidFill>
                  <a:srgbClr val="002060"/>
                </a:solidFill>
              </a:rPr>
              <a:t> - the processes that break up rock at Earth’s surface</a:t>
            </a:r>
            <a:endParaRPr lang="en-US" sz="1100" dirty="0">
              <a:solidFill>
                <a:srgbClr val="002060"/>
              </a:solidFill>
            </a:endParaRPr>
          </a:p>
          <a:p>
            <a:pPr marL="285750" indent="-285750">
              <a:buFont typeface="Arial" panose="020B0604020202020204" pitchFamily="34" charset="0"/>
              <a:buChar char="•"/>
            </a:pPr>
            <a:endParaRPr lang="en-US" b="1" dirty="0">
              <a:solidFill>
                <a:srgbClr val="002060"/>
              </a:solidFill>
            </a:endParaRPr>
          </a:p>
        </p:txBody>
      </p:sp>
      <p:grpSp>
        <p:nvGrpSpPr>
          <p:cNvPr id="5" name="Group 4"/>
          <p:cNvGrpSpPr/>
          <p:nvPr/>
        </p:nvGrpSpPr>
        <p:grpSpPr>
          <a:xfrm>
            <a:off x="-3426" y="2201777"/>
            <a:ext cx="3836124" cy="1015663"/>
            <a:chOff x="-3426" y="2201777"/>
            <a:chExt cx="3836124" cy="1015663"/>
          </a:xfrm>
        </p:grpSpPr>
        <p:sp>
          <p:nvSpPr>
            <p:cNvPr id="16" name="Rectangle 15"/>
            <p:cNvSpPr/>
            <p:nvPr/>
          </p:nvSpPr>
          <p:spPr>
            <a:xfrm>
              <a:off x="810730" y="2360528"/>
              <a:ext cx="3021968" cy="646331"/>
            </a:xfrm>
            <a:prstGeom prst="rect">
              <a:avLst/>
            </a:prstGeom>
            <a:solidFill>
              <a:schemeClr val="bg1">
                <a:alpha val="51000"/>
              </a:schemeClr>
            </a:solidFill>
          </p:spPr>
          <p:txBody>
            <a:bodyPr wrap="square">
              <a:spAutoFit/>
            </a:bodyPr>
            <a:lstStyle/>
            <a:p>
              <a:r>
                <a:rPr lang="en-US" b="1" dirty="0">
                  <a:solidFill>
                    <a:srgbClr val="002060"/>
                  </a:solidFill>
                </a:rPr>
                <a:t>Physical</a:t>
              </a:r>
              <a:r>
                <a:rPr lang="en-US" dirty="0">
                  <a:solidFill>
                    <a:srgbClr val="002060"/>
                  </a:solidFill>
                </a:rPr>
                <a:t> - Mechanical </a:t>
              </a:r>
              <a:r>
                <a:rPr lang="en-US" dirty="0">
                  <a:solidFill>
                    <a:srgbClr val="FF0000"/>
                  </a:solidFill>
                </a:rPr>
                <a:t>breakage</a:t>
              </a:r>
              <a:r>
                <a:rPr lang="en-US" dirty="0">
                  <a:solidFill>
                    <a:srgbClr val="002060"/>
                  </a:solidFill>
                </a:rPr>
                <a:t> and disintegration</a:t>
              </a:r>
            </a:p>
          </p:txBody>
        </p:sp>
        <p:sp>
          <p:nvSpPr>
            <p:cNvPr id="17" name="TextBox 16"/>
            <p:cNvSpPr txBox="1"/>
            <p:nvPr/>
          </p:nvSpPr>
          <p:spPr>
            <a:xfrm>
              <a:off x="-3426" y="2201777"/>
              <a:ext cx="698746" cy="1015663"/>
            </a:xfrm>
            <a:prstGeom prst="rect">
              <a:avLst/>
            </a:prstGeom>
            <a:noFill/>
          </p:spPr>
          <p:txBody>
            <a:bodyPr wrap="square" rtlCol="0">
              <a:spAutoFit/>
            </a:bodyPr>
            <a:lstStyle/>
            <a:p>
              <a:r>
                <a:rPr lang="de-DE" sz="6000" dirty="0">
                  <a:solidFill>
                    <a:srgbClr val="002060"/>
                  </a:solidFill>
                  <a:latin typeface="Arial Black" panose="020B0A04020102020204" pitchFamily="34" charset="0"/>
                </a:rPr>
                <a:t>A</a:t>
              </a:r>
            </a:p>
          </p:txBody>
        </p:sp>
      </p:grpSp>
      <p:sp>
        <p:nvSpPr>
          <p:cNvPr id="44" name="TextBox 43">
            <a:extLst>
              <a:ext uri="{FF2B5EF4-FFF2-40B4-BE49-F238E27FC236}">
                <a16:creationId xmlns:a16="http://schemas.microsoft.com/office/drawing/2014/main" id="{B56E70FF-465F-4440-A34A-269AE3D26BE1}"/>
              </a:ext>
            </a:extLst>
          </p:cNvPr>
          <p:cNvSpPr txBox="1"/>
          <p:nvPr/>
        </p:nvSpPr>
        <p:spPr>
          <a:xfrm>
            <a:off x="4102402" y="4841285"/>
            <a:ext cx="184731" cy="923330"/>
          </a:xfrm>
          <a:prstGeom prst="rect">
            <a:avLst/>
          </a:prstGeom>
          <a:noFill/>
        </p:spPr>
        <p:txBody>
          <a:bodyPr wrap="none" rtlCol="0">
            <a:spAutoFit/>
          </a:bodyPr>
          <a:lstStyle/>
          <a:p>
            <a:endParaRPr lang="en-GB" sz="5400" dirty="0">
              <a:solidFill>
                <a:srgbClr val="002060"/>
              </a:solidFill>
              <a:latin typeface="Arial Black" panose="020B0A040201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091DDEBD-1083-084F-355C-C309C0F304C1}"/>
              </a:ext>
            </a:extLst>
          </p:cNvPr>
          <p:cNvSpPr/>
          <p:nvPr/>
        </p:nvSpPr>
        <p:spPr>
          <a:xfrm>
            <a:off x="345947" y="6124380"/>
            <a:ext cx="6530309" cy="584775"/>
          </a:xfrm>
          <a:prstGeom prst="rect">
            <a:avLst/>
          </a:prstGeom>
          <a:solidFill>
            <a:schemeClr val="bg1">
              <a:alpha val="51000"/>
            </a:schemeClr>
          </a:solidFill>
        </p:spPr>
        <p:txBody>
          <a:bodyPr wrap="square">
            <a:spAutoFit/>
          </a:bodyPr>
          <a:lstStyle/>
          <a:p>
            <a:r>
              <a:rPr lang="en-US" sz="3200" b="1" dirty="0" err="1">
                <a:solidFill>
                  <a:srgbClr val="002060"/>
                </a:solidFill>
              </a:rPr>
              <a:t>Tafoni</a:t>
            </a:r>
            <a:r>
              <a:rPr lang="en-US" sz="3200" b="1" dirty="0">
                <a:solidFill>
                  <a:srgbClr val="002060"/>
                </a:solidFill>
              </a:rPr>
              <a:t> / Honeycomb weathering</a:t>
            </a:r>
            <a:endParaRPr lang="en-US" sz="3200" dirty="0">
              <a:solidFill>
                <a:srgbClr val="002060"/>
              </a:solidFill>
            </a:endParaRPr>
          </a:p>
        </p:txBody>
      </p:sp>
      <p:pic>
        <p:nvPicPr>
          <p:cNvPr id="2050" name="Picture 2" descr="Geosciences | Free Full-Text | Mathematical Simulation of Honeycomb  Weathering via Moisture Transport and Salt Deposition">
            <a:extLst>
              <a:ext uri="{FF2B5EF4-FFF2-40B4-BE49-F238E27FC236}">
                <a16:creationId xmlns:a16="http://schemas.microsoft.com/office/drawing/2014/main" id="{C4CDCE2D-2473-6DDA-EC91-F80018750D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7173" y="705748"/>
            <a:ext cx="4505325" cy="52387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2881D82-5300-FD30-51AD-8BCC9C6235AD}"/>
              </a:ext>
            </a:extLst>
          </p:cNvPr>
          <p:cNvSpPr txBox="1"/>
          <p:nvPr/>
        </p:nvSpPr>
        <p:spPr>
          <a:xfrm>
            <a:off x="272858" y="4848907"/>
            <a:ext cx="4244882" cy="1077218"/>
          </a:xfrm>
          <a:prstGeom prst="rect">
            <a:avLst/>
          </a:prstGeom>
          <a:noFill/>
        </p:spPr>
        <p:txBody>
          <a:bodyPr wrap="square">
            <a:spAutoFit/>
          </a:bodyPr>
          <a:lstStyle/>
          <a:p>
            <a:r>
              <a:rPr lang="en-GB" sz="1600" dirty="0">
                <a:solidFill>
                  <a:srgbClr val="002060"/>
                </a:solidFill>
                <a:hlinkClick r:id="rId5">
                  <a:extLst>
                    <a:ext uri="{A12FA001-AC4F-418D-AE19-62706E023703}">
                      <ahyp:hlinkClr xmlns:ahyp="http://schemas.microsoft.com/office/drawing/2018/hyperlinkcolor" val="tx"/>
                    </a:ext>
                  </a:extLst>
                </a:hlinkClick>
              </a:rPr>
              <a:t>Geosciences | Free Full-Text | Mathematical Simulation of Honeycomb Weathering via Moisture Transport and Salt Deposition (mdpi.com)</a:t>
            </a:r>
            <a:endParaRPr lang="en-GB" sz="1600" dirty="0">
              <a:solidFill>
                <a:srgbClr val="002060"/>
              </a:solidFill>
            </a:endParaRPr>
          </a:p>
        </p:txBody>
      </p:sp>
    </p:spTree>
    <p:extLst>
      <p:ext uri="{BB962C8B-B14F-4D97-AF65-F5344CB8AC3E}">
        <p14:creationId xmlns:p14="http://schemas.microsoft.com/office/powerpoint/2010/main" val="7437495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b="-20"/>
          <a:stretch/>
        </p:blipFill>
        <p:spPr>
          <a:xfrm>
            <a:off x="-1" y="-4055"/>
            <a:ext cx="9138923" cy="6862055"/>
          </a:xfrm>
          <a:prstGeom prst="rect">
            <a:avLst/>
          </a:prstGeom>
          <a:solidFill>
            <a:schemeClr val="bg1"/>
          </a:solidFill>
        </p:spPr>
      </p:pic>
      <p:sp>
        <p:nvSpPr>
          <p:cNvPr id="3" name="TextBox 2">
            <a:extLst>
              <a:ext uri="{FF2B5EF4-FFF2-40B4-BE49-F238E27FC236}">
                <a16:creationId xmlns:a16="http://schemas.microsoft.com/office/drawing/2014/main" id="{31BBA9B1-DAB9-4DD8-91D1-9CBB75E1D952}"/>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cxnSp>
        <p:nvCxnSpPr>
          <p:cNvPr id="4" name="Straight Connector 3"/>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16728" y="558267"/>
            <a:ext cx="3948143" cy="1107995"/>
            <a:chOff x="16728" y="558267"/>
            <a:chExt cx="3948143" cy="1107995"/>
          </a:xfrm>
        </p:grpSpPr>
        <p:sp>
          <p:nvSpPr>
            <p:cNvPr id="11" name="Rectangle 10"/>
            <p:cNvSpPr/>
            <p:nvPr/>
          </p:nvSpPr>
          <p:spPr>
            <a:xfrm>
              <a:off x="882110" y="742932"/>
              <a:ext cx="3082761" cy="923330"/>
            </a:xfrm>
            <a:prstGeom prst="rect">
              <a:avLst/>
            </a:prstGeom>
            <a:solidFill>
              <a:schemeClr val="bg1">
                <a:alpha val="51000"/>
              </a:schemeClr>
            </a:solidFill>
          </p:spPr>
          <p:txBody>
            <a:bodyPr wrap="square">
              <a:spAutoFit/>
            </a:bodyPr>
            <a:lstStyle/>
            <a:p>
              <a:r>
                <a:rPr lang="en-US" b="1" dirty="0">
                  <a:solidFill>
                    <a:srgbClr val="002060"/>
                  </a:solidFill>
                </a:rPr>
                <a:t>Chemical</a:t>
              </a:r>
              <a:r>
                <a:rPr lang="en-US" dirty="0">
                  <a:solidFill>
                    <a:srgbClr val="002060"/>
                  </a:solidFill>
                </a:rPr>
                <a:t> - </a:t>
              </a:r>
              <a:r>
                <a:rPr lang="en-US" dirty="0">
                  <a:solidFill>
                    <a:srgbClr val="FF0000"/>
                  </a:solidFill>
                </a:rPr>
                <a:t>Decomposition</a:t>
              </a:r>
              <a:r>
                <a:rPr lang="en-US" dirty="0">
                  <a:solidFill>
                    <a:srgbClr val="002060"/>
                  </a:solidFill>
                </a:rPr>
                <a:t> by reaction with water (</a:t>
              </a:r>
              <a:r>
                <a:rPr lang="en-US" dirty="0">
                  <a:solidFill>
                    <a:srgbClr val="FF0000"/>
                  </a:solidFill>
                </a:rPr>
                <a:t>CO</a:t>
              </a:r>
              <a:r>
                <a:rPr lang="en-US" baseline="-25000" dirty="0">
                  <a:solidFill>
                    <a:srgbClr val="FF0000"/>
                  </a:solidFill>
                </a:rPr>
                <a:t>2</a:t>
              </a:r>
              <a:r>
                <a:rPr lang="en-US" dirty="0">
                  <a:solidFill>
                    <a:srgbClr val="FF0000"/>
                  </a:solidFill>
                </a:rPr>
                <a:t> helps greatly</a:t>
              </a:r>
              <a:r>
                <a:rPr lang="en-US" dirty="0">
                  <a:solidFill>
                    <a:srgbClr val="002060"/>
                  </a:solidFill>
                </a:rPr>
                <a:t>), e.g.:</a:t>
              </a:r>
            </a:p>
          </p:txBody>
        </p:sp>
        <p:sp>
          <p:nvSpPr>
            <p:cNvPr id="19" name="TextBox 18"/>
            <p:cNvSpPr txBox="1"/>
            <p:nvPr/>
          </p:nvSpPr>
          <p:spPr>
            <a:xfrm>
              <a:off x="16728" y="558267"/>
              <a:ext cx="782587" cy="1015663"/>
            </a:xfrm>
            <a:prstGeom prst="rect">
              <a:avLst/>
            </a:prstGeom>
            <a:noFill/>
          </p:spPr>
          <p:txBody>
            <a:bodyPr wrap="none" rtlCol="0">
              <a:spAutoFit/>
            </a:bodyPr>
            <a:lstStyle/>
            <a:p>
              <a:r>
                <a:rPr lang="de-DE" sz="6000" dirty="0">
                  <a:solidFill>
                    <a:srgbClr val="002060"/>
                  </a:solidFill>
                  <a:latin typeface="Arial Black" panose="020B0A04020102020204" pitchFamily="34" charset="0"/>
                </a:rPr>
                <a:t>B</a:t>
              </a:r>
            </a:p>
          </p:txBody>
        </p:sp>
      </p:grpSp>
      <p:sp>
        <p:nvSpPr>
          <p:cNvPr id="17" name="Rectangle 16"/>
          <p:cNvSpPr/>
          <p:nvPr/>
        </p:nvSpPr>
        <p:spPr>
          <a:xfrm>
            <a:off x="213790" y="1748478"/>
            <a:ext cx="1715395" cy="1277273"/>
          </a:xfrm>
          <a:prstGeom prst="rect">
            <a:avLst/>
          </a:prstGeom>
          <a:solidFill>
            <a:schemeClr val="bg1">
              <a:alpha val="49000"/>
            </a:schemeClr>
          </a:solidFill>
        </p:spPr>
        <p:txBody>
          <a:bodyPr wrap="square">
            <a:spAutoFit/>
          </a:bodyPr>
          <a:lstStyle/>
          <a:p>
            <a:pPr marL="285750" indent="-285750">
              <a:buFont typeface="Arial" panose="020B0604020202020204" pitchFamily="34" charset="0"/>
              <a:buChar char="•"/>
            </a:pPr>
            <a:endParaRPr lang="en-US" sz="500" dirty="0">
              <a:solidFill>
                <a:srgbClr val="002060"/>
              </a:solidFill>
            </a:endParaRPr>
          </a:p>
          <a:p>
            <a:pPr marL="182880" lvl="1" indent="-342900">
              <a:buFont typeface="+mj-lt"/>
              <a:buAutoNum type="alphaLcParenR"/>
            </a:pPr>
            <a:r>
              <a:rPr lang="en-US" dirty="0">
                <a:solidFill>
                  <a:srgbClr val="002060"/>
                </a:solidFill>
              </a:rPr>
              <a:t>Dissolution</a:t>
            </a:r>
          </a:p>
          <a:p>
            <a:pPr marL="182880" lvl="1" indent="-342900">
              <a:buFont typeface="+mj-lt"/>
              <a:buAutoNum type="alphaLcParenR"/>
            </a:pPr>
            <a:r>
              <a:rPr lang="en-US" dirty="0">
                <a:solidFill>
                  <a:srgbClr val="002060"/>
                </a:solidFill>
              </a:rPr>
              <a:t>Oxidation</a:t>
            </a:r>
          </a:p>
          <a:p>
            <a:pPr marL="182880" lvl="1" indent="-342900">
              <a:buFont typeface="+mj-lt"/>
              <a:buAutoNum type="alphaLcParenR"/>
            </a:pPr>
            <a:r>
              <a:rPr lang="en-US" dirty="0">
                <a:solidFill>
                  <a:srgbClr val="002060"/>
                </a:solidFill>
              </a:rPr>
              <a:t>Hydrolysis</a:t>
            </a:r>
          </a:p>
          <a:p>
            <a:pPr marL="182880" lvl="1" indent="-342900">
              <a:buFont typeface="+mj-lt"/>
              <a:buAutoNum type="alphaLcParenR"/>
            </a:pPr>
            <a:r>
              <a:rPr lang="en-US" dirty="0">
                <a:solidFill>
                  <a:srgbClr val="002060"/>
                </a:solidFill>
              </a:rPr>
              <a:t>Hydration</a:t>
            </a:r>
            <a:endParaRPr lang="de-DE" dirty="0">
              <a:solidFill>
                <a:srgbClr val="002060"/>
              </a:solidFill>
            </a:endParaRPr>
          </a:p>
        </p:txBody>
      </p:sp>
      <p:grpSp>
        <p:nvGrpSpPr>
          <p:cNvPr id="8" name="Group 7"/>
          <p:cNvGrpSpPr/>
          <p:nvPr/>
        </p:nvGrpSpPr>
        <p:grpSpPr>
          <a:xfrm>
            <a:off x="4137548" y="69372"/>
            <a:ext cx="5055313" cy="2620239"/>
            <a:chOff x="4137548" y="69372"/>
            <a:chExt cx="5055313" cy="2620239"/>
          </a:xfrm>
        </p:grpSpPr>
        <p:pic>
          <p:nvPicPr>
            <p:cNvPr id="18" name="Picture 17">
              <a:extLst>
                <a:ext uri="{FF2B5EF4-FFF2-40B4-BE49-F238E27FC236}">
                  <a16:creationId xmlns:a16="http://schemas.microsoft.com/office/drawing/2014/main" id="{751C3E64-7904-4E7D-B20E-27A0D09387F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 b="1105"/>
            <a:stretch/>
          </p:blipFill>
          <p:spPr>
            <a:xfrm>
              <a:off x="4137548" y="69372"/>
              <a:ext cx="2412211" cy="2620239"/>
            </a:xfrm>
            <a:prstGeom prst="rect">
              <a:avLst/>
            </a:prstGeom>
            <a:ln w="19050">
              <a:solidFill>
                <a:schemeClr val="bg1"/>
              </a:solidFill>
            </a:ln>
          </p:spPr>
        </p:pic>
        <p:pic>
          <p:nvPicPr>
            <p:cNvPr id="25" name="Picture 24">
              <a:extLst>
                <a:ext uri="{FF2B5EF4-FFF2-40B4-BE49-F238E27FC236}">
                  <a16:creationId xmlns:a16="http://schemas.microsoft.com/office/drawing/2014/main" id="{0E930526-50FA-4B60-B340-33A3337CBB67}"/>
                </a:ext>
              </a:extLst>
            </p:cNvPr>
            <p:cNvPicPr>
              <a:picLocks noChangeAspect="1"/>
            </p:cNvPicPr>
            <p:nvPr/>
          </p:nvPicPr>
          <p:blipFill>
            <a:blip r:embed="rId4"/>
            <a:stretch>
              <a:fillRect/>
            </a:stretch>
          </p:blipFill>
          <p:spPr>
            <a:xfrm>
              <a:off x="6657636" y="69373"/>
              <a:ext cx="2393175" cy="2620238"/>
            </a:xfrm>
            <a:prstGeom prst="rect">
              <a:avLst/>
            </a:prstGeom>
            <a:ln w="19050">
              <a:solidFill>
                <a:schemeClr val="bg1"/>
              </a:solidFill>
            </a:ln>
          </p:spPr>
        </p:pic>
        <p:sp>
          <p:nvSpPr>
            <p:cNvPr id="26" name="Rectangle 25">
              <a:extLst>
                <a:ext uri="{FF2B5EF4-FFF2-40B4-BE49-F238E27FC236}">
                  <a16:creationId xmlns:a16="http://schemas.microsoft.com/office/drawing/2014/main" id="{BA4EE2ED-F713-4E08-ABE4-84C36E400E2D}"/>
                </a:ext>
              </a:extLst>
            </p:cNvPr>
            <p:cNvSpPr/>
            <p:nvPr/>
          </p:nvSpPr>
          <p:spPr>
            <a:xfrm>
              <a:off x="4305869" y="1912188"/>
              <a:ext cx="2276558" cy="646331"/>
            </a:xfrm>
            <a:prstGeom prst="rect">
              <a:avLst/>
            </a:prstGeom>
          </p:spPr>
          <p:txBody>
            <a:bodyPr wrap="square">
              <a:spAutoFit/>
            </a:bodyPr>
            <a:lstStyle/>
            <a:p>
              <a:pPr algn="ctr"/>
              <a:r>
                <a:rPr lang="en-US" dirty="0">
                  <a:solidFill>
                    <a:schemeClr val="bg1"/>
                  </a:solidFill>
                </a:rPr>
                <a:t>feldspar from dissolved ions</a:t>
              </a:r>
              <a:endParaRPr lang="en-AU" dirty="0">
                <a:solidFill>
                  <a:schemeClr val="bg1"/>
                </a:solidFill>
              </a:endParaRPr>
            </a:p>
          </p:txBody>
        </p:sp>
        <p:sp>
          <p:nvSpPr>
            <p:cNvPr id="29" name="Rectangle 28">
              <a:extLst>
                <a:ext uri="{FF2B5EF4-FFF2-40B4-BE49-F238E27FC236}">
                  <a16:creationId xmlns:a16="http://schemas.microsoft.com/office/drawing/2014/main" id="{FE571326-7D15-4842-BB85-11686C8A7AAC}"/>
                </a:ext>
              </a:extLst>
            </p:cNvPr>
            <p:cNvSpPr/>
            <p:nvPr/>
          </p:nvSpPr>
          <p:spPr>
            <a:xfrm>
              <a:off x="6635395" y="1927970"/>
              <a:ext cx="2557466" cy="646331"/>
            </a:xfrm>
            <a:prstGeom prst="rect">
              <a:avLst/>
            </a:prstGeom>
          </p:spPr>
          <p:txBody>
            <a:bodyPr wrap="square">
              <a:spAutoFit/>
            </a:bodyPr>
            <a:lstStyle/>
            <a:p>
              <a:r>
                <a:rPr lang="en-US" dirty="0">
                  <a:solidFill>
                    <a:schemeClr val="bg1"/>
                  </a:solidFill>
                </a:rPr>
                <a:t>corrosion in amphibole - replacement by clay</a:t>
              </a:r>
              <a:endParaRPr lang="en-AU" dirty="0">
                <a:solidFill>
                  <a:schemeClr val="bg1"/>
                </a:solidFill>
              </a:endParaRPr>
            </a:p>
          </p:txBody>
        </p:sp>
        <p:sp>
          <p:nvSpPr>
            <p:cNvPr id="30" name="Rectangle 29">
              <a:extLst>
                <a:ext uri="{FF2B5EF4-FFF2-40B4-BE49-F238E27FC236}">
                  <a16:creationId xmlns:a16="http://schemas.microsoft.com/office/drawing/2014/main" id="{FAF17CC9-4EC7-4426-9221-E481A7223EF7}"/>
                </a:ext>
              </a:extLst>
            </p:cNvPr>
            <p:cNvSpPr/>
            <p:nvPr/>
          </p:nvSpPr>
          <p:spPr>
            <a:xfrm>
              <a:off x="4194247" y="69373"/>
              <a:ext cx="1935226" cy="646331"/>
            </a:xfrm>
            <a:prstGeom prst="rect">
              <a:avLst/>
            </a:prstGeom>
          </p:spPr>
          <p:txBody>
            <a:bodyPr wrap="square">
              <a:spAutoFit/>
            </a:bodyPr>
            <a:lstStyle/>
            <a:p>
              <a:r>
                <a:rPr lang="en-US" sz="1200" dirty="0">
                  <a:solidFill>
                    <a:schemeClr val="bg1"/>
                  </a:solidFill>
                </a:rPr>
                <a:t>Electron microscope - The magnification is about 3000 times</a:t>
              </a:r>
              <a:endParaRPr lang="en-AU" sz="1200" dirty="0">
                <a:solidFill>
                  <a:schemeClr val="bg1"/>
                </a:solidFill>
              </a:endParaRPr>
            </a:p>
          </p:txBody>
        </p:sp>
        <p:sp>
          <p:nvSpPr>
            <p:cNvPr id="34" name="TextBox 33">
              <a:extLst>
                <a:ext uri="{FF2B5EF4-FFF2-40B4-BE49-F238E27FC236}">
                  <a16:creationId xmlns:a16="http://schemas.microsoft.com/office/drawing/2014/main" id="{8838DA36-8F7F-4A29-BDE2-A69712ED58C1}"/>
                </a:ext>
              </a:extLst>
            </p:cNvPr>
            <p:cNvSpPr txBox="1"/>
            <p:nvPr/>
          </p:nvSpPr>
          <p:spPr>
            <a:xfrm>
              <a:off x="5989090" y="144957"/>
              <a:ext cx="1261884" cy="369332"/>
            </a:xfrm>
            <a:prstGeom prst="rect">
              <a:avLst/>
            </a:prstGeom>
            <a:solidFill>
              <a:schemeClr val="bg1"/>
            </a:solidFill>
          </p:spPr>
          <p:txBody>
            <a:bodyPr wrap="none" rtlCol="0">
              <a:spAutoFit/>
            </a:bodyPr>
            <a:lstStyle/>
            <a:p>
              <a:r>
                <a:rPr lang="de-DE" dirty="0">
                  <a:solidFill>
                    <a:srgbClr val="002060"/>
                  </a:solidFill>
                </a:rPr>
                <a:t>Processes</a:t>
              </a:r>
            </a:p>
          </p:txBody>
        </p:sp>
      </p:grpSp>
      <p:grpSp>
        <p:nvGrpSpPr>
          <p:cNvPr id="9" name="Group 8"/>
          <p:cNvGrpSpPr/>
          <p:nvPr/>
        </p:nvGrpSpPr>
        <p:grpSpPr>
          <a:xfrm>
            <a:off x="447791" y="2025559"/>
            <a:ext cx="3601646" cy="4678831"/>
            <a:chOff x="405267" y="1818089"/>
            <a:chExt cx="3601646" cy="4678831"/>
          </a:xfrm>
        </p:grpSpPr>
        <p:pic>
          <p:nvPicPr>
            <p:cNvPr id="20" name="Picture 19">
              <a:extLst>
                <a:ext uri="{FF2B5EF4-FFF2-40B4-BE49-F238E27FC236}">
                  <a16:creationId xmlns:a16="http://schemas.microsoft.com/office/drawing/2014/main" id="{4FE886BA-FE89-4D57-B498-93D09EA1C952}"/>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2071264" y="1818089"/>
              <a:ext cx="1747526" cy="1346491"/>
            </a:xfrm>
            <a:prstGeom prst="rect">
              <a:avLst/>
            </a:prstGeom>
            <a:ln w="19050">
              <a:solidFill>
                <a:schemeClr val="bg1"/>
              </a:solidFill>
            </a:ln>
          </p:spPr>
        </p:pic>
        <p:pic>
          <p:nvPicPr>
            <p:cNvPr id="27" name="Picture 2">
              <a:extLst>
                <a:ext uri="{FF2B5EF4-FFF2-40B4-BE49-F238E27FC236}">
                  <a16:creationId xmlns:a16="http://schemas.microsoft.com/office/drawing/2014/main" id="{3182A292-914B-4679-BBD7-78A48BF94FE1}"/>
                </a:ext>
              </a:extLst>
            </p:cNvPr>
            <p:cNvPicPr>
              <a:picLocks noChangeAspect="1" noChangeArrowheads="1"/>
            </p:cNvPicPr>
            <p:nvPr/>
          </p:nvPicPr>
          <p:blipFill rotWithShape="1">
            <a:blip r:embed="rId6" cstate="screen">
              <a:extLst>
                <a:ext uri="{28A0092B-C50C-407E-A947-70E740481C1C}">
                  <a14:useLocalDpi xmlns:a14="http://schemas.microsoft.com/office/drawing/2010/main"/>
                </a:ext>
              </a:extLst>
            </a:blip>
            <a:srcRect/>
            <a:stretch/>
          </p:blipFill>
          <p:spPr bwMode="auto">
            <a:xfrm rot="5400000">
              <a:off x="2043" y="3519711"/>
              <a:ext cx="2610984" cy="1804535"/>
            </a:xfrm>
            <a:prstGeom prst="rect">
              <a:avLst/>
            </a:prstGeom>
            <a:noFill/>
            <a:ln w="19050">
              <a:solidFill>
                <a:schemeClr val="bg1"/>
              </a:solidFill>
              <a:miter lim="800000"/>
              <a:headEnd/>
              <a:tailEnd/>
            </a:ln>
          </p:spPr>
        </p:pic>
        <p:sp>
          <p:nvSpPr>
            <p:cNvPr id="28" name="Rectangle 27"/>
            <p:cNvSpPr/>
            <p:nvPr/>
          </p:nvSpPr>
          <p:spPr>
            <a:xfrm>
              <a:off x="960744" y="3156985"/>
              <a:ext cx="1249060" cy="369332"/>
            </a:xfrm>
            <a:prstGeom prst="rect">
              <a:avLst/>
            </a:prstGeom>
          </p:spPr>
          <p:txBody>
            <a:bodyPr wrap="none">
              <a:spAutoFit/>
            </a:bodyPr>
            <a:lstStyle/>
            <a:p>
              <a:r>
                <a:rPr lang="en-AU" dirty="0">
                  <a:solidFill>
                    <a:schemeClr val="bg1"/>
                  </a:solidFill>
                </a:rPr>
                <a:t>Hardening</a:t>
              </a:r>
              <a:endParaRPr lang="de-DE" dirty="0">
                <a:solidFill>
                  <a:schemeClr val="bg1"/>
                </a:solidFill>
              </a:endParaRPr>
            </a:p>
          </p:txBody>
        </p:sp>
        <p:pic>
          <p:nvPicPr>
            <p:cNvPr id="36" name="Picture 3"/>
            <p:cNvPicPr>
              <a:picLocks noChangeAspect="1" noChangeArrowheads="1"/>
            </p:cNvPicPr>
            <p:nvPr/>
          </p:nvPicPr>
          <p:blipFill rotWithShape="1">
            <a:blip r:embed="rId7" cstate="screen">
              <a:extLst>
                <a:ext uri="{28A0092B-C50C-407E-A947-70E740481C1C}">
                  <a14:useLocalDpi xmlns:a14="http://schemas.microsoft.com/office/drawing/2010/main"/>
                </a:ext>
              </a:extLst>
            </a:blip>
            <a:srcRect/>
            <a:stretch/>
          </p:blipFill>
          <p:spPr bwMode="auto">
            <a:xfrm>
              <a:off x="1507995" y="4941607"/>
              <a:ext cx="2174335" cy="1555313"/>
            </a:xfrm>
            <a:prstGeom prst="rect">
              <a:avLst/>
            </a:prstGeom>
            <a:noFill/>
            <a:ln w="19050">
              <a:solidFill>
                <a:schemeClr val="bg1"/>
              </a:solidFill>
              <a:miter lim="800000"/>
              <a:headEnd/>
              <a:tailEnd/>
            </a:ln>
          </p:spPr>
        </p:pic>
        <p:pic>
          <p:nvPicPr>
            <p:cNvPr id="37" name="Picture 2">
              <a:extLst>
                <a:ext uri="{FF2B5EF4-FFF2-40B4-BE49-F238E27FC236}">
                  <a16:creationId xmlns:a16="http://schemas.microsoft.com/office/drawing/2014/main" id="{F26DBDA7-48E1-4FD6-A978-E5A9038D8757}"/>
                </a:ext>
              </a:extLst>
            </p:cNvPr>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a:stretch/>
          </p:blipFill>
          <p:spPr bwMode="auto">
            <a:xfrm>
              <a:off x="2223096" y="3116487"/>
              <a:ext cx="1783817" cy="1933159"/>
            </a:xfrm>
            <a:prstGeom prst="rect">
              <a:avLst/>
            </a:prstGeom>
            <a:noFill/>
            <a:ln w="19050">
              <a:solidFill>
                <a:schemeClr val="bg1"/>
              </a:solidFill>
              <a:miter lim="800000"/>
              <a:headEnd/>
              <a:tailEnd/>
            </a:ln>
          </p:spPr>
        </p:pic>
        <p:sp>
          <p:nvSpPr>
            <p:cNvPr id="33" name="Rectangle 32">
              <a:extLst>
                <a:ext uri="{FF2B5EF4-FFF2-40B4-BE49-F238E27FC236}">
                  <a16:creationId xmlns:a16="http://schemas.microsoft.com/office/drawing/2014/main" id="{0054BF3C-2EA7-46AE-AA72-507232537CEB}"/>
                </a:ext>
              </a:extLst>
            </p:cNvPr>
            <p:cNvSpPr/>
            <p:nvPr/>
          </p:nvSpPr>
          <p:spPr>
            <a:xfrm>
              <a:off x="2209803" y="4692489"/>
              <a:ext cx="1334661" cy="369332"/>
            </a:xfrm>
            <a:prstGeom prst="rect">
              <a:avLst/>
            </a:prstGeom>
          </p:spPr>
          <p:txBody>
            <a:bodyPr wrap="none">
              <a:spAutoFit/>
            </a:bodyPr>
            <a:lstStyle/>
            <a:p>
              <a:r>
                <a:rPr lang="en-AU" dirty="0">
                  <a:solidFill>
                    <a:schemeClr val="bg1"/>
                  </a:solidFill>
                </a:rPr>
                <a:t>Weakening</a:t>
              </a:r>
              <a:endParaRPr lang="de-DE" dirty="0">
                <a:solidFill>
                  <a:schemeClr val="bg1"/>
                </a:solidFill>
              </a:endParaRPr>
            </a:p>
          </p:txBody>
        </p:sp>
        <p:sp>
          <p:nvSpPr>
            <p:cNvPr id="38" name="TextBox 37">
              <a:extLst>
                <a:ext uri="{FF2B5EF4-FFF2-40B4-BE49-F238E27FC236}">
                  <a16:creationId xmlns:a16="http://schemas.microsoft.com/office/drawing/2014/main" id="{0EE7A354-A90A-480F-9A9D-C183C914635D}"/>
                </a:ext>
              </a:extLst>
            </p:cNvPr>
            <p:cNvSpPr txBox="1"/>
            <p:nvPr/>
          </p:nvSpPr>
          <p:spPr>
            <a:xfrm>
              <a:off x="1074597" y="5185626"/>
              <a:ext cx="838691" cy="369332"/>
            </a:xfrm>
            <a:prstGeom prst="rect">
              <a:avLst/>
            </a:prstGeom>
            <a:solidFill>
              <a:schemeClr val="bg1"/>
            </a:solidFill>
          </p:spPr>
          <p:txBody>
            <a:bodyPr wrap="none" rtlCol="0">
              <a:spAutoFit/>
            </a:bodyPr>
            <a:lstStyle/>
            <a:p>
              <a:r>
                <a:rPr lang="de-DE" dirty="0">
                  <a:solidFill>
                    <a:srgbClr val="002060"/>
                  </a:solidFill>
                </a:rPr>
                <a:t>Forms</a:t>
              </a:r>
            </a:p>
          </p:txBody>
        </p:sp>
      </p:grpSp>
      <p:grpSp>
        <p:nvGrpSpPr>
          <p:cNvPr id="14" name="Group 13"/>
          <p:cNvGrpSpPr/>
          <p:nvPr/>
        </p:nvGrpSpPr>
        <p:grpSpPr>
          <a:xfrm>
            <a:off x="5274753" y="5145546"/>
            <a:ext cx="1816479" cy="1649616"/>
            <a:chOff x="5274753" y="5145546"/>
            <a:chExt cx="1816479" cy="1649616"/>
          </a:xfrm>
        </p:grpSpPr>
        <p:pic>
          <p:nvPicPr>
            <p:cNvPr id="39" name="Picture 3">
              <a:extLst>
                <a:ext uri="{FF2B5EF4-FFF2-40B4-BE49-F238E27FC236}">
                  <a16:creationId xmlns:a16="http://schemas.microsoft.com/office/drawing/2014/main" id="{D094C75F-4802-45A2-8969-27636FCE26BA}"/>
                </a:ext>
              </a:extLst>
            </p:cNvPr>
            <p:cNvPicPr>
              <a:picLocks noChangeAspect="1" noChangeArrowheads="1"/>
            </p:cNvPicPr>
            <p:nvPr/>
          </p:nvPicPr>
          <p:blipFill rotWithShape="1">
            <a:blip r:embed="rId9" cstate="screen">
              <a:extLst>
                <a:ext uri="{28A0092B-C50C-407E-A947-70E740481C1C}">
                  <a14:useLocalDpi xmlns:a14="http://schemas.microsoft.com/office/drawing/2010/main"/>
                </a:ext>
              </a:extLst>
            </a:blip>
            <a:srcRect/>
            <a:stretch/>
          </p:blipFill>
          <p:spPr bwMode="auto">
            <a:xfrm>
              <a:off x="5274753" y="5145546"/>
              <a:ext cx="1816479" cy="1586778"/>
            </a:xfrm>
            <a:prstGeom prst="rect">
              <a:avLst/>
            </a:prstGeom>
            <a:noFill/>
            <a:ln w="19050">
              <a:solidFill>
                <a:schemeClr val="bg1"/>
              </a:solidFill>
              <a:miter lim="800000"/>
              <a:headEnd/>
              <a:tailEnd/>
            </a:ln>
          </p:spPr>
        </p:pic>
        <p:sp>
          <p:nvSpPr>
            <p:cNvPr id="40" name="TextBox 39">
              <a:extLst>
                <a:ext uri="{FF2B5EF4-FFF2-40B4-BE49-F238E27FC236}">
                  <a16:creationId xmlns:a16="http://schemas.microsoft.com/office/drawing/2014/main" id="{7DBA9B7F-1C54-46C3-8C8E-99D61A9CE511}"/>
                </a:ext>
              </a:extLst>
            </p:cNvPr>
            <p:cNvSpPr txBox="1"/>
            <p:nvPr/>
          </p:nvSpPr>
          <p:spPr>
            <a:xfrm>
              <a:off x="5339104" y="5871832"/>
              <a:ext cx="646331" cy="923330"/>
            </a:xfrm>
            <a:prstGeom prst="rect">
              <a:avLst/>
            </a:prstGeom>
            <a:noFill/>
          </p:spPr>
          <p:txBody>
            <a:bodyPr wrap="none" rtlCol="0">
              <a:spAutoFit/>
            </a:bodyPr>
            <a:lstStyle/>
            <a:p>
              <a:r>
                <a:rPr lang="en-GB" sz="5400" dirty="0">
                  <a:solidFill>
                    <a:srgbClr val="002060"/>
                  </a:solidFill>
                  <a:latin typeface="Arial Black" panose="020B0A04020102020204" pitchFamily="34" charset="0"/>
                  <a:cs typeface="Arial" panose="020B0604020202020204" pitchFamily="34" charset="0"/>
                </a:rPr>
                <a:t>2</a:t>
              </a:r>
            </a:p>
          </p:txBody>
        </p:sp>
      </p:grpSp>
      <p:grpSp>
        <p:nvGrpSpPr>
          <p:cNvPr id="13" name="Group 12"/>
          <p:cNvGrpSpPr/>
          <p:nvPr/>
        </p:nvGrpSpPr>
        <p:grpSpPr>
          <a:xfrm>
            <a:off x="4137548" y="2868502"/>
            <a:ext cx="4866395" cy="2813348"/>
            <a:chOff x="4137548" y="2868502"/>
            <a:chExt cx="4866395" cy="2813348"/>
          </a:xfrm>
        </p:grpSpPr>
        <p:grpSp>
          <p:nvGrpSpPr>
            <p:cNvPr id="10" name="Group 9"/>
            <p:cNvGrpSpPr/>
            <p:nvPr/>
          </p:nvGrpSpPr>
          <p:grpSpPr>
            <a:xfrm>
              <a:off x="4137548" y="2868502"/>
              <a:ext cx="4866395" cy="1315630"/>
              <a:chOff x="4137548" y="2868502"/>
              <a:chExt cx="4866395" cy="1315630"/>
            </a:xfrm>
          </p:grpSpPr>
          <p:pic>
            <p:nvPicPr>
              <p:cNvPr id="31" name="Picture 30">
                <a:extLst>
                  <a:ext uri="{FF2B5EF4-FFF2-40B4-BE49-F238E27FC236}">
                    <a16:creationId xmlns:a16="http://schemas.microsoft.com/office/drawing/2014/main" id="{F05A0BD8-AB5F-4620-A482-086F0060BAC5}"/>
                  </a:ext>
                </a:extLst>
              </p:cNvPr>
              <p:cNvPicPr>
                <a:picLocks noChangeAspect="1"/>
              </p:cNvPicPr>
              <p:nvPr/>
            </p:nvPicPr>
            <p:blipFill rotWithShape="1">
              <a:blip r:embed="rId10" cstate="screen">
                <a:extLst>
                  <a:ext uri="{BEBA8EAE-BF5A-486C-A8C5-ECC9F3942E4B}">
                    <a14:imgProps xmlns:a14="http://schemas.microsoft.com/office/drawing/2010/main">
                      <a14:imgLayer r:embed="rId11">
                        <a14:imgEffect>
                          <a14:saturation sat="33000"/>
                        </a14:imgEffect>
                      </a14:imgLayer>
                    </a14:imgProps>
                  </a:ext>
                  <a:ext uri="{28A0092B-C50C-407E-A947-70E740481C1C}">
                    <a14:useLocalDpi xmlns:a14="http://schemas.microsoft.com/office/drawing/2010/main"/>
                  </a:ext>
                </a:extLst>
              </a:blip>
              <a:srcRect l="235" t="1039" r="515" b="13078"/>
              <a:stretch/>
            </p:blipFill>
            <p:spPr>
              <a:xfrm>
                <a:off x="4137548" y="2868502"/>
                <a:ext cx="4866395" cy="1315630"/>
              </a:xfrm>
              <a:prstGeom prst="rect">
                <a:avLst/>
              </a:prstGeom>
              <a:solidFill>
                <a:schemeClr val="bg1"/>
              </a:solidFill>
            </p:spPr>
          </p:pic>
          <p:sp>
            <p:nvSpPr>
              <p:cNvPr id="32" name="TextBox 31"/>
              <p:cNvSpPr txBox="1"/>
              <p:nvPr/>
            </p:nvSpPr>
            <p:spPr>
              <a:xfrm>
                <a:off x="8300338" y="2901694"/>
                <a:ext cx="646331" cy="923330"/>
              </a:xfrm>
              <a:prstGeom prst="rect">
                <a:avLst/>
              </a:prstGeom>
              <a:noFill/>
            </p:spPr>
            <p:txBody>
              <a:bodyPr wrap="none" rtlCol="0">
                <a:spAutoFit/>
              </a:bodyPr>
              <a:lstStyle/>
              <a:p>
                <a:r>
                  <a:rPr lang="en-GB" sz="5400" dirty="0">
                    <a:solidFill>
                      <a:srgbClr val="002060"/>
                    </a:solidFill>
                    <a:latin typeface="Arial Black" panose="020B0A04020102020204" pitchFamily="34" charset="0"/>
                    <a:cs typeface="Arial" panose="020B0604020202020204" pitchFamily="34" charset="0"/>
                  </a:rPr>
                  <a:t>1</a:t>
                </a:r>
              </a:p>
            </p:txBody>
          </p:sp>
        </p:grpSp>
        <p:pic>
          <p:nvPicPr>
            <p:cNvPr id="6" name="Picture 5" descr="A close up of a rock&#10;&#10;Description generated with very high confidence">
              <a:extLst>
                <a:ext uri="{FF2B5EF4-FFF2-40B4-BE49-F238E27FC236}">
                  <a16:creationId xmlns:a16="http://schemas.microsoft.com/office/drawing/2014/main" id="{FA91A57C-F3A6-4923-A7FF-280675FF3E28}"/>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4337084" y="4124309"/>
              <a:ext cx="1920853" cy="1557541"/>
            </a:xfrm>
            <a:prstGeom prst="rect">
              <a:avLst/>
            </a:prstGeom>
            <a:ln w="19050">
              <a:solidFill>
                <a:schemeClr val="bg1"/>
              </a:solidFill>
            </a:ln>
          </p:spPr>
        </p:pic>
        <p:sp>
          <p:nvSpPr>
            <p:cNvPr id="41" name="TextBox 40">
              <a:extLst>
                <a:ext uri="{FF2B5EF4-FFF2-40B4-BE49-F238E27FC236}">
                  <a16:creationId xmlns:a16="http://schemas.microsoft.com/office/drawing/2014/main" id="{5854A561-667D-4F2A-A93C-051683C0876B}"/>
                </a:ext>
              </a:extLst>
            </p:cNvPr>
            <p:cNvSpPr txBox="1"/>
            <p:nvPr/>
          </p:nvSpPr>
          <p:spPr>
            <a:xfrm>
              <a:off x="5474651" y="4941607"/>
              <a:ext cx="1095172" cy="369332"/>
            </a:xfrm>
            <a:prstGeom prst="rect">
              <a:avLst/>
            </a:prstGeom>
            <a:solidFill>
              <a:schemeClr val="bg1"/>
            </a:solidFill>
          </p:spPr>
          <p:txBody>
            <a:bodyPr wrap="none" rtlCol="0">
              <a:spAutoFit/>
            </a:bodyPr>
            <a:lstStyle/>
            <a:p>
              <a:r>
                <a:rPr lang="de-DE" dirty="0">
                  <a:solidFill>
                    <a:srgbClr val="002060"/>
                  </a:solidFill>
                </a:rPr>
                <a:t>Products</a:t>
              </a:r>
            </a:p>
          </p:txBody>
        </p:sp>
      </p:grpSp>
      <p:grpSp>
        <p:nvGrpSpPr>
          <p:cNvPr id="16" name="Group 15"/>
          <p:cNvGrpSpPr/>
          <p:nvPr/>
        </p:nvGrpSpPr>
        <p:grpSpPr>
          <a:xfrm>
            <a:off x="7242096" y="4347494"/>
            <a:ext cx="1737085" cy="2414927"/>
            <a:chOff x="7242096" y="4347494"/>
            <a:chExt cx="1737085" cy="2414927"/>
          </a:xfrm>
        </p:grpSpPr>
        <p:pic>
          <p:nvPicPr>
            <p:cNvPr id="47" name="Picture 1037" descr="npo0002f1"/>
            <p:cNvPicPr>
              <a:picLocks noChangeAspect="1" noChangeArrowheads="1"/>
            </p:cNvPicPr>
            <p:nvPr/>
          </p:nvPicPr>
          <p:blipFill rotWithShape="1">
            <a:blip r:embed="rId13" cstate="screen">
              <a:extLst>
                <a:ext uri="{28A0092B-C50C-407E-A947-70E740481C1C}">
                  <a14:useLocalDpi xmlns:a14="http://schemas.microsoft.com/office/drawing/2010/main"/>
                </a:ext>
              </a:extLst>
            </a:blip>
            <a:srcRect/>
            <a:stretch/>
          </p:blipFill>
          <p:spPr bwMode="auto">
            <a:xfrm>
              <a:off x="7242096" y="4347494"/>
              <a:ext cx="1728206" cy="2414927"/>
            </a:xfrm>
            <a:prstGeom prst="rect">
              <a:avLst/>
            </a:prstGeom>
            <a:noFill/>
            <a:ln w="19050" algn="ctr">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5" name="Group 14"/>
            <p:cNvGrpSpPr/>
            <p:nvPr/>
          </p:nvGrpSpPr>
          <p:grpSpPr>
            <a:xfrm>
              <a:off x="7242096" y="4362852"/>
              <a:ext cx="1737085" cy="2319083"/>
              <a:chOff x="7242096" y="4362852"/>
              <a:chExt cx="1737085" cy="2319083"/>
            </a:xfrm>
          </p:grpSpPr>
          <p:sp>
            <p:nvSpPr>
              <p:cNvPr id="48" name="TextBox 47"/>
              <p:cNvSpPr txBox="1"/>
              <p:nvPr/>
            </p:nvSpPr>
            <p:spPr>
              <a:xfrm>
                <a:off x="7267797" y="4362852"/>
                <a:ext cx="646331" cy="923330"/>
              </a:xfrm>
              <a:prstGeom prst="rect">
                <a:avLst/>
              </a:prstGeom>
              <a:noFill/>
            </p:spPr>
            <p:txBody>
              <a:bodyPr wrap="none" rtlCol="0">
                <a:spAutoFit/>
              </a:bodyPr>
              <a:lstStyle/>
              <a:p>
                <a:r>
                  <a:rPr lang="en-GB" sz="5400" dirty="0">
                    <a:solidFill>
                      <a:srgbClr val="002060"/>
                    </a:solidFill>
                    <a:latin typeface="Arial Black" panose="020B0A04020102020204" pitchFamily="34" charset="0"/>
                    <a:cs typeface="Arial" panose="020B0604020202020204" pitchFamily="34" charset="0"/>
                  </a:rPr>
                  <a:t>3</a:t>
                </a:r>
              </a:p>
            </p:txBody>
          </p:sp>
          <p:sp>
            <p:nvSpPr>
              <p:cNvPr id="49" name="TextBox 48"/>
              <p:cNvSpPr txBox="1"/>
              <p:nvPr/>
            </p:nvSpPr>
            <p:spPr>
              <a:xfrm>
                <a:off x="7549343" y="6035604"/>
                <a:ext cx="1429838" cy="646331"/>
              </a:xfrm>
              <a:prstGeom prst="rect">
                <a:avLst/>
              </a:prstGeom>
              <a:noFill/>
            </p:spPr>
            <p:txBody>
              <a:bodyPr wrap="square" rtlCol="0">
                <a:spAutoFit/>
              </a:bodyPr>
              <a:lstStyle/>
              <a:p>
                <a:pPr algn="r"/>
                <a:r>
                  <a:rPr lang="de-DE" dirty="0">
                    <a:solidFill>
                      <a:schemeClr val="bg1"/>
                    </a:solidFill>
                  </a:rPr>
                  <a:t>Clastic Sediment</a:t>
                </a:r>
              </a:p>
            </p:txBody>
          </p:sp>
          <p:sp>
            <p:nvSpPr>
              <p:cNvPr id="7" name="Arrow: Right 6">
                <a:extLst>
                  <a:ext uri="{FF2B5EF4-FFF2-40B4-BE49-F238E27FC236}">
                    <a16:creationId xmlns:a16="http://schemas.microsoft.com/office/drawing/2014/main" id="{EB04CCCE-15E6-460B-B409-526A5351349D}"/>
                  </a:ext>
                </a:extLst>
              </p:cNvPr>
              <p:cNvSpPr/>
              <p:nvPr/>
            </p:nvSpPr>
            <p:spPr>
              <a:xfrm>
                <a:off x="7242096" y="5588347"/>
                <a:ext cx="646331" cy="566969"/>
              </a:xfrm>
              <a:prstGeom prst="right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grpSp>
      </p:grpSp>
    </p:spTree>
    <p:extLst>
      <p:ext uri="{BB962C8B-B14F-4D97-AF65-F5344CB8AC3E}">
        <p14:creationId xmlns:p14="http://schemas.microsoft.com/office/powerpoint/2010/main" val="2359647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b="-20"/>
          <a:stretch/>
        </p:blipFill>
        <p:spPr>
          <a:xfrm>
            <a:off x="-1" y="-4055"/>
            <a:ext cx="9138923" cy="6862055"/>
          </a:xfrm>
          <a:prstGeom prst="rect">
            <a:avLst/>
          </a:prstGeom>
          <a:solidFill>
            <a:schemeClr val="bg1"/>
          </a:solidFill>
        </p:spPr>
      </p:pic>
      <p:sp>
        <p:nvSpPr>
          <p:cNvPr id="3" name="TextBox 2">
            <a:extLst>
              <a:ext uri="{FF2B5EF4-FFF2-40B4-BE49-F238E27FC236}">
                <a16:creationId xmlns:a16="http://schemas.microsoft.com/office/drawing/2014/main" id="{31BBA9B1-DAB9-4DD8-91D1-9CBB75E1D952}"/>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cxnSp>
        <p:nvCxnSpPr>
          <p:cNvPr id="4" name="Straight Connector 3"/>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16728" y="558267"/>
            <a:ext cx="3948143" cy="1107995"/>
            <a:chOff x="16728" y="558267"/>
            <a:chExt cx="3948143" cy="1107995"/>
          </a:xfrm>
        </p:grpSpPr>
        <p:sp>
          <p:nvSpPr>
            <p:cNvPr id="11" name="Rectangle 10"/>
            <p:cNvSpPr/>
            <p:nvPr/>
          </p:nvSpPr>
          <p:spPr>
            <a:xfrm>
              <a:off x="882110" y="742932"/>
              <a:ext cx="3082761" cy="923330"/>
            </a:xfrm>
            <a:prstGeom prst="rect">
              <a:avLst/>
            </a:prstGeom>
            <a:solidFill>
              <a:schemeClr val="bg1">
                <a:alpha val="51000"/>
              </a:schemeClr>
            </a:solidFill>
          </p:spPr>
          <p:txBody>
            <a:bodyPr wrap="square">
              <a:spAutoFit/>
            </a:bodyPr>
            <a:lstStyle/>
            <a:p>
              <a:r>
                <a:rPr lang="en-US" b="1" dirty="0">
                  <a:solidFill>
                    <a:srgbClr val="002060"/>
                  </a:solidFill>
                </a:rPr>
                <a:t>Chemical</a:t>
              </a:r>
              <a:r>
                <a:rPr lang="en-US" dirty="0">
                  <a:solidFill>
                    <a:srgbClr val="002060"/>
                  </a:solidFill>
                </a:rPr>
                <a:t> - </a:t>
              </a:r>
              <a:r>
                <a:rPr lang="en-US" dirty="0">
                  <a:solidFill>
                    <a:srgbClr val="FF0000"/>
                  </a:solidFill>
                </a:rPr>
                <a:t>Decomposition</a:t>
              </a:r>
              <a:r>
                <a:rPr lang="en-US" dirty="0">
                  <a:solidFill>
                    <a:srgbClr val="002060"/>
                  </a:solidFill>
                </a:rPr>
                <a:t> by reaction with water (</a:t>
              </a:r>
              <a:r>
                <a:rPr lang="en-US" dirty="0">
                  <a:solidFill>
                    <a:srgbClr val="FF0000"/>
                  </a:solidFill>
                </a:rPr>
                <a:t>CO</a:t>
              </a:r>
              <a:r>
                <a:rPr lang="en-US" baseline="-25000" dirty="0">
                  <a:solidFill>
                    <a:srgbClr val="FF0000"/>
                  </a:solidFill>
                </a:rPr>
                <a:t>2</a:t>
              </a:r>
              <a:r>
                <a:rPr lang="en-US" dirty="0">
                  <a:solidFill>
                    <a:srgbClr val="FF0000"/>
                  </a:solidFill>
                </a:rPr>
                <a:t> helps greatly</a:t>
              </a:r>
              <a:r>
                <a:rPr lang="en-US" dirty="0">
                  <a:solidFill>
                    <a:srgbClr val="002060"/>
                  </a:solidFill>
                </a:rPr>
                <a:t>), e.g.:</a:t>
              </a:r>
            </a:p>
          </p:txBody>
        </p:sp>
        <p:sp>
          <p:nvSpPr>
            <p:cNvPr id="19" name="TextBox 18"/>
            <p:cNvSpPr txBox="1"/>
            <p:nvPr/>
          </p:nvSpPr>
          <p:spPr>
            <a:xfrm>
              <a:off x="16728" y="558267"/>
              <a:ext cx="782587" cy="1015663"/>
            </a:xfrm>
            <a:prstGeom prst="rect">
              <a:avLst/>
            </a:prstGeom>
            <a:noFill/>
          </p:spPr>
          <p:txBody>
            <a:bodyPr wrap="none" rtlCol="0">
              <a:spAutoFit/>
            </a:bodyPr>
            <a:lstStyle/>
            <a:p>
              <a:r>
                <a:rPr lang="de-DE" sz="6000" dirty="0">
                  <a:solidFill>
                    <a:srgbClr val="002060"/>
                  </a:solidFill>
                  <a:latin typeface="Arial Black" panose="020B0A04020102020204" pitchFamily="34" charset="0"/>
                </a:rPr>
                <a:t>B</a:t>
              </a:r>
            </a:p>
          </p:txBody>
        </p:sp>
      </p:grpSp>
      <p:sp>
        <p:nvSpPr>
          <p:cNvPr id="17" name="Rectangle 16"/>
          <p:cNvSpPr/>
          <p:nvPr/>
        </p:nvSpPr>
        <p:spPr>
          <a:xfrm>
            <a:off x="213790" y="1748478"/>
            <a:ext cx="1715395" cy="1277273"/>
          </a:xfrm>
          <a:prstGeom prst="rect">
            <a:avLst/>
          </a:prstGeom>
          <a:solidFill>
            <a:schemeClr val="bg1">
              <a:alpha val="49000"/>
            </a:schemeClr>
          </a:solidFill>
        </p:spPr>
        <p:txBody>
          <a:bodyPr wrap="square">
            <a:spAutoFit/>
          </a:bodyPr>
          <a:lstStyle/>
          <a:p>
            <a:pPr marL="285750" indent="-285750">
              <a:buFont typeface="Arial" panose="020B0604020202020204" pitchFamily="34" charset="0"/>
              <a:buChar char="•"/>
            </a:pPr>
            <a:endParaRPr lang="en-US" sz="500" dirty="0">
              <a:solidFill>
                <a:srgbClr val="002060"/>
              </a:solidFill>
            </a:endParaRPr>
          </a:p>
          <a:p>
            <a:pPr marL="182880" lvl="1" indent="-342900">
              <a:buFont typeface="+mj-lt"/>
              <a:buAutoNum type="alphaLcParenR"/>
            </a:pPr>
            <a:r>
              <a:rPr lang="en-US" dirty="0">
                <a:solidFill>
                  <a:srgbClr val="002060"/>
                </a:solidFill>
              </a:rPr>
              <a:t>Dissolution</a:t>
            </a:r>
          </a:p>
          <a:p>
            <a:pPr marL="182880" lvl="1" indent="-342900">
              <a:buFont typeface="+mj-lt"/>
              <a:buAutoNum type="alphaLcParenR"/>
            </a:pPr>
            <a:r>
              <a:rPr lang="en-US" dirty="0">
                <a:solidFill>
                  <a:srgbClr val="002060"/>
                </a:solidFill>
              </a:rPr>
              <a:t>Oxidation</a:t>
            </a:r>
          </a:p>
          <a:p>
            <a:pPr marL="182880" lvl="1" indent="-342900">
              <a:buFont typeface="+mj-lt"/>
              <a:buAutoNum type="alphaLcParenR"/>
            </a:pPr>
            <a:r>
              <a:rPr lang="en-US" dirty="0">
                <a:solidFill>
                  <a:srgbClr val="002060"/>
                </a:solidFill>
              </a:rPr>
              <a:t>Hydrolysis</a:t>
            </a:r>
          </a:p>
          <a:p>
            <a:pPr marL="182880" lvl="1" indent="-342900">
              <a:buFont typeface="+mj-lt"/>
              <a:buAutoNum type="alphaLcParenR"/>
            </a:pPr>
            <a:r>
              <a:rPr lang="en-US" dirty="0">
                <a:solidFill>
                  <a:srgbClr val="002060"/>
                </a:solidFill>
              </a:rPr>
              <a:t>Hydration</a:t>
            </a:r>
            <a:endParaRPr lang="de-DE" dirty="0">
              <a:solidFill>
                <a:srgbClr val="002060"/>
              </a:solidFill>
            </a:endParaRPr>
          </a:p>
        </p:txBody>
      </p:sp>
    </p:spTree>
    <p:extLst>
      <p:ext uri="{BB962C8B-B14F-4D97-AF65-F5344CB8AC3E}">
        <p14:creationId xmlns:p14="http://schemas.microsoft.com/office/powerpoint/2010/main" val="1470412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b="-20"/>
          <a:stretch/>
        </p:blipFill>
        <p:spPr>
          <a:xfrm>
            <a:off x="-1" y="-4055"/>
            <a:ext cx="9138923" cy="6862055"/>
          </a:xfrm>
          <a:prstGeom prst="rect">
            <a:avLst/>
          </a:prstGeom>
          <a:solidFill>
            <a:schemeClr val="bg1"/>
          </a:solidFill>
        </p:spPr>
      </p:pic>
      <p:sp>
        <p:nvSpPr>
          <p:cNvPr id="3" name="TextBox 2">
            <a:extLst>
              <a:ext uri="{FF2B5EF4-FFF2-40B4-BE49-F238E27FC236}">
                <a16:creationId xmlns:a16="http://schemas.microsoft.com/office/drawing/2014/main" id="{31BBA9B1-DAB9-4DD8-91D1-9CBB75E1D952}"/>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cxnSp>
        <p:nvCxnSpPr>
          <p:cNvPr id="4" name="Straight Connector 3"/>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16728" y="558267"/>
            <a:ext cx="3948143" cy="1107995"/>
            <a:chOff x="16728" y="558267"/>
            <a:chExt cx="3948143" cy="1107995"/>
          </a:xfrm>
        </p:grpSpPr>
        <p:sp>
          <p:nvSpPr>
            <p:cNvPr id="11" name="Rectangle 10"/>
            <p:cNvSpPr/>
            <p:nvPr/>
          </p:nvSpPr>
          <p:spPr>
            <a:xfrm>
              <a:off x="882110" y="742932"/>
              <a:ext cx="3082761" cy="923330"/>
            </a:xfrm>
            <a:prstGeom prst="rect">
              <a:avLst/>
            </a:prstGeom>
            <a:solidFill>
              <a:schemeClr val="bg1">
                <a:alpha val="51000"/>
              </a:schemeClr>
            </a:solidFill>
          </p:spPr>
          <p:txBody>
            <a:bodyPr wrap="square">
              <a:spAutoFit/>
            </a:bodyPr>
            <a:lstStyle/>
            <a:p>
              <a:r>
                <a:rPr lang="en-US" b="1" dirty="0">
                  <a:solidFill>
                    <a:srgbClr val="002060"/>
                  </a:solidFill>
                </a:rPr>
                <a:t>Chemical</a:t>
              </a:r>
              <a:r>
                <a:rPr lang="en-US" dirty="0">
                  <a:solidFill>
                    <a:srgbClr val="002060"/>
                  </a:solidFill>
                </a:rPr>
                <a:t> - </a:t>
              </a:r>
              <a:r>
                <a:rPr lang="en-US" dirty="0">
                  <a:solidFill>
                    <a:srgbClr val="FF0000"/>
                  </a:solidFill>
                </a:rPr>
                <a:t>Decomposition</a:t>
              </a:r>
              <a:r>
                <a:rPr lang="en-US" dirty="0">
                  <a:solidFill>
                    <a:srgbClr val="002060"/>
                  </a:solidFill>
                </a:rPr>
                <a:t> by reaction with water (</a:t>
              </a:r>
              <a:r>
                <a:rPr lang="en-US" dirty="0">
                  <a:solidFill>
                    <a:srgbClr val="FF0000"/>
                  </a:solidFill>
                </a:rPr>
                <a:t>CO</a:t>
              </a:r>
              <a:r>
                <a:rPr lang="en-US" baseline="-25000" dirty="0">
                  <a:solidFill>
                    <a:srgbClr val="FF0000"/>
                  </a:solidFill>
                </a:rPr>
                <a:t>2</a:t>
              </a:r>
              <a:r>
                <a:rPr lang="en-US" dirty="0">
                  <a:solidFill>
                    <a:srgbClr val="FF0000"/>
                  </a:solidFill>
                </a:rPr>
                <a:t> helps greatly</a:t>
              </a:r>
              <a:r>
                <a:rPr lang="en-US" dirty="0">
                  <a:solidFill>
                    <a:srgbClr val="002060"/>
                  </a:solidFill>
                </a:rPr>
                <a:t>), e.g.:</a:t>
              </a:r>
            </a:p>
          </p:txBody>
        </p:sp>
        <p:sp>
          <p:nvSpPr>
            <p:cNvPr id="19" name="TextBox 18"/>
            <p:cNvSpPr txBox="1"/>
            <p:nvPr/>
          </p:nvSpPr>
          <p:spPr>
            <a:xfrm>
              <a:off x="16728" y="558267"/>
              <a:ext cx="782587" cy="1015663"/>
            </a:xfrm>
            <a:prstGeom prst="rect">
              <a:avLst/>
            </a:prstGeom>
            <a:noFill/>
          </p:spPr>
          <p:txBody>
            <a:bodyPr wrap="none" rtlCol="0">
              <a:spAutoFit/>
            </a:bodyPr>
            <a:lstStyle/>
            <a:p>
              <a:r>
                <a:rPr lang="de-DE" sz="6000" dirty="0">
                  <a:solidFill>
                    <a:srgbClr val="002060"/>
                  </a:solidFill>
                  <a:latin typeface="Arial Black" panose="020B0A04020102020204" pitchFamily="34" charset="0"/>
                </a:rPr>
                <a:t>B</a:t>
              </a:r>
            </a:p>
          </p:txBody>
        </p:sp>
      </p:grpSp>
      <p:sp>
        <p:nvSpPr>
          <p:cNvPr id="17" name="Rectangle 16"/>
          <p:cNvSpPr/>
          <p:nvPr/>
        </p:nvSpPr>
        <p:spPr>
          <a:xfrm>
            <a:off x="213790" y="1748478"/>
            <a:ext cx="1715395" cy="1277273"/>
          </a:xfrm>
          <a:prstGeom prst="rect">
            <a:avLst/>
          </a:prstGeom>
          <a:solidFill>
            <a:schemeClr val="bg1">
              <a:alpha val="49000"/>
            </a:schemeClr>
          </a:solidFill>
        </p:spPr>
        <p:txBody>
          <a:bodyPr wrap="square">
            <a:spAutoFit/>
          </a:bodyPr>
          <a:lstStyle/>
          <a:p>
            <a:pPr marL="285750" indent="-285750">
              <a:buFont typeface="Arial" panose="020B0604020202020204" pitchFamily="34" charset="0"/>
              <a:buChar char="•"/>
            </a:pPr>
            <a:endParaRPr lang="en-US" sz="500" dirty="0">
              <a:solidFill>
                <a:srgbClr val="002060"/>
              </a:solidFill>
            </a:endParaRPr>
          </a:p>
          <a:p>
            <a:pPr marL="182880" lvl="1" indent="-342900">
              <a:buFont typeface="+mj-lt"/>
              <a:buAutoNum type="alphaLcParenR"/>
            </a:pPr>
            <a:r>
              <a:rPr lang="en-US" dirty="0">
                <a:solidFill>
                  <a:srgbClr val="002060"/>
                </a:solidFill>
              </a:rPr>
              <a:t>Dissolution</a:t>
            </a:r>
          </a:p>
          <a:p>
            <a:pPr marL="182880" lvl="1" indent="-342900">
              <a:buFont typeface="+mj-lt"/>
              <a:buAutoNum type="alphaLcParenR"/>
            </a:pPr>
            <a:r>
              <a:rPr lang="en-US" dirty="0">
                <a:solidFill>
                  <a:srgbClr val="002060"/>
                </a:solidFill>
              </a:rPr>
              <a:t>Oxidation</a:t>
            </a:r>
          </a:p>
          <a:p>
            <a:pPr marL="182880" lvl="1" indent="-342900">
              <a:buFont typeface="+mj-lt"/>
              <a:buAutoNum type="alphaLcParenR"/>
            </a:pPr>
            <a:r>
              <a:rPr lang="en-US" dirty="0">
                <a:solidFill>
                  <a:srgbClr val="002060"/>
                </a:solidFill>
              </a:rPr>
              <a:t>Hydrolysis</a:t>
            </a:r>
          </a:p>
          <a:p>
            <a:pPr marL="182880" lvl="1" indent="-342900">
              <a:buFont typeface="+mj-lt"/>
              <a:buAutoNum type="alphaLcParenR"/>
            </a:pPr>
            <a:r>
              <a:rPr lang="en-US" dirty="0">
                <a:solidFill>
                  <a:srgbClr val="002060"/>
                </a:solidFill>
              </a:rPr>
              <a:t>Hydration</a:t>
            </a:r>
            <a:endParaRPr lang="de-DE" dirty="0">
              <a:solidFill>
                <a:srgbClr val="002060"/>
              </a:solidFill>
            </a:endParaRPr>
          </a:p>
        </p:txBody>
      </p:sp>
      <p:pic>
        <p:nvPicPr>
          <p:cNvPr id="3074" name="Picture 2">
            <a:extLst>
              <a:ext uri="{FF2B5EF4-FFF2-40B4-BE49-F238E27FC236}">
                <a16:creationId xmlns:a16="http://schemas.microsoft.com/office/drawing/2014/main" id="{727E7768-C382-CF9C-38AE-F499655829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3029" y="2397910"/>
            <a:ext cx="5622379" cy="4267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88862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Natural Dissolution">
            <a:extLst>
              <a:ext uri="{FF2B5EF4-FFF2-40B4-BE49-F238E27FC236}">
                <a16:creationId xmlns:a16="http://schemas.microsoft.com/office/drawing/2014/main" id="{87A968B2-9B9D-D4E5-C068-6A08F28E9D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10" y="-2046"/>
            <a:ext cx="9183240" cy="688743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1BBA9B1-DAB9-4DD8-91D1-9CBB75E1D952}"/>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cxnSp>
        <p:nvCxnSpPr>
          <p:cNvPr id="4" name="Straight Connector 3"/>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16728" y="558267"/>
            <a:ext cx="3948143" cy="1107995"/>
            <a:chOff x="16728" y="558267"/>
            <a:chExt cx="3948143" cy="1107995"/>
          </a:xfrm>
        </p:grpSpPr>
        <p:sp>
          <p:nvSpPr>
            <p:cNvPr id="11" name="Rectangle 10"/>
            <p:cNvSpPr/>
            <p:nvPr/>
          </p:nvSpPr>
          <p:spPr>
            <a:xfrm>
              <a:off x="882110" y="742932"/>
              <a:ext cx="3082761" cy="923330"/>
            </a:xfrm>
            <a:prstGeom prst="rect">
              <a:avLst/>
            </a:prstGeom>
            <a:solidFill>
              <a:schemeClr val="bg1">
                <a:alpha val="51000"/>
              </a:schemeClr>
            </a:solidFill>
          </p:spPr>
          <p:txBody>
            <a:bodyPr wrap="square">
              <a:spAutoFit/>
            </a:bodyPr>
            <a:lstStyle/>
            <a:p>
              <a:r>
                <a:rPr lang="en-US" b="1" dirty="0">
                  <a:solidFill>
                    <a:srgbClr val="002060"/>
                  </a:solidFill>
                </a:rPr>
                <a:t>Chemical</a:t>
              </a:r>
              <a:r>
                <a:rPr lang="en-US" dirty="0">
                  <a:solidFill>
                    <a:srgbClr val="002060"/>
                  </a:solidFill>
                </a:rPr>
                <a:t> - </a:t>
              </a:r>
              <a:r>
                <a:rPr lang="en-US" dirty="0">
                  <a:solidFill>
                    <a:srgbClr val="FF0000"/>
                  </a:solidFill>
                </a:rPr>
                <a:t>Decomposition</a:t>
              </a:r>
              <a:r>
                <a:rPr lang="en-US" dirty="0">
                  <a:solidFill>
                    <a:srgbClr val="002060"/>
                  </a:solidFill>
                </a:rPr>
                <a:t> by reaction with water (</a:t>
              </a:r>
              <a:r>
                <a:rPr lang="en-US" dirty="0">
                  <a:solidFill>
                    <a:srgbClr val="FF0000"/>
                  </a:solidFill>
                </a:rPr>
                <a:t>CO</a:t>
              </a:r>
              <a:r>
                <a:rPr lang="en-US" baseline="-25000" dirty="0">
                  <a:solidFill>
                    <a:srgbClr val="FF0000"/>
                  </a:solidFill>
                </a:rPr>
                <a:t>2</a:t>
              </a:r>
              <a:r>
                <a:rPr lang="en-US" dirty="0">
                  <a:solidFill>
                    <a:srgbClr val="FF0000"/>
                  </a:solidFill>
                </a:rPr>
                <a:t> helps greatly</a:t>
              </a:r>
              <a:r>
                <a:rPr lang="en-US" dirty="0">
                  <a:solidFill>
                    <a:srgbClr val="002060"/>
                  </a:solidFill>
                </a:rPr>
                <a:t>), e.g.:</a:t>
              </a:r>
            </a:p>
          </p:txBody>
        </p:sp>
        <p:sp>
          <p:nvSpPr>
            <p:cNvPr id="19" name="TextBox 18"/>
            <p:cNvSpPr txBox="1"/>
            <p:nvPr/>
          </p:nvSpPr>
          <p:spPr>
            <a:xfrm>
              <a:off x="16728" y="558267"/>
              <a:ext cx="782587" cy="1015663"/>
            </a:xfrm>
            <a:prstGeom prst="rect">
              <a:avLst/>
            </a:prstGeom>
            <a:noFill/>
          </p:spPr>
          <p:txBody>
            <a:bodyPr wrap="none" rtlCol="0">
              <a:spAutoFit/>
            </a:bodyPr>
            <a:lstStyle/>
            <a:p>
              <a:r>
                <a:rPr lang="de-DE" sz="6000" dirty="0">
                  <a:solidFill>
                    <a:srgbClr val="002060"/>
                  </a:solidFill>
                  <a:latin typeface="Arial Black" panose="020B0A04020102020204" pitchFamily="34" charset="0"/>
                </a:rPr>
                <a:t>B</a:t>
              </a:r>
            </a:p>
          </p:txBody>
        </p:sp>
      </p:grpSp>
      <p:sp>
        <p:nvSpPr>
          <p:cNvPr id="17" name="Rectangle 16"/>
          <p:cNvSpPr/>
          <p:nvPr/>
        </p:nvSpPr>
        <p:spPr>
          <a:xfrm>
            <a:off x="213790" y="1748478"/>
            <a:ext cx="1715395" cy="1277273"/>
          </a:xfrm>
          <a:prstGeom prst="rect">
            <a:avLst/>
          </a:prstGeom>
          <a:solidFill>
            <a:schemeClr val="bg1">
              <a:alpha val="49000"/>
            </a:schemeClr>
          </a:solidFill>
        </p:spPr>
        <p:txBody>
          <a:bodyPr wrap="square">
            <a:spAutoFit/>
          </a:bodyPr>
          <a:lstStyle/>
          <a:p>
            <a:pPr marL="285750" indent="-285750">
              <a:buFont typeface="Arial" panose="020B0604020202020204" pitchFamily="34" charset="0"/>
              <a:buChar char="•"/>
            </a:pPr>
            <a:endParaRPr lang="en-US" sz="500" dirty="0">
              <a:solidFill>
                <a:srgbClr val="002060"/>
              </a:solidFill>
            </a:endParaRPr>
          </a:p>
          <a:p>
            <a:pPr marL="182880" lvl="1" indent="-342900">
              <a:buFont typeface="+mj-lt"/>
              <a:buAutoNum type="alphaLcParenR"/>
            </a:pPr>
            <a:r>
              <a:rPr lang="en-US" dirty="0">
                <a:solidFill>
                  <a:srgbClr val="002060"/>
                </a:solidFill>
              </a:rPr>
              <a:t>Dissolution</a:t>
            </a:r>
          </a:p>
          <a:p>
            <a:pPr marL="182880" lvl="1" indent="-342900">
              <a:buFont typeface="+mj-lt"/>
              <a:buAutoNum type="alphaLcParenR"/>
            </a:pPr>
            <a:r>
              <a:rPr lang="en-US" dirty="0">
                <a:solidFill>
                  <a:srgbClr val="002060"/>
                </a:solidFill>
              </a:rPr>
              <a:t>Oxidation</a:t>
            </a:r>
          </a:p>
          <a:p>
            <a:pPr marL="182880" lvl="1" indent="-342900">
              <a:buFont typeface="+mj-lt"/>
              <a:buAutoNum type="alphaLcParenR"/>
            </a:pPr>
            <a:r>
              <a:rPr lang="en-US" dirty="0">
                <a:solidFill>
                  <a:srgbClr val="002060"/>
                </a:solidFill>
              </a:rPr>
              <a:t>Hydrolysis</a:t>
            </a:r>
          </a:p>
          <a:p>
            <a:pPr marL="182880" lvl="1" indent="-342900">
              <a:buFont typeface="+mj-lt"/>
              <a:buAutoNum type="alphaLcParenR"/>
            </a:pPr>
            <a:r>
              <a:rPr lang="en-US" dirty="0">
                <a:solidFill>
                  <a:srgbClr val="002060"/>
                </a:solidFill>
              </a:rPr>
              <a:t>Hydration</a:t>
            </a:r>
            <a:endParaRPr lang="de-DE" dirty="0">
              <a:solidFill>
                <a:srgbClr val="002060"/>
              </a:solidFill>
            </a:endParaRPr>
          </a:p>
        </p:txBody>
      </p:sp>
      <p:sp>
        <p:nvSpPr>
          <p:cNvPr id="6" name="Rectangle 5">
            <a:extLst>
              <a:ext uri="{FF2B5EF4-FFF2-40B4-BE49-F238E27FC236}">
                <a16:creationId xmlns:a16="http://schemas.microsoft.com/office/drawing/2014/main" id="{776B6FBC-A26E-96C6-AF62-A5D6F043676D}"/>
              </a:ext>
            </a:extLst>
          </p:cNvPr>
          <p:cNvSpPr/>
          <p:nvPr/>
        </p:nvSpPr>
        <p:spPr>
          <a:xfrm>
            <a:off x="345947" y="6124380"/>
            <a:ext cx="3938021" cy="584775"/>
          </a:xfrm>
          <a:prstGeom prst="rect">
            <a:avLst/>
          </a:prstGeom>
          <a:solidFill>
            <a:schemeClr val="bg1">
              <a:alpha val="51000"/>
            </a:schemeClr>
          </a:solidFill>
        </p:spPr>
        <p:txBody>
          <a:bodyPr wrap="square">
            <a:spAutoFit/>
          </a:bodyPr>
          <a:lstStyle/>
          <a:p>
            <a:r>
              <a:rPr lang="en-US" sz="3200" b="1" dirty="0">
                <a:solidFill>
                  <a:srgbClr val="002060"/>
                </a:solidFill>
              </a:rPr>
              <a:t>Natural dissolution</a:t>
            </a:r>
            <a:endParaRPr lang="en-US" sz="3200" dirty="0">
              <a:solidFill>
                <a:srgbClr val="002060"/>
              </a:solidFill>
            </a:endParaRPr>
          </a:p>
        </p:txBody>
      </p:sp>
    </p:spTree>
    <p:extLst>
      <p:ext uri="{BB962C8B-B14F-4D97-AF65-F5344CB8AC3E}">
        <p14:creationId xmlns:p14="http://schemas.microsoft.com/office/powerpoint/2010/main" val="7736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Natural Dissolution">
            <a:extLst>
              <a:ext uri="{FF2B5EF4-FFF2-40B4-BE49-F238E27FC236}">
                <a16:creationId xmlns:a16="http://schemas.microsoft.com/office/drawing/2014/main" id="{87A968B2-9B9D-D4E5-C068-6A08F28E9D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10" y="-2046"/>
            <a:ext cx="9183240" cy="688743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1BBA9B1-DAB9-4DD8-91D1-9CBB75E1D952}"/>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cxnSp>
        <p:nvCxnSpPr>
          <p:cNvPr id="4" name="Straight Connector 3"/>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16728" y="558267"/>
            <a:ext cx="3948143" cy="1107995"/>
            <a:chOff x="16728" y="558267"/>
            <a:chExt cx="3948143" cy="1107995"/>
          </a:xfrm>
        </p:grpSpPr>
        <p:sp>
          <p:nvSpPr>
            <p:cNvPr id="11" name="Rectangle 10"/>
            <p:cNvSpPr/>
            <p:nvPr/>
          </p:nvSpPr>
          <p:spPr>
            <a:xfrm>
              <a:off x="882110" y="742932"/>
              <a:ext cx="3082761" cy="923330"/>
            </a:xfrm>
            <a:prstGeom prst="rect">
              <a:avLst/>
            </a:prstGeom>
            <a:solidFill>
              <a:schemeClr val="bg1">
                <a:alpha val="51000"/>
              </a:schemeClr>
            </a:solidFill>
          </p:spPr>
          <p:txBody>
            <a:bodyPr wrap="square">
              <a:spAutoFit/>
            </a:bodyPr>
            <a:lstStyle/>
            <a:p>
              <a:r>
                <a:rPr lang="en-US" b="1" dirty="0">
                  <a:solidFill>
                    <a:srgbClr val="002060"/>
                  </a:solidFill>
                </a:rPr>
                <a:t>Chemical</a:t>
              </a:r>
              <a:r>
                <a:rPr lang="en-US" dirty="0">
                  <a:solidFill>
                    <a:srgbClr val="002060"/>
                  </a:solidFill>
                </a:rPr>
                <a:t> - </a:t>
              </a:r>
              <a:r>
                <a:rPr lang="en-US" dirty="0">
                  <a:solidFill>
                    <a:srgbClr val="FF0000"/>
                  </a:solidFill>
                </a:rPr>
                <a:t>Decomposition</a:t>
              </a:r>
              <a:r>
                <a:rPr lang="en-US" dirty="0">
                  <a:solidFill>
                    <a:srgbClr val="002060"/>
                  </a:solidFill>
                </a:rPr>
                <a:t> by reaction with water (</a:t>
              </a:r>
              <a:r>
                <a:rPr lang="en-US" dirty="0">
                  <a:solidFill>
                    <a:srgbClr val="FF0000"/>
                  </a:solidFill>
                </a:rPr>
                <a:t>CO</a:t>
              </a:r>
              <a:r>
                <a:rPr lang="en-US" baseline="-25000" dirty="0">
                  <a:solidFill>
                    <a:srgbClr val="FF0000"/>
                  </a:solidFill>
                </a:rPr>
                <a:t>2</a:t>
              </a:r>
              <a:r>
                <a:rPr lang="en-US" dirty="0">
                  <a:solidFill>
                    <a:srgbClr val="FF0000"/>
                  </a:solidFill>
                </a:rPr>
                <a:t> helps greatly</a:t>
              </a:r>
              <a:r>
                <a:rPr lang="en-US" dirty="0">
                  <a:solidFill>
                    <a:srgbClr val="002060"/>
                  </a:solidFill>
                </a:rPr>
                <a:t>), e.g.:</a:t>
              </a:r>
            </a:p>
          </p:txBody>
        </p:sp>
        <p:sp>
          <p:nvSpPr>
            <p:cNvPr id="19" name="TextBox 18"/>
            <p:cNvSpPr txBox="1"/>
            <p:nvPr/>
          </p:nvSpPr>
          <p:spPr>
            <a:xfrm>
              <a:off x="16728" y="558267"/>
              <a:ext cx="782587" cy="1015663"/>
            </a:xfrm>
            <a:prstGeom prst="rect">
              <a:avLst/>
            </a:prstGeom>
            <a:noFill/>
          </p:spPr>
          <p:txBody>
            <a:bodyPr wrap="none" rtlCol="0">
              <a:spAutoFit/>
            </a:bodyPr>
            <a:lstStyle/>
            <a:p>
              <a:r>
                <a:rPr lang="de-DE" sz="6000" dirty="0">
                  <a:solidFill>
                    <a:srgbClr val="002060"/>
                  </a:solidFill>
                  <a:latin typeface="Arial Black" panose="020B0A04020102020204" pitchFamily="34" charset="0"/>
                </a:rPr>
                <a:t>B</a:t>
              </a:r>
            </a:p>
          </p:txBody>
        </p:sp>
      </p:grpSp>
      <p:sp>
        <p:nvSpPr>
          <p:cNvPr id="17" name="Rectangle 16"/>
          <p:cNvSpPr/>
          <p:nvPr/>
        </p:nvSpPr>
        <p:spPr>
          <a:xfrm>
            <a:off x="213790" y="1748478"/>
            <a:ext cx="1715395" cy="1277273"/>
          </a:xfrm>
          <a:prstGeom prst="rect">
            <a:avLst/>
          </a:prstGeom>
          <a:solidFill>
            <a:schemeClr val="bg1">
              <a:alpha val="49000"/>
            </a:schemeClr>
          </a:solidFill>
        </p:spPr>
        <p:txBody>
          <a:bodyPr wrap="square">
            <a:spAutoFit/>
          </a:bodyPr>
          <a:lstStyle/>
          <a:p>
            <a:pPr marL="285750" indent="-285750">
              <a:buFont typeface="Arial" panose="020B0604020202020204" pitchFamily="34" charset="0"/>
              <a:buChar char="•"/>
            </a:pPr>
            <a:endParaRPr lang="en-US" sz="500" dirty="0">
              <a:solidFill>
                <a:srgbClr val="002060"/>
              </a:solidFill>
            </a:endParaRPr>
          </a:p>
          <a:p>
            <a:pPr marL="182880" lvl="1" indent="-342900">
              <a:buFont typeface="+mj-lt"/>
              <a:buAutoNum type="alphaLcParenR"/>
            </a:pPr>
            <a:r>
              <a:rPr lang="en-US" dirty="0">
                <a:solidFill>
                  <a:srgbClr val="002060"/>
                </a:solidFill>
              </a:rPr>
              <a:t>Dissolution</a:t>
            </a:r>
          </a:p>
          <a:p>
            <a:pPr marL="182880" lvl="1" indent="-342900">
              <a:buFont typeface="+mj-lt"/>
              <a:buAutoNum type="alphaLcParenR"/>
            </a:pPr>
            <a:r>
              <a:rPr lang="en-US" dirty="0">
                <a:solidFill>
                  <a:srgbClr val="002060"/>
                </a:solidFill>
              </a:rPr>
              <a:t>Oxidation</a:t>
            </a:r>
          </a:p>
          <a:p>
            <a:pPr marL="182880" lvl="1" indent="-342900">
              <a:buFont typeface="+mj-lt"/>
              <a:buAutoNum type="alphaLcParenR"/>
            </a:pPr>
            <a:r>
              <a:rPr lang="en-US" dirty="0">
                <a:solidFill>
                  <a:srgbClr val="002060"/>
                </a:solidFill>
              </a:rPr>
              <a:t>Hydrolysis</a:t>
            </a:r>
          </a:p>
          <a:p>
            <a:pPr marL="182880" lvl="1" indent="-342900">
              <a:buFont typeface="+mj-lt"/>
              <a:buAutoNum type="alphaLcParenR"/>
            </a:pPr>
            <a:r>
              <a:rPr lang="en-US" dirty="0">
                <a:solidFill>
                  <a:srgbClr val="002060"/>
                </a:solidFill>
              </a:rPr>
              <a:t>Hydration</a:t>
            </a:r>
            <a:endParaRPr lang="de-DE" dirty="0">
              <a:solidFill>
                <a:srgbClr val="002060"/>
              </a:solidFill>
            </a:endParaRPr>
          </a:p>
        </p:txBody>
      </p:sp>
      <p:sp>
        <p:nvSpPr>
          <p:cNvPr id="6" name="Rectangle 5">
            <a:extLst>
              <a:ext uri="{FF2B5EF4-FFF2-40B4-BE49-F238E27FC236}">
                <a16:creationId xmlns:a16="http://schemas.microsoft.com/office/drawing/2014/main" id="{776B6FBC-A26E-96C6-AF62-A5D6F043676D}"/>
              </a:ext>
            </a:extLst>
          </p:cNvPr>
          <p:cNvSpPr/>
          <p:nvPr/>
        </p:nvSpPr>
        <p:spPr>
          <a:xfrm>
            <a:off x="345947" y="6124380"/>
            <a:ext cx="3938021" cy="584775"/>
          </a:xfrm>
          <a:prstGeom prst="rect">
            <a:avLst/>
          </a:prstGeom>
          <a:solidFill>
            <a:schemeClr val="bg1">
              <a:alpha val="51000"/>
            </a:schemeClr>
          </a:solidFill>
        </p:spPr>
        <p:txBody>
          <a:bodyPr wrap="square">
            <a:spAutoFit/>
          </a:bodyPr>
          <a:lstStyle/>
          <a:p>
            <a:r>
              <a:rPr lang="en-US" sz="3200" b="1" dirty="0">
                <a:solidFill>
                  <a:srgbClr val="002060"/>
                </a:solidFill>
              </a:rPr>
              <a:t>Natural dissolution</a:t>
            </a:r>
            <a:endParaRPr lang="en-US" sz="3200" dirty="0">
              <a:solidFill>
                <a:srgbClr val="002060"/>
              </a:solidFill>
            </a:endParaRPr>
          </a:p>
        </p:txBody>
      </p:sp>
      <p:sp>
        <p:nvSpPr>
          <p:cNvPr id="7" name="TextBox 6">
            <a:extLst>
              <a:ext uri="{FF2B5EF4-FFF2-40B4-BE49-F238E27FC236}">
                <a16:creationId xmlns:a16="http://schemas.microsoft.com/office/drawing/2014/main" id="{658D820B-EF21-08E0-BD4C-4CD009200DD0}"/>
              </a:ext>
            </a:extLst>
          </p:cNvPr>
          <p:cNvSpPr txBox="1"/>
          <p:nvPr/>
        </p:nvSpPr>
        <p:spPr>
          <a:xfrm>
            <a:off x="312501" y="3456384"/>
            <a:ext cx="8941780" cy="2585323"/>
          </a:xfrm>
          <a:prstGeom prst="rect">
            <a:avLst/>
          </a:prstGeom>
          <a:noFill/>
        </p:spPr>
        <p:txBody>
          <a:bodyPr wrap="square">
            <a:spAutoFit/>
          </a:bodyPr>
          <a:lstStyle/>
          <a:p>
            <a:pPr algn="l"/>
            <a:r>
              <a:rPr lang="en-GB" b="1" i="0" dirty="0">
                <a:effectLst/>
                <a:highlight>
                  <a:srgbClr val="C0C0C0"/>
                </a:highlight>
                <a:latin typeface="Arial" panose="020B0604020202020204" pitchFamily="34" charset="0"/>
              </a:rPr>
              <a:t>Dis</a:t>
            </a:r>
            <a:r>
              <a:rPr lang="en-GB" b="1" dirty="0">
                <a:highlight>
                  <a:srgbClr val="C0C0C0"/>
                </a:highlight>
              </a:rPr>
              <a:t>s</a:t>
            </a:r>
            <a:r>
              <a:rPr lang="en-GB" b="1" i="0" dirty="0">
                <a:effectLst/>
                <a:highlight>
                  <a:srgbClr val="C0C0C0"/>
                </a:highlight>
                <a:latin typeface="Arial" panose="020B0604020202020204" pitchFamily="34" charset="0"/>
              </a:rPr>
              <a:t>olution:</a:t>
            </a:r>
            <a:r>
              <a:rPr lang="en-GB" b="0" i="0" dirty="0">
                <a:effectLst/>
                <a:highlight>
                  <a:srgbClr val="C0C0C0"/>
                </a:highlight>
                <a:latin typeface="Arial" panose="020B0604020202020204" pitchFamily="34" charset="0"/>
              </a:rPr>
              <a:t> Carbon dioxide (CO</a:t>
            </a:r>
            <a:r>
              <a:rPr lang="en-GB" b="0" i="0" baseline="-25000" dirty="0">
                <a:effectLst/>
                <a:highlight>
                  <a:srgbClr val="C0C0C0"/>
                </a:highlight>
                <a:latin typeface="Arial" panose="020B0604020202020204" pitchFamily="34" charset="0"/>
              </a:rPr>
              <a:t>2</a:t>
            </a:r>
            <a:r>
              <a:rPr lang="en-GB" b="0" i="0" dirty="0">
                <a:effectLst/>
                <a:highlight>
                  <a:srgbClr val="C0C0C0"/>
                </a:highlight>
                <a:latin typeface="Arial" panose="020B0604020202020204" pitchFamily="34" charset="0"/>
              </a:rPr>
              <a:t>) released from decaying organic matter and from the atmosphere dissolved in rainwater form the weak carbonic acid:</a:t>
            </a:r>
          </a:p>
          <a:p>
            <a:pPr algn="ctr"/>
            <a:r>
              <a:rPr lang="en-GB" b="0" i="0" dirty="0">
                <a:effectLst/>
                <a:highlight>
                  <a:srgbClr val="C0C0C0"/>
                </a:highlight>
                <a:latin typeface="Arial" panose="020B0604020202020204" pitchFamily="34" charset="0"/>
              </a:rPr>
              <a:t>CO</a:t>
            </a:r>
            <a:r>
              <a:rPr lang="en-GB" b="0" i="0" baseline="-25000" dirty="0">
                <a:effectLst/>
                <a:highlight>
                  <a:srgbClr val="C0C0C0"/>
                </a:highlight>
                <a:latin typeface="Arial" panose="020B0604020202020204" pitchFamily="34" charset="0"/>
              </a:rPr>
              <a:t>2</a:t>
            </a:r>
            <a:r>
              <a:rPr lang="en-GB" b="0" i="0" dirty="0">
                <a:effectLst/>
                <a:highlight>
                  <a:srgbClr val="C0C0C0"/>
                </a:highlight>
                <a:latin typeface="Arial" panose="020B0604020202020204" pitchFamily="34" charset="0"/>
              </a:rPr>
              <a:t> + H</a:t>
            </a:r>
            <a:r>
              <a:rPr lang="en-GB" b="0" i="0" baseline="-25000" dirty="0">
                <a:effectLst/>
                <a:highlight>
                  <a:srgbClr val="C0C0C0"/>
                </a:highlight>
                <a:latin typeface="Arial" panose="020B0604020202020204" pitchFamily="34" charset="0"/>
              </a:rPr>
              <a:t>2</a:t>
            </a:r>
            <a:r>
              <a:rPr lang="en-GB" b="0" i="0" dirty="0">
                <a:effectLst/>
                <a:highlight>
                  <a:srgbClr val="C0C0C0"/>
                </a:highlight>
                <a:latin typeface="Arial" panose="020B0604020202020204" pitchFamily="34" charset="0"/>
              </a:rPr>
              <a:t>O -&gt; H</a:t>
            </a:r>
            <a:r>
              <a:rPr lang="en-GB" b="0" i="0" baseline="-25000" dirty="0">
                <a:effectLst/>
                <a:highlight>
                  <a:srgbClr val="C0C0C0"/>
                </a:highlight>
                <a:latin typeface="Arial" panose="020B0604020202020204" pitchFamily="34" charset="0"/>
              </a:rPr>
              <a:t>2</a:t>
            </a:r>
            <a:r>
              <a:rPr lang="en-GB" b="0" i="0" dirty="0">
                <a:effectLst/>
                <a:highlight>
                  <a:srgbClr val="C0C0C0"/>
                </a:highlight>
                <a:latin typeface="Arial" panose="020B0604020202020204" pitchFamily="34" charset="0"/>
              </a:rPr>
              <a:t>CO</a:t>
            </a:r>
            <a:r>
              <a:rPr lang="en-GB" b="0" i="0" baseline="-25000" dirty="0">
                <a:effectLst/>
                <a:highlight>
                  <a:srgbClr val="C0C0C0"/>
                </a:highlight>
                <a:latin typeface="Arial" panose="020B0604020202020204" pitchFamily="34" charset="0"/>
              </a:rPr>
              <a:t>3</a:t>
            </a:r>
            <a:r>
              <a:rPr lang="en-GB" b="0" i="0" dirty="0">
                <a:effectLst/>
                <a:highlight>
                  <a:srgbClr val="C0C0C0"/>
                </a:highlight>
                <a:latin typeface="Arial" panose="020B0604020202020204" pitchFamily="34" charset="0"/>
              </a:rPr>
              <a:t> -&gt; H</a:t>
            </a:r>
            <a:r>
              <a:rPr lang="en-GB" b="0" i="0" baseline="30000" dirty="0">
                <a:effectLst/>
                <a:highlight>
                  <a:srgbClr val="C0C0C0"/>
                </a:highlight>
                <a:latin typeface="Arial" panose="020B0604020202020204" pitchFamily="34" charset="0"/>
              </a:rPr>
              <a:t>+</a:t>
            </a:r>
            <a:r>
              <a:rPr lang="en-GB" b="0" i="0" dirty="0">
                <a:effectLst/>
                <a:highlight>
                  <a:srgbClr val="C0C0C0"/>
                </a:highlight>
                <a:latin typeface="Arial" panose="020B0604020202020204" pitchFamily="34" charset="0"/>
              </a:rPr>
              <a:t> + (HCO</a:t>
            </a:r>
            <a:r>
              <a:rPr lang="en-GB" b="0" i="0" baseline="-25000" dirty="0">
                <a:effectLst/>
                <a:highlight>
                  <a:srgbClr val="C0C0C0"/>
                </a:highlight>
                <a:latin typeface="Arial" panose="020B0604020202020204" pitchFamily="34" charset="0"/>
              </a:rPr>
              <a:t>3</a:t>
            </a:r>
            <a:r>
              <a:rPr lang="en-GB" b="0" i="0" dirty="0">
                <a:effectLst/>
                <a:highlight>
                  <a:srgbClr val="C0C0C0"/>
                </a:highlight>
                <a:latin typeface="Arial" panose="020B0604020202020204" pitchFamily="34" charset="0"/>
              </a:rPr>
              <a:t>)</a:t>
            </a:r>
            <a:r>
              <a:rPr lang="en-GB" b="0" i="0" baseline="30000" dirty="0">
                <a:effectLst/>
                <a:highlight>
                  <a:srgbClr val="C0C0C0"/>
                </a:highlight>
                <a:latin typeface="Arial" panose="020B0604020202020204" pitchFamily="34" charset="0"/>
              </a:rPr>
              <a:t>-</a:t>
            </a:r>
          </a:p>
          <a:p>
            <a:pPr algn="ctr"/>
            <a:endParaRPr lang="en-GB" b="0" i="0" dirty="0">
              <a:effectLst/>
              <a:highlight>
                <a:srgbClr val="C0C0C0"/>
              </a:highlight>
              <a:latin typeface="Arial" panose="020B0604020202020204" pitchFamily="34" charset="0"/>
            </a:endParaRPr>
          </a:p>
          <a:p>
            <a:pPr algn="l"/>
            <a:r>
              <a:rPr lang="en-GB" b="0" i="0" dirty="0">
                <a:effectLst/>
                <a:highlight>
                  <a:srgbClr val="C0C0C0"/>
                </a:highlight>
                <a:latin typeface="Arial" panose="020B0604020202020204" pitchFamily="34" charset="0"/>
              </a:rPr>
              <a:t>This acid attacks limestone, dissolving carbonates (e.g., CaCO</a:t>
            </a:r>
            <a:r>
              <a:rPr lang="en-GB" b="0" i="0" baseline="-25000" dirty="0">
                <a:effectLst/>
                <a:highlight>
                  <a:srgbClr val="C0C0C0"/>
                </a:highlight>
                <a:latin typeface="Arial" panose="020B0604020202020204" pitchFamily="34" charset="0"/>
              </a:rPr>
              <a:t>3</a:t>
            </a:r>
            <a:r>
              <a:rPr lang="en-GB" b="0" i="0" dirty="0">
                <a:effectLst/>
                <a:highlight>
                  <a:srgbClr val="C0C0C0"/>
                </a:highlight>
                <a:latin typeface="Arial" panose="020B0604020202020204" pitchFamily="34" charset="0"/>
              </a:rPr>
              <a:t>) yielding an aqueous solution of calcium and bicarbonate ions:</a:t>
            </a:r>
          </a:p>
          <a:p>
            <a:pPr algn="ctr"/>
            <a:r>
              <a:rPr lang="en-GB" b="0" i="0" dirty="0">
                <a:effectLst/>
                <a:highlight>
                  <a:srgbClr val="C0C0C0"/>
                </a:highlight>
                <a:latin typeface="Arial" panose="020B0604020202020204" pitchFamily="34" charset="0"/>
              </a:rPr>
              <a:t>CaCO</a:t>
            </a:r>
            <a:r>
              <a:rPr lang="en-GB" b="0" i="0" baseline="30000" dirty="0">
                <a:effectLst/>
                <a:highlight>
                  <a:srgbClr val="C0C0C0"/>
                </a:highlight>
                <a:latin typeface="Arial" panose="020B0604020202020204" pitchFamily="34" charset="0"/>
              </a:rPr>
              <a:t>3</a:t>
            </a:r>
            <a:r>
              <a:rPr lang="en-GB" b="0" i="0" dirty="0">
                <a:effectLst/>
                <a:highlight>
                  <a:srgbClr val="C0C0C0"/>
                </a:highlight>
                <a:latin typeface="Arial" panose="020B0604020202020204" pitchFamily="34" charset="0"/>
              </a:rPr>
              <a:t>       +      H</a:t>
            </a:r>
            <a:r>
              <a:rPr lang="en-GB" b="0" i="0" baseline="-25000" dirty="0">
                <a:effectLst/>
                <a:highlight>
                  <a:srgbClr val="C0C0C0"/>
                </a:highlight>
                <a:latin typeface="Arial" panose="020B0604020202020204" pitchFamily="34" charset="0"/>
              </a:rPr>
              <a:t>2</a:t>
            </a:r>
            <a:r>
              <a:rPr lang="en-GB" b="0" i="0" dirty="0">
                <a:effectLst/>
                <a:highlight>
                  <a:srgbClr val="C0C0C0"/>
                </a:highlight>
                <a:latin typeface="Arial" panose="020B0604020202020204" pitchFamily="34" charset="0"/>
              </a:rPr>
              <a:t>CO</a:t>
            </a:r>
            <a:r>
              <a:rPr lang="en-GB" b="0" i="0" baseline="-25000" dirty="0">
                <a:effectLst/>
                <a:highlight>
                  <a:srgbClr val="C0C0C0"/>
                </a:highlight>
                <a:latin typeface="Arial" panose="020B0604020202020204" pitchFamily="34" charset="0"/>
              </a:rPr>
              <a:t>3</a:t>
            </a:r>
            <a:r>
              <a:rPr lang="en-GB" b="0" i="0" dirty="0">
                <a:effectLst/>
                <a:highlight>
                  <a:srgbClr val="C0C0C0"/>
                </a:highlight>
                <a:latin typeface="Arial" panose="020B0604020202020204" pitchFamily="34" charset="0"/>
              </a:rPr>
              <a:t>      -&gt;     Ca</a:t>
            </a:r>
            <a:r>
              <a:rPr lang="en-GB" b="0" i="0" baseline="30000" dirty="0">
                <a:effectLst/>
                <a:highlight>
                  <a:srgbClr val="C0C0C0"/>
                </a:highlight>
                <a:latin typeface="Arial" panose="020B0604020202020204" pitchFamily="34" charset="0"/>
              </a:rPr>
              <a:t>++</a:t>
            </a:r>
            <a:r>
              <a:rPr lang="en-GB" b="0" i="0" dirty="0">
                <a:effectLst/>
                <a:highlight>
                  <a:srgbClr val="C0C0C0"/>
                </a:highlight>
                <a:latin typeface="Arial" panose="020B0604020202020204" pitchFamily="34" charset="0"/>
              </a:rPr>
              <a:t>      +          2(HCO</a:t>
            </a:r>
            <a:r>
              <a:rPr lang="en-GB" b="0" i="0" baseline="-25000" dirty="0">
                <a:effectLst/>
                <a:highlight>
                  <a:srgbClr val="C0C0C0"/>
                </a:highlight>
                <a:latin typeface="Arial" panose="020B0604020202020204" pitchFamily="34" charset="0"/>
              </a:rPr>
              <a:t>3</a:t>
            </a:r>
            <a:r>
              <a:rPr lang="en-GB" b="0" i="0" dirty="0">
                <a:effectLst/>
                <a:highlight>
                  <a:srgbClr val="C0C0C0"/>
                </a:highlight>
                <a:latin typeface="Arial" panose="020B0604020202020204" pitchFamily="34" charset="0"/>
              </a:rPr>
              <a:t>)</a:t>
            </a:r>
            <a:r>
              <a:rPr lang="en-GB" b="0" i="0" baseline="30000" dirty="0">
                <a:effectLst/>
                <a:highlight>
                  <a:srgbClr val="C0C0C0"/>
                </a:highlight>
                <a:latin typeface="Arial" panose="020B0604020202020204" pitchFamily="34" charset="0"/>
              </a:rPr>
              <a:t>-</a:t>
            </a:r>
            <a:endParaRPr lang="en-GB" b="0" i="0" dirty="0">
              <a:effectLst/>
              <a:highlight>
                <a:srgbClr val="C0C0C0"/>
              </a:highlight>
              <a:latin typeface="Arial" panose="020B0604020202020204" pitchFamily="34" charset="0"/>
            </a:endParaRPr>
          </a:p>
          <a:p>
            <a:pPr algn="ctr"/>
            <a:r>
              <a:rPr lang="en-GB" b="0" i="0" dirty="0">
                <a:effectLst/>
                <a:highlight>
                  <a:srgbClr val="C0C0C0"/>
                </a:highlight>
                <a:latin typeface="Arial" panose="020B0604020202020204" pitchFamily="34" charset="0"/>
              </a:rPr>
              <a:t>Limestone  +   carbonic acid   -&gt;   calcium ions  +    bicarbonate ions</a:t>
            </a:r>
          </a:p>
          <a:p>
            <a:pPr algn="l"/>
            <a:r>
              <a:rPr lang="en-GB" b="0" i="0" dirty="0">
                <a:solidFill>
                  <a:srgbClr val="000000"/>
                </a:solidFill>
                <a:effectLst/>
                <a:latin typeface="Arial" panose="020B0604020202020204" pitchFamily="34" charset="0"/>
              </a:rPr>
              <a:t> </a:t>
            </a:r>
          </a:p>
        </p:txBody>
      </p:sp>
    </p:spTree>
    <p:extLst>
      <p:ext uri="{BB962C8B-B14F-4D97-AF65-F5344CB8AC3E}">
        <p14:creationId xmlns:p14="http://schemas.microsoft.com/office/powerpoint/2010/main" val="28365355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Weathering and Landforms 5.1">
            <a:extLst>
              <a:ext uri="{FF2B5EF4-FFF2-40B4-BE49-F238E27FC236}">
                <a16:creationId xmlns:a16="http://schemas.microsoft.com/office/drawing/2014/main" id="{16BD9195-8849-6666-CEDB-4F99F8D771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36" y="7768"/>
            <a:ext cx="9227715" cy="694962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1BBA9B1-DAB9-4DD8-91D1-9CBB75E1D952}"/>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cxnSp>
        <p:nvCxnSpPr>
          <p:cNvPr id="4" name="Straight Connector 3"/>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16728" y="558267"/>
            <a:ext cx="3948143" cy="1107995"/>
            <a:chOff x="16728" y="558267"/>
            <a:chExt cx="3948143" cy="1107995"/>
          </a:xfrm>
        </p:grpSpPr>
        <p:sp>
          <p:nvSpPr>
            <p:cNvPr id="11" name="Rectangle 10"/>
            <p:cNvSpPr/>
            <p:nvPr/>
          </p:nvSpPr>
          <p:spPr>
            <a:xfrm>
              <a:off x="882110" y="742932"/>
              <a:ext cx="3082761" cy="923330"/>
            </a:xfrm>
            <a:prstGeom prst="rect">
              <a:avLst/>
            </a:prstGeom>
            <a:solidFill>
              <a:schemeClr val="bg1">
                <a:alpha val="51000"/>
              </a:schemeClr>
            </a:solidFill>
          </p:spPr>
          <p:txBody>
            <a:bodyPr wrap="square">
              <a:spAutoFit/>
            </a:bodyPr>
            <a:lstStyle/>
            <a:p>
              <a:r>
                <a:rPr lang="en-US" b="1" dirty="0">
                  <a:solidFill>
                    <a:srgbClr val="002060"/>
                  </a:solidFill>
                </a:rPr>
                <a:t>Chemical</a:t>
              </a:r>
              <a:r>
                <a:rPr lang="en-US" dirty="0">
                  <a:solidFill>
                    <a:srgbClr val="002060"/>
                  </a:solidFill>
                </a:rPr>
                <a:t> - </a:t>
              </a:r>
              <a:r>
                <a:rPr lang="en-US" dirty="0">
                  <a:solidFill>
                    <a:srgbClr val="FF0000"/>
                  </a:solidFill>
                </a:rPr>
                <a:t>Decomposition</a:t>
              </a:r>
              <a:r>
                <a:rPr lang="en-US" dirty="0">
                  <a:solidFill>
                    <a:srgbClr val="002060"/>
                  </a:solidFill>
                </a:rPr>
                <a:t> by reaction with water (</a:t>
              </a:r>
              <a:r>
                <a:rPr lang="en-US" dirty="0">
                  <a:solidFill>
                    <a:srgbClr val="FF0000"/>
                  </a:solidFill>
                </a:rPr>
                <a:t>CO</a:t>
              </a:r>
              <a:r>
                <a:rPr lang="en-US" baseline="-25000" dirty="0">
                  <a:solidFill>
                    <a:srgbClr val="FF0000"/>
                  </a:solidFill>
                </a:rPr>
                <a:t>2</a:t>
              </a:r>
              <a:r>
                <a:rPr lang="en-US" dirty="0">
                  <a:solidFill>
                    <a:srgbClr val="FF0000"/>
                  </a:solidFill>
                </a:rPr>
                <a:t> helps greatly</a:t>
              </a:r>
              <a:r>
                <a:rPr lang="en-US" dirty="0">
                  <a:solidFill>
                    <a:srgbClr val="002060"/>
                  </a:solidFill>
                </a:rPr>
                <a:t>), e.g.:</a:t>
              </a:r>
            </a:p>
          </p:txBody>
        </p:sp>
        <p:sp>
          <p:nvSpPr>
            <p:cNvPr id="19" name="TextBox 18"/>
            <p:cNvSpPr txBox="1"/>
            <p:nvPr/>
          </p:nvSpPr>
          <p:spPr>
            <a:xfrm>
              <a:off x="16728" y="558267"/>
              <a:ext cx="782587" cy="1015663"/>
            </a:xfrm>
            <a:prstGeom prst="rect">
              <a:avLst/>
            </a:prstGeom>
            <a:noFill/>
          </p:spPr>
          <p:txBody>
            <a:bodyPr wrap="none" rtlCol="0">
              <a:spAutoFit/>
            </a:bodyPr>
            <a:lstStyle/>
            <a:p>
              <a:r>
                <a:rPr lang="de-DE" sz="6000" dirty="0">
                  <a:solidFill>
                    <a:srgbClr val="002060"/>
                  </a:solidFill>
                  <a:latin typeface="Arial Black" panose="020B0A04020102020204" pitchFamily="34" charset="0"/>
                </a:rPr>
                <a:t>B</a:t>
              </a:r>
            </a:p>
          </p:txBody>
        </p:sp>
      </p:grpSp>
      <p:sp>
        <p:nvSpPr>
          <p:cNvPr id="17" name="Rectangle 16"/>
          <p:cNvSpPr/>
          <p:nvPr/>
        </p:nvSpPr>
        <p:spPr>
          <a:xfrm>
            <a:off x="213790" y="1748478"/>
            <a:ext cx="1715395" cy="1277273"/>
          </a:xfrm>
          <a:prstGeom prst="rect">
            <a:avLst/>
          </a:prstGeom>
          <a:solidFill>
            <a:schemeClr val="bg1">
              <a:alpha val="49000"/>
            </a:schemeClr>
          </a:solidFill>
        </p:spPr>
        <p:txBody>
          <a:bodyPr wrap="square">
            <a:spAutoFit/>
          </a:bodyPr>
          <a:lstStyle/>
          <a:p>
            <a:pPr marL="285750" indent="-285750">
              <a:buFont typeface="Arial" panose="020B0604020202020204" pitchFamily="34" charset="0"/>
              <a:buChar char="•"/>
            </a:pPr>
            <a:endParaRPr lang="en-US" sz="500" dirty="0">
              <a:solidFill>
                <a:srgbClr val="002060"/>
              </a:solidFill>
            </a:endParaRPr>
          </a:p>
          <a:p>
            <a:pPr marL="182880" lvl="1" indent="-342900">
              <a:buFont typeface="+mj-lt"/>
              <a:buAutoNum type="alphaLcParenR"/>
            </a:pPr>
            <a:r>
              <a:rPr lang="en-US" dirty="0">
                <a:solidFill>
                  <a:srgbClr val="002060"/>
                </a:solidFill>
              </a:rPr>
              <a:t>Dissolution</a:t>
            </a:r>
          </a:p>
          <a:p>
            <a:pPr marL="182880" lvl="1" indent="-342900">
              <a:buFont typeface="+mj-lt"/>
              <a:buAutoNum type="alphaLcParenR"/>
            </a:pPr>
            <a:r>
              <a:rPr lang="en-US" dirty="0">
                <a:solidFill>
                  <a:srgbClr val="002060"/>
                </a:solidFill>
              </a:rPr>
              <a:t>Oxidation</a:t>
            </a:r>
          </a:p>
          <a:p>
            <a:pPr marL="182880" lvl="1" indent="-342900">
              <a:buFont typeface="+mj-lt"/>
              <a:buAutoNum type="alphaLcParenR"/>
            </a:pPr>
            <a:r>
              <a:rPr lang="en-US" dirty="0">
                <a:solidFill>
                  <a:srgbClr val="002060"/>
                </a:solidFill>
              </a:rPr>
              <a:t>Hydrolysis</a:t>
            </a:r>
          </a:p>
          <a:p>
            <a:pPr marL="182880" lvl="1" indent="-342900">
              <a:buFont typeface="+mj-lt"/>
              <a:buAutoNum type="alphaLcParenR"/>
            </a:pPr>
            <a:r>
              <a:rPr lang="en-US" dirty="0">
                <a:solidFill>
                  <a:srgbClr val="002060"/>
                </a:solidFill>
              </a:rPr>
              <a:t>Hydration</a:t>
            </a:r>
            <a:endParaRPr lang="de-DE" dirty="0">
              <a:solidFill>
                <a:srgbClr val="002060"/>
              </a:solidFill>
            </a:endParaRPr>
          </a:p>
        </p:txBody>
      </p:sp>
      <p:sp>
        <p:nvSpPr>
          <p:cNvPr id="6" name="Rectangle 5">
            <a:extLst>
              <a:ext uri="{FF2B5EF4-FFF2-40B4-BE49-F238E27FC236}">
                <a16:creationId xmlns:a16="http://schemas.microsoft.com/office/drawing/2014/main" id="{776B6FBC-A26E-96C6-AF62-A5D6F043676D}"/>
              </a:ext>
            </a:extLst>
          </p:cNvPr>
          <p:cNvSpPr/>
          <p:nvPr/>
        </p:nvSpPr>
        <p:spPr>
          <a:xfrm>
            <a:off x="345947" y="6124380"/>
            <a:ext cx="2281837" cy="584775"/>
          </a:xfrm>
          <a:prstGeom prst="rect">
            <a:avLst/>
          </a:prstGeom>
          <a:solidFill>
            <a:schemeClr val="bg1">
              <a:alpha val="51000"/>
            </a:schemeClr>
          </a:solidFill>
        </p:spPr>
        <p:txBody>
          <a:bodyPr wrap="square">
            <a:spAutoFit/>
          </a:bodyPr>
          <a:lstStyle/>
          <a:p>
            <a:r>
              <a:rPr lang="en-US" sz="3200" b="1" dirty="0">
                <a:solidFill>
                  <a:srgbClr val="002060"/>
                </a:solidFill>
              </a:rPr>
              <a:t>Oxidation</a:t>
            </a:r>
            <a:endParaRPr lang="en-US" sz="3200" dirty="0">
              <a:solidFill>
                <a:srgbClr val="002060"/>
              </a:solidFill>
            </a:endParaRPr>
          </a:p>
        </p:txBody>
      </p:sp>
    </p:spTree>
    <p:extLst>
      <p:ext uri="{BB962C8B-B14F-4D97-AF65-F5344CB8AC3E}">
        <p14:creationId xmlns:p14="http://schemas.microsoft.com/office/powerpoint/2010/main" val="2988221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Weathering and Landforms 5.1">
            <a:extLst>
              <a:ext uri="{FF2B5EF4-FFF2-40B4-BE49-F238E27FC236}">
                <a16:creationId xmlns:a16="http://schemas.microsoft.com/office/drawing/2014/main" id="{16BD9195-8849-6666-CEDB-4F99F8D771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36" y="7768"/>
            <a:ext cx="9227715" cy="694962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1BBA9B1-DAB9-4DD8-91D1-9CBB75E1D952}"/>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cxnSp>
        <p:nvCxnSpPr>
          <p:cNvPr id="4" name="Straight Connector 3"/>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16728" y="558267"/>
            <a:ext cx="3948143" cy="1107995"/>
            <a:chOff x="16728" y="558267"/>
            <a:chExt cx="3948143" cy="1107995"/>
          </a:xfrm>
        </p:grpSpPr>
        <p:sp>
          <p:nvSpPr>
            <p:cNvPr id="11" name="Rectangle 10"/>
            <p:cNvSpPr/>
            <p:nvPr/>
          </p:nvSpPr>
          <p:spPr>
            <a:xfrm>
              <a:off x="882110" y="742932"/>
              <a:ext cx="3082761" cy="923330"/>
            </a:xfrm>
            <a:prstGeom prst="rect">
              <a:avLst/>
            </a:prstGeom>
            <a:solidFill>
              <a:schemeClr val="bg1">
                <a:alpha val="51000"/>
              </a:schemeClr>
            </a:solidFill>
          </p:spPr>
          <p:txBody>
            <a:bodyPr wrap="square">
              <a:spAutoFit/>
            </a:bodyPr>
            <a:lstStyle/>
            <a:p>
              <a:r>
                <a:rPr lang="en-US" b="1" dirty="0">
                  <a:solidFill>
                    <a:srgbClr val="002060"/>
                  </a:solidFill>
                </a:rPr>
                <a:t>Chemical</a:t>
              </a:r>
              <a:r>
                <a:rPr lang="en-US" dirty="0">
                  <a:solidFill>
                    <a:srgbClr val="002060"/>
                  </a:solidFill>
                </a:rPr>
                <a:t> - </a:t>
              </a:r>
              <a:r>
                <a:rPr lang="en-US" dirty="0">
                  <a:solidFill>
                    <a:srgbClr val="FF0000"/>
                  </a:solidFill>
                </a:rPr>
                <a:t>Decomposition</a:t>
              </a:r>
              <a:r>
                <a:rPr lang="en-US" dirty="0">
                  <a:solidFill>
                    <a:srgbClr val="002060"/>
                  </a:solidFill>
                </a:rPr>
                <a:t> by reaction with water (</a:t>
              </a:r>
              <a:r>
                <a:rPr lang="en-US" dirty="0">
                  <a:solidFill>
                    <a:srgbClr val="FF0000"/>
                  </a:solidFill>
                </a:rPr>
                <a:t>CO</a:t>
              </a:r>
              <a:r>
                <a:rPr lang="en-US" baseline="-25000" dirty="0">
                  <a:solidFill>
                    <a:srgbClr val="FF0000"/>
                  </a:solidFill>
                </a:rPr>
                <a:t>2</a:t>
              </a:r>
              <a:r>
                <a:rPr lang="en-US" dirty="0">
                  <a:solidFill>
                    <a:srgbClr val="FF0000"/>
                  </a:solidFill>
                </a:rPr>
                <a:t> helps greatly</a:t>
              </a:r>
              <a:r>
                <a:rPr lang="en-US" dirty="0">
                  <a:solidFill>
                    <a:srgbClr val="002060"/>
                  </a:solidFill>
                </a:rPr>
                <a:t>), e.g.:</a:t>
              </a:r>
            </a:p>
          </p:txBody>
        </p:sp>
        <p:sp>
          <p:nvSpPr>
            <p:cNvPr id="19" name="TextBox 18"/>
            <p:cNvSpPr txBox="1"/>
            <p:nvPr/>
          </p:nvSpPr>
          <p:spPr>
            <a:xfrm>
              <a:off x="16728" y="558267"/>
              <a:ext cx="782587" cy="1015663"/>
            </a:xfrm>
            <a:prstGeom prst="rect">
              <a:avLst/>
            </a:prstGeom>
            <a:noFill/>
          </p:spPr>
          <p:txBody>
            <a:bodyPr wrap="none" rtlCol="0">
              <a:spAutoFit/>
            </a:bodyPr>
            <a:lstStyle/>
            <a:p>
              <a:r>
                <a:rPr lang="de-DE" sz="6000" dirty="0">
                  <a:solidFill>
                    <a:srgbClr val="002060"/>
                  </a:solidFill>
                  <a:latin typeface="Arial Black" panose="020B0A04020102020204" pitchFamily="34" charset="0"/>
                </a:rPr>
                <a:t>B</a:t>
              </a:r>
            </a:p>
          </p:txBody>
        </p:sp>
      </p:grpSp>
      <p:sp>
        <p:nvSpPr>
          <p:cNvPr id="17" name="Rectangle 16"/>
          <p:cNvSpPr/>
          <p:nvPr/>
        </p:nvSpPr>
        <p:spPr>
          <a:xfrm>
            <a:off x="213790" y="1748478"/>
            <a:ext cx="1715395" cy="1277273"/>
          </a:xfrm>
          <a:prstGeom prst="rect">
            <a:avLst/>
          </a:prstGeom>
          <a:solidFill>
            <a:schemeClr val="bg1">
              <a:alpha val="49000"/>
            </a:schemeClr>
          </a:solidFill>
        </p:spPr>
        <p:txBody>
          <a:bodyPr wrap="square">
            <a:spAutoFit/>
          </a:bodyPr>
          <a:lstStyle/>
          <a:p>
            <a:pPr marL="285750" indent="-285750">
              <a:buFont typeface="Arial" panose="020B0604020202020204" pitchFamily="34" charset="0"/>
              <a:buChar char="•"/>
            </a:pPr>
            <a:endParaRPr lang="en-US" sz="500" dirty="0">
              <a:solidFill>
                <a:srgbClr val="002060"/>
              </a:solidFill>
            </a:endParaRPr>
          </a:p>
          <a:p>
            <a:pPr marL="182880" lvl="1" indent="-342900">
              <a:buFont typeface="+mj-lt"/>
              <a:buAutoNum type="alphaLcParenR"/>
            </a:pPr>
            <a:r>
              <a:rPr lang="en-US" dirty="0">
                <a:solidFill>
                  <a:srgbClr val="002060"/>
                </a:solidFill>
              </a:rPr>
              <a:t>Dissolution</a:t>
            </a:r>
          </a:p>
          <a:p>
            <a:pPr marL="182880" lvl="1" indent="-342900">
              <a:buFont typeface="+mj-lt"/>
              <a:buAutoNum type="alphaLcParenR"/>
            </a:pPr>
            <a:r>
              <a:rPr lang="en-US" dirty="0">
                <a:solidFill>
                  <a:srgbClr val="002060"/>
                </a:solidFill>
              </a:rPr>
              <a:t>Oxidation</a:t>
            </a:r>
          </a:p>
          <a:p>
            <a:pPr marL="182880" lvl="1" indent="-342900">
              <a:buFont typeface="+mj-lt"/>
              <a:buAutoNum type="alphaLcParenR"/>
            </a:pPr>
            <a:r>
              <a:rPr lang="en-US" dirty="0">
                <a:solidFill>
                  <a:srgbClr val="002060"/>
                </a:solidFill>
              </a:rPr>
              <a:t>Hydrolysis</a:t>
            </a:r>
          </a:p>
          <a:p>
            <a:pPr marL="182880" lvl="1" indent="-342900">
              <a:buFont typeface="+mj-lt"/>
              <a:buAutoNum type="alphaLcParenR"/>
            </a:pPr>
            <a:r>
              <a:rPr lang="en-US" dirty="0">
                <a:solidFill>
                  <a:srgbClr val="002060"/>
                </a:solidFill>
              </a:rPr>
              <a:t>Hydration</a:t>
            </a:r>
            <a:endParaRPr lang="de-DE" dirty="0">
              <a:solidFill>
                <a:srgbClr val="002060"/>
              </a:solidFill>
            </a:endParaRPr>
          </a:p>
        </p:txBody>
      </p:sp>
      <p:sp>
        <p:nvSpPr>
          <p:cNvPr id="6" name="Rectangle 5">
            <a:extLst>
              <a:ext uri="{FF2B5EF4-FFF2-40B4-BE49-F238E27FC236}">
                <a16:creationId xmlns:a16="http://schemas.microsoft.com/office/drawing/2014/main" id="{776B6FBC-A26E-96C6-AF62-A5D6F043676D}"/>
              </a:ext>
            </a:extLst>
          </p:cNvPr>
          <p:cNvSpPr/>
          <p:nvPr/>
        </p:nvSpPr>
        <p:spPr>
          <a:xfrm>
            <a:off x="345947" y="6124380"/>
            <a:ext cx="2281837" cy="584775"/>
          </a:xfrm>
          <a:prstGeom prst="rect">
            <a:avLst/>
          </a:prstGeom>
          <a:solidFill>
            <a:schemeClr val="bg1">
              <a:alpha val="51000"/>
            </a:schemeClr>
          </a:solidFill>
        </p:spPr>
        <p:txBody>
          <a:bodyPr wrap="square">
            <a:spAutoFit/>
          </a:bodyPr>
          <a:lstStyle/>
          <a:p>
            <a:r>
              <a:rPr lang="en-US" sz="3200" b="1" dirty="0">
                <a:solidFill>
                  <a:srgbClr val="002060"/>
                </a:solidFill>
              </a:rPr>
              <a:t>Oxidation</a:t>
            </a:r>
            <a:endParaRPr lang="en-US" sz="3200" dirty="0">
              <a:solidFill>
                <a:srgbClr val="002060"/>
              </a:solidFill>
            </a:endParaRPr>
          </a:p>
        </p:txBody>
      </p:sp>
      <p:sp>
        <p:nvSpPr>
          <p:cNvPr id="7" name="TextBox 6">
            <a:extLst>
              <a:ext uri="{FF2B5EF4-FFF2-40B4-BE49-F238E27FC236}">
                <a16:creationId xmlns:a16="http://schemas.microsoft.com/office/drawing/2014/main" id="{A18BB9E2-8A60-8B87-E87D-906CC8FF307A}"/>
              </a:ext>
            </a:extLst>
          </p:cNvPr>
          <p:cNvSpPr txBox="1"/>
          <p:nvPr/>
        </p:nvSpPr>
        <p:spPr>
          <a:xfrm>
            <a:off x="1835696" y="3143130"/>
            <a:ext cx="7087580" cy="2308324"/>
          </a:xfrm>
          <a:prstGeom prst="rect">
            <a:avLst/>
          </a:prstGeom>
          <a:noFill/>
        </p:spPr>
        <p:txBody>
          <a:bodyPr wrap="square">
            <a:spAutoFit/>
          </a:bodyPr>
          <a:lstStyle/>
          <a:p>
            <a:pPr algn="l"/>
            <a:r>
              <a:rPr lang="en-GB" b="1" i="0" dirty="0">
                <a:effectLst/>
                <a:highlight>
                  <a:srgbClr val="C0C0C0"/>
                </a:highlight>
                <a:latin typeface="Arial" panose="020B0604020202020204" pitchFamily="34" charset="0"/>
              </a:rPr>
              <a:t>Oxidation and hydration:</a:t>
            </a:r>
            <a:r>
              <a:rPr lang="en-GB" b="0" i="0" dirty="0">
                <a:effectLst/>
                <a:highlight>
                  <a:srgbClr val="C0C0C0"/>
                </a:highlight>
                <a:latin typeface="Arial" panose="020B0604020202020204" pitchFamily="34" charset="0"/>
              </a:rPr>
              <a:t> Oxidation produces iron oxide minerals (hematite and limonite) in well aerated soils, usually in the presence of water.</a:t>
            </a:r>
          </a:p>
          <a:p>
            <a:pPr algn="l"/>
            <a:endParaRPr lang="en-GB" b="0" i="0" dirty="0">
              <a:effectLst/>
              <a:highlight>
                <a:srgbClr val="C0C0C0"/>
              </a:highlight>
              <a:latin typeface="Arial" panose="020B0604020202020204" pitchFamily="34" charset="0"/>
            </a:endParaRPr>
          </a:p>
          <a:p>
            <a:pPr algn="l"/>
            <a:r>
              <a:rPr lang="en-GB" b="0" i="0" dirty="0">
                <a:effectLst/>
                <a:highlight>
                  <a:srgbClr val="C0C0C0"/>
                </a:highlight>
                <a:latin typeface="Arial" panose="020B0604020202020204" pitchFamily="34" charset="0"/>
              </a:rPr>
              <a:t>Iron contained in minerals combines with oxygen and water to form hydrated iron oxides as follows:</a:t>
            </a:r>
          </a:p>
          <a:p>
            <a:pPr algn="ctr"/>
            <a:r>
              <a:rPr lang="en-GB" b="0" i="0" dirty="0">
                <a:effectLst/>
                <a:highlight>
                  <a:srgbClr val="C0C0C0"/>
                </a:highlight>
                <a:latin typeface="Arial" panose="020B0604020202020204" pitchFamily="34" charset="0"/>
              </a:rPr>
              <a:t>4Fe</a:t>
            </a:r>
            <a:r>
              <a:rPr lang="en-GB" b="0" i="0" baseline="30000" dirty="0">
                <a:effectLst/>
                <a:highlight>
                  <a:srgbClr val="C0C0C0"/>
                </a:highlight>
                <a:latin typeface="Arial" panose="020B0604020202020204" pitchFamily="34" charset="0"/>
              </a:rPr>
              <a:t>++</a:t>
            </a:r>
            <a:r>
              <a:rPr lang="en-GB" b="0" i="0" dirty="0">
                <a:effectLst/>
                <a:highlight>
                  <a:srgbClr val="C0C0C0"/>
                </a:highlight>
                <a:latin typeface="Arial" panose="020B0604020202020204" pitchFamily="34" charset="0"/>
              </a:rPr>
              <a:t>      +    3O</a:t>
            </a:r>
            <a:r>
              <a:rPr lang="en-GB" b="0" i="0" baseline="-25000" dirty="0">
                <a:effectLst/>
                <a:highlight>
                  <a:srgbClr val="C0C0C0"/>
                </a:highlight>
                <a:latin typeface="Arial" panose="020B0604020202020204" pitchFamily="34" charset="0"/>
              </a:rPr>
              <a:t>2</a:t>
            </a:r>
            <a:r>
              <a:rPr lang="en-GB" b="0" i="0" dirty="0">
                <a:effectLst/>
                <a:highlight>
                  <a:srgbClr val="C0C0C0"/>
                </a:highlight>
                <a:latin typeface="Arial" panose="020B0604020202020204" pitchFamily="34" charset="0"/>
              </a:rPr>
              <a:t>      +       6H</a:t>
            </a:r>
            <a:r>
              <a:rPr lang="en-GB" b="0" i="0" baseline="-25000" dirty="0">
                <a:effectLst/>
                <a:highlight>
                  <a:srgbClr val="C0C0C0"/>
                </a:highlight>
                <a:latin typeface="Arial" panose="020B0604020202020204" pitchFamily="34" charset="0"/>
              </a:rPr>
              <a:t>2</a:t>
            </a:r>
            <a:r>
              <a:rPr lang="en-GB" b="0" i="0" dirty="0">
                <a:effectLst/>
                <a:highlight>
                  <a:srgbClr val="C0C0C0"/>
                </a:highlight>
                <a:latin typeface="Arial" panose="020B0604020202020204" pitchFamily="34" charset="0"/>
              </a:rPr>
              <a:t>O  -&gt;  2(Fe</a:t>
            </a:r>
            <a:r>
              <a:rPr lang="en-GB" b="0" i="0" baseline="-25000" dirty="0">
                <a:effectLst/>
                <a:highlight>
                  <a:srgbClr val="C0C0C0"/>
                </a:highlight>
                <a:latin typeface="Arial" panose="020B0604020202020204" pitchFamily="34" charset="0"/>
              </a:rPr>
              <a:t>2</a:t>
            </a:r>
            <a:r>
              <a:rPr lang="en-GB" b="0" i="0" dirty="0">
                <a:effectLst/>
                <a:highlight>
                  <a:srgbClr val="C0C0C0"/>
                </a:highlight>
                <a:latin typeface="Arial" panose="020B0604020202020204" pitchFamily="34" charset="0"/>
              </a:rPr>
              <a:t>O</a:t>
            </a:r>
            <a:r>
              <a:rPr lang="en-GB" b="0" i="0" baseline="-25000" dirty="0">
                <a:effectLst/>
                <a:highlight>
                  <a:srgbClr val="C0C0C0"/>
                </a:highlight>
                <a:latin typeface="Arial" panose="020B0604020202020204" pitchFamily="34" charset="0"/>
              </a:rPr>
              <a:t>3</a:t>
            </a:r>
            <a:r>
              <a:rPr lang="en-GB" b="0" i="0" dirty="0">
                <a:effectLst/>
                <a:highlight>
                  <a:srgbClr val="C0C0C0"/>
                </a:highlight>
                <a:latin typeface="Arial" panose="020B0604020202020204" pitchFamily="34" charset="0"/>
              </a:rPr>
              <a:t> 3H</a:t>
            </a:r>
            <a:r>
              <a:rPr lang="en-GB" b="0" i="0" baseline="-25000" dirty="0">
                <a:effectLst/>
                <a:highlight>
                  <a:srgbClr val="C0C0C0"/>
                </a:highlight>
                <a:latin typeface="Arial" panose="020B0604020202020204" pitchFamily="34" charset="0"/>
              </a:rPr>
              <a:t>2</a:t>
            </a:r>
            <a:r>
              <a:rPr lang="en-GB" b="0" i="0" dirty="0">
                <a:effectLst/>
                <a:highlight>
                  <a:srgbClr val="C0C0C0"/>
                </a:highlight>
                <a:latin typeface="Arial" panose="020B0604020202020204" pitchFamily="34" charset="0"/>
              </a:rPr>
              <a:t>O)</a:t>
            </a:r>
          </a:p>
          <a:p>
            <a:pPr algn="l"/>
            <a:r>
              <a:rPr lang="en-GB" b="0" i="0" dirty="0">
                <a:effectLst/>
                <a:highlight>
                  <a:srgbClr val="C0C0C0"/>
                </a:highlight>
                <a:latin typeface="Arial" panose="020B0604020202020204" pitchFamily="34" charset="0"/>
              </a:rPr>
              <a:t>     Iron-rich minerals +  Oxygen   +        Water     -&gt;     Limonite</a:t>
            </a:r>
          </a:p>
        </p:txBody>
      </p:sp>
    </p:spTree>
    <p:extLst>
      <p:ext uri="{BB962C8B-B14F-4D97-AF65-F5344CB8AC3E}">
        <p14:creationId xmlns:p14="http://schemas.microsoft.com/office/powerpoint/2010/main" val="33612964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Spheroidal and honeycomb weathering - Geological Digressions">
            <a:extLst>
              <a:ext uri="{FF2B5EF4-FFF2-40B4-BE49-F238E27FC236}">
                <a16:creationId xmlns:a16="http://schemas.microsoft.com/office/drawing/2014/main" id="{098D060B-0A14-E6EC-D17C-81ED3FE427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641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1BBA9B1-DAB9-4DD8-91D1-9CBB75E1D952}"/>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cxnSp>
        <p:nvCxnSpPr>
          <p:cNvPr id="4" name="Straight Connector 3"/>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16728" y="558267"/>
            <a:ext cx="3948143" cy="1107995"/>
            <a:chOff x="16728" y="558267"/>
            <a:chExt cx="3948143" cy="1107995"/>
          </a:xfrm>
        </p:grpSpPr>
        <p:sp>
          <p:nvSpPr>
            <p:cNvPr id="11" name="Rectangle 10"/>
            <p:cNvSpPr/>
            <p:nvPr/>
          </p:nvSpPr>
          <p:spPr>
            <a:xfrm>
              <a:off x="882110" y="742932"/>
              <a:ext cx="3082761" cy="923330"/>
            </a:xfrm>
            <a:prstGeom prst="rect">
              <a:avLst/>
            </a:prstGeom>
            <a:solidFill>
              <a:schemeClr val="bg1">
                <a:alpha val="51000"/>
              </a:schemeClr>
            </a:solidFill>
          </p:spPr>
          <p:txBody>
            <a:bodyPr wrap="square">
              <a:spAutoFit/>
            </a:bodyPr>
            <a:lstStyle/>
            <a:p>
              <a:r>
                <a:rPr lang="en-US" b="1" dirty="0">
                  <a:solidFill>
                    <a:srgbClr val="002060"/>
                  </a:solidFill>
                </a:rPr>
                <a:t>Chemical</a:t>
              </a:r>
              <a:r>
                <a:rPr lang="en-US" dirty="0">
                  <a:solidFill>
                    <a:srgbClr val="002060"/>
                  </a:solidFill>
                </a:rPr>
                <a:t> - </a:t>
              </a:r>
              <a:r>
                <a:rPr lang="en-US" dirty="0">
                  <a:solidFill>
                    <a:srgbClr val="FF0000"/>
                  </a:solidFill>
                </a:rPr>
                <a:t>Decomposition</a:t>
              </a:r>
              <a:r>
                <a:rPr lang="en-US" dirty="0">
                  <a:solidFill>
                    <a:srgbClr val="002060"/>
                  </a:solidFill>
                </a:rPr>
                <a:t> by reaction with water (</a:t>
              </a:r>
              <a:r>
                <a:rPr lang="en-US" dirty="0">
                  <a:solidFill>
                    <a:srgbClr val="FF0000"/>
                  </a:solidFill>
                </a:rPr>
                <a:t>CO</a:t>
              </a:r>
              <a:r>
                <a:rPr lang="en-US" baseline="-25000" dirty="0">
                  <a:solidFill>
                    <a:srgbClr val="FF0000"/>
                  </a:solidFill>
                </a:rPr>
                <a:t>2</a:t>
              </a:r>
              <a:r>
                <a:rPr lang="en-US" dirty="0">
                  <a:solidFill>
                    <a:srgbClr val="FF0000"/>
                  </a:solidFill>
                </a:rPr>
                <a:t> helps greatly</a:t>
              </a:r>
              <a:r>
                <a:rPr lang="en-US" dirty="0">
                  <a:solidFill>
                    <a:srgbClr val="002060"/>
                  </a:solidFill>
                </a:rPr>
                <a:t>), e.g.:</a:t>
              </a:r>
            </a:p>
          </p:txBody>
        </p:sp>
        <p:sp>
          <p:nvSpPr>
            <p:cNvPr id="19" name="TextBox 18"/>
            <p:cNvSpPr txBox="1"/>
            <p:nvPr/>
          </p:nvSpPr>
          <p:spPr>
            <a:xfrm>
              <a:off x="16728" y="558267"/>
              <a:ext cx="782587" cy="1015663"/>
            </a:xfrm>
            <a:prstGeom prst="rect">
              <a:avLst/>
            </a:prstGeom>
            <a:noFill/>
          </p:spPr>
          <p:txBody>
            <a:bodyPr wrap="none" rtlCol="0">
              <a:spAutoFit/>
            </a:bodyPr>
            <a:lstStyle/>
            <a:p>
              <a:r>
                <a:rPr lang="de-DE" sz="6000" dirty="0">
                  <a:solidFill>
                    <a:srgbClr val="002060"/>
                  </a:solidFill>
                  <a:latin typeface="Arial Black" panose="020B0A04020102020204" pitchFamily="34" charset="0"/>
                </a:rPr>
                <a:t>B</a:t>
              </a:r>
            </a:p>
          </p:txBody>
        </p:sp>
      </p:grpSp>
      <p:sp>
        <p:nvSpPr>
          <p:cNvPr id="17" name="Rectangle 16"/>
          <p:cNvSpPr/>
          <p:nvPr/>
        </p:nvSpPr>
        <p:spPr>
          <a:xfrm>
            <a:off x="213790" y="1748478"/>
            <a:ext cx="1715395" cy="1277273"/>
          </a:xfrm>
          <a:prstGeom prst="rect">
            <a:avLst/>
          </a:prstGeom>
          <a:solidFill>
            <a:schemeClr val="bg1">
              <a:alpha val="49000"/>
            </a:schemeClr>
          </a:solidFill>
        </p:spPr>
        <p:txBody>
          <a:bodyPr wrap="square">
            <a:spAutoFit/>
          </a:bodyPr>
          <a:lstStyle/>
          <a:p>
            <a:pPr marL="285750" indent="-285750">
              <a:buFont typeface="Arial" panose="020B0604020202020204" pitchFamily="34" charset="0"/>
              <a:buChar char="•"/>
            </a:pPr>
            <a:endParaRPr lang="en-US" sz="500" dirty="0">
              <a:solidFill>
                <a:srgbClr val="002060"/>
              </a:solidFill>
            </a:endParaRPr>
          </a:p>
          <a:p>
            <a:pPr marL="182880" lvl="1" indent="-342900">
              <a:buFont typeface="+mj-lt"/>
              <a:buAutoNum type="alphaLcParenR"/>
            </a:pPr>
            <a:r>
              <a:rPr lang="en-US" dirty="0">
                <a:solidFill>
                  <a:srgbClr val="002060"/>
                </a:solidFill>
              </a:rPr>
              <a:t>Dissolution</a:t>
            </a:r>
          </a:p>
          <a:p>
            <a:pPr marL="182880" lvl="1" indent="-342900">
              <a:buFont typeface="+mj-lt"/>
              <a:buAutoNum type="alphaLcParenR"/>
            </a:pPr>
            <a:r>
              <a:rPr lang="en-US" dirty="0">
                <a:solidFill>
                  <a:srgbClr val="002060"/>
                </a:solidFill>
              </a:rPr>
              <a:t>Oxidation</a:t>
            </a:r>
          </a:p>
          <a:p>
            <a:pPr marL="182880" lvl="1" indent="-342900">
              <a:buFont typeface="+mj-lt"/>
              <a:buAutoNum type="alphaLcParenR"/>
            </a:pPr>
            <a:r>
              <a:rPr lang="en-US" dirty="0">
                <a:solidFill>
                  <a:srgbClr val="002060"/>
                </a:solidFill>
              </a:rPr>
              <a:t>Hydrolysis</a:t>
            </a:r>
          </a:p>
          <a:p>
            <a:pPr marL="182880" lvl="1" indent="-342900">
              <a:buFont typeface="+mj-lt"/>
              <a:buAutoNum type="alphaLcParenR"/>
            </a:pPr>
            <a:r>
              <a:rPr lang="en-US" dirty="0">
                <a:solidFill>
                  <a:srgbClr val="002060"/>
                </a:solidFill>
              </a:rPr>
              <a:t>Hydration</a:t>
            </a:r>
            <a:endParaRPr lang="de-DE" dirty="0">
              <a:solidFill>
                <a:srgbClr val="002060"/>
              </a:solidFill>
            </a:endParaRPr>
          </a:p>
        </p:txBody>
      </p:sp>
      <p:sp>
        <p:nvSpPr>
          <p:cNvPr id="6" name="Rectangle 5">
            <a:extLst>
              <a:ext uri="{FF2B5EF4-FFF2-40B4-BE49-F238E27FC236}">
                <a16:creationId xmlns:a16="http://schemas.microsoft.com/office/drawing/2014/main" id="{776B6FBC-A26E-96C6-AF62-A5D6F043676D}"/>
              </a:ext>
            </a:extLst>
          </p:cNvPr>
          <p:cNvSpPr/>
          <p:nvPr/>
        </p:nvSpPr>
        <p:spPr>
          <a:xfrm>
            <a:off x="345947" y="6124380"/>
            <a:ext cx="2281837" cy="584775"/>
          </a:xfrm>
          <a:prstGeom prst="rect">
            <a:avLst/>
          </a:prstGeom>
          <a:solidFill>
            <a:schemeClr val="bg1">
              <a:alpha val="51000"/>
            </a:schemeClr>
          </a:solidFill>
        </p:spPr>
        <p:txBody>
          <a:bodyPr wrap="square">
            <a:spAutoFit/>
          </a:bodyPr>
          <a:lstStyle/>
          <a:p>
            <a:r>
              <a:rPr lang="en-US" sz="3200" b="1" dirty="0" err="1">
                <a:solidFill>
                  <a:srgbClr val="002060"/>
                </a:solidFill>
              </a:rPr>
              <a:t>Hydrolosis</a:t>
            </a:r>
            <a:endParaRPr lang="en-US" sz="3200" dirty="0">
              <a:solidFill>
                <a:srgbClr val="002060"/>
              </a:solidFill>
            </a:endParaRPr>
          </a:p>
        </p:txBody>
      </p:sp>
    </p:spTree>
    <p:extLst>
      <p:ext uri="{BB962C8B-B14F-4D97-AF65-F5344CB8AC3E}">
        <p14:creationId xmlns:p14="http://schemas.microsoft.com/office/powerpoint/2010/main" val="773135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Spheroidal and honeycomb weathering - Geological Digressions">
            <a:extLst>
              <a:ext uri="{FF2B5EF4-FFF2-40B4-BE49-F238E27FC236}">
                <a16:creationId xmlns:a16="http://schemas.microsoft.com/office/drawing/2014/main" id="{098D060B-0A14-E6EC-D17C-81ED3FE427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641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1BBA9B1-DAB9-4DD8-91D1-9CBB75E1D952}"/>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cxnSp>
        <p:nvCxnSpPr>
          <p:cNvPr id="4" name="Straight Connector 3"/>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16728" y="558267"/>
            <a:ext cx="3948143" cy="1107995"/>
            <a:chOff x="16728" y="558267"/>
            <a:chExt cx="3948143" cy="1107995"/>
          </a:xfrm>
        </p:grpSpPr>
        <p:sp>
          <p:nvSpPr>
            <p:cNvPr id="11" name="Rectangle 10"/>
            <p:cNvSpPr/>
            <p:nvPr/>
          </p:nvSpPr>
          <p:spPr>
            <a:xfrm>
              <a:off x="882110" y="742932"/>
              <a:ext cx="3082761" cy="923330"/>
            </a:xfrm>
            <a:prstGeom prst="rect">
              <a:avLst/>
            </a:prstGeom>
            <a:solidFill>
              <a:schemeClr val="bg1">
                <a:alpha val="51000"/>
              </a:schemeClr>
            </a:solidFill>
          </p:spPr>
          <p:txBody>
            <a:bodyPr wrap="square">
              <a:spAutoFit/>
            </a:bodyPr>
            <a:lstStyle/>
            <a:p>
              <a:r>
                <a:rPr lang="en-US" b="1" dirty="0">
                  <a:solidFill>
                    <a:srgbClr val="002060"/>
                  </a:solidFill>
                </a:rPr>
                <a:t>Chemical</a:t>
              </a:r>
              <a:r>
                <a:rPr lang="en-US" dirty="0">
                  <a:solidFill>
                    <a:srgbClr val="002060"/>
                  </a:solidFill>
                </a:rPr>
                <a:t> - </a:t>
              </a:r>
              <a:r>
                <a:rPr lang="en-US" dirty="0">
                  <a:solidFill>
                    <a:srgbClr val="FF0000"/>
                  </a:solidFill>
                </a:rPr>
                <a:t>Decomposition</a:t>
              </a:r>
              <a:r>
                <a:rPr lang="en-US" dirty="0">
                  <a:solidFill>
                    <a:srgbClr val="002060"/>
                  </a:solidFill>
                </a:rPr>
                <a:t> by reaction with water (</a:t>
              </a:r>
              <a:r>
                <a:rPr lang="en-US" dirty="0">
                  <a:solidFill>
                    <a:srgbClr val="FF0000"/>
                  </a:solidFill>
                </a:rPr>
                <a:t>CO</a:t>
              </a:r>
              <a:r>
                <a:rPr lang="en-US" baseline="-25000" dirty="0">
                  <a:solidFill>
                    <a:srgbClr val="FF0000"/>
                  </a:solidFill>
                </a:rPr>
                <a:t>2</a:t>
              </a:r>
              <a:r>
                <a:rPr lang="en-US" dirty="0">
                  <a:solidFill>
                    <a:srgbClr val="FF0000"/>
                  </a:solidFill>
                </a:rPr>
                <a:t> helps greatly</a:t>
              </a:r>
              <a:r>
                <a:rPr lang="en-US" dirty="0">
                  <a:solidFill>
                    <a:srgbClr val="002060"/>
                  </a:solidFill>
                </a:rPr>
                <a:t>), e.g.:</a:t>
              </a:r>
            </a:p>
          </p:txBody>
        </p:sp>
        <p:sp>
          <p:nvSpPr>
            <p:cNvPr id="19" name="TextBox 18"/>
            <p:cNvSpPr txBox="1"/>
            <p:nvPr/>
          </p:nvSpPr>
          <p:spPr>
            <a:xfrm>
              <a:off x="16728" y="558267"/>
              <a:ext cx="782587" cy="1015663"/>
            </a:xfrm>
            <a:prstGeom prst="rect">
              <a:avLst/>
            </a:prstGeom>
            <a:noFill/>
          </p:spPr>
          <p:txBody>
            <a:bodyPr wrap="none" rtlCol="0">
              <a:spAutoFit/>
            </a:bodyPr>
            <a:lstStyle/>
            <a:p>
              <a:r>
                <a:rPr lang="de-DE" sz="6000" dirty="0">
                  <a:solidFill>
                    <a:srgbClr val="002060"/>
                  </a:solidFill>
                  <a:latin typeface="Arial Black" panose="020B0A04020102020204" pitchFamily="34" charset="0"/>
                </a:rPr>
                <a:t>B</a:t>
              </a:r>
            </a:p>
          </p:txBody>
        </p:sp>
      </p:grpSp>
      <p:sp>
        <p:nvSpPr>
          <p:cNvPr id="17" name="Rectangle 16"/>
          <p:cNvSpPr/>
          <p:nvPr/>
        </p:nvSpPr>
        <p:spPr>
          <a:xfrm>
            <a:off x="213790" y="1748478"/>
            <a:ext cx="1715395" cy="1277273"/>
          </a:xfrm>
          <a:prstGeom prst="rect">
            <a:avLst/>
          </a:prstGeom>
          <a:solidFill>
            <a:schemeClr val="bg1">
              <a:alpha val="49000"/>
            </a:schemeClr>
          </a:solidFill>
        </p:spPr>
        <p:txBody>
          <a:bodyPr wrap="square">
            <a:spAutoFit/>
          </a:bodyPr>
          <a:lstStyle/>
          <a:p>
            <a:pPr marL="285750" indent="-285750">
              <a:buFont typeface="Arial" panose="020B0604020202020204" pitchFamily="34" charset="0"/>
              <a:buChar char="•"/>
            </a:pPr>
            <a:endParaRPr lang="en-US" sz="500" dirty="0">
              <a:solidFill>
                <a:srgbClr val="002060"/>
              </a:solidFill>
            </a:endParaRPr>
          </a:p>
          <a:p>
            <a:pPr marL="182880" lvl="1" indent="-342900">
              <a:buFont typeface="+mj-lt"/>
              <a:buAutoNum type="alphaLcParenR"/>
            </a:pPr>
            <a:r>
              <a:rPr lang="en-US" dirty="0">
                <a:solidFill>
                  <a:srgbClr val="002060"/>
                </a:solidFill>
              </a:rPr>
              <a:t>Dissolution</a:t>
            </a:r>
          </a:p>
          <a:p>
            <a:pPr marL="182880" lvl="1" indent="-342900">
              <a:buFont typeface="+mj-lt"/>
              <a:buAutoNum type="alphaLcParenR"/>
            </a:pPr>
            <a:r>
              <a:rPr lang="en-US" dirty="0">
                <a:solidFill>
                  <a:srgbClr val="002060"/>
                </a:solidFill>
              </a:rPr>
              <a:t>Oxidation</a:t>
            </a:r>
          </a:p>
          <a:p>
            <a:pPr marL="182880" lvl="1" indent="-342900">
              <a:buFont typeface="+mj-lt"/>
              <a:buAutoNum type="alphaLcParenR"/>
            </a:pPr>
            <a:r>
              <a:rPr lang="en-US" dirty="0">
                <a:solidFill>
                  <a:srgbClr val="002060"/>
                </a:solidFill>
              </a:rPr>
              <a:t>Hydrolysis</a:t>
            </a:r>
          </a:p>
          <a:p>
            <a:pPr marL="182880" lvl="1" indent="-342900">
              <a:buFont typeface="+mj-lt"/>
              <a:buAutoNum type="alphaLcParenR"/>
            </a:pPr>
            <a:r>
              <a:rPr lang="en-US" dirty="0">
                <a:solidFill>
                  <a:srgbClr val="002060"/>
                </a:solidFill>
              </a:rPr>
              <a:t>Hydration</a:t>
            </a:r>
            <a:endParaRPr lang="de-DE" dirty="0">
              <a:solidFill>
                <a:srgbClr val="002060"/>
              </a:solidFill>
            </a:endParaRPr>
          </a:p>
        </p:txBody>
      </p:sp>
      <p:sp>
        <p:nvSpPr>
          <p:cNvPr id="6" name="Rectangle 5">
            <a:extLst>
              <a:ext uri="{FF2B5EF4-FFF2-40B4-BE49-F238E27FC236}">
                <a16:creationId xmlns:a16="http://schemas.microsoft.com/office/drawing/2014/main" id="{776B6FBC-A26E-96C6-AF62-A5D6F043676D}"/>
              </a:ext>
            </a:extLst>
          </p:cNvPr>
          <p:cNvSpPr/>
          <p:nvPr/>
        </p:nvSpPr>
        <p:spPr>
          <a:xfrm>
            <a:off x="345947" y="6124380"/>
            <a:ext cx="2281837" cy="584775"/>
          </a:xfrm>
          <a:prstGeom prst="rect">
            <a:avLst/>
          </a:prstGeom>
          <a:solidFill>
            <a:schemeClr val="bg1">
              <a:alpha val="51000"/>
            </a:schemeClr>
          </a:solidFill>
        </p:spPr>
        <p:txBody>
          <a:bodyPr wrap="square">
            <a:spAutoFit/>
          </a:bodyPr>
          <a:lstStyle/>
          <a:p>
            <a:r>
              <a:rPr lang="en-US" sz="3200" b="1" dirty="0" err="1">
                <a:solidFill>
                  <a:srgbClr val="002060"/>
                </a:solidFill>
              </a:rPr>
              <a:t>Hydrolosis</a:t>
            </a:r>
            <a:endParaRPr lang="en-US" sz="3200" dirty="0">
              <a:solidFill>
                <a:srgbClr val="002060"/>
              </a:solidFill>
            </a:endParaRPr>
          </a:p>
        </p:txBody>
      </p:sp>
      <p:sp>
        <p:nvSpPr>
          <p:cNvPr id="7" name="TextBox 6">
            <a:extLst>
              <a:ext uri="{FF2B5EF4-FFF2-40B4-BE49-F238E27FC236}">
                <a16:creationId xmlns:a16="http://schemas.microsoft.com/office/drawing/2014/main" id="{B23426FF-9DDF-04A5-1940-03C477D6AC55}"/>
              </a:ext>
            </a:extLst>
          </p:cNvPr>
          <p:cNvSpPr txBox="1"/>
          <p:nvPr/>
        </p:nvSpPr>
        <p:spPr>
          <a:xfrm>
            <a:off x="2437863" y="2144750"/>
            <a:ext cx="6857496" cy="3970318"/>
          </a:xfrm>
          <a:prstGeom prst="rect">
            <a:avLst/>
          </a:prstGeom>
          <a:noFill/>
        </p:spPr>
        <p:txBody>
          <a:bodyPr wrap="square">
            <a:spAutoFit/>
          </a:bodyPr>
          <a:lstStyle/>
          <a:p>
            <a:pPr algn="l"/>
            <a:r>
              <a:rPr lang="en-GB" b="1" i="0" dirty="0">
                <a:effectLst/>
                <a:highlight>
                  <a:srgbClr val="C0C0C0"/>
                </a:highlight>
                <a:latin typeface="Arial" panose="020B0604020202020204" pitchFamily="34" charset="0"/>
              </a:rPr>
              <a:t>Hydrolysis</a:t>
            </a:r>
            <a:r>
              <a:rPr lang="en-GB" b="0" i="0" dirty="0">
                <a:effectLst/>
                <a:highlight>
                  <a:srgbClr val="C0C0C0"/>
                </a:highlight>
                <a:latin typeface="Arial" panose="020B0604020202020204" pitchFamily="34" charset="0"/>
              </a:rPr>
              <a:t>: This reaction is responsible for the formation of clays, the most important mineral in soils. A typical hydrolytic reaction occurs when orthoclase feldspar reacts with slightly acidic water to form clay minerals, potassium ions, and silica in solution:</a:t>
            </a:r>
          </a:p>
          <a:p>
            <a:pPr algn="ctr"/>
            <a:r>
              <a:rPr lang="en-GB" b="0" i="0" dirty="0">
                <a:effectLst/>
                <a:highlight>
                  <a:srgbClr val="C0C0C0"/>
                </a:highlight>
                <a:latin typeface="Arial" panose="020B0604020202020204" pitchFamily="34" charset="0"/>
              </a:rPr>
              <a:t>2KAlSi</a:t>
            </a:r>
            <a:r>
              <a:rPr lang="en-GB" b="0" i="0" baseline="-25000" dirty="0">
                <a:effectLst/>
                <a:highlight>
                  <a:srgbClr val="C0C0C0"/>
                </a:highlight>
                <a:latin typeface="Arial" panose="020B0604020202020204" pitchFamily="34" charset="0"/>
              </a:rPr>
              <a:t>3</a:t>
            </a:r>
            <a:r>
              <a:rPr lang="en-GB" b="0" i="0" dirty="0">
                <a:effectLst/>
                <a:highlight>
                  <a:srgbClr val="C0C0C0"/>
                </a:highlight>
                <a:latin typeface="Arial" panose="020B0604020202020204" pitchFamily="34" charset="0"/>
              </a:rPr>
              <a:t>O</a:t>
            </a:r>
            <a:r>
              <a:rPr lang="en-GB" b="0" i="0" baseline="-25000" dirty="0">
                <a:effectLst/>
                <a:highlight>
                  <a:srgbClr val="C0C0C0"/>
                </a:highlight>
                <a:latin typeface="Arial" panose="020B0604020202020204" pitchFamily="34" charset="0"/>
              </a:rPr>
              <a:t>8</a:t>
            </a:r>
            <a:r>
              <a:rPr lang="en-GB" b="0" i="0" dirty="0">
                <a:effectLst/>
                <a:highlight>
                  <a:srgbClr val="C0C0C0"/>
                </a:highlight>
                <a:latin typeface="Arial" panose="020B0604020202020204" pitchFamily="34" charset="0"/>
              </a:rPr>
              <a:t>       +   2H</a:t>
            </a:r>
            <a:r>
              <a:rPr lang="en-GB" b="0" i="0" baseline="30000" dirty="0">
                <a:effectLst/>
                <a:highlight>
                  <a:srgbClr val="C0C0C0"/>
                </a:highlight>
                <a:latin typeface="Arial" panose="020B0604020202020204" pitchFamily="34" charset="0"/>
              </a:rPr>
              <a:t>+</a:t>
            </a:r>
            <a:r>
              <a:rPr lang="en-GB" b="0" i="0" dirty="0">
                <a:effectLst/>
                <a:highlight>
                  <a:srgbClr val="C0C0C0"/>
                </a:highlight>
                <a:latin typeface="Arial" panose="020B0604020202020204" pitchFamily="34" charset="0"/>
              </a:rPr>
              <a:t>   +  9H</a:t>
            </a:r>
            <a:r>
              <a:rPr lang="en-GB" b="0" i="0" baseline="-25000" dirty="0">
                <a:effectLst/>
                <a:highlight>
                  <a:srgbClr val="C0C0C0"/>
                </a:highlight>
                <a:latin typeface="Arial" panose="020B0604020202020204" pitchFamily="34" charset="0"/>
              </a:rPr>
              <a:t>2</a:t>
            </a:r>
            <a:r>
              <a:rPr lang="en-GB" b="0" i="0" dirty="0">
                <a:effectLst/>
                <a:highlight>
                  <a:srgbClr val="C0C0C0"/>
                </a:highlight>
                <a:latin typeface="Arial" panose="020B0604020202020204" pitchFamily="34" charset="0"/>
              </a:rPr>
              <a:t>O  -&gt;  Al2Si</a:t>
            </a:r>
            <a:r>
              <a:rPr lang="en-GB" b="0" i="0" baseline="-25000" dirty="0">
                <a:effectLst/>
                <a:highlight>
                  <a:srgbClr val="C0C0C0"/>
                </a:highlight>
                <a:latin typeface="Arial" panose="020B0604020202020204" pitchFamily="34" charset="0"/>
              </a:rPr>
              <a:t>2</a:t>
            </a:r>
            <a:r>
              <a:rPr lang="en-GB" b="0" i="0" dirty="0">
                <a:effectLst/>
                <a:highlight>
                  <a:srgbClr val="C0C0C0"/>
                </a:highlight>
                <a:latin typeface="Arial" panose="020B0604020202020204" pitchFamily="34" charset="0"/>
              </a:rPr>
              <a:t>O</a:t>
            </a:r>
            <a:r>
              <a:rPr lang="en-GB" b="0" i="0" baseline="-25000" dirty="0">
                <a:effectLst/>
                <a:highlight>
                  <a:srgbClr val="C0C0C0"/>
                </a:highlight>
                <a:latin typeface="Arial" panose="020B0604020202020204" pitchFamily="34" charset="0"/>
              </a:rPr>
              <a:t>5</a:t>
            </a:r>
            <a:r>
              <a:rPr lang="en-GB" b="0" i="0" dirty="0">
                <a:effectLst/>
                <a:highlight>
                  <a:srgbClr val="C0C0C0"/>
                </a:highlight>
                <a:latin typeface="Arial" panose="020B0604020202020204" pitchFamily="34" charset="0"/>
              </a:rPr>
              <a:t> (OH)</a:t>
            </a:r>
            <a:r>
              <a:rPr lang="en-GB" b="0" i="0" baseline="-25000" dirty="0">
                <a:effectLst/>
                <a:highlight>
                  <a:srgbClr val="C0C0C0"/>
                </a:highlight>
                <a:latin typeface="Arial" panose="020B0604020202020204" pitchFamily="34" charset="0"/>
              </a:rPr>
              <a:t>4</a:t>
            </a:r>
            <a:r>
              <a:rPr lang="en-GB" b="0" i="0" dirty="0">
                <a:effectLst/>
                <a:highlight>
                  <a:srgbClr val="C0C0C0"/>
                </a:highlight>
                <a:latin typeface="Arial" panose="020B0604020202020204" pitchFamily="34" charset="0"/>
              </a:rPr>
              <a:t>     +    2K</a:t>
            </a:r>
            <a:r>
              <a:rPr lang="en-GB" b="0" i="0" baseline="30000" dirty="0">
                <a:effectLst/>
                <a:highlight>
                  <a:srgbClr val="C0C0C0"/>
                </a:highlight>
                <a:latin typeface="Arial" panose="020B0604020202020204" pitchFamily="34" charset="0"/>
              </a:rPr>
              <a:t>+</a:t>
            </a:r>
            <a:r>
              <a:rPr lang="en-GB" b="0" i="0" dirty="0">
                <a:effectLst/>
                <a:highlight>
                  <a:srgbClr val="C0C0C0"/>
                </a:highlight>
                <a:latin typeface="Arial" panose="020B0604020202020204" pitchFamily="34" charset="0"/>
              </a:rPr>
              <a:t>       +    4H</a:t>
            </a:r>
            <a:r>
              <a:rPr lang="en-GB" b="0" i="0" baseline="-25000" dirty="0">
                <a:effectLst/>
                <a:highlight>
                  <a:srgbClr val="C0C0C0"/>
                </a:highlight>
                <a:latin typeface="Arial" panose="020B0604020202020204" pitchFamily="34" charset="0"/>
              </a:rPr>
              <a:t>4</a:t>
            </a:r>
            <a:r>
              <a:rPr lang="en-GB" b="0" i="0" dirty="0">
                <a:effectLst/>
                <a:highlight>
                  <a:srgbClr val="C0C0C0"/>
                </a:highlight>
                <a:latin typeface="Arial" panose="020B0604020202020204" pitchFamily="34" charset="0"/>
              </a:rPr>
              <a:t>SiO</a:t>
            </a:r>
            <a:r>
              <a:rPr lang="en-GB" b="0" i="0" baseline="-25000" dirty="0">
                <a:effectLst/>
                <a:highlight>
                  <a:srgbClr val="C0C0C0"/>
                </a:highlight>
                <a:latin typeface="Arial" panose="020B0604020202020204" pitchFamily="34" charset="0"/>
              </a:rPr>
              <a:t>4</a:t>
            </a:r>
            <a:endParaRPr lang="en-GB" b="0" i="0" dirty="0">
              <a:effectLst/>
              <a:highlight>
                <a:srgbClr val="C0C0C0"/>
              </a:highlight>
              <a:latin typeface="Arial" panose="020B0604020202020204" pitchFamily="34" charset="0"/>
            </a:endParaRPr>
          </a:p>
          <a:p>
            <a:pPr algn="ctr"/>
            <a:r>
              <a:rPr lang="en-GB" b="0" i="0" dirty="0">
                <a:effectLst/>
                <a:highlight>
                  <a:srgbClr val="C0C0C0"/>
                </a:highlight>
                <a:latin typeface="Arial" panose="020B0604020202020204" pitchFamily="34" charset="0"/>
              </a:rPr>
              <a:t>Orthoclase feldspar      acid      water          clay mineral      potassium ion   soluble silica</a:t>
            </a:r>
          </a:p>
          <a:p>
            <a:pPr algn="ctr"/>
            <a:endParaRPr lang="en-GB" b="0" i="0" dirty="0">
              <a:effectLst/>
              <a:highlight>
                <a:srgbClr val="C0C0C0"/>
              </a:highlight>
              <a:latin typeface="Arial" panose="020B0604020202020204" pitchFamily="34" charset="0"/>
            </a:endParaRPr>
          </a:p>
          <a:p>
            <a:pPr algn="l"/>
            <a:r>
              <a:rPr lang="en-GB" b="0" i="0" dirty="0">
                <a:effectLst/>
                <a:highlight>
                  <a:srgbClr val="C0C0C0"/>
                </a:highlight>
                <a:latin typeface="Arial" panose="020B0604020202020204" pitchFamily="34" charset="0"/>
              </a:rPr>
              <a:t>The ions released from silicate minerals in the weathering process are sodium, potassium, calcium, iron, and magnesium ions. They are carried away by rain and river waters or become important soil nutrients.</a:t>
            </a:r>
          </a:p>
        </p:txBody>
      </p:sp>
    </p:spTree>
    <p:extLst>
      <p:ext uri="{BB962C8B-B14F-4D97-AF65-F5344CB8AC3E}">
        <p14:creationId xmlns:p14="http://schemas.microsoft.com/office/powerpoint/2010/main" val="32146405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Spheroidal and honeycomb weathering - Geological Digressions">
            <a:extLst>
              <a:ext uri="{FF2B5EF4-FFF2-40B4-BE49-F238E27FC236}">
                <a16:creationId xmlns:a16="http://schemas.microsoft.com/office/drawing/2014/main" id="{098D060B-0A14-E6EC-D17C-81ED3FE427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641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1BBA9B1-DAB9-4DD8-91D1-9CBB75E1D952}"/>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cxnSp>
        <p:nvCxnSpPr>
          <p:cNvPr id="4" name="Straight Connector 3"/>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16728" y="558267"/>
            <a:ext cx="3948143" cy="1107995"/>
            <a:chOff x="16728" y="558267"/>
            <a:chExt cx="3948143" cy="1107995"/>
          </a:xfrm>
        </p:grpSpPr>
        <p:sp>
          <p:nvSpPr>
            <p:cNvPr id="11" name="Rectangle 10"/>
            <p:cNvSpPr/>
            <p:nvPr/>
          </p:nvSpPr>
          <p:spPr>
            <a:xfrm>
              <a:off x="882110" y="742932"/>
              <a:ext cx="3082761" cy="923330"/>
            </a:xfrm>
            <a:prstGeom prst="rect">
              <a:avLst/>
            </a:prstGeom>
            <a:solidFill>
              <a:schemeClr val="bg1">
                <a:alpha val="51000"/>
              </a:schemeClr>
            </a:solidFill>
          </p:spPr>
          <p:txBody>
            <a:bodyPr wrap="square">
              <a:spAutoFit/>
            </a:bodyPr>
            <a:lstStyle/>
            <a:p>
              <a:r>
                <a:rPr lang="en-US" b="1" dirty="0">
                  <a:solidFill>
                    <a:srgbClr val="002060"/>
                  </a:solidFill>
                </a:rPr>
                <a:t>Chemical</a:t>
              </a:r>
              <a:r>
                <a:rPr lang="en-US" dirty="0">
                  <a:solidFill>
                    <a:srgbClr val="002060"/>
                  </a:solidFill>
                </a:rPr>
                <a:t> - </a:t>
              </a:r>
              <a:r>
                <a:rPr lang="en-US" dirty="0">
                  <a:solidFill>
                    <a:srgbClr val="FF0000"/>
                  </a:solidFill>
                </a:rPr>
                <a:t>Decomposition</a:t>
              </a:r>
              <a:r>
                <a:rPr lang="en-US" dirty="0">
                  <a:solidFill>
                    <a:srgbClr val="002060"/>
                  </a:solidFill>
                </a:rPr>
                <a:t> by reaction with water (</a:t>
              </a:r>
              <a:r>
                <a:rPr lang="en-US" dirty="0">
                  <a:solidFill>
                    <a:srgbClr val="FF0000"/>
                  </a:solidFill>
                </a:rPr>
                <a:t>CO</a:t>
              </a:r>
              <a:r>
                <a:rPr lang="en-US" baseline="-25000" dirty="0">
                  <a:solidFill>
                    <a:srgbClr val="FF0000"/>
                  </a:solidFill>
                </a:rPr>
                <a:t>2</a:t>
              </a:r>
              <a:r>
                <a:rPr lang="en-US" dirty="0">
                  <a:solidFill>
                    <a:srgbClr val="FF0000"/>
                  </a:solidFill>
                </a:rPr>
                <a:t> helps greatly</a:t>
              </a:r>
              <a:r>
                <a:rPr lang="en-US" dirty="0">
                  <a:solidFill>
                    <a:srgbClr val="002060"/>
                  </a:solidFill>
                </a:rPr>
                <a:t>), e.g.:</a:t>
              </a:r>
            </a:p>
          </p:txBody>
        </p:sp>
        <p:sp>
          <p:nvSpPr>
            <p:cNvPr id="19" name="TextBox 18"/>
            <p:cNvSpPr txBox="1"/>
            <p:nvPr/>
          </p:nvSpPr>
          <p:spPr>
            <a:xfrm>
              <a:off x="16728" y="558267"/>
              <a:ext cx="782587" cy="1015663"/>
            </a:xfrm>
            <a:prstGeom prst="rect">
              <a:avLst/>
            </a:prstGeom>
            <a:noFill/>
          </p:spPr>
          <p:txBody>
            <a:bodyPr wrap="none" rtlCol="0">
              <a:spAutoFit/>
            </a:bodyPr>
            <a:lstStyle/>
            <a:p>
              <a:r>
                <a:rPr lang="de-DE" sz="6000" dirty="0">
                  <a:solidFill>
                    <a:srgbClr val="002060"/>
                  </a:solidFill>
                  <a:latin typeface="Arial Black" panose="020B0A04020102020204" pitchFamily="34" charset="0"/>
                </a:rPr>
                <a:t>B</a:t>
              </a:r>
            </a:p>
          </p:txBody>
        </p:sp>
      </p:grpSp>
      <p:sp>
        <p:nvSpPr>
          <p:cNvPr id="17" name="Rectangle 16"/>
          <p:cNvSpPr/>
          <p:nvPr/>
        </p:nvSpPr>
        <p:spPr>
          <a:xfrm>
            <a:off x="213790" y="1748478"/>
            <a:ext cx="1715395" cy="1277273"/>
          </a:xfrm>
          <a:prstGeom prst="rect">
            <a:avLst/>
          </a:prstGeom>
          <a:solidFill>
            <a:schemeClr val="bg1">
              <a:alpha val="49000"/>
            </a:schemeClr>
          </a:solidFill>
        </p:spPr>
        <p:txBody>
          <a:bodyPr wrap="square">
            <a:spAutoFit/>
          </a:bodyPr>
          <a:lstStyle/>
          <a:p>
            <a:pPr marL="285750" indent="-285750">
              <a:buFont typeface="Arial" panose="020B0604020202020204" pitchFamily="34" charset="0"/>
              <a:buChar char="•"/>
            </a:pPr>
            <a:endParaRPr lang="en-US" sz="500" dirty="0">
              <a:solidFill>
                <a:srgbClr val="002060"/>
              </a:solidFill>
            </a:endParaRPr>
          </a:p>
          <a:p>
            <a:pPr marL="182880" lvl="1" indent="-342900">
              <a:buFont typeface="+mj-lt"/>
              <a:buAutoNum type="alphaLcParenR"/>
            </a:pPr>
            <a:r>
              <a:rPr lang="en-US" dirty="0">
                <a:solidFill>
                  <a:srgbClr val="002060"/>
                </a:solidFill>
              </a:rPr>
              <a:t>Dissolution</a:t>
            </a:r>
          </a:p>
          <a:p>
            <a:pPr marL="182880" lvl="1" indent="-342900">
              <a:buFont typeface="+mj-lt"/>
              <a:buAutoNum type="alphaLcParenR"/>
            </a:pPr>
            <a:r>
              <a:rPr lang="en-US" dirty="0">
                <a:solidFill>
                  <a:srgbClr val="002060"/>
                </a:solidFill>
              </a:rPr>
              <a:t>Oxidation</a:t>
            </a:r>
          </a:p>
          <a:p>
            <a:pPr marL="182880" lvl="1" indent="-342900">
              <a:buFont typeface="+mj-lt"/>
              <a:buAutoNum type="alphaLcParenR"/>
            </a:pPr>
            <a:r>
              <a:rPr lang="en-US" dirty="0">
                <a:solidFill>
                  <a:srgbClr val="002060"/>
                </a:solidFill>
              </a:rPr>
              <a:t>Hydrolysis</a:t>
            </a:r>
          </a:p>
          <a:p>
            <a:pPr marL="182880" lvl="1" indent="-342900">
              <a:buFont typeface="+mj-lt"/>
              <a:buAutoNum type="alphaLcParenR"/>
            </a:pPr>
            <a:r>
              <a:rPr lang="en-US" dirty="0">
                <a:solidFill>
                  <a:srgbClr val="002060"/>
                </a:solidFill>
              </a:rPr>
              <a:t>Hydration</a:t>
            </a:r>
            <a:endParaRPr lang="de-DE" dirty="0">
              <a:solidFill>
                <a:srgbClr val="002060"/>
              </a:solidFill>
            </a:endParaRPr>
          </a:p>
        </p:txBody>
      </p:sp>
      <p:sp>
        <p:nvSpPr>
          <p:cNvPr id="6" name="Rectangle 5">
            <a:extLst>
              <a:ext uri="{FF2B5EF4-FFF2-40B4-BE49-F238E27FC236}">
                <a16:creationId xmlns:a16="http://schemas.microsoft.com/office/drawing/2014/main" id="{776B6FBC-A26E-96C6-AF62-A5D6F043676D}"/>
              </a:ext>
            </a:extLst>
          </p:cNvPr>
          <p:cNvSpPr/>
          <p:nvPr/>
        </p:nvSpPr>
        <p:spPr>
          <a:xfrm>
            <a:off x="345947" y="6124380"/>
            <a:ext cx="2281837" cy="584775"/>
          </a:xfrm>
          <a:prstGeom prst="rect">
            <a:avLst/>
          </a:prstGeom>
          <a:solidFill>
            <a:schemeClr val="bg1">
              <a:alpha val="51000"/>
            </a:schemeClr>
          </a:solidFill>
        </p:spPr>
        <p:txBody>
          <a:bodyPr wrap="square">
            <a:spAutoFit/>
          </a:bodyPr>
          <a:lstStyle/>
          <a:p>
            <a:r>
              <a:rPr lang="en-US" sz="3200" b="1" dirty="0" err="1">
                <a:solidFill>
                  <a:srgbClr val="002060"/>
                </a:solidFill>
              </a:rPr>
              <a:t>Hydrolosis</a:t>
            </a:r>
            <a:endParaRPr lang="en-US" sz="3200" dirty="0">
              <a:solidFill>
                <a:srgbClr val="002060"/>
              </a:solidFill>
            </a:endParaRPr>
          </a:p>
        </p:txBody>
      </p:sp>
      <p:pic>
        <p:nvPicPr>
          <p:cNvPr id="4098" name="Picture 2" descr="Potassium feldspar (formula KAlSi3O8) is broken down by water to produce kaolinite (a clay mineral, formula Al2Si2O5(OH)4), quartz (formula SiO2), and potassium and hydroxyl ions.">
            <a:extLst>
              <a:ext uri="{FF2B5EF4-FFF2-40B4-BE49-F238E27FC236}">
                <a16:creationId xmlns:a16="http://schemas.microsoft.com/office/drawing/2014/main" id="{804C5E56-FBF4-59E0-5E64-C07FB08D69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3" y="1813718"/>
            <a:ext cx="6415043" cy="3775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19081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Gypsum Crystals">
            <a:extLst>
              <a:ext uri="{FF2B5EF4-FFF2-40B4-BE49-F238E27FC236}">
                <a16:creationId xmlns:a16="http://schemas.microsoft.com/office/drawing/2014/main" id="{DF265DAF-AF94-C222-075D-D55D7CECC5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4" r="33576"/>
          <a:stretch/>
        </p:blipFill>
        <p:spPr bwMode="auto">
          <a:xfrm>
            <a:off x="0" y="0"/>
            <a:ext cx="9127272" cy="685023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1BBA9B1-DAB9-4DD8-91D1-9CBB75E1D952}"/>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cxnSp>
        <p:nvCxnSpPr>
          <p:cNvPr id="4" name="Straight Connector 3"/>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16728" y="558267"/>
            <a:ext cx="3948143" cy="1107995"/>
            <a:chOff x="16728" y="558267"/>
            <a:chExt cx="3948143" cy="1107995"/>
          </a:xfrm>
        </p:grpSpPr>
        <p:sp>
          <p:nvSpPr>
            <p:cNvPr id="11" name="Rectangle 10"/>
            <p:cNvSpPr/>
            <p:nvPr/>
          </p:nvSpPr>
          <p:spPr>
            <a:xfrm>
              <a:off x="882110" y="742932"/>
              <a:ext cx="3082761" cy="923330"/>
            </a:xfrm>
            <a:prstGeom prst="rect">
              <a:avLst/>
            </a:prstGeom>
            <a:solidFill>
              <a:schemeClr val="bg1">
                <a:alpha val="51000"/>
              </a:schemeClr>
            </a:solidFill>
          </p:spPr>
          <p:txBody>
            <a:bodyPr wrap="square">
              <a:spAutoFit/>
            </a:bodyPr>
            <a:lstStyle/>
            <a:p>
              <a:r>
                <a:rPr lang="en-US" b="1" dirty="0">
                  <a:solidFill>
                    <a:srgbClr val="002060"/>
                  </a:solidFill>
                </a:rPr>
                <a:t>Chemical</a:t>
              </a:r>
              <a:r>
                <a:rPr lang="en-US" dirty="0">
                  <a:solidFill>
                    <a:srgbClr val="002060"/>
                  </a:solidFill>
                </a:rPr>
                <a:t> - </a:t>
              </a:r>
              <a:r>
                <a:rPr lang="en-US" dirty="0">
                  <a:solidFill>
                    <a:srgbClr val="FF0000"/>
                  </a:solidFill>
                </a:rPr>
                <a:t>Decomposition</a:t>
              </a:r>
              <a:r>
                <a:rPr lang="en-US" dirty="0">
                  <a:solidFill>
                    <a:srgbClr val="002060"/>
                  </a:solidFill>
                </a:rPr>
                <a:t> by reaction with water (</a:t>
              </a:r>
              <a:r>
                <a:rPr lang="en-US" dirty="0">
                  <a:solidFill>
                    <a:srgbClr val="FF0000"/>
                  </a:solidFill>
                </a:rPr>
                <a:t>CO</a:t>
              </a:r>
              <a:r>
                <a:rPr lang="en-US" baseline="-25000" dirty="0">
                  <a:solidFill>
                    <a:srgbClr val="FF0000"/>
                  </a:solidFill>
                </a:rPr>
                <a:t>2</a:t>
              </a:r>
              <a:r>
                <a:rPr lang="en-US" dirty="0">
                  <a:solidFill>
                    <a:srgbClr val="FF0000"/>
                  </a:solidFill>
                </a:rPr>
                <a:t> helps greatly</a:t>
              </a:r>
              <a:r>
                <a:rPr lang="en-US" dirty="0">
                  <a:solidFill>
                    <a:srgbClr val="002060"/>
                  </a:solidFill>
                </a:rPr>
                <a:t>), e.g.:</a:t>
              </a:r>
            </a:p>
          </p:txBody>
        </p:sp>
        <p:sp>
          <p:nvSpPr>
            <p:cNvPr id="19" name="TextBox 18"/>
            <p:cNvSpPr txBox="1"/>
            <p:nvPr/>
          </p:nvSpPr>
          <p:spPr>
            <a:xfrm>
              <a:off x="16728" y="558267"/>
              <a:ext cx="782587" cy="1015663"/>
            </a:xfrm>
            <a:prstGeom prst="rect">
              <a:avLst/>
            </a:prstGeom>
            <a:noFill/>
          </p:spPr>
          <p:txBody>
            <a:bodyPr wrap="none" rtlCol="0">
              <a:spAutoFit/>
            </a:bodyPr>
            <a:lstStyle/>
            <a:p>
              <a:r>
                <a:rPr lang="de-DE" sz="6000" dirty="0">
                  <a:solidFill>
                    <a:srgbClr val="002060"/>
                  </a:solidFill>
                  <a:latin typeface="Arial Black" panose="020B0A04020102020204" pitchFamily="34" charset="0"/>
                </a:rPr>
                <a:t>B</a:t>
              </a:r>
            </a:p>
          </p:txBody>
        </p:sp>
      </p:grpSp>
      <p:sp>
        <p:nvSpPr>
          <p:cNvPr id="17" name="Rectangle 16"/>
          <p:cNvSpPr/>
          <p:nvPr/>
        </p:nvSpPr>
        <p:spPr>
          <a:xfrm>
            <a:off x="213790" y="1748478"/>
            <a:ext cx="1715395" cy="1277273"/>
          </a:xfrm>
          <a:prstGeom prst="rect">
            <a:avLst/>
          </a:prstGeom>
          <a:solidFill>
            <a:schemeClr val="bg1">
              <a:alpha val="49000"/>
            </a:schemeClr>
          </a:solidFill>
        </p:spPr>
        <p:txBody>
          <a:bodyPr wrap="square">
            <a:spAutoFit/>
          </a:bodyPr>
          <a:lstStyle/>
          <a:p>
            <a:pPr marL="285750" indent="-285750">
              <a:buFont typeface="Arial" panose="020B0604020202020204" pitchFamily="34" charset="0"/>
              <a:buChar char="•"/>
            </a:pPr>
            <a:endParaRPr lang="en-US" sz="500" dirty="0">
              <a:solidFill>
                <a:srgbClr val="002060"/>
              </a:solidFill>
            </a:endParaRPr>
          </a:p>
          <a:p>
            <a:pPr marL="182880" lvl="1" indent="-342900">
              <a:buFont typeface="+mj-lt"/>
              <a:buAutoNum type="alphaLcParenR"/>
            </a:pPr>
            <a:r>
              <a:rPr lang="en-US" dirty="0">
                <a:solidFill>
                  <a:srgbClr val="002060"/>
                </a:solidFill>
              </a:rPr>
              <a:t>Dissolution</a:t>
            </a:r>
          </a:p>
          <a:p>
            <a:pPr marL="182880" lvl="1" indent="-342900">
              <a:buFont typeface="+mj-lt"/>
              <a:buAutoNum type="alphaLcParenR"/>
            </a:pPr>
            <a:r>
              <a:rPr lang="en-US" dirty="0">
                <a:solidFill>
                  <a:srgbClr val="002060"/>
                </a:solidFill>
              </a:rPr>
              <a:t>Oxidation</a:t>
            </a:r>
          </a:p>
          <a:p>
            <a:pPr marL="182880" lvl="1" indent="-342900">
              <a:buFont typeface="+mj-lt"/>
              <a:buAutoNum type="alphaLcParenR"/>
            </a:pPr>
            <a:r>
              <a:rPr lang="en-US" dirty="0">
                <a:solidFill>
                  <a:srgbClr val="002060"/>
                </a:solidFill>
              </a:rPr>
              <a:t>Hydrolysis</a:t>
            </a:r>
          </a:p>
          <a:p>
            <a:pPr marL="182880" lvl="1" indent="-342900">
              <a:buFont typeface="+mj-lt"/>
              <a:buAutoNum type="alphaLcParenR"/>
            </a:pPr>
            <a:r>
              <a:rPr lang="en-US" dirty="0">
                <a:solidFill>
                  <a:srgbClr val="002060"/>
                </a:solidFill>
              </a:rPr>
              <a:t>Hydration</a:t>
            </a:r>
            <a:endParaRPr lang="de-DE" dirty="0">
              <a:solidFill>
                <a:srgbClr val="002060"/>
              </a:solidFill>
            </a:endParaRPr>
          </a:p>
        </p:txBody>
      </p:sp>
      <p:sp>
        <p:nvSpPr>
          <p:cNvPr id="6" name="Rectangle 5">
            <a:extLst>
              <a:ext uri="{FF2B5EF4-FFF2-40B4-BE49-F238E27FC236}">
                <a16:creationId xmlns:a16="http://schemas.microsoft.com/office/drawing/2014/main" id="{776B6FBC-A26E-96C6-AF62-A5D6F043676D}"/>
              </a:ext>
            </a:extLst>
          </p:cNvPr>
          <p:cNvSpPr/>
          <p:nvPr/>
        </p:nvSpPr>
        <p:spPr>
          <a:xfrm>
            <a:off x="345947" y="6124380"/>
            <a:ext cx="2281837" cy="584775"/>
          </a:xfrm>
          <a:prstGeom prst="rect">
            <a:avLst/>
          </a:prstGeom>
          <a:solidFill>
            <a:schemeClr val="bg1">
              <a:alpha val="51000"/>
            </a:schemeClr>
          </a:solidFill>
        </p:spPr>
        <p:txBody>
          <a:bodyPr wrap="square">
            <a:spAutoFit/>
          </a:bodyPr>
          <a:lstStyle/>
          <a:p>
            <a:r>
              <a:rPr lang="en-US" sz="3200" b="1" dirty="0">
                <a:solidFill>
                  <a:srgbClr val="002060"/>
                </a:solidFill>
              </a:rPr>
              <a:t>Hydration</a:t>
            </a:r>
            <a:endParaRPr lang="en-US" sz="3200" dirty="0">
              <a:solidFill>
                <a:srgbClr val="002060"/>
              </a:solidFill>
            </a:endParaRPr>
          </a:p>
        </p:txBody>
      </p:sp>
    </p:spTree>
    <p:extLst>
      <p:ext uri="{BB962C8B-B14F-4D97-AF65-F5344CB8AC3E}">
        <p14:creationId xmlns:p14="http://schemas.microsoft.com/office/powerpoint/2010/main" val="3337848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Gypsum Crystals">
            <a:extLst>
              <a:ext uri="{FF2B5EF4-FFF2-40B4-BE49-F238E27FC236}">
                <a16:creationId xmlns:a16="http://schemas.microsoft.com/office/drawing/2014/main" id="{DF265DAF-AF94-C222-075D-D55D7CECC5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4" r="33576"/>
          <a:stretch/>
        </p:blipFill>
        <p:spPr bwMode="auto">
          <a:xfrm>
            <a:off x="0" y="0"/>
            <a:ext cx="9127272" cy="685023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1BBA9B1-DAB9-4DD8-91D1-9CBB75E1D952}"/>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cxnSp>
        <p:nvCxnSpPr>
          <p:cNvPr id="4" name="Straight Connector 3"/>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16728" y="558267"/>
            <a:ext cx="3948143" cy="1107995"/>
            <a:chOff x="16728" y="558267"/>
            <a:chExt cx="3948143" cy="1107995"/>
          </a:xfrm>
        </p:grpSpPr>
        <p:sp>
          <p:nvSpPr>
            <p:cNvPr id="11" name="Rectangle 10"/>
            <p:cNvSpPr/>
            <p:nvPr/>
          </p:nvSpPr>
          <p:spPr>
            <a:xfrm>
              <a:off x="882110" y="742932"/>
              <a:ext cx="3082761" cy="923330"/>
            </a:xfrm>
            <a:prstGeom prst="rect">
              <a:avLst/>
            </a:prstGeom>
            <a:solidFill>
              <a:schemeClr val="bg1">
                <a:alpha val="51000"/>
              </a:schemeClr>
            </a:solidFill>
          </p:spPr>
          <p:txBody>
            <a:bodyPr wrap="square">
              <a:spAutoFit/>
            </a:bodyPr>
            <a:lstStyle/>
            <a:p>
              <a:r>
                <a:rPr lang="en-US" b="1" dirty="0">
                  <a:solidFill>
                    <a:srgbClr val="002060"/>
                  </a:solidFill>
                </a:rPr>
                <a:t>Chemical</a:t>
              </a:r>
              <a:r>
                <a:rPr lang="en-US" dirty="0">
                  <a:solidFill>
                    <a:srgbClr val="002060"/>
                  </a:solidFill>
                </a:rPr>
                <a:t> - </a:t>
              </a:r>
              <a:r>
                <a:rPr lang="en-US" dirty="0">
                  <a:solidFill>
                    <a:srgbClr val="FF0000"/>
                  </a:solidFill>
                </a:rPr>
                <a:t>Decomposition</a:t>
              </a:r>
              <a:r>
                <a:rPr lang="en-US" dirty="0">
                  <a:solidFill>
                    <a:srgbClr val="002060"/>
                  </a:solidFill>
                </a:rPr>
                <a:t> by reaction with water (</a:t>
              </a:r>
              <a:r>
                <a:rPr lang="en-US" dirty="0">
                  <a:solidFill>
                    <a:srgbClr val="FF0000"/>
                  </a:solidFill>
                </a:rPr>
                <a:t>CO</a:t>
              </a:r>
              <a:r>
                <a:rPr lang="en-US" baseline="-25000" dirty="0">
                  <a:solidFill>
                    <a:srgbClr val="FF0000"/>
                  </a:solidFill>
                </a:rPr>
                <a:t>2</a:t>
              </a:r>
              <a:r>
                <a:rPr lang="en-US" dirty="0">
                  <a:solidFill>
                    <a:srgbClr val="FF0000"/>
                  </a:solidFill>
                </a:rPr>
                <a:t> helps greatly</a:t>
              </a:r>
              <a:r>
                <a:rPr lang="en-US" dirty="0">
                  <a:solidFill>
                    <a:srgbClr val="002060"/>
                  </a:solidFill>
                </a:rPr>
                <a:t>), e.g.:</a:t>
              </a:r>
            </a:p>
          </p:txBody>
        </p:sp>
        <p:sp>
          <p:nvSpPr>
            <p:cNvPr id="19" name="TextBox 18"/>
            <p:cNvSpPr txBox="1"/>
            <p:nvPr/>
          </p:nvSpPr>
          <p:spPr>
            <a:xfrm>
              <a:off x="16728" y="558267"/>
              <a:ext cx="782587" cy="1015663"/>
            </a:xfrm>
            <a:prstGeom prst="rect">
              <a:avLst/>
            </a:prstGeom>
            <a:noFill/>
          </p:spPr>
          <p:txBody>
            <a:bodyPr wrap="none" rtlCol="0">
              <a:spAutoFit/>
            </a:bodyPr>
            <a:lstStyle/>
            <a:p>
              <a:r>
                <a:rPr lang="de-DE" sz="6000" dirty="0">
                  <a:solidFill>
                    <a:srgbClr val="002060"/>
                  </a:solidFill>
                  <a:latin typeface="Arial Black" panose="020B0A04020102020204" pitchFamily="34" charset="0"/>
                </a:rPr>
                <a:t>B</a:t>
              </a:r>
            </a:p>
          </p:txBody>
        </p:sp>
      </p:grpSp>
      <p:sp>
        <p:nvSpPr>
          <p:cNvPr id="17" name="Rectangle 16"/>
          <p:cNvSpPr/>
          <p:nvPr/>
        </p:nvSpPr>
        <p:spPr>
          <a:xfrm>
            <a:off x="213790" y="1748478"/>
            <a:ext cx="1715395" cy="1277273"/>
          </a:xfrm>
          <a:prstGeom prst="rect">
            <a:avLst/>
          </a:prstGeom>
          <a:solidFill>
            <a:schemeClr val="bg1">
              <a:alpha val="49000"/>
            </a:schemeClr>
          </a:solidFill>
        </p:spPr>
        <p:txBody>
          <a:bodyPr wrap="square">
            <a:spAutoFit/>
          </a:bodyPr>
          <a:lstStyle/>
          <a:p>
            <a:pPr marL="285750" indent="-285750">
              <a:buFont typeface="Arial" panose="020B0604020202020204" pitchFamily="34" charset="0"/>
              <a:buChar char="•"/>
            </a:pPr>
            <a:endParaRPr lang="en-US" sz="500" dirty="0">
              <a:solidFill>
                <a:srgbClr val="002060"/>
              </a:solidFill>
            </a:endParaRPr>
          </a:p>
          <a:p>
            <a:pPr marL="182880" lvl="1" indent="-342900">
              <a:buFont typeface="+mj-lt"/>
              <a:buAutoNum type="alphaLcParenR"/>
            </a:pPr>
            <a:r>
              <a:rPr lang="en-US" dirty="0">
                <a:solidFill>
                  <a:srgbClr val="002060"/>
                </a:solidFill>
              </a:rPr>
              <a:t>Dissolution</a:t>
            </a:r>
          </a:p>
          <a:p>
            <a:pPr marL="182880" lvl="1" indent="-342900">
              <a:buFont typeface="+mj-lt"/>
              <a:buAutoNum type="alphaLcParenR"/>
            </a:pPr>
            <a:r>
              <a:rPr lang="en-US" dirty="0">
                <a:solidFill>
                  <a:srgbClr val="002060"/>
                </a:solidFill>
              </a:rPr>
              <a:t>Oxidation</a:t>
            </a:r>
          </a:p>
          <a:p>
            <a:pPr marL="182880" lvl="1" indent="-342900">
              <a:buFont typeface="+mj-lt"/>
              <a:buAutoNum type="alphaLcParenR"/>
            </a:pPr>
            <a:r>
              <a:rPr lang="en-US" dirty="0">
                <a:solidFill>
                  <a:srgbClr val="002060"/>
                </a:solidFill>
              </a:rPr>
              <a:t>Hydrolysis</a:t>
            </a:r>
          </a:p>
          <a:p>
            <a:pPr marL="182880" lvl="1" indent="-342900">
              <a:buFont typeface="+mj-lt"/>
              <a:buAutoNum type="alphaLcParenR"/>
            </a:pPr>
            <a:r>
              <a:rPr lang="en-US" dirty="0">
                <a:solidFill>
                  <a:srgbClr val="002060"/>
                </a:solidFill>
              </a:rPr>
              <a:t>Hydration</a:t>
            </a:r>
            <a:endParaRPr lang="de-DE" dirty="0">
              <a:solidFill>
                <a:srgbClr val="002060"/>
              </a:solidFill>
            </a:endParaRPr>
          </a:p>
        </p:txBody>
      </p:sp>
      <p:sp>
        <p:nvSpPr>
          <p:cNvPr id="6" name="Rectangle 5">
            <a:extLst>
              <a:ext uri="{FF2B5EF4-FFF2-40B4-BE49-F238E27FC236}">
                <a16:creationId xmlns:a16="http://schemas.microsoft.com/office/drawing/2014/main" id="{776B6FBC-A26E-96C6-AF62-A5D6F043676D}"/>
              </a:ext>
            </a:extLst>
          </p:cNvPr>
          <p:cNvSpPr/>
          <p:nvPr/>
        </p:nvSpPr>
        <p:spPr>
          <a:xfrm>
            <a:off x="345947" y="6124380"/>
            <a:ext cx="2281837" cy="584775"/>
          </a:xfrm>
          <a:prstGeom prst="rect">
            <a:avLst/>
          </a:prstGeom>
          <a:solidFill>
            <a:schemeClr val="bg1">
              <a:alpha val="51000"/>
            </a:schemeClr>
          </a:solidFill>
        </p:spPr>
        <p:txBody>
          <a:bodyPr wrap="square">
            <a:spAutoFit/>
          </a:bodyPr>
          <a:lstStyle/>
          <a:p>
            <a:r>
              <a:rPr lang="en-US" sz="3200" b="1" dirty="0">
                <a:solidFill>
                  <a:srgbClr val="002060"/>
                </a:solidFill>
              </a:rPr>
              <a:t>Hydration</a:t>
            </a:r>
            <a:endParaRPr lang="en-US" sz="3200" dirty="0">
              <a:solidFill>
                <a:srgbClr val="002060"/>
              </a:solidFill>
            </a:endParaRPr>
          </a:p>
        </p:txBody>
      </p:sp>
      <p:sp>
        <p:nvSpPr>
          <p:cNvPr id="12" name="TextBox 11">
            <a:extLst>
              <a:ext uri="{FF2B5EF4-FFF2-40B4-BE49-F238E27FC236}">
                <a16:creationId xmlns:a16="http://schemas.microsoft.com/office/drawing/2014/main" id="{F464946C-4C8D-30B8-2A85-2F901DFF16F6}"/>
              </a:ext>
            </a:extLst>
          </p:cNvPr>
          <p:cNvSpPr txBox="1"/>
          <p:nvPr/>
        </p:nvSpPr>
        <p:spPr>
          <a:xfrm>
            <a:off x="4159202" y="4293937"/>
            <a:ext cx="4749084" cy="2308324"/>
          </a:xfrm>
          <a:prstGeom prst="rect">
            <a:avLst/>
          </a:prstGeom>
          <a:noFill/>
        </p:spPr>
        <p:txBody>
          <a:bodyPr wrap="square">
            <a:spAutoFit/>
          </a:bodyPr>
          <a:lstStyle/>
          <a:p>
            <a:r>
              <a:rPr lang="en-GB" b="0" i="0" dirty="0">
                <a:effectLst/>
                <a:highlight>
                  <a:srgbClr val="C0C0C0"/>
                </a:highlight>
                <a:latin typeface="+mn-lt"/>
              </a:rPr>
              <a:t>Hydration reactions involve water being added to the chemical structure of a mineral.</a:t>
            </a:r>
          </a:p>
          <a:p>
            <a:endParaRPr lang="en-GB" dirty="0">
              <a:highlight>
                <a:srgbClr val="C0C0C0"/>
              </a:highlight>
              <a:latin typeface="+mn-lt"/>
            </a:endParaRPr>
          </a:p>
          <a:p>
            <a:r>
              <a:rPr lang="en-GB" b="0" i="0" dirty="0">
                <a:effectLst/>
                <a:highlight>
                  <a:srgbClr val="C0C0C0"/>
                </a:highlight>
                <a:latin typeface="+mn-lt"/>
              </a:rPr>
              <a:t>An example of a hydration reaction is when anhydrite (CaSO</a:t>
            </a:r>
            <a:r>
              <a:rPr lang="en-GB" b="0" i="0" baseline="-25000" dirty="0">
                <a:effectLst/>
                <a:highlight>
                  <a:srgbClr val="C0C0C0"/>
                </a:highlight>
                <a:latin typeface="+mn-lt"/>
              </a:rPr>
              <a:t>4</a:t>
            </a:r>
            <a:r>
              <a:rPr lang="en-GB" b="0" i="0" dirty="0">
                <a:effectLst/>
                <a:highlight>
                  <a:srgbClr val="C0C0C0"/>
                </a:highlight>
                <a:latin typeface="+mn-lt"/>
              </a:rPr>
              <a:t>) is transformed into gypsum (CaSO</a:t>
            </a:r>
            <a:r>
              <a:rPr lang="en-GB" b="0" i="0" baseline="-25000" dirty="0">
                <a:effectLst/>
                <a:highlight>
                  <a:srgbClr val="C0C0C0"/>
                </a:highlight>
                <a:latin typeface="+mn-lt"/>
              </a:rPr>
              <a:t>4</a:t>
            </a:r>
            <a:r>
              <a:rPr lang="en-GB" b="0" i="0" dirty="0">
                <a:effectLst/>
                <a:highlight>
                  <a:srgbClr val="C0C0C0"/>
                </a:highlight>
                <a:latin typeface="+mn-lt"/>
              </a:rPr>
              <a:t>·2H</a:t>
            </a:r>
            <a:r>
              <a:rPr lang="en-GB" b="0" i="0" baseline="-25000" dirty="0">
                <a:effectLst/>
                <a:highlight>
                  <a:srgbClr val="C0C0C0"/>
                </a:highlight>
                <a:latin typeface="+mn-lt"/>
              </a:rPr>
              <a:t>2</a:t>
            </a:r>
            <a:r>
              <a:rPr lang="en-GB" b="0" i="0" dirty="0">
                <a:effectLst/>
                <a:highlight>
                  <a:srgbClr val="C0C0C0"/>
                </a:highlight>
                <a:latin typeface="+mn-lt"/>
              </a:rPr>
              <a:t>O). A consequence of hydration is that the resulting mineral has a greater volume than the original mineral</a:t>
            </a:r>
            <a:endParaRPr lang="en-GB" dirty="0">
              <a:highlight>
                <a:srgbClr val="C0C0C0"/>
              </a:highlight>
              <a:latin typeface="+mn-lt"/>
            </a:endParaRPr>
          </a:p>
        </p:txBody>
      </p:sp>
    </p:spTree>
    <p:extLst>
      <p:ext uri="{BB962C8B-B14F-4D97-AF65-F5344CB8AC3E}">
        <p14:creationId xmlns:p14="http://schemas.microsoft.com/office/powerpoint/2010/main" val="26817758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4" name="Straight Connector 33"/>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31BBA9B1-DAB9-4DD8-91D1-9CBB75E1D952}"/>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a:t>
            </a:r>
            <a:endParaRPr lang="en-AU" sz="3200" dirty="0">
              <a:solidFill>
                <a:srgbClr val="002060"/>
              </a:solidFill>
            </a:endParaRPr>
          </a:p>
        </p:txBody>
      </p:sp>
      <p:grpSp>
        <p:nvGrpSpPr>
          <p:cNvPr id="8" name="Group 7">
            <a:extLst>
              <a:ext uri="{FF2B5EF4-FFF2-40B4-BE49-F238E27FC236}">
                <a16:creationId xmlns:a16="http://schemas.microsoft.com/office/drawing/2014/main" id="{41E824A5-42C7-44F6-95F2-ADFB2026DB1F}"/>
              </a:ext>
            </a:extLst>
          </p:cNvPr>
          <p:cNvGrpSpPr/>
          <p:nvPr/>
        </p:nvGrpSpPr>
        <p:grpSpPr>
          <a:xfrm>
            <a:off x="4977307" y="710434"/>
            <a:ext cx="4090977" cy="5819488"/>
            <a:chOff x="4977307" y="710434"/>
            <a:chExt cx="4090977" cy="5819488"/>
          </a:xfrm>
        </p:grpSpPr>
        <p:sp>
          <p:nvSpPr>
            <p:cNvPr id="48" name="TextBox 47">
              <a:extLst>
                <a:ext uri="{FF2B5EF4-FFF2-40B4-BE49-F238E27FC236}">
                  <a16:creationId xmlns:a16="http://schemas.microsoft.com/office/drawing/2014/main" id="{A5F481A6-1571-4050-AA41-2BF053241846}"/>
                </a:ext>
              </a:extLst>
            </p:cNvPr>
            <p:cNvSpPr txBox="1"/>
            <p:nvPr/>
          </p:nvSpPr>
          <p:spPr>
            <a:xfrm>
              <a:off x="6660389" y="710434"/>
              <a:ext cx="2088075" cy="646331"/>
            </a:xfrm>
            <a:prstGeom prst="rect">
              <a:avLst/>
            </a:prstGeom>
            <a:noFill/>
          </p:spPr>
          <p:txBody>
            <a:bodyPr wrap="square" rtlCol="0">
              <a:spAutoFit/>
            </a:bodyPr>
            <a:lstStyle/>
            <a:p>
              <a:r>
                <a:rPr lang="en-AU" dirty="0">
                  <a:solidFill>
                    <a:srgbClr val="002060"/>
                  </a:solidFill>
                </a:rPr>
                <a:t>Weathering helps / leads to…</a:t>
              </a:r>
            </a:p>
          </p:txBody>
        </p:sp>
        <p:grpSp>
          <p:nvGrpSpPr>
            <p:cNvPr id="6" name="Group 5"/>
            <p:cNvGrpSpPr/>
            <p:nvPr/>
          </p:nvGrpSpPr>
          <p:grpSpPr>
            <a:xfrm>
              <a:off x="4977307" y="1466937"/>
              <a:ext cx="4090977" cy="5062985"/>
              <a:chOff x="226519" y="1543994"/>
              <a:chExt cx="4090977" cy="5062985"/>
            </a:xfrm>
          </p:grpSpPr>
          <p:sp>
            <p:nvSpPr>
              <p:cNvPr id="9" name="Rectangle 8"/>
              <p:cNvSpPr/>
              <p:nvPr/>
            </p:nvSpPr>
            <p:spPr>
              <a:xfrm>
                <a:off x="226519" y="5283540"/>
                <a:ext cx="4090977" cy="1323439"/>
              </a:xfrm>
              <a:prstGeom prst="rect">
                <a:avLst/>
              </a:prstGeom>
              <a:noFill/>
            </p:spPr>
            <p:txBody>
              <a:bodyPr wrap="square">
                <a:spAutoFit/>
              </a:bodyPr>
              <a:lstStyle/>
              <a:p>
                <a:r>
                  <a:rPr lang="en-US" sz="2000" b="1" dirty="0">
                    <a:solidFill>
                      <a:srgbClr val="002060"/>
                    </a:solidFill>
                  </a:rPr>
                  <a:t>… a mixture</a:t>
                </a:r>
                <a:r>
                  <a:rPr lang="en-US" sz="2000" dirty="0">
                    <a:solidFill>
                      <a:srgbClr val="002060"/>
                    </a:solidFill>
                  </a:rPr>
                  <a:t> of </a:t>
                </a:r>
                <a:r>
                  <a:rPr lang="en-US" sz="2000" dirty="0">
                    <a:solidFill>
                      <a:srgbClr val="00B050"/>
                    </a:solidFill>
                  </a:rPr>
                  <a:t>organic matter</a:t>
                </a:r>
                <a:r>
                  <a:rPr lang="en-US" sz="2000" dirty="0">
                    <a:solidFill>
                      <a:srgbClr val="002060"/>
                    </a:solidFill>
                  </a:rPr>
                  <a:t>, minerals, gases, liquids, and organisms that together </a:t>
                </a:r>
                <a:r>
                  <a:rPr lang="en-US" sz="2000" b="1" dirty="0">
                    <a:solidFill>
                      <a:srgbClr val="002060"/>
                    </a:solidFill>
                  </a:rPr>
                  <a:t>support life</a:t>
                </a:r>
              </a:p>
            </p:txBody>
          </p:sp>
          <p:sp>
            <p:nvSpPr>
              <p:cNvPr id="13" name="TextBox 12"/>
              <p:cNvSpPr txBox="1"/>
              <p:nvPr/>
            </p:nvSpPr>
            <p:spPr>
              <a:xfrm>
                <a:off x="226519" y="4855018"/>
                <a:ext cx="865943" cy="400110"/>
              </a:xfrm>
              <a:prstGeom prst="rect">
                <a:avLst/>
              </a:prstGeom>
              <a:noFill/>
            </p:spPr>
            <p:txBody>
              <a:bodyPr wrap="none" rtlCol="0">
                <a:spAutoFit/>
              </a:bodyPr>
              <a:lstStyle/>
              <a:p>
                <a:r>
                  <a:rPr lang="de-DE" sz="2000" b="1" dirty="0">
                    <a:solidFill>
                      <a:srgbClr val="002060"/>
                    </a:solidFill>
                  </a:rPr>
                  <a:t>Soil...</a:t>
                </a:r>
              </a:p>
            </p:txBody>
          </p:sp>
          <p:grpSp>
            <p:nvGrpSpPr>
              <p:cNvPr id="5" name="Group 4"/>
              <p:cNvGrpSpPr/>
              <p:nvPr/>
            </p:nvGrpSpPr>
            <p:grpSpPr>
              <a:xfrm>
                <a:off x="2072634" y="1543994"/>
                <a:ext cx="1328337" cy="3649652"/>
                <a:chOff x="2072634" y="1543994"/>
                <a:chExt cx="1328337" cy="3649652"/>
              </a:xfrm>
            </p:grpSpPr>
            <p:pic>
              <p:nvPicPr>
                <p:cNvPr id="31" name="Picture 30">
                  <a:extLst>
                    <a:ext uri="{FF2B5EF4-FFF2-40B4-BE49-F238E27FC236}">
                      <a16:creationId xmlns:a16="http://schemas.microsoft.com/office/drawing/2014/main" id="{375A1720-B274-4CC6-A0DC-188012E9ADBC}"/>
                    </a:ext>
                  </a:extLst>
                </p:cNvPr>
                <p:cNvPicPr>
                  <a:picLocks noChangeAspect="1"/>
                </p:cNvPicPr>
                <p:nvPr/>
              </p:nvPicPr>
              <p:blipFill rotWithShape="1">
                <a:blip r:embed="rId2" cstate="screen">
                  <a:clrChange>
                    <a:clrFrom>
                      <a:srgbClr val="FFFFFF"/>
                    </a:clrFrom>
                    <a:clrTo>
                      <a:srgbClr val="FFFFFF">
                        <a:alpha val="0"/>
                      </a:srgbClr>
                    </a:clrTo>
                  </a:clrChange>
                  <a:extLst>
                    <a:ext uri="{BEBA8EAE-BF5A-486C-A8C5-ECC9F3942E4B}">
                      <a14:imgProps xmlns:a14="http://schemas.microsoft.com/office/drawing/2010/main">
                        <a14:imgLayer r:embed="rId3">
                          <a14:imgEffect>
                            <a14:saturation sat="66000"/>
                          </a14:imgEffect>
                        </a14:imgLayer>
                      </a14:imgProps>
                    </a:ext>
                    <a:ext uri="{28A0092B-C50C-407E-A947-70E740481C1C}">
                      <a14:useLocalDpi xmlns:a14="http://schemas.microsoft.com/office/drawing/2010/main"/>
                    </a:ext>
                  </a:extLst>
                </a:blip>
                <a:srcRect/>
                <a:stretch/>
              </p:blipFill>
              <p:spPr>
                <a:xfrm>
                  <a:off x="2072634" y="1847289"/>
                  <a:ext cx="1328337" cy="3346357"/>
                </a:xfrm>
                <a:prstGeom prst="rect">
                  <a:avLst/>
                </a:prstGeom>
              </p:spPr>
            </p:pic>
            <p:sp>
              <p:nvSpPr>
                <p:cNvPr id="40" name="Freeform: Shape 46">
                  <a:extLst>
                    <a:ext uri="{FF2B5EF4-FFF2-40B4-BE49-F238E27FC236}">
                      <a16:creationId xmlns:a16="http://schemas.microsoft.com/office/drawing/2014/main" id="{2308B2BC-4CC0-4C7E-8D3F-52BE2B08A5C0}"/>
                    </a:ext>
                  </a:extLst>
                </p:cNvPr>
                <p:cNvSpPr/>
                <p:nvPr/>
              </p:nvSpPr>
              <p:spPr>
                <a:xfrm flipH="1">
                  <a:off x="2559452" y="1543994"/>
                  <a:ext cx="662097" cy="213401"/>
                </a:xfrm>
                <a:custGeom>
                  <a:avLst/>
                  <a:gdLst>
                    <a:gd name="connsiteX0" fmla="*/ 1187865 w 1187865"/>
                    <a:gd name="connsiteY0" fmla="*/ 0 h 888763"/>
                    <a:gd name="connsiteX1" fmla="*/ 410198 w 1187865"/>
                    <a:gd name="connsiteY1" fmla="*/ 188008 h 888763"/>
                    <a:gd name="connsiteX2" fmla="*/ 0 w 1187865"/>
                    <a:gd name="connsiteY2" fmla="*/ 888763 h 888763"/>
                  </a:gdLst>
                  <a:ahLst/>
                  <a:cxnLst>
                    <a:cxn ang="0">
                      <a:pos x="connsiteX0" y="connsiteY0"/>
                    </a:cxn>
                    <a:cxn ang="0">
                      <a:pos x="connsiteX1" y="connsiteY1"/>
                    </a:cxn>
                    <a:cxn ang="0">
                      <a:pos x="connsiteX2" y="connsiteY2"/>
                    </a:cxn>
                  </a:cxnLst>
                  <a:rect l="l" t="t" r="r" b="b"/>
                  <a:pathLst>
                    <a:path w="1187865" h="888763">
                      <a:moveTo>
                        <a:pt x="1187865" y="0"/>
                      </a:moveTo>
                      <a:cubicBezTo>
                        <a:pt x="898020" y="19940"/>
                        <a:pt x="608175" y="39881"/>
                        <a:pt x="410198" y="188008"/>
                      </a:cubicBezTo>
                      <a:cubicBezTo>
                        <a:pt x="212221" y="336135"/>
                        <a:pt x="106110" y="612449"/>
                        <a:pt x="0" y="888763"/>
                      </a:cubicBezTo>
                    </a:path>
                  </a:pathLst>
                </a:custGeom>
                <a:noFill/>
                <a:ln>
                  <a:solidFill>
                    <a:srgbClr val="002060"/>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grpSp>
        </p:grpSp>
      </p:grpSp>
      <p:grpSp>
        <p:nvGrpSpPr>
          <p:cNvPr id="3" name="Group 2"/>
          <p:cNvGrpSpPr/>
          <p:nvPr/>
        </p:nvGrpSpPr>
        <p:grpSpPr>
          <a:xfrm>
            <a:off x="395536" y="764704"/>
            <a:ext cx="4354249" cy="4548073"/>
            <a:chOff x="4499739" y="247593"/>
            <a:chExt cx="4354249" cy="4548073"/>
          </a:xfrm>
        </p:grpSpPr>
        <p:grpSp>
          <p:nvGrpSpPr>
            <p:cNvPr id="35" name="Group 34"/>
            <p:cNvGrpSpPr/>
            <p:nvPr/>
          </p:nvGrpSpPr>
          <p:grpSpPr>
            <a:xfrm>
              <a:off x="4499739" y="247593"/>
              <a:ext cx="4354249" cy="4548073"/>
              <a:chOff x="3878093" y="914951"/>
              <a:chExt cx="4662792" cy="5403740"/>
            </a:xfrm>
          </p:grpSpPr>
          <p:pic>
            <p:nvPicPr>
              <p:cNvPr id="38" name="Picture 37"/>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878093" y="914951"/>
                <a:ext cx="1536971" cy="5403740"/>
              </a:xfrm>
              <a:prstGeom prst="rect">
                <a:avLst/>
              </a:prstGeom>
            </p:spPr>
          </p:pic>
          <p:pic>
            <p:nvPicPr>
              <p:cNvPr id="39" name="Picture 38"/>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5415064" y="914951"/>
                <a:ext cx="3125821" cy="5395924"/>
              </a:xfrm>
              <a:prstGeom prst="rect">
                <a:avLst/>
              </a:prstGeom>
            </p:spPr>
          </p:pic>
        </p:grpSp>
        <p:sp>
          <p:nvSpPr>
            <p:cNvPr id="41" name="TextBox 40"/>
            <p:cNvSpPr txBox="1"/>
            <p:nvPr/>
          </p:nvSpPr>
          <p:spPr>
            <a:xfrm>
              <a:off x="5913516" y="545420"/>
              <a:ext cx="1344868" cy="1384995"/>
            </a:xfrm>
            <a:prstGeom prst="rect">
              <a:avLst/>
            </a:prstGeom>
            <a:solidFill>
              <a:schemeClr val="bg1"/>
            </a:solidFill>
          </p:spPr>
          <p:txBody>
            <a:bodyPr wrap="square" lIns="91440" rIns="0" rtlCol="0">
              <a:spAutoFit/>
            </a:bodyPr>
            <a:lstStyle/>
            <a:p>
              <a:r>
                <a:rPr lang="de-DE" sz="1400" dirty="0"/>
                <a:t>Which co- associations of processes / conditions pro-duce these </a:t>
              </a:r>
              <a:r>
                <a:rPr lang="de-DE" sz="1400" b="1" dirty="0"/>
                <a:t>features</a:t>
              </a:r>
              <a:r>
                <a:rPr lang="de-DE" sz="1400" dirty="0"/>
                <a:t>?</a:t>
              </a:r>
            </a:p>
          </p:txBody>
        </p:sp>
        <p:sp>
          <p:nvSpPr>
            <p:cNvPr id="42" name="TextBox 41"/>
            <p:cNvSpPr txBox="1"/>
            <p:nvPr/>
          </p:nvSpPr>
          <p:spPr>
            <a:xfrm>
              <a:off x="5911126" y="3398175"/>
              <a:ext cx="1344868" cy="1169551"/>
            </a:xfrm>
            <a:prstGeom prst="rect">
              <a:avLst/>
            </a:prstGeom>
            <a:solidFill>
              <a:schemeClr val="bg1"/>
            </a:solidFill>
          </p:spPr>
          <p:txBody>
            <a:bodyPr wrap="square" lIns="91440" rIns="0" rtlCol="0">
              <a:spAutoFit/>
            </a:bodyPr>
            <a:lstStyle/>
            <a:p>
              <a:r>
                <a:rPr lang="de-DE" sz="1400" dirty="0">
                  <a:solidFill>
                    <a:schemeClr val="bg1"/>
                  </a:solidFill>
                </a:rPr>
                <a:t>How does weathering contribute to landscape evolution?</a:t>
              </a:r>
            </a:p>
          </p:txBody>
        </p:sp>
        <p:sp>
          <p:nvSpPr>
            <p:cNvPr id="2" name="Rectangle 1"/>
            <p:cNvSpPr/>
            <p:nvPr/>
          </p:nvSpPr>
          <p:spPr>
            <a:xfrm>
              <a:off x="5935007" y="2023353"/>
              <a:ext cx="1320987" cy="125162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
        <p:nvSpPr>
          <p:cNvPr id="27" name="TextBox 26"/>
          <p:cNvSpPr txBox="1"/>
          <p:nvPr/>
        </p:nvSpPr>
        <p:spPr>
          <a:xfrm>
            <a:off x="1830804" y="2577415"/>
            <a:ext cx="1344868" cy="1169551"/>
          </a:xfrm>
          <a:prstGeom prst="rect">
            <a:avLst/>
          </a:prstGeom>
          <a:solidFill>
            <a:schemeClr val="bg1"/>
          </a:solidFill>
        </p:spPr>
        <p:txBody>
          <a:bodyPr wrap="square" lIns="91440" rIns="0" rtlCol="0">
            <a:spAutoFit/>
          </a:bodyPr>
          <a:lstStyle/>
          <a:p>
            <a:r>
              <a:rPr lang="de-DE" sz="1400" dirty="0"/>
              <a:t>How are wea-thering, </a:t>
            </a:r>
            <a:r>
              <a:rPr lang="de-DE" sz="1400" b="1" dirty="0"/>
              <a:t>soils </a:t>
            </a:r>
            <a:r>
              <a:rPr lang="de-DE" sz="1400" dirty="0"/>
              <a:t>and erosion linked across hillslopes? </a:t>
            </a:r>
          </a:p>
        </p:txBody>
      </p:sp>
      <p:sp>
        <p:nvSpPr>
          <p:cNvPr id="28" name="TextBox 27"/>
          <p:cNvSpPr txBox="1"/>
          <p:nvPr/>
        </p:nvSpPr>
        <p:spPr>
          <a:xfrm>
            <a:off x="1845810" y="4025967"/>
            <a:ext cx="1344868" cy="1169551"/>
          </a:xfrm>
          <a:prstGeom prst="rect">
            <a:avLst/>
          </a:prstGeom>
          <a:solidFill>
            <a:schemeClr val="bg1"/>
          </a:solidFill>
        </p:spPr>
        <p:txBody>
          <a:bodyPr wrap="square" lIns="91440" rIns="0" rtlCol="0">
            <a:spAutoFit/>
          </a:bodyPr>
          <a:lstStyle/>
          <a:p>
            <a:r>
              <a:rPr lang="de-DE" sz="1400" dirty="0"/>
              <a:t>How does weathering contribute to </a:t>
            </a:r>
            <a:r>
              <a:rPr lang="de-DE" sz="1400" b="1" dirty="0"/>
              <a:t>landscape evolution</a:t>
            </a:r>
            <a:r>
              <a:rPr lang="de-DE" sz="1400" dirty="0"/>
              <a:t>?</a:t>
            </a:r>
          </a:p>
        </p:txBody>
      </p:sp>
      <p:grpSp>
        <p:nvGrpSpPr>
          <p:cNvPr id="7" name="Group 6"/>
          <p:cNvGrpSpPr/>
          <p:nvPr/>
        </p:nvGrpSpPr>
        <p:grpSpPr>
          <a:xfrm>
            <a:off x="395536" y="2819865"/>
            <a:ext cx="4354249" cy="3745829"/>
            <a:chOff x="4499739" y="2302754"/>
            <a:chExt cx="4354249" cy="3745829"/>
          </a:xfrm>
        </p:grpSpPr>
        <p:sp>
          <p:nvSpPr>
            <p:cNvPr id="11" name="TextBox 10"/>
            <p:cNvSpPr txBox="1"/>
            <p:nvPr/>
          </p:nvSpPr>
          <p:spPr>
            <a:xfrm>
              <a:off x="4499739" y="4725144"/>
              <a:ext cx="4354249" cy="1323439"/>
            </a:xfrm>
            <a:prstGeom prst="rect">
              <a:avLst/>
            </a:prstGeom>
            <a:noFill/>
          </p:spPr>
          <p:txBody>
            <a:bodyPr wrap="square" rtlCol="0">
              <a:spAutoFit/>
            </a:bodyPr>
            <a:lstStyle/>
            <a:p>
              <a:endParaRPr lang="de-DE" sz="2000" dirty="0">
                <a:solidFill>
                  <a:srgbClr val="FF0000"/>
                </a:solidFill>
              </a:endParaRPr>
            </a:p>
            <a:p>
              <a:pPr marL="457200" indent="-457200">
                <a:buFont typeface="+mj-lt"/>
                <a:buAutoNum type="alphaLcPeriod"/>
              </a:pPr>
              <a:r>
                <a:rPr lang="de-DE" sz="2000" dirty="0">
                  <a:solidFill>
                    <a:srgbClr val="FF0000"/>
                  </a:solidFill>
                </a:rPr>
                <a:t>Look further back in time</a:t>
              </a:r>
            </a:p>
            <a:p>
              <a:pPr marL="457200" indent="-457200">
                <a:buFont typeface="+mj-lt"/>
                <a:buAutoNum type="alphaLcPeriod"/>
              </a:pPr>
              <a:r>
                <a:rPr lang="de-DE" sz="2000" dirty="0">
                  <a:solidFill>
                    <a:srgbClr val="FF0000"/>
                  </a:solidFill>
                </a:rPr>
                <a:t>Look further into the ground</a:t>
              </a:r>
            </a:p>
            <a:p>
              <a:pPr marL="457200" indent="-457200">
                <a:buFont typeface="+mj-lt"/>
                <a:buAutoNum type="alphaLcPeriod"/>
              </a:pPr>
              <a:r>
                <a:rPr lang="de-DE" sz="2000" dirty="0">
                  <a:solidFill>
                    <a:srgbClr val="FF0000"/>
                  </a:solidFill>
                </a:rPr>
                <a:t>Look wider into the landscape</a:t>
              </a:r>
            </a:p>
          </p:txBody>
        </p:sp>
        <p:sp>
          <p:nvSpPr>
            <p:cNvPr id="17" name="TextBox 16"/>
            <p:cNvSpPr txBox="1"/>
            <p:nvPr/>
          </p:nvSpPr>
          <p:spPr>
            <a:xfrm>
              <a:off x="8478417" y="5179761"/>
              <a:ext cx="327334" cy="707886"/>
            </a:xfrm>
            <a:prstGeom prst="rect">
              <a:avLst/>
            </a:prstGeom>
            <a:noFill/>
          </p:spPr>
          <p:txBody>
            <a:bodyPr wrap="none" rtlCol="0">
              <a:spAutoFit/>
            </a:bodyPr>
            <a:lstStyle/>
            <a:p>
              <a:r>
                <a:rPr lang="de-DE" sz="4000" dirty="0">
                  <a:solidFill>
                    <a:srgbClr val="002060"/>
                  </a:solidFill>
                </a:rPr>
                <a:t>!</a:t>
              </a:r>
            </a:p>
          </p:txBody>
        </p:sp>
        <p:sp>
          <p:nvSpPr>
            <p:cNvPr id="33" name="TextBox 32"/>
            <p:cNvSpPr txBox="1"/>
            <p:nvPr/>
          </p:nvSpPr>
          <p:spPr>
            <a:xfrm>
              <a:off x="7837583" y="3765435"/>
              <a:ext cx="498855" cy="769441"/>
            </a:xfrm>
            <a:prstGeom prst="rect">
              <a:avLst/>
            </a:prstGeom>
            <a:noFill/>
          </p:spPr>
          <p:txBody>
            <a:bodyPr wrap="none" rtlCol="0">
              <a:spAutoFit/>
            </a:bodyPr>
            <a:lstStyle/>
            <a:p>
              <a:r>
                <a:rPr lang="de-DE" sz="4400" dirty="0">
                  <a:solidFill>
                    <a:schemeClr val="bg1"/>
                  </a:solidFill>
                </a:rPr>
                <a:t>?</a:t>
              </a:r>
            </a:p>
          </p:txBody>
        </p:sp>
        <p:sp>
          <p:nvSpPr>
            <p:cNvPr id="37" name="TextBox 36"/>
            <p:cNvSpPr txBox="1"/>
            <p:nvPr/>
          </p:nvSpPr>
          <p:spPr>
            <a:xfrm>
              <a:off x="7836439" y="2302754"/>
              <a:ext cx="498855" cy="769441"/>
            </a:xfrm>
            <a:prstGeom prst="rect">
              <a:avLst/>
            </a:prstGeom>
            <a:noFill/>
          </p:spPr>
          <p:txBody>
            <a:bodyPr wrap="none" rtlCol="0">
              <a:spAutoFit/>
            </a:bodyPr>
            <a:lstStyle/>
            <a:p>
              <a:r>
                <a:rPr lang="de-DE" sz="4400" dirty="0">
                  <a:solidFill>
                    <a:schemeClr val="bg1"/>
                  </a:solidFill>
                </a:rPr>
                <a:t>?</a:t>
              </a:r>
            </a:p>
          </p:txBody>
        </p:sp>
      </p:grpSp>
      <p:grpSp>
        <p:nvGrpSpPr>
          <p:cNvPr id="10" name="Group 9">
            <a:extLst>
              <a:ext uri="{FF2B5EF4-FFF2-40B4-BE49-F238E27FC236}">
                <a16:creationId xmlns:a16="http://schemas.microsoft.com/office/drawing/2014/main" id="{7CCF0E0E-3DB9-401C-97B1-B3EE3974700D}"/>
              </a:ext>
            </a:extLst>
          </p:cNvPr>
          <p:cNvGrpSpPr/>
          <p:nvPr/>
        </p:nvGrpSpPr>
        <p:grpSpPr>
          <a:xfrm>
            <a:off x="4362513" y="829368"/>
            <a:ext cx="2194188" cy="3716733"/>
            <a:chOff x="4362513" y="829368"/>
            <a:chExt cx="2194188" cy="3716733"/>
          </a:xfrm>
        </p:grpSpPr>
        <p:pic>
          <p:nvPicPr>
            <p:cNvPr id="32" name="Picture 31">
              <a:extLst>
                <a:ext uri="{FF2B5EF4-FFF2-40B4-BE49-F238E27FC236}">
                  <a16:creationId xmlns:a16="http://schemas.microsoft.com/office/drawing/2014/main" id="{375A1720-B274-4CC6-A0DC-188012E9ADBC}"/>
                </a:ext>
              </a:extLst>
            </p:cNvPr>
            <p:cNvPicPr>
              <a:picLocks noChangeAspect="1"/>
            </p:cNvPicPr>
            <p:nvPr/>
          </p:nvPicPr>
          <p:blipFill rotWithShape="1">
            <a:blip r:embed="rId6" cstate="screen">
              <a:clrChange>
                <a:clrFrom>
                  <a:srgbClr val="FFFFFF"/>
                </a:clrFrom>
                <a:clrTo>
                  <a:srgbClr val="FFFFFF">
                    <a:alpha val="0"/>
                  </a:srgbClr>
                </a:clrTo>
              </a:clrChange>
              <a:extLst>
                <a:ext uri="{BEBA8EAE-BF5A-486C-A8C5-ECC9F3942E4B}">
                  <a14:imgProps xmlns:a14="http://schemas.microsoft.com/office/drawing/2010/main">
                    <a14:imgLayer r:embed="rId3">
                      <a14:imgEffect>
                        <a14:saturation sat="66000"/>
                      </a14:imgEffect>
                    </a14:imgLayer>
                  </a14:imgProps>
                </a:ext>
                <a:ext uri="{28A0092B-C50C-407E-A947-70E740481C1C}">
                  <a14:useLocalDpi xmlns:a14="http://schemas.microsoft.com/office/drawing/2010/main"/>
                </a:ext>
              </a:extLst>
            </a:blip>
            <a:srcRect/>
            <a:stretch/>
          </p:blipFill>
          <p:spPr>
            <a:xfrm>
              <a:off x="5188928" y="1201388"/>
              <a:ext cx="1367773" cy="3344713"/>
            </a:xfrm>
            <a:prstGeom prst="rect">
              <a:avLst/>
            </a:prstGeom>
          </p:spPr>
        </p:pic>
        <p:sp>
          <p:nvSpPr>
            <p:cNvPr id="43" name="Freeform: Shape 42">
              <a:extLst>
                <a:ext uri="{FF2B5EF4-FFF2-40B4-BE49-F238E27FC236}">
                  <a16:creationId xmlns:a16="http://schemas.microsoft.com/office/drawing/2014/main" id="{2B1C2E03-C5B5-4123-AB60-2EED7E99DE9E}"/>
                </a:ext>
              </a:extLst>
            </p:cNvPr>
            <p:cNvSpPr/>
            <p:nvPr/>
          </p:nvSpPr>
          <p:spPr>
            <a:xfrm flipH="1">
              <a:off x="4362513" y="829368"/>
              <a:ext cx="868411" cy="147944"/>
            </a:xfrm>
            <a:custGeom>
              <a:avLst/>
              <a:gdLst>
                <a:gd name="connsiteX0" fmla="*/ 1187865 w 1187865"/>
                <a:gd name="connsiteY0" fmla="*/ 0 h 888763"/>
                <a:gd name="connsiteX1" fmla="*/ 410198 w 1187865"/>
                <a:gd name="connsiteY1" fmla="*/ 188008 h 888763"/>
                <a:gd name="connsiteX2" fmla="*/ 0 w 1187865"/>
                <a:gd name="connsiteY2" fmla="*/ 888763 h 888763"/>
              </a:gdLst>
              <a:ahLst/>
              <a:cxnLst>
                <a:cxn ang="0">
                  <a:pos x="connsiteX0" y="connsiteY0"/>
                </a:cxn>
                <a:cxn ang="0">
                  <a:pos x="connsiteX1" y="connsiteY1"/>
                </a:cxn>
                <a:cxn ang="0">
                  <a:pos x="connsiteX2" y="connsiteY2"/>
                </a:cxn>
              </a:cxnLst>
              <a:rect l="l" t="t" r="r" b="b"/>
              <a:pathLst>
                <a:path w="1187865" h="888763">
                  <a:moveTo>
                    <a:pt x="1187865" y="0"/>
                  </a:moveTo>
                  <a:cubicBezTo>
                    <a:pt x="898020" y="19940"/>
                    <a:pt x="608175" y="39881"/>
                    <a:pt x="410198" y="188008"/>
                  </a:cubicBezTo>
                  <a:cubicBezTo>
                    <a:pt x="212221" y="336135"/>
                    <a:pt x="106110" y="612449"/>
                    <a:pt x="0" y="888763"/>
                  </a:cubicBezTo>
                </a:path>
              </a:pathLst>
            </a:custGeom>
            <a:noFill/>
            <a:ln>
              <a:solidFill>
                <a:srgbClr val="002060"/>
              </a:solidFill>
              <a:tailEnd type="arrow"/>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grpSp>
    </p:spTree>
    <p:extLst>
      <p:ext uri="{BB962C8B-B14F-4D97-AF65-F5344CB8AC3E}">
        <p14:creationId xmlns:p14="http://schemas.microsoft.com/office/powerpoint/2010/main" val="1803737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8"/>
                                        </p:tgtEl>
                                        <p:attrNameLst>
                                          <p:attrName>style.visibility</p:attrName>
                                        </p:attrNameLst>
                                      </p:cBhvr>
                                      <p:to>
                                        <p:strVal val="visible"/>
                                      </p:to>
                                    </p:set>
                                    <p:animEffect transition="in" filter="fade">
                                      <p:cBhvr>
                                        <p:cTn id="12" dur="500"/>
                                        <p:tgtEl>
                                          <p:spTgt spid="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9271F0-03F6-4A43-A8A1-D35F798BFF1E}"/>
              </a:ext>
            </a:extLst>
          </p:cNvPr>
          <p:cNvSpPr txBox="1"/>
          <p:nvPr/>
        </p:nvSpPr>
        <p:spPr>
          <a:xfrm>
            <a:off x="0" y="7769"/>
            <a:ext cx="9036496" cy="584775"/>
          </a:xfrm>
          <a:prstGeom prst="rect">
            <a:avLst/>
          </a:prstGeom>
          <a:noFill/>
        </p:spPr>
        <p:txBody>
          <a:bodyPr wrap="square" rtlCol="0">
            <a:spAutoFit/>
          </a:bodyPr>
          <a:lstStyle/>
          <a:p>
            <a:pPr>
              <a:spcAft>
                <a:spcPts val="1800"/>
              </a:spcAft>
            </a:pPr>
            <a:r>
              <a:rPr lang="en-AU" sz="3200" b="1" dirty="0">
                <a:solidFill>
                  <a:srgbClr val="002060"/>
                </a:solidFill>
              </a:rPr>
              <a:t>Long-term weathering – where on Earth…?</a:t>
            </a:r>
          </a:p>
        </p:txBody>
      </p:sp>
      <p:cxnSp>
        <p:nvCxnSpPr>
          <p:cNvPr id="5" name="Straight Connector 4">
            <a:extLst>
              <a:ext uri="{FF2B5EF4-FFF2-40B4-BE49-F238E27FC236}">
                <a16:creationId xmlns:a16="http://schemas.microsoft.com/office/drawing/2014/main" id="{8CFF0DD0-8539-4194-9A42-E3870F8A22EF}"/>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4067944" y="882851"/>
            <a:ext cx="4076487" cy="646331"/>
          </a:xfrm>
          <a:prstGeom prst="rect">
            <a:avLst/>
          </a:prstGeom>
          <a:solidFill>
            <a:schemeClr val="bg1"/>
          </a:solidFill>
        </p:spPr>
        <p:txBody>
          <a:bodyPr wrap="square" rtlCol="0">
            <a:spAutoFit/>
          </a:bodyPr>
          <a:lstStyle/>
          <a:p>
            <a:r>
              <a:rPr lang="en-GB" b="0" i="0" dirty="0">
                <a:solidFill>
                  <a:srgbClr val="002060"/>
                </a:solidFill>
                <a:effectLst/>
                <a:cs typeface="Arial" panose="020B0604020202020204" pitchFamily="34" charset="0"/>
              </a:rPr>
              <a:t>Peltier’s (1987) diagram on the variations of weathering with climate</a:t>
            </a:r>
          </a:p>
        </p:txBody>
      </p:sp>
      <p:pic>
        <p:nvPicPr>
          <p:cNvPr id="16386" name="Picture 2" descr="Peltier's diagram on the variations of weathering with climate (after... |  Download Scientific Diagram">
            <a:extLst>
              <a:ext uri="{FF2B5EF4-FFF2-40B4-BE49-F238E27FC236}">
                <a16:creationId xmlns:a16="http://schemas.microsoft.com/office/drawing/2014/main" id="{007F4872-ED8D-39D5-9DCE-805B5BFBCD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893" y="1493456"/>
            <a:ext cx="4662139" cy="4974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9790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luxurylodgesofaustralia.com.au/wp-content/uploads/2018/01/Arkaba_Flinders-Ranges_Aerial-Ranges2760x1000.jpg"/>
          <p:cNvPicPr>
            <a:picLocks noChangeAspect="1" noChangeArrowheads="1"/>
          </p:cNvPicPr>
          <p:nvPr/>
        </p:nvPicPr>
        <p:blipFill rotWithShape="1">
          <a:blip r:embed="rId2">
            <a:extLst>
              <a:ext uri="{28A0092B-C50C-407E-A947-70E740481C1C}">
                <a14:useLocalDpi xmlns:a14="http://schemas.microsoft.com/office/drawing/2010/main" val="0"/>
              </a:ext>
            </a:extLst>
          </a:blip>
          <a:srcRect l="17996" r="33804" b="3845"/>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467269" y="5990263"/>
            <a:ext cx="2627692" cy="707886"/>
          </a:xfrm>
          <a:prstGeom prst="rect">
            <a:avLst/>
          </a:prstGeom>
          <a:noFill/>
        </p:spPr>
        <p:txBody>
          <a:bodyPr wrap="square" rtlCol="0">
            <a:spAutoFit/>
          </a:bodyPr>
          <a:lstStyle/>
          <a:p>
            <a:pPr algn="r"/>
            <a:r>
              <a:rPr lang="de-DE" sz="2000" dirty="0">
                <a:solidFill>
                  <a:schemeClr val="bg1"/>
                </a:solidFill>
                <a:latin typeface="Arial" panose="020B0604020202020204" pitchFamily="34" charset="0"/>
                <a:cs typeface="Arial" panose="020B0604020202020204" pitchFamily="34" charset="0"/>
              </a:rPr>
              <a:t>Flinders Ranges, South Australia</a:t>
            </a:r>
          </a:p>
        </p:txBody>
      </p:sp>
      <p:grpSp>
        <p:nvGrpSpPr>
          <p:cNvPr id="24" name="Group 23"/>
          <p:cNvGrpSpPr/>
          <p:nvPr/>
        </p:nvGrpSpPr>
        <p:grpSpPr>
          <a:xfrm>
            <a:off x="6267895" y="980728"/>
            <a:ext cx="2350439" cy="2004272"/>
            <a:chOff x="3702243" y="806500"/>
            <a:chExt cx="2350439" cy="2004272"/>
          </a:xfrm>
        </p:grpSpPr>
        <p:sp>
          <p:nvSpPr>
            <p:cNvPr id="2" name="TextBox 1"/>
            <p:cNvSpPr txBox="1"/>
            <p:nvPr/>
          </p:nvSpPr>
          <p:spPr>
            <a:xfrm>
              <a:off x="3752052" y="806500"/>
              <a:ext cx="2300630" cy="369332"/>
            </a:xfrm>
            <a:prstGeom prst="rect">
              <a:avLst/>
            </a:prstGeom>
            <a:noFill/>
          </p:spPr>
          <p:txBody>
            <a:bodyPr wrap="none" rtlCol="0">
              <a:spAutoFit/>
            </a:bodyPr>
            <a:lstStyle/>
            <a:p>
              <a:r>
                <a:rPr lang="de-DE" dirty="0">
                  <a:solidFill>
                    <a:schemeClr val="bg1"/>
                  </a:solidFill>
                </a:rPr>
                <a:t>Resistant (Quartzite)</a:t>
              </a:r>
            </a:p>
          </p:txBody>
        </p:sp>
        <p:sp>
          <p:nvSpPr>
            <p:cNvPr id="25" name="TextBox 24"/>
            <p:cNvSpPr txBox="1"/>
            <p:nvPr/>
          </p:nvSpPr>
          <p:spPr>
            <a:xfrm>
              <a:off x="3702243" y="2441440"/>
              <a:ext cx="1518364" cy="369332"/>
            </a:xfrm>
            <a:prstGeom prst="rect">
              <a:avLst/>
            </a:prstGeom>
            <a:noFill/>
          </p:spPr>
          <p:txBody>
            <a:bodyPr wrap="none" rtlCol="0">
              <a:spAutoFit/>
            </a:bodyPr>
            <a:lstStyle/>
            <a:p>
              <a:r>
                <a:rPr lang="de-DE" dirty="0">
                  <a:solidFill>
                    <a:schemeClr val="bg1"/>
                  </a:solidFill>
                </a:rPr>
                <a:t>Soft (Shales)</a:t>
              </a:r>
            </a:p>
          </p:txBody>
        </p:sp>
      </p:grpSp>
      <p:sp>
        <p:nvSpPr>
          <p:cNvPr id="9" name="TextBox 8">
            <a:extLst>
              <a:ext uri="{FF2B5EF4-FFF2-40B4-BE49-F238E27FC236}">
                <a16:creationId xmlns:a16="http://schemas.microsoft.com/office/drawing/2014/main" id="{78B0FBFE-5E1C-4641-86FB-FB9FF13F42D0}"/>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Weathering-limited landscapes</a:t>
            </a:r>
          </a:p>
        </p:txBody>
      </p:sp>
      <p:cxnSp>
        <p:nvCxnSpPr>
          <p:cNvPr id="10" name="Straight Connector 9">
            <a:extLst>
              <a:ext uri="{FF2B5EF4-FFF2-40B4-BE49-F238E27FC236}">
                <a16:creationId xmlns:a16="http://schemas.microsoft.com/office/drawing/2014/main" id="{8F5F2A20-4274-47AB-9830-1F2D0B9F3E13}"/>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3128FB0B-859A-4346-AB8D-FD21A04DDC72}"/>
              </a:ext>
            </a:extLst>
          </p:cNvPr>
          <p:cNvSpPr/>
          <p:nvPr/>
        </p:nvSpPr>
        <p:spPr>
          <a:xfrm>
            <a:off x="44704" y="716503"/>
            <a:ext cx="4703775" cy="1200329"/>
          </a:xfrm>
          <a:prstGeom prst="rect">
            <a:avLst/>
          </a:prstGeom>
        </p:spPr>
        <p:txBody>
          <a:bodyPr wrap="square">
            <a:spAutoFit/>
          </a:bodyPr>
          <a:lstStyle/>
          <a:p>
            <a:pPr marL="285750" indent="-285750">
              <a:buFont typeface="Arial" panose="020B0604020202020204" pitchFamily="34" charset="0"/>
              <a:buChar char="•"/>
            </a:pPr>
            <a:r>
              <a:rPr lang="en-AU" dirty="0">
                <a:solidFill>
                  <a:schemeClr val="bg1"/>
                </a:solidFill>
              </a:rPr>
              <a:t>All rocks weather – but not the same way, and </a:t>
            </a:r>
            <a:r>
              <a:rPr lang="en-US" dirty="0">
                <a:solidFill>
                  <a:schemeClr val="bg1"/>
                </a:solidFill>
              </a:rPr>
              <a:t>rate </a:t>
            </a:r>
            <a:r>
              <a:rPr lang="en-US" b="1" dirty="0">
                <a:solidFill>
                  <a:schemeClr val="bg1"/>
                </a:solidFill>
              </a:rPr>
              <a:t>depends on stability / resistance </a:t>
            </a:r>
            <a:r>
              <a:rPr lang="en-US" dirty="0">
                <a:solidFill>
                  <a:schemeClr val="bg1"/>
                </a:solidFill>
              </a:rPr>
              <a:t>(rock strength control)</a:t>
            </a:r>
          </a:p>
          <a:p>
            <a:pPr marL="285750" indent="-285750">
              <a:buFont typeface="Arial" panose="020B0604020202020204" pitchFamily="34" charset="0"/>
              <a:buChar char="•"/>
            </a:pPr>
            <a:endParaRPr lang="en-GB" dirty="0">
              <a:solidFill>
                <a:schemeClr val="bg1"/>
              </a:solidFill>
            </a:endParaRPr>
          </a:p>
        </p:txBody>
      </p:sp>
      <p:grpSp>
        <p:nvGrpSpPr>
          <p:cNvPr id="6" name="Group 5">
            <a:extLst>
              <a:ext uri="{FF2B5EF4-FFF2-40B4-BE49-F238E27FC236}">
                <a16:creationId xmlns:a16="http://schemas.microsoft.com/office/drawing/2014/main" id="{8736CA53-279B-4E0D-81BD-C761155182F6}"/>
              </a:ext>
            </a:extLst>
          </p:cNvPr>
          <p:cNvGrpSpPr/>
          <p:nvPr/>
        </p:nvGrpSpPr>
        <p:grpSpPr>
          <a:xfrm>
            <a:off x="-5339" y="1685520"/>
            <a:ext cx="5100798" cy="4878160"/>
            <a:chOff x="-5339" y="1685520"/>
            <a:chExt cx="5100798" cy="4878160"/>
          </a:xfrm>
        </p:grpSpPr>
        <p:grpSp>
          <p:nvGrpSpPr>
            <p:cNvPr id="12" name="Group 11">
              <a:extLst>
                <a:ext uri="{FF2B5EF4-FFF2-40B4-BE49-F238E27FC236}">
                  <a16:creationId xmlns:a16="http://schemas.microsoft.com/office/drawing/2014/main" id="{15B46AD3-D60D-4B80-A98F-1CF3B543D83D}"/>
                </a:ext>
              </a:extLst>
            </p:cNvPr>
            <p:cNvGrpSpPr/>
            <p:nvPr/>
          </p:nvGrpSpPr>
          <p:grpSpPr>
            <a:xfrm>
              <a:off x="352002" y="4612883"/>
              <a:ext cx="4743457" cy="1950797"/>
              <a:chOff x="333978" y="4612883"/>
              <a:chExt cx="4743457" cy="1950797"/>
            </a:xfrm>
          </p:grpSpPr>
          <p:pic>
            <p:nvPicPr>
              <p:cNvPr id="13" name="Picture 1026" descr="06_12AB">
                <a:extLst>
                  <a:ext uri="{FF2B5EF4-FFF2-40B4-BE49-F238E27FC236}">
                    <a16:creationId xmlns:a16="http://schemas.microsoft.com/office/drawing/2014/main" id="{F699F990-FFF6-4415-A611-194F30181985}"/>
                  </a:ext>
                </a:extLst>
              </p:cNvPr>
              <p:cNvPicPr>
                <a:picLocks noChangeAspect="1" noChangeArrowheads="1"/>
              </p:cNvPicPr>
              <p:nvPr/>
            </p:nvPicPr>
            <p:blipFill rotWithShape="1">
              <a:blip r:embed="rId3" cstate="screen">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t="8822" b="7160"/>
              <a:stretch/>
            </p:blipFill>
            <p:spPr>
              <a:xfrm>
                <a:off x="333978" y="4612883"/>
                <a:ext cx="4743457" cy="1945532"/>
              </a:xfrm>
              <a:prstGeom prst="rect">
                <a:avLst/>
              </a:prstGeo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4" name="TextBox 13">
                <a:extLst>
                  <a:ext uri="{FF2B5EF4-FFF2-40B4-BE49-F238E27FC236}">
                    <a16:creationId xmlns:a16="http://schemas.microsoft.com/office/drawing/2014/main" id="{A6CD8359-6890-41AB-BDDC-2C5C3D1C563A}"/>
                  </a:ext>
                </a:extLst>
              </p:cNvPr>
              <p:cNvSpPr txBox="1"/>
              <p:nvPr/>
            </p:nvSpPr>
            <p:spPr>
              <a:xfrm>
                <a:off x="4333480" y="5640350"/>
                <a:ext cx="646331" cy="923330"/>
              </a:xfrm>
              <a:prstGeom prst="rect">
                <a:avLst/>
              </a:prstGeom>
              <a:noFill/>
            </p:spPr>
            <p:txBody>
              <a:bodyPr wrap="none" rtlCol="0">
                <a:spAutoFit/>
              </a:bodyPr>
              <a:lstStyle/>
              <a:p>
                <a:r>
                  <a:rPr lang="en-GB" sz="5400" dirty="0">
                    <a:solidFill>
                      <a:srgbClr val="002060"/>
                    </a:solidFill>
                    <a:latin typeface="Arial Black" panose="020B0A04020102020204" pitchFamily="34" charset="0"/>
                    <a:cs typeface="Arial" panose="020B0604020202020204" pitchFamily="34" charset="0"/>
                  </a:rPr>
                  <a:t>2</a:t>
                </a:r>
              </a:p>
            </p:txBody>
          </p:sp>
          <p:sp>
            <p:nvSpPr>
              <p:cNvPr id="15" name="TextBox 14">
                <a:extLst>
                  <a:ext uri="{FF2B5EF4-FFF2-40B4-BE49-F238E27FC236}">
                    <a16:creationId xmlns:a16="http://schemas.microsoft.com/office/drawing/2014/main" id="{6C2C9455-58D6-41BD-ADD3-0863E027DF99}"/>
                  </a:ext>
                </a:extLst>
              </p:cNvPr>
              <p:cNvSpPr txBox="1"/>
              <p:nvPr/>
            </p:nvSpPr>
            <p:spPr>
              <a:xfrm>
                <a:off x="410684" y="6078932"/>
                <a:ext cx="1120820" cy="369332"/>
              </a:xfrm>
              <a:prstGeom prst="rect">
                <a:avLst/>
              </a:prstGeom>
              <a:noFill/>
            </p:spPr>
            <p:txBody>
              <a:bodyPr wrap="none" rtlCol="0">
                <a:spAutoFit/>
              </a:bodyPr>
              <a:lstStyle/>
              <a:p>
                <a:r>
                  <a:rPr lang="de-DE" dirty="0">
                    <a:solidFill>
                      <a:srgbClr val="002060"/>
                    </a:solidFill>
                  </a:rPr>
                  <a:t>Structure</a:t>
                </a:r>
              </a:p>
            </p:txBody>
          </p:sp>
        </p:grpSp>
        <p:grpSp>
          <p:nvGrpSpPr>
            <p:cNvPr id="16" name="Group 15">
              <a:extLst>
                <a:ext uri="{FF2B5EF4-FFF2-40B4-BE49-F238E27FC236}">
                  <a16:creationId xmlns:a16="http://schemas.microsoft.com/office/drawing/2014/main" id="{254ADC80-FDB2-43F9-A9DF-5E889FD95A77}"/>
                </a:ext>
              </a:extLst>
            </p:cNvPr>
            <p:cNvGrpSpPr/>
            <p:nvPr/>
          </p:nvGrpSpPr>
          <p:grpSpPr>
            <a:xfrm>
              <a:off x="352002" y="2656035"/>
              <a:ext cx="4743457" cy="1865061"/>
              <a:chOff x="333978" y="2656035"/>
              <a:chExt cx="4743457" cy="1865061"/>
            </a:xfrm>
          </p:grpSpPr>
          <p:grpSp>
            <p:nvGrpSpPr>
              <p:cNvPr id="17" name="Group 16">
                <a:extLst>
                  <a:ext uri="{FF2B5EF4-FFF2-40B4-BE49-F238E27FC236}">
                    <a16:creationId xmlns:a16="http://schemas.microsoft.com/office/drawing/2014/main" id="{04DAE403-F2F2-4945-98E6-D6DBD65E46DF}"/>
                  </a:ext>
                </a:extLst>
              </p:cNvPr>
              <p:cNvGrpSpPr/>
              <p:nvPr/>
            </p:nvGrpSpPr>
            <p:grpSpPr>
              <a:xfrm>
                <a:off x="333978" y="2656035"/>
                <a:ext cx="4743457" cy="1865061"/>
                <a:chOff x="327171" y="3549406"/>
                <a:chExt cx="8550698" cy="3194716"/>
              </a:xfrm>
            </p:grpSpPr>
            <p:grpSp>
              <p:nvGrpSpPr>
                <p:cNvPr id="19" name="Group 18">
                  <a:extLst>
                    <a:ext uri="{FF2B5EF4-FFF2-40B4-BE49-F238E27FC236}">
                      <a16:creationId xmlns:a16="http://schemas.microsoft.com/office/drawing/2014/main" id="{C393A329-955F-4D28-A14B-DA5C75FD5BD9}"/>
                    </a:ext>
                  </a:extLst>
                </p:cNvPr>
                <p:cNvGrpSpPr/>
                <p:nvPr/>
              </p:nvGrpSpPr>
              <p:grpSpPr>
                <a:xfrm>
                  <a:off x="327171" y="3549406"/>
                  <a:ext cx="8550698" cy="3137482"/>
                  <a:chOff x="327171" y="3302972"/>
                  <a:chExt cx="8550698" cy="3137482"/>
                </a:xfrm>
              </p:grpSpPr>
              <p:sp>
                <p:nvSpPr>
                  <p:cNvPr id="21" name="Rectangle 20">
                    <a:extLst>
                      <a:ext uri="{FF2B5EF4-FFF2-40B4-BE49-F238E27FC236}">
                        <a16:creationId xmlns:a16="http://schemas.microsoft.com/office/drawing/2014/main" id="{25A5D7EA-3EC6-40FD-8BF7-D4ED80DB5077}"/>
                      </a:ext>
                    </a:extLst>
                  </p:cNvPr>
                  <p:cNvSpPr/>
                  <p:nvPr/>
                </p:nvSpPr>
                <p:spPr>
                  <a:xfrm>
                    <a:off x="327171" y="3302972"/>
                    <a:ext cx="8550698" cy="31374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22" name="Picture 4" descr="npo00030d">
                    <a:extLst>
                      <a:ext uri="{FF2B5EF4-FFF2-40B4-BE49-F238E27FC236}">
                        <a16:creationId xmlns:a16="http://schemas.microsoft.com/office/drawing/2014/main" id="{EA79B57D-0E54-4CB9-BEE7-884C3B36808A}"/>
                      </a:ext>
                    </a:extLst>
                  </p:cNvPr>
                  <p:cNvPicPr>
                    <a:picLocks noChangeAspect="1" noChangeArrowheads="1"/>
                  </p:cNvPicPr>
                  <p:nvPr/>
                </p:nvPicPr>
                <p:blipFill>
                  <a:blip r:embed="rId5" cstate="screen">
                    <a:extLst>
                      <a:ext uri="{BEBA8EAE-BF5A-486C-A8C5-ECC9F3942E4B}">
                        <a14:imgProps xmlns:a14="http://schemas.microsoft.com/office/drawing/2010/main">
                          <a14:imgLayer r:embed="rId6">
                            <a14:imgEffect>
                              <a14:saturation sat="33000"/>
                            </a14:imgEffect>
                          </a14:imgLayer>
                        </a14:imgProps>
                      </a:ext>
                      <a:ext uri="{28A0092B-C50C-407E-A947-70E740481C1C}">
                        <a14:useLocalDpi xmlns:a14="http://schemas.microsoft.com/office/drawing/2010/main"/>
                      </a:ext>
                    </a:extLst>
                  </a:blip>
                  <a:srcRect/>
                  <a:stretch>
                    <a:fillRect/>
                  </a:stretch>
                </p:blipFill>
                <p:spPr bwMode="auto">
                  <a:xfrm>
                    <a:off x="1475656" y="3451130"/>
                    <a:ext cx="6324600" cy="2832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3" name="AutoShape 10">
                    <a:extLst>
                      <a:ext uri="{FF2B5EF4-FFF2-40B4-BE49-F238E27FC236}">
                        <a16:creationId xmlns:a16="http://schemas.microsoft.com/office/drawing/2014/main" id="{C2B50338-D477-4DD9-AEA2-FF193F15A374}"/>
                      </a:ext>
                    </a:extLst>
                  </p:cNvPr>
                  <p:cNvSpPr>
                    <a:spLocks noChangeArrowheads="1"/>
                  </p:cNvSpPr>
                  <p:nvPr/>
                </p:nvSpPr>
                <p:spPr bwMode="auto">
                  <a:xfrm rot="10800000">
                    <a:off x="7876456" y="3997230"/>
                    <a:ext cx="485775" cy="2133600"/>
                  </a:xfrm>
                  <a:prstGeom prst="upArrow">
                    <a:avLst>
                      <a:gd name="adj1" fmla="val 50000"/>
                      <a:gd name="adj2" fmla="val 109804"/>
                    </a:avLst>
                  </a:prstGeom>
                  <a:gradFill flip="none" rotWithShape="1">
                    <a:gsLst>
                      <a:gs pos="44000">
                        <a:schemeClr val="tx2">
                          <a:lumMod val="40000"/>
                          <a:lumOff val="60000"/>
                        </a:schemeClr>
                      </a:gs>
                      <a:gs pos="100000">
                        <a:schemeClr val="bg1"/>
                      </a:gs>
                    </a:gsLst>
                    <a:path path="circle">
                      <a:fillToRect l="50000" t="-80000" r="50000" b="180000"/>
                    </a:path>
                    <a:tileRect/>
                  </a:gradFill>
                  <a:ln w="9525">
                    <a:noFill/>
                    <a:miter lim="800000"/>
                    <a:headEnd/>
                    <a:tailEnd/>
                  </a:ln>
                  <a:effectLst/>
                </p:spPr>
                <p:txBody>
                  <a:bodyPr vert="eaVert" wrap="none" anchor="ctr"/>
                  <a:lstStyle/>
                  <a:p>
                    <a:endParaRPr lang="en-GB"/>
                  </a:p>
                </p:txBody>
              </p:sp>
              <p:sp>
                <p:nvSpPr>
                  <p:cNvPr id="26" name="Text Box 11">
                    <a:extLst>
                      <a:ext uri="{FF2B5EF4-FFF2-40B4-BE49-F238E27FC236}">
                        <a16:creationId xmlns:a16="http://schemas.microsoft.com/office/drawing/2014/main" id="{B9EE3737-1F7B-4C74-BDE0-F9CC79C012C1}"/>
                      </a:ext>
                    </a:extLst>
                  </p:cNvPr>
                  <p:cNvSpPr txBox="1">
                    <a:spLocks noChangeArrowheads="1"/>
                  </p:cNvSpPr>
                  <p:nvPr/>
                </p:nvSpPr>
                <p:spPr bwMode="auto">
                  <a:xfrm rot="16200000">
                    <a:off x="-427141" y="4660163"/>
                    <a:ext cx="2109346" cy="5548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sz="1400" dirty="0">
                        <a:solidFill>
                          <a:srgbClr val="D68D8B"/>
                        </a:solidFill>
                        <a:latin typeface="Arial" panose="020B0604020202020204" pitchFamily="34" charset="0"/>
                        <a:cs typeface="Arial" panose="020B0604020202020204" pitchFamily="34" charset="0"/>
                      </a:rPr>
                      <a:t>Susceptibility</a:t>
                    </a:r>
                  </a:p>
                </p:txBody>
              </p:sp>
              <p:sp>
                <p:nvSpPr>
                  <p:cNvPr id="27" name="Text Box 12">
                    <a:extLst>
                      <a:ext uri="{FF2B5EF4-FFF2-40B4-BE49-F238E27FC236}">
                        <a16:creationId xmlns:a16="http://schemas.microsoft.com/office/drawing/2014/main" id="{7958D0E4-2A75-4EDB-B557-32DB33049C65}"/>
                      </a:ext>
                    </a:extLst>
                  </p:cNvPr>
                  <p:cNvSpPr txBox="1">
                    <a:spLocks noChangeArrowheads="1"/>
                  </p:cNvSpPr>
                  <p:nvPr/>
                </p:nvSpPr>
                <p:spPr bwMode="auto">
                  <a:xfrm rot="5400000">
                    <a:off x="7865945" y="4589776"/>
                    <a:ext cx="1392684" cy="5548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sz="1400" dirty="0">
                        <a:solidFill>
                          <a:srgbClr val="ADADAD"/>
                        </a:solidFill>
                        <a:latin typeface="Arial" panose="020B0604020202020204" pitchFamily="34" charset="0"/>
                        <a:cs typeface="Arial" panose="020B0604020202020204" pitchFamily="34" charset="0"/>
                      </a:rPr>
                      <a:t>Stability</a:t>
                    </a:r>
                    <a:endParaRPr lang="en-US" sz="1200" dirty="0">
                      <a:solidFill>
                        <a:srgbClr val="ADADAD"/>
                      </a:solidFill>
                      <a:latin typeface="Arial" panose="020B0604020202020204" pitchFamily="34" charset="0"/>
                      <a:cs typeface="Arial" panose="020B0604020202020204" pitchFamily="34" charset="0"/>
                    </a:endParaRPr>
                  </a:p>
                </p:txBody>
              </p:sp>
              <p:sp>
                <p:nvSpPr>
                  <p:cNvPr id="28" name="AutoShape 10">
                    <a:extLst>
                      <a:ext uri="{FF2B5EF4-FFF2-40B4-BE49-F238E27FC236}">
                        <a16:creationId xmlns:a16="http://schemas.microsoft.com/office/drawing/2014/main" id="{0D4D9918-13F5-4F10-A55E-40496443CE6F}"/>
                      </a:ext>
                    </a:extLst>
                  </p:cNvPr>
                  <p:cNvSpPr>
                    <a:spLocks noChangeArrowheads="1"/>
                  </p:cNvSpPr>
                  <p:nvPr/>
                </p:nvSpPr>
                <p:spPr bwMode="auto">
                  <a:xfrm>
                    <a:off x="867396" y="3970937"/>
                    <a:ext cx="485775" cy="2133600"/>
                  </a:xfrm>
                  <a:prstGeom prst="upArrow">
                    <a:avLst>
                      <a:gd name="adj1" fmla="val 50000"/>
                      <a:gd name="adj2" fmla="val 109804"/>
                    </a:avLst>
                  </a:prstGeom>
                  <a:gradFill flip="none" rotWithShape="0">
                    <a:gsLst>
                      <a:gs pos="29000">
                        <a:schemeClr val="accent2"/>
                      </a:gs>
                      <a:gs pos="100000">
                        <a:schemeClr val="bg1"/>
                      </a:gs>
                    </a:gsLst>
                    <a:path path="circle">
                      <a:fillToRect l="50000" t="-80000" r="50000" b="180000"/>
                    </a:path>
                    <a:tileRect/>
                  </a:gradFill>
                  <a:ln w="9525">
                    <a:noFill/>
                    <a:miter lim="800000"/>
                    <a:headEnd/>
                    <a:tailEnd/>
                  </a:ln>
                  <a:effectLst/>
                </p:spPr>
                <p:txBody>
                  <a:bodyPr vert="eaVert" wrap="none" anchor="ctr"/>
                  <a:lstStyle/>
                  <a:p>
                    <a:endParaRPr lang="en-GB"/>
                  </a:p>
                </p:txBody>
              </p:sp>
              <p:sp>
                <p:nvSpPr>
                  <p:cNvPr id="29" name="Text Box 11">
                    <a:extLst>
                      <a:ext uri="{FF2B5EF4-FFF2-40B4-BE49-F238E27FC236}">
                        <a16:creationId xmlns:a16="http://schemas.microsoft.com/office/drawing/2014/main" id="{469910E5-F179-4D38-9EFB-B2682B15341C}"/>
                      </a:ext>
                    </a:extLst>
                  </p:cNvPr>
                  <p:cNvSpPr txBox="1">
                    <a:spLocks noChangeArrowheads="1"/>
                  </p:cNvSpPr>
                  <p:nvPr/>
                </p:nvSpPr>
                <p:spPr bwMode="auto">
                  <a:xfrm>
                    <a:off x="2477673" y="3326086"/>
                    <a:ext cx="4668415" cy="448119"/>
                  </a:xfrm>
                  <a:prstGeom prst="rect">
                    <a:avLst/>
                  </a:prstGeom>
                  <a:solidFill>
                    <a:schemeClr val="bg1"/>
                  </a:solidFill>
                  <a:ln>
                    <a:noFill/>
                  </a:ln>
                  <a:effectLst/>
                </p:spPr>
                <p:txBody>
                  <a:bodyPr wrap="square">
                    <a:spAutoFit/>
                  </a:bodyPr>
                  <a:lstStyle/>
                  <a:p>
                    <a:pPr algn="ctr"/>
                    <a:r>
                      <a:rPr lang="en-US" sz="1050" dirty="0">
                        <a:solidFill>
                          <a:srgbClr val="002060"/>
                        </a:solidFill>
                        <a:latin typeface="Arial" panose="020B0604020202020204" pitchFamily="34" charset="0"/>
                        <a:cs typeface="Arial" panose="020B0604020202020204" pitchFamily="34" charset="0"/>
                      </a:rPr>
                      <a:t>Bowens Reaction Series</a:t>
                    </a:r>
                  </a:p>
                </p:txBody>
              </p:sp>
            </p:grpSp>
            <p:sp>
              <p:nvSpPr>
                <p:cNvPr id="20" name="TextBox 19">
                  <a:extLst>
                    <a:ext uri="{FF2B5EF4-FFF2-40B4-BE49-F238E27FC236}">
                      <a16:creationId xmlns:a16="http://schemas.microsoft.com/office/drawing/2014/main" id="{497E72DF-AE20-476B-8893-2BE420C730F1}"/>
                    </a:ext>
                  </a:extLst>
                </p:cNvPr>
                <p:cNvSpPr txBox="1"/>
                <p:nvPr/>
              </p:nvSpPr>
              <p:spPr>
                <a:xfrm>
                  <a:off x="823395" y="5162524"/>
                  <a:ext cx="1049118" cy="1581598"/>
                </a:xfrm>
                <a:prstGeom prst="rect">
                  <a:avLst/>
                </a:prstGeom>
                <a:noFill/>
              </p:spPr>
              <p:txBody>
                <a:bodyPr wrap="square" rtlCol="0">
                  <a:spAutoFit/>
                </a:bodyPr>
                <a:lstStyle/>
                <a:p>
                  <a:r>
                    <a:rPr lang="en-GB" sz="5400" dirty="0">
                      <a:solidFill>
                        <a:srgbClr val="002060"/>
                      </a:solidFill>
                      <a:latin typeface="Arial Black" panose="020B0A04020102020204" pitchFamily="34" charset="0"/>
                      <a:cs typeface="Arial" panose="020B0604020202020204" pitchFamily="34" charset="0"/>
                    </a:rPr>
                    <a:t>1</a:t>
                  </a:r>
                </a:p>
              </p:txBody>
            </p:sp>
          </p:grpSp>
          <p:sp>
            <p:nvSpPr>
              <p:cNvPr id="18" name="TextBox 17">
                <a:extLst>
                  <a:ext uri="{FF2B5EF4-FFF2-40B4-BE49-F238E27FC236}">
                    <a16:creationId xmlns:a16="http://schemas.microsoft.com/office/drawing/2014/main" id="{6BD2409D-9B70-4EAD-821B-49B762D4B548}"/>
                  </a:ext>
                </a:extLst>
              </p:cNvPr>
              <p:cNvSpPr txBox="1"/>
              <p:nvPr/>
            </p:nvSpPr>
            <p:spPr>
              <a:xfrm>
                <a:off x="1713254" y="4030344"/>
                <a:ext cx="1107996" cy="369332"/>
              </a:xfrm>
              <a:prstGeom prst="rect">
                <a:avLst/>
              </a:prstGeom>
              <a:noFill/>
            </p:spPr>
            <p:txBody>
              <a:bodyPr wrap="none" rtlCol="0">
                <a:spAutoFit/>
              </a:bodyPr>
              <a:lstStyle/>
              <a:p>
                <a:r>
                  <a:rPr lang="de-DE" dirty="0">
                    <a:solidFill>
                      <a:srgbClr val="002060"/>
                    </a:solidFill>
                  </a:rPr>
                  <a:t>Lithology</a:t>
                </a:r>
              </a:p>
            </p:txBody>
          </p:sp>
        </p:grpSp>
        <p:cxnSp>
          <p:nvCxnSpPr>
            <p:cNvPr id="30" name="Straight Connector 29">
              <a:extLst>
                <a:ext uri="{FF2B5EF4-FFF2-40B4-BE49-F238E27FC236}">
                  <a16:creationId xmlns:a16="http://schemas.microsoft.com/office/drawing/2014/main" id="{890FA3C1-76AD-48DE-88C5-6881F6C68C86}"/>
                </a:ext>
              </a:extLst>
            </p:cNvPr>
            <p:cNvCxnSpPr/>
            <p:nvPr/>
          </p:nvCxnSpPr>
          <p:spPr>
            <a:xfrm>
              <a:off x="1209273" y="4869160"/>
              <a:ext cx="2925489" cy="0"/>
            </a:xfrm>
            <a:prstGeom prst="line">
              <a:avLst/>
            </a:prstGeom>
            <a:ln w="19050">
              <a:solidFill>
                <a:schemeClr val="bg2">
                  <a:lumMod val="10000"/>
                </a:schemeClr>
              </a:solidFill>
              <a:prstDash val="lgDash"/>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77A4C2D-04FD-4830-B41D-64FAFE31F8A9}"/>
                </a:ext>
              </a:extLst>
            </p:cNvPr>
            <p:cNvCxnSpPr/>
            <p:nvPr/>
          </p:nvCxnSpPr>
          <p:spPr>
            <a:xfrm>
              <a:off x="1361673" y="5021560"/>
              <a:ext cx="2925489" cy="0"/>
            </a:xfrm>
            <a:prstGeom prst="line">
              <a:avLst/>
            </a:prstGeom>
            <a:ln w="19050">
              <a:solidFill>
                <a:schemeClr val="bg2">
                  <a:lumMod val="10000"/>
                </a:schemeClr>
              </a:solidFill>
              <a:prstDash val="lgDash"/>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CDD3611-FBE7-4CC8-9EF8-43CB71BDC7F6}"/>
                </a:ext>
              </a:extLst>
            </p:cNvPr>
            <p:cNvCxnSpPr/>
            <p:nvPr/>
          </p:nvCxnSpPr>
          <p:spPr>
            <a:xfrm>
              <a:off x="1514073" y="5173960"/>
              <a:ext cx="2925489" cy="0"/>
            </a:xfrm>
            <a:prstGeom prst="line">
              <a:avLst/>
            </a:prstGeom>
            <a:ln w="19050">
              <a:solidFill>
                <a:schemeClr val="bg2">
                  <a:lumMod val="10000"/>
                </a:schemeClr>
              </a:solidFill>
              <a:prstDash val="lgDash"/>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E804857C-222D-49AE-830A-9DFAFB3541C7}"/>
                </a:ext>
              </a:extLst>
            </p:cNvPr>
            <p:cNvSpPr txBox="1"/>
            <p:nvPr/>
          </p:nvSpPr>
          <p:spPr>
            <a:xfrm>
              <a:off x="-5339" y="1685520"/>
              <a:ext cx="4915493" cy="923330"/>
            </a:xfrm>
            <a:prstGeom prst="rect">
              <a:avLst/>
            </a:prstGeom>
            <a:noFill/>
          </p:spPr>
          <p:txBody>
            <a:bodyPr wrap="square" rtlCol="0">
              <a:spAutoFit/>
            </a:bodyPr>
            <a:lstStyle/>
            <a:p>
              <a:pPr marL="285750" indent="-285750">
                <a:buFont typeface="Arial" panose="020B0604020202020204" pitchFamily="34" charset="0"/>
                <a:buChar char="•"/>
              </a:pPr>
              <a:r>
                <a:rPr lang="de-DE" dirty="0">
                  <a:solidFill>
                    <a:schemeClr val="bg1"/>
                  </a:solidFill>
                </a:rPr>
                <a:t>Long-term </a:t>
              </a:r>
              <a:r>
                <a:rPr lang="de-DE" b="1" dirty="0">
                  <a:solidFill>
                    <a:schemeClr val="bg1"/>
                  </a:solidFill>
                </a:rPr>
                <a:t>differential weathering </a:t>
              </a:r>
              <a:r>
                <a:rPr lang="de-DE" dirty="0">
                  <a:solidFill>
                    <a:schemeClr val="bg1"/>
                  </a:solidFill>
                </a:rPr>
                <a:t>and the presence of resistant bedrock layers...</a:t>
              </a:r>
            </a:p>
            <a:p>
              <a:pPr marL="285750" indent="-285750">
                <a:buFont typeface="Arial" panose="020B0604020202020204" pitchFamily="34" charset="0"/>
                <a:buChar char="•"/>
              </a:pPr>
              <a:endParaRPr lang="de-DE" dirty="0">
                <a:solidFill>
                  <a:schemeClr val="bg1"/>
                </a:solidFill>
              </a:endParaRPr>
            </a:p>
          </p:txBody>
        </p:sp>
      </p:grpSp>
    </p:spTree>
    <p:extLst>
      <p:ext uri="{BB962C8B-B14F-4D97-AF65-F5344CB8AC3E}">
        <p14:creationId xmlns:p14="http://schemas.microsoft.com/office/powerpoint/2010/main" val="371794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1" y="0"/>
            <a:ext cx="9144000" cy="6858000"/>
          </a:xfrm>
          <a:prstGeom prst="rect">
            <a:avLst/>
          </a:prstGeom>
        </p:spPr>
      </p:pic>
      <p:sp>
        <p:nvSpPr>
          <p:cNvPr id="3" name="TextBox 2">
            <a:extLst>
              <a:ext uri="{FF2B5EF4-FFF2-40B4-BE49-F238E27FC236}">
                <a16:creationId xmlns:a16="http://schemas.microsoft.com/office/drawing/2014/main" id="{D4B51BD5-5B22-4579-ACEF-FED253E89B3F}"/>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Structural landforms</a:t>
            </a:r>
          </a:p>
        </p:txBody>
      </p:sp>
      <p:cxnSp>
        <p:nvCxnSpPr>
          <p:cNvPr id="4" name="Straight Connector 3">
            <a:extLst>
              <a:ext uri="{FF2B5EF4-FFF2-40B4-BE49-F238E27FC236}">
                <a16:creationId xmlns:a16="http://schemas.microsoft.com/office/drawing/2014/main" id="{A48E46D6-7F30-4213-B815-28A4A6E2FE05}"/>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7" name="Group 6">
            <a:extLst>
              <a:ext uri="{FF2B5EF4-FFF2-40B4-BE49-F238E27FC236}">
                <a16:creationId xmlns:a16="http://schemas.microsoft.com/office/drawing/2014/main" id="{C4A9CE9B-43FA-43F6-A6BC-3F1472C39D99}"/>
              </a:ext>
            </a:extLst>
          </p:cNvPr>
          <p:cNvGrpSpPr/>
          <p:nvPr/>
        </p:nvGrpSpPr>
        <p:grpSpPr>
          <a:xfrm>
            <a:off x="1251583" y="907175"/>
            <a:ext cx="6192688" cy="5507431"/>
            <a:chOff x="197893" y="764704"/>
            <a:chExt cx="4806155" cy="4248472"/>
          </a:xfrm>
        </p:grpSpPr>
        <p:sp>
          <p:nvSpPr>
            <p:cNvPr id="5" name="Rectangle 4">
              <a:extLst>
                <a:ext uri="{FF2B5EF4-FFF2-40B4-BE49-F238E27FC236}">
                  <a16:creationId xmlns:a16="http://schemas.microsoft.com/office/drawing/2014/main" id="{8A030471-52AA-4CCD-A82F-EE20B5930D01}"/>
                </a:ext>
              </a:extLst>
            </p:cNvPr>
            <p:cNvSpPr/>
            <p:nvPr/>
          </p:nvSpPr>
          <p:spPr>
            <a:xfrm>
              <a:off x="197893" y="764704"/>
              <a:ext cx="4806155" cy="42484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6" name="Picture 5">
              <a:extLst>
                <a:ext uri="{FF2B5EF4-FFF2-40B4-BE49-F238E27FC236}">
                  <a16:creationId xmlns:a16="http://schemas.microsoft.com/office/drawing/2014/main" id="{BBAD0BC4-59DC-4A75-94A0-345B502211CD}"/>
                </a:ext>
              </a:extLst>
            </p:cNvPr>
            <p:cNvPicPr>
              <a:picLocks noChangeAspect="1"/>
            </p:cNvPicPr>
            <p:nvPr/>
          </p:nvPicPr>
          <p:blipFill>
            <a:blip r:embed="rId3"/>
            <a:stretch>
              <a:fillRect/>
            </a:stretch>
          </p:blipFill>
          <p:spPr>
            <a:xfrm>
              <a:off x="346432" y="891097"/>
              <a:ext cx="4530518" cy="3933056"/>
            </a:xfrm>
            <a:prstGeom prst="rect">
              <a:avLst/>
            </a:prstGeom>
          </p:spPr>
        </p:pic>
      </p:grpSp>
      <p:sp>
        <p:nvSpPr>
          <p:cNvPr id="8" name="Rectangle 7">
            <a:extLst>
              <a:ext uri="{FF2B5EF4-FFF2-40B4-BE49-F238E27FC236}">
                <a16:creationId xmlns:a16="http://schemas.microsoft.com/office/drawing/2014/main" id="{CACB4E78-13FC-4A30-A5A7-C9D1E78A6BF8}"/>
              </a:ext>
            </a:extLst>
          </p:cNvPr>
          <p:cNvSpPr/>
          <p:nvPr/>
        </p:nvSpPr>
        <p:spPr>
          <a:xfrm>
            <a:off x="30907" y="6482415"/>
            <a:ext cx="2792496" cy="307777"/>
          </a:xfrm>
          <a:prstGeom prst="rect">
            <a:avLst/>
          </a:prstGeom>
        </p:spPr>
        <p:txBody>
          <a:bodyPr wrap="none">
            <a:spAutoFit/>
          </a:bodyPr>
          <a:lstStyle/>
          <a:p>
            <a:r>
              <a:rPr lang="en-AU" sz="1400" dirty="0">
                <a:solidFill>
                  <a:schemeClr val="bg1"/>
                </a:solidFill>
              </a:rPr>
              <a:t>Flinders Ranges, South Australia</a:t>
            </a:r>
          </a:p>
        </p:txBody>
      </p:sp>
    </p:spTree>
    <p:extLst>
      <p:ext uri="{BB962C8B-B14F-4D97-AF65-F5344CB8AC3E}">
        <p14:creationId xmlns:p14="http://schemas.microsoft.com/office/powerpoint/2010/main" val="1168406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59304A8-F517-454B-B6DE-A2EB17B3A2F4}"/>
              </a:ext>
            </a:extLst>
          </p:cNvPr>
          <p:cNvPicPr>
            <a:picLocks noChangeAspect="1"/>
          </p:cNvPicPr>
          <p:nvPr/>
        </p:nvPicPr>
        <p:blipFill>
          <a:blip r:embed="rId2"/>
          <a:stretch>
            <a:fillRect/>
          </a:stretch>
        </p:blipFill>
        <p:spPr>
          <a:xfrm>
            <a:off x="0" y="0"/>
            <a:ext cx="9152450" cy="6865769"/>
          </a:xfrm>
          <a:prstGeom prst="rect">
            <a:avLst/>
          </a:prstGeom>
        </p:spPr>
      </p:pic>
      <p:sp>
        <p:nvSpPr>
          <p:cNvPr id="5" name="TextBox 4">
            <a:extLst>
              <a:ext uri="{FF2B5EF4-FFF2-40B4-BE49-F238E27FC236}">
                <a16:creationId xmlns:a16="http://schemas.microsoft.com/office/drawing/2014/main" id="{FFD3A4EA-C673-4F4B-8658-812C82A6A217}"/>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Structural landforms</a:t>
            </a:r>
          </a:p>
        </p:txBody>
      </p:sp>
      <p:cxnSp>
        <p:nvCxnSpPr>
          <p:cNvPr id="6" name="Straight Connector 5">
            <a:extLst>
              <a:ext uri="{FF2B5EF4-FFF2-40B4-BE49-F238E27FC236}">
                <a16:creationId xmlns:a16="http://schemas.microsoft.com/office/drawing/2014/main" id="{47F3BAA1-1A4B-44E8-B219-1C761C423E80}"/>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60CF0618-716D-4E44-980A-AC9BAEF3A9E4}"/>
              </a:ext>
            </a:extLst>
          </p:cNvPr>
          <p:cNvSpPr txBox="1"/>
          <p:nvPr/>
        </p:nvSpPr>
        <p:spPr>
          <a:xfrm>
            <a:off x="197893" y="6272140"/>
            <a:ext cx="2535695" cy="369332"/>
          </a:xfrm>
          <a:prstGeom prst="rect">
            <a:avLst/>
          </a:prstGeom>
          <a:noFill/>
        </p:spPr>
        <p:txBody>
          <a:bodyPr wrap="none" rtlCol="0">
            <a:spAutoFit/>
          </a:bodyPr>
          <a:lstStyle/>
          <a:p>
            <a:pPr algn="r"/>
            <a:r>
              <a:rPr lang="de-DE" dirty="0">
                <a:solidFill>
                  <a:schemeClr val="bg1"/>
                </a:solidFill>
                <a:latin typeface="Arial" panose="020B0604020202020204" pitchFamily="34" charset="0"/>
                <a:cs typeface="Arial" panose="020B0604020202020204" pitchFamily="34" charset="0"/>
              </a:rPr>
              <a:t>Monument Valley, USA</a:t>
            </a:r>
          </a:p>
        </p:txBody>
      </p:sp>
    </p:spTree>
    <p:extLst>
      <p:ext uri="{BB962C8B-B14F-4D97-AF65-F5344CB8AC3E}">
        <p14:creationId xmlns:p14="http://schemas.microsoft.com/office/powerpoint/2010/main" val="193419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4C7B69-9C5A-48B5-8FEF-B09DAF46845A}"/>
              </a:ext>
            </a:extLst>
          </p:cNvPr>
          <p:cNvPicPr>
            <a:picLocks noChangeAspect="1"/>
          </p:cNvPicPr>
          <p:nvPr/>
        </p:nvPicPr>
        <p:blipFill rotWithShape="1">
          <a:blip r:embed="rId2"/>
          <a:srcRect l="4037" r="6689"/>
          <a:stretch/>
        </p:blipFill>
        <p:spPr>
          <a:xfrm>
            <a:off x="-108520" y="-12660"/>
            <a:ext cx="9252519" cy="6870659"/>
          </a:xfrm>
          <a:prstGeom prst="rect">
            <a:avLst/>
          </a:prstGeom>
        </p:spPr>
      </p:pic>
      <p:sp>
        <p:nvSpPr>
          <p:cNvPr id="6" name="TextBox 5">
            <a:extLst>
              <a:ext uri="{FF2B5EF4-FFF2-40B4-BE49-F238E27FC236}">
                <a16:creationId xmlns:a16="http://schemas.microsoft.com/office/drawing/2014/main" id="{B2A48A0B-FF08-4AC9-9A1B-E167EBF5BB21}"/>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Structural landforms</a:t>
            </a:r>
          </a:p>
        </p:txBody>
      </p:sp>
      <p:cxnSp>
        <p:nvCxnSpPr>
          <p:cNvPr id="7" name="Straight Connector 6">
            <a:extLst>
              <a:ext uri="{FF2B5EF4-FFF2-40B4-BE49-F238E27FC236}">
                <a16:creationId xmlns:a16="http://schemas.microsoft.com/office/drawing/2014/main" id="{5A660858-CF9D-44CE-9D83-8C4F96C6637C}"/>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EC33CAF6-3615-4F74-886C-7A19A8CA8D67}"/>
              </a:ext>
            </a:extLst>
          </p:cNvPr>
          <p:cNvSpPr/>
          <p:nvPr/>
        </p:nvSpPr>
        <p:spPr>
          <a:xfrm>
            <a:off x="1619672" y="5949280"/>
            <a:ext cx="6390456" cy="369332"/>
          </a:xfrm>
          <a:prstGeom prst="rect">
            <a:avLst/>
          </a:prstGeom>
        </p:spPr>
        <p:txBody>
          <a:bodyPr wrap="square">
            <a:spAutoFit/>
          </a:bodyPr>
          <a:lstStyle/>
          <a:p>
            <a:r>
              <a:rPr lang="en-AU" dirty="0">
                <a:solidFill>
                  <a:schemeClr val="bg1"/>
                </a:solidFill>
              </a:rPr>
              <a:t>http://www.geologypage.com/2016/05/devils-tower.html</a:t>
            </a:r>
          </a:p>
        </p:txBody>
      </p:sp>
      <p:sp>
        <p:nvSpPr>
          <p:cNvPr id="9" name="Rectangle 8">
            <a:extLst>
              <a:ext uri="{FF2B5EF4-FFF2-40B4-BE49-F238E27FC236}">
                <a16:creationId xmlns:a16="http://schemas.microsoft.com/office/drawing/2014/main" id="{8DDC51FC-7559-4412-8FD7-42C0E3F0EE63}"/>
              </a:ext>
            </a:extLst>
          </p:cNvPr>
          <p:cNvSpPr/>
          <p:nvPr/>
        </p:nvSpPr>
        <p:spPr>
          <a:xfrm>
            <a:off x="-91702" y="6519931"/>
            <a:ext cx="1656864" cy="307777"/>
          </a:xfrm>
          <a:prstGeom prst="rect">
            <a:avLst/>
          </a:prstGeom>
        </p:spPr>
        <p:txBody>
          <a:bodyPr wrap="none">
            <a:spAutoFit/>
          </a:bodyPr>
          <a:lstStyle/>
          <a:p>
            <a:r>
              <a:rPr lang="en-AU" sz="1400" dirty="0">
                <a:solidFill>
                  <a:schemeClr val="bg1"/>
                </a:solidFill>
              </a:rPr>
              <a:t>Devils Tower, USA</a:t>
            </a:r>
          </a:p>
        </p:txBody>
      </p:sp>
    </p:spTree>
    <p:extLst>
      <p:ext uri="{BB962C8B-B14F-4D97-AF65-F5344CB8AC3E}">
        <p14:creationId xmlns:p14="http://schemas.microsoft.com/office/powerpoint/2010/main" val="264206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76057" y="2085332"/>
            <a:ext cx="6404854" cy="1569660"/>
          </a:xfrm>
          <a:prstGeom prst="rect">
            <a:avLst/>
          </a:prstGeom>
        </p:spPr>
        <p:txBody>
          <a:bodyPr wrap="square">
            <a:spAutoFit/>
          </a:bodyPr>
          <a:lstStyle/>
          <a:p>
            <a:pPr marL="342900" indent="-342900">
              <a:buFont typeface="Arial" panose="020B0604020202020204" pitchFamily="34" charset="0"/>
              <a:buChar char="•"/>
            </a:pPr>
            <a:r>
              <a:rPr lang="en-AU" sz="2400" dirty="0">
                <a:solidFill>
                  <a:srgbClr val="002060"/>
                </a:solidFill>
              </a:rPr>
              <a:t>… creates complex landscapes controlled by (</a:t>
            </a:r>
            <a:r>
              <a:rPr lang="en-AU" sz="2400" dirty="0" err="1">
                <a:solidFill>
                  <a:srgbClr val="002060"/>
                </a:solidFill>
              </a:rPr>
              <a:t>i</a:t>
            </a:r>
            <a:r>
              <a:rPr lang="en-AU" sz="2400" dirty="0">
                <a:solidFill>
                  <a:srgbClr val="002060"/>
                </a:solidFill>
              </a:rPr>
              <a:t>) range of weathering processes, and (ii) weathering factors</a:t>
            </a:r>
          </a:p>
          <a:p>
            <a:pPr marL="457200" indent="-457200">
              <a:buFont typeface="Arial" pitchFamily="34" charset="0"/>
              <a:buChar char="•"/>
            </a:pPr>
            <a:endParaRPr lang="en-AU" sz="2400" dirty="0">
              <a:solidFill>
                <a:srgbClr val="002060"/>
              </a:solidFill>
            </a:endParaRPr>
          </a:p>
        </p:txBody>
      </p:sp>
      <p:sp>
        <p:nvSpPr>
          <p:cNvPr id="17" name="TextBox 16">
            <a:extLst>
              <a:ext uri="{FF2B5EF4-FFF2-40B4-BE49-F238E27FC236}">
                <a16:creationId xmlns:a16="http://schemas.microsoft.com/office/drawing/2014/main" id="{3A372DC9-B2A4-4F6F-8E23-8A158871A3F6}"/>
              </a:ext>
            </a:extLst>
          </p:cNvPr>
          <p:cNvSpPr txBox="1"/>
          <p:nvPr/>
        </p:nvSpPr>
        <p:spPr>
          <a:xfrm>
            <a:off x="0" y="7769"/>
            <a:ext cx="7437628" cy="584775"/>
          </a:xfrm>
          <a:prstGeom prst="rect">
            <a:avLst/>
          </a:prstGeom>
          <a:noFill/>
        </p:spPr>
        <p:txBody>
          <a:bodyPr wrap="square" rtlCol="0">
            <a:spAutoFit/>
          </a:bodyPr>
          <a:lstStyle/>
          <a:p>
            <a:pPr>
              <a:spcAft>
                <a:spcPts val="1800"/>
              </a:spcAft>
            </a:pPr>
            <a:r>
              <a:rPr lang="en-AU" sz="3200" b="1" dirty="0">
                <a:solidFill>
                  <a:srgbClr val="002060"/>
                </a:solidFill>
              </a:rPr>
              <a:t>Summary </a:t>
            </a:r>
            <a:r>
              <a:rPr lang="en-AU" sz="3200" i="1" dirty="0">
                <a:solidFill>
                  <a:srgbClr val="002060"/>
                </a:solidFill>
              </a:rPr>
              <a:t>„Weathering &amp; Landscape“</a:t>
            </a:r>
          </a:p>
        </p:txBody>
      </p:sp>
      <p:cxnSp>
        <p:nvCxnSpPr>
          <p:cNvPr id="18" name="Straight Connector 17">
            <a:extLst>
              <a:ext uri="{FF2B5EF4-FFF2-40B4-BE49-F238E27FC236}">
                <a16:creationId xmlns:a16="http://schemas.microsoft.com/office/drawing/2014/main" id="{8B7F0F80-CCE1-4D52-B98F-97768FD889E3}"/>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233A1DFC-1B3C-4313-9C6D-90813A982977}"/>
              </a:ext>
            </a:extLst>
          </p:cNvPr>
          <p:cNvSpPr/>
          <p:nvPr/>
        </p:nvSpPr>
        <p:spPr>
          <a:xfrm>
            <a:off x="197893" y="841029"/>
            <a:ext cx="6062747" cy="1200329"/>
          </a:xfrm>
          <a:prstGeom prst="rect">
            <a:avLst/>
          </a:prstGeom>
        </p:spPr>
        <p:txBody>
          <a:bodyPr wrap="square">
            <a:spAutoFit/>
          </a:bodyPr>
          <a:lstStyle/>
          <a:p>
            <a:pPr marL="342900" indent="-342900">
              <a:buFont typeface="Arial" panose="020B0604020202020204" pitchFamily="34" charset="0"/>
              <a:buChar char="•"/>
            </a:pPr>
            <a:r>
              <a:rPr lang="en-AU" sz="2400" dirty="0">
                <a:solidFill>
                  <a:srgbClr val="002060"/>
                </a:solidFill>
              </a:rPr>
              <a:t>“</a:t>
            </a:r>
            <a:r>
              <a:rPr lang="en-AU" sz="2400" i="1" dirty="0">
                <a:solidFill>
                  <a:srgbClr val="002060"/>
                </a:solidFill>
              </a:rPr>
              <a:t>... at the heart of some exceptionally beautiful landscapes</a:t>
            </a:r>
            <a:r>
              <a:rPr lang="en-AU" sz="2400" dirty="0">
                <a:solidFill>
                  <a:srgbClr val="002060"/>
                </a:solidFill>
              </a:rPr>
              <a:t>” – not just in the tropics…</a:t>
            </a:r>
          </a:p>
        </p:txBody>
      </p:sp>
      <p:grpSp>
        <p:nvGrpSpPr>
          <p:cNvPr id="7" name="Group 6"/>
          <p:cNvGrpSpPr/>
          <p:nvPr/>
        </p:nvGrpSpPr>
        <p:grpSpPr>
          <a:xfrm>
            <a:off x="197893" y="3349846"/>
            <a:ext cx="3798043" cy="3347220"/>
            <a:chOff x="1250122" y="4024745"/>
            <a:chExt cx="2841370" cy="2583594"/>
          </a:xfrm>
        </p:grpSpPr>
        <p:pic>
          <p:nvPicPr>
            <p:cNvPr id="9" name="Picture 8"/>
            <p:cNvPicPr>
              <a:picLocks noChangeAspect="1"/>
            </p:cNvPicPr>
            <p:nvPr/>
          </p:nvPicPr>
          <p:blipFill rotWithShape="1">
            <a:blip r:embed="rId2" cstate="screen">
              <a:extLst>
                <a:ext uri="{28A0092B-C50C-407E-A947-70E740481C1C}">
                  <a14:useLocalDpi xmlns:a14="http://schemas.microsoft.com/office/drawing/2010/main"/>
                </a:ext>
              </a:extLst>
            </a:blip>
            <a:srcRect t="52487"/>
            <a:stretch/>
          </p:blipFill>
          <p:spPr>
            <a:xfrm>
              <a:off x="1250122" y="4024745"/>
              <a:ext cx="2841370" cy="2583594"/>
            </a:xfrm>
            <a:prstGeom prst="rect">
              <a:avLst/>
            </a:prstGeom>
          </p:spPr>
        </p:pic>
        <p:sp>
          <p:nvSpPr>
            <p:cNvPr id="5" name="Rectangle 4"/>
            <p:cNvSpPr/>
            <p:nvPr/>
          </p:nvSpPr>
          <p:spPr>
            <a:xfrm>
              <a:off x="1330036" y="4094018"/>
              <a:ext cx="152400" cy="2078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6" name="Group 5"/>
          <p:cNvGrpSpPr/>
          <p:nvPr/>
        </p:nvGrpSpPr>
        <p:grpSpPr>
          <a:xfrm>
            <a:off x="6552690" y="776844"/>
            <a:ext cx="2325179" cy="2167255"/>
            <a:chOff x="197893" y="1004067"/>
            <a:chExt cx="2841370" cy="2778224"/>
          </a:xfrm>
        </p:grpSpPr>
        <p:pic>
          <p:nvPicPr>
            <p:cNvPr id="8" name="Picture 7"/>
            <p:cNvPicPr>
              <a:picLocks noChangeAspect="1"/>
            </p:cNvPicPr>
            <p:nvPr/>
          </p:nvPicPr>
          <p:blipFill rotWithShape="1">
            <a:blip r:embed="rId2" cstate="screen">
              <a:extLst>
                <a:ext uri="{28A0092B-C50C-407E-A947-70E740481C1C}">
                  <a14:useLocalDpi xmlns:a14="http://schemas.microsoft.com/office/drawing/2010/main"/>
                </a:ext>
              </a:extLst>
            </a:blip>
            <a:srcRect b="48908"/>
            <a:stretch/>
          </p:blipFill>
          <p:spPr>
            <a:xfrm>
              <a:off x="197893" y="1004067"/>
              <a:ext cx="2841370" cy="2778224"/>
            </a:xfrm>
            <a:prstGeom prst="rect">
              <a:avLst/>
            </a:prstGeom>
          </p:spPr>
        </p:pic>
        <p:sp>
          <p:nvSpPr>
            <p:cNvPr id="11" name="Rectangle 10"/>
            <p:cNvSpPr/>
            <p:nvPr/>
          </p:nvSpPr>
          <p:spPr>
            <a:xfrm>
              <a:off x="270163" y="1163951"/>
              <a:ext cx="152400" cy="2078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
        <p:nvSpPr>
          <p:cNvPr id="13" name="Rectangle 12"/>
          <p:cNvSpPr/>
          <p:nvPr/>
        </p:nvSpPr>
        <p:spPr>
          <a:xfrm>
            <a:off x="4131159" y="3016665"/>
            <a:ext cx="4899501" cy="1200329"/>
          </a:xfrm>
          <a:prstGeom prst="rect">
            <a:avLst/>
          </a:prstGeom>
        </p:spPr>
        <p:txBody>
          <a:bodyPr wrap="square">
            <a:spAutoFit/>
          </a:bodyPr>
          <a:lstStyle/>
          <a:p>
            <a:pPr marL="342900" indent="-342900">
              <a:buFont typeface="Arial" panose="020B0604020202020204" pitchFamily="34" charset="0"/>
              <a:buChar char="•"/>
            </a:pPr>
            <a:r>
              <a:rPr lang="en-AU" sz="2400" dirty="0">
                <a:solidFill>
                  <a:srgbClr val="002060"/>
                </a:solidFill>
              </a:rPr>
              <a:t>… has created deep weathering profiles and regolith mantle over geological timescales </a:t>
            </a:r>
          </a:p>
        </p:txBody>
      </p:sp>
      <p:sp>
        <p:nvSpPr>
          <p:cNvPr id="14" name="Rectangle 13"/>
          <p:cNvSpPr/>
          <p:nvPr/>
        </p:nvSpPr>
        <p:spPr>
          <a:xfrm>
            <a:off x="4085910" y="5417583"/>
            <a:ext cx="4899501" cy="1200329"/>
          </a:xfrm>
          <a:prstGeom prst="rect">
            <a:avLst/>
          </a:prstGeom>
        </p:spPr>
        <p:txBody>
          <a:bodyPr wrap="square">
            <a:spAutoFit/>
          </a:bodyPr>
          <a:lstStyle/>
          <a:p>
            <a:pPr marL="342900" indent="-342900">
              <a:buFont typeface="Arial" panose="020B0604020202020204" pitchFamily="34" charset="0"/>
              <a:buChar char="•"/>
            </a:pPr>
            <a:r>
              <a:rPr lang="en-AU" sz="2400" dirty="0">
                <a:solidFill>
                  <a:srgbClr val="002060"/>
                </a:solidFill>
              </a:rPr>
              <a:t>… and erosion under more recent conditions have exposed residual landscapes </a:t>
            </a:r>
          </a:p>
        </p:txBody>
      </p:sp>
      <p:sp>
        <p:nvSpPr>
          <p:cNvPr id="15" name="Rectangle 14"/>
          <p:cNvSpPr/>
          <p:nvPr/>
        </p:nvSpPr>
        <p:spPr>
          <a:xfrm>
            <a:off x="4131158" y="4402286"/>
            <a:ext cx="4899501" cy="830997"/>
          </a:xfrm>
          <a:prstGeom prst="rect">
            <a:avLst/>
          </a:prstGeom>
        </p:spPr>
        <p:txBody>
          <a:bodyPr wrap="square">
            <a:spAutoFit/>
          </a:bodyPr>
          <a:lstStyle/>
          <a:p>
            <a:pPr marL="342900" indent="-342900">
              <a:buFont typeface="Arial" panose="020B0604020202020204" pitchFamily="34" charset="0"/>
              <a:buChar char="•"/>
            </a:pPr>
            <a:r>
              <a:rPr lang="en-AU" sz="2400" dirty="0">
                <a:solidFill>
                  <a:srgbClr val="002060"/>
                </a:solidFill>
              </a:rPr>
              <a:t>… depends on rock strength when regolith mantle is absent</a:t>
            </a:r>
          </a:p>
        </p:txBody>
      </p:sp>
    </p:spTree>
    <p:extLst>
      <p:ext uri="{BB962C8B-B14F-4D97-AF65-F5344CB8AC3E}">
        <p14:creationId xmlns:p14="http://schemas.microsoft.com/office/powerpoint/2010/main" val="2345483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3A372DC9-B2A4-4F6F-8E23-8A158871A3F6}"/>
              </a:ext>
            </a:extLst>
          </p:cNvPr>
          <p:cNvSpPr txBox="1"/>
          <p:nvPr/>
        </p:nvSpPr>
        <p:spPr>
          <a:xfrm>
            <a:off x="0" y="7769"/>
            <a:ext cx="7437628" cy="584775"/>
          </a:xfrm>
          <a:prstGeom prst="rect">
            <a:avLst/>
          </a:prstGeom>
          <a:noFill/>
        </p:spPr>
        <p:txBody>
          <a:bodyPr wrap="square" rtlCol="0">
            <a:spAutoFit/>
          </a:bodyPr>
          <a:lstStyle/>
          <a:p>
            <a:pPr>
              <a:spcAft>
                <a:spcPts val="1800"/>
              </a:spcAft>
            </a:pPr>
            <a:r>
              <a:rPr lang="en-AU" sz="3200" i="1" dirty="0">
                <a:solidFill>
                  <a:srgbClr val="002060"/>
                </a:solidFill>
              </a:rPr>
              <a:t>Weathering &amp; Landscape Activity</a:t>
            </a:r>
          </a:p>
        </p:txBody>
      </p:sp>
      <p:cxnSp>
        <p:nvCxnSpPr>
          <p:cNvPr id="18" name="Straight Connector 17">
            <a:extLst>
              <a:ext uri="{FF2B5EF4-FFF2-40B4-BE49-F238E27FC236}">
                <a16:creationId xmlns:a16="http://schemas.microsoft.com/office/drawing/2014/main" id="{8B7F0F80-CCE1-4D52-B98F-97768FD889E3}"/>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233A1DFC-1B3C-4313-9C6D-90813A982977}"/>
              </a:ext>
            </a:extLst>
          </p:cNvPr>
          <p:cNvSpPr/>
          <p:nvPr/>
        </p:nvSpPr>
        <p:spPr>
          <a:xfrm>
            <a:off x="197893" y="841029"/>
            <a:ext cx="6062747" cy="461665"/>
          </a:xfrm>
          <a:prstGeom prst="rect">
            <a:avLst/>
          </a:prstGeom>
        </p:spPr>
        <p:txBody>
          <a:bodyPr wrap="square">
            <a:spAutoFit/>
          </a:bodyPr>
          <a:lstStyle/>
          <a:p>
            <a:pPr marL="342900" indent="-342900">
              <a:buFont typeface="Arial" panose="020B0604020202020204" pitchFamily="34" charset="0"/>
              <a:buChar char="•"/>
            </a:pPr>
            <a:r>
              <a:rPr lang="en-GB" sz="2400" b="0" i="0" u="sng" dirty="0">
                <a:effectLst/>
                <a:highlight>
                  <a:srgbClr val="FFFF00"/>
                </a:highlight>
                <a:latin typeface="+mn-lt"/>
              </a:rPr>
              <a:t>padlet.com/aflatley2/weathering</a:t>
            </a:r>
            <a:endParaRPr lang="en-AU" sz="2400" u="sng" dirty="0">
              <a:highlight>
                <a:srgbClr val="FFFF00"/>
              </a:highlight>
              <a:latin typeface="+mn-lt"/>
            </a:endParaRPr>
          </a:p>
        </p:txBody>
      </p:sp>
      <p:sp>
        <p:nvSpPr>
          <p:cNvPr id="10" name="TextBox 9">
            <a:extLst>
              <a:ext uri="{FF2B5EF4-FFF2-40B4-BE49-F238E27FC236}">
                <a16:creationId xmlns:a16="http://schemas.microsoft.com/office/drawing/2014/main" id="{1961E1B7-50C4-E7C6-E25B-186020E6FA0B}"/>
              </a:ext>
            </a:extLst>
          </p:cNvPr>
          <p:cNvSpPr txBox="1"/>
          <p:nvPr/>
        </p:nvSpPr>
        <p:spPr>
          <a:xfrm>
            <a:off x="368722" y="1551179"/>
            <a:ext cx="8338317" cy="4524315"/>
          </a:xfrm>
          <a:prstGeom prst="rect">
            <a:avLst/>
          </a:prstGeom>
          <a:noFill/>
        </p:spPr>
        <p:txBody>
          <a:bodyPr wrap="square">
            <a:spAutoFit/>
          </a:bodyPr>
          <a:lstStyle/>
          <a:p>
            <a:pPr marL="342900" indent="-342900">
              <a:buFont typeface="Arial" panose="020B0604020202020204" pitchFamily="34" charset="0"/>
              <a:buChar char="•"/>
            </a:pPr>
            <a:r>
              <a:rPr lang="en-AU" sz="2400" dirty="0">
                <a:solidFill>
                  <a:srgbClr val="002060"/>
                </a:solidFill>
              </a:rPr>
              <a:t>… Identify 3 landforms on earth that have undergone different weathering processes. </a:t>
            </a:r>
          </a:p>
          <a:p>
            <a:pPr marL="342900" indent="-342900">
              <a:buFont typeface="Arial" panose="020B0604020202020204" pitchFamily="34" charset="0"/>
              <a:buChar char="•"/>
            </a:pPr>
            <a:endParaRPr lang="en-AU" sz="2400" dirty="0">
              <a:solidFill>
                <a:srgbClr val="002060"/>
              </a:solidFill>
            </a:endParaRPr>
          </a:p>
          <a:p>
            <a:pPr marL="342900" indent="-342900">
              <a:buFont typeface="Arial" panose="020B0604020202020204" pitchFamily="34" charset="0"/>
              <a:buChar char="•"/>
            </a:pPr>
            <a:r>
              <a:rPr lang="en-AU" sz="2400" dirty="0">
                <a:solidFill>
                  <a:srgbClr val="002060"/>
                </a:solidFill>
              </a:rPr>
              <a:t>What type of weathering have they been (partially) formed by?</a:t>
            </a:r>
          </a:p>
          <a:p>
            <a:pPr marL="342900" indent="-342900">
              <a:buFont typeface="Arial" panose="020B0604020202020204" pitchFamily="34" charset="0"/>
              <a:buChar char="•"/>
            </a:pPr>
            <a:endParaRPr lang="en-AU" sz="2400" dirty="0">
              <a:solidFill>
                <a:srgbClr val="002060"/>
              </a:solidFill>
            </a:endParaRPr>
          </a:p>
          <a:p>
            <a:pPr marL="342900" indent="-342900">
              <a:buFont typeface="Arial" panose="020B0604020202020204" pitchFamily="34" charset="0"/>
              <a:buChar char="•"/>
            </a:pPr>
            <a:endParaRPr lang="en-AU" sz="2400" dirty="0">
              <a:solidFill>
                <a:srgbClr val="002060"/>
              </a:solidFill>
            </a:endParaRPr>
          </a:p>
          <a:p>
            <a:pPr marL="342900" indent="-342900">
              <a:buFont typeface="Arial" panose="020B0604020202020204" pitchFamily="34" charset="0"/>
              <a:buChar char="•"/>
            </a:pPr>
            <a:endParaRPr lang="en-AU" sz="2400" dirty="0">
              <a:solidFill>
                <a:srgbClr val="002060"/>
              </a:solidFill>
            </a:endParaRPr>
          </a:p>
          <a:p>
            <a:pPr marL="342900" indent="-342900">
              <a:buFont typeface="Arial" panose="020B0604020202020204" pitchFamily="34" charset="0"/>
              <a:buChar char="•"/>
            </a:pPr>
            <a:endParaRPr lang="en-AU" sz="2400" dirty="0">
              <a:solidFill>
                <a:srgbClr val="002060"/>
              </a:solidFill>
            </a:endParaRPr>
          </a:p>
          <a:p>
            <a:pPr marL="342900" indent="-342900">
              <a:buFont typeface="Arial" panose="020B0604020202020204" pitchFamily="34" charset="0"/>
              <a:buChar char="•"/>
            </a:pPr>
            <a:endParaRPr lang="en-AU" sz="2400" dirty="0">
              <a:solidFill>
                <a:srgbClr val="002060"/>
              </a:solidFill>
            </a:endParaRPr>
          </a:p>
          <a:p>
            <a:pPr marL="342900" indent="-342900">
              <a:buFont typeface="Arial" panose="020B0604020202020204" pitchFamily="34" charset="0"/>
              <a:buChar char="•"/>
            </a:pPr>
            <a:endParaRPr lang="en-AU" sz="2400" dirty="0">
              <a:solidFill>
                <a:srgbClr val="002060"/>
              </a:solidFill>
            </a:endParaRPr>
          </a:p>
          <a:p>
            <a:pPr marL="342900" indent="-342900">
              <a:buFont typeface="Arial" panose="020B0604020202020204" pitchFamily="34" charset="0"/>
              <a:buChar char="•"/>
            </a:pPr>
            <a:endParaRPr lang="en-AU" sz="2400" dirty="0">
              <a:solidFill>
                <a:srgbClr val="002060"/>
              </a:solidFill>
            </a:endParaRPr>
          </a:p>
        </p:txBody>
      </p:sp>
    </p:spTree>
    <p:extLst>
      <p:ext uri="{BB962C8B-B14F-4D97-AF65-F5344CB8AC3E}">
        <p14:creationId xmlns:p14="http://schemas.microsoft.com/office/powerpoint/2010/main" val="24331999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Custom 1">
      <a:dk1>
        <a:srgbClr val="00206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4322</TotalTime>
  <Words>1688</Words>
  <Application>Microsoft Office PowerPoint</Application>
  <PresentationFormat>On-screen Show (4:3)</PresentationFormat>
  <Paragraphs>329</Paragraphs>
  <Slides>32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HelveticaNeue</vt:lpstr>
      <vt:lpstr>Arial</vt:lpstr>
      <vt:lpstr>Arial Black</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Alissa Flatley</dc:creator>
  <cp:lastModifiedBy>Alissa Flatley</cp:lastModifiedBy>
  <cp:revision>76</cp:revision>
  <cp:lastPrinted>2022-03-14T00:12:53Z</cp:lastPrinted>
  <dcterms:created xsi:type="dcterms:W3CDTF">2020-03-16T04:00:32Z</dcterms:created>
  <dcterms:modified xsi:type="dcterms:W3CDTF">2024-02-05T09:23:32Z</dcterms:modified>
</cp:coreProperties>
</file>