
<file path=[Content_Types].xml><?xml version="1.0" encoding="utf-8"?>
<Types xmlns="http://schemas.openxmlformats.org/package/2006/content-types">
  <Default Extension="jpeg" ContentType="image/jpeg"/>
  <Default Extension="JP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256" r:id="rId2"/>
    <p:sldId id="257" r:id="rId3"/>
    <p:sldId id="261" r:id="rId4"/>
    <p:sldId id="259" r:id="rId5"/>
    <p:sldId id="260" r:id="rId6"/>
    <p:sldId id="262" r:id="rId7"/>
    <p:sldId id="263" r:id="rId8"/>
    <p:sldId id="264" r:id="rId9"/>
    <p:sldId id="265" r:id="rId10"/>
  </p:sldIdLst>
  <p:sldSz cx="12192000" cy="6858000"/>
  <p:notesSz cx="6797675" cy="9926638"/>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4559" autoAdjust="0"/>
    <p:restoredTop sz="94660"/>
  </p:normalViewPr>
  <p:slideViewPr>
    <p:cSldViewPr snapToGrid="0">
      <p:cViewPr varScale="1">
        <p:scale>
          <a:sx n="73" d="100"/>
          <a:sy n="73" d="100"/>
        </p:scale>
        <p:origin x="636" y="7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theme" Target="theme/theme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viewProps" Target="viewProp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presProps" Target="presProps.xml"/><Relationship Id="rId5" Type="http://schemas.openxmlformats.org/officeDocument/2006/relationships/slide" Target="slides/slide4.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tableStyles" Target="tableStyle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0231EEB-75B9-B8C5-B391-826D786CBD44}"/>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A9176827-C548-D31E-C413-FD6B8AC904F0}"/>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292A9105-FAA6-D658-4884-09E7571048D4}"/>
              </a:ext>
            </a:extLst>
          </p:cNvPr>
          <p:cNvSpPr>
            <a:spLocks noGrp="1"/>
          </p:cNvSpPr>
          <p:nvPr>
            <p:ph type="dt" sz="half" idx="10"/>
          </p:nvPr>
        </p:nvSpPr>
        <p:spPr/>
        <p:txBody>
          <a:bodyPr/>
          <a:lstStyle/>
          <a:p>
            <a:fld id="{66A96AFD-637B-43FB-B4BD-84CA3D005406}" type="datetimeFigureOut">
              <a:rPr lang="en-GB" smtClean="0"/>
              <a:t>25/01/2024</a:t>
            </a:fld>
            <a:endParaRPr lang="en-GB"/>
          </a:p>
        </p:txBody>
      </p:sp>
      <p:sp>
        <p:nvSpPr>
          <p:cNvPr id="5" name="Footer Placeholder 4">
            <a:extLst>
              <a:ext uri="{FF2B5EF4-FFF2-40B4-BE49-F238E27FC236}">
                <a16:creationId xmlns:a16="http://schemas.microsoft.com/office/drawing/2014/main" id="{6B14E53B-DE6D-5963-EF18-0FBBE639E185}"/>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51333A6D-AD60-003E-85EE-982FA3AC7DDB}"/>
              </a:ext>
            </a:extLst>
          </p:cNvPr>
          <p:cNvSpPr>
            <a:spLocks noGrp="1"/>
          </p:cNvSpPr>
          <p:nvPr>
            <p:ph type="sldNum" sz="quarter" idx="12"/>
          </p:nvPr>
        </p:nvSpPr>
        <p:spPr/>
        <p:txBody>
          <a:bodyPr/>
          <a:lstStyle/>
          <a:p>
            <a:fld id="{94D5E3AF-8500-404A-BD92-804CF7FC7166}" type="slidenum">
              <a:rPr lang="en-GB" smtClean="0"/>
              <a:t>‹#›</a:t>
            </a:fld>
            <a:endParaRPr lang="en-GB"/>
          </a:p>
        </p:txBody>
      </p:sp>
    </p:spTree>
    <p:extLst>
      <p:ext uri="{BB962C8B-B14F-4D97-AF65-F5344CB8AC3E}">
        <p14:creationId xmlns:p14="http://schemas.microsoft.com/office/powerpoint/2010/main" val="3632999128"/>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DBFCC02-EA65-CC94-FF0F-BF5EFD07988C}"/>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E3BBAFEE-7EC1-EB4D-A926-3EAC90014D31}"/>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33E2F6A5-8902-EA0D-7BBF-4CAEE63A9451}"/>
              </a:ext>
            </a:extLst>
          </p:cNvPr>
          <p:cNvSpPr>
            <a:spLocks noGrp="1"/>
          </p:cNvSpPr>
          <p:nvPr>
            <p:ph type="dt" sz="half" idx="10"/>
          </p:nvPr>
        </p:nvSpPr>
        <p:spPr/>
        <p:txBody>
          <a:bodyPr/>
          <a:lstStyle/>
          <a:p>
            <a:fld id="{66A96AFD-637B-43FB-B4BD-84CA3D005406}" type="datetimeFigureOut">
              <a:rPr lang="en-GB" smtClean="0"/>
              <a:t>25/01/2024</a:t>
            </a:fld>
            <a:endParaRPr lang="en-GB"/>
          </a:p>
        </p:txBody>
      </p:sp>
      <p:sp>
        <p:nvSpPr>
          <p:cNvPr id="5" name="Footer Placeholder 4">
            <a:extLst>
              <a:ext uri="{FF2B5EF4-FFF2-40B4-BE49-F238E27FC236}">
                <a16:creationId xmlns:a16="http://schemas.microsoft.com/office/drawing/2014/main" id="{711C1F1A-0D36-052E-7E65-DB99AFFD0D9C}"/>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6B83BE1B-4797-2E60-DC73-59B75CE073CA}"/>
              </a:ext>
            </a:extLst>
          </p:cNvPr>
          <p:cNvSpPr>
            <a:spLocks noGrp="1"/>
          </p:cNvSpPr>
          <p:nvPr>
            <p:ph type="sldNum" sz="quarter" idx="12"/>
          </p:nvPr>
        </p:nvSpPr>
        <p:spPr/>
        <p:txBody>
          <a:bodyPr/>
          <a:lstStyle/>
          <a:p>
            <a:fld id="{94D5E3AF-8500-404A-BD92-804CF7FC7166}" type="slidenum">
              <a:rPr lang="en-GB" smtClean="0"/>
              <a:t>‹#›</a:t>
            </a:fld>
            <a:endParaRPr lang="en-GB"/>
          </a:p>
        </p:txBody>
      </p:sp>
    </p:spTree>
    <p:extLst>
      <p:ext uri="{BB962C8B-B14F-4D97-AF65-F5344CB8AC3E}">
        <p14:creationId xmlns:p14="http://schemas.microsoft.com/office/powerpoint/2010/main" val="3355504164"/>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A3BCBFA-83C0-B7DB-10FD-D4DE9F4086CE}"/>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8C1CFFF7-22AB-DA89-AD0B-329C0F494029}"/>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8D2AC702-5BD6-FC9B-1224-EBDDAE1822ED}"/>
              </a:ext>
            </a:extLst>
          </p:cNvPr>
          <p:cNvSpPr>
            <a:spLocks noGrp="1"/>
          </p:cNvSpPr>
          <p:nvPr>
            <p:ph type="dt" sz="half" idx="10"/>
          </p:nvPr>
        </p:nvSpPr>
        <p:spPr/>
        <p:txBody>
          <a:bodyPr/>
          <a:lstStyle/>
          <a:p>
            <a:fld id="{66A96AFD-637B-43FB-B4BD-84CA3D005406}" type="datetimeFigureOut">
              <a:rPr lang="en-GB" smtClean="0"/>
              <a:t>25/01/2024</a:t>
            </a:fld>
            <a:endParaRPr lang="en-GB"/>
          </a:p>
        </p:txBody>
      </p:sp>
      <p:sp>
        <p:nvSpPr>
          <p:cNvPr id="5" name="Footer Placeholder 4">
            <a:extLst>
              <a:ext uri="{FF2B5EF4-FFF2-40B4-BE49-F238E27FC236}">
                <a16:creationId xmlns:a16="http://schemas.microsoft.com/office/drawing/2014/main" id="{BAC68AF4-A508-2A26-2A2C-55420ED6B6D3}"/>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ADE7ACA8-E8EC-69B8-CC87-E1EB78BE62C3}"/>
              </a:ext>
            </a:extLst>
          </p:cNvPr>
          <p:cNvSpPr>
            <a:spLocks noGrp="1"/>
          </p:cNvSpPr>
          <p:nvPr>
            <p:ph type="sldNum" sz="quarter" idx="12"/>
          </p:nvPr>
        </p:nvSpPr>
        <p:spPr/>
        <p:txBody>
          <a:bodyPr/>
          <a:lstStyle/>
          <a:p>
            <a:fld id="{94D5E3AF-8500-404A-BD92-804CF7FC7166}" type="slidenum">
              <a:rPr lang="en-GB" smtClean="0"/>
              <a:t>‹#›</a:t>
            </a:fld>
            <a:endParaRPr lang="en-GB"/>
          </a:p>
        </p:txBody>
      </p:sp>
    </p:spTree>
    <p:extLst>
      <p:ext uri="{BB962C8B-B14F-4D97-AF65-F5344CB8AC3E}">
        <p14:creationId xmlns:p14="http://schemas.microsoft.com/office/powerpoint/2010/main" val="18829258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4D8643C-59F2-9076-8D43-146CEDA5B4D0}"/>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1EA1DA75-A63C-BBBB-2802-0E97E41719A7}"/>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85549A3C-5301-6354-B162-799E4BC4CE05}"/>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2D37A04C-AE1E-AC04-DF9A-37076DAE0098}"/>
              </a:ext>
            </a:extLst>
          </p:cNvPr>
          <p:cNvSpPr>
            <a:spLocks noGrp="1"/>
          </p:cNvSpPr>
          <p:nvPr>
            <p:ph type="dt" sz="half" idx="10"/>
          </p:nvPr>
        </p:nvSpPr>
        <p:spPr/>
        <p:txBody>
          <a:bodyPr/>
          <a:lstStyle/>
          <a:p>
            <a:fld id="{66A96AFD-637B-43FB-B4BD-84CA3D005406}" type="datetimeFigureOut">
              <a:rPr lang="en-GB" smtClean="0"/>
              <a:t>25/01/2024</a:t>
            </a:fld>
            <a:endParaRPr lang="en-GB"/>
          </a:p>
        </p:txBody>
      </p:sp>
      <p:sp>
        <p:nvSpPr>
          <p:cNvPr id="6" name="Footer Placeholder 5">
            <a:extLst>
              <a:ext uri="{FF2B5EF4-FFF2-40B4-BE49-F238E27FC236}">
                <a16:creationId xmlns:a16="http://schemas.microsoft.com/office/drawing/2014/main" id="{8B3E9C37-873C-5ABC-5780-5214550C80F7}"/>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43A86926-F351-802D-BBF1-F7E39D983EDA}"/>
              </a:ext>
            </a:extLst>
          </p:cNvPr>
          <p:cNvSpPr>
            <a:spLocks noGrp="1"/>
          </p:cNvSpPr>
          <p:nvPr>
            <p:ph type="sldNum" sz="quarter" idx="12"/>
          </p:nvPr>
        </p:nvSpPr>
        <p:spPr/>
        <p:txBody>
          <a:bodyPr/>
          <a:lstStyle/>
          <a:p>
            <a:fld id="{94D5E3AF-8500-404A-BD92-804CF7FC7166}" type="slidenum">
              <a:rPr lang="en-GB" smtClean="0"/>
              <a:t>‹#›</a:t>
            </a:fld>
            <a:endParaRPr lang="en-GB"/>
          </a:p>
        </p:txBody>
      </p:sp>
    </p:spTree>
    <p:extLst>
      <p:ext uri="{BB962C8B-B14F-4D97-AF65-F5344CB8AC3E}">
        <p14:creationId xmlns:p14="http://schemas.microsoft.com/office/powerpoint/2010/main" val="34438659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8B8FB1A-EE1D-4285-074C-D36CEFA64802}"/>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24B4AFA1-AB37-BBD5-1C08-E2586AD8817B}"/>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278C91AF-1168-0BF1-EAD1-72E2409C077F}"/>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C6F2D4B1-A732-2CAF-FADA-94D2C72EDC29}"/>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3792C362-9008-3518-08C7-A923A2CCC464}"/>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DBF8FFE0-9CED-A028-91A6-B4E2E7DC4532}"/>
              </a:ext>
            </a:extLst>
          </p:cNvPr>
          <p:cNvSpPr>
            <a:spLocks noGrp="1"/>
          </p:cNvSpPr>
          <p:nvPr>
            <p:ph type="dt" sz="half" idx="10"/>
          </p:nvPr>
        </p:nvSpPr>
        <p:spPr/>
        <p:txBody>
          <a:bodyPr/>
          <a:lstStyle/>
          <a:p>
            <a:fld id="{66A96AFD-637B-43FB-B4BD-84CA3D005406}" type="datetimeFigureOut">
              <a:rPr lang="en-GB" smtClean="0"/>
              <a:t>25/01/2024</a:t>
            </a:fld>
            <a:endParaRPr lang="en-GB"/>
          </a:p>
        </p:txBody>
      </p:sp>
      <p:sp>
        <p:nvSpPr>
          <p:cNvPr id="8" name="Footer Placeholder 7">
            <a:extLst>
              <a:ext uri="{FF2B5EF4-FFF2-40B4-BE49-F238E27FC236}">
                <a16:creationId xmlns:a16="http://schemas.microsoft.com/office/drawing/2014/main" id="{EE23E2C6-C871-66CA-A899-490E50A78968}"/>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77915672-FE27-CBD9-391C-09C0F37CBF16}"/>
              </a:ext>
            </a:extLst>
          </p:cNvPr>
          <p:cNvSpPr>
            <a:spLocks noGrp="1"/>
          </p:cNvSpPr>
          <p:nvPr>
            <p:ph type="sldNum" sz="quarter" idx="12"/>
          </p:nvPr>
        </p:nvSpPr>
        <p:spPr/>
        <p:txBody>
          <a:bodyPr/>
          <a:lstStyle/>
          <a:p>
            <a:fld id="{94D5E3AF-8500-404A-BD92-804CF7FC7166}" type="slidenum">
              <a:rPr lang="en-GB" smtClean="0"/>
              <a:t>‹#›</a:t>
            </a:fld>
            <a:endParaRPr lang="en-GB"/>
          </a:p>
        </p:txBody>
      </p:sp>
    </p:spTree>
    <p:extLst>
      <p:ext uri="{BB962C8B-B14F-4D97-AF65-F5344CB8AC3E}">
        <p14:creationId xmlns:p14="http://schemas.microsoft.com/office/powerpoint/2010/main" val="3958480312"/>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0BA3B63-659A-0127-834C-77E7EAF715C3}"/>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F5519AE4-026B-9BD4-FAC5-E209FF25BCFD}"/>
              </a:ext>
            </a:extLst>
          </p:cNvPr>
          <p:cNvSpPr>
            <a:spLocks noGrp="1"/>
          </p:cNvSpPr>
          <p:nvPr>
            <p:ph type="dt" sz="half" idx="10"/>
          </p:nvPr>
        </p:nvSpPr>
        <p:spPr/>
        <p:txBody>
          <a:bodyPr/>
          <a:lstStyle/>
          <a:p>
            <a:fld id="{66A96AFD-637B-43FB-B4BD-84CA3D005406}" type="datetimeFigureOut">
              <a:rPr lang="en-GB" smtClean="0"/>
              <a:t>25/01/2024</a:t>
            </a:fld>
            <a:endParaRPr lang="en-GB"/>
          </a:p>
        </p:txBody>
      </p:sp>
      <p:sp>
        <p:nvSpPr>
          <p:cNvPr id="4" name="Footer Placeholder 3">
            <a:extLst>
              <a:ext uri="{FF2B5EF4-FFF2-40B4-BE49-F238E27FC236}">
                <a16:creationId xmlns:a16="http://schemas.microsoft.com/office/drawing/2014/main" id="{970A0EA9-6335-4A05-CA9D-97914B338239}"/>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42862558-C007-3D84-7AD9-262E08AA7476}"/>
              </a:ext>
            </a:extLst>
          </p:cNvPr>
          <p:cNvSpPr>
            <a:spLocks noGrp="1"/>
          </p:cNvSpPr>
          <p:nvPr>
            <p:ph type="sldNum" sz="quarter" idx="12"/>
          </p:nvPr>
        </p:nvSpPr>
        <p:spPr/>
        <p:txBody>
          <a:bodyPr/>
          <a:lstStyle/>
          <a:p>
            <a:fld id="{94D5E3AF-8500-404A-BD92-804CF7FC7166}" type="slidenum">
              <a:rPr lang="en-GB" smtClean="0"/>
              <a:t>‹#›</a:t>
            </a:fld>
            <a:endParaRPr lang="en-GB"/>
          </a:p>
        </p:txBody>
      </p:sp>
    </p:spTree>
    <p:extLst>
      <p:ext uri="{BB962C8B-B14F-4D97-AF65-F5344CB8AC3E}">
        <p14:creationId xmlns:p14="http://schemas.microsoft.com/office/powerpoint/2010/main" val="4248921755"/>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456E26BD-23E7-C3E6-469A-2D2242C809BD}"/>
              </a:ext>
            </a:extLst>
          </p:cNvPr>
          <p:cNvSpPr>
            <a:spLocks noGrp="1"/>
          </p:cNvSpPr>
          <p:nvPr>
            <p:ph type="dt" sz="half" idx="10"/>
          </p:nvPr>
        </p:nvSpPr>
        <p:spPr/>
        <p:txBody>
          <a:bodyPr/>
          <a:lstStyle/>
          <a:p>
            <a:fld id="{66A96AFD-637B-43FB-B4BD-84CA3D005406}" type="datetimeFigureOut">
              <a:rPr lang="en-GB" smtClean="0"/>
              <a:t>25/01/2024</a:t>
            </a:fld>
            <a:endParaRPr lang="en-GB"/>
          </a:p>
        </p:txBody>
      </p:sp>
      <p:sp>
        <p:nvSpPr>
          <p:cNvPr id="3" name="Footer Placeholder 2">
            <a:extLst>
              <a:ext uri="{FF2B5EF4-FFF2-40B4-BE49-F238E27FC236}">
                <a16:creationId xmlns:a16="http://schemas.microsoft.com/office/drawing/2014/main" id="{91E021C2-D9EC-6272-38F9-E4E018FE681E}"/>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537CE25B-1AFA-CBAA-8F31-6D45D2DD2341}"/>
              </a:ext>
            </a:extLst>
          </p:cNvPr>
          <p:cNvSpPr>
            <a:spLocks noGrp="1"/>
          </p:cNvSpPr>
          <p:nvPr>
            <p:ph type="sldNum" sz="quarter" idx="12"/>
          </p:nvPr>
        </p:nvSpPr>
        <p:spPr/>
        <p:txBody>
          <a:bodyPr/>
          <a:lstStyle/>
          <a:p>
            <a:fld id="{94D5E3AF-8500-404A-BD92-804CF7FC7166}" type="slidenum">
              <a:rPr lang="en-GB" smtClean="0"/>
              <a:t>‹#›</a:t>
            </a:fld>
            <a:endParaRPr lang="en-GB"/>
          </a:p>
        </p:txBody>
      </p:sp>
    </p:spTree>
    <p:extLst>
      <p:ext uri="{BB962C8B-B14F-4D97-AF65-F5344CB8AC3E}">
        <p14:creationId xmlns:p14="http://schemas.microsoft.com/office/powerpoint/2010/main" val="399636769"/>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D9BA94E-1DF0-8286-98CC-208D4E705D76}"/>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3245956B-8CA4-9E40-DD38-F8E1DCD7616E}"/>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CBBD0807-8386-A5E6-3096-E78FB19B3AC4}"/>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25051E6C-2138-5AE6-678F-35C7903C02D7}"/>
              </a:ext>
            </a:extLst>
          </p:cNvPr>
          <p:cNvSpPr>
            <a:spLocks noGrp="1"/>
          </p:cNvSpPr>
          <p:nvPr>
            <p:ph type="dt" sz="half" idx="10"/>
          </p:nvPr>
        </p:nvSpPr>
        <p:spPr/>
        <p:txBody>
          <a:bodyPr/>
          <a:lstStyle/>
          <a:p>
            <a:fld id="{66A96AFD-637B-43FB-B4BD-84CA3D005406}" type="datetimeFigureOut">
              <a:rPr lang="en-GB" smtClean="0"/>
              <a:t>25/01/2024</a:t>
            </a:fld>
            <a:endParaRPr lang="en-GB"/>
          </a:p>
        </p:txBody>
      </p:sp>
      <p:sp>
        <p:nvSpPr>
          <p:cNvPr id="6" name="Footer Placeholder 5">
            <a:extLst>
              <a:ext uri="{FF2B5EF4-FFF2-40B4-BE49-F238E27FC236}">
                <a16:creationId xmlns:a16="http://schemas.microsoft.com/office/drawing/2014/main" id="{B4670A59-C13B-0B33-080F-795515424928}"/>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18C93A55-BBEA-8D8B-F1AF-8BEBE096D0B2}"/>
              </a:ext>
            </a:extLst>
          </p:cNvPr>
          <p:cNvSpPr>
            <a:spLocks noGrp="1"/>
          </p:cNvSpPr>
          <p:nvPr>
            <p:ph type="sldNum" sz="quarter" idx="12"/>
          </p:nvPr>
        </p:nvSpPr>
        <p:spPr/>
        <p:txBody>
          <a:bodyPr/>
          <a:lstStyle/>
          <a:p>
            <a:fld id="{94D5E3AF-8500-404A-BD92-804CF7FC7166}" type="slidenum">
              <a:rPr lang="en-GB" smtClean="0"/>
              <a:t>‹#›</a:t>
            </a:fld>
            <a:endParaRPr lang="en-GB"/>
          </a:p>
        </p:txBody>
      </p:sp>
    </p:spTree>
    <p:extLst>
      <p:ext uri="{BB962C8B-B14F-4D97-AF65-F5344CB8AC3E}">
        <p14:creationId xmlns:p14="http://schemas.microsoft.com/office/powerpoint/2010/main" val="158794532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0F0499-CFF0-3159-E2CB-94B4D6C6EADA}"/>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7013FC5B-8313-0AC3-DA8D-9C4CCF98D8D0}"/>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83D96648-4A41-A545-959E-3F110A3B9A19}"/>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8C79D77B-1D68-DDBE-FFFE-8E06F95D551A}"/>
              </a:ext>
            </a:extLst>
          </p:cNvPr>
          <p:cNvSpPr>
            <a:spLocks noGrp="1"/>
          </p:cNvSpPr>
          <p:nvPr>
            <p:ph type="dt" sz="half" idx="10"/>
          </p:nvPr>
        </p:nvSpPr>
        <p:spPr/>
        <p:txBody>
          <a:bodyPr/>
          <a:lstStyle/>
          <a:p>
            <a:fld id="{66A96AFD-637B-43FB-B4BD-84CA3D005406}" type="datetimeFigureOut">
              <a:rPr lang="en-GB" smtClean="0"/>
              <a:t>25/01/2024</a:t>
            </a:fld>
            <a:endParaRPr lang="en-GB"/>
          </a:p>
        </p:txBody>
      </p:sp>
      <p:sp>
        <p:nvSpPr>
          <p:cNvPr id="6" name="Footer Placeholder 5">
            <a:extLst>
              <a:ext uri="{FF2B5EF4-FFF2-40B4-BE49-F238E27FC236}">
                <a16:creationId xmlns:a16="http://schemas.microsoft.com/office/drawing/2014/main" id="{A626D248-F97A-ADA7-BE3B-DACFB400889E}"/>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4FF09EFE-18F3-8F33-777F-8E8AEA8491BE}"/>
              </a:ext>
            </a:extLst>
          </p:cNvPr>
          <p:cNvSpPr>
            <a:spLocks noGrp="1"/>
          </p:cNvSpPr>
          <p:nvPr>
            <p:ph type="sldNum" sz="quarter" idx="12"/>
          </p:nvPr>
        </p:nvSpPr>
        <p:spPr/>
        <p:txBody>
          <a:bodyPr/>
          <a:lstStyle/>
          <a:p>
            <a:fld id="{94D5E3AF-8500-404A-BD92-804CF7FC7166}" type="slidenum">
              <a:rPr lang="en-GB" smtClean="0"/>
              <a:t>‹#›</a:t>
            </a:fld>
            <a:endParaRPr lang="en-GB"/>
          </a:p>
        </p:txBody>
      </p:sp>
    </p:spTree>
    <p:extLst>
      <p:ext uri="{BB962C8B-B14F-4D97-AF65-F5344CB8AC3E}">
        <p14:creationId xmlns:p14="http://schemas.microsoft.com/office/powerpoint/2010/main" val="204451565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8692A0C-0F28-165B-AB05-7A557BD50FDF}"/>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64F9CDD3-E901-C865-F04B-4FA1BAC4BECF}"/>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D0A3DEFC-87BA-5556-EE83-46C0CF2F696A}"/>
              </a:ext>
            </a:extLst>
          </p:cNvPr>
          <p:cNvSpPr>
            <a:spLocks noGrp="1"/>
          </p:cNvSpPr>
          <p:nvPr>
            <p:ph type="dt" sz="half" idx="10"/>
          </p:nvPr>
        </p:nvSpPr>
        <p:spPr/>
        <p:txBody>
          <a:bodyPr/>
          <a:lstStyle/>
          <a:p>
            <a:fld id="{66A96AFD-637B-43FB-B4BD-84CA3D005406}" type="datetimeFigureOut">
              <a:rPr lang="en-GB" smtClean="0"/>
              <a:t>25/01/2024</a:t>
            </a:fld>
            <a:endParaRPr lang="en-GB"/>
          </a:p>
        </p:txBody>
      </p:sp>
      <p:sp>
        <p:nvSpPr>
          <p:cNvPr id="5" name="Footer Placeholder 4">
            <a:extLst>
              <a:ext uri="{FF2B5EF4-FFF2-40B4-BE49-F238E27FC236}">
                <a16:creationId xmlns:a16="http://schemas.microsoft.com/office/drawing/2014/main" id="{1507BEA1-4958-8DDA-8E69-B758A4B493F6}"/>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66568A3A-5798-C551-955D-295A604EAA5E}"/>
              </a:ext>
            </a:extLst>
          </p:cNvPr>
          <p:cNvSpPr>
            <a:spLocks noGrp="1"/>
          </p:cNvSpPr>
          <p:nvPr>
            <p:ph type="sldNum" sz="quarter" idx="12"/>
          </p:nvPr>
        </p:nvSpPr>
        <p:spPr/>
        <p:txBody>
          <a:bodyPr/>
          <a:lstStyle/>
          <a:p>
            <a:fld id="{94D5E3AF-8500-404A-BD92-804CF7FC7166}" type="slidenum">
              <a:rPr lang="en-GB" smtClean="0"/>
              <a:t>‹#›</a:t>
            </a:fld>
            <a:endParaRPr lang="en-GB"/>
          </a:p>
        </p:txBody>
      </p:sp>
    </p:spTree>
    <p:extLst>
      <p:ext uri="{BB962C8B-B14F-4D97-AF65-F5344CB8AC3E}">
        <p14:creationId xmlns:p14="http://schemas.microsoft.com/office/powerpoint/2010/main" val="3326178065"/>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FEB23E11-4318-86A5-C07E-DBAFC91659EF}"/>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872A3661-1A60-0716-23C7-441AB2F19793}"/>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FDB51179-975D-67D0-E98B-3C34AF36CDC4}"/>
              </a:ext>
            </a:extLst>
          </p:cNvPr>
          <p:cNvSpPr>
            <a:spLocks noGrp="1"/>
          </p:cNvSpPr>
          <p:nvPr>
            <p:ph type="dt" sz="half" idx="10"/>
          </p:nvPr>
        </p:nvSpPr>
        <p:spPr/>
        <p:txBody>
          <a:bodyPr/>
          <a:lstStyle/>
          <a:p>
            <a:fld id="{66A96AFD-637B-43FB-B4BD-84CA3D005406}" type="datetimeFigureOut">
              <a:rPr lang="en-GB" smtClean="0"/>
              <a:t>25/01/2024</a:t>
            </a:fld>
            <a:endParaRPr lang="en-GB"/>
          </a:p>
        </p:txBody>
      </p:sp>
      <p:sp>
        <p:nvSpPr>
          <p:cNvPr id="5" name="Footer Placeholder 4">
            <a:extLst>
              <a:ext uri="{FF2B5EF4-FFF2-40B4-BE49-F238E27FC236}">
                <a16:creationId xmlns:a16="http://schemas.microsoft.com/office/drawing/2014/main" id="{59D41B3B-50BA-F913-5E3C-0173A4356A64}"/>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80CCF3B2-3EE7-FD16-F2B5-3DC935A39850}"/>
              </a:ext>
            </a:extLst>
          </p:cNvPr>
          <p:cNvSpPr>
            <a:spLocks noGrp="1"/>
          </p:cNvSpPr>
          <p:nvPr>
            <p:ph type="sldNum" sz="quarter" idx="12"/>
          </p:nvPr>
        </p:nvSpPr>
        <p:spPr/>
        <p:txBody>
          <a:bodyPr/>
          <a:lstStyle/>
          <a:p>
            <a:fld id="{94D5E3AF-8500-404A-BD92-804CF7FC7166}" type="slidenum">
              <a:rPr lang="en-GB" smtClean="0"/>
              <a:t>‹#›</a:t>
            </a:fld>
            <a:endParaRPr lang="en-GB"/>
          </a:p>
        </p:txBody>
      </p:sp>
    </p:spTree>
    <p:extLst>
      <p:ext uri="{BB962C8B-B14F-4D97-AF65-F5344CB8AC3E}">
        <p14:creationId xmlns:p14="http://schemas.microsoft.com/office/powerpoint/2010/main" val="400187504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D01F385D-4975-3373-D0B2-C88E65066ED2}"/>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CB415DCD-A6EB-FFBB-55DC-FC2034BFFB64}"/>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46F0AA84-6B05-3F95-DEB8-DF499B55217E}"/>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66A96AFD-637B-43FB-B4BD-84CA3D005406}" type="datetimeFigureOut">
              <a:rPr lang="en-GB" smtClean="0"/>
              <a:t>25/01/2024</a:t>
            </a:fld>
            <a:endParaRPr lang="en-GB"/>
          </a:p>
        </p:txBody>
      </p:sp>
      <p:sp>
        <p:nvSpPr>
          <p:cNvPr id="5" name="Footer Placeholder 4">
            <a:extLst>
              <a:ext uri="{FF2B5EF4-FFF2-40B4-BE49-F238E27FC236}">
                <a16:creationId xmlns:a16="http://schemas.microsoft.com/office/drawing/2014/main" id="{00EDB72C-7D2D-4F9D-D6CF-0BAED165FE75}"/>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9A5CE8BA-FFB5-F76C-C453-0DBDBE5EEE4F}"/>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4D5E3AF-8500-404A-BD92-804CF7FC7166}" type="slidenum">
              <a:rPr lang="en-GB" smtClean="0"/>
              <a:t>‹#›</a:t>
            </a:fld>
            <a:endParaRPr lang="en-GB"/>
          </a:p>
        </p:txBody>
      </p:sp>
    </p:spTree>
    <p:extLst>
      <p:ext uri="{BB962C8B-B14F-4D97-AF65-F5344CB8AC3E}">
        <p14:creationId xmlns:p14="http://schemas.microsoft.com/office/powerpoint/2010/main" val="2726158801"/>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Layout" Target="../slideLayouts/slideLayout7.xml"/></Relationships>
</file>

<file path=ppt/slides/_rels/slide4.xml.rels><?xml version="1.0" encoding="UTF-8" standalone="yes"?>
<Relationships xmlns="http://schemas.openxmlformats.org/package/2006/relationships"><Relationship Id="rId2" Type="http://schemas.openxmlformats.org/officeDocument/2006/relationships/image" Target="../media/image3.JPG"/><Relationship Id="rId1" Type="http://schemas.openxmlformats.org/officeDocument/2006/relationships/slideLayout" Target="../slideLayouts/slideLayout7.xml"/></Relationships>
</file>

<file path=ppt/slides/_rels/slide5.xml.rels><?xml version="1.0" encoding="UTF-8" standalone="yes"?>
<Relationships xmlns="http://schemas.openxmlformats.org/package/2006/relationships"><Relationship Id="rId2" Type="http://schemas.openxmlformats.org/officeDocument/2006/relationships/image" Target="../media/image4.JPG"/><Relationship Id="rId1" Type="http://schemas.openxmlformats.org/officeDocument/2006/relationships/slideLayout" Target="../slideLayouts/slideLayout7.xml"/></Relationships>
</file>

<file path=ppt/slides/_rels/slide6.xml.rels><?xml version="1.0" encoding="UTF-8" standalone="yes"?>
<Relationships xmlns="http://schemas.openxmlformats.org/package/2006/relationships"><Relationship Id="rId2" Type="http://schemas.openxmlformats.org/officeDocument/2006/relationships/image" Target="../media/image5.JPG"/><Relationship Id="rId1" Type="http://schemas.openxmlformats.org/officeDocument/2006/relationships/slideLayout" Target="../slideLayouts/slideLayout7.xml"/></Relationships>
</file>

<file path=ppt/slides/_rels/slide7.xml.rels><?xml version="1.0" encoding="UTF-8" standalone="yes"?>
<Relationships xmlns="http://schemas.openxmlformats.org/package/2006/relationships"><Relationship Id="rId2" Type="http://schemas.openxmlformats.org/officeDocument/2006/relationships/image" Target="../media/image6.JPG"/><Relationship Id="rId1" Type="http://schemas.openxmlformats.org/officeDocument/2006/relationships/slideLayout" Target="../slideLayouts/slideLayout7.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9.xml.rels><?xml version="1.0" encoding="UTF-8" standalone="yes"?>
<Relationships xmlns="http://schemas.openxmlformats.org/package/2006/relationships"><Relationship Id="rId3" Type="http://schemas.openxmlformats.org/officeDocument/2006/relationships/hyperlink" Target="http://www.tandfonline.com/" TargetMode="External"/><Relationship Id="rId2" Type="http://schemas.openxmlformats.org/officeDocument/2006/relationships/hyperlink" Target="http://www.assistiveware.com/" TargetMode="External"/><Relationship Id="rId1" Type="http://schemas.openxmlformats.org/officeDocument/2006/relationships/slideLayout" Target="../slideLayouts/slideLayout7.xml"/><Relationship Id="rId4" Type="http://schemas.openxmlformats.org/officeDocument/2006/relationships/hyperlink" Target="http://www.england.nhs.uk/wp-content/uploads/2022/01/qsir-pdsa-cycles-model-for-improvement.pdf"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1465AAB-9405-66E4-30D6-ABC5E9D6BD10}"/>
              </a:ext>
            </a:extLst>
          </p:cNvPr>
          <p:cNvSpPr>
            <a:spLocks noGrp="1"/>
          </p:cNvSpPr>
          <p:nvPr>
            <p:ph type="ctrTitle"/>
          </p:nvPr>
        </p:nvSpPr>
        <p:spPr>
          <a:xfrm>
            <a:off x="1524000" y="1041400"/>
            <a:ext cx="9144000" cy="2387600"/>
          </a:xfrm>
        </p:spPr>
        <p:txBody>
          <a:bodyPr>
            <a:noAutofit/>
          </a:bodyPr>
          <a:lstStyle/>
          <a:p>
            <a:r>
              <a:rPr lang="en-GB" sz="4800" dirty="0"/>
              <a:t>Plan, Do, Study, Act(PDSA) Cycle to Increase the Variety of Communication Functions used on a </a:t>
            </a:r>
            <a:br>
              <a:rPr lang="en-GB" sz="4800" dirty="0"/>
            </a:br>
            <a:r>
              <a:rPr lang="en-GB" sz="4800" dirty="0"/>
              <a:t>Grid 3 Communication Aid</a:t>
            </a:r>
          </a:p>
        </p:txBody>
      </p:sp>
      <p:sp>
        <p:nvSpPr>
          <p:cNvPr id="3" name="Subtitle 2">
            <a:extLst>
              <a:ext uri="{FF2B5EF4-FFF2-40B4-BE49-F238E27FC236}">
                <a16:creationId xmlns:a16="http://schemas.microsoft.com/office/drawing/2014/main" id="{A9747BE2-8FB4-CD21-EC8C-4D1C57318800}"/>
              </a:ext>
            </a:extLst>
          </p:cNvPr>
          <p:cNvSpPr>
            <a:spLocks noGrp="1"/>
          </p:cNvSpPr>
          <p:nvPr>
            <p:ph type="subTitle" idx="1"/>
          </p:nvPr>
        </p:nvSpPr>
        <p:spPr/>
        <p:txBody>
          <a:bodyPr/>
          <a:lstStyle/>
          <a:p>
            <a:endParaRPr lang="en-GB" dirty="0"/>
          </a:p>
        </p:txBody>
      </p:sp>
      <p:pic>
        <p:nvPicPr>
          <p:cNvPr id="4" name="Picture 3" descr="A tablet with a handle&#10;&#10;Description automatically generated">
            <a:extLst>
              <a:ext uri="{FF2B5EF4-FFF2-40B4-BE49-F238E27FC236}">
                <a16:creationId xmlns:a16="http://schemas.microsoft.com/office/drawing/2014/main" id="{1AF1779B-B857-7C1A-DDFB-368432A73FB4}"/>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4082415" y="3429000"/>
            <a:ext cx="3807551" cy="3161473"/>
          </a:xfrm>
          <a:prstGeom prst="rect">
            <a:avLst/>
          </a:prstGeom>
        </p:spPr>
      </p:pic>
      <p:sp>
        <p:nvSpPr>
          <p:cNvPr id="5" name="TextBox 4">
            <a:extLst>
              <a:ext uri="{FF2B5EF4-FFF2-40B4-BE49-F238E27FC236}">
                <a16:creationId xmlns:a16="http://schemas.microsoft.com/office/drawing/2014/main" id="{ED7FF73E-DC1A-8A32-7973-C2DBC0CD1619}"/>
              </a:ext>
            </a:extLst>
          </p:cNvPr>
          <p:cNvSpPr txBox="1"/>
          <p:nvPr/>
        </p:nvSpPr>
        <p:spPr>
          <a:xfrm>
            <a:off x="163558" y="6488668"/>
            <a:ext cx="5139962" cy="276999"/>
          </a:xfrm>
          <a:prstGeom prst="rect">
            <a:avLst/>
          </a:prstGeom>
          <a:noFill/>
        </p:spPr>
        <p:txBody>
          <a:bodyPr wrap="square" rtlCol="0">
            <a:spAutoFit/>
          </a:bodyPr>
          <a:lstStyle/>
          <a:p>
            <a:r>
              <a:rPr lang="en-GB" sz="1200" dirty="0"/>
              <a:t>(National Health Service (NHS) England and NHS Improvement, 2024)</a:t>
            </a:r>
          </a:p>
        </p:txBody>
      </p:sp>
    </p:spTree>
    <p:extLst>
      <p:ext uri="{BB962C8B-B14F-4D97-AF65-F5344CB8AC3E}">
        <p14:creationId xmlns:p14="http://schemas.microsoft.com/office/powerpoint/2010/main" val="2485038850"/>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09588DA8-065E-4F6F-8EFD-43104AB2E0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0" name="Rectangle 9">
            <a:extLst>
              <a:ext uri="{FF2B5EF4-FFF2-40B4-BE49-F238E27FC236}">
                <a16:creationId xmlns:a16="http://schemas.microsoft.com/office/drawing/2014/main" id="{C4285719-470E-454C-AF62-8323075F1F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CD9FE4EF-C4D8-49A0-B2FF-81D8DB7D8A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4300840D-0A0B-4512-BACA-B439D5B9C5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D2B78728-A580-49A7-84F9-6EF6F583AD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8" name="Freeform: Shape 17">
            <a:extLst>
              <a:ext uri="{FF2B5EF4-FFF2-40B4-BE49-F238E27FC236}">
                <a16:creationId xmlns:a16="http://schemas.microsoft.com/office/drawing/2014/main" id="{38FAA1A1-D861-433F-88FA-1E9D6FD31D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0" name="Rectangle 19">
            <a:extLst>
              <a:ext uri="{FF2B5EF4-FFF2-40B4-BE49-F238E27FC236}">
                <a16:creationId xmlns:a16="http://schemas.microsoft.com/office/drawing/2014/main" id="{8D71EDA1-87BF-4D5D-AB79-F346FD1927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93" y="1399943"/>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F4F896F-B0C5-7563-75B0-F2BB4A70629E}"/>
              </a:ext>
            </a:extLst>
          </p:cNvPr>
          <p:cNvSpPr>
            <a:spLocks noGrp="1"/>
          </p:cNvSpPr>
          <p:nvPr>
            <p:ph type="title"/>
          </p:nvPr>
        </p:nvSpPr>
        <p:spPr>
          <a:xfrm>
            <a:off x="466722" y="2082018"/>
            <a:ext cx="3201366" cy="2968284"/>
          </a:xfrm>
        </p:spPr>
        <p:txBody>
          <a:bodyPr anchor="b">
            <a:normAutofit/>
          </a:bodyPr>
          <a:lstStyle/>
          <a:p>
            <a:pPr algn="ctr"/>
            <a:r>
              <a:rPr lang="en-GB" sz="4000" dirty="0">
                <a:solidFill>
                  <a:srgbClr val="FFFFFF"/>
                </a:solidFill>
              </a:rPr>
              <a:t>Introduction to Henry</a:t>
            </a:r>
          </a:p>
        </p:txBody>
      </p:sp>
      <p:sp>
        <p:nvSpPr>
          <p:cNvPr id="3" name="Content Placeholder 2">
            <a:extLst>
              <a:ext uri="{FF2B5EF4-FFF2-40B4-BE49-F238E27FC236}">
                <a16:creationId xmlns:a16="http://schemas.microsoft.com/office/drawing/2014/main" id="{36B1ABB9-D293-8F67-1BDE-0082DA58927E}"/>
              </a:ext>
            </a:extLst>
          </p:cNvPr>
          <p:cNvSpPr>
            <a:spLocks noGrp="1"/>
          </p:cNvSpPr>
          <p:nvPr>
            <p:ph idx="1"/>
          </p:nvPr>
        </p:nvSpPr>
        <p:spPr>
          <a:xfrm>
            <a:off x="4698858" y="287975"/>
            <a:ext cx="6555347" cy="6302326"/>
          </a:xfrm>
        </p:spPr>
        <p:txBody>
          <a:bodyPr anchor="ctr">
            <a:normAutofit/>
          </a:bodyPr>
          <a:lstStyle/>
          <a:p>
            <a:r>
              <a:rPr lang="en-GB" sz="2400" dirty="0"/>
              <a:t>Henry is a 26 year old gentleman with a moderate learning disability and autism.</a:t>
            </a:r>
          </a:p>
          <a:p>
            <a:endParaRPr lang="en-GB" sz="2400" dirty="0"/>
          </a:p>
          <a:p>
            <a:r>
              <a:rPr lang="en-GB" sz="2400" dirty="0"/>
              <a:t>Henry’s presentation is generally passive and his verbal communication is limited. </a:t>
            </a:r>
          </a:p>
          <a:p>
            <a:endParaRPr lang="en-GB" sz="2400" dirty="0"/>
          </a:p>
          <a:p>
            <a:r>
              <a:rPr lang="en-GB" sz="2400" dirty="0"/>
              <a:t>Henry has a sensory impairment and is especially sensitive to noise. </a:t>
            </a:r>
          </a:p>
          <a:p>
            <a:endParaRPr lang="en-GB" sz="2400" dirty="0"/>
          </a:p>
          <a:p>
            <a:r>
              <a:rPr lang="en-GB" sz="2400" dirty="0"/>
              <a:t>He has had a communication aid for about 3 years which he uses in his day centre.</a:t>
            </a:r>
          </a:p>
          <a:p>
            <a:endParaRPr lang="en-GB" sz="2400" dirty="0"/>
          </a:p>
          <a:p>
            <a:r>
              <a:rPr lang="en-GB" sz="2400" dirty="0"/>
              <a:t>Henry currently only uses the communication aid to request when directly prompted.</a:t>
            </a:r>
          </a:p>
        </p:txBody>
      </p:sp>
    </p:spTree>
    <p:extLst>
      <p:ext uri="{BB962C8B-B14F-4D97-AF65-F5344CB8AC3E}">
        <p14:creationId xmlns:p14="http://schemas.microsoft.com/office/powerpoint/2010/main" val="699157675"/>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3711C796-EFB5-BE23-2F32-117248C883BB}"/>
              </a:ext>
            </a:extLst>
          </p:cNvPr>
          <p:cNvSpPr txBox="1"/>
          <p:nvPr/>
        </p:nvSpPr>
        <p:spPr>
          <a:xfrm>
            <a:off x="130628" y="1538398"/>
            <a:ext cx="11930743" cy="5632311"/>
          </a:xfrm>
          <a:prstGeom prst="rect">
            <a:avLst/>
          </a:prstGeom>
          <a:noFill/>
        </p:spPr>
        <p:txBody>
          <a:bodyPr wrap="square" rtlCol="0">
            <a:spAutoFit/>
          </a:bodyPr>
          <a:lstStyle/>
          <a:p>
            <a:pPr marL="342900" indent="-342900">
              <a:buFont typeface="Arial" panose="020B0604020202020204" pitchFamily="34" charset="0"/>
              <a:buChar char="•"/>
            </a:pPr>
            <a:r>
              <a:rPr lang="en-GB" sz="2000" dirty="0"/>
              <a:t>Aware of a number service users with communication aids using them for limited communication functions.</a:t>
            </a:r>
          </a:p>
          <a:p>
            <a:pPr marL="342900" indent="-342900">
              <a:buFont typeface="Arial" panose="020B0604020202020204" pitchFamily="34" charset="0"/>
              <a:buChar char="•"/>
            </a:pPr>
            <a:endParaRPr lang="en-GB" sz="2000" dirty="0"/>
          </a:p>
          <a:p>
            <a:pPr marL="342900" indent="-342900">
              <a:buFont typeface="Arial" panose="020B0604020202020204" pitchFamily="34" charset="0"/>
              <a:buChar char="•"/>
            </a:pPr>
            <a:r>
              <a:rPr lang="en-GB" sz="2000" dirty="0"/>
              <a:t>Increasing staff awareness of the functions of communication could lead to communication aids being used for a wider range of communication functions. </a:t>
            </a:r>
          </a:p>
          <a:p>
            <a:pPr marL="342900" indent="-342900">
              <a:buFont typeface="Arial" panose="020B0604020202020204" pitchFamily="34" charset="0"/>
              <a:buChar char="•"/>
            </a:pPr>
            <a:endParaRPr lang="en-GB" sz="2000" dirty="0"/>
          </a:p>
          <a:p>
            <a:pPr marL="342900" indent="-342900">
              <a:buFont typeface="Arial" panose="020B0604020202020204" pitchFamily="34" charset="0"/>
              <a:buChar char="•"/>
            </a:pPr>
            <a:r>
              <a:rPr lang="en-GB" sz="2000" dirty="0"/>
              <a:t>Why Henry?</a:t>
            </a:r>
          </a:p>
          <a:p>
            <a:pPr marL="342900" indent="-342900">
              <a:buFont typeface="Arial" panose="020B0604020202020204" pitchFamily="34" charset="0"/>
              <a:buChar char="•"/>
            </a:pPr>
            <a:endParaRPr lang="en-GB" sz="2000" dirty="0"/>
          </a:p>
          <a:p>
            <a:pPr marL="342900" indent="-342900">
              <a:buFont typeface="Arial" panose="020B0604020202020204" pitchFamily="34" charset="0"/>
              <a:buChar char="•"/>
            </a:pPr>
            <a:r>
              <a:rPr lang="en-GB" sz="2000" dirty="0"/>
              <a:t>Research carried out by Holyfield et al into AAC usage by people with autism discusses how communication aids can be effective in increasing communication skills, social skills and reducing challenging behaviour. </a:t>
            </a:r>
          </a:p>
          <a:p>
            <a:pPr marL="342900" indent="-342900">
              <a:buFont typeface="Arial" panose="020B0604020202020204" pitchFamily="34" charset="0"/>
              <a:buChar char="•"/>
            </a:pPr>
            <a:endParaRPr lang="en-GB" sz="2000" dirty="0"/>
          </a:p>
          <a:p>
            <a:pPr marL="342900" indent="-342900">
              <a:buFont typeface="Arial" panose="020B0604020202020204" pitchFamily="34" charset="0"/>
              <a:buChar char="•"/>
            </a:pPr>
            <a:r>
              <a:rPr lang="en-GB" sz="2000" dirty="0"/>
              <a:t>If successful, training and recording form can be rolled out for other communication aid users and a wider study can be completed. </a:t>
            </a:r>
          </a:p>
          <a:p>
            <a:pPr marL="342900" indent="-342900">
              <a:buFont typeface="Arial" panose="020B0604020202020204" pitchFamily="34" charset="0"/>
              <a:buChar char="•"/>
            </a:pPr>
            <a:endParaRPr lang="en-GB" sz="2000" dirty="0"/>
          </a:p>
          <a:p>
            <a:pPr marL="342900" indent="-342900">
              <a:buFont typeface="Arial" panose="020B0604020202020204" pitchFamily="34" charset="0"/>
              <a:buChar char="•"/>
            </a:pPr>
            <a:endParaRPr lang="en-GB" sz="2000" dirty="0"/>
          </a:p>
          <a:p>
            <a:pPr marL="342900" indent="-342900">
              <a:buFont typeface="Arial" panose="020B0604020202020204" pitchFamily="34" charset="0"/>
              <a:buChar char="•"/>
            </a:pPr>
            <a:endParaRPr lang="en-GB" sz="2000" dirty="0"/>
          </a:p>
          <a:p>
            <a:r>
              <a:rPr lang="en-GB" sz="2000" dirty="0"/>
              <a:t>(Holyfield et al, 2017)</a:t>
            </a:r>
          </a:p>
          <a:p>
            <a:endParaRPr lang="en-GB" sz="2000" dirty="0"/>
          </a:p>
          <a:p>
            <a:endParaRPr lang="en-GB" sz="2000" dirty="0"/>
          </a:p>
        </p:txBody>
      </p:sp>
      <p:pic>
        <p:nvPicPr>
          <p:cNvPr id="4" name="Picture 3" descr="Close-up of a question mark&#10;&#10;Description automatically generated">
            <a:extLst>
              <a:ext uri="{FF2B5EF4-FFF2-40B4-BE49-F238E27FC236}">
                <a16:creationId xmlns:a16="http://schemas.microsoft.com/office/drawing/2014/main" id="{72BF0837-7820-5184-3A6B-9033D8700596}"/>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4069015" y="182880"/>
            <a:ext cx="2026984" cy="1051557"/>
          </a:xfrm>
          <a:prstGeom prst="rect">
            <a:avLst/>
          </a:prstGeom>
        </p:spPr>
      </p:pic>
    </p:spTree>
    <p:extLst>
      <p:ext uri="{BB962C8B-B14F-4D97-AF65-F5344CB8AC3E}">
        <p14:creationId xmlns:p14="http://schemas.microsoft.com/office/powerpoint/2010/main" val="1840223170"/>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8D916CBE-3D96-B7BC-5386-12F75DC911D3}"/>
              </a:ext>
            </a:extLst>
          </p:cNvPr>
          <p:cNvSpPr txBox="1"/>
          <p:nvPr/>
        </p:nvSpPr>
        <p:spPr>
          <a:xfrm>
            <a:off x="300447" y="1340701"/>
            <a:ext cx="9287690" cy="5693866"/>
          </a:xfrm>
          <a:prstGeom prst="rect">
            <a:avLst/>
          </a:prstGeom>
          <a:noFill/>
        </p:spPr>
        <p:txBody>
          <a:bodyPr wrap="square" rtlCol="0">
            <a:spAutoFit/>
          </a:bodyPr>
          <a:lstStyle/>
          <a:p>
            <a:pPr marL="342900" indent="-342900">
              <a:buFont typeface="Arial" panose="020B0604020202020204" pitchFamily="34" charset="0"/>
              <a:buChar char="•"/>
            </a:pPr>
            <a:r>
              <a:rPr lang="en-GB" sz="2400" dirty="0"/>
              <a:t>Staff not transferring current training into their day-to-day practice.</a:t>
            </a:r>
          </a:p>
          <a:p>
            <a:pPr marL="342900" indent="-342900">
              <a:buFont typeface="Arial" panose="020B0604020202020204" pitchFamily="34" charset="0"/>
              <a:buChar char="•"/>
            </a:pPr>
            <a:endParaRPr lang="en-GB" sz="2400" dirty="0"/>
          </a:p>
          <a:p>
            <a:pPr marL="342900" indent="-342900">
              <a:buFont typeface="Arial" panose="020B0604020202020204" pitchFamily="34" charset="0"/>
              <a:buChar char="•"/>
            </a:pPr>
            <a:endParaRPr lang="en-GB" sz="2400" dirty="0"/>
          </a:p>
          <a:p>
            <a:pPr marL="342900" indent="-342900">
              <a:buFont typeface="Arial" panose="020B0604020202020204" pitchFamily="34" charset="0"/>
              <a:buChar char="•"/>
            </a:pPr>
            <a:r>
              <a:rPr lang="en-GB" sz="2400" dirty="0"/>
              <a:t>Training and demonstrations for initial study will be delivered 1 to 1 following discussion with day centre managers. </a:t>
            </a:r>
          </a:p>
          <a:p>
            <a:r>
              <a:rPr lang="en-GB" sz="2400" dirty="0"/>
              <a:t>     </a:t>
            </a:r>
          </a:p>
          <a:p>
            <a:pPr marL="342900" indent="-342900">
              <a:buFont typeface="Arial" panose="020B0604020202020204" pitchFamily="34" charset="0"/>
              <a:buChar char="•"/>
            </a:pPr>
            <a:endParaRPr lang="en-GB" sz="2400" dirty="0"/>
          </a:p>
          <a:p>
            <a:pPr marL="342900" indent="-342900">
              <a:buFont typeface="Arial" panose="020B0604020202020204" pitchFamily="34" charset="0"/>
              <a:buChar char="•"/>
            </a:pPr>
            <a:r>
              <a:rPr lang="en-GB" sz="2400" dirty="0"/>
              <a:t>Using </a:t>
            </a:r>
            <a:r>
              <a:rPr lang="en-GB" sz="2400" dirty="0" err="1"/>
              <a:t>AssistiveWare’s</a:t>
            </a:r>
            <a:r>
              <a:rPr lang="en-GB" sz="2400" dirty="0"/>
              <a:t> Reasons we communicate as a basis I developed a training package and a recording form for staff to fill in. </a:t>
            </a:r>
          </a:p>
          <a:p>
            <a:r>
              <a:rPr lang="en-GB" sz="2400" dirty="0"/>
              <a:t>      </a:t>
            </a:r>
          </a:p>
          <a:p>
            <a:r>
              <a:rPr lang="en-GB" sz="2400" dirty="0"/>
              <a:t>       </a:t>
            </a:r>
          </a:p>
          <a:p>
            <a:pPr marL="342900" indent="-342900">
              <a:buFont typeface="Arial" panose="020B0604020202020204" pitchFamily="34" charset="0"/>
              <a:buChar char="•"/>
            </a:pPr>
            <a:endParaRPr lang="en-GB" sz="2000" dirty="0"/>
          </a:p>
          <a:p>
            <a:pPr marL="342900" indent="-342900">
              <a:buFont typeface="Arial" panose="020B0604020202020204" pitchFamily="34" charset="0"/>
              <a:buChar char="•"/>
            </a:pPr>
            <a:endParaRPr lang="en-GB" sz="2000" dirty="0"/>
          </a:p>
          <a:p>
            <a:pPr marL="342900" indent="-342900">
              <a:buFont typeface="Arial" panose="020B0604020202020204" pitchFamily="34" charset="0"/>
              <a:buChar char="•"/>
            </a:pPr>
            <a:endParaRPr lang="en-GB" sz="2000" dirty="0"/>
          </a:p>
          <a:p>
            <a:r>
              <a:rPr lang="en-GB" sz="1200" dirty="0"/>
              <a:t>(</a:t>
            </a:r>
            <a:r>
              <a:rPr lang="en-GB" sz="1200" dirty="0" err="1"/>
              <a:t>AssistiveWare</a:t>
            </a:r>
            <a:r>
              <a:rPr lang="en-GB" sz="1200" dirty="0"/>
              <a:t>, 2020</a:t>
            </a:r>
            <a:r>
              <a:rPr lang="en-GB" sz="2000" dirty="0"/>
              <a:t>)</a:t>
            </a:r>
          </a:p>
          <a:p>
            <a:endParaRPr lang="en-GB" sz="2000" dirty="0"/>
          </a:p>
        </p:txBody>
      </p:sp>
      <p:pic>
        <p:nvPicPr>
          <p:cNvPr id="8" name="Picture 7" descr="A cup and pen on a clipboard&#10;&#10;Description automatically generated">
            <a:extLst>
              <a:ext uri="{FF2B5EF4-FFF2-40B4-BE49-F238E27FC236}">
                <a16:creationId xmlns:a16="http://schemas.microsoft.com/office/drawing/2014/main" id="{3A2053AB-4473-3389-23AE-AC9423B2D83B}"/>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9588137" y="574765"/>
            <a:ext cx="2257778" cy="2286000"/>
          </a:xfrm>
          <a:prstGeom prst="rect">
            <a:avLst/>
          </a:prstGeom>
        </p:spPr>
      </p:pic>
      <p:sp>
        <p:nvSpPr>
          <p:cNvPr id="2" name="TextBox 1">
            <a:extLst>
              <a:ext uri="{FF2B5EF4-FFF2-40B4-BE49-F238E27FC236}">
                <a16:creationId xmlns:a16="http://schemas.microsoft.com/office/drawing/2014/main" id="{21E0AB5C-8D4D-A1F3-1F61-A229F2100BA8}"/>
              </a:ext>
            </a:extLst>
          </p:cNvPr>
          <p:cNvSpPr txBox="1"/>
          <p:nvPr/>
        </p:nvSpPr>
        <p:spPr>
          <a:xfrm>
            <a:off x="600892" y="274320"/>
            <a:ext cx="1194558" cy="461665"/>
          </a:xfrm>
          <a:prstGeom prst="rect">
            <a:avLst/>
          </a:prstGeom>
          <a:noFill/>
        </p:spPr>
        <p:txBody>
          <a:bodyPr wrap="none" rtlCol="0">
            <a:spAutoFit/>
          </a:bodyPr>
          <a:lstStyle/>
          <a:p>
            <a:r>
              <a:rPr lang="en-GB" sz="2400" dirty="0"/>
              <a:t>My Plan</a:t>
            </a:r>
          </a:p>
        </p:txBody>
      </p:sp>
    </p:spTree>
    <p:extLst>
      <p:ext uri="{BB962C8B-B14F-4D97-AF65-F5344CB8AC3E}">
        <p14:creationId xmlns:p14="http://schemas.microsoft.com/office/powerpoint/2010/main" val="258169920"/>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descr="A cartoon character flying on a ball&#10;&#10;Description automatically generated">
            <a:extLst>
              <a:ext uri="{FF2B5EF4-FFF2-40B4-BE49-F238E27FC236}">
                <a16:creationId xmlns:a16="http://schemas.microsoft.com/office/drawing/2014/main" id="{419867FB-59C8-6A92-02F3-40F3D7498826}"/>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335792" y="1090326"/>
            <a:ext cx="2899777" cy="4048997"/>
          </a:xfrm>
          <a:prstGeom prst="rect">
            <a:avLst/>
          </a:prstGeom>
        </p:spPr>
      </p:pic>
      <p:sp>
        <p:nvSpPr>
          <p:cNvPr id="2" name="TextBox 1">
            <a:extLst>
              <a:ext uri="{FF2B5EF4-FFF2-40B4-BE49-F238E27FC236}">
                <a16:creationId xmlns:a16="http://schemas.microsoft.com/office/drawing/2014/main" id="{B5D89CDA-2D54-D71F-988A-685111EBD350}"/>
              </a:ext>
            </a:extLst>
          </p:cNvPr>
          <p:cNvSpPr txBox="1"/>
          <p:nvPr/>
        </p:nvSpPr>
        <p:spPr>
          <a:xfrm>
            <a:off x="3905794" y="1560552"/>
            <a:ext cx="7419704" cy="3600986"/>
          </a:xfrm>
          <a:prstGeom prst="rect">
            <a:avLst/>
          </a:prstGeom>
          <a:noFill/>
        </p:spPr>
        <p:txBody>
          <a:bodyPr wrap="square" rtlCol="0">
            <a:spAutoFit/>
          </a:bodyPr>
          <a:lstStyle/>
          <a:p>
            <a:pPr marL="342900" indent="-342900">
              <a:buFont typeface="Arial" panose="020B0604020202020204" pitchFamily="34" charset="0"/>
              <a:buChar char="•"/>
            </a:pPr>
            <a:r>
              <a:rPr lang="en-GB" sz="2400" dirty="0"/>
              <a:t>Training session on communication functions.</a:t>
            </a:r>
          </a:p>
          <a:p>
            <a:pPr marL="342900" indent="-342900">
              <a:buFont typeface="Arial" panose="020B0604020202020204" pitchFamily="34" charset="0"/>
              <a:buChar char="•"/>
            </a:pPr>
            <a:endParaRPr lang="en-GB" sz="2400" dirty="0"/>
          </a:p>
          <a:p>
            <a:pPr marL="342900" indent="-342900">
              <a:buFont typeface="Arial" panose="020B0604020202020204" pitchFamily="34" charset="0"/>
              <a:buChar char="•"/>
            </a:pPr>
            <a:r>
              <a:rPr lang="en-GB" sz="2400" dirty="0"/>
              <a:t>Practical sessions demonstrating modelling different communication functions. </a:t>
            </a:r>
          </a:p>
          <a:p>
            <a:endParaRPr lang="en-GB" sz="2400" dirty="0"/>
          </a:p>
          <a:p>
            <a:pPr marL="342900" indent="-342900">
              <a:buFont typeface="Arial" panose="020B0604020202020204" pitchFamily="34" charset="0"/>
              <a:buChar char="•"/>
            </a:pPr>
            <a:r>
              <a:rPr lang="en-GB" sz="2400" dirty="0"/>
              <a:t>Completion of monitoring form by staff.</a:t>
            </a:r>
          </a:p>
          <a:p>
            <a:pPr marL="342900" indent="-342900">
              <a:buFont typeface="Arial" panose="020B0604020202020204" pitchFamily="34" charset="0"/>
              <a:buChar char="•"/>
            </a:pPr>
            <a:endParaRPr lang="en-GB" sz="2400" dirty="0"/>
          </a:p>
          <a:p>
            <a:pPr marL="342900" indent="-342900">
              <a:buFont typeface="Arial" panose="020B0604020202020204" pitchFamily="34" charset="0"/>
              <a:buChar char="•"/>
            </a:pPr>
            <a:r>
              <a:rPr lang="en-GB" sz="2400" dirty="0"/>
              <a:t>Collect the forms and meet with key worker.</a:t>
            </a:r>
          </a:p>
          <a:p>
            <a:endParaRPr lang="en-GB" dirty="0"/>
          </a:p>
          <a:p>
            <a:endParaRPr lang="en-GB" dirty="0"/>
          </a:p>
        </p:txBody>
      </p:sp>
      <p:sp>
        <p:nvSpPr>
          <p:cNvPr id="4" name="TextBox 3">
            <a:extLst>
              <a:ext uri="{FF2B5EF4-FFF2-40B4-BE49-F238E27FC236}">
                <a16:creationId xmlns:a16="http://schemas.microsoft.com/office/drawing/2014/main" id="{DB5E6910-5F0F-CCD5-40AD-82B6F77AF098}"/>
              </a:ext>
            </a:extLst>
          </p:cNvPr>
          <p:cNvSpPr txBox="1"/>
          <p:nvPr/>
        </p:nvSpPr>
        <p:spPr>
          <a:xfrm>
            <a:off x="1776549" y="496389"/>
            <a:ext cx="2948243" cy="461665"/>
          </a:xfrm>
          <a:prstGeom prst="rect">
            <a:avLst/>
          </a:prstGeom>
          <a:noFill/>
        </p:spPr>
        <p:txBody>
          <a:bodyPr wrap="none" rtlCol="0">
            <a:spAutoFit/>
          </a:bodyPr>
          <a:lstStyle/>
          <a:p>
            <a:r>
              <a:rPr lang="en-GB" sz="2400" dirty="0"/>
              <a:t>What I am going to do</a:t>
            </a:r>
          </a:p>
        </p:txBody>
      </p:sp>
      <p:sp>
        <p:nvSpPr>
          <p:cNvPr id="5" name="TextBox 4">
            <a:extLst>
              <a:ext uri="{FF2B5EF4-FFF2-40B4-BE49-F238E27FC236}">
                <a16:creationId xmlns:a16="http://schemas.microsoft.com/office/drawing/2014/main" id="{333BEBD2-91DC-461F-1416-98EBA909E06B}"/>
              </a:ext>
            </a:extLst>
          </p:cNvPr>
          <p:cNvSpPr txBox="1"/>
          <p:nvPr/>
        </p:nvSpPr>
        <p:spPr>
          <a:xfrm>
            <a:off x="653143" y="6204857"/>
            <a:ext cx="231154" cy="276999"/>
          </a:xfrm>
          <a:prstGeom prst="rect">
            <a:avLst/>
          </a:prstGeom>
          <a:noFill/>
        </p:spPr>
        <p:txBody>
          <a:bodyPr wrap="none" rtlCol="0">
            <a:spAutoFit/>
          </a:bodyPr>
          <a:lstStyle/>
          <a:p>
            <a:r>
              <a:rPr lang="en-GB" sz="1200" dirty="0"/>
              <a:t>)</a:t>
            </a:r>
          </a:p>
        </p:txBody>
      </p:sp>
    </p:spTree>
    <p:extLst>
      <p:ext uri="{BB962C8B-B14F-4D97-AF65-F5344CB8AC3E}">
        <p14:creationId xmlns:p14="http://schemas.microsoft.com/office/powerpoint/2010/main" val="1650601837"/>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descr="A cartoon of a person holding a magnifying glass&#10;&#10;Description automatically generated">
            <a:extLst>
              <a:ext uri="{FF2B5EF4-FFF2-40B4-BE49-F238E27FC236}">
                <a16:creationId xmlns:a16="http://schemas.microsoft.com/office/drawing/2014/main" id="{3477AF39-11EA-89A1-9402-E97E32F837DA}"/>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6513437" y="113199"/>
            <a:ext cx="1611660" cy="1724102"/>
          </a:xfrm>
          <a:prstGeom prst="rect">
            <a:avLst/>
          </a:prstGeom>
        </p:spPr>
      </p:pic>
      <p:sp>
        <p:nvSpPr>
          <p:cNvPr id="4" name="TextBox 3">
            <a:extLst>
              <a:ext uri="{FF2B5EF4-FFF2-40B4-BE49-F238E27FC236}">
                <a16:creationId xmlns:a16="http://schemas.microsoft.com/office/drawing/2014/main" id="{05CFA450-6469-35C7-FB21-1F35E77C9864}"/>
              </a:ext>
            </a:extLst>
          </p:cNvPr>
          <p:cNvSpPr txBox="1"/>
          <p:nvPr/>
        </p:nvSpPr>
        <p:spPr>
          <a:xfrm>
            <a:off x="694005" y="1880995"/>
            <a:ext cx="10803989" cy="4401205"/>
          </a:xfrm>
          <a:prstGeom prst="rect">
            <a:avLst/>
          </a:prstGeom>
          <a:noFill/>
        </p:spPr>
        <p:txBody>
          <a:bodyPr wrap="square" rtlCol="0">
            <a:spAutoFit/>
          </a:bodyPr>
          <a:lstStyle/>
          <a:p>
            <a:r>
              <a:rPr lang="en-GB" sz="2000" dirty="0"/>
              <a:t>The data taken from the recording forms showed the following:</a:t>
            </a:r>
          </a:p>
          <a:p>
            <a:endParaRPr lang="en-GB" sz="2000" dirty="0"/>
          </a:p>
          <a:p>
            <a:pPr marL="342900" indent="-342900">
              <a:buFont typeface="Arial" panose="020B0604020202020204" pitchFamily="34" charset="0"/>
              <a:buChar char="•"/>
            </a:pPr>
            <a:r>
              <a:rPr lang="en-GB" sz="2000" dirty="0"/>
              <a:t>100% of Henry’s core staff who attended training and modelling sessions completed the form.</a:t>
            </a:r>
          </a:p>
          <a:p>
            <a:endParaRPr lang="en-GB" sz="2000" dirty="0"/>
          </a:p>
          <a:p>
            <a:pPr marL="342900" indent="-342900">
              <a:buFont typeface="Arial" panose="020B0604020202020204" pitchFamily="34" charset="0"/>
              <a:buChar char="•"/>
            </a:pPr>
            <a:r>
              <a:rPr lang="en-GB" sz="2000" dirty="0"/>
              <a:t>Only 20% of staff members who hadn’t received training or attended modelling sessions completed the form when they worked with Henry.</a:t>
            </a:r>
          </a:p>
          <a:p>
            <a:pPr marL="342900" indent="-342900">
              <a:buFont typeface="Arial" panose="020B0604020202020204" pitchFamily="34" charset="0"/>
              <a:buChar char="•"/>
            </a:pPr>
            <a:endParaRPr lang="en-GB" sz="2000" dirty="0"/>
          </a:p>
          <a:p>
            <a:pPr marL="342900" indent="-342900">
              <a:buFont typeface="Arial" panose="020B0604020202020204" pitchFamily="34" charset="0"/>
              <a:buChar char="•"/>
            </a:pPr>
            <a:r>
              <a:rPr lang="en-GB" sz="2000" dirty="0"/>
              <a:t>99% of all Henry’s communications were requests.</a:t>
            </a:r>
          </a:p>
          <a:p>
            <a:endParaRPr lang="en-GB" sz="2000" dirty="0"/>
          </a:p>
          <a:p>
            <a:pPr marL="342900" indent="-342900">
              <a:buFont typeface="Arial" panose="020B0604020202020204" pitchFamily="34" charset="0"/>
              <a:buChar char="•"/>
            </a:pPr>
            <a:r>
              <a:rPr lang="en-GB" sz="2000" dirty="0"/>
              <a:t>0% of Henry’s communication with the communication aid was initiated by him.</a:t>
            </a:r>
          </a:p>
          <a:p>
            <a:endParaRPr lang="en-GB" sz="2000" dirty="0"/>
          </a:p>
          <a:p>
            <a:pPr marL="342900" indent="-342900">
              <a:buFont typeface="Arial" panose="020B0604020202020204" pitchFamily="34" charset="0"/>
              <a:buChar char="•"/>
            </a:pPr>
            <a:r>
              <a:rPr lang="en-GB" sz="2000" dirty="0"/>
              <a:t>Henry’s key worker fed back that staff who had completed the training felt the form was easy to complete, not too time consuming and felt confident they understood the information.</a:t>
            </a:r>
          </a:p>
          <a:p>
            <a:endParaRPr lang="en-GB" sz="2000" dirty="0"/>
          </a:p>
        </p:txBody>
      </p:sp>
      <p:sp>
        <p:nvSpPr>
          <p:cNvPr id="2" name="TextBox 1">
            <a:extLst>
              <a:ext uri="{FF2B5EF4-FFF2-40B4-BE49-F238E27FC236}">
                <a16:creationId xmlns:a16="http://schemas.microsoft.com/office/drawing/2014/main" id="{1408EE43-2A41-F1C9-88B6-7DA9FDC7EE20}"/>
              </a:ext>
            </a:extLst>
          </p:cNvPr>
          <p:cNvSpPr txBox="1"/>
          <p:nvPr/>
        </p:nvSpPr>
        <p:spPr>
          <a:xfrm>
            <a:off x="901337" y="437842"/>
            <a:ext cx="2016193" cy="400110"/>
          </a:xfrm>
          <a:prstGeom prst="rect">
            <a:avLst/>
          </a:prstGeom>
          <a:noFill/>
        </p:spPr>
        <p:txBody>
          <a:bodyPr wrap="none" rtlCol="0">
            <a:spAutoFit/>
          </a:bodyPr>
          <a:lstStyle/>
          <a:p>
            <a:r>
              <a:rPr lang="en-GB" sz="2000" dirty="0"/>
              <a:t>Studying the data</a:t>
            </a:r>
          </a:p>
        </p:txBody>
      </p:sp>
    </p:spTree>
    <p:extLst>
      <p:ext uri="{BB962C8B-B14F-4D97-AF65-F5344CB8AC3E}">
        <p14:creationId xmlns:p14="http://schemas.microsoft.com/office/powerpoint/2010/main" val="663504058"/>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descr="A cartoon of a person with a superhero shadow&#10;&#10;Description automatically generated">
            <a:extLst>
              <a:ext uri="{FF2B5EF4-FFF2-40B4-BE49-F238E27FC236}">
                <a16:creationId xmlns:a16="http://schemas.microsoft.com/office/drawing/2014/main" id="{680D85B3-DABB-4BDA-7851-08FD71C9B602}"/>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8389327" y="2522073"/>
            <a:ext cx="3009900" cy="2686050"/>
          </a:xfrm>
          <a:prstGeom prst="rect">
            <a:avLst/>
          </a:prstGeom>
        </p:spPr>
      </p:pic>
      <p:sp>
        <p:nvSpPr>
          <p:cNvPr id="4" name="TextBox 3">
            <a:extLst>
              <a:ext uri="{FF2B5EF4-FFF2-40B4-BE49-F238E27FC236}">
                <a16:creationId xmlns:a16="http://schemas.microsoft.com/office/drawing/2014/main" id="{0A8B9FD5-BE23-527E-5F38-7C5FB34CCAC8}"/>
              </a:ext>
            </a:extLst>
          </p:cNvPr>
          <p:cNvSpPr txBox="1"/>
          <p:nvPr/>
        </p:nvSpPr>
        <p:spPr>
          <a:xfrm>
            <a:off x="264272" y="1289953"/>
            <a:ext cx="7717134" cy="5570756"/>
          </a:xfrm>
          <a:prstGeom prst="rect">
            <a:avLst/>
          </a:prstGeom>
          <a:noFill/>
        </p:spPr>
        <p:txBody>
          <a:bodyPr wrap="square" rtlCol="0">
            <a:spAutoFit/>
          </a:bodyPr>
          <a:lstStyle/>
          <a:p>
            <a:pPr marL="342900" indent="-342900">
              <a:buFont typeface="Arial" panose="020B0604020202020204" pitchFamily="34" charset="0"/>
              <a:buChar char="•"/>
            </a:pPr>
            <a:r>
              <a:rPr lang="en-GB" sz="2400" dirty="0"/>
              <a:t>Evidence shows the importance of skilled communication partners in the success of communication aid usage.</a:t>
            </a:r>
          </a:p>
          <a:p>
            <a:pPr marL="342900" indent="-342900">
              <a:buFont typeface="Arial" panose="020B0604020202020204" pitchFamily="34" charset="0"/>
              <a:buChar char="•"/>
            </a:pPr>
            <a:endParaRPr lang="en-GB" sz="2400" dirty="0"/>
          </a:p>
          <a:p>
            <a:pPr marL="342900" indent="-342900">
              <a:buFont typeface="Arial" panose="020B0604020202020204" pitchFamily="34" charset="0"/>
              <a:buChar char="•"/>
            </a:pPr>
            <a:r>
              <a:rPr lang="en-GB" sz="2400" dirty="0"/>
              <a:t>Now have a baseline about staff </a:t>
            </a:r>
            <a:r>
              <a:rPr lang="en-GB" sz="2400" dirty="0" err="1"/>
              <a:t>useage</a:t>
            </a:r>
            <a:r>
              <a:rPr lang="en-GB" sz="2400" dirty="0"/>
              <a:t>.</a:t>
            </a:r>
          </a:p>
          <a:p>
            <a:endParaRPr lang="en-GB" sz="2400" dirty="0"/>
          </a:p>
          <a:p>
            <a:pPr marL="342900" indent="-342900">
              <a:buFont typeface="Arial" panose="020B0604020202020204" pitchFamily="34" charset="0"/>
              <a:buChar char="•"/>
            </a:pPr>
            <a:r>
              <a:rPr lang="en-GB" sz="2400" dirty="0"/>
              <a:t>Further training and modelling sessions are required.</a:t>
            </a:r>
          </a:p>
          <a:p>
            <a:endParaRPr lang="en-GB" sz="2400" dirty="0"/>
          </a:p>
          <a:p>
            <a:pPr marL="342900" indent="-342900">
              <a:buFont typeface="Arial" panose="020B0604020202020204" pitchFamily="34" charset="0"/>
              <a:buChar char="•"/>
            </a:pPr>
            <a:r>
              <a:rPr lang="en-GB" sz="2400" dirty="0"/>
              <a:t>Ensure all staff included in sessions.</a:t>
            </a:r>
          </a:p>
          <a:p>
            <a:pPr marL="342900" indent="-342900">
              <a:buFont typeface="Arial" panose="020B0604020202020204" pitchFamily="34" charset="0"/>
              <a:buChar char="•"/>
            </a:pPr>
            <a:endParaRPr lang="en-GB" sz="2400" dirty="0"/>
          </a:p>
          <a:p>
            <a:pPr marL="342900" indent="-342900">
              <a:buFont typeface="Arial" panose="020B0604020202020204" pitchFamily="34" charset="0"/>
              <a:buChar char="•"/>
            </a:pPr>
            <a:r>
              <a:rPr lang="en-GB" sz="2400" dirty="0"/>
              <a:t>Possibly trial a focus on 2 or 3 communication functions at a time.</a:t>
            </a:r>
          </a:p>
          <a:p>
            <a:pPr marL="342900" indent="-342900">
              <a:buFont typeface="Arial" panose="020B0604020202020204" pitchFamily="34" charset="0"/>
              <a:buChar char="•"/>
            </a:pPr>
            <a:endParaRPr lang="en-GB" sz="2000" dirty="0"/>
          </a:p>
          <a:p>
            <a:pPr marL="342900" indent="-342900">
              <a:buFont typeface="Arial" panose="020B0604020202020204" pitchFamily="34" charset="0"/>
              <a:buChar char="•"/>
            </a:pPr>
            <a:endParaRPr lang="en-GB" sz="2000" dirty="0"/>
          </a:p>
          <a:p>
            <a:pPr marL="342900" indent="-342900">
              <a:buFont typeface="Arial" panose="020B0604020202020204" pitchFamily="34" charset="0"/>
              <a:buChar char="•"/>
            </a:pPr>
            <a:endParaRPr lang="en-GB" sz="2000" dirty="0"/>
          </a:p>
          <a:p>
            <a:pPr marL="342900" indent="-342900">
              <a:buFont typeface="Arial" panose="020B0604020202020204" pitchFamily="34" charset="0"/>
              <a:buChar char="•"/>
            </a:pPr>
            <a:endParaRPr lang="en-GB" sz="2000" dirty="0"/>
          </a:p>
          <a:p>
            <a:r>
              <a:rPr lang="en-GB" sz="1200" dirty="0"/>
              <a:t>David </a:t>
            </a:r>
            <a:r>
              <a:rPr lang="en-GB" sz="1200" dirty="0" err="1"/>
              <a:t>Mcnaughton</a:t>
            </a:r>
            <a:r>
              <a:rPr lang="en-GB" sz="1200" dirty="0"/>
              <a:t> &amp; Diane Nelson </a:t>
            </a:r>
            <a:r>
              <a:rPr lang="en-GB" sz="1200" dirty="0" err="1"/>
              <a:t>Bryen</a:t>
            </a:r>
            <a:r>
              <a:rPr lang="en-GB" sz="1200" dirty="0"/>
              <a:t> (2007)</a:t>
            </a:r>
          </a:p>
        </p:txBody>
      </p:sp>
      <p:sp>
        <p:nvSpPr>
          <p:cNvPr id="2" name="TextBox 1">
            <a:extLst>
              <a:ext uri="{FF2B5EF4-FFF2-40B4-BE49-F238E27FC236}">
                <a16:creationId xmlns:a16="http://schemas.microsoft.com/office/drawing/2014/main" id="{2811F2B9-47E8-5D62-6385-4215BF091703}"/>
              </a:ext>
            </a:extLst>
          </p:cNvPr>
          <p:cNvSpPr txBox="1"/>
          <p:nvPr/>
        </p:nvSpPr>
        <p:spPr>
          <a:xfrm>
            <a:off x="264272" y="268558"/>
            <a:ext cx="4682116" cy="461665"/>
          </a:xfrm>
          <a:prstGeom prst="rect">
            <a:avLst/>
          </a:prstGeom>
          <a:noFill/>
        </p:spPr>
        <p:txBody>
          <a:bodyPr wrap="none" rtlCol="0">
            <a:spAutoFit/>
          </a:bodyPr>
          <a:lstStyle/>
          <a:p>
            <a:r>
              <a:rPr lang="en-GB" sz="2400" dirty="0"/>
              <a:t>Acts as a result of the data collected</a:t>
            </a:r>
          </a:p>
        </p:txBody>
      </p:sp>
    </p:spTree>
    <p:extLst>
      <p:ext uri="{BB962C8B-B14F-4D97-AF65-F5344CB8AC3E}">
        <p14:creationId xmlns:p14="http://schemas.microsoft.com/office/powerpoint/2010/main" val="2402707316"/>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 name="Rectangle 6">
            <a:extLst>
              <a:ext uri="{FF2B5EF4-FFF2-40B4-BE49-F238E27FC236}">
                <a16:creationId xmlns:a16="http://schemas.microsoft.com/office/drawing/2014/main" id="{09588DA8-065E-4F6F-8EFD-43104AB2E0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9" name="Rectangle 8">
            <a:extLst>
              <a:ext uri="{FF2B5EF4-FFF2-40B4-BE49-F238E27FC236}">
                <a16:creationId xmlns:a16="http://schemas.microsoft.com/office/drawing/2014/main" id="{C4285719-470E-454C-AF62-8323075F1F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CD9FE4EF-C4D8-49A0-B2FF-81D8DB7D8A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4300840D-0A0B-4512-BACA-B439D5B9C5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D2B78728-A580-49A7-84F9-6EF6F583AD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7" name="Freeform: Shape 16">
            <a:extLst>
              <a:ext uri="{FF2B5EF4-FFF2-40B4-BE49-F238E27FC236}">
                <a16:creationId xmlns:a16="http://schemas.microsoft.com/office/drawing/2014/main" id="{38FAA1A1-D861-433F-88FA-1E9D6FD31D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9" name="Rectangle 18">
            <a:extLst>
              <a:ext uri="{FF2B5EF4-FFF2-40B4-BE49-F238E27FC236}">
                <a16:creationId xmlns:a16="http://schemas.microsoft.com/office/drawing/2014/main" id="{8D71EDA1-87BF-4D5D-AB79-F346FD1927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93" y="1399943"/>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extBox 1">
            <a:extLst>
              <a:ext uri="{FF2B5EF4-FFF2-40B4-BE49-F238E27FC236}">
                <a16:creationId xmlns:a16="http://schemas.microsoft.com/office/drawing/2014/main" id="{C51742F5-9225-9080-38C5-234B967A3321}"/>
              </a:ext>
            </a:extLst>
          </p:cNvPr>
          <p:cNvSpPr txBox="1"/>
          <p:nvPr/>
        </p:nvSpPr>
        <p:spPr>
          <a:xfrm>
            <a:off x="4810259" y="649480"/>
            <a:ext cx="6998564" cy="5546047"/>
          </a:xfrm>
          <a:prstGeom prst="rect">
            <a:avLst/>
          </a:prstGeom>
        </p:spPr>
        <p:txBody>
          <a:bodyPr vert="horz" lIns="91440" tIns="45720" rIns="91440" bIns="45720" rtlCol="0" anchor="ctr">
            <a:normAutofit fontScale="92500" lnSpcReduction="10000"/>
          </a:bodyPr>
          <a:lstStyle/>
          <a:p>
            <a:pPr indent="-228600">
              <a:lnSpc>
                <a:spcPct val="90000"/>
              </a:lnSpc>
              <a:spcAft>
                <a:spcPts val="600"/>
              </a:spcAft>
              <a:buFont typeface="Arial" panose="020B0604020202020204" pitchFamily="34" charset="0"/>
              <a:buChar char="•"/>
            </a:pPr>
            <a:r>
              <a:rPr lang="en-US" sz="2000" dirty="0"/>
              <a:t>Staff who had attended the training and modelling sessions were able to complete the forms.</a:t>
            </a:r>
          </a:p>
          <a:p>
            <a:pPr indent="-228600">
              <a:lnSpc>
                <a:spcPct val="90000"/>
              </a:lnSpc>
              <a:spcAft>
                <a:spcPts val="600"/>
              </a:spcAft>
              <a:buFont typeface="Arial" panose="020B0604020202020204" pitchFamily="34" charset="0"/>
              <a:buChar char="•"/>
            </a:pPr>
            <a:endParaRPr lang="en-US" sz="2000" dirty="0"/>
          </a:p>
          <a:p>
            <a:pPr indent="-228600">
              <a:lnSpc>
                <a:spcPct val="90000"/>
              </a:lnSpc>
              <a:spcAft>
                <a:spcPts val="600"/>
              </a:spcAft>
              <a:buFont typeface="Arial" panose="020B0604020202020204" pitchFamily="34" charset="0"/>
              <a:buChar char="•"/>
            </a:pPr>
            <a:r>
              <a:rPr lang="en-US" sz="2000" dirty="0"/>
              <a:t>Lack of completion of the forms by staff who had not received the training and attended modelling sessions.</a:t>
            </a:r>
          </a:p>
          <a:p>
            <a:pPr indent="-228600">
              <a:lnSpc>
                <a:spcPct val="90000"/>
              </a:lnSpc>
              <a:spcAft>
                <a:spcPts val="600"/>
              </a:spcAft>
              <a:buFont typeface="Arial" panose="020B0604020202020204" pitchFamily="34" charset="0"/>
              <a:buChar char="•"/>
            </a:pPr>
            <a:endParaRPr lang="en-US" sz="2000" dirty="0"/>
          </a:p>
          <a:p>
            <a:pPr indent="-228600">
              <a:lnSpc>
                <a:spcPct val="90000"/>
              </a:lnSpc>
              <a:spcAft>
                <a:spcPts val="600"/>
              </a:spcAft>
              <a:buFont typeface="Arial" panose="020B0604020202020204" pitchFamily="34" charset="0"/>
              <a:buChar char="•"/>
            </a:pPr>
            <a:r>
              <a:rPr lang="en-US" sz="2000" dirty="0"/>
              <a:t>There was no increase in the functions the communication aid was used.</a:t>
            </a:r>
          </a:p>
          <a:p>
            <a:pPr indent="-228600">
              <a:lnSpc>
                <a:spcPct val="90000"/>
              </a:lnSpc>
              <a:spcAft>
                <a:spcPts val="600"/>
              </a:spcAft>
              <a:buFont typeface="Arial" panose="020B0604020202020204" pitchFamily="34" charset="0"/>
              <a:buChar char="•"/>
            </a:pPr>
            <a:endParaRPr lang="en-US" sz="2000" dirty="0"/>
          </a:p>
          <a:p>
            <a:pPr indent="-228600">
              <a:lnSpc>
                <a:spcPct val="90000"/>
              </a:lnSpc>
              <a:spcAft>
                <a:spcPts val="600"/>
              </a:spcAft>
              <a:buFont typeface="Arial" panose="020B0604020202020204" pitchFamily="34" charset="0"/>
              <a:buChar char="•"/>
            </a:pPr>
            <a:r>
              <a:rPr lang="en-US" sz="2000" dirty="0"/>
              <a:t>Further discussions were needed with SLT team around possible options.</a:t>
            </a:r>
          </a:p>
          <a:p>
            <a:pPr indent="-228600">
              <a:lnSpc>
                <a:spcPct val="90000"/>
              </a:lnSpc>
              <a:spcAft>
                <a:spcPts val="600"/>
              </a:spcAft>
              <a:buFont typeface="Arial" panose="020B0604020202020204" pitchFamily="34" charset="0"/>
              <a:buChar char="•"/>
            </a:pPr>
            <a:endParaRPr lang="en-US" sz="2000" dirty="0"/>
          </a:p>
          <a:p>
            <a:pPr indent="-228600">
              <a:lnSpc>
                <a:spcPct val="90000"/>
              </a:lnSpc>
              <a:spcAft>
                <a:spcPts val="600"/>
              </a:spcAft>
              <a:buFont typeface="Arial" panose="020B0604020202020204" pitchFamily="34" charset="0"/>
              <a:buChar char="•"/>
            </a:pPr>
            <a:r>
              <a:rPr lang="en-US" sz="2000" dirty="0"/>
              <a:t>Following on from this further PDSA cycles around improving functions of communication will be implemented. </a:t>
            </a:r>
          </a:p>
          <a:p>
            <a:pPr indent="-228600">
              <a:lnSpc>
                <a:spcPct val="90000"/>
              </a:lnSpc>
              <a:spcAft>
                <a:spcPts val="600"/>
              </a:spcAft>
              <a:buFont typeface="Arial" panose="020B0604020202020204" pitchFamily="34" charset="0"/>
              <a:buChar char="•"/>
            </a:pPr>
            <a:endParaRPr lang="en-US" sz="2000" dirty="0"/>
          </a:p>
          <a:p>
            <a:pPr indent="-228600">
              <a:lnSpc>
                <a:spcPct val="90000"/>
              </a:lnSpc>
              <a:spcAft>
                <a:spcPts val="600"/>
              </a:spcAft>
              <a:buFont typeface="Arial" panose="020B0604020202020204" pitchFamily="34" charset="0"/>
              <a:buChar char="•"/>
            </a:pPr>
            <a:r>
              <a:rPr lang="en-US" sz="2000" dirty="0"/>
              <a:t>The training and form will be trialed more widely as a method of data capture and clinical modelling.</a:t>
            </a:r>
          </a:p>
          <a:p>
            <a:pPr indent="-228600">
              <a:lnSpc>
                <a:spcPct val="90000"/>
              </a:lnSpc>
              <a:spcAft>
                <a:spcPts val="600"/>
              </a:spcAft>
              <a:buFont typeface="Arial" panose="020B0604020202020204" pitchFamily="34" charset="0"/>
              <a:buChar char="•"/>
            </a:pPr>
            <a:endParaRPr lang="en-US" sz="2000" dirty="0"/>
          </a:p>
          <a:p>
            <a:pPr indent="-228600">
              <a:lnSpc>
                <a:spcPct val="90000"/>
              </a:lnSpc>
              <a:spcAft>
                <a:spcPts val="600"/>
              </a:spcAft>
              <a:buFont typeface="Arial" panose="020B0604020202020204" pitchFamily="34" charset="0"/>
              <a:buChar char="•"/>
            </a:pPr>
            <a:r>
              <a:rPr lang="en-US" sz="2000"/>
              <a:t>Questions</a:t>
            </a:r>
            <a:endParaRPr lang="en-US" sz="2000" dirty="0"/>
          </a:p>
        </p:txBody>
      </p:sp>
      <p:sp>
        <p:nvSpPr>
          <p:cNvPr id="5" name="TextBox 4">
            <a:extLst>
              <a:ext uri="{FF2B5EF4-FFF2-40B4-BE49-F238E27FC236}">
                <a16:creationId xmlns:a16="http://schemas.microsoft.com/office/drawing/2014/main" id="{3DA31C62-F26C-7D56-020D-B4F4B9E56A1E}"/>
              </a:ext>
            </a:extLst>
          </p:cNvPr>
          <p:cNvSpPr txBox="1"/>
          <p:nvPr/>
        </p:nvSpPr>
        <p:spPr>
          <a:xfrm>
            <a:off x="961308" y="4898571"/>
            <a:ext cx="2217252" cy="584775"/>
          </a:xfrm>
          <a:prstGeom prst="rect">
            <a:avLst/>
          </a:prstGeom>
          <a:noFill/>
        </p:spPr>
        <p:txBody>
          <a:bodyPr wrap="square" rtlCol="0">
            <a:spAutoFit/>
          </a:bodyPr>
          <a:lstStyle/>
          <a:p>
            <a:r>
              <a:rPr lang="en-GB" sz="3200" dirty="0">
                <a:solidFill>
                  <a:schemeClr val="bg1"/>
                </a:solidFill>
              </a:rPr>
              <a:t>Conclusion</a:t>
            </a:r>
          </a:p>
        </p:txBody>
      </p:sp>
    </p:spTree>
    <p:extLst>
      <p:ext uri="{BB962C8B-B14F-4D97-AF65-F5344CB8AC3E}">
        <p14:creationId xmlns:p14="http://schemas.microsoft.com/office/powerpoint/2010/main" val="261247446"/>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BC62609C-D797-11F3-B640-2D9EFBA622DD}"/>
              </a:ext>
            </a:extLst>
          </p:cNvPr>
          <p:cNvSpPr txBox="1"/>
          <p:nvPr/>
        </p:nvSpPr>
        <p:spPr>
          <a:xfrm>
            <a:off x="1045029" y="404948"/>
            <a:ext cx="9640389" cy="6186309"/>
          </a:xfrm>
          <a:prstGeom prst="rect">
            <a:avLst/>
          </a:prstGeom>
          <a:noFill/>
        </p:spPr>
        <p:txBody>
          <a:bodyPr wrap="square" rtlCol="0">
            <a:spAutoFit/>
          </a:bodyPr>
          <a:lstStyle/>
          <a:p>
            <a:r>
              <a:rPr lang="en-GB" dirty="0"/>
              <a:t>Reference List</a:t>
            </a:r>
          </a:p>
          <a:p>
            <a:endParaRPr lang="en-GB" dirty="0"/>
          </a:p>
          <a:p>
            <a:endParaRPr lang="en-GB" dirty="0"/>
          </a:p>
          <a:p>
            <a:r>
              <a:rPr lang="en-GB" dirty="0" err="1"/>
              <a:t>AssistiveWare</a:t>
            </a:r>
            <a:r>
              <a:rPr lang="en-GB" dirty="0"/>
              <a:t> (2020), </a:t>
            </a:r>
            <a:r>
              <a:rPr lang="en-GB" i="1" dirty="0"/>
              <a:t>Reasons we communicate. </a:t>
            </a:r>
            <a:r>
              <a:rPr lang="en-GB" dirty="0"/>
              <a:t>Available at:  </a:t>
            </a:r>
            <a:r>
              <a:rPr lang="en-GB" dirty="0">
                <a:hlinkClick r:id="rId2"/>
              </a:rPr>
              <a:t>www.assistiveware.com</a:t>
            </a:r>
            <a:r>
              <a:rPr lang="en-GB" dirty="0"/>
              <a:t> (Accessed 12/01/2024)</a:t>
            </a:r>
          </a:p>
          <a:p>
            <a:endParaRPr lang="en-GB" dirty="0"/>
          </a:p>
          <a:p>
            <a:endParaRPr lang="en-GB" dirty="0"/>
          </a:p>
          <a:p>
            <a:r>
              <a:rPr lang="en-GB" dirty="0" err="1"/>
              <a:t>Bryen</a:t>
            </a:r>
            <a:r>
              <a:rPr lang="en-GB" dirty="0"/>
              <a:t> D. N. &amp; </a:t>
            </a:r>
            <a:r>
              <a:rPr lang="en-GB" dirty="0" err="1"/>
              <a:t>Mcnaughton</a:t>
            </a:r>
            <a:r>
              <a:rPr lang="en-GB" dirty="0"/>
              <a:t> D. (2007) </a:t>
            </a:r>
            <a:r>
              <a:rPr lang="en-GB" i="1" dirty="0"/>
              <a:t>AAC technologies to enhance participation and access to meaningful societal roles for adolescents and adults with developmental disabilities who require AAC, Augmentative and Alternative Communication</a:t>
            </a:r>
            <a:r>
              <a:rPr lang="en-GB" dirty="0"/>
              <a:t>: Available at: </a:t>
            </a:r>
            <a:r>
              <a:rPr lang="en-GB" dirty="0">
                <a:hlinkClick r:id="rId3"/>
              </a:rPr>
              <a:t>www.tandfonline.com</a:t>
            </a:r>
            <a:r>
              <a:rPr lang="en-GB" dirty="0"/>
              <a:t> (Accessed 18/01/2024).</a:t>
            </a:r>
          </a:p>
          <a:p>
            <a:endParaRPr lang="en-GB" dirty="0"/>
          </a:p>
          <a:p>
            <a:endParaRPr lang="en-GB" dirty="0"/>
          </a:p>
          <a:p>
            <a:r>
              <a:rPr lang="en-GB" dirty="0"/>
              <a:t>Holyfield et al (2017) </a:t>
            </a:r>
            <a:r>
              <a:rPr lang="en-GB" i="1" dirty="0"/>
              <a:t>Systematic review of AAC intervention research for adolescents and adults with autism spectrum disorder, Augmentative and Alternative Communication. </a:t>
            </a:r>
            <a:r>
              <a:rPr lang="en-GB" dirty="0"/>
              <a:t>Available at: </a:t>
            </a:r>
            <a:r>
              <a:rPr lang="en-GB" dirty="0">
                <a:hlinkClick r:id="rId3"/>
              </a:rPr>
              <a:t>www.tandfonline.com</a:t>
            </a:r>
            <a:r>
              <a:rPr lang="en-GB" dirty="0"/>
              <a:t> (Accessed 12/01/2024)</a:t>
            </a:r>
          </a:p>
          <a:p>
            <a:endParaRPr lang="en-GB" dirty="0"/>
          </a:p>
          <a:p>
            <a:endParaRPr lang="en-GB" dirty="0"/>
          </a:p>
          <a:p>
            <a:r>
              <a:rPr lang="en-GB" dirty="0"/>
              <a:t>National Health Service(NHS) England and NHS Improvement </a:t>
            </a:r>
            <a:r>
              <a:rPr lang="en-GB" i="1" dirty="0"/>
              <a:t>Plan, Do, Study, Act (PDSA) cycles and the model for improvement. </a:t>
            </a:r>
            <a:r>
              <a:rPr lang="en-GB" dirty="0"/>
              <a:t>Available at: </a:t>
            </a:r>
            <a:r>
              <a:rPr lang="en-GB" dirty="0">
                <a:hlinkClick r:id="rId4"/>
              </a:rPr>
              <a:t>www.england.nhs.uk/wp-content/uploads/2022/01/qsir-pdsa-cycles-model-for-improvement.pdf</a:t>
            </a:r>
            <a:r>
              <a:rPr lang="en-GB" dirty="0"/>
              <a:t> (Accessed 18/01/2024).</a:t>
            </a:r>
            <a:endParaRPr lang="en-GB" i="1" dirty="0"/>
          </a:p>
          <a:p>
            <a:endParaRPr lang="en-GB" dirty="0"/>
          </a:p>
        </p:txBody>
      </p:sp>
    </p:spTree>
    <p:extLst>
      <p:ext uri="{BB962C8B-B14F-4D97-AF65-F5344CB8AC3E}">
        <p14:creationId xmlns:p14="http://schemas.microsoft.com/office/powerpoint/2010/main" val="3706851498"/>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838</TotalTime>
  <Words>754</Words>
  <Application>Microsoft Office PowerPoint</Application>
  <PresentationFormat>Widescreen</PresentationFormat>
  <Paragraphs>102</Paragraphs>
  <Slides>9</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9</vt:i4>
      </vt:variant>
    </vt:vector>
  </HeadingPairs>
  <TitlesOfParts>
    <vt:vector size="13" baseType="lpstr">
      <vt:lpstr>Arial</vt:lpstr>
      <vt:lpstr>Calibri</vt:lpstr>
      <vt:lpstr>Calibri Light</vt:lpstr>
      <vt:lpstr>Office Theme</vt:lpstr>
      <vt:lpstr>Plan, Do, Study, Act(PDSA) Cycle to Increase the Variety of Communication Functions used on a  Grid 3 Communication Aid</vt:lpstr>
      <vt:lpstr>Introduction to Henry</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Hywel Dda University Health Board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PDSA PowerPoint Demonstration</dc:title>
  <dc:creator>Melanie Marshalsey (Hywel Dda UHB - Communication Officer)</dc:creator>
  <cp:lastModifiedBy>Melanie Marshalsey (Hywel Dda UHB - Communication Officer)</cp:lastModifiedBy>
  <cp:revision>24</cp:revision>
  <cp:lastPrinted>2024-01-22T15:05:56Z</cp:lastPrinted>
  <dcterms:created xsi:type="dcterms:W3CDTF">2024-01-11T10:17:02Z</dcterms:created>
  <dcterms:modified xsi:type="dcterms:W3CDTF">2024-01-25T14:13:24Z</dcterms:modified>
</cp:coreProperties>
</file>