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3"/>
  </p:notesMasterIdLst>
  <p:sldIdLst>
    <p:sldId id="256" r:id="rId2"/>
    <p:sldId id="285" r:id="rId3"/>
    <p:sldId id="260" r:id="rId4"/>
    <p:sldId id="290" r:id="rId5"/>
    <p:sldId id="262" r:id="rId6"/>
    <p:sldId id="291" r:id="rId7"/>
    <p:sldId id="288" r:id="rId8"/>
    <p:sldId id="289" r:id="rId9"/>
    <p:sldId id="284" r:id="rId10"/>
    <p:sldId id="261" r:id="rId11"/>
    <p:sldId id="269" r:id="rId12"/>
    <p:sldId id="270" r:id="rId13"/>
    <p:sldId id="271" r:id="rId14"/>
    <p:sldId id="292" r:id="rId15"/>
    <p:sldId id="257" r:id="rId16"/>
    <p:sldId id="278" r:id="rId17"/>
    <p:sldId id="287" r:id="rId18"/>
    <p:sldId id="272" r:id="rId19"/>
    <p:sldId id="264" r:id="rId20"/>
    <p:sldId id="280" r:id="rId21"/>
    <p:sldId id="28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A Griffiths" initials="HAG" lastIdx="1" clrIdx="0">
    <p:extLst>
      <p:ext uri="{19B8F6BF-5375-455C-9EA6-DF929625EA0E}">
        <p15:presenceInfo xmlns:p15="http://schemas.microsoft.com/office/powerpoint/2012/main" userId="S-1-5-21-809251214-2178901256-4152538893-295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17826D-F61E-4335-937A-D0A08E7F412D}" v="5" dt="2021-09-09T13:52:43.2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snapToGrid="0">
      <p:cViewPr varScale="1">
        <p:scale>
          <a:sx n="115" d="100"/>
          <a:sy n="115" d="100"/>
        </p:scale>
        <p:origin x="198" y="108"/>
      </p:cViewPr>
      <p:guideLst/>
    </p:cSldViewPr>
  </p:slideViewPr>
  <p:notesTextViewPr>
    <p:cViewPr>
      <p:scale>
        <a:sx n="1" d="1"/>
        <a:sy n="1" d="1"/>
      </p:scale>
      <p:origin x="0" y="0"/>
    </p:cViewPr>
  </p:notesTextViewPr>
  <p:notesViewPr>
    <p:cSldViewPr snapToGrid="0">
      <p:cViewPr>
        <p:scale>
          <a:sx n="70" d="100"/>
          <a:sy n="70" d="100"/>
        </p:scale>
        <p:origin x="2547" y="-239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A917826D-F61E-4335-937A-D0A08E7F412D}"/>
    <pc:docChg chg="undo custSel addSld delSld modSld sldOrd">
      <pc:chgData name="Alison Murphy" userId="9ba79fcb-d62b-4ed0-b66e-b4415e918fea" providerId="ADAL" clId="{A917826D-F61E-4335-937A-D0A08E7F412D}" dt="2021-09-09T13:52:43.399" v="166" actId="27636"/>
      <pc:docMkLst>
        <pc:docMk/>
      </pc:docMkLst>
      <pc:sldChg chg="modSp add mod">
        <pc:chgData name="Alison Murphy" userId="9ba79fcb-d62b-4ed0-b66e-b4415e918fea" providerId="ADAL" clId="{A917826D-F61E-4335-937A-D0A08E7F412D}" dt="2021-09-09T13:52:43.399" v="166" actId="27636"/>
        <pc:sldMkLst>
          <pc:docMk/>
          <pc:sldMk cId="2087938506" sldId="257"/>
        </pc:sldMkLst>
        <pc:spChg chg="mod">
          <ac:chgData name="Alison Murphy" userId="9ba79fcb-d62b-4ed0-b66e-b4415e918fea" providerId="ADAL" clId="{A917826D-F61E-4335-937A-D0A08E7F412D}" dt="2021-09-09T13:52:43.399" v="166" actId="27636"/>
          <ac:spMkLst>
            <pc:docMk/>
            <pc:sldMk cId="2087938506" sldId="257"/>
            <ac:spMk id="3" creationId="{1D218800-8E1D-4ECD-B390-80F1B8A7B24E}"/>
          </ac:spMkLst>
        </pc:spChg>
      </pc:sldChg>
      <pc:sldChg chg="modSp mod">
        <pc:chgData name="Alison Murphy" userId="9ba79fcb-d62b-4ed0-b66e-b4415e918fea" providerId="ADAL" clId="{A917826D-F61E-4335-937A-D0A08E7F412D}" dt="2021-09-09T09:07:20.675" v="83"/>
        <pc:sldMkLst>
          <pc:docMk/>
          <pc:sldMk cId="670817733" sldId="260"/>
        </pc:sldMkLst>
        <pc:spChg chg="mod">
          <ac:chgData name="Alison Murphy" userId="9ba79fcb-d62b-4ed0-b66e-b4415e918fea" providerId="ADAL" clId="{A917826D-F61E-4335-937A-D0A08E7F412D}" dt="2021-09-09T08:51:28.514" v="39" actId="20577"/>
          <ac:spMkLst>
            <pc:docMk/>
            <pc:sldMk cId="670817733" sldId="260"/>
            <ac:spMk id="4" creationId="{00000000-0000-0000-0000-000000000000}"/>
          </ac:spMkLst>
        </pc:spChg>
        <pc:spChg chg="mod">
          <ac:chgData name="Alison Murphy" userId="9ba79fcb-d62b-4ed0-b66e-b4415e918fea" providerId="ADAL" clId="{A917826D-F61E-4335-937A-D0A08E7F412D}" dt="2021-09-09T09:07:20.675" v="83"/>
          <ac:spMkLst>
            <pc:docMk/>
            <pc:sldMk cId="670817733" sldId="260"/>
            <ac:spMk id="5" creationId="{00000000-0000-0000-0000-000000000000}"/>
          </ac:spMkLst>
        </pc:spChg>
      </pc:sldChg>
      <pc:sldChg chg="add">
        <pc:chgData name="Alison Murphy" userId="9ba79fcb-d62b-4ed0-b66e-b4415e918fea" providerId="ADAL" clId="{A917826D-F61E-4335-937A-D0A08E7F412D}" dt="2021-09-09T09:10:43.766" v="115"/>
        <pc:sldMkLst>
          <pc:docMk/>
          <pc:sldMk cId="352325020" sldId="262"/>
        </pc:sldMkLst>
      </pc:sldChg>
      <pc:sldChg chg="del">
        <pc:chgData name="Alison Murphy" userId="9ba79fcb-d62b-4ed0-b66e-b4415e918fea" providerId="ADAL" clId="{A917826D-F61E-4335-937A-D0A08E7F412D}" dt="2021-09-09T08:55:45.602" v="42" actId="47"/>
        <pc:sldMkLst>
          <pc:docMk/>
          <pc:sldMk cId="4125328792" sldId="281"/>
        </pc:sldMkLst>
      </pc:sldChg>
      <pc:sldChg chg="del">
        <pc:chgData name="Alison Murphy" userId="9ba79fcb-d62b-4ed0-b66e-b4415e918fea" providerId="ADAL" clId="{A917826D-F61E-4335-937A-D0A08E7F412D}" dt="2021-09-09T08:56:01.168" v="43" actId="47"/>
        <pc:sldMkLst>
          <pc:docMk/>
          <pc:sldMk cId="2297765344" sldId="282"/>
        </pc:sldMkLst>
      </pc:sldChg>
      <pc:sldChg chg="del">
        <pc:chgData name="Alison Murphy" userId="9ba79fcb-d62b-4ed0-b66e-b4415e918fea" providerId="ADAL" clId="{A917826D-F61E-4335-937A-D0A08E7F412D}" dt="2021-09-09T08:56:17.130" v="44" actId="47"/>
        <pc:sldMkLst>
          <pc:docMk/>
          <pc:sldMk cId="2097638765" sldId="283"/>
        </pc:sldMkLst>
      </pc:sldChg>
      <pc:sldChg chg="modSp mod ord">
        <pc:chgData name="Alison Murphy" userId="9ba79fcb-d62b-4ed0-b66e-b4415e918fea" providerId="ADAL" clId="{A917826D-F61E-4335-937A-D0A08E7F412D}" dt="2021-09-09T09:02:31.939" v="70" actId="27636"/>
        <pc:sldMkLst>
          <pc:docMk/>
          <pc:sldMk cId="897395661" sldId="284"/>
        </pc:sldMkLst>
        <pc:spChg chg="mod">
          <ac:chgData name="Alison Murphy" userId="9ba79fcb-d62b-4ed0-b66e-b4415e918fea" providerId="ADAL" clId="{A917826D-F61E-4335-937A-D0A08E7F412D}" dt="2021-09-09T09:02:31.939" v="70" actId="27636"/>
          <ac:spMkLst>
            <pc:docMk/>
            <pc:sldMk cId="897395661" sldId="284"/>
            <ac:spMk id="5" creationId="{00000000-0000-0000-0000-000000000000}"/>
          </ac:spMkLst>
        </pc:spChg>
      </pc:sldChg>
      <pc:sldChg chg="ord">
        <pc:chgData name="Alison Murphy" userId="9ba79fcb-d62b-4ed0-b66e-b4415e918fea" providerId="ADAL" clId="{A917826D-F61E-4335-937A-D0A08E7F412D}" dt="2021-09-08T11:09:06.623" v="27"/>
        <pc:sldMkLst>
          <pc:docMk/>
          <pc:sldMk cId="1010020797" sldId="288"/>
        </pc:sldMkLst>
      </pc:sldChg>
      <pc:sldChg chg="modSp mod">
        <pc:chgData name="Alison Murphy" userId="9ba79fcb-d62b-4ed0-b66e-b4415e918fea" providerId="ADAL" clId="{A917826D-F61E-4335-937A-D0A08E7F412D}" dt="2021-09-08T11:08:55.059" v="25" actId="14734"/>
        <pc:sldMkLst>
          <pc:docMk/>
          <pc:sldMk cId="1595319789" sldId="289"/>
        </pc:sldMkLst>
        <pc:graphicFrameChg chg="modGraphic">
          <ac:chgData name="Alison Murphy" userId="9ba79fcb-d62b-4ed0-b66e-b4415e918fea" providerId="ADAL" clId="{A917826D-F61E-4335-937A-D0A08E7F412D}" dt="2021-09-08T11:08:55.059" v="25" actId="14734"/>
          <ac:graphicFrameMkLst>
            <pc:docMk/>
            <pc:sldMk cId="1595319789" sldId="289"/>
            <ac:graphicFrameMk id="4" creationId="{0D10414B-21E5-4009-B941-937DEEF85A83}"/>
          </ac:graphicFrameMkLst>
        </pc:graphicFrameChg>
      </pc:sldChg>
      <pc:sldChg chg="modSp add mod">
        <pc:chgData name="Alison Murphy" userId="9ba79fcb-d62b-4ed0-b66e-b4415e918fea" providerId="ADAL" clId="{A917826D-F61E-4335-937A-D0A08E7F412D}" dt="2021-09-09T09:09:18.251" v="114" actId="255"/>
        <pc:sldMkLst>
          <pc:docMk/>
          <pc:sldMk cId="2600709598" sldId="290"/>
        </pc:sldMkLst>
        <pc:spChg chg="mod">
          <ac:chgData name="Alison Murphy" userId="9ba79fcb-d62b-4ed0-b66e-b4415e918fea" providerId="ADAL" clId="{A917826D-F61E-4335-937A-D0A08E7F412D}" dt="2021-09-09T09:08:53.817" v="101" actId="20577"/>
          <ac:spMkLst>
            <pc:docMk/>
            <pc:sldMk cId="2600709598" sldId="290"/>
            <ac:spMk id="2" creationId="{00000000-0000-0000-0000-000000000000}"/>
          </ac:spMkLst>
        </pc:spChg>
        <pc:spChg chg="mod">
          <ac:chgData name="Alison Murphy" userId="9ba79fcb-d62b-4ed0-b66e-b4415e918fea" providerId="ADAL" clId="{A917826D-F61E-4335-937A-D0A08E7F412D}" dt="2021-09-09T09:09:18.251" v="114" actId="255"/>
          <ac:spMkLst>
            <pc:docMk/>
            <pc:sldMk cId="2600709598" sldId="290"/>
            <ac:spMk id="3" creationId="{00000000-0000-0000-0000-000000000000}"/>
          </ac:spMkLst>
        </pc:spChg>
      </pc:sldChg>
      <pc:sldChg chg="new del">
        <pc:chgData name="Alison Murphy" userId="9ba79fcb-d62b-4ed0-b66e-b4415e918fea" providerId="ADAL" clId="{A917826D-F61E-4335-937A-D0A08E7F412D}" dt="2021-09-09T09:07:44.298" v="85" actId="680"/>
        <pc:sldMkLst>
          <pc:docMk/>
          <pc:sldMk cId="2727277468" sldId="290"/>
        </pc:sldMkLst>
      </pc:sldChg>
      <pc:sldChg chg="modSp new mod modNotes">
        <pc:chgData name="Alison Murphy" userId="9ba79fcb-d62b-4ed0-b66e-b4415e918fea" providerId="ADAL" clId="{A917826D-F61E-4335-937A-D0A08E7F412D}" dt="2021-09-09T13:23:57.460" v="162"/>
        <pc:sldMkLst>
          <pc:docMk/>
          <pc:sldMk cId="3563222630" sldId="291"/>
        </pc:sldMkLst>
        <pc:spChg chg="mod">
          <ac:chgData name="Alison Murphy" userId="9ba79fcb-d62b-4ed0-b66e-b4415e918fea" providerId="ADAL" clId="{A917826D-F61E-4335-937A-D0A08E7F412D}" dt="2021-09-09T09:11:07.858" v="124" actId="20577"/>
          <ac:spMkLst>
            <pc:docMk/>
            <pc:sldMk cId="3563222630" sldId="291"/>
            <ac:spMk id="2" creationId="{63DA51B1-8A7C-4243-92F4-57AB43759063}"/>
          </ac:spMkLst>
        </pc:spChg>
        <pc:spChg chg="mod">
          <ac:chgData name="Alison Murphy" userId="9ba79fcb-d62b-4ed0-b66e-b4415e918fea" providerId="ADAL" clId="{A917826D-F61E-4335-937A-D0A08E7F412D}" dt="2021-09-09T13:23:57.460" v="162"/>
          <ac:spMkLst>
            <pc:docMk/>
            <pc:sldMk cId="3563222630" sldId="291"/>
            <ac:spMk id="3" creationId="{2A0A4453-BDD5-4BA2-8B6A-0ED76DF6D34E}"/>
          </ac:spMkLst>
        </pc:spChg>
      </pc:sldChg>
      <pc:sldChg chg="modSp add mod">
        <pc:chgData name="Alison Murphy" userId="9ba79fcb-d62b-4ed0-b66e-b4415e918fea" providerId="ADAL" clId="{A917826D-F61E-4335-937A-D0A08E7F412D}" dt="2021-09-09T13:51:23.088" v="164" actId="27636"/>
        <pc:sldMkLst>
          <pc:docMk/>
          <pc:sldMk cId="4227569864" sldId="292"/>
        </pc:sldMkLst>
        <pc:spChg chg="mod">
          <ac:chgData name="Alison Murphy" userId="9ba79fcb-d62b-4ed0-b66e-b4415e918fea" providerId="ADAL" clId="{A917826D-F61E-4335-937A-D0A08E7F412D}" dt="2021-09-09T13:51:23.088" v="164" actId="27636"/>
          <ac:spMkLst>
            <pc:docMk/>
            <pc:sldMk cId="4227569864" sldId="292"/>
            <ac:spMk id="5" creationId="{35C9735B-A3CB-4E78-88E2-45242C6C7A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EE146B-1A33-47BA-B691-3C6E88C7E001}" type="datetimeFigureOut">
              <a:rPr lang="en-GB" smtClean="0"/>
              <a:t>15/09/2021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2885EE-5E61-43EB-B3B8-65BBF9C5F3CC}" type="slidenum">
              <a:rPr lang="en-GB" smtClean="0"/>
              <a:t>‹#›</a:t>
            </a:fld>
            <a:endParaRPr lang="en-GB"/>
          </a:p>
        </p:txBody>
      </p:sp>
    </p:spTree>
    <p:extLst>
      <p:ext uri="{BB962C8B-B14F-4D97-AF65-F5344CB8AC3E}">
        <p14:creationId xmlns:p14="http://schemas.microsoft.com/office/powerpoint/2010/main" val="20540877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Small</a:t>
            </a:r>
            <a:r>
              <a:rPr lang="en-GB" baseline="0" dirty="0"/>
              <a:t> group task, feedback to whole group. It might be worth noting how similar the group responses – students might feel alone in this strange new environment but there are others who feel exactly the same!</a:t>
            </a:r>
            <a:endParaRPr lang="en-GB" dirty="0"/>
          </a:p>
        </p:txBody>
      </p:sp>
      <p:sp>
        <p:nvSpPr>
          <p:cNvPr id="4" name="Slide Number Placeholder 3"/>
          <p:cNvSpPr>
            <a:spLocks noGrp="1"/>
          </p:cNvSpPr>
          <p:nvPr>
            <p:ph type="sldNum" sz="quarter" idx="10"/>
          </p:nvPr>
        </p:nvSpPr>
        <p:spPr/>
        <p:txBody>
          <a:bodyPr/>
          <a:lstStyle/>
          <a:p>
            <a:fld id="{C2F57A30-C7B1-4B29-8AF7-90AF23FD3D51}" type="slidenum">
              <a:rPr lang="en-GB" smtClean="0"/>
              <a:pPr/>
              <a:t>4</a:t>
            </a:fld>
            <a:endParaRPr lang="en-GB"/>
          </a:p>
        </p:txBody>
      </p:sp>
    </p:spTree>
    <p:extLst>
      <p:ext uri="{BB962C8B-B14F-4D97-AF65-F5344CB8AC3E}">
        <p14:creationId xmlns:p14="http://schemas.microsoft.com/office/powerpoint/2010/main" val="3201264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Tell students that their answers to</a:t>
            </a:r>
            <a:r>
              <a:rPr lang="en-US" baseline="0" dirty="0"/>
              <a:t> the last exercise shows that they </a:t>
            </a:r>
            <a:r>
              <a:rPr lang="en-US" dirty="0"/>
              <a:t>already have certain expectations and ideas about what doing</a:t>
            </a:r>
            <a:r>
              <a:rPr lang="en-US" baseline="0" dirty="0"/>
              <a:t> a </a:t>
            </a:r>
            <a:r>
              <a:rPr lang="en-US" dirty="0"/>
              <a:t>degree will entail.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r>
              <a:rPr lang="en-GB" dirty="0"/>
              <a:t>Again, task in small groups. </a:t>
            </a:r>
          </a:p>
          <a:p>
            <a:r>
              <a:rPr lang="en-GB" dirty="0"/>
              <a:t>It</a:t>
            </a:r>
            <a:r>
              <a:rPr lang="en-GB" baseline="0" dirty="0"/>
              <a:t> is unlikely that they will come up with everything on the next two slides, or if they have then using the same wording.</a:t>
            </a:r>
          </a:p>
          <a:p>
            <a:r>
              <a:rPr lang="en-GB" baseline="0" dirty="0"/>
              <a:t>This time it might be an idea to go through the list on each side, getting feedback from students.</a:t>
            </a:r>
            <a:endParaRPr lang="en-GB" dirty="0"/>
          </a:p>
        </p:txBody>
      </p:sp>
      <p:sp>
        <p:nvSpPr>
          <p:cNvPr id="4" name="Slide Number Placeholder 3"/>
          <p:cNvSpPr>
            <a:spLocks noGrp="1"/>
          </p:cNvSpPr>
          <p:nvPr>
            <p:ph type="sldNum" sz="quarter" idx="10"/>
          </p:nvPr>
        </p:nvSpPr>
        <p:spPr/>
        <p:txBody>
          <a:bodyPr/>
          <a:lstStyle/>
          <a:p>
            <a:fld id="{C2F57A30-C7B1-4B29-8AF7-90AF23FD3D51}" type="slidenum">
              <a:rPr lang="en-GB" smtClean="0"/>
              <a:pPr/>
              <a:t>5</a:t>
            </a:fld>
            <a:endParaRPr lang="en-GB"/>
          </a:p>
        </p:txBody>
      </p:sp>
    </p:spTree>
    <p:extLst>
      <p:ext uri="{BB962C8B-B14F-4D97-AF65-F5344CB8AC3E}">
        <p14:creationId xmlns:p14="http://schemas.microsoft.com/office/powerpoint/2010/main" val="2396853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573206" y="4400549"/>
            <a:ext cx="5598994" cy="5937629"/>
          </a:xfrm>
        </p:spPr>
        <p:txBody>
          <a:bodyPr/>
          <a:lstStyle/>
          <a:p>
            <a:r>
              <a:rPr lang="en-GB" b="1" dirty="0"/>
              <a:t>University rules and regulations</a:t>
            </a:r>
          </a:p>
          <a:p>
            <a:r>
              <a:rPr lang="en-GB" dirty="0"/>
              <a:t>We expect that you will conduct yourself in an appropriate, respectful and considerate way in all your contacts with fellow students and staff.</a:t>
            </a:r>
          </a:p>
          <a:p>
            <a:r>
              <a:rPr lang="en-GB" dirty="0"/>
              <a:t>When you enter the University you agree its rules and regulations.</a:t>
            </a:r>
          </a:p>
          <a:p>
            <a:r>
              <a:rPr lang="en-GB" dirty="0"/>
              <a:t>You should ensure that you are familiar with them. You are also expected to take reasonable steps to prevent and report cases where other people break the rules - particularly in ways that cause actual or potential harm or distress to others, for instance in terms of breaching safety rules or harassment of any kind.</a:t>
            </a:r>
          </a:p>
          <a:p>
            <a:endParaRPr lang="en-GB" dirty="0"/>
          </a:p>
          <a:p>
            <a:r>
              <a:rPr lang="en-GB" b="1" dirty="0"/>
              <a:t>Attendance</a:t>
            </a:r>
            <a:r>
              <a:rPr lang="en-GB" dirty="0"/>
              <a:t> </a:t>
            </a:r>
          </a:p>
          <a:p>
            <a:r>
              <a:rPr lang="en-GB" dirty="0"/>
              <a:t>You are expected to attend University for the full duration of the published term dates for your course of study. </a:t>
            </a:r>
          </a:p>
          <a:p>
            <a:r>
              <a:rPr lang="en-GB" dirty="0"/>
              <a:t>That means you should be regularly attending teaching at lectures and seminars, committing time to your studies so as to fulfil academic and administrative expectations. </a:t>
            </a:r>
          </a:p>
          <a:p>
            <a:r>
              <a:rPr lang="en-GB" dirty="0"/>
              <a:t>Punctuality.</a:t>
            </a:r>
          </a:p>
          <a:p>
            <a:r>
              <a:rPr lang="en-GB" dirty="0"/>
              <a:t>Attendance at all scheduled classes and other activities is compulsory.</a:t>
            </a:r>
          </a:p>
          <a:p>
            <a:r>
              <a:rPr lang="en-GB" dirty="0"/>
              <a:t>Research shows that if you attend regularly you are more likely to achieve a better degree result than those who do not. </a:t>
            </a:r>
          </a:p>
          <a:p>
            <a:r>
              <a:rPr lang="en-GB" dirty="0"/>
              <a:t>Your attendance will be monitored throughout the term and if you fail to attend regularly we will contact you.</a:t>
            </a:r>
          </a:p>
          <a:p>
            <a:endParaRPr lang="en-GB" dirty="0"/>
          </a:p>
          <a:p>
            <a:r>
              <a:rPr lang="en-GB" b="1" dirty="0"/>
              <a:t>Study</a:t>
            </a:r>
          </a:p>
          <a:p>
            <a:r>
              <a:rPr lang="en-GB" dirty="0"/>
              <a:t>Your independent study time should be spent preparing for assessments and interactive classes - you will be expected to turn up for classes on time, having prepared appropriately. </a:t>
            </a:r>
          </a:p>
          <a:p>
            <a:r>
              <a:rPr lang="en-GB" dirty="0"/>
              <a:t>You should be able to contribute constructively to the session and be able to engage with any questions raised or an in any discussions. </a:t>
            </a:r>
          </a:p>
          <a:p>
            <a:r>
              <a:rPr lang="en-GB" dirty="0"/>
              <a:t>Reading often takes longer than you expect and it is worth learning how to manage reading effectively and how to plan your time and your study. </a:t>
            </a:r>
          </a:p>
          <a:p>
            <a:r>
              <a:rPr lang="en-GB" dirty="0"/>
              <a:t>We anticipate that you need to plan for an average term-time study week of 40 hours. It is understood that you may also be in paid employment and the recommendation is that you work for no more than 15 hours per week, as any more than this could impact on your core study time.</a:t>
            </a:r>
          </a:p>
          <a:p>
            <a:endParaRPr lang="en-GB" dirty="0"/>
          </a:p>
          <a:p>
            <a:r>
              <a:rPr lang="en-GB" b="1" dirty="0"/>
              <a:t>Assessment and Progress</a:t>
            </a:r>
          </a:p>
          <a:p>
            <a:r>
              <a:rPr lang="en-GB" dirty="0"/>
              <a:t>You are responsible for checking any assessment deadline dates for the submission of your work and for checking the dates for your exams.</a:t>
            </a:r>
          </a:p>
          <a:p>
            <a:r>
              <a:rPr lang="en-GB" dirty="0"/>
              <a:t>You are expected to plan your work around your assessment and exam deadlines accordingly. </a:t>
            </a:r>
          </a:p>
          <a:p>
            <a:r>
              <a:rPr lang="en-GB" dirty="0"/>
              <a:t>You should take sensible precautions against accidents and last-minute disruption to your studies; saving work in progress, and not leaving things until too late.</a:t>
            </a:r>
          </a:p>
          <a:p>
            <a:r>
              <a:rPr lang="en-GB" dirty="0"/>
              <a:t>Making preparatory notes, using mind maps, and drafting essay plans are all ways of helping you plan your work – your Developing Academic Skills module will help you develop essential skills for success.</a:t>
            </a:r>
          </a:p>
          <a:p>
            <a:endParaRPr lang="en-GB" dirty="0"/>
          </a:p>
          <a:p>
            <a:r>
              <a:rPr lang="en-GB" b="1" dirty="0"/>
              <a:t>Academic misconduct</a:t>
            </a:r>
          </a:p>
          <a:p>
            <a:r>
              <a:rPr lang="en-GB" dirty="0"/>
              <a:t>The University takes cheating in assessment (this is referred to as ‘academic misconduct’) very seriously, and you are expected to understand University academic conventions and expectations.</a:t>
            </a:r>
          </a:p>
          <a:p>
            <a:endParaRPr lang="en-GB" dirty="0"/>
          </a:p>
          <a:p>
            <a:r>
              <a:rPr lang="en-GB" b="1" dirty="0"/>
              <a:t>Administration</a:t>
            </a:r>
          </a:p>
          <a:p>
            <a:r>
              <a:rPr lang="en-GB" dirty="0"/>
              <a:t>You are expected to check your email and Moodle very frequently, preferable daily.</a:t>
            </a:r>
          </a:p>
          <a:p>
            <a:r>
              <a:rPr lang="en-GB" dirty="0"/>
              <a:t>We need to communicate with you for a variety of reasons and it is important that you read and respond (where required) to emails quickly and politely. Please note, staff will only respond to emails from your email account. </a:t>
            </a:r>
          </a:p>
          <a:p>
            <a:endParaRPr lang="en-GB" dirty="0"/>
          </a:p>
        </p:txBody>
      </p:sp>
      <p:sp>
        <p:nvSpPr>
          <p:cNvPr id="4" name="Slide Number Placeholder 3"/>
          <p:cNvSpPr>
            <a:spLocks noGrp="1"/>
          </p:cNvSpPr>
          <p:nvPr>
            <p:ph type="sldNum" sz="quarter" idx="5"/>
          </p:nvPr>
        </p:nvSpPr>
        <p:spPr/>
        <p:txBody>
          <a:bodyPr/>
          <a:lstStyle/>
          <a:p>
            <a:fld id="{B42885EE-5E61-43EB-B3B8-65BBF9C5F3CC}" type="slidenum">
              <a:rPr lang="en-GB" smtClean="0"/>
              <a:t>6</a:t>
            </a:fld>
            <a:endParaRPr lang="en-GB"/>
          </a:p>
        </p:txBody>
      </p:sp>
    </p:spTree>
    <p:extLst>
      <p:ext uri="{BB962C8B-B14F-4D97-AF65-F5344CB8AC3E}">
        <p14:creationId xmlns:p14="http://schemas.microsoft.com/office/powerpoint/2010/main" val="22528867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9/15/2021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9/15/2021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9/15/2021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9/15/2021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9/15/2021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9/15/2021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9/15/2021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9/15/2021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9/15/2021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9/15/2021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tinyurl.com/ykp4nyan"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eur01.safelinks.protection.outlook.com/?url=https%3A%2F%2Ftinyurl.com%2Fykp4nyan&amp;data=04%7C01%7Ca.murphy%40uwtsd.ac.uk%7C044aa13f4f95429333f008d9739612e3%7C4e0f11f9046e45059cb8db2152311e21%7C0%7C0%7C637667910654354182%7CUnknown%7CTWFpbGZsb3d8eyJWIjoiMC4wLjAwMDAiLCJQIjoiV2luMzIiLCJBTiI6Ik1haWwiLCJXVCI6Mn0%3D%7C1000&amp;sdata=m%2FmEGZxZKZKzzUzFu6qpNa6NvHK%2Fs1zkzQuDK8XfXtg%3D&amp;reserved=0"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1.jpg"/></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mailto:dysgusirgar@carmarthenshire.gov.uk"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image" Target="../media/image18.jpg"/><Relationship Id="rId7" Type="http://schemas.openxmlformats.org/officeDocument/2006/relationships/image" Target="../media/image22.png"/><Relationship Id="rId2" Type="http://schemas.openxmlformats.org/officeDocument/2006/relationships/image" Target="../media/image17.jpg"/><Relationship Id="rId1" Type="http://schemas.openxmlformats.org/officeDocument/2006/relationships/slideLayout" Target="../slideLayouts/slideLayout4.xml"/><Relationship Id="rId6" Type="http://schemas.openxmlformats.org/officeDocument/2006/relationships/image" Target="../media/image21.jp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649134"/>
            <a:ext cx="9448800" cy="1825096"/>
          </a:xfrm>
        </p:spPr>
        <p:txBody>
          <a:bodyPr>
            <a:normAutofit fontScale="90000"/>
          </a:bodyPr>
          <a:lstStyle/>
          <a:p>
            <a:r>
              <a:rPr lang="en-GB" sz="4900" b="1" dirty="0">
                <a:solidFill>
                  <a:srgbClr val="00B0F0"/>
                </a:solidFill>
              </a:rPr>
              <a:t>Croeso </a:t>
            </a:r>
            <a:r>
              <a:rPr lang="en-GB" sz="4900" b="1" dirty="0" err="1">
                <a:solidFill>
                  <a:srgbClr val="00B0F0"/>
                </a:solidFill>
              </a:rPr>
              <a:t>n</a:t>
            </a:r>
            <a:r>
              <a:rPr lang="en-GB" sz="4900" b="1" dirty="0" err="1">
                <a:solidFill>
                  <a:srgbClr val="00B0F0"/>
                </a:solidFill>
                <a:latin typeface="Arial" panose="020B0604020202020204" pitchFamily="34" charset="0"/>
                <a:cs typeface="Arial" panose="020B0604020202020204" pitchFamily="34" charset="0"/>
              </a:rPr>
              <a:t>ôL</a:t>
            </a:r>
            <a:r>
              <a:rPr lang="en-GB" sz="4900" b="1" dirty="0">
                <a:solidFill>
                  <a:srgbClr val="00B0F0"/>
                </a:solidFill>
              </a:rPr>
              <a:t> I ASTUDIAETHAU ADDYSG: </a:t>
            </a:r>
            <a:r>
              <a:rPr lang="en-GB" sz="4900" b="1" dirty="0" err="1">
                <a:solidFill>
                  <a:srgbClr val="00B0F0"/>
                </a:solidFill>
              </a:rPr>
              <a:t>Cynradd</a:t>
            </a:r>
            <a:r>
              <a:rPr lang="en-GB" sz="4900" b="1" dirty="0"/>
              <a:t/>
            </a:r>
            <a:br>
              <a:rPr lang="en-GB" sz="4900" b="1" dirty="0"/>
            </a:br>
            <a:r>
              <a:rPr lang="en-GB" sz="4900" b="1" dirty="0"/>
              <a:t/>
            </a:r>
            <a:br>
              <a:rPr lang="en-GB" sz="4900" b="1" dirty="0"/>
            </a:br>
            <a:r>
              <a:rPr lang="en-GB" sz="4900" b="1" dirty="0"/>
              <a:t>WELCOME BACK TO education studies: primary</a:t>
            </a:r>
            <a:r>
              <a:rPr lang="en-GB" dirty="0"/>
              <a:t/>
            </a:r>
            <a:br>
              <a:rPr lang="en-GB" dirty="0"/>
            </a:br>
            <a:endParaRPr lang="en-GB" dirty="0"/>
          </a:p>
        </p:txBody>
      </p:sp>
      <p:sp>
        <p:nvSpPr>
          <p:cNvPr id="3" name="Subtitle 2"/>
          <p:cNvSpPr>
            <a:spLocks noGrp="1"/>
          </p:cNvSpPr>
          <p:nvPr>
            <p:ph type="subTitle" idx="1"/>
          </p:nvPr>
        </p:nvSpPr>
        <p:spPr>
          <a:xfrm>
            <a:off x="880533" y="9220201"/>
            <a:ext cx="9448800" cy="685800"/>
          </a:xfrm>
        </p:spPr>
        <p:txBody>
          <a:bodyPr/>
          <a:lstStyle/>
          <a:p>
            <a:endParaRPr lang="en-GB" dirty="0"/>
          </a:p>
          <a:p>
            <a:endParaRPr lang="en-GB"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sp>
        <p:nvSpPr>
          <p:cNvPr id="5" name="TextBox 4"/>
          <p:cNvSpPr txBox="1"/>
          <p:nvPr/>
        </p:nvSpPr>
        <p:spPr>
          <a:xfrm>
            <a:off x="3234267" y="4951010"/>
            <a:ext cx="3386666" cy="523220"/>
          </a:xfrm>
          <a:prstGeom prst="rect">
            <a:avLst/>
          </a:prstGeom>
          <a:noFill/>
        </p:spPr>
        <p:txBody>
          <a:bodyPr wrap="square" rtlCol="0">
            <a:spAutoFit/>
          </a:bodyPr>
          <a:lstStyle/>
          <a:p>
            <a:r>
              <a:rPr lang="en-GB" sz="2800" b="1" dirty="0">
                <a:solidFill>
                  <a:srgbClr val="00B0F0"/>
                </a:solidFill>
              </a:rPr>
              <a:t>Sesiwn1</a:t>
            </a:r>
            <a:r>
              <a:rPr lang="en-GB" sz="2800" b="1" dirty="0"/>
              <a:t>/Session 1</a:t>
            </a:r>
          </a:p>
        </p:txBody>
      </p:sp>
    </p:spTree>
    <p:extLst>
      <p:ext uri="{BB962C8B-B14F-4D97-AF65-F5344CB8AC3E}">
        <p14:creationId xmlns:p14="http://schemas.microsoft.com/office/powerpoint/2010/main" val="32314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239" y="840936"/>
            <a:ext cx="8610600" cy="1293028"/>
          </a:xfrm>
        </p:spPr>
        <p:txBody>
          <a:bodyPr/>
          <a:lstStyle/>
          <a:p>
            <a:r>
              <a:rPr lang="en-GB" b="1" dirty="0">
                <a:solidFill>
                  <a:srgbClr val="00B0F0"/>
                </a:solidFill>
              </a:rPr>
              <a:t>CYFLWYNIADAU</a:t>
            </a:r>
            <a:r>
              <a:rPr lang="en-GB" b="1" dirty="0"/>
              <a:t>/INTRODUCTIONS</a:t>
            </a:r>
          </a:p>
        </p:txBody>
      </p:sp>
      <p:pic>
        <p:nvPicPr>
          <p:cNvPr id="4" name="Content Placeholder 3" descr="Are You Using Personal Email Introductions in Your Job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48704" y="2133965"/>
            <a:ext cx="3631191" cy="3516412"/>
          </a:xfrm>
        </p:spPr>
      </p:pic>
      <p:sp>
        <p:nvSpPr>
          <p:cNvPr id="5" name="TextBox 4"/>
          <p:cNvSpPr txBox="1"/>
          <p:nvPr/>
        </p:nvSpPr>
        <p:spPr>
          <a:xfrm>
            <a:off x="2788169" y="5650377"/>
            <a:ext cx="7105339" cy="523220"/>
          </a:xfrm>
          <a:prstGeom prst="rect">
            <a:avLst/>
          </a:prstGeom>
          <a:noFill/>
        </p:spPr>
        <p:txBody>
          <a:bodyPr wrap="square" rtlCol="0">
            <a:spAutoFit/>
          </a:bodyPr>
          <a:lstStyle/>
          <a:p>
            <a:r>
              <a:rPr lang="en-GB" sz="2800" b="1" dirty="0">
                <a:solidFill>
                  <a:srgbClr val="0070C0"/>
                </a:solidFill>
              </a:rPr>
              <a:t>Dr Alison Murphy – </a:t>
            </a:r>
            <a:r>
              <a:rPr lang="en-GB" sz="2800" b="1" dirty="0" err="1">
                <a:solidFill>
                  <a:srgbClr val="0070C0"/>
                </a:solidFill>
              </a:rPr>
              <a:t>Darlithydd</a:t>
            </a:r>
            <a:r>
              <a:rPr lang="en-GB" sz="2800" b="1" dirty="0">
                <a:solidFill>
                  <a:srgbClr val="0070C0"/>
                </a:solidFill>
              </a:rPr>
              <a:t>/Lecturer</a:t>
            </a:r>
          </a:p>
        </p:txBody>
      </p:sp>
    </p:spTree>
    <p:extLst>
      <p:ext uri="{BB962C8B-B14F-4D97-AF65-F5344CB8AC3E}">
        <p14:creationId xmlns:p14="http://schemas.microsoft.com/office/powerpoint/2010/main" val="2983452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9866" y="1261850"/>
            <a:ext cx="10456333" cy="1293028"/>
          </a:xfrm>
        </p:spPr>
        <p:txBody>
          <a:bodyPr/>
          <a:lstStyle/>
          <a:p>
            <a:r>
              <a:rPr lang="en-GB" b="1" dirty="0">
                <a:solidFill>
                  <a:srgbClr val="00B0F0"/>
                </a:solidFill>
              </a:rPr>
              <a:t>CROESO I LEFEL 5</a:t>
            </a:r>
            <a:r>
              <a:rPr lang="en-GB" b="1" dirty="0"/>
              <a:t>/WELCOME TO LEVEL 5</a:t>
            </a:r>
          </a:p>
        </p:txBody>
      </p:sp>
      <p:sp>
        <p:nvSpPr>
          <p:cNvPr id="4" name="Content Placeholder 2"/>
          <p:cNvSpPr txBox="1">
            <a:spLocks/>
          </p:cNvSpPr>
          <p:nvPr/>
        </p:nvSpPr>
        <p:spPr>
          <a:xfrm>
            <a:off x="6563782" y="2408872"/>
            <a:ext cx="4603889" cy="402412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dirty="0"/>
              <a:t>SESSION 1</a:t>
            </a:r>
            <a:endParaRPr lang="en-GB" dirty="0"/>
          </a:p>
          <a:p>
            <a:r>
              <a:rPr lang="en-GB" dirty="0" smtClean="0"/>
              <a:t>EXPECTATIONS</a:t>
            </a:r>
          </a:p>
          <a:p>
            <a:r>
              <a:rPr lang="en-GB" dirty="0" smtClean="0"/>
              <a:t>TIMETABLES</a:t>
            </a:r>
          </a:p>
          <a:p>
            <a:r>
              <a:rPr lang="en-GB" dirty="0"/>
              <a:t>COMMON MODULES</a:t>
            </a:r>
          </a:p>
          <a:p>
            <a:r>
              <a:rPr lang="en-GB" dirty="0" smtClean="0"/>
              <a:t>ACADEMIC </a:t>
            </a:r>
            <a:r>
              <a:rPr lang="en-GB" dirty="0"/>
              <a:t>SUPPORT TUTORS (PERSONAL TUTORS</a:t>
            </a:r>
            <a:r>
              <a:rPr lang="en-GB" dirty="0" smtClean="0"/>
              <a:t>)</a:t>
            </a:r>
          </a:p>
          <a:p>
            <a:r>
              <a:rPr lang="en-GB" dirty="0" smtClean="0"/>
              <a:t>REFLECT APP</a:t>
            </a:r>
            <a:endParaRPr lang="en-GB" dirty="0"/>
          </a:p>
          <a:p>
            <a:r>
              <a:rPr lang="en-GB" dirty="0" smtClean="0"/>
              <a:t>MICROSOFT TEAMS</a:t>
            </a:r>
          </a:p>
          <a:p>
            <a:r>
              <a:rPr lang="en-GB" dirty="0" smtClean="0"/>
              <a:t>MOODLE</a:t>
            </a:r>
            <a:endParaRPr lang="en-GB" dirty="0"/>
          </a:p>
          <a:p>
            <a:r>
              <a:rPr lang="en-GB" dirty="0"/>
              <a:t>GCSE OPPORTUNITIES</a:t>
            </a:r>
          </a:p>
        </p:txBody>
      </p:sp>
      <p:sp>
        <p:nvSpPr>
          <p:cNvPr id="5" name="Content Placeholder 2"/>
          <p:cNvSpPr txBox="1">
            <a:spLocks/>
          </p:cNvSpPr>
          <p:nvPr/>
        </p:nvSpPr>
        <p:spPr>
          <a:xfrm>
            <a:off x="794479" y="2228851"/>
            <a:ext cx="4608456" cy="43518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dirty="0"/>
              <a:t>SESIWN </a:t>
            </a:r>
            <a:r>
              <a:rPr lang="en-GB" b="1" dirty="0" smtClean="0"/>
              <a:t>1</a:t>
            </a:r>
          </a:p>
          <a:p>
            <a:r>
              <a:rPr lang="en-GB" dirty="0" smtClean="0"/>
              <a:t>DISGWYLIADAU</a:t>
            </a:r>
            <a:endParaRPr lang="en-GB" dirty="0" smtClean="0"/>
          </a:p>
          <a:p>
            <a:r>
              <a:rPr lang="en-GB" dirty="0" smtClean="0"/>
              <a:t>AMSERLENNI</a:t>
            </a:r>
          </a:p>
          <a:p>
            <a:r>
              <a:rPr lang="en-GB" dirty="0"/>
              <a:t>MODYLAU CYFFREDIN</a:t>
            </a:r>
          </a:p>
          <a:p>
            <a:r>
              <a:rPr lang="en-GB" dirty="0" smtClean="0"/>
              <a:t>TIWTORIAID </a:t>
            </a:r>
            <a:r>
              <a:rPr lang="en-GB" dirty="0"/>
              <a:t>CEFNOGAETH ACADEMAIDD (TIWTORIAID PERSONOL)</a:t>
            </a:r>
          </a:p>
          <a:p>
            <a:r>
              <a:rPr lang="en-GB" dirty="0" smtClean="0"/>
              <a:t>MICROSOFT TEAMS</a:t>
            </a:r>
          </a:p>
          <a:p>
            <a:r>
              <a:rPr lang="en-GB" dirty="0" smtClean="0"/>
              <a:t>MOODLE</a:t>
            </a:r>
            <a:endParaRPr lang="en-GB" dirty="0"/>
          </a:p>
          <a:p>
            <a:r>
              <a:rPr lang="en-GB" dirty="0"/>
              <a:t>CYFLEOEDD TGAU</a:t>
            </a:r>
          </a:p>
          <a:p>
            <a:endParaRPr lang="en-GB" dirty="0"/>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72537" y="271145"/>
            <a:ext cx="2409054" cy="960725"/>
          </a:xfrm>
          <a:prstGeom prst="rect">
            <a:avLst/>
          </a:prstGeom>
        </p:spPr>
      </p:pic>
    </p:spTree>
    <p:extLst>
      <p:ext uri="{BB962C8B-B14F-4D97-AF65-F5344CB8AC3E}">
        <p14:creationId xmlns:p14="http://schemas.microsoft.com/office/powerpoint/2010/main" val="670817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86000" y="1579419"/>
            <a:ext cx="7935144" cy="1645919"/>
          </a:xfrm>
        </p:spPr>
        <p:txBody>
          <a:bodyPr>
            <a:normAutofit/>
          </a:bodyPr>
          <a:lstStyle/>
          <a:p>
            <a:pPr>
              <a:buNone/>
            </a:pPr>
            <a:r>
              <a:rPr lang="en-US" dirty="0"/>
              <a:t>	</a:t>
            </a:r>
            <a:r>
              <a:rPr lang="en-US" dirty="0" smtClean="0"/>
              <a:t>During </a:t>
            </a:r>
            <a:r>
              <a:rPr lang="en-US" dirty="0"/>
              <a:t>year 2 of the course of your degree studies you will face many challenges and opportunities. </a:t>
            </a:r>
          </a:p>
          <a:p>
            <a:pPr>
              <a:buNone/>
            </a:pPr>
            <a:r>
              <a:rPr lang="en-US" dirty="0"/>
              <a:t>	The more aware you are of these, the more successful your time at university will be.</a:t>
            </a:r>
          </a:p>
          <a:p>
            <a:pPr>
              <a:buNone/>
            </a:pPr>
            <a:endParaRPr lang="en-US" dirty="0"/>
          </a:p>
          <a:p>
            <a:pPr>
              <a:buFont typeface="Arial"/>
              <a:buChar char="•"/>
            </a:pPr>
            <a:endParaRPr lang="en-US" dirty="0">
              <a:solidFill>
                <a:schemeClr val="accent5">
                  <a:lumMod val="50000"/>
                </a:schemeClr>
              </a:solidFill>
            </a:endParaRPr>
          </a:p>
          <a:p>
            <a:pPr>
              <a:buNone/>
            </a:pPr>
            <a:endParaRPr lang="en-US" dirty="0"/>
          </a:p>
        </p:txBody>
      </p:sp>
      <p:sp>
        <p:nvSpPr>
          <p:cNvPr id="3" name="Rounded Rectangle 2"/>
          <p:cNvSpPr/>
          <p:nvPr/>
        </p:nvSpPr>
        <p:spPr>
          <a:xfrm>
            <a:off x="2783632" y="3861048"/>
            <a:ext cx="6984776" cy="2088232"/>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buFont typeface="Arial"/>
              <a:buChar char="•"/>
            </a:pPr>
            <a:r>
              <a:rPr lang="en-US" sz="3200" dirty="0">
                <a:solidFill>
                  <a:schemeClr val="accent5">
                    <a:lumMod val="50000"/>
                  </a:schemeClr>
                </a:solidFill>
              </a:rPr>
              <a:t> </a:t>
            </a:r>
            <a:r>
              <a:rPr lang="en-US" sz="2800" dirty="0">
                <a:solidFill>
                  <a:schemeClr val="accent2">
                    <a:lumMod val="50000"/>
                  </a:schemeClr>
                </a:solidFill>
              </a:rPr>
              <a:t>What aspect of university are you most looking forward to this year?</a:t>
            </a:r>
          </a:p>
          <a:p>
            <a:pPr>
              <a:buFont typeface="Arial"/>
              <a:buChar char="•"/>
            </a:pPr>
            <a:r>
              <a:rPr lang="en-US" sz="2800" dirty="0">
                <a:solidFill>
                  <a:schemeClr val="accent2">
                    <a:lumMod val="50000"/>
                  </a:schemeClr>
                </a:solidFill>
              </a:rPr>
              <a:t> What are you most apprehensive about? </a:t>
            </a:r>
          </a:p>
        </p:txBody>
      </p:sp>
    </p:spTree>
    <p:extLst>
      <p:ext uri="{BB962C8B-B14F-4D97-AF65-F5344CB8AC3E}">
        <p14:creationId xmlns:p14="http://schemas.microsoft.com/office/powerpoint/2010/main" val="2600709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9868" y="1770611"/>
            <a:ext cx="8140931" cy="955964"/>
          </a:xfrm>
        </p:spPr>
        <p:txBody>
          <a:bodyPr>
            <a:normAutofit/>
          </a:bodyPr>
          <a:lstStyle/>
          <a:p>
            <a:pPr>
              <a:buNone/>
            </a:pPr>
            <a:r>
              <a:rPr lang="en-US" dirty="0"/>
              <a:t>	There are things that you expect from your university and things that your university expects from you.</a:t>
            </a:r>
          </a:p>
          <a:p>
            <a:pPr>
              <a:buNone/>
            </a:pPr>
            <a:endParaRPr lang="en-US" dirty="0"/>
          </a:p>
          <a:p>
            <a:pPr>
              <a:buNone/>
            </a:pPr>
            <a:endParaRPr lang="en-US" dirty="0"/>
          </a:p>
          <a:p>
            <a:pPr>
              <a:buNone/>
            </a:pPr>
            <a:endParaRPr lang="en-US" dirty="0"/>
          </a:p>
        </p:txBody>
      </p:sp>
      <p:sp>
        <p:nvSpPr>
          <p:cNvPr id="3" name="Title 2"/>
          <p:cNvSpPr>
            <a:spLocks noGrp="1"/>
          </p:cNvSpPr>
          <p:nvPr>
            <p:ph type="title"/>
          </p:nvPr>
        </p:nvSpPr>
        <p:spPr>
          <a:xfrm>
            <a:off x="1991544" y="18052"/>
            <a:ext cx="8229600" cy="1143000"/>
          </a:xfrm>
        </p:spPr>
        <p:txBody>
          <a:bodyPr/>
          <a:lstStyle/>
          <a:p>
            <a:r>
              <a:rPr lang="en-US" b="1" dirty="0">
                <a:solidFill>
                  <a:schemeClr val="accent3">
                    <a:lumMod val="75000"/>
                  </a:schemeClr>
                </a:solidFill>
              </a:rPr>
              <a:t>Expectations</a:t>
            </a:r>
          </a:p>
        </p:txBody>
      </p:sp>
      <p:sp>
        <p:nvSpPr>
          <p:cNvPr id="4" name="Rounded Rectangle 3"/>
          <p:cNvSpPr/>
          <p:nvPr/>
        </p:nvSpPr>
        <p:spPr>
          <a:xfrm>
            <a:off x="2135560" y="2924944"/>
            <a:ext cx="8208912" cy="360040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3200" dirty="0">
                <a:solidFill>
                  <a:schemeClr val="accent2">
                    <a:lumMod val="50000"/>
                  </a:schemeClr>
                </a:solidFill>
              </a:rPr>
              <a:t>Write a list of what you think these expectations are, using the following headings:</a:t>
            </a:r>
          </a:p>
          <a:p>
            <a:pPr algn="ctr"/>
            <a:endParaRPr lang="en-US" sz="3200" dirty="0">
              <a:solidFill>
                <a:schemeClr val="accent2">
                  <a:lumMod val="50000"/>
                </a:schemeClr>
              </a:solidFill>
            </a:endParaRPr>
          </a:p>
          <a:p>
            <a:pPr algn="ctr"/>
            <a:r>
              <a:rPr lang="en-GB" sz="3200" dirty="0">
                <a:solidFill>
                  <a:schemeClr val="accent2">
                    <a:lumMod val="50000"/>
                  </a:schemeClr>
                </a:solidFill>
                <a:sym typeface="Wingdings 2"/>
              </a:rPr>
              <a:t> </a:t>
            </a:r>
            <a:r>
              <a:rPr lang="en-GB" sz="3200" dirty="0">
                <a:solidFill>
                  <a:schemeClr val="accent2">
                    <a:lumMod val="50000"/>
                  </a:schemeClr>
                </a:solidFill>
              </a:rPr>
              <a:t>What I expect from my university.</a:t>
            </a:r>
          </a:p>
          <a:p>
            <a:pPr algn="ctr"/>
            <a:r>
              <a:rPr lang="en-GB" sz="3200" dirty="0">
                <a:solidFill>
                  <a:schemeClr val="accent2">
                    <a:lumMod val="50000"/>
                  </a:schemeClr>
                </a:solidFill>
                <a:sym typeface="Wingdings 2"/>
              </a:rPr>
              <a:t> </a:t>
            </a:r>
            <a:r>
              <a:rPr lang="en-GB" sz="3200" dirty="0">
                <a:solidFill>
                  <a:schemeClr val="accent2">
                    <a:lumMod val="50000"/>
                  </a:schemeClr>
                </a:solidFill>
              </a:rPr>
              <a:t>What my university expects from me.</a:t>
            </a:r>
          </a:p>
        </p:txBody>
      </p:sp>
    </p:spTree>
    <p:extLst>
      <p:ext uri="{BB962C8B-B14F-4D97-AF65-F5344CB8AC3E}">
        <p14:creationId xmlns:p14="http://schemas.microsoft.com/office/powerpoint/2010/main" val="352325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A51B1-8A7C-4243-92F4-57AB43759063}"/>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2A0A4453-BDD5-4BA2-8B6A-0ED76DF6D34E}"/>
              </a:ext>
            </a:extLst>
          </p:cNvPr>
          <p:cNvSpPr>
            <a:spLocks noGrp="1"/>
          </p:cNvSpPr>
          <p:nvPr>
            <p:ph idx="1"/>
          </p:nvPr>
        </p:nvSpPr>
        <p:spPr/>
        <p:txBody>
          <a:bodyPr/>
          <a:lstStyle/>
          <a:p>
            <a:r>
              <a:rPr lang="en-GB" sz="2400" dirty="0">
                <a:solidFill>
                  <a:srgbClr val="FF0000"/>
                </a:solidFill>
              </a:rPr>
              <a:t>Follow University rules and regulations</a:t>
            </a:r>
          </a:p>
          <a:p>
            <a:r>
              <a:rPr lang="en-GB" sz="2400" dirty="0">
                <a:solidFill>
                  <a:srgbClr val="FF0000"/>
                </a:solidFill>
              </a:rPr>
              <a:t>Good attendance</a:t>
            </a:r>
          </a:p>
          <a:p>
            <a:r>
              <a:rPr lang="en-GB" sz="2400" dirty="0">
                <a:solidFill>
                  <a:srgbClr val="FF0000"/>
                </a:solidFill>
              </a:rPr>
              <a:t>Study</a:t>
            </a:r>
          </a:p>
          <a:p>
            <a:r>
              <a:rPr lang="en-GB" sz="2400" dirty="0">
                <a:solidFill>
                  <a:srgbClr val="FF0000"/>
                </a:solidFill>
              </a:rPr>
              <a:t>Assessment and progress</a:t>
            </a:r>
          </a:p>
          <a:p>
            <a:r>
              <a:rPr lang="en-GB" sz="2400" dirty="0">
                <a:solidFill>
                  <a:srgbClr val="FF0000"/>
                </a:solidFill>
              </a:rPr>
              <a:t>Academic misconduct</a:t>
            </a:r>
          </a:p>
          <a:p>
            <a:r>
              <a:rPr lang="en-GB" sz="2400" dirty="0">
                <a:solidFill>
                  <a:srgbClr val="FF0000"/>
                </a:solidFill>
              </a:rPr>
              <a:t>Administration</a:t>
            </a:r>
          </a:p>
          <a:p>
            <a:r>
              <a:rPr lang="en-GB" sz="2400" dirty="0">
                <a:solidFill>
                  <a:srgbClr val="FF0000"/>
                </a:solidFill>
              </a:rPr>
              <a:t>Student representation</a:t>
            </a:r>
          </a:p>
          <a:p>
            <a:r>
              <a:rPr lang="en-GB" sz="2000">
                <a:hlinkClick r:id="rId3"/>
              </a:rPr>
              <a:t>Student Charter | UWTSD</a:t>
            </a:r>
            <a:endParaRPr lang="en-GB" sz="2400" dirty="0">
              <a:solidFill>
                <a:srgbClr val="FF0000"/>
              </a:solidFill>
            </a:endParaRPr>
          </a:p>
          <a:p>
            <a:endParaRPr lang="en-GB" dirty="0"/>
          </a:p>
        </p:txBody>
      </p:sp>
    </p:spTree>
    <p:extLst>
      <p:ext uri="{BB962C8B-B14F-4D97-AF65-F5344CB8AC3E}">
        <p14:creationId xmlns:p14="http://schemas.microsoft.com/office/powerpoint/2010/main" val="3563222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559" y="1006281"/>
            <a:ext cx="8610600" cy="1293028"/>
          </a:xfrm>
        </p:spPr>
        <p:txBody>
          <a:bodyPr/>
          <a:lstStyle/>
          <a:p>
            <a:r>
              <a:rPr lang="en-GB" b="1" dirty="0" err="1">
                <a:solidFill>
                  <a:srgbClr val="00B0F0"/>
                </a:solidFill>
              </a:rPr>
              <a:t>addysgu</a:t>
            </a:r>
            <a:r>
              <a:rPr lang="en-GB" b="1" dirty="0"/>
              <a:t>/teaching</a:t>
            </a:r>
          </a:p>
        </p:txBody>
      </p:sp>
      <p:sp>
        <p:nvSpPr>
          <p:cNvPr id="3" name="Content Placeholder 2"/>
          <p:cNvSpPr>
            <a:spLocks noGrp="1"/>
          </p:cNvSpPr>
          <p:nvPr>
            <p:ph idx="1"/>
          </p:nvPr>
        </p:nvSpPr>
        <p:spPr>
          <a:xfrm>
            <a:off x="709344" y="2101718"/>
            <a:ext cx="4795329" cy="3279752"/>
          </a:xfrm>
        </p:spPr>
        <p:txBody>
          <a:bodyPr>
            <a:normAutofit/>
          </a:bodyPr>
          <a:lstStyle/>
          <a:p>
            <a:r>
              <a:rPr lang="en-GB" sz="2400" b="1" dirty="0">
                <a:solidFill>
                  <a:schemeClr val="accent5">
                    <a:lumMod val="75000"/>
                  </a:schemeClr>
                </a:solidFill>
              </a:rPr>
              <a:t>4 sesiwn </a:t>
            </a:r>
            <a:r>
              <a:rPr lang="en-GB" sz="2400" b="1" dirty="0" err="1">
                <a:solidFill>
                  <a:schemeClr val="accent5">
                    <a:lumMod val="75000"/>
                  </a:schemeClr>
                </a:solidFill>
              </a:rPr>
              <a:t>yr</a:t>
            </a:r>
            <a:r>
              <a:rPr lang="en-GB" sz="2400" b="1" dirty="0">
                <a:solidFill>
                  <a:schemeClr val="accent5">
                    <a:lumMod val="75000"/>
                  </a:schemeClr>
                </a:solidFill>
              </a:rPr>
              <a:t> wythnos </a:t>
            </a:r>
            <a:r>
              <a:rPr lang="en-GB" sz="2400" b="1" dirty="0" err="1">
                <a:solidFill>
                  <a:schemeClr val="accent5">
                    <a:lumMod val="75000"/>
                  </a:schemeClr>
                </a:solidFill>
              </a:rPr>
              <a:t>cyfystyr</a:t>
            </a:r>
            <a:r>
              <a:rPr lang="en-GB" sz="2400" b="1" dirty="0">
                <a:solidFill>
                  <a:schemeClr val="accent5">
                    <a:lumMod val="75000"/>
                  </a:schemeClr>
                </a:solidFill>
              </a:rPr>
              <a:t> â 10 </a:t>
            </a:r>
            <a:r>
              <a:rPr lang="en-GB" sz="2400" b="1" dirty="0" err="1">
                <a:solidFill>
                  <a:schemeClr val="accent5">
                    <a:lumMod val="75000"/>
                  </a:schemeClr>
                </a:solidFill>
              </a:rPr>
              <a:t>awr</a:t>
            </a:r>
            <a:r>
              <a:rPr lang="en-GB" sz="2400" b="1" dirty="0">
                <a:solidFill>
                  <a:schemeClr val="accent5">
                    <a:lumMod val="75000"/>
                  </a:schemeClr>
                </a:solidFill>
              </a:rPr>
              <a:t> – </a:t>
            </a:r>
          </a:p>
          <a:p>
            <a:r>
              <a:rPr lang="en-GB" sz="2400" b="1" dirty="0">
                <a:solidFill>
                  <a:schemeClr val="accent5">
                    <a:lumMod val="75000"/>
                  </a:schemeClr>
                </a:solidFill>
              </a:rPr>
              <a:t>DYDD IAU 9-12 ac 1-3 (AR Y CAMPWS)</a:t>
            </a:r>
          </a:p>
          <a:p>
            <a:r>
              <a:rPr lang="en-GB" sz="2400" b="1" dirty="0">
                <a:solidFill>
                  <a:schemeClr val="accent5">
                    <a:lumMod val="75000"/>
                  </a:schemeClr>
                </a:solidFill>
              </a:rPr>
              <a:t>DYDD LLUN  9.30 -12.30 </a:t>
            </a:r>
            <a:r>
              <a:rPr lang="en-GB" sz="2400" b="1" dirty="0" err="1">
                <a:solidFill>
                  <a:schemeClr val="accent5">
                    <a:lumMod val="75000"/>
                  </a:schemeClr>
                </a:solidFill>
              </a:rPr>
              <a:t>ar</a:t>
            </a:r>
            <a:r>
              <a:rPr lang="en-GB" sz="2400" b="1" dirty="0">
                <a:solidFill>
                  <a:schemeClr val="accent5">
                    <a:lumMod val="75000"/>
                  </a:schemeClr>
                </a:solidFill>
              </a:rPr>
              <a:t> TEAMS</a:t>
            </a:r>
          </a:p>
          <a:p>
            <a:r>
              <a:rPr lang="en-GB" sz="2400" b="1" dirty="0">
                <a:solidFill>
                  <a:schemeClr val="accent5">
                    <a:lumMod val="75000"/>
                  </a:schemeClr>
                </a:solidFill>
              </a:rPr>
              <a:t>1 </a:t>
            </a:r>
            <a:r>
              <a:rPr lang="en-GB" sz="2400" b="1" dirty="0" err="1">
                <a:solidFill>
                  <a:schemeClr val="accent5">
                    <a:lumMod val="75000"/>
                  </a:schemeClr>
                </a:solidFill>
              </a:rPr>
              <a:t>sesiwn</a:t>
            </a:r>
            <a:r>
              <a:rPr lang="en-GB" sz="2400" b="1" dirty="0">
                <a:solidFill>
                  <a:schemeClr val="accent5">
                    <a:lumMod val="75000"/>
                  </a:schemeClr>
                </a:solidFill>
              </a:rPr>
              <a:t> ANNIBYNNOL o </a:t>
            </a:r>
            <a:r>
              <a:rPr lang="en-GB" sz="2400" b="1" dirty="0" err="1">
                <a:solidFill>
                  <a:schemeClr val="accent5">
                    <a:lumMod val="75000"/>
                  </a:schemeClr>
                </a:solidFill>
              </a:rPr>
              <a:t>ddwy</a:t>
            </a:r>
            <a:r>
              <a:rPr lang="en-GB" sz="2400" b="1" dirty="0">
                <a:solidFill>
                  <a:schemeClr val="accent5">
                    <a:lumMod val="75000"/>
                  </a:schemeClr>
                </a:solidFill>
              </a:rPr>
              <a:t> </a:t>
            </a:r>
            <a:r>
              <a:rPr lang="en-GB" sz="2400" b="1" dirty="0" err="1">
                <a:solidFill>
                  <a:schemeClr val="accent5">
                    <a:lumMod val="75000"/>
                  </a:schemeClr>
                </a:solidFill>
              </a:rPr>
              <a:t>awr</a:t>
            </a:r>
            <a:endParaRPr lang="en-GB" sz="2400" b="1" dirty="0">
              <a:solidFill>
                <a:schemeClr val="accent5">
                  <a:lumMod val="75000"/>
                </a:schemeClr>
              </a:solidFill>
            </a:endParaRPr>
          </a:p>
          <a:p>
            <a:endParaRPr lang="en-GB" sz="2400" dirty="0"/>
          </a:p>
        </p:txBody>
      </p:sp>
      <p:sp>
        <p:nvSpPr>
          <p:cNvPr id="5" name="Content Placeholder 2"/>
          <p:cNvSpPr txBox="1">
            <a:spLocks/>
          </p:cNvSpPr>
          <p:nvPr/>
        </p:nvSpPr>
        <p:spPr>
          <a:xfrm>
            <a:off x="6512482" y="2101718"/>
            <a:ext cx="4993717"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400" b="1" dirty="0">
                <a:solidFill>
                  <a:schemeClr val="accent5">
                    <a:lumMod val="75000"/>
                  </a:schemeClr>
                </a:solidFill>
              </a:rPr>
              <a:t>4 sessions per week totalling 10 hrs  – </a:t>
            </a:r>
          </a:p>
          <a:p>
            <a:r>
              <a:rPr lang="en-GB" sz="2400" b="1" dirty="0">
                <a:solidFill>
                  <a:schemeClr val="accent5">
                    <a:lumMod val="75000"/>
                  </a:schemeClr>
                </a:solidFill>
              </a:rPr>
              <a:t>THURSDAY 9-12 and 1-3 (ON CAMPUS)</a:t>
            </a:r>
          </a:p>
          <a:p>
            <a:r>
              <a:rPr lang="en-GB" sz="2400" b="1" dirty="0">
                <a:solidFill>
                  <a:schemeClr val="accent5">
                    <a:lumMod val="75000"/>
                  </a:schemeClr>
                </a:solidFill>
              </a:rPr>
              <a:t>MONDAY 9.30 -12.30 on TEAMS</a:t>
            </a:r>
          </a:p>
          <a:p>
            <a:r>
              <a:rPr lang="en-GB" sz="2400" b="1" dirty="0">
                <a:solidFill>
                  <a:schemeClr val="accent5">
                    <a:lumMod val="75000"/>
                  </a:schemeClr>
                </a:solidFill>
              </a:rPr>
              <a:t>1 two hour ASYNCHRONOUS session</a:t>
            </a:r>
          </a:p>
          <a:p>
            <a:endParaRPr lang="en-GB" sz="2400" dirty="0"/>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8159" y="441510"/>
            <a:ext cx="2246190" cy="895775"/>
          </a:xfrm>
          <a:prstGeom prst="rect">
            <a:avLst/>
          </a:prstGeom>
        </p:spPr>
      </p:pic>
      <p:sp>
        <p:nvSpPr>
          <p:cNvPr id="7" name="TextBox 6"/>
          <p:cNvSpPr txBox="1"/>
          <p:nvPr/>
        </p:nvSpPr>
        <p:spPr>
          <a:xfrm>
            <a:off x="1670547" y="5196646"/>
            <a:ext cx="7338793" cy="1323439"/>
          </a:xfrm>
          <a:prstGeom prst="rect">
            <a:avLst/>
          </a:prstGeom>
          <a:noFill/>
        </p:spPr>
        <p:txBody>
          <a:bodyPr wrap="square" rtlCol="0">
            <a:spAutoFit/>
          </a:bodyPr>
          <a:lstStyle/>
          <a:p>
            <a:r>
              <a:rPr lang="en-GB" sz="2000" b="1" dirty="0">
                <a:solidFill>
                  <a:srgbClr val="C00000"/>
                </a:solidFill>
              </a:rPr>
              <a:t>W1		2 campus/ 1 synchronous/ 1 asynchronous</a:t>
            </a:r>
          </a:p>
          <a:p>
            <a:r>
              <a:rPr lang="en-GB" sz="2000" b="1" dirty="0">
                <a:solidFill>
                  <a:srgbClr val="C00000"/>
                </a:solidFill>
              </a:rPr>
              <a:t>W2		2 campus/ 1 synchronous/ 1 asynchronous</a:t>
            </a:r>
          </a:p>
          <a:p>
            <a:r>
              <a:rPr lang="en-GB" sz="2000" b="1" dirty="0">
                <a:solidFill>
                  <a:srgbClr val="C00000"/>
                </a:solidFill>
              </a:rPr>
              <a:t>W3		2 campus/ 1 synchronous/ 1 asynchronous</a:t>
            </a:r>
          </a:p>
          <a:p>
            <a:r>
              <a:rPr lang="en-GB" sz="2000" b="1" dirty="0">
                <a:solidFill>
                  <a:srgbClr val="C00000"/>
                </a:solidFill>
              </a:rPr>
              <a:t>W4		wythnos </a:t>
            </a:r>
            <a:r>
              <a:rPr lang="en-GB" sz="2000" b="1" dirty="0" err="1">
                <a:solidFill>
                  <a:srgbClr val="C00000"/>
                </a:solidFill>
              </a:rPr>
              <a:t>asesiad</a:t>
            </a:r>
            <a:r>
              <a:rPr lang="en-GB" sz="2000" b="1" dirty="0">
                <a:solidFill>
                  <a:srgbClr val="C00000"/>
                </a:solidFill>
              </a:rPr>
              <a:t> / assessment week</a:t>
            </a:r>
          </a:p>
        </p:txBody>
      </p:sp>
      <p:pic>
        <p:nvPicPr>
          <p:cNvPr id="8" name="Picture 7" descr="Arrows Cycle Red · Free vector graphic on Pixaba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55383" y="4857319"/>
            <a:ext cx="1215008" cy="1268524"/>
          </a:xfrm>
          <a:prstGeom prst="rect">
            <a:avLst/>
          </a:prstGeom>
        </p:spPr>
      </p:pic>
    </p:spTree>
    <p:extLst>
      <p:ext uri="{BB962C8B-B14F-4D97-AF65-F5344CB8AC3E}">
        <p14:creationId xmlns:p14="http://schemas.microsoft.com/office/powerpoint/2010/main" val="1010020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AE227-F6C5-4BD7-ABA7-A8DADD41D417}"/>
              </a:ext>
            </a:extLst>
          </p:cNvPr>
          <p:cNvSpPr>
            <a:spLocks noGrp="1"/>
          </p:cNvSpPr>
          <p:nvPr>
            <p:ph type="title"/>
          </p:nvPr>
        </p:nvSpPr>
        <p:spPr/>
        <p:txBody>
          <a:bodyPr>
            <a:normAutofit fontScale="90000"/>
          </a:bodyPr>
          <a:lstStyle/>
          <a:p>
            <a:pPr algn="l"/>
            <a:r>
              <a:rPr lang="en-GB" sz="4000" b="1" u="sng" dirty="0">
                <a:solidFill>
                  <a:schemeClr val="accent6">
                    <a:lumMod val="60000"/>
                    <a:lumOff val="40000"/>
                  </a:schemeClr>
                </a:solidFill>
              </a:rPr>
              <a:t/>
            </a:r>
            <a:br>
              <a:rPr lang="en-GB" sz="4000" b="1" u="sng" dirty="0">
                <a:solidFill>
                  <a:schemeClr val="accent6">
                    <a:lumMod val="60000"/>
                    <a:lumOff val="40000"/>
                  </a:schemeClr>
                </a:solidFill>
              </a:rPr>
            </a:br>
            <a:r>
              <a:rPr lang="en-GB" sz="4000" b="1" u="sng" dirty="0">
                <a:solidFill>
                  <a:schemeClr val="accent6">
                    <a:lumMod val="60000"/>
                    <a:lumOff val="40000"/>
                  </a:schemeClr>
                </a:solidFill>
              </a:rPr>
              <a:t>AMSERLEN BLWYDDYN 2</a:t>
            </a:r>
            <a:r>
              <a:rPr lang="en-GB" sz="4000" b="1" u="sng" dirty="0"/>
              <a:t>/YEAR 2 TIMETABLE</a:t>
            </a:r>
            <a:br>
              <a:rPr lang="en-GB" sz="4000" b="1" u="sng" dirty="0"/>
            </a:br>
            <a:endParaRPr lang="en-GB" dirty="0"/>
          </a:p>
        </p:txBody>
      </p:sp>
      <p:graphicFrame>
        <p:nvGraphicFramePr>
          <p:cNvPr id="4" name="Table 4">
            <a:extLst>
              <a:ext uri="{FF2B5EF4-FFF2-40B4-BE49-F238E27FC236}">
                <a16:creationId xmlns:a16="http://schemas.microsoft.com/office/drawing/2014/main" id="{0D10414B-21E5-4009-B941-937DEEF85A83}"/>
              </a:ext>
            </a:extLst>
          </p:cNvPr>
          <p:cNvGraphicFramePr>
            <a:graphicFrameLocks noGrp="1"/>
          </p:cNvGraphicFramePr>
          <p:nvPr>
            <p:ph idx="1"/>
            <p:extLst>
              <p:ext uri="{D42A27DB-BD31-4B8C-83A1-F6EECF244321}">
                <p14:modId xmlns:p14="http://schemas.microsoft.com/office/powerpoint/2010/main" val="263753322"/>
              </p:ext>
            </p:extLst>
          </p:nvPr>
        </p:nvGraphicFramePr>
        <p:xfrm>
          <a:off x="685800" y="2193925"/>
          <a:ext cx="10820400" cy="3672840"/>
        </p:xfrm>
        <a:graphic>
          <a:graphicData uri="http://schemas.openxmlformats.org/drawingml/2006/table">
            <a:tbl>
              <a:tblPr firstRow="1" bandRow="1">
                <a:tableStyleId>{5C22544A-7EE6-4342-B048-85BDC9FD1C3A}</a:tableStyleId>
              </a:tblPr>
              <a:tblGrid>
                <a:gridCol w="1506488">
                  <a:extLst>
                    <a:ext uri="{9D8B030D-6E8A-4147-A177-3AD203B41FA5}">
                      <a16:colId xmlns:a16="http://schemas.microsoft.com/office/drawing/2014/main" val="992114782"/>
                    </a:ext>
                  </a:extLst>
                </a:gridCol>
                <a:gridCol w="5707112">
                  <a:extLst>
                    <a:ext uri="{9D8B030D-6E8A-4147-A177-3AD203B41FA5}">
                      <a16:colId xmlns:a16="http://schemas.microsoft.com/office/drawing/2014/main" val="2575106417"/>
                    </a:ext>
                  </a:extLst>
                </a:gridCol>
                <a:gridCol w="3606800">
                  <a:extLst>
                    <a:ext uri="{9D8B030D-6E8A-4147-A177-3AD203B41FA5}">
                      <a16:colId xmlns:a16="http://schemas.microsoft.com/office/drawing/2014/main" val="2675912120"/>
                    </a:ext>
                  </a:extLst>
                </a:gridCol>
              </a:tblGrid>
              <a:tr h="370840">
                <a:tc>
                  <a:txBody>
                    <a:bodyPr/>
                    <a:lstStyle/>
                    <a:p>
                      <a:r>
                        <a:rPr lang="en-GB" dirty="0"/>
                        <a:t>BLOCK</a:t>
                      </a:r>
                    </a:p>
                  </a:txBody>
                  <a:tcPr/>
                </a:tc>
                <a:tc>
                  <a:txBody>
                    <a:bodyPr/>
                    <a:lstStyle/>
                    <a:p>
                      <a:r>
                        <a:rPr lang="en-GB" dirty="0"/>
                        <a:t>MODULE</a:t>
                      </a:r>
                    </a:p>
                  </a:txBody>
                  <a:tcPr/>
                </a:tc>
                <a:tc>
                  <a:txBody>
                    <a:bodyPr/>
                    <a:lstStyle/>
                    <a:p>
                      <a:r>
                        <a:rPr lang="en-GB" dirty="0"/>
                        <a:t>LECTURER</a:t>
                      </a:r>
                    </a:p>
                  </a:txBody>
                  <a:tcPr/>
                </a:tc>
                <a:extLst>
                  <a:ext uri="{0D108BD9-81ED-4DB2-BD59-A6C34878D82A}">
                    <a16:rowId xmlns:a16="http://schemas.microsoft.com/office/drawing/2014/main" val="3432702734"/>
                  </a:ext>
                </a:extLst>
              </a:tr>
              <a:tr h="370840">
                <a:tc>
                  <a:txBody>
                    <a:bodyPr/>
                    <a:lstStyle/>
                    <a:p>
                      <a:r>
                        <a:rPr lang="en-GB" dirty="0"/>
                        <a:t>1</a:t>
                      </a:r>
                    </a:p>
                  </a:txBody>
                  <a:tcPr/>
                </a:tc>
                <a:tc>
                  <a:txBody>
                    <a:bodyPr/>
                    <a:lstStyle/>
                    <a:p>
                      <a:r>
                        <a:rPr lang="en-GB" sz="1800" b="1" i="0" kern="1200" dirty="0">
                          <a:solidFill>
                            <a:schemeClr val="dk1"/>
                          </a:solidFill>
                          <a:effectLst/>
                          <a:latin typeface="+mn-lt"/>
                          <a:ea typeface="+mn-ea"/>
                          <a:cs typeface="+mn-cs"/>
                        </a:rPr>
                        <a:t>ECES5006/C All Means All </a:t>
                      </a:r>
                      <a:r>
                        <a:rPr lang="en-GB" sz="1800" b="0" i="0" kern="1200" dirty="0">
                          <a:solidFill>
                            <a:schemeClr val="dk1"/>
                          </a:solidFill>
                          <a:effectLst/>
                          <a:latin typeface="+mn-lt"/>
                          <a:ea typeface="+mn-ea"/>
                          <a:cs typeface="+mn-cs"/>
                        </a:rPr>
                        <a:t> </a:t>
                      </a:r>
                      <a:endParaRPr lang="en-GB" dirty="0"/>
                    </a:p>
                  </a:txBody>
                  <a:tcPr/>
                </a:tc>
                <a:tc>
                  <a:txBody>
                    <a:bodyPr/>
                    <a:lstStyle/>
                    <a:p>
                      <a:r>
                        <a:rPr lang="en-GB" dirty="0"/>
                        <a:t>Helen Griffiths</a:t>
                      </a:r>
                    </a:p>
                  </a:txBody>
                  <a:tcPr/>
                </a:tc>
                <a:extLst>
                  <a:ext uri="{0D108BD9-81ED-4DB2-BD59-A6C34878D82A}">
                    <a16:rowId xmlns:a16="http://schemas.microsoft.com/office/drawing/2014/main" val="3816908325"/>
                  </a:ext>
                </a:extLst>
              </a:tr>
              <a:tr h="370840">
                <a:tc>
                  <a:txBody>
                    <a:bodyPr/>
                    <a:lstStyle/>
                    <a:p>
                      <a:r>
                        <a:rPr lang="en-GB" dirty="0"/>
                        <a:t>2</a:t>
                      </a:r>
                    </a:p>
                  </a:txBody>
                  <a:tcPr/>
                </a:tc>
                <a:tc>
                  <a:txBody>
                    <a:bodyPr/>
                    <a:lstStyle/>
                    <a:p>
                      <a:r>
                        <a:rPr lang="en-GB" sz="1800" b="1" i="0" kern="1200" dirty="0">
                          <a:solidFill>
                            <a:schemeClr val="dk1"/>
                          </a:solidFill>
                          <a:effectLst/>
                          <a:latin typeface="+mn-lt"/>
                          <a:ea typeface="+mn-ea"/>
                          <a:cs typeface="+mn-cs"/>
                        </a:rPr>
                        <a:t>ECES5018/C – Education Research</a:t>
                      </a:r>
                      <a:endParaRPr lang="en-GB" dirty="0"/>
                    </a:p>
                  </a:txBody>
                  <a:tcPr/>
                </a:tc>
                <a:tc>
                  <a:txBody>
                    <a:bodyPr/>
                    <a:lstStyle/>
                    <a:p>
                      <a:r>
                        <a:rPr lang="en-GB" dirty="0"/>
                        <a:t>Alison Murphy</a:t>
                      </a:r>
                    </a:p>
                  </a:txBody>
                  <a:tcPr/>
                </a:tc>
                <a:extLst>
                  <a:ext uri="{0D108BD9-81ED-4DB2-BD59-A6C34878D82A}">
                    <a16:rowId xmlns:a16="http://schemas.microsoft.com/office/drawing/2014/main" val="1387773880"/>
                  </a:ext>
                </a:extLst>
              </a:tr>
              <a:tr h="370840">
                <a:tc>
                  <a:txBody>
                    <a:bodyPr/>
                    <a:lstStyle/>
                    <a:p>
                      <a:r>
                        <a:rPr lang="en-GB" dirty="0"/>
                        <a:t>3</a:t>
                      </a:r>
                    </a:p>
                  </a:txBody>
                  <a:tcPr/>
                </a:tc>
                <a:tc>
                  <a:txBody>
                    <a:bodyPr/>
                    <a:lstStyle/>
                    <a:p>
                      <a:r>
                        <a:rPr lang="en-GB" sz="1800" b="1" i="0" kern="1200" dirty="0">
                          <a:solidFill>
                            <a:schemeClr val="dk1"/>
                          </a:solidFill>
                          <a:effectLst/>
                          <a:latin typeface="+mn-lt"/>
                          <a:ea typeface="+mn-ea"/>
                          <a:cs typeface="+mn-cs"/>
                        </a:rPr>
                        <a:t>ECES5001PC- Changemakers: Creativity and Value Creation </a:t>
                      </a:r>
                      <a:r>
                        <a:rPr lang="en-GB" sz="1800" b="0" i="0" kern="1200" dirty="0">
                          <a:solidFill>
                            <a:schemeClr val="dk1"/>
                          </a:solidFill>
                          <a:effectLst/>
                          <a:latin typeface="+mn-lt"/>
                          <a:ea typeface="+mn-ea"/>
                          <a:cs typeface="+mn-cs"/>
                        </a:rPr>
                        <a:t> </a:t>
                      </a:r>
                      <a:endParaRPr lang="en-GB" dirty="0"/>
                    </a:p>
                  </a:txBody>
                  <a:tcPr/>
                </a:tc>
                <a:tc>
                  <a:txBody>
                    <a:bodyPr/>
                    <a:lstStyle/>
                    <a:p>
                      <a:r>
                        <a:rPr lang="en-GB" dirty="0"/>
                        <a:t>Laura Hutchings</a:t>
                      </a:r>
                    </a:p>
                  </a:txBody>
                  <a:tcPr/>
                </a:tc>
                <a:extLst>
                  <a:ext uri="{0D108BD9-81ED-4DB2-BD59-A6C34878D82A}">
                    <a16:rowId xmlns:a16="http://schemas.microsoft.com/office/drawing/2014/main" val="465567064"/>
                  </a:ext>
                </a:extLst>
              </a:tr>
              <a:tr h="370840">
                <a:tc>
                  <a:txBody>
                    <a:bodyPr/>
                    <a:lstStyle/>
                    <a:p>
                      <a:r>
                        <a:rPr lang="en-GB" dirty="0"/>
                        <a:t>4</a:t>
                      </a:r>
                    </a:p>
                  </a:txBody>
                  <a:tcPr/>
                </a:tc>
                <a:tc>
                  <a:txBody>
                    <a:bodyPr/>
                    <a:lstStyle/>
                    <a:p>
                      <a:r>
                        <a:rPr lang="en-GB" sz="1800" b="1" i="0" kern="1200" dirty="0">
                          <a:solidFill>
                            <a:schemeClr val="dk1"/>
                          </a:solidFill>
                          <a:effectLst/>
                          <a:latin typeface="+mn-lt"/>
                          <a:ea typeface="+mn-ea"/>
                          <a:cs typeface="+mn-cs"/>
                        </a:rPr>
                        <a:t>ECES5014/C Alternative Learning Environments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Helen Griffiths</a:t>
                      </a:r>
                    </a:p>
                    <a:p>
                      <a:endParaRPr lang="en-GB" dirty="0"/>
                    </a:p>
                  </a:txBody>
                  <a:tcPr/>
                </a:tc>
                <a:extLst>
                  <a:ext uri="{0D108BD9-81ED-4DB2-BD59-A6C34878D82A}">
                    <a16:rowId xmlns:a16="http://schemas.microsoft.com/office/drawing/2014/main" val="1055398105"/>
                  </a:ext>
                </a:extLst>
              </a:tr>
              <a:tr h="370840">
                <a:tc>
                  <a:txBody>
                    <a:bodyPr/>
                    <a:lstStyle/>
                    <a:p>
                      <a:r>
                        <a:rPr lang="en-GB" dirty="0"/>
                        <a:t>5</a:t>
                      </a:r>
                    </a:p>
                  </a:txBody>
                  <a:tcPr/>
                </a:tc>
                <a:tc>
                  <a:txBody>
                    <a:bodyPr/>
                    <a:lstStyle/>
                    <a:p>
                      <a:r>
                        <a:rPr lang="en-GB" sz="1800" b="1" i="0" kern="1200" dirty="0">
                          <a:solidFill>
                            <a:schemeClr val="dk1"/>
                          </a:solidFill>
                          <a:effectLst/>
                          <a:latin typeface="+mn-lt"/>
                          <a:ea typeface="+mn-ea"/>
                          <a:cs typeface="+mn-cs"/>
                        </a:rPr>
                        <a:t>ECGE5002PC Changemakers: Building Your Personal Brand for Sustainable Employment </a:t>
                      </a:r>
                      <a:r>
                        <a:rPr lang="en-GB" sz="1800" b="0" i="0" kern="1200" dirty="0">
                          <a:solidFill>
                            <a:schemeClr val="dk1"/>
                          </a:solidFill>
                          <a:effectLst/>
                          <a:latin typeface="+mn-lt"/>
                          <a:ea typeface="+mn-ea"/>
                          <a:cs typeface="+mn-cs"/>
                        </a:rPr>
                        <a:t> </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Laura Hutchings</a:t>
                      </a:r>
                    </a:p>
                    <a:p>
                      <a:endParaRPr lang="en-GB" dirty="0"/>
                    </a:p>
                  </a:txBody>
                  <a:tcPr/>
                </a:tc>
                <a:extLst>
                  <a:ext uri="{0D108BD9-81ED-4DB2-BD59-A6C34878D82A}">
                    <a16:rowId xmlns:a16="http://schemas.microsoft.com/office/drawing/2014/main" val="3526358757"/>
                  </a:ext>
                </a:extLst>
              </a:tr>
              <a:tr h="370840">
                <a:tc>
                  <a:txBody>
                    <a:bodyPr/>
                    <a:lstStyle/>
                    <a:p>
                      <a:r>
                        <a:rPr lang="en-GB" dirty="0"/>
                        <a:t>6</a:t>
                      </a:r>
                    </a:p>
                  </a:txBody>
                  <a:tcPr/>
                </a:tc>
                <a:tc>
                  <a:txBody>
                    <a:bodyPr/>
                    <a:lstStyle/>
                    <a:p>
                      <a:r>
                        <a:rPr lang="en-GB" sz="1800" b="1" i="0" kern="1200" dirty="0">
                          <a:solidFill>
                            <a:schemeClr val="dk1"/>
                          </a:solidFill>
                          <a:effectLst/>
                          <a:latin typeface="+mn-lt"/>
                          <a:ea typeface="+mn-ea"/>
                          <a:cs typeface="+mn-cs"/>
                        </a:rPr>
                        <a:t>ECES5015/C - Becoming a Primary Educator</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Helen Griffiths</a:t>
                      </a:r>
                    </a:p>
                    <a:p>
                      <a:endParaRPr lang="en-GB" dirty="0"/>
                    </a:p>
                  </a:txBody>
                  <a:tcPr/>
                </a:tc>
                <a:extLst>
                  <a:ext uri="{0D108BD9-81ED-4DB2-BD59-A6C34878D82A}">
                    <a16:rowId xmlns:a16="http://schemas.microsoft.com/office/drawing/2014/main" val="96640837"/>
                  </a:ext>
                </a:extLst>
              </a:tr>
            </a:tbl>
          </a:graphicData>
        </a:graphic>
      </p:graphicFrame>
    </p:spTree>
    <p:extLst>
      <p:ext uri="{BB962C8B-B14F-4D97-AF65-F5344CB8AC3E}">
        <p14:creationId xmlns:p14="http://schemas.microsoft.com/office/powerpoint/2010/main" val="1595319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925" y="1548046"/>
            <a:ext cx="10963275" cy="1293028"/>
          </a:xfrm>
        </p:spPr>
        <p:txBody>
          <a:bodyPr>
            <a:normAutofit/>
          </a:bodyPr>
          <a:lstStyle/>
          <a:p>
            <a:r>
              <a:rPr lang="en-GB" b="1" dirty="0">
                <a:solidFill>
                  <a:srgbClr val="00B0F0"/>
                </a:solidFill>
              </a:rPr>
              <a:t>MODYLAU CYFFREDIN</a:t>
            </a:r>
            <a:r>
              <a:rPr lang="en-GB" b="1" dirty="0"/>
              <a:t>/COMMON MODULES</a:t>
            </a:r>
          </a:p>
        </p:txBody>
      </p:sp>
      <p:sp>
        <p:nvSpPr>
          <p:cNvPr id="3" name="Content Placeholder 2"/>
          <p:cNvSpPr>
            <a:spLocks noGrp="1"/>
          </p:cNvSpPr>
          <p:nvPr>
            <p:ph idx="1"/>
          </p:nvPr>
        </p:nvSpPr>
        <p:spPr>
          <a:xfrm>
            <a:off x="813522" y="2902527"/>
            <a:ext cx="4596679" cy="3076499"/>
          </a:xfrm>
        </p:spPr>
        <p:txBody>
          <a:bodyPr>
            <a:normAutofit fontScale="70000" lnSpcReduction="20000"/>
          </a:bodyPr>
          <a:lstStyle/>
          <a:p>
            <a:r>
              <a:rPr lang="en-GB" b="1" dirty="0"/>
              <a:t>2 </a:t>
            </a:r>
            <a:r>
              <a:rPr lang="en-GB" b="1" dirty="0" err="1"/>
              <a:t>fodiwl</a:t>
            </a:r>
            <a:r>
              <a:rPr lang="en-GB" b="1" dirty="0"/>
              <a:t> L5</a:t>
            </a:r>
          </a:p>
          <a:p>
            <a:r>
              <a:rPr lang="en-GB" b="1" dirty="0"/>
              <a:t>Bloc 2 - Gwneud </a:t>
            </a:r>
            <a:r>
              <a:rPr lang="en-GB" b="1" dirty="0" err="1"/>
              <a:t>Gwahaniaeth</a:t>
            </a:r>
            <a:r>
              <a:rPr lang="en-GB" b="1" dirty="0"/>
              <a:t>: </a:t>
            </a:r>
            <a:r>
              <a:rPr lang="en-GB" b="1" dirty="0" err="1"/>
              <a:t>Creadigrwydd</a:t>
            </a:r>
            <a:endParaRPr lang="en-GB" b="1" dirty="0"/>
          </a:p>
          <a:p>
            <a:r>
              <a:rPr lang="en-GB" b="1" dirty="0"/>
              <a:t>Bloc 5 - Gwneud </a:t>
            </a:r>
            <a:r>
              <a:rPr lang="en-GB" b="1" dirty="0" err="1"/>
              <a:t>Gwahaniaeth</a:t>
            </a:r>
            <a:r>
              <a:rPr lang="en-GB" b="1" dirty="0"/>
              <a:t>: </a:t>
            </a:r>
            <a:r>
              <a:rPr lang="en-GB" b="1" dirty="0" err="1"/>
              <a:t>Cyflogadwyedd</a:t>
            </a:r>
            <a:endParaRPr lang="en-GB" b="1" dirty="0"/>
          </a:p>
          <a:p>
            <a:r>
              <a:rPr lang="en-GB" b="1" dirty="0" err="1"/>
              <a:t>Darpariaeth</a:t>
            </a:r>
            <a:r>
              <a:rPr lang="en-GB" b="1" dirty="0"/>
              <a:t> </a:t>
            </a:r>
            <a:r>
              <a:rPr lang="en-GB" b="1" dirty="0" err="1"/>
              <a:t>ar-lein</a:t>
            </a:r>
            <a:r>
              <a:rPr lang="en-GB" b="1" dirty="0"/>
              <a:t> gyda </a:t>
            </a:r>
            <a:r>
              <a:rPr lang="en-GB" b="1" dirty="0" err="1"/>
              <a:t>chyflwyniad</a:t>
            </a:r>
            <a:r>
              <a:rPr lang="en-GB" b="1" dirty="0"/>
              <a:t> a </a:t>
            </a:r>
            <a:r>
              <a:rPr lang="en-GB" b="1" dirty="0" err="1"/>
              <a:t>seminarau</a:t>
            </a:r>
            <a:r>
              <a:rPr lang="en-GB" b="1" dirty="0"/>
              <a:t> </a:t>
            </a:r>
            <a:r>
              <a:rPr lang="en-GB" b="1" dirty="0" err="1"/>
              <a:t>wyneb</a:t>
            </a:r>
            <a:r>
              <a:rPr lang="en-GB" b="1" dirty="0"/>
              <a:t> </a:t>
            </a:r>
            <a:r>
              <a:rPr lang="en-GB" b="1" dirty="0" err="1"/>
              <a:t>i</a:t>
            </a:r>
            <a:r>
              <a:rPr lang="en-GB" b="1" dirty="0"/>
              <a:t> </a:t>
            </a:r>
            <a:r>
              <a:rPr lang="en-GB" b="1" dirty="0" err="1"/>
              <a:t>wyneb</a:t>
            </a:r>
            <a:endParaRPr lang="en-GB" b="1" dirty="0"/>
          </a:p>
          <a:p>
            <a:r>
              <a:rPr lang="en-GB" b="1" dirty="0" err="1"/>
              <a:t>Arweiniad</a:t>
            </a:r>
            <a:r>
              <a:rPr lang="en-GB" b="1" dirty="0"/>
              <a:t> a </a:t>
            </a:r>
            <a:r>
              <a:rPr lang="en-GB" b="1" dirty="0" err="1"/>
              <a:t>goruchwyliaeth</a:t>
            </a:r>
            <a:r>
              <a:rPr lang="en-GB" b="1" dirty="0"/>
              <a:t> gan </a:t>
            </a:r>
            <a:r>
              <a:rPr lang="en-GB" b="1" dirty="0" err="1"/>
              <a:t>ddarlithydd</a:t>
            </a:r>
            <a:r>
              <a:rPr lang="en-GB" b="1" dirty="0"/>
              <a:t> </a:t>
            </a:r>
            <a:r>
              <a:rPr lang="en-GB" b="1" dirty="0" err="1"/>
              <a:t>modiwl</a:t>
            </a:r>
            <a:endParaRPr lang="en-GB" b="1" dirty="0"/>
          </a:p>
          <a:p>
            <a:r>
              <a:rPr lang="en-GB" b="1" dirty="0" err="1"/>
              <a:t>Asesiad</a:t>
            </a:r>
            <a:r>
              <a:rPr lang="en-GB" b="1" dirty="0"/>
              <a:t> </a:t>
            </a:r>
          </a:p>
          <a:p>
            <a:r>
              <a:rPr lang="en-GB" b="1" dirty="0"/>
              <a:t>50% </a:t>
            </a:r>
            <a:r>
              <a:rPr lang="en-GB" b="1" dirty="0" err="1"/>
              <a:t>Portffolio</a:t>
            </a:r>
            <a:r>
              <a:rPr lang="en-GB" b="1" dirty="0"/>
              <a:t> o waith a </a:t>
            </a:r>
            <a:r>
              <a:rPr lang="en-GB" b="1" dirty="0" err="1"/>
              <a:t>gwblheir</a:t>
            </a:r>
            <a:r>
              <a:rPr lang="en-GB" b="1" dirty="0"/>
              <a:t> wrth </a:t>
            </a:r>
            <a:r>
              <a:rPr lang="en-GB" b="1" dirty="0" err="1"/>
              <a:t>i</a:t>
            </a:r>
            <a:r>
              <a:rPr lang="en-GB" b="1" dirty="0"/>
              <a:t> chi </a:t>
            </a:r>
            <a:r>
              <a:rPr lang="en-GB" b="1" dirty="0" err="1"/>
              <a:t>gwblhau’r</a:t>
            </a:r>
            <a:r>
              <a:rPr lang="en-GB" b="1" dirty="0"/>
              <a:t> </a:t>
            </a:r>
            <a:r>
              <a:rPr lang="en-GB" b="1" dirty="0" err="1"/>
              <a:t>modiwl</a:t>
            </a:r>
            <a:endParaRPr lang="en-GB" b="1" dirty="0"/>
          </a:p>
          <a:p>
            <a:r>
              <a:rPr lang="en-GB" b="1" dirty="0"/>
              <a:t>50% </a:t>
            </a:r>
            <a:r>
              <a:rPr lang="en-GB" b="1" dirty="0" err="1"/>
              <a:t>Asesiad</a:t>
            </a:r>
            <a:r>
              <a:rPr lang="en-GB" b="1" dirty="0"/>
              <a:t> </a:t>
            </a:r>
            <a:r>
              <a:rPr lang="en-GB" b="1" dirty="0" err="1"/>
              <a:t>ysgrifenedig</a:t>
            </a:r>
            <a:r>
              <a:rPr lang="en-GB" b="1" dirty="0"/>
              <a:t> </a:t>
            </a:r>
            <a:r>
              <a:rPr lang="en-GB" b="1" dirty="0" err="1"/>
              <a:t>terfynol</a:t>
            </a:r>
            <a:endParaRPr lang="en-GB" b="1"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06948" y="487136"/>
            <a:ext cx="2774681" cy="1106536"/>
          </a:xfrm>
          <a:prstGeom prst="rect">
            <a:avLst/>
          </a:prstGeom>
        </p:spPr>
      </p:pic>
      <p:sp>
        <p:nvSpPr>
          <p:cNvPr id="5" name="Content Placeholder 2"/>
          <p:cNvSpPr txBox="1">
            <a:spLocks/>
          </p:cNvSpPr>
          <p:nvPr/>
        </p:nvSpPr>
        <p:spPr>
          <a:xfrm>
            <a:off x="6272212" y="2902527"/>
            <a:ext cx="4596679" cy="3076499"/>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dirty="0"/>
              <a:t>2 L5 modules</a:t>
            </a:r>
          </a:p>
          <a:p>
            <a:r>
              <a:rPr lang="en-GB" b="1" dirty="0"/>
              <a:t>Block 3 - Changemakers: Creativity</a:t>
            </a:r>
          </a:p>
          <a:p>
            <a:r>
              <a:rPr lang="en-GB" b="1" dirty="0"/>
              <a:t>Block 5 - </a:t>
            </a:r>
            <a:r>
              <a:rPr lang="en-GB" b="1" dirty="0" err="1"/>
              <a:t>Changemakers</a:t>
            </a:r>
            <a:r>
              <a:rPr lang="en-GB" b="1" dirty="0"/>
              <a:t>: Employment</a:t>
            </a:r>
          </a:p>
          <a:p>
            <a:r>
              <a:rPr lang="en-GB" b="1" dirty="0"/>
              <a:t>Delivered online (4 hours per week) with face to face introduction and seminars</a:t>
            </a:r>
          </a:p>
          <a:p>
            <a:r>
              <a:rPr lang="en-GB" b="1" dirty="0"/>
              <a:t>Module lecturer guidance and supervision</a:t>
            </a:r>
          </a:p>
          <a:p>
            <a:r>
              <a:rPr lang="en-GB" b="1" dirty="0"/>
              <a:t>Assessment </a:t>
            </a:r>
          </a:p>
          <a:p>
            <a:r>
              <a:rPr lang="en-GB" b="1" dirty="0"/>
              <a:t>50% Portfolio of work completed as you progress through the module</a:t>
            </a:r>
          </a:p>
          <a:p>
            <a:r>
              <a:rPr lang="en-GB" b="1" dirty="0"/>
              <a:t>50% Final written assessment</a:t>
            </a:r>
          </a:p>
        </p:txBody>
      </p:sp>
    </p:spTree>
    <p:extLst>
      <p:ext uri="{BB962C8B-B14F-4D97-AF65-F5344CB8AC3E}">
        <p14:creationId xmlns:p14="http://schemas.microsoft.com/office/powerpoint/2010/main" val="897395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6584" y="939031"/>
            <a:ext cx="8712970" cy="5173903"/>
          </a:xfrm>
        </p:spPr>
      </p:pic>
      <p:pic>
        <p:nvPicPr>
          <p:cNvPr id="5" name="Picture 4"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9554" y="338671"/>
            <a:ext cx="2287489" cy="912245"/>
          </a:xfrm>
          <a:prstGeom prst="rect">
            <a:avLst/>
          </a:prstGeom>
        </p:spPr>
      </p:pic>
    </p:spTree>
    <p:extLst>
      <p:ext uri="{BB962C8B-B14F-4D97-AF65-F5344CB8AC3E}">
        <p14:creationId xmlns:p14="http://schemas.microsoft.com/office/powerpoint/2010/main" val="3320708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65" y="1113198"/>
            <a:ext cx="12164291" cy="1293028"/>
          </a:xfrm>
        </p:spPr>
        <p:txBody>
          <a:bodyPr>
            <a:normAutofit/>
          </a:bodyPr>
          <a:lstStyle/>
          <a:p>
            <a:r>
              <a:rPr lang="en-GB" b="1" dirty="0" err="1">
                <a:solidFill>
                  <a:schemeClr val="accent6">
                    <a:lumMod val="60000"/>
                    <a:lumOff val="40000"/>
                  </a:schemeClr>
                </a:solidFill>
              </a:rPr>
              <a:t>R</a:t>
            </a:r>
            <a:r>
              <a:rPr lang="en-GB" b="1" dirty="0" err="1">
                <a:solidFill>
                  <a:schemeClr val="accent6">
                    <a:lumMod val="60000"/>
                    <a:lumOff val="40000"/>
                  </a:schemeClr>
                </a:solidFill>
                <a:latin typeface="Arial" panose="020B0604020202020204" pitchFamily="34" charset="0"/>
                <a:cs typeface="Arial" panose="020B0604020202020204" pitchFamily="34" charset="0"/>
              </a:rPr>
              <a:t>ô</a:t>
            </a:r>
            <a:r>
              <a:rPr lang="en-GB" b="1" dirty="0" err="1">
                <a:solidFill>
                  <a:schemeClr val="accent6">
                    <a:lumMod val="60000"/>
                    <a:lumOff val="40000"/>
                  </a:schemeClr>
                </a:solidFill>
              </a:rPr>
              <a:t>L</a:t>
            </a:r>
            <a:r>
              <a:rPr lang="en-GB" b="1" dirty="0">
                <a:solidFill>
                  <a:schemeClr val="accent6">
                    <a:lumMod val="60000"/>
                    <a:lumOff val="40000"/>
                  </a:schemeClr>
                </a:solidFill>
              </a:rPr>
              <a:t> TIWTORIAID CEFNOGAETH ACADEMAIDD</a:t>
            </a:r>
          </a:p>
        </p:txBody>
      </p:sp>
      <p:sp>
        <p:nvSpPr>
          <p:cNvPr id="3" name="Content Placeholder 2"/>
          <p:cNvSpPr>
            <a:spLocks noGrp="1"/>
          </p:cNvSpPr>
          <p:nvPr>
            <p:ph idx="1"/>
          </p:nvPr>
        </p:nvSpPr>
        <p:spPr>
          <a:xfrm>
            <a:off x="6230962" y="3052971"/>
            <a:ext cx="4634346" cy="3134791"/>
          </a:xfrm>
        </p:spPr>
        <p:txBody>
          <a:bodyPr>
            <a:normAutofit lnSpcReduction="10000"/>
          </a:bodyPr>
          <a:lstStyle/>
          <a:p>
            <a:r>
              <a:rPr lang="en-GB" dirty="0"/>
              <a:t>You will be assigned a named tutor for each year of your studies who will be your contact for academic and pastoral support. Normally you will meet your Academic Support Tutor either in small groups or individually and all tutors will be contacting their students this week if they have not already done so.</a:t>
            </a:r>
          </a:p>
        </p:txBody>
      </p:sp>
      <p:sp>
        <p:nvSpPr>
          <p:cNvPr id="4" name="Title 1"/>
          <p:cNvSpPr txBox="1">
            <a:spLocks/>
          </p:cNvSpPr>
          <p:nvPr/>
        </p:nvSpPr>
        <p:spPr>
          <a:xfrm>
            <a:off x="863284" y="2192287"/>
            <a:ext cx="11107042" cy="678927"/>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r>
              <a:rPr lang="en-GB" b="1" dirty="0"/>
              <a:t>ROLE OF ACADEMIC SUPPORT TUTORS</a:t>
            </a:r>
          </a:p>
        </p:txBody>
      </p:sp>
      <p:sp>
        <p:nvSpPr>
          <p:cNvPr id="11" name="Content Placeholder 2"/>
          <p:cNvSpPr txBox="1">
            <a:spLocks/>
          </p:cNvSpPr>
          <p:nvPr/>
        </p:nvSpPr>
        <p:spPr>
          <a:xfrm>
            <a:off x="593184" y="3052970"/>
            <a:ext cx="4779818" cy="3134791"/>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dirty="0" err="1"/>
              <a:t>Byddwch</a:t>
            </a:r>
            <a:r>
              <a:rPr lang="en-GB" dirty="0"/>
              <a:t> yn </a:t>
            </a:r>
            <a:r>
              <a:rPr lang="en-GB" dirty="0" err="1"/>
              <a:t>derbyn</a:t>
            </a:r>
            <a:r>
              <a:rPr lang="en-GB" dirty="0"/>
              <a:t> </a:t>
            </a:r>
            <a:r>
              <a:rPr lang="en-GB" dirty="0" err="1"/>
              <a:t>tiwtor</a:t>
            </a:r>
            <a:r>
              <a:rPr lang="en-GB" dirty="0"/>
              <a:t> </a:t>
            </a:r>
            <a:r>
              <a:rPr lang="en-GB" dirty="0" err="1"/>
              <a:t>ar</a:t>
            </a:r>
            <a:r>
              <a:rPr lang="en-GB" dirty="0"/>
              <a:t> gyfer </a:t>
            </a:r>
            <a:r>
              <a:rPr lang="en-GB" dirty="0" err="1"/>
              <a:t>pob</a:t>
            </a:r>
            <a:r>
              <a:rPr lang="en-GB" dirty="0"/>
              <a:t> </a:t>
            </a:r>
            <a:r>
              <a:rPr lang="en-GB" dirty="0" err="1"/>
              <a:t>blwyddyn</a:t>
            </a:r>
            <a:r>
              <a:rPr lang="en-GB" dirty="0"/>
              <a:t> </a:t>
            </a:r>
            <a:r>
              <a:rPr lang="en-GB" dirty="0" err="1"/>
              <a:t>o’ch</a:t>
            </a:r>
            <a:r>
              <a:rPr lang="en-GB" dirty="0"/>
              <a:t> </a:t>
            </a:r>
            <a:r>
              <a:rPr lang="en-GB" dirty="0" err="1"/>
              <a:t>astudiaethau</a:t>
            </a:r>
            <a:r>
              <a:rPr lang="en-GB" dirty="0"/>
              <a:t> a nhw fydd eich cyswllt </a:t>
            </a:r>
            <a:r>
              <a:rPr lang="en-GB" dirty="0" err="1"/>
              <a:t>ar</a:t>
            </a:r>
            <a:r>
              <a:rPr lang="en-GB" dirty="0"/>
              <a:t> gyfer cefnogaeth academaidd a </a:t>
            </a:r>
            <a:r>
              <a:rPr lang="en-GB" dirty="0" err="1"/>
              <a:t>bugeiliol</a:t>
            </a:r>
            <a:r>
              <a:rPr lang="en-GB" dirty="0"/>
              <a:t>.  Fel arfer </a:t>
            </a:r>
            <a:r>
              <a:rPr lang="en-GB" dirty="0" err="1"/>
              <a:t>byddwch</a:t>
            </a:r>
            <a:r>
              <a:rPr lang="en-GB" dirty="0"/>
              <a:t> yn cwrdd </a:t>
            </a:r>
            <a:r>
              <a:rPr lang="en-GB" dirty="0" err="1"/>
              <a:t>gyda’ch</a:t>
            </a:r>
            <a:r>
              <a:rPr lang="en-GB" dirty="0"/>
              <a:t> </a:t>
            </a:r>
            <a:r>
              <a:rPr lang="en-GB" dirty="0" err="1"/>
              <a:t>Tiwtor</a:t>
            </a:r>
            <a:r>
              <a:rPr lang="en-GB" dirty="0"/>
              <a:t> Cefnogaeth Academaidd  mewn </a:t>
            </a:r>
            <a:r>
              <a:rPr lang="en-GB" dirty="0" err="1"/>
              <a:t>grwpiau</a:t>
            </a:r>
            <a:r>
              <a:rPr lang="en-GB" dirty="0"/>
              <a:t> </a:t>
            </a:r>
            <a:r>
              <a:rPr lang="en-GB" dirty="0" err="1"/>
              <a:t>bach</a:t>
            </a:r>
            <a:r>
              <a:rPr lang="en-GB" dirty="0"/>
              <a:t> neu yn </a:t>
            </a:r>
            <a:r>
              <a:rPr lang="en-GB" dirty="0" err="1"/>
              <a:t>unigol</a:t>
            </a:r>
            <a:r>
              <a:rPr lang="en-GB" dirty="0"/>
              <a:t> a bydd </a:t>
            </a:r>
            <a:r>
              <a:rPr lang="en-GB" dirty="0" err="1"/>
              <a:t>pob</a:t>
            </a:r>
            <a:r>
              <a:rPr lang="en-GB" dirty="0"/>
              <a:t> </a:t>
            </a:r>
            <a:r>
              <a:rPr lang="en-GB" dirty="0" err="1"/>
              <a:t>tiwtor</a:t>
            </a:r>
            <a:r>
              <a:rPr lang="en-GB" dirty="0"/>
              <a:t> yn </a:t>
            </a:r>
            <a:r>
              <a:rPr lang="en-GB" dirty="0" err="1"/>
              <a:t>cysylltu</a:t>
            </a:r>
            <a:r>
              <a:rPr lang="en-GB" dirty="0"/>
              <a:t> gyda chi </a:t>
            </a:r>
            <a:r>
              <a:rPr lang="en-GB" dirty="0" err="1"/>
              <a:t>yr</a:t>
            </a:r>
            <a:r>
              <a:rPr lang="en-GB" dirty="0"/>
              <a:t> wythnos hon </a:t>
            </a:r>
            <a:r>
              <a:rPr lang="en-GB" dirty="0" err="1"/>
              <a:t>os</a:t>
            </a:r>
            <a:r>
              <a:rPr lang="en-GB" dirty="0"/>
              <a:t> </a:t>
            </a:r>
            <a:r>
              <a:rPr lang="en-GB" dirty="0" err="1"/>
              <a:t>nad</a:t>
            </a:r>
            <a:r>
              <a:rPr lang="en-GB" dirty="0"/>
              <a:t> </a:t>
            </a:r>
            <a:r>
              <a:rPr lang="en-GB" dirty="0" err="1"/>
              <a:t>ydynt</a:t>
            </a:r>
            <a:r>
              <a:rPr lang="en-GB" dirty="0"/>
              <a:t> wedi gwneud yn </a:t>
            </a:r>
            <a:r>
              <a:rPr lang="en-GB" dirty="0" err="1"/>
              <a:t>barod</a:t>
            </a:r>
            <a:r>
              <a:rPr lang="en-GB" dirty="0"/>
              <a:t>. </a:t>
            </a:r>
          </a:p>
        </p:txBody>
      </p:sp>
      <p:pic>
        <p:nvPicPr>
          <p:cNvPr id="6" name="Picture 5"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32318" y="441510"/>
            <a:ext cx="2302031" cy="918044"/>
          </a:xfrm>
          <a:prstGeom prst="rect">
            <a:avLst/>
          </a:prstGeom>
        </p:spPr>
      </p:pic>
    </p:spTree>
    <p:extLst>
      <p:ext uri="{BB962C8B-B14F-4D97-AF65-F5344CB8AC3E}">
        <p14:creationId xmlns:p14="http://schemas.microsoft.com/office/powerpoint/2010/main" val="2035436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0231" y="1363134"/>
            <a:ext cx="5375992" cy="5312752"/>
          </a:xfrm>
        </p:spPr>
        <p:txBody>
          <a:bodyPr>
            <a:normAutofit/>
          </a:bodyPr>
          <a:lstStyle/>
          <a:p>
            <a:r>
              <a:rPr lang="en-GB" b="1" i="1" u="sng" dirty="0" err="1"/>
              <a:t>R</a:t>
            </a:r>
            <a:r>
              <a:rPr lang="en-GB" b="1" i="1" u="sng" dirty="0" err="1">
                <a:latin typeface="Arial" panose="020B0604020202020204" pitchFamily="34" charset="0"/>
                <a:cs typeface="Arial" panose="020B0604020202020204" pitchFamily="34" charset="0"/>
              </a:rPr>
              <a:t>ô</a:t>
            </a:r>
            <a:r>
              <a:rPr lang="en-GB" b="1" i="1" u="sng" dirty="0" err="1"/>
              <a:t>l</a:t>
            </a:r>
            <a:r>
              <a:rPr lang="en-GB" b="1" i="1" u="sng" dirty="0"/>
              <a:t> y </a:t>
            </a:r>
            <a:r>
              <a:rPr lang="en-GB" b="1" i="1" u="sng" dirty="0" err="1"/>
              <a:t>Tiwtor</a:t>
            </a:r>
            <a:r>
              <a:rPr lang="en-GB" b="1" i="1" u="sng" dirty="0"/>
              <a:t> Cefnogaeth Academaidd</a:t>
            </a:r>
          </a:p>
          <a:p>
            <a:r>
              <a:rPr lang="en-GB" b="1" dirty="0"/>
              <a:t>Cefnogi eich </a:t>
            </a:r>
            <a:r>
              <a:rPr lang="en-GB" b="1" dirty="0" err="1"/>
              <a:t>datblygiad</a:t>
            </a:r>
            <a:r>
              <a:rPr lang="en-GB" b="1" dirty="0"/>
              <a:t> proffesiynol ac academaidd </a:t>
            </a:r>
            <a:r>
              <a:rPr lang="en-GB" b="1" dirty="0" err="1"/>
              <a:t>cyfannol</a:t>
            </a:r>
            <a:endParaRPr lang="en-GB" b="1" dirty="0"/>
          </a:p>
          <a:p>
            <a:r>
              <a:rPr lang="en-GB" b="1" dirty="0"/>
              <a:t>Gweithio mewn </a:t>
            </a:r>
            <a:r>
              <a:rPr lang="en-GB" b="1" dirty="0" err="1"/>
              <a:t>partneriaeth</a:t>
            </a:r>
            <a:r>
              <a:rPr lang="en-GB" b="1" dirty="0"/>
              <a:t> gyda chi</a:t>
            </a:r>
          </a:p>
          <a:p>
            <a:r>
              <a:rPr lang="en-GB" b="1" dirty="0" err="1"/>
              <a:t>Gweithredu</a:t>
            </a:r>
            <a:r>
              <a:rPr lang="en-GB" b="1" dirty="0"/>
              <a:t> fel dull </a:t>
            </a:r>
            <a:r>
              <a:rPr lang="en-GB" b="1" dirty="0" err="1"/>
              <a:t>ychwanegol</a:t>
            </a:r>
            <a:r>
              <a:rPr lang="en-GB" b="1" dirty="0"/>
              <a:t> o </a:t>
            </a:r>
            <a:r>
              <a:rPr lang="en-GB" b="1" dirty="0" err="1"/>
              <a:t>gyfathrebu</a:t>
            </a:r>
            <a:r>
              <a:rPr lang="en-GB" b="1" dirty="0"/>
              <a:t> </a:t>
            </a:r>
            <a:r>
              <a:rPr lang="en-GB" b="1" dirty="0" err="1"/>
              <a:t>mewnol</a:t>
            </a:r>
            <a:endParaRPr lang="en-GB" b="1" dirty="0"/>
          </a:p>
          <a:p>
            <a:r>
              <a:rPr lang="en-GB" b="1" dirty="0" err="1"/>
              <a:t>Cysylltu</a:t>
            </a:r>
            <a:r>
              <a:rPr lang="en-GB" b="1" dirty="0"/>
              <a:t>, fel sy’n briodol, gyda staff eraill </a:t>
            </a:r>
            <a:r>
              <a:rPr lang="en-GB" b="1" dirty="0" err="1"/>
              <a:t>ar</a:t>
            </a:r>
            <a:r>
              <a:rPr lang="en-GB" b="1" dirty="0"/>
              <a:t> eich rhan</a:t>
            </a:r>
          </a:p>
          <a:p>
            <a:r>
              <a:rPr lang="en-GB" b="1" dirty="0" err="1"/>
              <a:t>Darparu</a:t>
            </a:r>
            <a:r>
              <a:rPr lang="en-GB" b="1" dirty="0"/>
              <a:t> </a:t>
            </a:r>
            <a:r>
              <a:rPr lang="en-GB" b="1" dirty="0" err="1"/>
              <a:t>sianel</a:t>
            </a:r>
            <a:r>
              <a:rPr lang="en-GB" b="1" dirty="0"/>
              <a:t> </a:t>
            </a:r>
            <a:r>
              <a:rPr lang="en-GB" b="1" dirty="0" err="1"/>
              <a:t>ychwanegol</a:t>
            </a:r>
            <a:r>
              <a:rPr lang="en-GB" b="1" dirty="0"/>
              <a:t> </a:t>
            </a:r>
            <a:r>
              <a:rPr lang="en-GB" b="1" dirty="0" err="1"/>
              <a:t>i</a:t>
            </a:r>
            <a:r>
              <a:rPr lang="en-GB" b="1" dirty="0"/>
              <a:t> chi </a:t>
            </a:r>
            <a:r>
              <a:rPr lang="en-GB" b="1" dirty="0" err="1"/>
              <a:t>i</a:t>
            </a:r>
            <a:r>
              <a:rPr lang="en-GB" b="1" dirty="0"/>
              <a:t> </a:t>
            </a:r>
            <a:r>
              <a:rPr lang="en-GB" b="1" dirty="0" err="1"/>
              <a:t>ddarparu</a:t>
            </a:r>
            <a:r>
              <a:rPr lang="en-GB" b="1" dirty="0"/>
              <a:t> adborth a gwneud </a:t>
            </a:r>
            <a:r>
              <a:rPr lang="en-GB" b="1" dirty="0" err="1"/>
              <a:t>ymholiadau</a:t>
            </a:r>
            <a:endParaRPr lang="en-GB" b="1" dirty="0"/>
          </a:p>
        </p:txBody>
      </p:sp>
      <p:sp>
        <p:nvSpPr>
          <p:cNvPr id="5" name="Content Placeholder 2"/>
          <p:cNvSpPr txBox="1">
            <a:spLocks/>
          </p:cNvSpPr>
          <p:nvPr/>
        </p:nvSpPr>
        <p:spPr>
          <a:xfrm>
            <a:off x="6400030" y="1481667"/>
            <a:ext cx="4759036" cy="571915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b="1" i="1" u="sng" dirty="0"/>
              <a:t>Role of the Academic Support Tutor</a:t>
            </a:r>
          </a:p>
          <a:p>
            <a:r>
              <a:rPr lang="en-GB" b="1" dirty="0"/>
              <a:t>Supporting your professional and overall academic development</a:t>
            </a:r>
          </a:p>
          <a:p>
            <a:r>
              <a:rPr lang="en-GB" b="1" dirty="0"/>
              <a:t>Working with you in partnership</a:t>
            </a:r>
          </a:p>
          <a:p>
            <a:r>
              <a:rPr lang="en-GB" b="1" dirty="0"/>
              <a:t>Serving as an additional means of internal communication</a:t>
            </a:r>
          </a:p>
          <a:p>
            <a:r>
              <a:rPr lang="en-GB" b="1" dirty="0"/>
              <a:t>Liaising, as appropriate, with other staff that support you</a:t>
            </a:r>
          </a:p>
          <a:p>
            <a:r>
              <a:rPr lang="en-GB" b="1" dirty="0"/>
              <a:t>Providing an additional channel for you to provide feedback and raise queries</a:t>
            </a:r>
          </a:p>
          <a:p>
            <a:endParaRPr lang="en-GB" b="1" dirty="0"/>
          </a:p>
        </p:txBody>
      </p:sp>
      <p:pic>
        <p:nvPicPr>
          <p:cNvPr id="4" name="Picture 3"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43853" y="441510"/>
            <a:ext cx="2490496" cy="993204"/>
          </a:xfrm>
          <a:prstGeom prst="rect">
            <a:avLst/>
          </a:prstGeom>
        </p:spPr>
      </p:pic>
    </p:spTree>
    <p:extLst>
      <p:ext uri="{BB962C8B-B14F-4D97-AF65-F5344CB8AC3E}">
        <p14:creationId xmlns:p14="http://schemas.microsoft.com/office/powerpoint/2010/main" val="163584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267" y="1113199"/>
            <a:ext cx="11802533" cy="1293028"/>
          </a:xfrm>
        </p:spPr>
        <p:txBody>
          <a:bodyPr/>
          <a:lstStyle/>
          <a:p>
            <a:r>
              <a:rPr lang="en-GB" b="1" dirty="0">
                <a:solidFill>
                  <a:schemeClr val="accent6">
                    <a:lumMod val="60000"/>
                    <a:lumOff val="40000"/>
                  </a:schemeClr>
                </a:solidFill>
              </a:rPr>
              <a:t>Pwy </a:t>
            </a:r>
            <a:r>
              <a:rPr lang="en-GB" b="1" dirty="0" err="1">
                <a:solidFill>
                  <a:schemeClr val="accent6">
                    <a:lumMod val="60000"/>
                    <a:lumOff val="40000"/>
                  </a:schemeClr>
                </a:solidFill>
              </a:rPr>
              <a:t>yw</a:t>
            </a:r>
            <a:r>
              <a:rPr lang="en-GB" b="1" dirty="0">
                <a:solidFill>
                  <a:schemeClr val="accent6">
                    <a:lumMod val="60000"/>
                    <a:lumOff val="40000"/>
                  </a:schemeClr>
                </a:solidFill>
              </a:rPr>
              <a:t> </a:t>
            </a:r>
            <a:r>
              <a:rPr lang="en-GB" b="1" dirty="0" err="1">
                <a:solidFill>
                  <a:schemeClr val="accent6">
                    <a:lumMod val="60000"/>
                    <a:lumOff val="40000"/>
                  </a:schemeClr>
                </a:solidFill>
              </a:rPr>
              <a:t>fy</a:t>
            </a:r>
            <a:r>
              <a:rPr lang="en-GB" b="1" dirty="0">
                <a:solidFill>
                  <a:schemeClr val="accent6">
                    <a:lumMod val="60000"/>
                    <a:lumOff val="40000"/>
                  </a:schemeClr>
                </a:solidFill>
              </a:rPr>
              <a:t> </a:t>
            </a:r>
            <a:r>
              <a:rPr lang="en-GB" b="1" dirty="0" err="1">
                <a:solidFill>
                  <a:schemeClr val="accent6">
                    <a:lumMod val="60000"/>
                    <a:lumOff val="40000"/>
                  </a:schemeClr>
                </a:solidFill>
              </a:rPr>
              <a:t>nhiwtor</a:t>
            </a:r>
            <a:r>
              <a:rPr lang="en-GB" b="1" dirty="0">
                <a:solidFill>
                  <a:schemeClr val="accent6">
                    <a:lumMod val="60000"/>
                    <a:lumOff val="40000"/>
                  </a:schemeClr>
                </a:solidFill>
              </a:rPr>
              <a:t> L5?</a:t>
            </a:r>
            <a:r>
              <a:rPr lang="en-GB" b="1" dirty="0"/>
              <a:t>/Who is my L5 tutor?</a:t>
            </a:r>
          </a:p>
        </p:txBody>
      </p:sp>
      <p:sp>
        <p:nvSpPr>
          <p:cNvPr id="3" name="Content Placeholder 2"/>
          <p:cNvSpPr>
            <a:spLocks noGrp="1"/>
          </p:cNvSpPr>
          <p:nvPr>
            <p:ph idx="1"/>
          </p:nvPr>
        </p:nvSpPr>
        <p:spPr>
          <a:xfrm>
            <a:off x="3924299" y="2201332"/>
            <a:ext cx="3277311" cy="4426373"/>
          </a:xfrm>
        </p:spPr>
        <p:txBody>
          <a:bodyPr>
            <a:normAutofit/>
          </a:bodyPr>
          <a:lstStyle/>
          <a:p>
            <a:pPr marL="0" indent="0">
              <a:buNone/>
            </a:pPr>
            <a:r>
              <a:rPr lang="en-GB" sz="2400" b="1" u="sng" dirty="0">
                <a:solidFill>
                  <a:srgbClr val="00B050"/>
                </a:solidFill>
              </a:rPr>
              <a:t>Helen Griffiths</a:t>
            </a:r>
          </a:p>
          <a:p>
            <a:r>
              <a:rPr lang="en-GB" sz="2400" dirty="0"/>
              <a:t>Jessica Bowler</a:t>
            </a:r>
          </a:p>
          <a:p>
            <a:r>
              <a:rPr lang="en-GB" sz="2400" dirty="0"/>
              <a:t>Hannah James</a:t>
            </a:r>
          </a:p>
          <a:p>
            <a:r>
              <a:rPr lang="en-GB" sz="2400" dirty="0"/>
              <a:t>Marlena Kaczmarek</a:t>
            </a:r>
          </a:p>
          <a:p>
            <a:r>
              <a:rPr lang="en-GB" sz="2400" dirty="0" err="1"/>
              <a:t>Catrin</a:t>
            </a:r>
            <a:r>
              <a:rPr lang="en-GB" sz="2400" dirty="0"/>
              <a:t> Rees</a:t>
            </a:r>
          </a:p>
          <a:p>
            <a:r>
              <a:rPr lang="en-GB" sz="2400" dirty="0"/>
              <a:t>Jack Richmond</a:t>
            </a:r>
          </a:p>
          <a:p>
            <a:r>
              <a:rPr lang="en-GB" sz="2400" dirty="0"/>
              <a:t>Rachel Williams</a:t>
            </a:r>
          </a:p>
          <a:p>
            <a:endParaRPr lang="en-GB" dirty="0"/>
          </a:p>
        </p:txBody>
      </p:sp>
      <p:sp>
        <p:nvSpPr>
          <p:cNvPr id="4" name="Content Placeholder 2"/>
          <p:cNvSpPr txBox="1">
            <a:spLocks/>
          </p:cNvSpPr>
          <p:nvPr/>
        </p:nvSpPr>
        <p:spPr>
          <a:xfrm>
            <a:off x="7666182" y="2244514"/>
            <a:ext cx="5197380" cy="492340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sz="2400" b="1" u="sng" dirty="0">
                <a:solidFill>
                  <a:schemeClr val="accent2">
                    <a:lumMod val="60000"/>
                    <a:lumOff val="40000"/>
                  </a:schemeClr>
                </a:solidFill>
              </a:rPr>
              <a:t>Alison Murphy</a:t>
            </a:r>
          </a:p>
          <a:p>
            <a:r>
              <a:rPr lang="en-GB" sz="2400" dirty="0"/>
              <a:t>Camille Checkley</a:t>
            </a:r>
          </a:p>
          <a:p>
            <a:r>
              <a:rPr lang="en-GB" sz="2400" dirty="0"/>
              <a:t>Ellie Jones</a:t>
            </a:r>
          </a:p>
          <a:p>
            <a:r>
              <a:rPr lang="en-GB" sz="2400" dirty="0" err="1"/>
              <a:t>Vinushan</a:t>
            </a:r>
            <a:r>
              <a:rPr lang="en-GB" sz="2400" dirty="0"/>
              <a:t> </a:t>
            </a:r>
            <a:r>
              <a:rPr lang="en-GB" sz="2400" dirty="0" err="1"/>
              <a:t>Thaumanavar</a:t>
            </a:r>
            <a:endParaRPr lang="en-GB" sz="2400" dirty="0"/>
          </a:p>
          <a:p>
            <a:r>
              <a:rPr lang="en-GB" sz="2400" dirty="0"/>
              <a:t>Sophie Wilkes</a:t>
            </a:r>
          </a:p>
          <a:p>
            <a:r>
              <a:rPr lang="en-GB" sz="2400" dirty="0"/>
              <a:t>Michelle </a:t>
            </a:r>
            <a:r>
              <a:rPr lang="en-GB" sz="2400" dirty="0" err="1"/>
              <a:t>Winkett</a:t>
            </a:r>
            <a:endParaRPr lang="en-GB" sz="2400" dirty="0"/>
          </a:p>
          <a:p>
            <a:pPr marL="0" indent="0">
              <a:buNone/>
            </a:pPr>
            <a:endParaRPr lang="en-GB" dirty="0"/>
          </a:p>
        </p:txBody>
      </p:sp>
      <p:pic>
        <p:nvPicPr>
          <p:cNvPr id="5" name="Picture 4"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55536" y="441510"/>
            <a:ext cx="2378813" cy="948665"/>
          </a:xfrm>
          <a:prstGeom prst="rect">
            <a:avLst/>
          </a:prstGeom>
        </p:spPr>
      </p:pic>
      <p:sp>
        <p:nvSpPr>
          <p:cNvPr id="6" name="Content Placeholder 2"/>
          <p:cNvSpPr txBox="1">
            <a:spLocks/>
          </p:cNvSpPr>
          <p:nvPr/>
        </p:nvSpPr>
        <p:spPr>
          <a:xfrm>
            <a:off x="472977" y="2244513"/>
            <a:ext cx="2690506" cy="46634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endParaRPr lang="en-GB" sz="2800" b="1" dirty="0"/>
          </a:p>
          <a:p>
            <a:endParaRPr lang="en-GB" dirty="0"/>
          </a:p>
        </p:txBody>
      </p:sp>
      <p:pic>
        <p:nvPicPr>
          <p:cNvPr id="7" name="Picture 6" descr="Asking Defining Questions - Excelsior College OWL"/>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6265" y="4414518"/>
            <a:ext cx="3040380" cy="2026920"/>
          </a:xfrm>
          <a:prstGeom prst="rect">
            <a:avLst/>
          </a:prstGeom>
        </p:spPr>
      </p:pic>
    </p:spTree>
    <p:extLst>
      <p:ext uri="{BB962C8B-B14F-4D97-AF65-F5344CB8AC3E}">
        <p14:creationId xmlns:p14="http://schemas.microsoft.com/office/powerpoint/2010/main" val="3375338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3C4B97-8B99-41F1-B71F-01CEFA05C1C6}"/>
              </a:ext>
            </a:extLst>
          </p:cNvPr>
          <p:cNvSpPr>
            <a:spLocks noGrp="1"/>
          </p:cNvSpPr>
          <p:nvPr>
            <p:ph type="title"/>
          </p:nvPr>
        </p:nvSpPr>
        <p:spPr/>
        <p:txBody>
          <a:bodyPr/>
          <a:lstStyle/>
          <a:p>
            <a:r>
              <a:rPr lang="en-GB" dirty="0"/>
              <a:t>Reflect App</a:t>
            </a:r>
          </a:p>
        </p:txBody>
      </p:sp>
      <p:sp>
        <p:nvSpPr>
          <p:cNvPr id="5" name="Content Placeholder 4">
            <a:extLst>
              <a:ext uri="{FF2B5EF4-FFF2-40B4-BE49-F238E27FC236}">
                <a16:creationId xmlns:a16="http://schemas.microsoft.com/office/drawing/2014/main" id="{35C9735B-A3CB-4E78-88E2-45242C6C7A08}"/>
              </a:ext>
            </a:extLst>
          </p:cNvPr>
          <p:cNvSpPr>
            <a:spLocks noGrp="1"/>
          </p:cNvSpPr>
          <p:nvPr>
            <p:ph sz="half" idx="1"/>
          </p:nvPr>
        </p:nvSpPr>
        <p:spPr/>
        <p:txBody>
          <a:bodyPr>
            <a:normAutofit fontScale="70000" lnSpcReduction="20000"/>
          </a:bodyPr>
          <a:lstStyle/>
          <a:p>
            <a:pPr algn="l">
              <a:lnSpc>
                <a:spcPct val="120000"/>
              </a:lnSpc>
            </a:pPr>
            <a:r>
              <a:rPr lang="en-GB" b="0" i="0" dirty="0">
                <a:solidFill>
                  <a:srgbClr val="000000"/>
                </a:solidFill>
                <a:effectLst/>
                <a:latin typeface="Segoe UI" panose="020B0502040204020203" pitchFamily="34" charset="0"/>
              </a:rPr>
              <a:t>What is it? Reflect is a check-in app that supports you in identifying and navigating your emotions by providing regular opportunities to share and be heard. </a:t>
            </a:r>
          </a:p>
          <a:p>
            <a:pPr algn="l">
              <a:lnSpc>
                <a:spcPct val="120000"/>
              </a:lnSpc>
            </a:pPr>
            <a:r>
              <a:rPr lang="en-GB" dirty="0">
                <a:solidFill>
                  <a:srgbClr val="000000"/>
                </a:solidFill>
                <a:latin typeface="Segoe UI" panose="020B0502040204020203" pitchFamily="34" charset="0"/>
              </a:rPr>
              <a:t>How are we using this on the course? Weekly opportunities to record your emotions using the emojis and your reflections.</a:t>
            </a:r>
          </a:p>
          <a:p>
            <a:pPr algn="l">
              <a:lnSpc>
                <a:spcPct val="120000"/>
              </a:lnSpc>
            </a:pPr>
            <a:r>
              <a:rPr lang="en-GB" dirty="0">
                <a:solidFill>
                  <a:srgbClr val="000000"/>
                </a:solidFill>
                <a:latin typeface="Segoe UI" panose="020B0502040204020203" pitchFamily="34" charset="0"/>
              </a:rPr>
              <a:t>Using the data – We are collecting the data from the app to evaluate whether this is a supportive mechanisms. We may also ask you to come and chat to us about using Reflect. </a:t>
            </a:r>
          </a:p>
          <a:p>
            <a:pPr algn="l">
              <a:lnSpc>
                <a:spcPct val="120000"/>
              </a:lnSpc>
            </a:pPr>
            <a:r>
              <a:rPr lang="en-GB" dirty="0">
                <a:solidFill>
                  <a:srgbClr val="000000"/>
                </a:solidFill>
                <a:latin typeface="Segoe UI" panose="020B0502040204020203" pitchFamily="34" charset="0"/>
              </a:rPr>
              <a:t>Please complete the form via the link below if you are happy to take part.</a:t>
            </a:r>
          </a:p>
          <a:p>
            <a:pPr algn="l">
              <a:lnSpc>
                <a:spcPct val="120000"/>
              </a:lnSpc>
            </a:pPr>
            <a:r>
              <a:rPr lang="en-GB" sz="3300" b="0" i="0" dirty="0">
                <a:effectLst/>
                <a:latin typeface="Calibri" panose="020F0502020204030204" pitchFamily="34" charset="0"/>
                <a:hlinkClick r:id="rId2" tooltip="Original URL: https://tinyurl.com/ykp4nyan. Click or tap if you trust this link."/>
              </a:rPr>
              <a:t>https://tinyurl.com/ykp4nyan</a:t>
            </a:r>
            <a:r>
              <a:rPr lang="en-GB" sz="3300" b="0" i="0" dirty="0">
                <a:solidFill>
                  <a:srgbClr val="201F1E"/>
                </a:solidFill>
                <a:effectLst/>
                <a:latin typeface="Calibri" panose="020F0502020204030204" pitchFamily="34" charset="0"/>
              </a:rPr>
              <a:t> </a:t>
            </a:r>
            <a:endParaRPr lang="en-GB" sz="3300" dirty="0">
              <a:solidFill>
                <a:srgbClr val="000000"/>
              </a:solidFill>
              <a:latin typeface="Segoe UI" panose="020B0502040204020203" pitchFamily="34" charset="0"/>
            </a:endParaRPr>
          </a:p>
          <a:p>
            <a:pPr algn="l">
              <a:lnSpc>
                <a:spcPct val="120000"/>
              </a:lnSpc>
            </a:pPr>
            <a:endParaRPr lang="en-GB" b="0" i="0" dirty="0">
              <a:solidFill>
                <a:srgbClr val="000000"/>
              </a:solidFill>
              <a:effectLst/>
              <a:latin typeface="Segoe UI" panose="020B0502040204020203" pitchFamily="34" charset="0"/>
            </a:endParaRPr>
          </a:p>
          <a:p>
            <a:endParaRPr lang="en-GB" dirty="0"/>
          </a:p>
        </p:txBody>
      </p:sp>
      <p:pic>
        <p:nvPicPr>
          <p:cNvPr id="11" name="Content Placeholder 10" descr="Icon&#10;&#10;Description automatically generated">
            <a:extLst>
              <a:ext uri="{FF2B5EF4-FFF2-40B4-BE49-F238E27FC236}">
                <a16:creationId xmlns:a16="http://schemas.microsoft.com/office/drawing/2014/main" id="{6F0C4DAA-D7A3-4D94-B174-A89A662F5FA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199" y="1935956"/>
            <a:ext cx="5522119" cy="3619817"/>
          </a:xfrm>
        </p:spPr>
      </p:pic>
    </p:spTree>
    <p:extLst>
      <p:ext uri="{BB962C8B-B14F-4D97-AF65-F5344CB8AC3E}">
        <p14:creationId xmlns:p14="http://schemas.microsoft.com/office/powerpoint/2010/main" val="4227569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1247F-9D1C-416C-97BB-AE0FF8ED3574}"/>
              </a:ext>
            </a:extLst>
          </p:cNvPr>
          <p:cNvSpPr>
            <a:spLocks noGrp="1"/>
          </p:cNvSpPr>
          <p:nvPr>
            <p:ph type="title"/>
          </p:nvPr>
        </p:nvSpPr>
        <p:spPr/>
        <p:txBody>
          <a:bodyPr/>
          <a:lstStyle/>
          <a:p>
            <a:r>
              <a:rPr lang="en-GB" b="0" i="0" dirty="0">
                <a:solidFill>
                  <a:srgbClr val="000000"/>
                </a:solidFill>
                <a:effectLst/>
                <a:latin typeface="Calibri" panose="020F0502020204030204" pitchFamily="34" charset="0"/>
              </a:rPr>
              <a:t>App 'Reflect'</a:t>
            </a:r>
            <a:endParaRPr lang="en-GB" dirty="0"/>
          </a:p>
        </p:txBody>
      </p:sp>
      <p:sp>
        <p:nvSpPr>
          <p:cNvPr id="3" name="Content Placeholder 2">
            <a:extLst>
              <a:ext uri="{FF2B5EF4-FFF2-40B4-BE49-F238E27FC236}">
                <a16:creationId xmlns:a16="http://schemas.microsoft.com/office/drawing/2014/main" id="{1D218800-8E1D-4ECD-B390-80F1B8A7B24E}"/>
              </a:ext>
            </a:extLst>
          </p:cNvPr>
          <p:cNvSpPr>
            <a:spLocks noGrp="1"/>
          </p:cNvSpPr>
          <p:nvPr>
            <p:ph sz="half" idx="1"/>
          </p:nvPr>
        </p:nvSpPr>
        <p:spPr/>
        <p:txBody>
          <a:bodyPr>
            <a:normAutofit fontScale="92500" lnSpcReduction="10000"/>
          </a:bodyPr>
          <a:lstStyle/>
          <a:p>
            <a:pPr algn="l" fontAlgn="base">
              <a:buFont typeface="Arial" panose="020B0604020202020204" pitchFamily="34" charset="0"/>
              <a:buChar char="•"/>
            </a:pPr>
            <a:r>
              <a:rPr lang="en-GB" sz="1800" b="0" i="0" dirty="0">
                <a:solidFill>
                  <a:srgbClr val="000000"/>
                </a:solidFill>
                <a:effectLst/>
                <a:latin typeface="Calibri" panose="020F0502020204030204" pitchFamily="34" charset="0"/>
              </a:rPr>
              <a:t>Beth </a:t>
            </a:r>
            <a:r>
              <a:rPr lang="en-GB" sz="1800" b="0" i="0" dirty="0" err="1">
                <a:solidFill>
                  <a:srgbClr val="000000"/>
                </a:solidFill>
                <a:effectLst/>
                <a:latin typeface="Calibri" panose="020F0502020204030204" pitchFamily="34" charset="0"/>
              </a:rPr>
              <a:t>yw</a:t>
            </a:r>
            <a:r>
              <a:rPr lang="en-GB" sz="1800" b="0" i="0" dirty="0">
                <a:solidFill>
                  <a:srgbClr val="000000"/>
                </a:solidFill>
                <a:effectLst/>
                <a:latin typeface="Calibri" panose="020F0502020204030204" pitchFamily="34" charset="0"/>
              </a:rPr>
              <a:t> e? Mae 'Reflect' </a:t>
            </a:r>
            <a:r>
              <a:rPr lang="en-GB" sz="1800" b="0" i="0" dirty="0" err="1">
                <a:solidFill>
                  <a:srgbClr val="000000"/>
                </a:solidFill>
                <a:effectLst/>
                <a:latin typeface="Calibri" panose="020F0502020204030204" pitchFamily="34" charset="0"/>
              </a:rPr>
              <a:t>yn</a:t>
            </a:r>
            <a:r>
              <a:rPr lang="en-GB" sz="1800" b="0" i="0" dirty="0">
                <a:solidFill>
                  <a:srgbClr val="000000"/>
                </a:solidFill>
                <a:effectLst/>
                <a:latin typeface="Calibri" panose="020F0502020204030204" pitchFamily="34" charset="0"/>
              </a:rPr>
              <a:t> app </a:t>
            </a:r>
            <a:r>
              <a:rPr lang="en-GB" sz="1800" b="0" i="0" dirty="0" err="1">
                <a:solidFill>
                  <a:srgbClr val="000000"/>
                </a:solidFill>
                <a:effectLst/>
                <a:latin typeface="Calibri" panose="020F0502020204030204" pitchFamily="34" charset="0"/>
              </a:rPr>
              <a:t>sy'n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eich</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cefnogi</a:t>
            </a:r>
            <a:r>
              <a:rPr lang="en-GB" sz="1800" b="0" i="0" dirty="0">
                <a:solidFill>
                  <a:srgbClr val="000000"/>
                </a:solidFill>
                <a:effectLst/>
                <a:latin typeface="Calibri" panose="020F0502020204030204" pitchFamily="34" charset="0"/>
              </a:rPr>
              <a:t> I </a:t>
            </a:r>
            <a:r>
              <a:rPr lang="en-GB" sz="1800" b="0" i="0" dirty="0" err="1">
                <a:solidFill>
                  <a:srgbClr val="000000"/>
                </a:solidFill>
                <a:effectLst/>
                <a:latin typeface="Calibri" panose="020F0502020204030204" pitchFamily="34" charset="0"/>
              </a:rPr>
              <a:t>gydnabod</a:t>
            </a:r>
            <a:r>
              <a:rPr lang="en-GB" sz="1800" b="0" i="0" dirty="0">
                <a:solidFill>
                  <a:srgbClr val="000000"/>
                </a:solidFill>
                <a:effectLst/>
                <a:latin typeface="Calibri" panose="020F0502020204030204" pitchFamily="34" charset="0"/>
              </a:rPr>
              <a:t> a </a:t>
            </a:r>
            <a:r>
              <a:rPr lang="en-GB" sz="1800" b="0" i="0" dirty="0" err="1">
                <a:solidFill>
                  <a:srgbClr val="000000"/>
                </a:solidFill>
                <a:effectLst/>
                <a:latin typeface="Calibri" panose="020F0502020204030204" pitchFamily="34" charset="0"/>
              </a:rPr>
              <a:t>llywio</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eich</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emosiynau</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drwy</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ddarparu</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cyfleoedd</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rheolaidd</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i</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rannu</a:t>
            </a:r>
            <a:r>
              <a:rPr lang="en-GB" sz="1800" b="0" i="0" dirty="0">
                <a:solidFill>
                  <a:srgbClr val="000000"/>
                </a:solidFill>
                <a:effectLst/>
                <a:latin typeface="Calibri" panose="020F0502020204030204" pitchFamily="34" charset="0"/>
              </a:rPr>
              <a:t> a </a:t>
            </a:r>
            <a:r>
              <a:rPr lang="en-GB" sz="1800" b="0" i="0" dirty="0" err="1">
                <a:solidFill>
                  <a:srgbClr val="000000"/>
                </a:solidFill>
                <a:effectLst/>
                <a:latin typeface="Calibri" panose="020F0502020204030204" pitchFamily="34" charset="0"/>
              </a:rPr>
              <a:t>chael</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eich</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clywed</a:t>
            </a:r>
            <a:r>
              <a:rPr lang="en-GB" sz="1800" b="0" i="0" dirty="0">
                <a:solidFill>
                  <a:srgbClr val="000000"/>
                </a:solidFill>
                <a:effectLst/>
                <a:latin typeface="Calibri" panose="020F0502020204030204" pitchFamily="34" charset="0"/>
              </a:rPr>
              <a:t>.</a:t>
            </a:r>
            <a:br>
              <a:rPr lang="en-GB" sz="1800" b="0" i="0" dirty="0">
                <a:solidFill>
                  <a:srgbClr val="000000"/>
                </a:solidFill>
                <a:effectLst/>
                <a:latin typeface="Calibri" panose="020F0502020204030204" pitchFamily="34" charset="0"/>
              </a:rPr>
            </a:br>
            <a:endParaRPr lang="en-GB" sz="1800" b="0" i="0" dirty="0">
              <a:solidFill>
                <a:srgbClr val="000000"/>
              </a:solidFill>
              <a:effectLst/>
              <a:latin typeface="Calibri" panose="020F0502020204030204" pitchFamily="34" charset="0"/>
            </a:endParaRPr>
          </a:p>
          <a:p>
            <a:pPr algn="l" fontAlgn="base">
              <a:buFont typeface="Arial" panose="020B0604020202020204" pitchFamily="34" charset="0"/>
              <a:buChar char="•"/>
            </a:pPr>
            <a:r>
              <a:rPr lang="en-GB" sz="1800" b="0" i="0" dirty="0">
                <a:solidFill>
                  <a:srgbClr val="000000"/>
                </a:solidFill>
                <a:effectLst/>
                <a:latin typeface="Calibri" panose="020F0502020204030204" pitchFamily="34" charset="0"/>
              </a:rPr>
              <a:t>Sut </a:t>
            </a:r>
            <a:r>
              <a:rPr lang="en-GB" sz="1800" b="0" i="0" dirty="0" err="1">
                <a:solidFill>
                  <a:srgbClr val="000000"/>
                </a:solidFill>
                <a:effectLst/>
                <a:latin typeface="Calibri" panose="020F0502020204030204" pitchFamily="34" charset="0"/>
              </a:rPr>
              <a:t>rydym</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yn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ei</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ddefnyddio</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ar</a:t>
            </a:r>
            <a:r>
              <a:rPr lang="en-GB" sz="1800" b="0" i="0" dirty="0">
                <a:solidFill>
                  <a:srgbClr val="000000"/>
                </a:solidFill>
                <a:effectLst/>
                <a:latin typeface="Calibri" panose="020F0502020204030204" pitchFamily="34" charset="0"/>
              </a:rPr>
              <a:t> y </a:t>
            </a:r>
            <a:r>
              <a:rPr lang="en-GB" sz="1800" b="0" i="0" dirty="0" err="1">
                <a:solidFill>
                  <a:srgbClr val="000000"/>
                </a:solidFill>
                <a:effectLst/>
                <a:latin typeface="Calibri" panose="020F0502020204030204" pitchFamily="34" charset="0"/>
              </a:rPr>
              <a:t>cwrs</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Cyfleoedd</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wythnosol</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i</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recordio</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eich</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emosiynau</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drwy</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ddefnddio</a:t>
            </a:r>
            <a:r>
              <a:rPr lang="en-GB" sz="1800" b="0" i="0" dirty="0">
                <a:solidFill>
                  <a:srgbClr val="000000"/>
                </a:solidFill>
                <a:effectLst/>
                <a:latin typeface="Calibri" panose="020F0502020204030204" pitchFamily="34" charset="0"/>
              </a:rPr>
              <a:t> emojis </a:t>
            </a:r>
            <a:r>
              <a:rPr lang="en-GB" sz="1800" b="0" i="0" dirty="0" err="1">
                <a:solidFill>
                  <a:srgbClr val="000000"/>
                </a:solidFill>
                <a:effectLst/>
                <a:latin typeface="Calibri" panose="020F0502020204030204" pitchFamily="34" charset="0"/>
              </a:rPr>
              <a:t>a'ch</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adfyfyriadau</a:t>
            </a:r>
            <a:r>
              <a:rPr lang="en-GB" sz="1800" b="0" i="0" dirty="0">
                <a:solidFill>
                  <a:srgbClr val="000000"/>
                </a:solidFill>
                <a:effectLst/>
                <a:latin typeface="Calibri" panose="020F0502020204030204" pitchFamily="34" charset="0"/>
              </a:rPr>
              <a:t>.</a:t>
            </a:r>
            <a:br>
              <a:rPr lang="en-GB" sz="1800" b="0" i="0" dirty="0">
                <a:solidFill>
                  <a:srgbClr val="000000"/>
                </a:solidFill>
                <a:effectLst/>
                <a:latin typeface="Calibri" panose="020F0502020204030204" pitchFamily="34" charset="0"/>
              </a:rPr>
            </a:br>
            <a:endParaRPr lang="en-GB" sz="1800" b="0" i="0" dirty="0">
              <a:solidFill>
                <a:srgbClr val="000000"/>
              </a:solidFill>
              <a:effectLst/>
              <a:latin typeface="Calibri" panose="020F0502020204030204" pitchFamily="34" charset="0"/>
            </a:endParaRPr>
          </a:p>
          <a:p>
            <a:pPr algn="l" fontAlgn="base">
              <a:buFont typeface="Arial" panose="020B0604020202020204" pitchFamily="34" charset="0"/>
              <a:buChar char="•"/>
            </a:pPr>
            <a:r>
              <a:rPr lang="en-GB" sz="1800" b="0" i="0" dirty="0" err="1">
                <a:solidFill>
                  <a:srgbClr val="000000"/>
                </a:solidFill>
                <a:effectLst/>
                <a:latin typeface="Calibri" panose="020F0502020204030204" pitchFamily="34" charset="0"/>
              </a:rPr>
              <a:t>Defnyddio'r</a:t>
            </a:r>
            <a:r>
              <a:rPr lang="en-GB" sz="1800" b="0" i="0" dirty="0">
                <a:solidFill>
                  <a:srgbClr val="000000"/>
                </a:solidFill>
                <a:effectLst/>
                <a:latin typeface="Calibri" panose="020F0502020204030204" pitchFamily="34" charset="0"/>
              </a:rPr>
              <a:t> data - </a:t>
            </a:r>
            <a:r>
              <a:rPr lang="en-GB" sz="1800" b="0" i="0" dirty="0" err="1">
                <a:solidFill>
                  <a:srgbClr val="000000"/>
                </a:solidFill>
                <a:effectLst/>
                <a:latin typeface="Calibri" panose="020F0502020204030204" pitchFamily="34" charset="0"/>
              </a:rPr>
              <a:t>Rydym</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yn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casglu'r</a:t>
            </a:r>
            <a:r>
              <a:rPr lang="en-GB" sz="1800" b="0" i="0" dirty="0">
                <a:solidFill>
                  <a:srgbClr val="000000"/>
                </a:solidFill>
                <a:effectLst/>
                <a:latin typeface="Calibri" panose="020F0502020204030204" pitchFamily="34" charset="0"/>
              </a:rPr>
              <a:t> data </a:t>
            </a:r>
            <a:r>
              <a:rPr lang="en-GB" sz="1800" b="0" i="0" dirty="0" err="1">
                <a:solidFill>
                  <a:srgbClr val="000000"/>
                </a:solidFill>
                <a:effectLst/>
                <a:latin typeface="Calibri" panose="020F0502020204030204" pitchFamily="34" charset="0"/>
              </a:rPr>
              <a:t>o'r</a:t>
            </a:r>
            <a:r>
              <a:rPr lang="en-GB" sz="1800" b="0" i="0" dirty="0">
                <a:solidFill>
                  <a:srgbClr val="000000"/>
                </a:solidFill>
                <a:effectLst/>
                <a:latin typeface="Calibri" panose="020F0502020204030204" pitchFamily="34" charset="0"/>
              </a:rPr>
              <a:t> app </a:t>
            </a:r>
            <a:r>
              <a:rPr lang="en-GB" sz="1800" b="0" i="0" dirty="0" err="1">
                <a:solidFill>
                  <a:srgbClr val="000000"/>
                </a:solidFill>
                <a:effectLst/>
                <a:latin typeface="Calibri" panose="020F0502020204030204" pitchFamily="34" charset="0"/>
              </a:rPr>
              <a:t>i</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werthuso</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hwn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fel</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mecanwaith</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cefnogol</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Efallai</a:t>
            </a:r>
            <a:r>
              <a:rPr lang="en-GB" sz="1800" b="0" i="0" dirty="0">
                <a:solidFill>
                  <a:srgbClr val="000000"/>
                </a:solidFill>
                <a:effectLst/>
                <a:latin typeface="Calibri" panose="020F0502020204030204" pitchFamily="34" charset="0"/>
              </a:rPr>
              <a:t> y </a:t>
            </a:r>
            <a:r>
              <a:rPr lang="en-GB" sz="1800" b="0" i="0" dirty="0" err="1">
                <a:solidFill>
                  <a:srgbClr val="000000"/>
                </a:solidFill>
                <a:effectLst/>
                <a:latin typeface="Calibri" panose="020F0502020204030204" pitchFamily="34" charset="0"/>
              </a:rPr>
              <a:t>byddwn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yn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gofyn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i</a:t>
            </a:r>
            <a:r>
              <a:rPr lang="en-GB" sz="1800" b="0" i="0" dirty="0">
                <a:solidFill>
                  <a:srgbClr val="000000"/>
                </a:solidFill>
                <a:effectLst/>
                <a:latin typeface="Calibri" panose="020F0502020204030204" pitchFamily="34" charset="0"/>
              </a:rPr>
              <a:t> chi </a:t>
            </a:r>
            <a:r>
              <a:rPr lang="en-GB" sz="1800" b="0" i="0" dirty="0" err="1">
                <a:solidFill>
                  <a:srgbClr val="000000"/>
                </a:solidFill>
                <a:effectLst/>
                <a:latin typeface="Calibri" panose="020F0502020204030204" pitchFamily="34" charset="0"/>
              </a:rPr>
              <a:t>hefyd</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i</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siarad</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gyda</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ni</a:t>
            </a:r>
            <a:r>
              <a:rPr lang="en-GB" sz="1800" b="0" i="0" dirty="0">
                <a:solidFill>
                  <a:srgbClr val="000000"/>
                </a:solidFill>
                <a:effectLst/>
                <a:latin typeface="Calibri" panose="020F0502020204030204" pitchFamily="34" charset="0"/>
              </a:rPr>
              <a:t> am </a:t>
            </a:r>
            <a:r>
              <a:rPr lang="en-GB" sz="1800" b="0" i="0" dirty="0" err="1">
                <a:solidFill>
                  <a:srgbClr val="000000"/>
                </a:solidFill>
                <a:effectLst/>
                <a:latin typeface="Calibri" panose="020F0502020204030204" pitchFamily="34" charset="0"/>
              </a:rPr>
              <a:t>ddefnyddio</a:t>
            </a:r>
            <a:r>
              <a:rPr lang="en-GB" sz="1800" b="0" i="0" dirty="0">
                <a:solidFill>
                  <a:srgbClr val="000000"/>
                </a:solidFill>
                <a:effectLst/>
                <a:latin typeface="Calibri" panose="020F0502020204030204" pitchFamily="34" charset="0"/>
              </a:rPr>
              <a:t> Reflect.</a:t>
            </a:r>
            <a:br>
              <a:rPr lang="en-GB" sz="1800" b="0" i="0" dirty="0">
                <a:solidFill>
                  <a:srgbClr val="000000"/>
                </a:solidFill>
                <a:effectLst/>
                <a:latin typeface="Calibri" panose="020F0502020204030204" pitchFamily="34" charset="0"/>
              </a:rPr>
            </a:br>
            <a:endParaRPr lang="en-GB" sz="1800" b="0" i="0" dirty="0">
              <a:solidFill>
                <a:srgbClr val="000000"/>
              </a:solidFill>
              <a:effectLst/>
              <a:latin typeface="Calibri" panose="020F0502020204030204" pitchFamily="34" charset="0"/>
            </a:endParaRPr>
          </a:p>
          <a:p>
            <a:pPr algn="l" fontAlgn="base">
              <a:buFont typeface="Arial" panose="020B0604020202020204" pitchFamily="34" charset="0"/>
              <a:buChar char="•"/>
            </a:pPr>
            <a:r>
              <a:rPr lang="en-GB" sz="1800" b="0" i="0" dirty="0" err="1">
                <a:solidFill>
                  <a:srgbClr val="000000"/>
                </a:solidFill>
                <a:effectLst/>
                <a:latin typeface="Calibri" panose="020F0502020204030204" pitchFamily="34" charset="0"/>
              </a:rPr>
              <a:t>Gofynnwn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yn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garedig</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i</a:t>
            </a:r>
            <a:r>
              <a:rPr lang="en-GB" sz="1800" b="0" i="0" dirty="0">
                <a:solidFill>
                  <a:srgbClr val="000000"/>
                </a:solidFill>
                <a:effectLst/>
                <a:latin typeface="Calibri" panose="020F0502020204030204" pitchFamily="34" charset="0"/>
              </a:rPr>
              <a:t> chi </a:t>
            </a:r>
            <a:r>
              <a:rPr lang="en-GB" sz="1800" b="0" i="0" dirty="0" err="1">
                <a:solidFill>
                  <a:srgbClr val="000000"/>
                </a:solidFill>
                <a:effectLst/>
                <a:latin typeface="Calibri" panose="020F0502020204030204" pitchFamily="34" charset="0"/>
              </a:rPr>
              <a:t>gwblhau'r</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ffurflen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os</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i</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chi'n</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hapus</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i</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gyrmyd</a:t>
            </a:r>
            <a:r>
              <a:rPr lang="en-GB" sz="1800" b="0" i="0" dirty="0">
                <a:solidFill>
                  <a:srgbClr val="000000"/>
                </a:solidFill>
                <a:effectLst/>
                <a:latin typeface="Calibri" panose="020F0502020204030204" pitchFamily="34" charset="0"/>
              </a:rPr>
              <a:t> </a:t>
            </a:r>
            <a:r>
              <a:rPr lang="en-GB" sz="1800" b="0" i="0" dirty="0" err="1">
                <a:solidFill>
                  <a:srgbClr val="000000"/>
                </a:solidFill>
                <a:effectLst/>
                <a:latin typeface="Calibri" panose="020F0502020204030204" pitchFamily="34" charset="0"/>
              </a:rPr>
              <a:t>rhan</a:t>
            </a:r>
            <a:r>
              <a:rPr lang="en-GB" sz="1800" b="0" i="0" dirty="0">
                <a:solidFill>
                  <a:srgbClr val="000000"/>
                </a:solidFill>
                <a:effectLst/>
                <a:latin typeface="Calibri" panose="020F0502020204030204" pitchFamily="34" charset="0"/>
              </a:rPr>
              <a:t>.</a:t>
            </a:r>
          </a:p>
          <a:p>
            <a:pPr algn="l" fontAlgn="base">
              <a:buFont typeface="Arial" panose="020B0604020202020204" pitchFamily="34" charset="0"/>
              <a:buChar char="•"/>
            </a:pPr>
            <a:r>
              <a:rPr lang="en-GB" sz="1800" b="0" i="0" dirty="0">
                <a:effectLst/>
                <a:latin typeface="Calibri" panose="020F0502020204030204" pitchFamily="34" charset="0"/>
                <a:hlinkClick r:id="rId2" tooltip="Original URL: https://tinyurl.com/ykp4nyan. Click or tap if you trust this link."/>
              </a:rPr>
              <a:t>https://tinyurl.com/ykp4nyan</a:t>
            </a:r>
            <a:r>
              <a:rPr lang="en-GB" sz="1800" b="0" i="0" dirty="0">
                <a:solidFill>
                  <a:srgbClr val="201F1E"/>
                </a:solidFill>
                <a:effectLst/>
                <a:latin typeface="Calibri" panose="020F0502020204030204" pitchFamily="34" charset="0"/>
              </a:rPr>
              <a:t> </a:t>
            </a:r>
            <a:endParaRPr lang="en-GB" sz="1800" b="0" i="0" dirty="0">
              <a:solidFill>
                <a:srgbClr val="000000"/>
              </a:solidFill>
              <a:effectLst/>
              <a:latin typeface="Calibri" panose="020F0502020204030204" pitchFamily="34" charset="0"/>
            </a:endParaRPr>
          </a:p>
          <a:p>
            <a:endParaRPr lang="en-GB" dirty="0"/>
          </a:p>
        </p:txBody>
      </p:sp>
      <p:pic>
        <p:nvPicPr>
          <p:cNvPr id="6" name="Content Placeholder 5" descr="Icon&#10;&#10;Description automatically generated">
            <a:extLst>
              <a:ext uri="{FF2B5EF4-FFF2-40B4-BE49-F238E27FC236}">
                <a16:creationId xmlns:a16="http://schemas.microsoft.com/office/drawing/2014/main" id="{23691A0D-6063-4B3A-A905-2B214F66F27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1964532"/>
            <a:ext cx="5479256" cy="3591242"/>
          </a:xfrm>
        </p:spPr>
      </p:pic>
    </p:spTree>
    <p:extLst>
      <p:ext uri="{BB962C8B-B14F-4D97-AF65-F5344CB8AC3E}">
        <p14:creationId xmlns:p14="http://schemas.microsoft.com/office/powerpoint/2010/main" val="2087938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389" y="1114065"/>
            <a:ext cx="11387537" cy="1293028"/>
          </a:xfrm>
        </p:spPr>
        <p:txBody>
          <a:bodyPr>
            <a:normAutofit/>
          </a:bodyPr>
          <a:lstStyle/>
          <a:p>
            <a:r>
              <a:rPr lang="en-GB" b="1" dirty="0"/>
              <a:t> MICROSOFT TEAMS</a:t>
            </a:r>
          </a:p>
        </p:txBody>
      </p:sp>
      <p:pic>
        <p:nvPicPr>
          <p:cNvPr id="4" name="Content Placeholder 3" descr="Hortensiu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20939247">
            <a:off x="898978" y="2032998"/>
            <a:ext cx="3762900" cy="1314633"/>
          </a:xfrm>
        </p:spPr>
      </p:pic>
      <p:pic>
        <p:nvPicPr>
          <p:cNvPr id="5" name="Picture 4" descr="Teams – Number of simultaneous participants shown in video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24917">
            <a:off x="7467297" y="2620833"/>
            <a:ext cx="3465830" cy="1958148"/>
          </a:xfrm>
          <a:prstGeom prst="rect">
            <a:avLst/>
          </a:prstGeom>
        </p:spPr>
      </p:pic>
      <p:pic>
        <p:nvPicPr>
          <p:cNvPr id="6" name="Picture 5" descr="6 Security &amp; Compliance Features of Microsoft Team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04104" y="3602335"/>
            <a:ext cx="3813449" cy="2256290"/>
          </a:xfrm>
          <a:prstGeom prst="rect">
            <a:avLst/>
          </a:prstGeom>
        </p:spPr>
      </p:pic>
      <p:sp>
        <p:nvSpPr>
          <p:cNvPr id="7" name="TextBox 6"/>
          <p:cNvSpPr txBox="1"/>
          <p:nvPr/>
        </p:nvSpPr>
        <p:spPr>
          <a:xfrm>
            <a:off x="5089585" y="1915064"/>
            <a:ext cx="1627968" cy="369332"/>
          </a:xfrm>
          <a:prstGeom prst="rect">
            <a:avLst/>
          </a:prstGeom>
          <a:noFill/>
        </p:spPr>
        <p:txBody>
          <a:bodyPr wrap="square" rtlCol="0">
            <a:spAutoFit/>
          </a:bodyPr>
          <a:lstStyle/>
          <a:p>
            <a:r>
              <a:rPr lang="en-GB" b="1" dirty="0">
                <a:solidFill>
                  <a:schemeClr val="accent1"/>
                </a:solidFill>
              </a:rPr>
              <a:t>TEAMS</a:t>
            </a:r>
          </a:p>
        </p:txBody>
      </p:sp>
      <p:sp>
        <p:nvSpPr>
          <p:cNvPr id="8" name="TextBox 7"/>
          <p:cNvSpPr txBox="1"/>
          <p:nvPr/>
        </p:nvSpPr>
        <p:spPr>
          <a:xfrm>
            <a:off x="7269388" y="4451230"/>
            <a:ext cx="1930824" cy="369332"/>
          </a:xfrm>
          <a:prstGeom prst="rect">
            <a:avLst/>
          </a:prstGeom>
          <a:noFill/>
        </p:spPr>
        <p:txBody>
          <a:bodyPr wrap="square" rtlCol="0">
            <a:spAutoFit/>
          </a:bodyPr>
          <a:lstStyle/>
          <a:p>
            <a:r>
              <a:rPr lang="en-GB" b="1" dirty="0">
                <a:solidFill>
                  <a:schemeClr val="accent2">
                    <a:lumMod val="60000"/>
                    <a:lumOff val="40000"/>
                  </a:schemeClr>
                </a:solidFill>
              </a:rPr>
              <a:t>CHAT</a:t>
            </a:r>
          </a:p>
        </p:txBody>
      </p:sp>
      <p:sp>
        <p:nvSpPr>
          <p:cNvPr id="9" name="TextBox 8"/>
          <p:cNvSpPr txBox="1"/>
          <p:nvPr/>
        </p:nvSpPr>
        <p:spPr>
          <a:xfrm>
            <a:off x="808060" y="5607170"/>
            <a:ext cx="1659095" cy="369332"/>
          </a:xfrm>
          <a:prstGeom prst="rect">
            <a:avLst/>
          </a:prstGeom>
          <a:noFill/>
        </p:spPr>
        <p:txBody>
          <a:bodyPr wrap="square" rtlCol="0">
            <a:spAutoFit/>
          </a:bodyPr>
          <a:lstStyle/>
          <a:p>
            <a:r>
              <a:rPr lang="en-GB" b="1" dirty="0">
                <a:solidFill>
                  <a:schemeClr val="bg2">
                    <a:lumMod val="75000"/>
                  </a:schemeClr>
                </a:solidFill>
              </a:rPr>
              <a:t>FILES</a:t>
            </a:r>
          </a:p>
        </p:txBody>
      </p:sp>
      <p:sp>
        <p:nvSpPr>
          <p:cNvPr id="10" name="TextBox 9"/>
          <p:cNvSpPr txBox="1"/>
          <p:nvPr/>
        </p:nvSpPr>
        <p:spPr>
          <a:xfrm>
            <a:off x="7269388" y="5004391"/>
            <a:ext cx="1930824" cy="646331"/>
          </a:xfrm>
          <a:prstGeom prst="rect">
            <a:avLst/>
          </a:prstGeom>
          <a:noFill/>
        </p:spPr>
        <p:txBody>
          <a:bodyPr wrap="square" rtlCol="0">
            <a:spAutoFit/>
          </a:bodyPr>
          <a:lstStyle/>
          <a:p>
            <a:r>
              <a:rPr lang="en-GB" b="1" dirty="0">
                <a:solidFill>
                  <a:schemeClr val="accent6">
                    <a:lumMod val="60000"/>
                    <a:lumOff val="40000"/>
                  </a:schemeClr>
                </a:solidFill>
              </a:rPr>
              <a:t>TEACHING AND        LEARNING</a:t>
            </a:r>
          </a:p>
        </p:txBody>
      </p:sp>
      <p:sp>
        <p:nvSpPr>
          <p:cNvPr id="11" name="TextBox 10"/>
          <p:cNvSpPr txBox="1"/>
          <p:nvPr/>
        </p:nvSpPr>
        <p:spPr>
          <a:xfrm>
            <a:off x="5189745" y="2829464"/>
            <a:ext cx="2079643" cy="646331"/>
          </a:xfrm>
          <a:prstGeom prst="rect">
            <a:avLst/>
          </a:prstGeom>
          <a:noFill/>
        </p:spPr>
        <p:txBody>
          <a:bodyPr wrap="square" rtlCol="0">
            <a:spAutoFit/>
          </a:bodyPr>
          <a:lstStyle/>
          <a:p>
            <a:r>
              <a:rPr lang="en-GB" b="1" dirty="0">
                <a:solidFill>
                  <a:srgbClr val="92D050"/>
                </a:solidFill>
              </a:rPr>
              <a:t>     APPS INTEGRATION</a:t>
            </a:r>
          </a:p>
        </p:txBody>
      </p:sp>
      <p:sp>
        <p:nvSpPr>
          <p:cNvPr id="12" name="TextBox 11"/>
          <p:cNvSpPr txBox="1"/>
          <p:nvPr/>
        </p:nvSpPr>
        <p:spPr>
          <a:xfrm>
            <a:off x="1000664" y="4451230"/>
            <a:ext cx="1779764" cy="369332"/>
          </a:xfrm>
          <a:prstGeom prst="rect">
            <a:avLst/>
          </a:prstGeom>
          <a:noFill/>
        </p:spPr>
        <p:txBody>
          <a:bodyPr wrap="square" rtlCol="0">
            <a:spAutoFit/>
          </a:bodyPr>
          <a:lstStyle/>
          <a:p>
            <a:r>
              <a:rPr lang="en-GB" b="1" dirty="0">
                <a:solidFill>
                  <a:schemeClr val="accent3"/>
                </a:solidFill>
              </a:rPr>
              <a:t>MESSAGING</a:t>
            </a:r>
          </a:p>
        </p:txBody>
      </p:sp>
      <p:sp>
        <p:nvSpPr>
          <p:cNvPr id="13" name="TextBox 12"/>
          <p:cNvSpPr txBox="1"/>
          <p:nvPr/>
        </p:nvSpPr>
        <p:spPr>
          <a:xfrm>
            <a:off x="4810828" y="929399"/>
            <a:ext cx="1520961" cy="369332"/>
          </a:xfrm>
          <a:prstGeom prst="rect">
            <a:avLst/>
          </a:prstGeom>
          <a:noFill/>
        </p:spPr>
        <p:txBody>
          <a:bodyPr wrap="square" rtlCol="0">
            <a:spAutoFit/>
          </a:bodyPr>
          <a:lstStyle/>
          <a:p>
            <a:r>
              <a:rPr lang="en-GB" b="1" dirty="0">
                <a:solidFill>
                  <a:schemeClr val="accent5">
                    <a:lumMod val="75000"/>
                  </a:schemeClr>
                </a:solidFill>
              </a:rPr>
              <a:t>CALENDAR</a:t>
            </a:r>
          </a:p>
        </p:txBody>
      </p:sp>
      <p:sp>
        <p:nvSpPr>
          <p:cNvPr id="14" name="TextBox 13"/>
          <p:cNvSpPr txBox="1"/>
          <p:nvPr/>
        </p:nvSpPr>
        <p:spPr>
          <a:xfrm>
            <a:off x="1000664" y="5004391"/>
            <a:ext cx="1779764" cy="646331"/>
          </a:xfrm>
          <a:prstGeom prst="rect">
            <a:avLst/>
          </a:prstGeom>
          <a:noFill/>
        </p:spPr>
        <p:txBody>
          <a:bodyPr wrap="square" rtlCol="0">
            <a:spAutoFit/>
          </a:bodyPr>
          <a:lstStyle/>
          <a:p>
            <a:r>
              <a:rPr lang="en-GB" b="1" dirty="0">
                <a:solidFill>
                  <a:srgbClr val="FFC000"/>
                </a:solidFill>
              </a:rPr>
              <a:t>ASSIGNMENTS</a:t>
            </a:r>
          </a:p>
          <a:p>
            <a:endParaRPr lang="en-GB" dirty="0"/>
          </a:p>
        </p:txBody>
      </p:sp>
      <p:sp>
        <p:nvSpPr>
          <p:cNvPr id="15" name="TextBox 14"/>
          <p:cNvSpPr txBox="1"/>
          <p:nvPr/>
        </p:nvSpPr>
        <p:spPr>
          <a:xfrm>
            <a:off x="1759789" y="1298731"/>
            <a:ext cx="2398143" cy="369332"/>
          </a:xfrm>
          <a:prstGeom prst="rect">
            <a:avLst/>
          </a:prstGeom>
          <a:noFill/>
        </p:spPr>
        <p:txBody>
          <a:bodyPr wrap="square" rtlCol="0">
            <a:spAutoFit/>
          </a:bodyPr>
          <a:lstStyle/>
          <a:p>
            <a:r>
              <a:rPr lang="en-GB" b="1" dirty="0"/>
              <a:t>BREAKOUT ROOMS</a:t>
            </a:r>
          </a:p>
        </p:txBody>
      </p:sp>
      <p:sp>
        <p:nvSpPr>
          <p:cNvPr id="16" name="TextBox 15"/>
          <p:cNvSpPr txBox="1"/>
          <p:nvPr/>
        </p:nvSpPr>
        <p:spPr>
          <a:xfrm>
            <a:off x="9351034" y="5790999"/>
            <a:ext cx="1639019" cy="369332"/>
          </a:xfrm>
          <a:prstGeom prst="rect">
            <a:avLst/>
          </a:prstGeom>
          <a:noFill/>
        </p:spPr>
        <p:txBody>
          <a:bodyPr wrap="square" rtlCol="0">
            <a:spAutoFit/>
          </a:bodyPr>
          <a:lstStyle/>
          <a:p>
            <a:r>
              <a:rPr lang="en-GB" b="1" dirty="0">
                <a:solidFill>
                  <a:schemeClr val="accent1">
                    <a:lumMod val="40000"/>
                    <a:lumOff val="60000"/>
                  </a:schemeClr>
                </a:solidFill>
              </a:rPr>
              <a:t>CHANNELS</a:t>
            </a:r>
          </a:p>
        </p:txBody>
      </p:sp>
      <p:pic>
        <p:nvPicPr>
          <p:cNvPr id="17" name="Picture 16" descr="University of Wales Trinity Saint David - Wikipedia"/>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00212" y="259698"/>
            <a:ext cx="2230595" cy="889556"/>
          </a:xfrm>
          <a:prstGeom prst="rect">
            <a:avLst/>
          </a:prstGeom>
        </p:spPr>
      </p:pic>
    </p:spTree>
    <p:extLst>
      <p:ext uri="{BB962C8B-B14F-4D97-AF65-F5344CB8AC3E}">
        <p14:creationId xmlns:p14="http://schemas.microsoft.com/office/powerpoint/2010/main" val="330406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p:bldP spid="15" grpId="0"/>
      <p:bldP spid="1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descr="File:Moodle-logo-large.jpg - Wikimedia Commons"/>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88694" y="2057401"/>
            <a:ext cx="8405661" cy="2080401"/>
          </a:xfrm>
        </p:spPr>
      </p:pic>
    </p:spTree>
    <p:extLst>
      <p:ext uri="{BB962C8B-B14F-4D97-AF65-F5344CB8AC3E}">
        <p14:creationId xmlns:p14="http://schemas.microsoft.com/office/powerpoint/2010/main" val="1097285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745065" y="5353178"/>
            <a:ext cx="10735733" cy="1293028"/>
          </a:xfrm>
        </p:spPr>
        <p:txBody>
          <a:bodyPr/>
          <a:lstStyle/>
          <a:p>
            <a:r>
              <a:rPr lang="en-US" b="1" dirty="0"/>
              <a:t>Use the ‘raise hand’ or ‘chat’ features</a:t>
            </a:r>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40189" y="3454400"/>
            <a:ext cx="3210821" cy="1964267"/>
          </a:xfrm>
        </p:spPr>
      </p:pic>
      <p:pic>
        <p:nvPicPr>
          <p:cNvPr id="2" name="Picture 1"/>
          <p:cNvPicPr>
            <a:picLocks noChangeAspect="1"/>
          </p:cNvPicPr>
          <p:nvPr/>
        </p:nvPicPr>
        <p:blipFill>
          <a:blip r:embed="rId3"/>
          <a:stretch>
            <a:fillRect/>
          </a:stretch>
        </p:blipFill>
        <p:spPr>
          <a:xfrm>
            <a:off x="5146134" y="2560108"/>
            <a:ext cx="3040591" cy="1788583"/>
          </a:xfrm>
          <a:prstGeom prst="rect">
            <a:avLst/>
          </a:prstGeom>
        </p:spPr>
      </p:pic>
      <p:pic>
        <p:nvPicPr>
          <p:cNvPr id="3" name="Picture 2"/>
          <p:cNvPicPr>
            <a:picLocks noChangeAspect="1"/>
          </p:cNvPicPr>
          <p:nvPr/>
        </p:nvPicPr>
        <p:blipFill>
          <a:blip r:embed="rId4"/>
          <a:stretch>
            <a:fillRect/>
          </a:stretch>
        </p:blipFill>
        <p:spPr>
          <a:xfrm>
            <a:off x="7861298" y="4518617"/>
            <a:ext cx="3619500" cy="1162050"/>
          </a:xfrm>
          <a:prstGeom prst="rect">
            <a:avLst/>
          </a:prstGeom>
        </p:spPr>
      </p:pic>
      <p:sp>
        <p:nvSpPr>
          <p:cNvPr id="6" name="Title 4"/>
          <p:cNvSpPr txBox="1">
            <a:spLocks/>
          </p:cNvSpPr>
          <p:nvPr/>
        </p:nvSpPr>
        <p:spPr>
          <a:xfrm>
            <a:off x="965199" y="1097154"/>
            <a:ext cx="10735733"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b="1" dirty="0" err="1">
                <a:solidFill>
                  <a:srgbClr val="00B0F0"/>
                </a:solidFill>
              </a:rPr>
              <a:t>Unrhyw</a:t>
            </a:r>
            <a:r>
              <a:rPr lang="en-US" b="1" dirty="0">
                <a:solidFill>
                  <a:srgbClr val="00B0F0"/>
                </a:solidFill>
              </a:rPr>
              <a:t> </a:t>
            </a:r>
            <a:r>
              <a:rPr lang="en-US" b="1" dirty="0" err="1">
                <a:solidFill>
                  <a:srgbClr val="00B0F0"/>
                </a:solidFill>
              </a:rPr>
              <a:t>gwesTiynau</a:t>
            </a:r>
            <a:r>
              <a:rPr lang="en-US" b="1" dirty="0"/>
              <a:t>/any questions?</a:t>
            </a:r>
          </a:p>
        </p:txBody>
      </p:sp>
      <p:pic>
        <p:nvPicPr>
          <p:cNvPr id="8" name="Picture 7" descr="University of Wales Trinity Saint David - Wikipedia"/>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27469" y="329828"/>
            <a:ext cx="2560297" cy="1021040"/>
          </a:xfrm>
          <a:prstGeom prst="rect">
            <a:avLst/>
          </a:prstGeom>
        </p:spPr>
      </p:pic>
    </p:spTree>
    <p:extLst>
      <p:ext uri="{BB962C8B-B14F-4D97-AF65-F5344CB8AC3E}">
        <p14:creationId xmlns:p14="http://schemas.microsoft.com/office/powerpoint/2010/main" val="36908637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367483"/>
            <a:ext cx="8610600" cy="1293028"/>
          </a:xfrm>
        </p:spPr>
        <p:txBody>
          <a:bodyPr>
            <a:normAutofit/>
          </a:bodyPr>
          <a:lstStyle/>
          <a:p>
            <a:r>
              <a:rPr lang="en-GB" dirty="0"/>
              <a:t>GCSE English &amp; Maths</a:t>
            </a:r>
            <a:br>
              <a:rPr lang="en-GB" dirty="0"/>
            </a:br>
            <a:r>
              <a:rPr lang="en-GB" dirty="0"/>
              <a:t>TGAU </a:t>
            </a:r>
            <a:r>
              <a:rPr lang="en-GB" dirty="0" err="1"/>
              <a:t>Saesneg</a:t>
            </a:r>
            <a:r>
              <a:rPr lang="en-GB" dirty="0"/>
              <a:t> &amp; Maths</a:t>
            </a:r>
            <a:endParaRPr lang="en-US" dirty="0"/>
          </a:p>
        </p:txBody>
      </p:sp>
      <p:sp>
        <p:nvSpPr>
          <p:cNvPr id="3" name="Content Placeholder 2"/>
          <p:cNvSpPr>
            <a:spLocks noGrp="1"/>
          </p:cNvSpPr>
          <p:nvPr>
            <p:ph sz="half" idx="1"/>
          </p:nvPr>
        </p:nvSpPr>
        <p:spPr>
          <a:xfrm>
            <a:off x="714375" y="2694622"/>
            <a:ext cx="5334000" cy="2766908"/>
          </a:xfrm>
        </p:spPr>
        <p:txBody>
          <a:bodyPr>
            <a:normAutofit/>
          </a:bodyPr>
          <a:lstStyle/>
          <a:p>
            <a:r>
              <a:rPr lang="en-GB" sz="2800" b="1" dirty="0" err="1"/>
              <a:t>Diddordeb</a:t>
            </a:r>
            <a:r>
              <a:rPr lang="en-GB" sz="2800" b="1" dirty="0"/>
              <a:t>?</a:t>
            </a:r>
          </a:p>
          <a:p>
            <a:r>
              <a:rPr lang="en-GB" sz="2800" b="1" dirty="0" err="1"/>
              <a:t>Caerfyrddin</a:t>
            </a:r>
            <a:endParaRPr lang="en-GB" sz="2800" b="1" dirty="0"/>
          </a:p>
          <a:p>
            <a:r>
              <a:rPr lang="en-GB" sz="2800" b="1" dirty="0" err="1"/>
              <a:t>Rhydaman</a:t>
            </a:r>
            <a:endParaRPr lang="en-GB" sz="2800" b="1" dirty="0"/>
          </a:p>
          <a:p>
            <a:r>
              <a:rPr lang="en-GB" sz="2800" b="1" dirty="0"/>
              <a:t>Llanelli</a:t>
            </a:r>
          </a:p>
          <a:p>
            <a:r>
              <a:rPr lang="en-GB" sz="2800" b="1" dirty="0"/>
              <a:t>£60 y pwnc</a:t>
            </a:r>
          </a:p>
          <a:p>
            <a:pPr marL="0" indent="0">
              <a:buNone/>
            </a:pPr>
            <a:endParaRPr lang="en-GB" sz="2800" dirty="0"/>
          </a:p>
        </p:txBody>
      </p:sp>
      <p:sp>
        <p:nvSpPr>
          <p:cNvPr id="4" name="Content Placeholder 3"/>
          <p:cNvSpPr>
            <a:spLocks noGrp="1"/>
          </p:cNvSpPr>
          <p:nvPr>
            <p:ph sz="half" idx="2"/>
          </p:nvPr>
        </p:nvSpPr>
        <p:spPr>
          <a:xfrm>
            <a:off x="6172200" y="2694622"/>
            <a:ext cx="5334000" cy="4024125"/>
          </a:xfrm>
        </p:spPr>
        <p:txBody>
          <a:bodyPr>
            <a:normAutofit/>
          </a:bodyPr>
          <a:lstStyle/>
          <a:p>
            <a:r>
              <a:rPr lang="en-GB" sz="2800" b="1" i="1" dirty="0"/>
              <a:t>Interested? </a:t>
            </a:r>
            <a:endParaRPr lang="en-GB" sz="2800" b="1" i="1" u="sng" dirty="0"/>
          </a:p>
          <a:p>
            <a:r>
              <a:rPr lang="en-GB" sz="2800" b="1" i="1" dirty="0"/>
              <a:t>Carmarthen</a:t>
            </a:r>
          </a:p>
          <a:p>
            <a:r>
              <a:rPr lang="en-GB" sz="2800" b="1" i="1" dirty="0" err="1"/>
              <a:t>Ammanford</a:t>
            </a:r>
            <a:endParaRPr lang="en-GB" sz="2800" b="1" i="1" dirty="0"/>
          </a:p>
          <a:p>
            <a:r>
              <a:rPr lang="en-GB" sz="2800" b="1" i="1" dirty="0"/>
              <a:t>Llanelli</a:t>
            </a:r>
          </a:p>
          <a:p>
            <a:r>
              <a:rPr lang="en-GB" sz="2800" b="1" i="1" dirty="0"/>
              <a:t>£60 per subject </a:t>
            </a:r>
            <a:endParaRPr lang="en-US" sz="2800" b="1" i="1" dirty="0"/>
          </a:p>
        </p:txBody>
      </p:sp>
      <p:sp>
        <p:nvSpPr>
          <p:cNvPr id="5" name="TextBox 4"/>
          <p:cNvSpPr txBox="1"/>
          <p:nvPr/>
        </p:nvSpPr>
        <p:spPr>
          <a:xfrm>
            <a:off x="2472267" y="5401734"/>
            <a:ext cx="7399866" cy="954107"/>
          </a:xfrm>
          <a:prstGeom prst="rect">
            <a:avLst/>
          </a:prstGeom>
          <a:noFill/>
        </p:spPr>
        <p:txBody>
          <a:bodyPr wrap="square" rtlCol="0">
            <a:spAutoFit/>
          </a:bodyPr>
          <a:lstStyle/>
          <a:p>
            <a:pPr algn="ctr"/>
            <a:r>
              <a:rPr lang="en-GB" sz="2800" b="1" dirty="0">
                <a:solidFill>
                  <a:srgbClr val="00B0F0"/>
                </a:solidFill>
                <a:hlinkClick r:id="rId2"/>
              </a:rPr>
              <a:t>dysgusirgar@carmarthenshire.gov.uk</a:t>
            </a:r>
            <a:endParaRPr lang="en-GB" sz="2800" b="1" dirty="0">
              <a:solidFill>
                <a:srgbClr val="00B0F0"/>
              </a:solidFill>
            </a:endParaRPr>
          </a:p>
          <a:p>
            <a:pPr algn="ctr"/>
            <a:r>
              <a:rPr lang="en-GB" sz="2800" b="1" dirty="0">
                <a:solidFill>
                  <a:srgbClr val="00B0F0"/>
                </a:solidFill>
              </a:rPr>
              <a:t>01267 235413</a:t>
            </a:r>
          </a:p>
        </p:txBody>
      </p:sp>
      <p:pic>
        <p:nvPicPr>
          <p:cNvPr id="6" name="Picture 5" descr="University of Wales Trinity Saint David - Wikipedia"/>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1211" y="372836"/>
            <a:ext cx="2774681" cy="1106536"/>
          </a:xfrm>
          <a:prstGeom prst="rect">
            <a:avLst/>
          </a:prstGeom>
        </p:spPr>
      </p:pic>
    </p:spTree>
    <p:extLst>
      <p:ext uri="{BB962C8B-B14F-4D97-AF65-F5344CB8AC3E}">
        <p14:creationId xmlns:p14="http://schemas.microsoft.com/office/powerpoint/2010/main" val="22502142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392405" y="2102148"/>
            <a:ext cx="5334000" cy="4024125"/>
          </a:xfrm>
        </p:spPr>
        <p:txBody>
          <a:bodyPr>
            <a:normAutofit fontScale="77500" lnSpcReduction="20000"/>
          </a:bodyPr>
          <a:lstStyle/>
          <a:p>
            <a:r>
              <a:rPr lang="en-GB" sz="3600" b="1" dirty="0"/>
              <a:t>A </a:t>
            </a:r>
            <a:r>
              <a:rPr lang="en-GB" sz="3600" b="1" dirty="0" err="1"/>
              <a:t>chofiwch</a:t>
            </a:r>
            <a:r>
              <a:rPr lang="en-GB" sz="3600" b="1" dirty="0"/>
              <a:t>…….</a:t>
            </a:r>
          </a:p>
          <a:p>
            <a:endParaRPr lang="en-GB" sz="5400" b="1" i="1" u="sng" dirty="0">
              <a:solidFill>
                <a:srgbClr val="FF0000"/>
              </a:solidFill>
              <a:effectLst>
                <a:outerShdw blurRad="38100" dist="38100" dir="2700000" algn="tl">
                  <a:srgbClr val="000000">
                    <a:alpha val="43137"/>
                  </a:srgbClr>
                </a:outerShdw>
              </a:effectLst>
            </a:endParaRPr>
          </a:p>
          <a:p>
            <a:r>
              <a:rPr lang="en-GB" sz="5400" b="1" i="1" dirty="0">
                <a:solidFill>
                  <a:srgbClr val="FF0000"/>
                </a:solidFill>
                <a:effectLst>
                  <a:outerShdw blurRad="38100" dist="38100" dir="2700000" algn="tl">
                    <a:srgbClr val="000000">
                      <a:alpha val="43137"/>
                    </a:srgbClr>
                  </a:outerShdw>
                </a:effectLst>
              </a:rPr>
              <a:t>PEIDIWCH</a:t>
            </a:r>
          </a:p>
          <a:p>
            <a:pPr marL="0" indent="0">
              <a:buNone/>
            </a:pPr>
            <a:r>
              <a:rPr lang="en-GB" sz="5400" b="1" i="1" dirty="0">
                <a:solidFill>
                  <a:srgbClr val="FF0000"/>
                </a:solidFill>
                <a:effectLst>
                  <a:outerShdw blurRad="38100" dist="38100" dir="2700000" algn="tl">
                    <a:srgbClr val="000000">
                      <a:alpha val="43137"/>
                    </a:srgbClr>
                  </a:outerShdw>
                </a:effectLst>
                <a:latin typeface="Calibri" panose="020F0502020204030204" pitchFamily="34" charset="0"/>
              </a:rPr>
              <a:t>Â</a:t>
            </a:r>
            <a:r>
              <a:rPr lang="en-GB" sz="5400" b="1" i="1" dirty="0">
                <a:solidFill>
                  <a:srgbClr val="FF0000"/>
                </a:solidFill>
                <a:effectLst>
                  <a:outerShdw blurRad="38100" dist="38100" dir="2700000" algn="tl">
                    <a:srgbClr val="000000">
                      <a:alpha val="43137"/>
                    </a:srgbClr>
                  </a:outerShdw>
                </a:effectLst>
              </a:rPr>
              <a:t> PHOENI…</a:t>
            </a:r>
          </a:p>
          <a:p>
            <a:pPr marL="0" indent="0">
              <a:buNone/>
            </a:pPr>
            <a:r>
              <a:rPr lang="en-GB" sz="5400" b="1" i="1" dirty="0">
                <a:solidFill>
                  <a:srgbClr val="FF0000"/>
                </a:solidFill>
                <a:effectLst>
                  <a:outerShdw blurRad="38100" dist="38100" dir="2700000" algn="tl">
                    <a:srgbClr val="000000">
                      <a:alpha val="43137"/>
                    </a:srgbClr>
                  </a:outerShdw>
                </a:effectLst>
              </a:rPr>
              <a:t>I NI YMA I’CH HELPU I LWYDDO !</a:t>
            </a:r>
            <a:endParaRPr lang="en-US" sz="5400" b="1" i="1" dirty="0">
              <a:solidFill>
                <a:srgbClr val="FF0000"/>
              </a:solidFill>
              <a:effectLst>
                <a:outerShdw blurRad="38100" dist="38100" dir="2700000" algn="tl">
                  <a:srgbClr val="000000">
                    <a:alpha val="43137"/>
                  </a:srgbClr>
                </a:outerShdw>
              </a:effectLst>
            </a:endParaRPr>
          </a:p>
        </p:txBody>
      </p:sp>
      <p:sp>
        <p:nvSpPr>
          <p:cNvPr id="6" name="Content Placeholder 5"/>
          <p:cNvSpPr>
            <a:spLocks noGrp="1"/>
          </p:cNvSpPr>
          <p:nvPr>
            <p:ph sz="half" idx="2"/>
          </p:nvPr>
        </p:nvSpPr>
        <p:spPr>
          <a:xfrm>
            <a:off x="6727846" y="2102148"/>
            <a:ext cx="5334000" cy="4024125"/>
          </a:xfrm>
        </p:spPr>
        <p:txBody>
          <a:bodyPr>
            <a:normAutofit fontScale="77500" lnSpcReduction="20000"/>
          </a:bodyPr>
          <a:lstStyle/>
          <a:p>
            <a:r>
              <a:rPr lang="en-GB" sz="3600" b="1" dirty="0"/>
              <a:t>And remember……..</a:t>
            </a:r>
          </a:p>
          <a:p>
            <a:pPr marL="0" indent="0">
              <a:buNone/>
            </a:pPr>
            <a:endParaRPr lang="en-GB" sz="6600" b="1" i="1" u="sng" dirty="0">
              <a:solidFill>
                <a:srgbClr val="FF0000"/>
              </a:solidFill>
              <a:effectLst>
                <a:outerShdw blurRad="38100" dist="38100" dir="2700000" algn="tl">
                  <a:srgbClr val="000000">
                    <a:alpha val="43137"/>
                  </a:srgbClr>
                </a:outerShdw>
              </a:effectLst>
            </a:endParaRPr>
          </a:p>
          <a:p>
            <a:r>
              <a:rPr lang="en-GB" sz="6600" b="1" i="1" dirty="0">
                <a:solidFill>
                  <a:srgbClr val="FF0000"/>
                </a:solidFill>
                <a:effectLst>
                  <a:outerShdw blurRad="38100" dist="38100" dir="2700000" algn="tl">
                    <a:srgbClr val="000000">
                      <a:alpha val="43137"/>
                    </a:srgbClr>
                  </a:outerShdw>
                </a:effectLst>
              </a:rPr>
              <a:t>DON’T WORRY...WERE HERE TO HELP YOU SUCCEED!</a:t>
            </a:r>
            <a:endParaRPr lang="en-US" sz="6600" b="1" i="1" dirty="0">
              <a:solidFill>
                <a:srgbClr val="FF0000"/>
              </a:solidFill>
              <a:effectLst>
                <a:outerShdw blurRad="38100" dist="38100" dir="2700000" algn="tl">
                  <a:srgbClr val="000000">
                    <a:alpha val="43137"/>
                  </a:srgbClr>
                </a:outerShdw>
              </a:effectLst>
            </a:endParaRPr>
          </a:p>
        </p:txBody>
      </p:sp>
      <p:pic>
        <p:nvPicPr>
          <p:cNvPr id="7" name="Picture 6" descr="University of Wales Trinity Saint David - Wikipedia"/>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9668" y="441510"/>
            <a:ext cx="2774681" cy="1106536"/>
          </a:xfrm>
          <a:prstGeom prst="rect">
            <a:avLst/>
          </a:prstGeom>
        </p:spPr>
      </p:pic>
      <p:pic>
        <p:nvPicPr>
          <p:cNvPr id="2" name="Picture 1" descr="Pharrell Williams Happy -minions - YouTube"/>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82222" y="921553"/>
            <a:ext cx="2945624" cy="1656914"/>
          </a:xfrm>
          <a:prstGeom prst="rect">
            <a:avLst/>
          </a:prstGeom>
        </p:spPr>
      </p:pic>
    </p:spTree>
    <p:extLst>
      <p:ext uri="{BB962C8B-B14F-4D97-AF65-F5344CB8AC3E}">
        <p14:creationId xmlns:p14="http://schemas.microsoft.com/office/powerpoint/2010/main" val="3486732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449" y="764373"/>
            <a:ext cx="10666751" cy="1293028"/>
          </a:xfrm>
        </p:spPr>
        <p:txBody>
          <a:bodyPr/>
          <a:lstStyle/>
          <a:p>
            <a:r>
              <a:rPr lang="en-GB" b="1" dirty="0">
                <a:solidFill>
                  <a:srgbClr val="0070C0"/>
                </a:solidFill>
              </a:rPr>
              <a:t>EGWYL TAN 11:15/</a:t>
            </a:r>
            <a:r>
              <a:rPr lang="en-GB" b="1" dirty="0"/>
              <a:t>BREAK UNTIL 11:15</a:t>
            </a:r>
          </a:p>
        </p:txBody>
      </p:sp>
      <p:pic>
        <p:nvPicPr>
          <p:cNvPr id="7" name="Content Placeholder 6" descr="Hong Kong-style milk tea - Wikipedia"/>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94261" y="1949189"/>
            <a:ext cx="1820594" cy="1365446"/>
          </a:xfrm>
        </p:spPr>
      </p:pic>
      <p:pic>
        <p:nvPicPr>
          <p:cNvPr id="8" name="Content Placeholder 7" descr="File:Love Coffee.jpg - Wikipedia"/>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715593" y="2057401"/>
            <a:ext cx="2078636" cy="1558977"/>
          </a:xfrm>
        </p:spPr>
      </p:pic>
      <p:pic>
        <p:nvPicPr>
          <p:cNvPr id="9" name="Picture 8" descr="Drinks PNG Transparent Images | PNG All"/>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75731" y="2285050"/>
            <a:ext cx="2236036" cy="3354054"/>
          </a:xfrm>
          <a:prstGeom prst="rect">
            <a:avLst/>
          </a:prstGeom>
        </p:spPr>
      </p:pic>
      <p:pic>
        <p:nvPicPr>
          <p:cNvPr id="10" name="Picture 9" descr="Drinks PNG Transparent Images | PNG All"/>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29097" y="3962077"/>
            <a:ext cx="2710234" cy="2436327"/>
          </a:xfrm>
          <a:prstGeom prst="rect">
            <a:avLst/>
          </a:prstGeom>
        </p:spPr>
      </p:pic>
      <p:pic>
        <p:nvPicPr>
          <p:cNvPr id="11" name="Picture 10" descr="Generic white cup of hot black tea - Free Stock Image"/>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97095" y="4514818"/>
            <a:ext cx="1999980" cy="1330844"/>
          </a:xfrm>
          <a:prstGeom prst="rect">
            <a:avLst/>
          </a:prstGeom>
        </p:spPr>
      </p:pic>
      <p:pic>
        <p:nvPicPr>
          <p:cNvPr id="12" name="Picture 11" descr="Free photo: Beer, Beer Mug, Foam, The Thirst - Free Image ..."/>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170" y="3923007"/>
            <a:ext cx="2042842" cy="2223502"/>
          </a:xfrm>
          <a:prstGeom prst="rect">
            <a:avLst/>
          </a:prstGeom>
        </p:spPr>
      </p:pic>
      <p:pic>
        <p:nvPicPr>
          <p:cNvPr id="13" name="Picture 12" descr="Juice - Wikipedia"/>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337548" y="1753056"/>
            <a:ext cx="1540084" cy="2189486"/>
          </a:xfrm>
          <a:prstGeom prst="rect">
            <a:avLst/>
          </a:prstGeom>
        </p:spPr>
      </p:pic>
      <p:pic>
        <p:nvPicPr>
          <p:cNvPr id="14" name="Picture 13" descr="gravity - How fast does water fall in the middle of a very ..."/>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039671" y="4559739"/>
            <a:ext cx="1675922" cy="1793254"/>
          </a:xfrm>
          <a:prstGeom prst="rect">
            <a:avLst/>
          </a:prstGeom>
        </p:spPr>
      </p:pic>
    </p:spTree>
    <p:extLst>
      <p:ext uri="{BB962C8B-B14F-4D97-AF65-F5344CB8AC3E}">
        <p14:creationId xmlns:p14="http://schemas.microsoft.com/office/powerpoint/2010/main" val="294380039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90</TotalTime>
  <Words>1719</Words>
  <Application>Microsoft Office PowerPoint</Application>
  <PresentationFormat>Widescreen</PresentationFormat>
  <Paragraphs>213</Paragraphs>
  <Slides>21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Century Gothic</vt:lpstr>
      <vt:lpstr>Segoe UI</vt:lpstr>
      <vt:lpstr>Wingdings 2</vt:lpstr>
      <vt:lpstr>Vapor Trail</vt:lpstr>
      <vt:lpstr>Croeso nôL I ASTUDIAETHAU ADDYSG: Cynradd  WELCOME BACK TO education studies: primary </vt:lpstr>
      <vt:lpstr>CYFLWYNIADAU/INTRODUCTIONS</vt:lpstr>
      <vt:lpstr>CROESO I LEFEL 5/WELCOME TO LEVEL 5</vt:lpstr>
      <vt:lpstr>PowerPoint Presentation</vt:lpstr>
      <vt:lpstr>Expectations</vt:lpstr>
      <vt:lpstr>FEEDBACK</vt:lpstr>
      <vt:lpstr>addysgu/teaching</vt:lpstr>
      <vt:lpstr> AMSERLEN BLWYDDYN 2/YEAR 2 TIMETABLE </vt:lpstr>
      <vt:lpstr>MODYLAU CYFFREDIN/COMMON MODULES</vt:lpstr>
      <vt:lpstr>PowerPoint Presentation</vt:lpstr>
      <vt:lpstr>RôL TIWTORIAID CEFNOGAETH ACADEMAIDD</vt:lpstr>
      <vt:lpstr>PowerPoint Presentation</vt:lpstr>
      <vt:lpstr>Pwy yw fy nhiwtor L5?/Who is my L5 tutor?</vt:lpstr>
      <vt:lpstr>Reflect App</vt:lpstr>
      <vt:lpstr>App 'Reflect'</vt:lpstr>
      <vt:lpstr> MICROSOFT TEAMS</vt:lpstr>
      <vt:lpstr>PowerPoint Presentation</vt:lpstr>
      <vt:lpstr>Use the ‘raise hand’ or ‘chat’ features</vt:lpstr>
      <vt:lpstr>GCSE English &amp; Maths TGAU Saesneg &amp; Maths</vt:lpstr>
      <vt:lpstr>PowerPoint Presentation</vt:lpstr>
      <vt:lpstr>EGWYL TAN 11:15/BREAK UNTIL 11:15</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I ASTUDIAETHAU ADDYSG: Cynradd  and introduction to education studies: primary</dc:title>
  <dc:creator>Helen A Griffiths</dc:creator>
  <cp:lastModifiedBy>Alison Murphy</cp:lastModifiedBy>
  <cp:revision>25</cp:revision>
  <dcterms:created xsi:type="dcterms:W3CDTF">2020-09-15T14:27:16Z</dcterms:created>
  <dcterms:modified xsi:type="dcterms:W3CDTF">2021-09-15T10:37:43Z</dcterms:modified>
</cp:coreProperties>
</file>