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277" r:id="rId2"/>
    <p:sldId id="415" r:id="rId3"/>
    <p:sldId id="419" r:id="rId4"/>
    <p:sldId id="420" r:id="rId5"/>
    <p:sldId id="427" r:id="rId6"/>
    <p:sldId id="421" r:id="rId7"/>
    <p:sldId id="429" r:id="rId8"/>
    <p:sldId id="430" r:id="rId9"/>
    <p:sldId id="431" r:id="rId10"/>
    <p:sldId id="432" r:id="rId11"/>
    <p:sldId id="465" r:id="rId12"/>
    <p:sldId id="466" r:id="rId13"/>
    <p:sldId id="467" r:id="rId14"/>
    <p:sldId id="434" r:id="rId15"/>
    <p:sldId id="435" r:id="rId16"/>
    <p:sldId id="436" r:id="rId17"/>
    <p:sldId id="422" r:id="rId18"/>
    <p:sldId id="423" r:id="rId19"/>
    <p:sldId id="424" r:id="rId20"/>
    <p:sldId id="440" r:id="rId21"/>
    <p:sldId id="445" r:id="rId22"/>
    <p:sldId id="446" r:id="rId23"/>
    <p:sldId id="441" r:id="rId24"/>
    <p:sldId id="442" r:id="rId25"/>
    <p:sldId id="447" r:id="rId26"/>
    <p:sldId id="443" r:id="rId27"/>
    <p:sldId id="448" r:id="rId28"/>
    <p:sldId id="452" r:id="rId29"/>
    <p:sldId id="453" r:id="rId30"/>
    <p:sldId id="455" r:id="rId31"/>
    <p:sldId id="450" r:id="rId32"/>
    <p:sldId id="451" r:id="rId33"/>
    <p:sldId id="456" r:id="rId34"/>
    <p:sldId id="457" r:id="rId35"/>
    <p:sldId id="459" r:id="rId36"/>
    <p:sldId id="460" r:id="rId37"/>
    <p:sldId id="461" r:id="rId38"/>
    <p:sldId id="463" r:id="rId39"/>
    <p:sldId id="464" r:id="rId40"/>
    <p:sldId id="468" r:id="rId4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87" autoAdjust="0"/>
    <p:restoredTop sz="93347" autoAdjust="0"/>
  </p:normalViewPr>
  <p:slideViewPr>
    <p:cSldViewPr>
      <p:cViewPr varScale="1">
        <p:scale>
          <a:sx n="116" d="100"/>
          <a:sy n="116" d="100"/>
        </p:scale>
        <p:origin x="184" y="2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811156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693892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273947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3693260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732800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31464901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09/11/2020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09/11/2020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09/11/2020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09/11/2020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09/11/2020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09/11/2020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09/11/2020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09/11/2020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09/11/2020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09/11/2020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09/11/2020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09/11/2020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en.wikipedia.org/wiki/PageRan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meonLcN7LD4"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dirty="0"/>
              <a:t>LCBB5000</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b="1" dirty="0">
                <a:solidFill>
                  <a:schemeClr val="accent2"/>
                </a:solidFill>
              </a:rPr>
              <a:t>Data Handling &amp; Business Intelligence</a:t>
            </a:r>
          </a:p>
          <a:p>
            <a:pPr eaLnBrk="1" hangingPunct="1"/>
            <a:r>
              <a:rPr lang="en-GB" altLang="en-US" b="1" dirty="0">
                <a:solidFill>
                  <a:schemeClr val="accent2"/>
                </a:solidFill>
              </a:rPr>
              <a:t>Week – 6</a:t>
            </a:r>
          </a:p>
          <a:p>
            <a:pPr eaLnBrk="1" hangingPunct="1">
              <a:defRPr/>
            </a:pPr>
            <a:r>
              <a:rPr lang="en-US" b="1" dirty="0">
                <a:solidFill>
                  <a:schemeClr val="accent2"/>
                </a:solidFill>
              </a:rPr>
              <a:t>Web Analytics, Web Mining, and Social Analytics</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dirty="0"/>
              <a:t>Learning Objectives</a:t>
            </a:r>
          </a:p>
        </p:txBody>
      </p:sp>
      <p:sp>
        <p:nvSpPr>
          <p:cNvPr id="3" name="Content Placeholder 2"/>
          <p:cNvSpPr>
            <a:spLocks noGrp="1"/>
          </p:cNvSpPr>
          <p:nvPr>
            <p:ph idx="1"/>
          </p:nvPr>
        </p:nvSpPr>
        <p:spPr>
          <a:xfrm>
            <a:off x="728376" y="1074642"/>
            <a:ext cx="7971000" cy="4800600"/>
          </a:xfrm>
        </p:spPr>
        <p:txBody>
          <a:bodyPr/>
          <a:lstStyle/>
          <a:p>
            <a:r>
              <a:rPr lang="en-US" sz="2400" dirty="0"/>
              <a:t>Define Web mining and understand its taxonomy and its application areas</a:t>
            </a:r>
          </a:p>
          <a:p>
            <a:r>
              <a:rPr lang="en-US" sz="2400" dirty="0"/>
              <a:t>Understand the internals of Web search engines</a:t>
            </a:r>
          </a:p>
          <a:p>
            <a:r>
              <a:rPr lang="en-US" sz="2400" dirty="0"/>
              <a:t>Learn the details about search engine optimization</a:t>
            </a:r>
          </a:p>
          <a:p>
            <a:r>
              <a:rPr lang="en-US" sz="2400" dirty="0"/>
              <a:t>Define Web usage mining and learn its business application</a:t>
            </a:r>
          </a:p>
          <a:p>
            <a:r>
              <a:rPr lang="en-US" sz="2400" dirty="0"/>
              <a:t>Understand social networks and social analytics and their practical applications</a:t>
            </a:r>
          </a:p>
          <a:p>
            <a:r>
              <a:rPr lang="en-US" sz="2400" dirty="0"/>
              <a:t>Define </a:t>
            </a:r>
            <a:r>
              <a:rPr lang="en-US" sz="2400" i="1" dirty="0"/>
              <a:t>social network analysis </a:t>
            </a:r>
            <a:r>
              <a:rPr lang="en-US" sz="2400" dirty="0"/>
              <a:t>and become familiar with its application areas</a:t>
            </a:r>
          </a:p>
          <a:p>
            <a:r>
              <a:rPr lang="en-US" sz="2400" dirty="0"/>
              <a:t>Understand social media analytics and its use for better customer engagement</a:t>
            </a:r>
          </a:p>
          <a:p>
            <a:pPr marL="0" indent="0">
              <a:buNone/>
            </a:pPr>
            <a:endParaRPr lang="en-US" sz="2400" dirty="0"/>
          </a:p>
        </p:txBody>
      </p:sp>
    </p:spTree>
    <p:extLst>
      <p:ext uri="{BB962C8B-B14F-4D97-AF65-F5344CB8AC3E}">
        <p14:creationId xmlns:p14="http://schemas.microsoft.com/office/powerpoint/2010/main" val="40463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US" dirty="0"/>
              <a:t>Web Mining Overview</a:t>
            </a:r>
          </a:p>
        </p:txBody>
      </p:sp>
      <p:sp>
        <p:nvSpPr>
          <p:cNvPr id="3" name="Content Placeholder 2"/>
          <p:cNvSpPr>
            <a:spLocks noGrp="1"/>
          </p:cNvSpPr>
          <p:nvPr>
            <p:ph idx="1"/>
          </p:nvPr>
        </p:nvSpPr>
        <p:spPr>
          <a:xfrm>
            <a:off x="457200" y="764704"/>
            <a:ext cx="8229600" cy="4752529"/>
          </a:xfrm>
        </p:spPr>
        <p:txBody>
          <a:bodyPr>
            <a:noAutofit/>
          </a:bodyPr>
          <a:lstStyle/>
          <a:p>
            <a:r>
              <a:rPr lang="en-US" sz="3200" dirty="0"/>
              <a:t>Web is the largest repository of data</a:t>
            </a:r>
          </a:p>
          <a:p>
            <a:r>
              <a:rPr lang="en-US" sz="3200" dirty="0"/>
              <a:t>Data is in HTML, XML, text format</a:t>
            </a:r>
          </a:p>
          <a:p>
            <a:r>
              <a:rPr lang="en-US" sz="3200" dirty="0"/>
              <a:t>Challenges (of processing Web data)</a:t>
            </a:r>
          </a:p>
          <a:p>
            <a:pPr lvl="1"/>
            <a:r>
              <a:rPr lang="en-US" sz="2800" dirty="0"/>
              <a:t>The Web is too big for effective data mining</a:t>
            </a:r>
          </a:p>
          <a:p>
            <a:pPr lvl="1"/>
            <a:r>
              <a:rPr lang="en-US" sz="2800" dirty="0"/>
              <a:t>The Web is too complex</a:t>
            </a:r>
          </a:p>
          <a:p>
            <a:pPr lvl="1"/>
            <a:r>
              <a:rPr lang="en-US" sz="2800" dirty="0"/>
              <a:t>The Web is too dynamic</a:t>
            </a:r>
          </a:p>
          <a:p>
            <a:pPr lvl="1"/>
            <a:r>
              <a:rPr lang="en-US" sz="2800" dirty="0"/>
              <a:t>The Web is not specific to a domain</a:t>
            </a:r>
          </a:p>
          <a:p>
            <a:pPr lvl="1"/>
            <a:r>
              <a:rPr lang="en-US" sz="2800" dirty="0"/>
              <a:t>The Web has everything</a:t>
            </a:r>
            <a:endParaRPr lang="en-US" sz="1050" dirty="0"/>
          </a:p>
          <a:p>
            <a:r>
              <a:rPr lang="en-US" sz="3200" dirty="0"/>
              <a:t>Opportunities and challenges are great!</a:t>
            </a:r>
            <a:r>
              <a:rPr lang="en-US" sz="3200" dirty="0">
                <a:solidFill>
                  <a:srgbClr val="FF3300"/>
                </a:solidFill>
              </a:rPr>
              <a:t> </a:t>
            </a:r>
          </a:p>
        </p:txBody>
      </p:sp>
    </p:spTree>
    <p:extLst>
      <p:ext uri="{BB962C8B-B14F-4D97-AF65-F5344CB8AC3E}">
        <p14:creationId xmlns:p14="http://schemas.microsoft.com/office/powerpoint/2010/main" val="4199750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Mining</a:t>
            </a:r>
          </a:p>
        </p:txBody>
      </p:sp>
      <p:sp>
        <p:nvSpPr>
          <p:cNvPr id="3" name="Content Placeholder 2"/>
          <p:cNvSpPr>
            <a:spLocks noGrp="1"/>
          </p:cNvSpPr>
          <p:nvPr>
            <p:ph idx="1"/>
          </p:nvPr>
        </p:nvSpPr>
        <p:spPr>
          <a:xfrm>
            <a:off x="381000" y="1086211"/>
            <a:ext cx="8382000" cy="5486400"/>
          </a:xfrm>
        </p:spPr>
        <p:txBody>
          <a:bodyPr/>
          <a:lstStyle/>
          <a:p>
            <a:r>
              <a:rPr lang="en-US" sz="3000" dirty="0">
                <a:effectLst>
                  <a:outerShdw blurRad="38100" dist="38100" dir="2700000" algn="tl">
                    <a:srgbClr val="000000">
                      <a:alpha val="43137"/>
                    </a:srgbClr>
                  </a:outerShdw>
                </a:effectLst>
              </a:rPr>
              <a:t>Web mining </a:t>
            </a:r>
            <a:r>
              <a:rPr lang="en-US" sz="3000" dirty="0"/>
              <a:t>(or Web data mining) is the </a:t>
            </a:r>
            <a:r>
              <a:rPr lang="en-US" sz="3000" u="sng" dirty="0"/>
              <a:t>process</a:t>
            </a:r>
            <a:r>
              <a:rPr lang="en-US" sz="3000" dirty="0"/>
              <a:t> of discovering intrinsic relationships from Web data (textual, linkage, or usage)</a:t>
            </a:r>
          </a:p>
          <a:p>
            <a:r>
              <a:rPr lang="en-US" sz="3000" dirty="0"/>
              <a:t>Is it the same as data mining on data generated on the Internet?</a:t>
            </a:r>
          </a:p>
          <a:p>
            <a:r>
              <a:rPr lang="en-US" sz="3000" dirty="0"/>
              <a:t>Web data?</a:t>
            </a:r>
          </a:p>
          <a:p>
            <a:pPr lvl="1"/>
            <a:r>
              <a:rPr lang="en-US" dirty="0"/>
              <a:t>Content, Link, Log, …</a:t>
            </a:r>
            <a:endParaRPr lang="en-US" sz="1800" dirty="0"/>
          </a:p>
          <a:p>
            <a:r>
              <a:rPr lang="en-US" sz="3000" dirty="0"/>
              <a:t>Web Mining versus Web Analytics</a:t>
            </a:r>
          </a:p>
          <a:p>
            <a:pPr lvl="1"/>
            <a:r>
              <a:rPr lang="en-US" dirty="0"/>
              <a:t>Look at the simple taxonomy on the next slide</a:t>
            </a:r>
          </a:p>
        </p:txBody>
      </p:sp>
    </p:spTree>
    <p:extLst>
      <p:ext uri="{BB962C8B-B14F-4D97-AF65-F5344CB8AC3E}">
        <p14:creationId xmlns:p14="http://schemas.microsoft.com/office/powerpoint/2010/main" val="3122197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dirty="0"/>
              <a:t>Web Mining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584" y="836712"/>
            <a:ext cx="7674728" cy="4856561"/>
          </a:xfrm>
          <a:prstGeom prst="rect">
            <a:avLst/>
          </a:prstGeom>
          <a:noFill/>
          <a:ln>
            <a:noFill/>
          </a:ln>
        </p:spPr>
      </p:pic>
    </p:spTree>
    <p:extLst>
      <p:ext uri="{BB962C8B-B14F-4D97-AF65-F5344CB8AC3E}">
        <p14:creationId xmlns:p14="http://schemas.microsoft.com/office/powerpoint/2010/main" val="1684852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Content/Structure Mining</a:t>
            </a:r>
          </a:p>
        </p:txBody>
      </p:sp>
      <p:sp>
        <p:nvSpPr>
          <p:cNvPr id="3" name="Content Placeholder 2"/>
          <p:cNvSpPr>
            <a:spLocks noGrp="1"/>
          </p:cNvSpPr>
          <p:nvPr>
            <p:ph idx="1"/>
          </p:nvPr>
        </p:nvSpPr>
        <p:spPr>
          <a:xfrm>
            <a:off x="685800" y="1600200"/>
            <a:ext cx="8382000" cy="4800600"/>
          </a:xfrm>
        </p:spPr>
        <p:txBody>
          <a:bodyPr>
            <a:normAutofit/>
          </a:bodyPr>
          <a:lstStyle/>
          <a:p>
            <a:r>
              <a:rPr lang="en-US" dirty="0"/>
              <a:t>Mining the textual content on the Web</a:t>
            </a:r>
          </a:p>
          <a:p>
            <a:r>
              <a:rPr lang="en-US" dirty="0"/>
              <a:t>Data collection via Web Crawlers/Spiders</a:t>
            </a:r>
          </a:p>
          <a:p>
            <a:pPr lvl="3"/>
            <a:endParaRPr lang="en-US" dirty="0"/>
          </a:p>
          <a:p>
            <a:r>
              <a:rPr lang="en-US" dirty="0"/>
              <a:t>Web pages include hyperlinks</a:t>
            </a:r>
          </a:p>
          <a:p>
            <a:pPr lvl="1"/>
            <a:r>
              <a:rPr lang="en-US" dirty="0"/>
              <a:t>Authoritative pages</a:t>
            </a:r>
          </a:p>
          <a:p>
            <a:pPr lvl="1"/>
            <a:r>
              <a:rPr lang="en-US" dirty="0"/>
              <a:t>Hubs </a:t>
            </a:r>
          </a:p>
          <a:p>
            <a:pPr lvl="1"/>
            <a:r>
              <a:rPr lang="en-US" dirty="0"/>
              <a:t>hyperlink-induced topic search (HITS) alg.</a:t>
            </a:r>
          </a:p>
        </p:txBody>
      </p:sp>
    </p:spTree>
    <p:extLst>
      <p:ext uri="{BB962C8B-B14F-4D97-AF65-F5344CB8AC3E}">
        <p14:creationId xmlns:p14="http://schemas.microsoft.com/office/powerpoint/2010/main" val="2593155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Search Engines</a:t>
            </a:r>
          </a:p>
        </p:txBody>
      </p:sp>
      <p:sp>
        <p:nvSpPr>
          <p:cNvPr id="3" name="Content Placeholder 2"/>
          <p:cNvSpPr>
            <a:spLocks noGrp="1"/>
          </p:cNvSpPr>
          <p:nvPr>
            <p:ph idx="1"/>
          </p:nvPr>
        </p:nvSpPr>
        <p:spPr>
          <a:xfrm>
            <a:off x="683568" y="1028700"/>
            <a:ext cx="8305800" cy="4800600"/>
          </a:xfrm>
        </p:spPr>
        <p:txBody>
          <a:bodyPr/>
          <a:lstStyle/>
          <a:p>
            <a:r>
              <a:rPr lang="en-US" sz="3000" dirty="0"/>
              <a:t>Google, Bing, Yahoo, …</a:t>
            </a:r>
          </a:p>
          <a:p>
            <a:r>
              <a:rPr lang="en-US" sz="3000" dirty="0"/>
              <a:t>For what reason do you use search engines?</a:t>
            </a:r>
          </a:p>
          <a:p>
            <a:r>
              <a:rPr lang="en-US" sz="3000" dirty="0">
                <a:solidFill>
                  <a:srgbClr val="F85E08"/>
                </a:solidFill>
              </a:rPr>
              <a:t>Search engine </a:t>
            </a:r>
            <a:r>
              <a:rPr lang="en-US" sz="3000" dirty="0"/>
              <a:t>is a software program that searches for documents (Internet sites or files) based on the keywords (individual words, multi-word terms, or a complete sentence) that users have provided that have to do with the subject of their inquiry</a:t>
            </a:r>
          </a:p>
          <a:p>
            <a:r>
              <a:rPr lang="en-US" dirty="0"/>
              <a:t>They are the workhorses of the Internet</a:t>
            </a:r>
          </a:p>
        </p:txBody>
      </p:sp>
    </p:spTree>
    <p:extLst>
      <p:ext uri="{BB962C8B-B14F-4D97-AF65-F5344CB8AC3E}">
        <p14:creationId xmlns:p14="http://schemas.microsoft.com/office/powerpoint/2010/main" val="159773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Structure of a </a:t>
            </a:r>
            <a:br>
              <a:rPr lang="en-US" dirty="0"/>
            </a:br>
            <a:r>
              <a:rPr lang="en-US" dirty="0"/>
              <a:t>Typical Internet Search Engine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133600"/>
            <a:ext cx="8737600" cy="3276600"/>
          </a:xfrm>
          <a:prstGeom prst="rect">
            <a:avLst/>
          </a:prstGeom>
          <a:noFill/>
          <a:ln>
            <a:noFill/>
          </a:ln>
        </p:spPr>
      </p:pic>
    </p:spTree>
    <p:extLst>
      <p:ext uri="{BB962C8B-B14F-4D97-AF65-F5344CB8AC3E}">
        <p14:creationId xmlns:p14="http://schemas.microsoft.com/office/powerpoint/2010/main" val="1369843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Anatomy of a Search Engine</a:t>
            </a:r>
          </a:p>
        </p:txBody>
      </p:sp>
      <p:sp>
        <p:nvSpPr>
          <p:cNvPr id="3" name="Content Placeholder 2"/>
          <p:cNvSpPr>
            <a:spLocks noGrp="1"/>
          </p:cNvSpPr>
          <p:nvPr>
            <p:ph idx="1"/>
          </p:nvPr>
        </p:nvSpPr>
        <p:spPr>
          <a:xfrm>
            <a:off x="446517" y="1124744"/>
            <a:ext cx="8229600" cy="3917032"/>
          </a:xfrm>
        </p:spPr>
        <p:txBody>
          <a:bodyPr/>
          <a:lstStyle/>
          <a:p>
            <a:pPr marL="514350" indent="-514350">
              <a:buClr>
                <a:srgbClr val="F85E08"/>
              </a:buClr>
              <a:buSzPct val="80000"/>
              <a:buFont typeface="+mj-lt"/>
              <a:buAutoNum type="arabicPeriod"/>
            </a:pPr>
            <a:r>
              <a:rPr lang="en-US" dirty="0">
                <a:solidFill>
                  <a:srgbClr val="F85E08"/>
                </a:solidFill>
                <a:effectLst>
                  <a:outerShdw blurRad="38100" dist="38100" dir="2700000" algn="tl">
                    <a:srgbClr val="000000">
                      <a:alpha val="43137"/>
                    </a:srgbClr>
                  </a:outerShdw>
                </a:effectLst>
              </a:rPr>
              <a:t>Development Cycle</a:t>
            </a:r>
          </a:p>
          <a:p>
            <a:pPr lvl="1"/>
            <a:r>
              <a:rPr lang="en-US" dirty="0"/>
              <a:t>Web Crawler</a:t>
            </a:r>
          </a:p>
          <a:p>
            <a:pPr lvl="1"/>
            <a:r>
              <a:rPr lang="en-US" dirty="0"/>
              <a:t>Document Indexer</a:t>
            </a:r>
          </a:p>
          <a:p>
            <a:pPr lvl="1"/>
            <a:r>
              <a:rPr lang="en-US" dirty="0"/>
              <a:t>Steps</a:t>
            </a:r>
          </a:p>
          <a:p>
            <a:pPr lvl="2"/>
            <a:r>
              <a:rPr lang="en-US" dirty="0">
                <a:solidFill>
                  <a:srgbClr val="F85E08"/>
                </a:solidFill>
              </a:rPr>
              <a:t>Step 1 </a:t>
            </a:r>
            <a:r>
              <a:rPr lang="en-US" dirty="0"/>
              <a:t>– Pre-Processing the Documents</a:t>
            </a:r>
          </a:p>
          <a:p>
            <a:pPr lvl="3"/>
            <a:r>
              <a:rPr lang="en-US" dirty="0"/>
              <a:t>Collecting, organizing, and storing</a:t>
            </a:r>
          </a:p>
          <a:p>
            <a:pPr lvl="2"/>
            <a:r>
              <a:rPr lang="en-US" dirty="0">
                <a:solidFill>
                  <a:srgbClr val="F85E08"/>
                </a:solidFill>
              </a:rPr>
              <a:t>Step 2</a:t>
            </a:r>
            <a:r>
              <a:rPr lang="en-US" dirty="0"/>
              <a:t> – Parsing the Documents</a:t>
            </a:r>
          </a:p>
          <a:p>
            <a:pPr lvl="2"/>
            <a:r>
              <a:rPr lang="en-US" dirty="0">
                <a:solidFill>
                  <a:srgbClr val="F85E08"/>
                </a:solidFill>
              </a:rPr>
              <a:t>Step 3</a:t>
            </a:r>
            <a:r>
              <a:rPr lang="en-US" dirty="0"/>
              <a:t> – Creating the Term-by-Document Matrix</a:t>
            </a:r>
          </a:p>
          <a:p>
            <a:pPr lvl="3"/>
            <a:r>
              <a:rPr lang="en-US" dirty="0"/>
              <a:t>How to represent the values (numeric, binary, …)</a:t>
            </a:r>
          </a:p>
          <a:p>
            <a:pPr lvl="3"/>
            <a:r>
              <a:rPr lang="en-US" dirty="0"/>
              <a:t>Term Frequency / Inverse Document Frequency</a:t>
            </a:r>
          </a:p>
        </p:txBody>
      </p:sp>
    </p:spTree>
    <p:extLst>
      <p:ext uri="{BB962C8B-B14F-4D97-AF65-F5344CB8AC3E}">
        <p14:creationId xmlns:p14="http://schemas.microsoft.com/office/powerpoint/2010/main" val="1338697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Anatomy of a Search Engine</a:t>
            </a:r>
          </a:p>
        </p:txBody>
      </p:sp>
      <p:sp>
        <p:nvSpPr>
          <p:cNvPr id="3" name="Content Placeholder 2"/>
          <p:cNvSpPr>
            <a:spLocks noGrp="1"/>
          </p:cNvSpPr>
          <p:nvPr>
            <p:ph idx="1"/>
          </p:nvPr>
        </p:nvSpPr>
        <p:spPr>
          <a:xfrm>
            <a:off x="457200" y="1417638"/>
            <a:ext cx="8229600" cy="3917032"/>
          </a:xfrm>
        </p:spPr>
        <p:txBody>
          <a:bodyPr/>
          <a:lstStyle/>
          <a:p>
            <a:pPr marL="514350" indent="-514350">
              <a:buClr>
                <a:srgbClr val="F85E08"/>
              </a:buClr>
              <a:buSzPct val="80000"/>
              <a:buFont typeface="+mj-lt"/>
              <a:buAutoNum type="arabicPeriod" startAt="2"/>
            </a:pPr>
            <a:r>
              <a:rPr lang="en-US" sz="3600" dirty="0">
                <a:solidFill>
                  <a:srgbClr val="F85E08"/>
                </a:solidFill>
                <a:effectLst>
                  <a:outerShdw blurRad="38100" dist="38100" dir="2700000" algn="tl">
                    <a:srgbClr val="000000">
                      <a:alpha val="43137"/>
                    </a:srgbClr>
                  </a:outerShdw>
                </a:effectLst>
              </a:rPr>
              <a:t>Response Cycle</a:t>
            </a:r>
          </a:p>
          <a:p>
            <a:pPr lvl="1"/>
            <a:r>
              <a:rPr lang="en-US" dirty="0"/>
              <a:t>Query Analyzer</a:t>
            </a:r>
          </a:p>
          <a:p>
            <a:pPr lvl="1"/>
            <a:r>
              <a:rPr lang="en-US" dirty="0"/>
              <a:t>Document Matcher/Ranker</a:t>
            </a:r>
          </a:p>
          <a:p>
            <a:pPr lvl="3"/>
            <a:endParaRPr lang="en-US" dirty="0"/>
          </a:p>
          <a:p>
            <a:r>
              <a:rPr lang="en-US" sz="3600" dirty="0"/>
              <a:t>How does Google do it?</a:t>
            </a:r>
          </a:p>
          <a:p>
            <a:pPr lvl="1"/>
            <a:r>
              <a:rPr lang="en-US" dirty="0"/>
              <a:t>Googlebot</a:t>
            </a:r>
          </a:p>
          <a:p>
            <a:pPr lvl="1"/>
            <a:r>
              <a:rPr lang="en-US" dirty="0"/>
              <a:t>Google indexer</a:t>
            </a:r>
          </a:p>
          <a:p>
            <a:pPr lvl="1"/>
            <a:r>
              <a:rPr lang="en-US" dirty="0"/>
              <a:t>Google Query Processor</a:t>
            </a:r>
          </a:p>
        </p:txBody>
      </p:sp>
    </p:spTree>
    <p:extLst>
      <p:ext uri="{BB962C8B-B14F-4D97-AF65-F5344CB8AC3E}">
        <p14:creationId xmlns:p14="http://schemas.microsoft.com/office/powerpoint/2010/main" val="1917435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EB8F-6C0A-6A47-9FBA-56B808449E52}"/>
              </a:ext>
            </a:extLst>
          </p:cNvPr>
          <p:cNvSpPr>
            <a:spLocks noGrp="1"/>
          </p:cNvSpPr>
          <p:nvPr>
            <p:ph type="title"/>
          </p:nvPr>
        </p:nvSpPr>
        <p:spPr>
          <a:xfrm>
            <a:off x="457200" y="274638"/>
            <a:ext cx="8229600" cy="346050"/>
          </a:xfrm>
        </p:spPr>
        <p:txBody>
          <a:bodyPr/>
          <a:lstStyle/>
          <a:p>
            <a:r>
              <a:rPr lang="en-US" dirty="0"/>
              <a:t>Page Rank	</a:t>
            </a:r>
          </a:p>
        </p:txBody>
      </p:sp>
      <p:sp>
        <p:nvSpPr>
          <p:cNvPr id="3" name="Content Placeholder 2">
            <a:extLst>
              <a:ext uri="{FF2B5EF4-FFF2-40B4-BE49-F238E27FC236}">
                <a16:creationId xmlns:a16="http://schemas.microsoft.com/office/drawing/2014/main" id="{53918182-8F73-8B42-908A-001EA1732A62}"/>
              </a:ext>
            </a:extLst>
          </p:cNvPr>
          <p:cNvSpPr>
            <a:spLocks noGrp="1"/>
          </p:cNvSpPr>
          <p:nvPr>
            <p:ph idx="1"/>
          </p:nvPr>
        </p:nvSpPr>
        <p:spPr>
          <a:xfrm>
            <a:off x="457200" y="764704"/>
            <a:ext cx="8229600" cy="3917032"/>
          </a:xfrm>
        </p:spPr>
        <p:txBody>
          <a:bodyPr/>
          <a:lstStyle/>
          <a:p>
            <a:r>
              <a:rPr lang="en-GB" sz="2800" dirty="0"/>
              <a:t>PageRank is Google’s system of counting link votes and determining which pages are most important based on them. These scores are then used along with many other things to determine if a page will rank well in a search.</a:t>
            </a:r>
          </a:p>
          <a:p>
            <a:r>
              <a:rPr lang="en-GB" sz="2800" dirty="0">
                <a:hlinkClick r:id="rId2">
                  <a:extLst>
                    <a:ext uri="{A12FA001-AC4F-418D-AE19-62706E023703}">
                      <ahyp:hlinkClr xmlns:ahyp="http://schemas.microsoft.com/office/drawing/2018/hyperlinkcolor" val="tx"/>
                    </a:ext>
                  </a:extLst>
                </a:hlinkClick>
              </a:rPr>
              <a:t>PageRank</a:t>
            </a:r>
            <a:r>
              <a:rPr lang="en-GB" sz="2800" dirty="0"/>
              <a:t> (or PR in short) is a system for ranking webpages developed by Google founders Larry Page and Sergey Brin at Stanford University. It's used to give each page a relative score of importance and authority by evaluating the quality and quantity of its links.</a:t>
            </a:r>
          </a:p>
          <a:p>
            <a:pPr marL="0" indent="0">
              <a:buNone/>
            </a:pPr>
            <a:br>
              <a:rPr lang="en-GB" dirty="0"/>
            </a:br>
            <a:endParaRPr lang="en-US" dirty="0"/>
          </a:p>
        </p:txBody>
      </p:sp>
    </p:spTree>
    <p:extLst>
      <p:ext uri="{BB962C8B-B14F-4D97-AF65-F5344CB8AC3E}">
        <p14:creationId xmlns:p14="http://schemas.microsoft.com/office/powerpoint/2010/main" val="393783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07B006-379F-7245-B98B-C4CDDA0440F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2400" b="1"/>
              <a:t>PageRank for a given page = Initial PageRank + (total ranking power ÷ number of outbound links) + …</a:t>
            </a:r>
          </a:p>
          <a:p>
            <a:pPr>
              <a:lnSpc>
                <a:spcPct val="90000"/>
              </a:lnSpc>
            </a:pPr>
            <a:endParaRPr lang="en-US" sz="2400"/>
          </a:p>
        </p:txBody>
      </p:sp>
      <p:pic>
        <p:nvPicPr>
          <p:cNvPr id="1026" name="Picture 2" descr="PageRank Figure A">
            <a:extLst>
              <a:ext uri="{FF2B5EF4-FFF2-40B4-BE49-F238E27FC236}">
                <a16:creationId xmlns:a16="http://schemas.microsoft.com/office/drawing/2014/main" id="{FDE33D27-BD1B-A640-AFA9-14BBF811E4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11818" y="1600201"/>
            <a:ext cx="6120363" cy="39170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094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E48029-40B4-BE4B-AA28-A424035C19F3}"/>
              </a:ext>
            </a:extLst>
          </p:cNvPr>
          <p:cNvSpPr>
            <a:spLocks noGrp="1"/>
          </p:cNvSpPr>
          <p:nvPr>
            <p:ph idx="1"/>
          </p:nvPr>
        </p:nvSpPr>
        <p:spPr/>
        <p:txBody>
          <a:bodyPr/>
          <a:lstStyle/>
          <a:p>
            <a:r>
              <a:rPr lang="en-US" dirty="0">
                <a:hlinkClick r:id="rId2"/>
              </a:rPr>
              <a:t>https://www.youtube.com/watch?v=meonLcN7LD4</a:t>
            </a:r>
            <a:endParaRPr lang="en-US" dirty="0"/>
          </a:p>
        </p:txBody>
      </p:sp>
    </p:spTree>
    <p:extLst>
      <p:ext uri="{BB962C8B-B14F-4D97-AF65-F5344CB8AC3E}">
        <p14:creationId xmlns:p14="http://schemas.microsoft.com/office/powerpoint/2010/main" val="221673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938" y="231776"/>
            <a:ext cx="7916862" cy="1139824"/>
          </a:xfrm>
        </p:spPr>
        <p:txBody>
          <a:bodyPr/>
          <a:lstStyle/>
          <a:p>
            <a:r>
              <a:rPr lang="en-US" dirty="0"/>
              <a:t>Search Engine Optimization (SEO)</a:t>
            </a:r>
          </a:p>
        </p:txBody>
      </p:sp>
      <p:sp>
        <p:nvSpPr>
          <p:cNvPr id="3" name="Content Placeholder 2"/>
          <p:cNvSpPr>
            <a:spLocks noGrp="1"/>
          </p:cNvSpPr>
          <p:nvPr>
            <p:ph idx="1"/>
          </p:nvPr>
        </p:nvSpPr>
        <p:spPr>
          <a:xfrm>
            <a:off x="762000" y="1524000"/>
            <a:ext cx="8305800" cy="4800600"/>
          </a:xfrm>
        </p:spPr>
        <p:txBody>
          <a:bodyPr/>
          <a:lstStyle/>
          <a:p>
            <a:r>
              <a:rPr lang="en-US" sz="2800" dirty="0"/>
              <a:t>It is the intentional activity of affecting the visibility of an e-commerce site or a Web site in a search engine’s natural (unpaid or organic) search results</a:t>
            </a:r>
          </a:p>
          <a:p>
            <a:r>
              <a:rPr lang="en-US" sz="2800" dirty="0"/>
              <a:t>Part of an Internet marketing strategy</a:t>
            </a:r>
          </a:p>
          <a:p>
            <a:r>
              <a:rPr lang="en-US" sz="2800" dirty="0"/>
              <a:t>Based on knowing how a search engine works </a:t>
            </a:r>
          </a:p>
          <a:p>
            <a:pPr lvl="1"/>
            <a:r>
              <a:rPr lang="en-US" sz="2400" dirty="0"/>
              <a:t>Content, HTML, keywords, external links, …</a:t>
            </a:r>
          </a:p>
          <a:p>
            <a:r>
              <a:rPr lang="en-US" sz="2800" dirty="0"/>
              <a:t>Indexing based on …</a:t>
            </a:r>
          </a:p>
          <a:p>
            <a:pPr lvl="1"/>
            <a:r>
              <a:rPr lang="en-US" sz="2400" dirty="0"/>
              <a:t>Webmaster submission of URL</a:t>
            </a:r>
          </a:p>
          <a:p>
            <a:pPr lvl="1"/>
            <a:r>
              <a:rPr lang="en-US" sz="2400" dirty="0"/>
              <a:t>Proactively and continuously crawling the Web</a:t>
            </a:r>
          </a:p>
        </p:txBody>
      </p:sp>
    </p:spTree>
    <p:extLst>
      <p:ext uri="{BB962C8B-B14F-4D97-AF65-F5344CB8AC3E}">
        <p14:creationId xmlns:p14="http://schemas.microsoft.com/office/powerpoint/2010/main" val="1682717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 15 Most Popular Search Engines </a:t>
            </a:r>
            <a:r>
              <a:rPr lang="en-US" sz="3200" dirty="0"/>
              <a:t>(</a:t>
            </a:r>
            <a:r>
              <a:rPr lang="en-US" sz="3200" dirty="0">
                <a:solidFill>
                  <a:srgbClr val="0000CC"/>
                </a:solidFill>
              </a:rPr>
              <a:t>by eBizMBA, March 2013</a:t>
            </a:r>
            <a:r>
              <a:rPr lang="en-US" sz="3200" dirty="0"/>
              <a:t>)</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47825" y="1447800"/>
            <a:ext cx="5972175" cy="5010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7120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Methods for </a:t>
            </a:r>
            <a:br>
              <a:rPr lang="en-US" dirty="0"/>
            </a:br>
            <a:r>
              <a:rPr lang="en-US" dirty="0"/>
              <a:t>Search Engine Optimization</a:t>
            </a:r>
          </a:p>
        </p:txBody>
      </p:sp>
      <p:sp>
        <p:nvSpPr>
          <p:cNvPr id="3" name="Content Placeholder 2"/>
          <p:cNvSpPr>
            <a:spLocks noGrp="1"/>
          </p:cNvSpPr>
          <p:nvPr>
            <p:ph idx="1"/>
          </p:nvPr>
        </p:nvSpPr>
        <p:spPr/>
        <p:txBody>
          <a:bodyPr/>
          <a:lstStyle/>
          <a:p>
            <a:r>
              <a:rPr lang="en-US" dirty="0"/>
              <a:t>Search engine recommended techniques (White-Hat SEO)</a:t>
            </a:r>
          </a:p>
          <a:p>
            <a:pPr lvl="1"/>
            <a:r>
              <a:rPr lang="en-US" dirty="0"/>
              <a:t>Producing results based on good site design, accurate content (for users, not engines) </a:t>
            </a:r>
          </a:p>
          <a:p>
            <a:r>
              <a:rPr lang="en-US" dirty="0"/>
              <a:t>Search engine disapproved techniques (Black-Hat SEO)</a:t>
            </a:r>
          </a:p>
          <a:p>
            <a:pPr lvl="1"/>
            <a:r>
              <a:rPr lang="en-US" dirty="0"/>
              <a:t>Spamdexing? (search spam, search engine spam, or search engine poisoning)</a:t>
            </a:r>
          </a:p>
          <a:p>
            <a:pPr lvl="1"/>
            <a:r>
              <a:rPr lang="en-US" dirty="0"/>
              <a:t>Deception (what is shown is different to human and machine/spider)</a:t>
            </a:r>
          </a:p>
          <a:p>
            <a:endParaRPr lang="en-US" dirty="0"/>
          </a:p>
        </p:txBody>
      </p:sp>
    </p:spTree>
    <p:extLst>
      <p:ext uri="{BB962C8B-B14F-4D97-AF65-F5344CB8AC3E}">
        <p14:creationId xmlns:p14="http://schemas.microsoft.com/office/powerpoint/2010/main" val="3788715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Usage Mining</a:t>
            </a:r>
          </a:p>
        </p:txBody>
      </p:sp>
      <p:sp>
        <p:nvSpPr>
          <p:cNvPr id="3" name="Content Placeholder 2"/>
          <p:cNvSpPr>
            <a:spLocks noGrp="1"/>
          </p:cNvSpPr>
          <p:nvPr>
            <p:ph idx="1"/>
          </p:nvPr>
        </p:nvSpPr>
        <p:spPr>
          <a:xfrm>
            <a:off x="762000" y="1600200"/>
            <a:ext cx="8229600" cy="4800600"/>
          </a:xfrm>
        </p:spPr>
        <p:txBody>
          <a:bodyPr>
            <a:normAutofit/>
          </a:bodyPr>
          <a:lstStyle/>
          <a:p>
            <a:r>
              <a:rPr lang="en-US" sz="3200" dirty="0">
                <a:sym typeface="Wingdings" panose="05000000000000000000" pitchFamily="2" charset="2"/>
              </a:rPr>
              <a:t> Web Ana</a:t>
            </a:r>
            <a:r>
              <a:rPr lang="en-US" dirty="0">
                <a:sym typeface="Wingdings" panose="05000000000000000000" pitchFamily="2" charset="2"/>
              </a:rPr>
              <a:t>lytics!</a:t>
            </a:r>
            <a:endParaRPr lang="en-US" sz="3200" dirty="0"/>
          </a:p>
          <a:p>
            <a:r>
              <a:rPr lang="en-US" sz="3200" dirty="0"/>
              <a:t>Extraction of information from data generated through Web page visits and transactions…</a:t>
            </a:r>
          </a:p>
          <a:p>
            <a:pPr lvl="1"/>
            <a:r>
              <a:rPr lang="en-US" sz="2800" dirty="0"/>
              <a:t>data stored in server access logs, referrer logs, agent logs, and client-side cookies</a:t>
            </a:r>
          </a:p>
          <a:p>
            <a:pPr lvl="1"/>
            <a:r>
              <a:rPr lang="en-US" sz="2800" dirty="0"/>
              <a:t>user characteristics and usage profiles</a:t>
            </a:r>
          </a:p>
          <a:p>
            <a:pPr lvl="1"/>
            <a:r>
              <a:rPr lang="en-US" sz="2800" dirty="0"/>
              <a:t>metadata, such as page attributes, content attributes, and usage data</a:t>
            </a:r>
          </a:p>
          <a:p>
            <a:r>
              <a:rPr lang="en-US" sz="3200" dirty="0"/>
              <a:t>Clickstream data, clickstream analysis</a:t>
            </a:r>
            <a:endParaRPr lang="en-US" sz="2800" dirty="0"/>
          </a:p>
          <a:p>
            <a:pPr lvl="1"/>
            <a:endParaRPr lang="en-US" sz="2400" dirty="0"/>
          </a:p>
        </p:txBody>
      </p:sp>
    </p:spTree>
    <p:extLst>
      <p:ext uri="{BB962C8B-B14F-4D97-AF65-F5344CB8AC3E}">
        <p14:creationId xmlns:p14="http://schemas.microsoft.com/office/powerpoint/2010/main" val="3443000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Usage Mining </a:t>
            </a:r>
          </a:p>
        </p:txBody>
      </p:sp>
      <p:sp>
        <p:nvSpPr>
          <p:cNvPr id="3" name="Content Placeholder 2"/>
          <p:cNvSpPr>
            <a:spLocks noGrp="1"/>
          </p:cNvSpPr>
          <p:nvPr>
            <p:ph idx="1"/>
          </p:nvPr>
        </p:nvSpPr>
        <p:spPr>
          <a:xfrm>
            <a:off x="762000" y="1600200"/>
            <a:ext cx="8305800" cy="4800600"/>
          </a:xfrm>
        </p:spPr>
        <p:txBody>
          <a:bodyPr/>
          <a:lstStyle/>
          <a:p>
            <a:r>
              <a:rPr lang="en-US" sz="2800" dirty="0"/>
              <a:t>Web usage mining applications</a:t>
            </a:r>
          </a:p>
          <a:p>
            <a:pPr lvl="1"/>
            <a:r>
              <a:rPr lang="en-US" sz="2400" dirty="0"/>
              <a:t>Determine the lifetime value of clients</a:t>
            </a:r>
          </a:p>
          <a:p>
            <a:pPr lvl="1"/>
            <a:r>
              <a:rPr lang="en-US" sz="2400" dirty="0"/>
              <a:t>Design cross-marketing strategies across products</a:t>
            </a:r>
          </a:p>
          <a:p>
            <a:pPr lvl="1"/>
            <a:r>
              <a:rPr lang="en-US" sz="2400" dirty="0"/>
              <a:t>Evaluate promotional campaigns</a:t>
            </a:r>
          </a:p>
          <a:p>
            <a:pPr lvl="1"/>
            <a:r>
              <a:rPr lang="en-US" sz="2400" dirty="0"/>
              <a:t>Target electronic ads and coupons at user groups based on user access patterns</a:t>
            </a:r>
          </a:p>
          <a:p>
            <a:pPr lvl="1"/>
            <a:r>
              <a:rPr lang="en-US" sz="2400" dirty="0"/>
              <a:t>Predict user behavior based on previously learned rules and users' profiles</a:t>
            </a:r>
          </a:p>
          <a:p>
            <a:pPr lvl="1"/>
            <a:r>
              <a:rPr lang="en-US" sz="2400" dirty="0"/>
              <a:t>Present dynamic information to users based on their interests and profiles</a:t>
            </a:r>
          </a:p>
          <a:p>
            <a:pPr lvl="1"/>
            <a:r>
              <a:rPr lang="en-US" sz="2400" dirty="0"/>
              <a:t>…</a:t>
            </a:r>
          </a:p>
          <a:p>
            <a:pPr lvl="1"/>
            <a:endParaRPr lang="en-US" sz="2000" dirty="0"/>
          </a:p>
          <a:p>
            <a:pPr lvl="1"/>
            <a:endParaRPr lang="en-US" sz="2000" dirty="0"/>
          </a:p>
        </p:txBody>
      </p:sp>
    </p:spTree>
    <p:extLst>
      <p:ext uri="{BB962C8B-B14F-4D97-AF65-F5344CB8AC3E}">
        <p14:creationId xmlns:p14="http://schemas.microsoft.com/office/powerpoint/2010/main" val="3353592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Usage Mining </a:t>
            </a:r>
            <a:br>
              <a:rPr lang="en-US" dirty="0"/>
            </a:br>
            <a:r>
              <a:rPr lang="en-US" sz="3200" dirty="0"/>
              <a:t>(</a:t>
            </a:r>
            <a:r>
              <a:rPr lang="en-US" sz="3200" dirty="0">
                <a:solidFill>
                  <a:srgbClr val="0000CC"/>
                </a:solidFill>
              </a:rPr>
              <a:t>Clickstream Analysis</a:t>
            </a:r>
            <a:r>
              <a:rPr lang="en-US" sz="3200" dirty="0"/>
              <a:t>)</a:t>
            </a:r>
            <a:endParaRPr lang="en-US" dirty="0"/>
          </a:p>
        </p:txBody>
      </p:sp>
      <p:pic>
        <p:nvPicPr>
          <p:cNvPr id="4" name="Picture 3"/>
          <p:cNvPicPr>
            <a:picLocks noChangeAspect="1"/>
          </p:cNvPicPr>
          <p:nvPr/>
        </p:nvPicPr>
        <p:blipFill>
          <a:blip r:embed="rId3" cstate="print"/>
          <a:srcRect/>
          <a:stretch>
            <a:fillRect/>
          </a:stretch>
        </p:blipFill>
        <p:spPr bwMode="auto">
          <a:xfrm>
            <a:off x="228600" y="2219960"/>
            <a:ext cx="8638312" cy="3571240"/>
          </a:xfrm>
          <a:prstGeom prst="rect">
            <a:avLst/>
          </a:prstGeom>
          <a:noFill/>
          <a:ln w="9525">
            <a:noFill/>
            <a:miter lim="800000"/>
            <a:headEnd/>
            <a:tailEnd/>
          </a:ln>
        </p:spPr>
      </p:pic>
    </p:spTree>
    <p:extLst>
      <p:ext uri="{BB962C8B-B14F-4D97-AF65-F5344CB8AC3E}">
        <p14:creationId xmlns:p14="http://schemas.microsoft.com/office/powerpoint/2010/main" val="884385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Analytics Metrics</a:t>
            </a:r>
          </a:p>
        </p:txBody>
      </p:sp>
      <p:sp>
        <p:nvSpPr>
          <p:cNvPr id="3" name="Content Placeholder 2"/>
          <p:cNvSpPr>
            <a:spLocks noGrp="1"/>
          </p:cNvSpPr>
          <p:nvPr>
            <p:ph idx="1"/>
          </p:nvPr>
        </p:nvSpPr>
        <p:spPr>
          <a:xfrm>
            <a:off x="762000" y="1524000"/>
            <a:ext cx="8382000" cy="4800600"/>
          </a:xfrm>
        </p:spPr>
        <p:txBody>
          <a:bodyPr/>
          <a:lstStyle/>
          <a:p>
            <a:r>
              <a:rPr lang="en-US" sz="2800" dirty="0"/>
              <a:t>Provides near-real-time data to deliver invaluable information to …</a:t>
            </a:r>
          </a:p>
          <a:p>
            <a:pPr lvl="1"/>
            <a:r>
              <a:rPr lang="en-US" sz="2400" dirty="0"/>
              <a:t>Improve site usability</a:t>
            </a:r>
          </a:p>
          <a:p>
            <a:pPr lvl="1"/>
            <a:r>
              <a:rPr lang="en-US" sz="2400" dirty="0"/>
              <a:t>Manage marketing efforts</a:t>
            </a:r>
          </a:p>
          <a:p>
            <a:pPr lvl="1"/>
            <a:r>
              <a:rPr lang="en-US" sz="2400" dirty="0"/>
              <a:t>Better document ROI, …</a:t>
            </a:r>
          </a:p>
          <a:p>
            <a:r>
              <a:rPr lang="en-US" sz="2800" dirty="0"/>
              <a:t>Web analytics metric categories:</a:t>
            </a:r>
          </a:p>
          <a:p>
            <a:pPr lvl="1"/>
            <a:r>
              <a:rPr lang="en-US" sz="2400" dirty="0">
                <a:solidFill>
                  <a:srgbClr val="F85E08"/>
                </a:solidFill>
              </a:rPr>
              <a:t>Web site usability: </a:t>
            </a:r>
            <a:r>
              <a:rPr lang="en-US" sz="2400" dirty="0"/>
              <a:t>How were they using my Web site?</a:t>
            </a:r>
          </a:p>
          <a:p>
            <a:pPr lvl="1"/>
            <a:r>
              <a:rPr lang="en-US" sz="2400" dirty="0">
                <a:solidFill>
                  <a:srgbClr val="F85E08"/>
                </a:solidFill>
              </a:rPr>
              <a:t>Traffic sources: </a:t>
            </a:r>
            <a:r>
              <a:rPr lang="en-US" sz="2400" dirty="0"/>
              <a:t>Where did they come from?</a:t>
            </a:r>
          </a:p>
          <a:p>
            <a:pPr lvl="1"/>
            <a:r>
              <a:rPr lang="en-US" sz="2400" dirty="0">
                <a:solidFill>
                  <a:srgbClr val="F85E08"/>
                </a:solidFill>
              </a:rPr>
              <a:t>Visitor profiles: </a:t>
            </a:r>
            <a:r>
              <a:rPr lang="en-US" sz="2400" dirty="0"/>
              <a:t>What do my visitors look like?</a:t>
            </a:r>
          </a:p>
          <a:p>
            <a:pPr lvl="1"/>
            <a:r>
              <a:rPr lang="en-US" sz="2400" dirty="0">
                <a:solidFill>
                  <a:srgbClr val="F85E08"/>
                </a:solidFill>
              </a:rPr>
              <a:t>Conversion statistics: </a:t>
            </a:r>
            <a:r>
              <a:rPr lang="en-US" sz="2400" dirty="0"/>
              <a:t>What does all this mean for the business?</a:t>
            </a:r>
          </a:p>
        </p:txBody>
      </p:sp>
    </p:spTree>
    <p:extLst>
      <p:ext uri="{BB962C8B-B14F-4D97-AF65-F5344CB8AC3E}">
        <p14:creationId xmlns:p14="http://schemas.microsoft.com/office/powerpoint/2010/main" val="1440584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Analytics Metrics</a:t>
            </a:r>
            <a:br>
              <a:rPr lang="en-US" dirty="0"/>
            </a:br>
            <a:r>
              <a:rPr lang="en-US" dirty="0"/>
              <a:t>- Web Site Usability</a:t>
            </a:r>
          </a:p>
        </p:txBody>
      </p:sp>
      <p:sp>
        <p:nvSpPr>
          <p:cNvPr id="3" name="Content Placeholder 2"/>
          <p:cNvSpPr>
            <a:spLocks noGrp="1"/>
          </p:cNvSpPr>
          <p:nvPr>
            <p:ph idx="1"/>
          </p:nvPr>
        </p:nvSpPr>
        <p:spPr>
          <a:xfrm>
            <a:off x="762000" y="1828800"/>
            <a:ext cx="3657600" cy="3886200"/>
          </a:xfrm>
          <a:solidFill>
            <a:schemeClr val="accent2">
              <a:lumMod val="20000"/>
              <a:lumOff val="80000"/>
            </a:schemeClr>
          </a:solidFill>
        </p:spPr>
        <p:txBody>
          <a:bodyPr/>
          <a:lstStyle/>
          <a:p>
            <a:pPr marL="0" indent="0">
              <a:buSzPct val="80000"/>
              <a:buNone/>
            </a:pPr>
            <a:r>
              <a:rPr lang="en-US" dirty="0">
                <a:solidFill>
                  <a:srgbClr val="F85E08"/>
                </a:solidFill>
                <a:effectLst>
                  <a:outerShdw blurRad="38100" dist="38100" dir="2700000" algn="tl">
                    <a:srgbClr val="000000">
                      <a:alpha val="43137"/>
                    </a:srgbClr>
                  </a:outerShdw>
                </a:effectLst>
              </a:rPr>
              <a:t>Web Site Usability</a:t>
            </a:r>
          </a:p>
          <a:p>
            <a:pPr marL="514350" indent="-514350">
              <a:buSzPct val="80000"/>
              <a:buFont typeface="+mj-lt"/>
              <a:buAutoNum type="arabicPeriod"/>
            </a:pPr>
            <a:r>
              <a:rPr lang="en-US" dirty="0"/>
              <a:t>Page views</a:t>
            </a:r>
          </a:p>
          <a:p>
            <a:pPr marL="514350" indent="-514350">
              <a:buSzPct val="80000"/>
              <a:buFont typeface="+mj-lt"/>
              <a:buAutoNum type="arabicPeriod"/>
            </a:pPr>
            <a:r>
              <a:rPr lang="en-US" dirty="0"/>
              <a:t>Time on site</a:t>
            </a:r>
          </a:p>
          <a:p>
            <a:pPr marL="514350" indent="-514350">
              <a:buSzPct val="80000"/>
              <a:buFont typeface="+mj-lt"/>
              <a:buAutoNum type="arabicPeriod"/>
            </a:pPr>
            <a:r>
              <a:rPr lang="en-US" dirty="0"/>
              <a:t>Downloads</a:t>
            </a:r>
          </a:p>
          <a:p>
            <a:pPr marL="514350" indent="-514350">
              <a:buSzPct val="80000"/>
              <a:buFont typeface="+mj-lt"/>
              <a:buAutoNum type="arabicPeriod"/>
            </a:pPr>
            <a:r>
              <a:rPr lang="en-US" dirty="0"/>
              <a:t>Click map</a:t>
            </a:r>
          </a:p>
          <a:p>
            <a:pPr marL="514350" indent="-514350">
              <a:buSzPct val="80000"/>
              <a:buFont typeface="+mj-lt"/>
              <a:buAutoNum type="arabicPeriod"/>
            </a:pPr>
            <a:r>
              <a:rPr lang="en-US" dirty="0"/>
              <a:t>Click paths</a:t>
            </a:r>
          </a:p>
        </p:txBody>
      </p:sp>
      <p:sp>
        <p:nvSpPr>
          <p:cNvPr id="4" name="Content Placeholder 2"/>
          <p:cNvSpPr txBox="1">
            <a:spLocks/>
          </p:cNvSpPr>
          <p:nvPr/>
        </p:nvSpPr>
        <p:spPr bwMode="auto">
          <a:xfrm>
            <a:off x="4572000" y="1828800"/>
            <a:ext cx="4191000" cy="3886200"/>
          </a:xfrm>
          <a:prstGeom prst="rect">
            <a:avLst/>
          </a:prstGeom>
          <a:solidFill>
            <a:schemeClr val="accent3">
              <a:lumMod val="95000"/>
            </a:schemeClr>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a:buSzPct val="80000"/>
              <a:buFont typeface="Wingdings" pitchFamily="2" charset="2"/>
              <a:buNone/>
            </a:pPr>
            <a:r>
              <a:rPr lang="en-US" b="0" kern="0" dirty="0">
                <a:solidFill>
                  <a:srgbClr val="F85E08"/>
                </a:solidFill>
                <a:effectLst>
                  <a:outerShdw blurRad="38100" dist="38100" dir="2700000" algn="tl">
                    <a:srgbClr val="000000">
                      <a:alpha val="43137"/>
                    </a:srgbClr>
                  </a:outerShdw>
                </a:effectLst>
              </a:rPr>
              <a:t>Traffic Source</a:t>
            </a:r>
          </a:p>
          <a:p>
            <a:pPr marL="514350" indent="-514350">
              <a:buSzPct val="80000"/>
              <a:buFont typeface="+mj-lt"/>
              <a:buAutoNum type="arabicPeriod"/>
            </a:pPr>
            <a:r>
              <a:rPr lang="en-US" b="0" kern="0" dirty="0"/>
              <a:t>Referral Web sites</a:t>
            </a:r>
          </a:p>
          <a:p>
            <a:pPr marL="514350" indent="-514350">
              <a:buSzPct val="80000"/>
              <a:buFont typeface="+mj-lt"/>
              <a:buAutoNum type="arabicPeriod"/>
            </a:pPr>
            <a:r>
              <a:rPr lang="en-US" b="0" kern="0" dirty="0"/>
              <a:t>Search engines</a:t>
            </a:r>
          </a:p>
          <a:p>
            <a:pPr marL="514350" indent="-514350">
              <a:buSzPct val="80000"/>
              <a:buFont typeface="+mj-lt"/>
              <a:buAutoNum type="arabicPeriod"/>
            </a:pPr>
            <a:r>
              <a:rPr lang="en-US" b="0" kern="0" dirty="0"/>
              <a:t>Direct</a:t>
            </a:r>
          </a:p>
          <a:p>
            <a:pPr marL="514350" indent="-514350">
              <a:buSzPct val="80000"/>
              <a:buFont typeface="+mj-lt"/>
              <a:buAutoNum type="arabicPeriod"/>
            </a:pPr>
            <a:r>
              <a:rPr lang="en-US" b="0" kern="0" dirty="0"/>
              <a:t>Offline campaigns</a:t>
            </a:r>
          </a:p>
          <a:p>
            <a:pPr marL="514350" indent="-514350">
              <a:buSzPct val="80000"/>
              <a:buFont typeface="+mj-lt"/>
              <a:buAutoNum type="arabicPeriod"/>
            </a:pPr>
            <a:r>
              <a:rPr lang="en-US" b="0" kern="0" dirty="0"/>
              <a:t>Online campaigns</a:t>
            </a:r>
          </a:p>
        </p:txBody>
      </p:sp>
    </p:spTree>
    <p:extLst>
      <p:ext uri="{BB962C8B-B14F-4D97-AF65-F5344CB8AC3E}">
        <p14:creationId xmlns:p14="http://schemas.microsoft.com/office/powerpoint/2010/main" val="26969539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Analytics Metrics</a:t>
            </a:r>
            <a:br>
              <a:rPr lang="en-US" dirty="0"/>
            </a:br>
            <a:r>
              <a:rPr lang="en-US" dirty="0"/>
              <a:t>- Web Site Usability</a:t>
            </a:r>
          </a:p>
        </p:txBody>
      </p:sp>
      <p:sp>
        <p:nvSpPr>
          <p:cNvPr id="3" name="Content Placeholder 2"/>
          <p:cNvSpPr>
            <a:spLocks noGrp="1"/>
          </p:cNvSpPr>
          <p:nvPr>
            <p:ph idx="1"/>
          </p:nvPr>
        </p:nvSpPr>
        <p:spPr>
          <a:xfrm>
            <a:off x="304800" y="1828800"/>
            <a:ext cx="4114800" cy="3886200"/>
          </a:xfrm>
          <a:solidFill>
            <a:schemeClr val="accent2">
              <a:lumMod val="20000"/>
              <a:lumOff val="80000"/>
            </a:schemeClr>
          </a:solidFill>
        </p:spPr>
        <p:txBody>
          <a:bodyPr/>
          <a:lstStyle/>
          <a:p>
            <a:pPr marL="0" indent="0">
              <a:buSzPct val="80000"/>
              <a:buNone/>
            </a:pPr>
            <a:r>
              <a:rPr lang="en-US" dirty="0">
                <a:solidFill>
                  <a:srgbClr val="F85E08"/>
                </a:solidFill>
                <a:effectLst>
                  <a:outerShdw blurRad="38100" dist="38100" dir="2700000" algn="tl">
                    <a:srgbClr val="000000">
                      <a:alpha val="43137"/>
                    </a:srgbClr>
                  </a:outerShdw>
                </a:effectLst>
              </a:rPr>
              <a:t>Visitor Profiles</a:t>
            </a:r>
          </a:p>
          <a:p>
            <a:pPr marL="514350" indent="-514350">
              <a:buSzPct val="80000"/>
              <a:buFont typeface="+mj-lt"/>
              <a:buAutoNum type="arabicPeriod"/>
            </a:pPr>
            <a:r>
              <a:rPr lang="en-US" dirty="0"/>
              <a:t>Keywords</a:t>
            </a:r>
          </a:p>
          <a:p>
            <a:pPr marL="514350" indent="-514350">
              <a:buSzPct val="80000"/>
              <a:buFont typeface="+mj-lt"/>
              <a:buAutoNum type="arabicPeriod"/>
            </a:pPr>
            <a:r>
              <a:rPr lang="en-US" dirty="0"/>
              <a:t>Content groupings</a:t>
            </a:r>
          </a:p>
          <a:p>
            <a:pPr marL="514350" indent="-514350">
              <a:buSzPct val="80000"/>
              <a:buFont typeface="+mj-lt"/>
              <a:buAutoNum type="arabicPeriod"/>
            </a:pPr>
            <a:r>
              <a:rPr lang="en-US" dirty="0"/>
              <a:t>Geography</a:t>
            </a:r>
          </a:p>
          <a:p>
            <a:pPr marL="514350" indent="-514350">
              <a:buSzPct val="80000"/>
              <a:buFont typeface="+mj-lt"/>
              <a:buAutoNum type="arabicPeriod"/>
            </a:pPr>
            <a:r>
              <a:rPr lang="en-US" dirty="0"/>
              <a:t>Time of day</a:t>
            </a:r>
          </a:p>
          <a:p>
            <a:pPr marL="514350" indent="-514350">
              <a:buSzPct val="80000"/>
              <a:buFont typeface="+mj-lt"/>
              <a:buAutoNum type="arabicPeriod"/>
            </a:pPr>
            <a:r>
              <a:rPr lang="en-US" dirty="0"/>
              <a:t>Landing page</a:t>
            </a:r>
          </a:p>
        </p:txBody>
      </p:sp>
      <p:sp>
        <p:nvSpPr>
          <p:cNvPr id="4" name="Content Placeholder 2"/>
          <p:cNvSpPr txBox="1">
            <a:spLocks/>
          </p:cNvSpPr>
          <p:nvPr/>
        </p:nvSpPr>
        <p:spPr bwMode="auto">
          <a:xfrm>
            <a:off x="4572000" y="1828800"/>
            <a:ext cx="4419600" cy="3886200"/>
          </a:xfrm>
          <a:prstGeom prst="rect">
            <a:avLst/>
          </a:prstGeom>
          <a:solidFill>
            <a:schemeClr val="accent3">
              <a:lumMod val="95000"/>
            </a:schemeClr>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a:buSzPct val="80000"/>
              <a:buFont typeface="Wingdings" pitchFamily="2" charset="2"/>
              <a:buNone/>
            </a:pPr>
            <a:r>
              <a:rPr lang="en-US" b="0" kern="0" dirty="0">
                <a:solidFill>
                  <a:srgbClr val="F85E08"/>
                </a:solidFill>
                <a:effectLst>
                  <a:outerShdw blurRad="38100" dist="38100" dir="2700000" algn="tl">
                    <a:srgbClr val="000000">
                      <a:alpha val="43137"/>
                    </a:srgbClr>
                  </a:outerShdw>
                </a:effectLst>
              </a:rPr>
              <a:t>Conversion Statistics</a:t>
            </a:r>
          </a:p>
          <a:p>
            <a:pPr marL="514350" indent="-514350">
              <a:buSzPct val="80000"/>
              <a:buFont typeface="+mj-lt"/>
              <a:buAutoNum type="arabicPeriod"/>
            </a:pPr>
            <a:r>
              <a:rPr lang="en-US" b="0" kern="0" dirty="0"/>
              <a:t>New visitors</a:t>
            </a:r>
          </a:p>
          <a:p>
            <a:pPr marL="514350" indent="-514350">
              <a:buSzPct val="80000"/>
              <a:buFont typeface="+mj-lt"/>
              <a:buAutoNum type="arabicPeriod"/>
            </a:pPr>
            <a:r>
              <a:rPr lang="en-US" b="0" kern="0" dirty="0"/>
              <a:t>Returning visitors</a:t>
            </a:r>
          </a:p>
          <a:p>
            <a:pPr marL="514350" indent="-514350">
              <a:buSzPct val="80000"/>
              <a:buFont typeface="+mj-lt"/>
              <a:buAutoNum type="arabicPeriod"/>
            </a:pPr>
            <a:r>
              <a:rPr lang="en-US" b="0" kern="0" dirty="0"/>
              <a:t>Leads</a:t>
            </a:r>
          </a:p>
          <a:p>
            <a:pPr marL="514350" indent="-514350">
              <a:buSzPct val="80000"/>
              <a:buFont typeface="+mj-lt"/>
              <a:buAutoNum type="arabicPeriod"/>
            </a:pPr>
            <a:r>
              <a:rPr lang="en-US" b="0" kern="0" dirty="0"/>
              <a:t>Sales/conversions</a:t>
            </a:r>
          </a:p>
          <a:p>
            <a:pPr marL="514350" indent="-514350">
              <a:buSzPct val="80000"/>
              <a:buFont typeface="+mj-lt"/>
              <a:buAutoNum type="arabicPeriod"/>
            </a:pPr>
            <a:r>
              <a:rPr lang="en-US" b="0" kern="0" dirty="0"/>
              <a:t>Abandonment rates</a:t>
            </a:r>
          </a:p>
        </p:txBody>
      </p:sp>
    </p:spTree>
    <p:extLst>
      <p:ext uri="{BB962C8B-B14F-4D97-AF65-F5344CB8AC3E}">
        <p14:creationId xmlns:p14="http://schemas.microsoft.com/office/powerpoint/2010/main" val="1578232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 Web Analytics Dashboard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1524000"/>
            <a:ext cx="6575034" cy="4876800"/>
          </a:xfrm>
          <a:prstGeom prst="rect">
            <a:avLst/>
          </a:prstGeom>
          <a:noFill/>
          <a:ln>
            <a:solidFill>
              <a:schemeClr val="accent6">
                <a:lumMod val="75000"/>
              </a:schemeClr>
            </a:solidFill>
          </a:ln>
        </p:spPr>
      </p:pic>
    </p:spTree>
    <p:extLst>
      <p:ext uri="{BB962C8B-B14F-4D97-AF65-F5344CB8AC3E}">
        <p14:creationId xmlns:p14="http://schemas.microsoft.com/office/powerpoint/2010/main" val="24977060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Analytics Maturity Model</a:t>
            </a:r>
          </a:p>
        </p:txBody>
      </p:sp>
      <p:sp>
        <p:nvSpPr>
          <p:cNvPr id="3" name="Content Placeholder 2"/>
          <p:cNvSpPr>
            <a:spLocks noGrp="1"/>
          </p:cNvSpPr>
          <p:nvPr>
            <p:ph idx="1"/>
          </p:nvPr>
        </p:nvSpPr>
        <p:spPr/>
        <p:txBody>
          <a:bodyPr/>
          <a:lstStyle/>
          <a:p>
            <a:r>
              <a:rPr lang="en-US" sz="2800" dirty="0">
                <a:solidFill>
                  <a:srgbClr val="F85E08"/>
                </a:solidFill>
              </a:rPr>
              <a:t>Maturity</a:t>
            </a:r>
            <a:r>
              <a:rPr lang="en-US" sz="2800" dirty="0"/>
              <a:t> </a:t>
            </a:r>
            <a:r>
              <a:rPr lang="en-US" sz="2800" dirty="0">
                <a:sym typeface="Wingdings" panose="05000000000000000000" pitchFamily="2" charset="2"/>
              </a:rPr>
              <a:t> </a:t>
            </a:r>
            <a:r>
              <a:rPr lang="en-US" sz="2800" dirty="0"/>
              <a:t>degree of proficiency, formality, and optimization of business models</a:t>
            </a:r>
          </a:p>
          <a:p>
            <a:r>
              <a:rPr lang="en-US" sz="2800" dirty="0"/>
              <a:t>Business Intelligence Maturity Model (TDWI)</a:t>
            </a:r>
          </a:p>
          <a:p>
            <a:pPr lvl="1"/>
            <a:r>
              <a:rPr lang="en-US" sz="2400" dirty="0"/>
              <a:t>Management Reporting ➔ Spreadmarts ➔ Data Marts ➔ Data Warehouse ➔ Enterprise Data Warehouse ➔ BI Services</a:t>
            </a:r>
          </a:p>
          <a:p>
            <a:r>
              <a:rPr lang="en-US" sz="2800" dirty="0"/>
              <a:t>Business Analytics Maturity Model (INFORMS)</a:t>
            </a:r>
          </a:p>
          <a:p>
            <a:pPr lvl="1"/>
            <a:r>
              <a:rPr lang="en-US" sz="2400" dirty="0"/>
              <a:t>Descriptive Analytics ➔ Predictive Analytics ➔ Prescriptive Analytics</a:t>
            </a:r>
          </a:p>
          <a:p>
            <a:r>
              <a:rPr lang="en-US" sz="2800" dirty="0"/>
              <a:t>Web analytics maturity model </a:t>
            </a:r>
            <a:r>
              <a:rPr lang="en-US" sz="2800" dirty="0">
                <a:sym typeface="Wingdings" panose="05000000000000000000" pitchFamily="2" charset="2"/>
              </a:rPr>
              <a:t></a:t>
            </a:r>
            <a:r>
              <a:rPr lang="en-US" sz="2800" dirty="0"/>
              <a:t> next slide…</a:t>
            </a:r>
          </a:p>
          <a:p>
            <a:pPr lvl="1"/>
            <a:endParaRPr lang="en-US" sz="2400" dirty="0"/>
          </a:p>
          <a:p>
            <a:pPr lvl="1"/>
            <a:endParaRPr lang="en-US" sz="2400" dirty="0"/>
          </a:p>
        </p:txBody>
      </p:sp>
    </p:spTree>
    <p:extLst>
      <p:ext uri="{BB962C8B-B14F-4D97-AF65-F5344CB8AC3E}">
        <p14:creationId xmlns:p14="http://schemas.microsoft.com/office/powerpoint/2010/main" val="1876437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Analytics Maturity Model</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1447800"/>
            <a:ext cx="7432377" cy="487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232789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Web Analytics Tools</a:t>
            </a:r>
          </a:p>
        </p:txBody>
      </p:sp>
      <p:sp>
        <p:nvSpPr>
          <p:cNvPr id="3" name="Content Placeholder 2"/>
          <p:cNvSpPr>
            <a:spLocks noGrp="1"/>
          </p:cNvSpPr>
          <p:nvPr>
            <p:ph idx="1"/>
          </p:nvPr>
        </p:nvSpPr>
        <p:spPr>
          <a:xfrm>
            <a:off x="762000" y="1524000"/>
            <a:ext cx="8305800" cy="4800600"/>
          </a:xfrm>
        </p:spPr>
        <p:txBody>
          <a:bodyPr/>
          <a:lstStyle/>
          <a:p>
            <a:r>
              <a:rPr lang="en-US" sz="2800" dirty="0"/>
              <a:t>Plenty of them exist, and numbers are increasing (</a:t>
            </a:r>
            <a:r>
              <a:rPr lang="en-US" sz="2400" dirty="0"/>
              <a:t>Web-based versus downloadable)</a:t>
            </a:r>
          </a:p>
          <a:p>
            <a:pPr lvl="1"/>
            <a:r>
              <a:rPr lang="en-US" sz="2400" dirty="0"/>
              <a:t>Google Web Analytics (google.com/analytics)</a:t>
            </a:r>
          </a:p>
          <a:p>
            <a:pPr lvl="1"/>
            <a:r>
              <a:rPr lang="en-US" sz="2400" dirty="0"/>
              <a:t>Yahoo! Web Analytics (web.analytics.yahoo.com)</a:t>
            </a:r>
          </a:p>
          <a:p>
            <a:pPr lvl="1"/>
            <a:r>
              <a:rPr lang="en-US" sz="2400" dirty="0"/>
              <a:t>Open Web Analytics (openwebanalytics.com)</a:t>
            </a:r>
          </a:p>
          <a:p>
            <a:pPr lvl="1"/>
            <a:r>
              <a:rPr lang="en-US" sz="2400" dirty="0"/>
              <a:t>Piwik (PIWIK.ORG)</a:t>
            </a:r>
          </a:p>
          <a:p>
            <a:pPr lvl="1"/>
            <a:r>
              <a:rPr lang="en-US" sz="2400" dirty="0"/>
              <a:t>FireStats (firestats.cc)</a:t>
            </a:r>
          </a:p>
          <a:p>
            <a:pPr lvl="1"/>
            <a:r>
              <a:rPr lang="en-US" sz="2400" dirty="0"/>
              <a:t>Site Meter (sitemeter.com)</a:t>
            </a:r>
          </a:p>
          <a:p>
            <a:pPr lvl="1"/>
            <a:r>
              <a:rPr lang="en-US" sz="2400" dirty="0"/>
              <a:t>Woopra (woopra.com)</a:t>
            </a:r>
          </a:p>
          <a:p>
            <a:pPr lvl="1"/>
            <a:r>
              <a:rPr lang="en-US" sz="2400" dirty="0"/>
              <a:t>AWStats (awstats.org)</a:t>
            </a:r>
          </a:p>
          <a:p>
            <a:pPr lvl="1"/>
            <a:r>
              <a:rPr lang="en-US" sz="2400" dirty="0"/>
              <a:t>Snoop (reinvigorate.net) …</a:t>
            </a:r>
          </a:p>
          <a:p>
            <a:pPr marL="457200" lvl="1" indent="0">
              <a:buNone/>
            </a:pPr>
            <a:r>
              <a:rPr lang="en-US" sz="2400" dirty="0"/>
              <a:t>	</a:t>
            </a:r>
          </a:p>
        </p:txBody>
      </p:sp>
    </p:spTree>
    <p:extLst>
      <p:ext uri="{BB962C8B-B14F-4D97-AF65-F5344CB8AC3E}">
        <p14:creationId xmlns:p14="http://schemas.microsoft.com/office/powerpoint/2010/main" val="2376425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Putting It All Together—A Web Site Optimization Ecosystem</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2800" y="1524000"/>
            <a:ext cx="5715000" cy="48053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219200" y="1828800"/>
            <a:ext cx="3276600" cy="1815882"/>
          </a:xfrm>
          <a:prstGeom prst="rect">
            <a:avLst/>
          </a:prstGeom>
        </p:spPr>
        <p:txBody>
          <a:bodyPr wrap="square">
            <a:spAutoFit/>
          </a:bodyPr>
          <a:lstStyle/>
          <a:p>
            <a:r>
              <a:rPr lang="en-US" b="0" dirty="0">
                <a:effectLst>
                  <a:outerShdw blurRad="38100" dist="38100" dir="2700000" algn="tl">
                    <a:srgbClr val="000000">
                      <a:alpha val="43137"/>
                    </a:srgbClr>
                  </a:outerShdw>
                </a:effectLst>
              </a:rPr>
              <a:t>Two-Dimensional View of the Inputs for Web Site Optimization</a:t>
            </a:r>
          </a:p>
        </p:txBody>
      </p:sp>
      <p:sp>
        <p:nvSpPr>
          <p:cNvPr id="6" name="Rectangle 5"/>
          <p:cNvSpPr/>
          <p:nvPr/>
        </p:nvSpPr>
        <p:spPr>
          <a:xfrm>
            <a:off x="152400" y="4267200"/>
            <a:ext cx="4648200" cy="1877437"/>
          </a:xfrm>
          <a:prstGeom prst="rect">
            <a:avLst/>
          </a:prstGeom>
        </p:spPr>
        <p:txBody>
          <a:bodyPr wrap="square">
            <a:spAutoFit/>
          </a:bodyPr>
          <a:lstStyle/>
          <a:p>
            <a:r>
              <a:rPr lang="en-US" sz="3200" b="0" dirty="0">
                <a:solidFill>
                  <a:srgbClr val="F85E08"/>
                </a:solidFill>
                <a:effectLst>
                  <a:outerShdw blurRad="38100" dist="38100" dir="2700000" algn="tl">
                    <a:srgbClr val="000000">
                      <a:alpha val="43137"/>
                    </a:srgbClr>
                  </a:outerShdw>
                </a:effectLst>
              </a:rPr>
              <a:t>Goal:</a:t>
            </a:r>
          </a:p>
          <a:p>
            <a:pPr marL="457200" indent="-457200">
              <a:buFont typeface="Wingdings" panose="05000000000000000000" pitchFamily="2" charset="2"/>
              <a:buChar char="§"/>
            </a:pPr>
            <a:r>
              <a:rPr lang="en-US" b="0" dirty="0">
                <a:solidFill>
                  <a:srgbClr val="0000CC"/>
                </a:solidFill>
              </a:rPr>
              <a:t>Customer Experience Management (CEM)</a:t>
            </a:r>
          </a:p>
          <a:p>
            <a:pPr marL="457200" indent="-457200">
              <a:buFont typeface="Wingdings" panose="05000000000000000000" pitchFamily="2" charset="2"/>
              <a:buChar char="§"/>
            </a:pPr>
            <a:r>
              <a:rPr lang="en-US" b="0" dirty="0">
                <a:solidFill>
                  <a:srgbClr val="0000CC"/>
                </a:solidFill>
              </a:rPr>
              <a:t>Voice of Customer (VOC)</a:t>
            </a:r>
            <a:endParaRPr lang="en-US" b="0" dirty="0">
              <a:solidFill>
                <a:srgbClr val="0000CC"/>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978817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Analytics</a:t>
            </a:r>
            <a:br>
              <a:rPr lang="en-US" dirty="0"/>
            </a:br>
            <a:r>
              <a:rPr lang="en-US" dirty="0"/>
              <a:t>Social Network Analysis</a:t>
            </a:r>
          </a:p>
        </p:txBody>
      </p:sp>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2754086"/>
            <a:ext cx="3994646" cy="32766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762000" y="1524000"/>
            <a:ext cx="8382000" cy="4800600"/>
          </a:xfrm>
        </p:spPr>
        <p:txBody>
          <a:bodyPr/>
          <a:lstStyle/>
          <a:p>
            <a:r>
              <a:rPr lang="en-US" dirty="0">
                <a:solidFill>
                  <a:srgbClr val="F85E08"/>
                </a:solidFill>
                <a:effectLst>
                  <a:outerShdw blurRad="38100" dist="38100" dir="2700000" algn="tl">
                    <a:srgbClr val="000000">
                      <a:alpha val="43137"/>
                    </a:srgbClr>
                  </a:outerShdw>
                </a:effectLst>
              </a:rPr>
              <a:t>Social Network </a:t>
            </a:r>
            <a:r>
              <a:rPr lang="en-US" dirty="0"/>
              <a:t>- social structure composed of individuals linked to each other</a:t>
            </a:r>
          </a:p>
          <a:p>
            <a:r>
              <a:rPr lang="en-US" dirty="0"/>
              <a:t>Analysis of social dynamics</a:t>
            </a:r>
          </a:p>
          <a:p>
            <a:r>
              <a:rPr lang="en-US" dirty="0"/>
              <a:t>Interdisciplinary field</a:t>
            </a:r>
          </a:p>
          <a:p>
            <a:pPr lvl="1"/>
            <a:r>
              <a:rPr lang="en-US" dirty="0"/>
              <a:t>Social psychology</a:t>
            </a:r>
          </a:p>
          <a:p>
            <a:pPr lvl="1"/>
            <a:r>
              <a:rPr lang="en-US" dirty="0"/>
              <a:t>Sociology </a:t>
            </a:r>
          </a:p>
          <a:p>
            <a:pPr lvl="1"/>
            <a:r>
              <a:rPr lang="en-US" dirty="0"/>
              <a:t>Statistics</a:t>
            </a:r>
          </a:p>
          <a:p>
            <a:pPr lvl="1"/>
            <a:r>
              <a:rPr lang="en-US" dirty="0"/>
              <a:t>Graph theory</a:t>
            </a:r>
          </a:p>
          <a:p>
            <a:endParaRPr lang="en-US" dirty="0"/>
          </a:p>
        </p:txBody>
      </p:sp>
    </p:spTree>
    <p:extLst>
      <p:ext uri="{BB962C8B-B14F-4D97-AF65-F5344CB8AC3E}">
        <p14:creationId xmlns:p14="http://schemas.microsoft.com/office/powerpoint/2010/main" val="1804430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0" y="2404078"/>
            <a:ext cx="3200400" cy="262512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Social Analytics</a:t>
            </a:r>
            <a:br>
              <a:rPr lang="en-US" dirty="0"/>
            </a:br>
            <a:r>
              <a:rPr lang="en-US" dirty="0"/>
              <a:t>Social Network Analysis</a:t>
            </a:r>
          </a:p>
        </p:txBody>
      </p:sp>
      <p:sp>
        <p:nvSpPr>
          <p:cNvPr id="3" name="Content Placeholder 2"/>
          <p:cNvSpPr>
            <a:spLocks noGrp="1"/>
          </p:cNvSpPr>
          <p:nvPr>
            <p:ph idx="1"/>
          </p:nvPr>
        </p:nvSpPr>
        <p:spPr>
          <a:xfrm>
            <a:off x="761999" y="1524000"/>
            <a:ext cx="8229601" cy="4800600"/>
          </a:xfrm>
        </p:spPr>
        <p:txBody>
          <a:bodyPr/>
          <a:lstStyle/>
          <a:p>
            <a:r>
              <a:rPr lang="en-US" dirty="0">
                <a:solidFill>
                  <a:srgbClr val="F85E08"/>
                </a:solidFill>
              </a:rPr>
              <a:t>Social Networks </a:t>
            </a:r>
            <a:r>
              <a:rPr lang="en-US" dirty="0">
                <a:solidFill>
                  <a:srgbClr val="0000CC"/>
                </a:solidFill>
              </a:rPr>
              <a:t>help study </a:t>
            </a:r>
            <a:r>
              <a:rPr lang="en-US" dirty="0"/>
              <a:t>relationships between individuals, groups, organizations, societies</a:t>
            </a:r>
          </a:p>
          <a:p>
            <a:pPr lvl="1"/>
            <a:r>
              <a:rPr lang="en-US" sz="2600" dirty="0">
                <a:solidFill>
                  <a:srgbClr val="0000CC"/>
                </a:solidFill>
              </a:rPr>
              <a:t>Self organizing</a:t>
            </a:r>
          </a:p>
          <a:p>
            <a:pPr lvl="1"/>
            <a:r>
              <a:rPr lang="en-US" sz="2600" dirty="0">
                <a:solidFill>
                  <a:srgbClr val="0000CC"/>
                </a:solidFill>
              </a:rPr>
              <a:t>Emergent</a:t>
            </a:r>
          </a:p>
          <a:p>
            <a:pPr lvl="1"/>
            <a:r>
              <a:rPr lang="en-US" sz="2600" dirty="0">
                <a:solidFill>
                  <a:srgbClr val="0000CC"/>
                </a:solidFill>
              </a:rPr>
              <a:t>Complex</a:t>
            </a:r>
          </a:p>
          <a:p>
            <a:r>
              <a:rPr lang="en-US" dirty="0"/>
              <a:t>Typical social network types</a:t>
            </a:r>
          </a:p>
          <a:p>
            <a:pPr lvl="1"/>
            <a:r>
              <a:rPr lang="en-US" dirty="0"/>
              <a:t>Communication networks, community networks, criminal networks, innovation networks, … </a:t>
            </a:r>
          </a:p>
        </p:txBody>
      </p:sp>
    </p:spTree>
    <p:extLst>
      <p:ext uri="{BB962C8B-B14F-4D97-AF65-F5344CB8AC3E}">
        <p14:creationId xmlns:p14="http://schemas.microsoft.com/office/powerpoint/2010/main" val="35078917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0" y="4724400"/>
            <a:ext cx="2043772" cy="16764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US" dirty="0"/>
              <a:t>Social Analytics</a:t>
            </a:r>
            <a:br>
              <a:rPr lang="en-US" dirty="0"/>
            </a:br>
            <a:r>
              <a:rPr lang="en-US" dirty="0"/>
              <a:t>Social Network Analysis Metrics</a:t>
            </a:r>
          </a:p>
        </p:txBody>
      </p:sp>
      <p:sp>
        <p:nvSpPr>
          <p:cNvPr id="3" name="Content Placeholder 2"/>
          <p:cNvSpPr>
            <a:spLocks noGrp="1"/>
          </p:cNvSpPr>
          <p:nvPr>
            <p:ph idx="1"/>
          </p:nvPr>
        </p:nvSpPr>
        <p:spPr>
          <a:xfrm>
            <a:off x="761999" y="1524000"/>
            <a:ext cx="5562601" cy="4800600"/>
          </a:xfrm>
        </p:spPr>
        <p:txBody>
          <a:bodyPr/>
          <a:lstStyle/>
          <a:p>
            <a:r>
              <a:rPr lang="en-US" dirty="0">
                <a:solidFill>
                  <a:srgbClr val="F85E08"/>
                </a:solidFill>
              </a:rPr>
              <a:t>Connections</a:t>
            </a:r>
          </a:p>
          <a:p>
            <a:pPr lvl="1"/>
            <a:r>
              <a:rPr lang="en-US" dirty="0">
                <a:solidFill>
                  <a:srgbClr val="0000CC"/>
                </a:solidFill>
              </a:rPr>
              <a:t>Homophily</a:t>
            </a:r>
          </a:p>
          <a:p>
            <a:pPr lvl="1"/>
            <a:r>
              <a:rPr lang="en-US" dirty="0">
                <a:solidFill>
                  <a:srgbClr val="0000CC"/>
                </a:solidFill>
              </a:rPr>
              <a:t>Multiplexity</a:t>
            </a:r>
          </a:p>
          <a:p>
            <a:pPr lvl="1"/>
            <a:r>
              <a:rPr lang="en-US" dirty="0">
                <a:solidFill>
                  <a:srgbClr val="0000CC"/>
                </a:solidFill>
              </a:rPr>
              <a:t>Network closure</a:t>
            </a:r>
          </a:p>
          <a:p>
            <a:pPr lvl="1"/>
            <a:r>
              <a:rPr lang="en-US" dirty="0">
                <a:solidFill>
                  <a:srgbClr val="0000CC"/>
                </a:solidFill>
              </a:rPr>
              <a:t>Propinquity</a:t>
            </a:r>
          </a:p>
          <a:p>
            <a:r>
              <a:rPr lang="en-US" dirty="0">
                <a:solidFill>
                  <a:srgbClr val="F85E08"/>
                </a:solidFill>
              </a:rPr>
              <a:t>Segmentation</a:t>
            </a:r>
          </a:p>
          <a:p>
            <a:pPr lvl="1"/>
            <a:r>
              <a:rPr lang="en-US" dirty="0">
                <a:solidFill>
                  <a:srgbClr val="0000CC"/>
                </a:solidFill>
              </a:rPr>
              <a:t>Cliques and social circles</a:t>
            </a:r>
          </a:p>
          <a:p>
            <a:pPr lvl="1"/>
            <a:r>
              <a:rPr lang="en-US" dirty="0">
                <a:solidFill>
                  <a:srgbClr val="0000CC"/>
                </a:solidFill>
              </a:rPr>
              <a:t>Clustering coefficient</a:t>
            </a:r>
          </a:p>
          <a:p>
            <a:pPr lvl="1"/>
            <a:r>
              <a:rPr lang="en-US" dirty="0">
                <a:solidFill>
                  <a:srgbClr val="0000CC"/>
                </a:solidFill>
              </a:rPr>
              <a:t>Cohesion</a:t>
            </a:r>
            <a:endParaRPr lang="en-US" dirty="0"/>
          </a:p>
        </p:txBody>
      </p:sp>
      <p:sp>
        <p:nvSpPr>
          <p:cNvPr id="5" name="Content Placeholder 2"/>
          <p:cNvSpPr txBox="1">
            <a:spLocks/>
          </p:cNvSpPr>
          <p:nvPr/>
        </p:nvSpPr>
        <p:spPr bwMode="auto">
          <a:xfrm>
            <a:off x="4800599" y="1524000"/>
            <a:ext cx="3581401"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r>
              <a:rPr lang="en-US" b="0" kern="0" dirty="0">
                <a:solidFill>
                  <a:srgbClr val="F85E08"/>
                </a:solidFill>
              </a:rPr>
              <a:t>Distribution</a:t>
            </a:r>
          </a:p>
          <a:p>
            <a:pPr lvl="1"/>
            <a:r>
              <a:rPr lang="en-US" b="0" kern="0" dirty="0">
                <a:solidFill>
                  <a:srgbClr val="0000CC"/>
                </a:solidFill>
              </a:rPr>
              <a:t>Bridge</a:t>
            </a:r>
          </a:p>
          <a:p>
            <a:pPr lvl="1"/>
            <a:r>
              <a:rPr lang="en-US" b="0" kern="0" dirty="0">
                <a:solidFill>
                  <a:srgbClr val="0000CC"/>
                </a:solidFill>
              </a:rPr>
              <a:t>Centrality</a:t>
            </a:r>
          </a:p>
          <a:p>
            <a:pPr lvl="1"/>
            <a:r>
              <a:rPr lang="en-US" b="0" kern="0" dirty="0">
                <a:solidFill>
                  <a:srgbClr val="0000CC"/>
                </a:solidFill>
              </a:rPr>
              <a:t>Density</a:t>
            </a:r>
          </a:p>
          <a:p>
            <a:pPr lvl="1"/>
            <a:r>
              <a:rPr lang="en-US" b="0" kern="0" dirty="0">
                <a:solidFill>
                  <a:srgbClr val="0000CC"/>
                </a:solidFill>
              </a:rPr>
              <a:t>Structural holes</a:t>
            </a:r>
          </a:p>
          <a:p>
            <a:pPr lvl="1"/>
            <a:r>
              <a:rPr lang="en-US" b="0" kern="0" dirty="0">
                <a:solidFill>
                  <a:srgbClr val="0000CC"/>
                </a:solidFill>
              </a:rPr>
              <a:t>Tie strength</a:t>
            </a:r>
          </a:p>
        </p:txBody>
      </p:sp>
    </p:spTree>
    <p:extLst>
      <p:ext uri="{BB962C8B-B14F-4D97-AF65-F5344CB8AC3E}">
        <p14:creationId xmlns:p14="http://schemas.microsoft.com/office/powerpoint/2010/main" val="7034909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t>
            </a:r>
            <a:br>
              <a:rPr lang="en-US" dirty="0"/>
            </a:br>
            <a:r>
              <a:rPr lang="en-US" dirty="0"/>
              <a:t>Definitions and Concepts</a:t>
            </a:r>
          </a:p>
        </p:txBody>
      </p:sp>
      <p:sp>
        <p:nvSpPr>
          <p:cNvPr id="3" name="Content Placeholder 2"/>
          <p:cNvSpPr>
            <a:spLocks noGrp="1"/>
          </p:cNvSpPr>
          <p:nvPr>
            <p:ph idx="1"/>
          </p:nvPr>
        </p:nvSpPr>
        <p:spPr>
          <a:xfrm>
            <a:off x="762000" y="1524000"/>
            <a:ext cx="8305800" cy="4800600"/>
          </a:xfrm>
        </p:spPr>
        <p:txBody>
          <a:bodyPr/>
          <a:lstStyle/>
          <a:p>
            <a:r>
              <a:rPr lang="en-US" dirty="0"/>
              <a:t>Enabling technologies of social interactions among people</a:t>
            </a:r>
          </a:p>
          <a:p>
            <a:r>
              <a:rPr lang="en-US" dirty="0"/>
              <a:t>Relies on enabling technologies of Web 2.0</a:t>
            </a:r>
          </a:p>
          <a:p>
            <a:r>
              <a:rPr lang="en-US" dirty="0"/>
              <a:t>Takes on many different forms</a:t>
            </a:r>
          </a:p>
          <a:p>
            <a:pPr lvl="1"/>
            <a:r>
              <a:rPr lang="en-US" dirty="0"/>
              <a:t>Internet forums, Web logs, social blogs, microblogging, wikis, social networks, podcasts, pictures, video, and product reviews</a:t>
            </a:r>
          </a:p>
          <a:p>
            <a:r>
              <a:rPr lang="en-US" dirty="0"/>
              <a:t>Different types of social media </a:t>
            </a:r>
          </a:p>
          <a:p>
            <a:pPr lvl="1"/>
            <a:r>
              <a:rPr lang="en-US" dirty="0"/>
              <a:t>Based on </a:t>
            </a:r>
            <a:r>
              <a:rPr lang="en-US" dirty="0">
                <a:solidFill>
                  <a:srgbClr val="F85E08"/>
                </a:solidFill>
              </a:rPr>
              <a:t>media research </a:t>
            </a:r>
            <a:r>
              <a:rPr lang="en-US" dirty="0"/>
              <a:t>and </a:t>
            </a:r>
            <a:r>
              <a:rPr lang="en-US" dirty="0">
                <a:solidFill>
                  <a:srgbClr val="F85E08"/>
                </a:solidFill>
              </a:rPr>
              <a:t>social process </a:t>
            </a:r>
          </a:p>
        </p:txBody>
      </p:sp>
    </p:spTree>
    <p:extLst>
      <p:ext uri="{BB962C8B-B14F-4D97-AF65-F5344CB8AC3E}">
        <p14:creationId xmlns:p14="http://schemas.microsoft.com/office/powerpoint/2010/main" val="15675870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Social Media</a:t>
            </a:r>
          </a:p>
        </p:txBody>
      </p:sp>
      <p:sp>
        <p:nvSpPr>
          <p:cNvPr id="3" name="Content Placeholder 2"/>
          <p:cNvSpPr>
            <a:spLocks noGrp="1"/>
          </p:cNvSpPr>
          <p:nvPr>
            <p:ph idx="1"/>
          </p:nvPr>
        </p:nvSpPr>
        <p:spPr>
          <a:xfrm>
            <a:off x="762000" y="1600200"/>
            <a:ext cx="7924800" cy="4800600"/>
          </a:xfrm>
        </p:spPr>
        <p:txBody>
          <a:bodyPr/>
          <a:lstStyle/>
          <a:p>
            <a:pPr marL="514350" indent="-514350">
              <a:buClr>
                <a:srgbClr val="F85E08"/>
              </a:buClr>
              <a:buSzPct val="80000"/>
              <a:buFont typeface="+mj-lt"/>
              <a:buAutoNum type="arabicPeriod"/>
            </a:pPr>
            <a:r>
              <a:rPr lang="en-US" dirty="0"/>
              <a:t>Collaborative projects (e.g., Wikipedia)</a:t>
            </a:r>
          </a:p>
          <a:p>
            <a:pPr marL="514350" indent="-514350">
              <a:buClr>
                <a:srgbClr val="F85E08"/>
              </a:buClr>
              <a:buSzPct val="80000"/>
              <a:buFont typeface="+mj-lt"/>
              <a:buAutoNum type="arabicPeriod"/>
            </a:pPr>
            <a:r>
              <a:rPr lang="en-US" dirty="0"/>
              <a:t>Blogs and microblogs (e.g., Twitter)</a:t>
            </a:r>
          </a:p>
          <a:p>
            <a:pPr marL="514350" indent="-514350">
              <a:buClr>
                <a:srgbClr val="F85E08"/>
              </a:buClr>
              <a:buSzPct val="80000"/>
              <a:buFont typeface="+mj-lt"/>
              <a:buAutoNum type="arabicPeriod"/>
            </a:pPr>
            <a:r>
              <a:rPr lang="en-US" dirty="0"/>
              <a:t>Content communities (e.g., YouTube)</a:t>
            </a:r>
          </a:p>
          <a:p>
            <a:pPr marL="514350" indent="-514350">
              <a:buClr>
                <a:srgbClr val="F85E08"/>
              </a:buClr>
              <a:buSzPct val="80000"/>
              <a:buFont typeface="+mj-lt"/>
              <a:buAutoNum type="arabicPeriod"/>
            </a:pPr>
            <a:r>
              <a:rPr lang="en-US" dirty="0"/>
              <a:t>Social networking sites (e.g., Facebook)</a:t>
            </a:r>
          </a:p>
          <a:p>
            <a:pPr marL="514350" indent="-514350">
              <a:buClr>
                <a:srgbClr val="F85E08"/>
              </a:buClr>
              <a:buSzPct val="80000"/>
              <a:buFont typeface="+mj-lt"/>
              <a:buAutoNum type="arabicPeriod"/>
            </a:pPr>
            <a:r>
              <a:rPr lang="en-US" dirty="0"/>
              <a:t>Virtual game worlds (e.g., World of Warcraft), and </a:t>
            </a:r>
          </a:p>
          <a:p>
            <a:pPr marL="514350" indent="-514350">
              <a:buClr>
                <a:srgbClr val="F85E08"/>
              </a:buClr>
              <a:buSzPct val="80000"/>
              <a:buFont typeface="+mj-lt"/>
              <a:buAutoNum type="arabicPeriod"/>
            </a:pPr>
            <a:r>
              <a:rPr lang="en-US" dirty="0"/>
              <a:t>Virtual social worlds (e.g., Second Life)</a:t>
            </a:r>
          </a:p>
          <a:p>
            <a:pPr marL="0" indent="0" algn="r">
              <a:buClr>
                <a:srgbClr val="F85E08"/>
              </a:buClr>
              <a:buSzPct val="80000"/>
              <a:buNone/>
            </a:pPr>
            <a:r>
              <a:rPr lang="en-US" sz="2800" i="1" dirty="0"/>
              <a:t>--Kaplan and Haenlein (2010)</a:t>
            </a:r>
          </a:p>
        </p:txBody>
      </p:sp>
    </p:spTree>
    <p:extLst>
      <p:ext uri="{BB962C8B-B14F-4D97-AF65-F5344CB8AC3E}">
        <p14:creationId xmlns:p14="http://schemas.microsoft.com/office/powerpoint/2010/main" val="18532776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versus Industrial Media</a:t>
            </a:r>
          </a:p>
        </p:txBody>
      </p:sp>
      <p:sp>
        <p:nvSpPr>
          <p:cNvPr id="3" name="Content Placeholder 2"/>
          <p:cNvSpPr>
            <a:spLocks noGrp="1"/>
          </p:cNvSpPr>
          <p:nvPr>
            <p:ph idx="1"/>
          </p:nvPr>
        </p:nvSpPr>
        <p:spPr/>
        <p:txBody>
          <a:bodyPr/>
          <a:lstStyle/>
          <a:p>
            <a:r>
              <a:rPr lang="en-US" dirty="0"/>
              <a:t>Web-based social media are different from traditional/industrial media, such as newspapers, television, and film</a:t>
            </a:r>
          </a:p>
          <a:p>
            <a:r>
              <a:rPr lang="en-US" dirty="0"/>
              <a:t>Differentiating characteristics</a:t>
            </a:r>
          </a:p>
          <a:p>
            <a:pPr lvl="1"/>
            <a:r>
              <a:rPr lang="en-US" dirty="0"/>
              <a:t>Quality</a:t>
            </a:r>
          </a:p>
          <a:p>
            <a:pPr lvl="1"/>
            <a:r>
              <a:rPr lang="en-US" dirty="0"/>
              <a:t>Reach</a:t>
            </a:r>
          </a:p>
          <a:p>
            <a:pPr lvl="1"/>
            <a:r>
              <a:rPr lang="en-US" dirty="0"/>
              <a:t>Frequency</a:t>
            </a:r>
          </a:p>
          <a:p>
            <a:pPr lvl="1"/>
            <a:r>
              <a:rPr lang="en-US" dirty="0"/>
              <a:t>Accessibility</a:t>
            </a:r>
          </a:p>
          <a:p>
            <a:pPr lvl="1"/>
            <a:r>
              <a:rPr lang="en-US" dirty="0"/>
              <a:t>Usability</a:t>
            </a:r>
          </a:p>
        </p:txBody>
      </p:sp>
      <p:sp>
        <p:nvSpPr>
          <p:cNvPr id="4" name="Content Placeholder 2"/>
          <p:cNvSpPr txBox="1">
            <a:spLocks/>
          </p:cNvSpPr>
          <p:nvPr/>
        </p:nvSpPr>
        <p:spPr bwMode="auto">
          <a:xfrm>
            <a:off x="3733800" y="3657600"/>
            <a:ext cx="3048000" cy="2667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lvl="1"/>
            <a:r>
              <a:rPr lang="en-US" b="0" kern="0" dirty="0"/>
              <a:t>Immediacy</a:t>
            </a:r>
          </a:p>
          <a:p>
            <a:pPr lvl="1"/>
            <a:r>
              <a:rPr lang="en-US" b="0" kern="0" dirty="0"/>
              <a:t>Updatability</a:t>
            </a:r>
          </a:p>
        </p:txBody>
      </p:sp>
    </p:spTree>
    <p:extLst>
      <p:ext uri="{BB962C8B-B14F-4D97-AF65-F5344CB8AC3E}">
        <p14:creationId xmlns:p14="http://schemas.microsoft.com/office/powerpoint/2010/main" val="1275632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 People Use Social Media?</a:t>
            </a:r>
          </a:p>
        </p:txBody>
      </p:sp>
      <p:sp>
        <p:nvSpPr>
          <p:cNvPr id="3" name="Content Placeholder 2"/>
          <p:cNvSpPr>
            <a:spLocks noGrp="1"/>
          </p:cNvSpPr>
          <p:nvPr>
            <p:ph idx="1"/>
          </p:nvPr>
        </p:nvSpPr>
        <p:spPr>
          <a:xfrm>
            <a:off x="722312" y="1676400"/>
            <a:ext cx="8193088" cy="533400"/>
          </a:xfrm>
        </p:spPr>
        <p:txBody>
          <a:bodyPr/>
          <a:lstStyle/>
          <a:p>
            <a:r>
              <a:rPr lang="en-US" dirty="0"/>
              <a:t>Different engagement levels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38200" y="2302510"/>
            <a:ext cx="7337413" cy="4098290"/>
          </a:xfrm>
          <a:prstGeom prst="rect">
            <a:avLst/>
          </a:prstGeom>
          <a:noFill/>
          <a:ln>
            <a:noFill/>
          </a:ln>
        </p:spPr>
      </p:pic>
    </p:spTree>
    <p:extLst>
      <p:ext uri="{BB962C8B-B14F-4D97-AF65-F5344CB8AC3E}">
        <p14:creationId xmlns:p14="http://schemas.microsoft.com/office/powerpoint/2010/main" val="21115882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Analytics</a:t>
            </a:r>
          </a:p>
        </p:txBody>
      </p:sp>
      <p:sp>
        <p:nvSpPr>
          <p:cNvPr id="3" name="Content Placeholder 2"/>
          <p:cNvSpPr>
            <a:spLocks noGrp="1"/>
          </p:cNvSpPr>
          <p:nvPr>
            <p:ph idx="1"/>
          </p:nvPr>
        </p:nvSpPr>
        <p:spPr>
          <a:xfrm>
            <a:off x="762000" y="1524000"/>
            <a:ext cx="8193088" cy="2819400"/>
          </a:xfrm>
        </p:spPr>
        <p:txBody>
          <a:bodyPr/>
          <a:lstStyle/>
          <a:p>
            <a:r>
              <a:rPr lang="en-US" sz="2800" dirty="0"/>
              <a:t>It is the systematic and scientific ways to consume the vast amount of content created by Web-based social media outlets, tools, and techniques for the betterment of an organization’s competitiveness</a:t>
            </a:r>
          </a:p>
          <a:p>
            <a:r>
              <a:rPr lang="en-US" sz="2800" dirty="0"/>
              <a:t>Fastest growing movement in analytics </a:t>
            </a:r>
          </a:p>
        </p:txBody>
      </p:sp>
      <p:sp>
        <p:nvSpPr>
          <p:cNvPr id="4" name="Right Arrow 3"/>
          <p:cNvSpPr/>
          <p:nvPr/>
        </p:nvSpPr>
        <p:spPr bwMode="auto">
          <a:xfrm>
            <a:off x="3771900" y="4953000"/>
            <a:ext cx="1600200" cy="762000"/>
          </a:xfrm>
          <a:prstGeom prst="rightArrow">
            <a:avLst/>
          </a:prstGeom>
          <a:solidFill>
            <a:schemeClr val="tx2">
              <a:lumMod val="20000"/>
              <a:lumOff val="80000"/>
            </a:schemeClr>
          </a:solidFill>
          <a:ln w="9525" cap="flat" cmpd="sng" algn="ctr">
            <a:solidFill>
              <a:schemeClr val="accent1"/>
            </a:solidFill>
            <a:prstDash val="solid"/>
            <a:round/>
            <a:headEnd type="none" w="med" len="med"/>
            <a:tailEnd type="none" w="med" len="med"/>
          </a:ln>
          <a:effectLst/>
        </p:spPr>
        <p:txBody>
          <a:bodyPr vert="horz" wrap="square" lIns="92075" tIns="46038" rIns="92075" bIns="46038" numCol="1" rtlCol="0" anchor="ctr"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800" b="1" i="0" u="none" strike="noStrike" cap="none" normalizeH="0" baseline="0" dirty="0">
              <a:ln>
                <a:noFill/>
              </a:ln>
              <a:solidFill>
                <a:srgbClr val="CC3300"/>
              </a:solidFill>
              <a:effectLst>
                <a:outerShdw blurRad="38100" dist="38100" dir="2700000" algn="tl">
                  <a:srgbClr val="000000">
                    <a:alpha val="43137"/>
                  </a:srgbClr>
                </a:outerShdw>
              </a:effectLst>
              <a:latin typeface="Tahoma" pitchFamily="34" charset="0"/>
            </a:endParaRPr>
          </a:p>
        </p:txBody>
      </p:sp>
      <p:sp>
        <p:nvSpPr>
          <p:cNvPr id="5" name="TextBox 4"/>
          <p:cNvSpPr txBox="1"/>
          <p:nvPr/>
        </p:nvSpPr>
        <p:spPr>
          <a:xfrm>
            <a:off x="1510153" y="4343400"/>
            <a:ext cx="2147447" cy="2000548"/>
          </a:xfrm>
          <a:prstGeom prst="rect">
            <a:avLst/>
          </a:prstGeom>
          <a:solidFill>
            <a:schemeClr val="accent1">
              <a:lumMod val="20000"/>
              <a:lumOff val="80000"/>
            </a:schemeClr>
          </a:solidFill>
        </p:spPr>
        <p:txBody>
          <a:bodyPr wrap="none" rtlCol="0">
            <a:spAutoFit/>
          </a:bodyPr>
          <a:lstStyle/>
          <a:p>
            <a:pPr algn="ctr"/>
            <a:r>
              <a:rPr lang="en-US" b="0" dirty="0">
                <a:effectLst>
                  <a:outerShdw blurRad="38100" dist="38100" dir="2700000" algn="tl">
                    <a:srgbClr val="000000">
                      <a:alpha val="43137"/>
                    </a:srgbClr>
                  </a:outerShdw>
                </a:effectLst>
              </a:rPr>
              <a:t>Social Media</a:t>
            </a:r>
          </a:p>
          <a:p>
            <a:pPr algn="ctr"/>
            <a:r>
              <a:rPr lang="en-US" sz="2400" b="0" dirty="0">
                <a:solidFill>
                  <a:srgbClr val="0000CC"/>
                </a:solidFill>
                <a:effectLst>
                  <a:outerShdw blurRad="38100" dist="38100" dir="2700000" algn="tl">
                    <a:srgbClr val="000000">
                      <a:alpha val="43137"/>
                    </a:srgbClr>
                  </a:outerShdw>
                </a:effectLst>
              </a:rPr>
              <a:t>Tweeter</a:t>
            </a:r>
          </a:p>
          <a:p>
            <a:pPr algn="ctr"/>
            <a:r>
              <a:rPr lang="en-US" sz="2400" b="0" dirty="0">
                <a:solidFill>
                  <a:srgbClr val="0000CC"/>
                </a:solidFill>
                <a:effectLst>
                  <a:outerShdw blurRad="38100" dist="38100" dir="2700000" algn="tl">
                    <a:srgbClr val="000000">
                      <a:alpha val="43137"/>
                    </a:srgbClr>
                  </a:outerShdw>
                </a:effectLst>
              </a:rPr>
              <a:t>Facebook</a:t>
            </a:r>
          </a:p>
          <a:p>
            <a:pPr algn="ctr"/>
            <a:r>
              <a:rPr lang="en-US" sz="2400" b="0" dirty="0" err="1">
                <a:solidFill>
                  <a:srgbClr val="0000CC"/>
                </a:solidFill>
                <a:effectLst>
                  <a:outerShdw blurRad="38100" dist="38100" dir="2700000" algn="tl">
                    <a:srgbClr val="000000">
                      <a:alpha val="43137"/>
                    </a:srgbClr>
                  </a:outerShdw>
                </a:effectLst>
              </a:rPr>
              <a:t>LinlkedIn</a:t>
            </a:r>
            <a:endParaRPr lang="en-US" sz="2400" b="0" dirty="0">
              <a:solidFill>
                <a:srgbClr val="0000CC"/>
              </a:solidFill>
              <a:effectLst>
                <a:outerShdw blurRad="38100" dist="38100" dir="2700000" algn="tl">
                  <a:srgbClr val="000000">
                    <a:alpha val="43137"/>
                  </a:srgbClr>
                </a:outerShdw>
              </a:effectLst>
            </a:endParaRPr>
          </a:p>
          <a:p>
            <a:pPr algn="ctr"/>
            <a:r>
              <a:rPr lang="en-US" sz="2400" b="0" dirty="0">
                <a:solidFill>
                  <a:srgbClr val="0000CC"/>
                </a:solidFill>
                <a:effectLst>
                  <a:outerShdw blurRad="38100" dist="38100" dir="2700000" algn="tl">
                    <a:srgbClr val="000000">
                      <a:alpha val="43137"/>
                    </a:srgbClr>
                  </a:outerShdw>
                </a:effectLst>
              </a:rPr>
              <a:t>…</a:t>
            </a:r>
          </a:p>
        </p:txBody>
      </p:sp>
      <p:sp>
        <p:nvSpPr>
          <p:cNvPr id="9" name="TextBox 8"/>
          <p:cNvSpPr txBox="1"/>
          <p:nvPr/>
        </p:nvSpPr>
        <p:spPr>
          <a:xfrm>
            <a:off x="5486400" y="4494074"/>
            <a:ext cx="2948243" cy="1754326"/>
          </a:xfrm>
          <a:prstGeom prst="rect">
            <a:avLst/>
          </a:prstGeom>
          <a:solidFill>
            <a:srgbClr val="FEDCD6"/>
          </a:solidFill>
        </p:spPr>
        <p:txBody>
          <a:bodyPr wrap="none" rtlCol="0">
            <a:spAutoFit/>
          </a:bodyPr>
          <a:lstStyle/>
          <a:p>
            <a:pPr algn="ctr"/>
            <a:r>
              <a:rPr lang="en-US" b="0" dirty="0">
                <a:effectLst>
                  <a:outerShdw blurRad="38100" dist="38100" dir="2700000" algn="tl">
                    <a:srgbClr val="000000">
                      <a:alpha val="43137"/>
                    </a:srgbClr>
                  </a:outerShdw>
                </a:effectLst>
              </a:rPr>
              <a:t>Insights</a:t>
            </a:r>
          </a:p>
          <a:p>
            <a:pPr algn="ctr"/>
            <a:r>
              <a:rPr lang="en-US" b="0" dirty="0">
                <a:effectLst>
                  <a:outerShdw blurRad="38100" dist="38100" dir="2700000" algn="tl">
                    <a:srgbClr val="000000">
                      <a:alpha val="43137"/>
                    </a:srgbClr>
                  </a:outerShdw>
                </a:effectLst>
              </a:rPr>
              <a:t>Solutions</a:t>
            </a:r>
          </a:p>
          <a:p>
            <a:pPr algn="ctr"/>
            <a:r>
              <a:rPr lang="en-US" b="0" dirty="0">
                <a:effectLst>
                  <a:outerShdw blurRad="38100" dist="38100" dir="2700000" algn="tl">
                    <a:srgbClr val="000000">
                      <a:alpha val="43137"/>
                    </a:srgbClr>
                  </a:outerShdw>
                </a:effectLst>
              </a:rPr>
              <a:t>Course of Actions</a:t>
            </a:r>
          </a:p>
          <a:p>
            <a:pPr algn="ctr"/>
            <a:r>
              <a:rPr lang="en-US" sz="2400" b="0" dirty="0">
                <a:solidFill>
                  <a:srgbClr val="0000CC"/>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38054350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Analytics</a:t>
            </a:r>
          </a:p>
        </p:txBody>
      </p:sp>
      <p:sp>
        <p:nvSpPr>
          <p:cNvPr id="3" name="Content Placeholder 2"/>
          <p:cNvSpPr>
            <a:spLocks noGrp="1"/>
          </p:cNvSpPr>
          <p:nvPr>
            <p:ph idx="1"/>
          </p:nvPr>
        </p:nvSpPr>
        <p:spPr>
          <a:xfrm>
            <a:off x="762000" y="1524000"/>
            <a:ext cx="8193088" cy="4800600"/>
          </a:xfrm>
        </p:spPr>
        <p:txBody>
          <a:bodyPr/>
          <a:lstStyle/>
          <a:p>
            <a:r>
              <a:rPr lang="en-US" sz="2800" dirty="0"/>
              <a:t>HBR Analytic Services survey (HBR, 2010)</a:t>
            </a:r>
          </a:p>
          <a:p>
            <a:pPr lvl="1"/>
            <a:r>
              <a:rPr lang="en-US" sz="2400" dirty="0"/>
              <a:t>75% of the companies did not know where their customers are talking about them </a:t>
            </a:r>
          </a:p>
          <a:p>
            <a:pPr lvl="1"/>
            <a:r>
              <a:rPr lang="en-US" sz="2400" dirty="0"/>
              <a:t>31% do not measure effectiveness of social media</a:t>
            </a:r>
          </a:p>
          <a:p>
            <a:pPr lvl="1"/>
            <a:r>
              <a:rPr lang="en-US" sz="2400" dirty="0"/>
              <a:t>only 23% are using social media analytics tools</a:t>
            </a:r>
          </a:p>
          <a:p>
            <a:pPr lvl="1"/>
            <a:r>
              <a:rPr lang="en-US" sz="2400" dirty="0"/>
              <a:t>7% are able to integrate social media into marketing </a:t>
            </a:r>
          </a:p>
          <a:p>
            <a:r>
              <a:rPr lang="en-US" sz="2800" dirty="0"/>
              <a:t>Measuring the Social Media Impact</a:t>
            </a:r>
          </a:p>
          <a:p>
            <a:pPr lvl="1"/>
            <a:r>
              <a:rPr lang="en-US" sz="2400" dirty="0"/>
              <a:t>Descriptive analytics – simple counts/statistics</a:t>
            </a:r>
          </a:p>
          <a:p>
            <a:pPr lvl="1"/>
            <a:r>
              <a:rPr lang="en-US" sz="2400" dirty="0"/>
              <a:t>Social network analysis</a:t>
            </a:r>
          </a:p>
          <a:p>
            <a:pPr lvl="1"/>
            <a:r>
              <a:rPr lang="en-US" sz="2400" dirty="0"/>
              <a:t>Advanced analytics – predictive analytics, text mining </a:t>
            </a:r>
          </a:p>
        </p:txBody>
      </p:sp>
    </p:spTree>
    <p:extLst>
      <p:ext uri="{BB962C8B-B14F-4D97-AF65-F5344CB8AC3E}">
        <p14:creationId xmlns:p14="http://schemas.microsoft.com/office/powerpoint/2010/main" val="13044986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Best Practices in </a:t>
            </a:r>
            <a:br>
              <a:rPr lang="en-US" dirty="0"/>
            </a:br>
            <a:r>
              <a:rPr lang="en-US" dirty="0"/>
              <a:t>Social Media Analytics</a:t>
            </a:r>
          </a:p>
        </p:txBody>
      </p:sp>
      <p:sp>
        <p:nvSpPr>
          <p:cNvPr id="3" name="Content Placeholder 2"/>
          <p:cNvSpPr>
            <a:spLocks noGrp="1"/>
          </p:cNvSpPr>
          <p:nvPr>
            <p:ph idx="1"/>
          </p:nvPr>
        </p:nvSpPr>
        <p:spPr>
          <a:xfrm>
            <a:off x="762000" y="1524000"/>
            <a:ext cx="8153400" cy="4800600"/>
          </a:xfrm>
        </p:spPr>
        <p:txBody>
          <a:bodyPr/>
          <a:lstStyle/>
          <a:p>
            <a:r>
              <a:rPr lang="en-US" sz="2700" dirty="0"/>
              <a:t>Think of measurement as a guidance system, not a rating system</a:t>
            </a:r>
          </a:p>
          <a:p>
            <a:r>
              <a:rPr lang="en-US" sz="2700" dirty="0"/>
              <a:t>Track the elusive sentiment</a:t>
            </a:r>
          </a:p>
          <a:p>
            <a:r>
              <a:rPr lang="en-US" sz="2700" dirty="0"/>
              <a:t>Continuously improve the accuracy of text analysis</a:t>
            </a:r>
          </a:p>
          <a:p>
            <a:r>
              <a:rPr lang="en-US" sz="2700" dirty="0"/>
              <a:t>Look at the ripple effect</a:t>
            </a:r>
          </a:p>
          <a:p>
            <a:r>
              <a:rPr lang="en-US" sz="2700" dirty="0"/>
              <a:t>Look beyond the brand</a:t>
            </a:r>
          </a:p>
          <a:p>
            <a:r>
              <a:rPr lang="en-US" sz="2700" dirty="0"/>
              <a:t>Identify your most powerful influencers</a:t>
            </a:r>
          </a:p>
          <a:p>
            <a:r>
              <a:rPr lang="en-US" sz="2700" dirty="0"/>
              <a:t>Look closely at the accuracy of your analytic tool</a:t>
            </a:r>
          </a:p>
          <a:p>
            <a:r>
              <a:rPr lang="en-US" sz="2700" dirty="0"/>
              <a:t>Incorporate social media intelligence into planning</a:t>
            </a:r>
          </a:p>
        </p:txBody>
      </p:sp>
    </p:spTree>
    <p:extLst>
      <p:ext uri="{BB962C8B-B14F-4D97-AF65-F5344CB8AC3E}">
        <p14:creationId xmlns:p14="http://schemas.microsoft.com/office/powerpoint/2010/main" val="7119300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Analytics </a:t>
            </a:r>
            <a:br>
              <a:rPr lang="en-US" dirty="0"/>
            </a:br>
            <a:r>
              <a:rPr lang="en-US" dirty="0"/>
              <a:t>Tools and Vendors</a:t>
            </a:r>
          </a:p>
        </p:txBody>
      </p:sp>
      <p:sp>
        <p:nvSpPr>
          <p:cNvPr id="3" name="Content Placeholder 2"/>
          <p:cNvSpPr>
            <a:spLocks noGrp="1"/>
          </p:cNvSpPr>
          <p:nvPr>
            <p:ph idx="1"/>
          </p:nvPr>
        </p:nvSpPr>
        <p:spPr/>
        <p:txBody>
          <a:bodyPr/>
          <a:lstStyle/>
          <a:p>
            <a:r>
              <a:rPr lang="en-US" dirty="0"/>
              <a:t>Attensity360</a:t>
            </a:r>
          </a:p>
          <a:p>
            <a:r>
              <a:rPr lang="en-US" dirty="0"/>
              <a:t>Radian6/Salesforce Cloud</a:t>
            </a:r>
          </a:p>
          <a:p>
            <a:r>
              <a:rPr lang="en-US" dirty="0"/>
              <a:t>Sysomos</a:t>
            </a:r>
          </a:p>
          <a:p>
            <a:r>
              <a:rPr lang="en-US" dirty="0"/>
              <a:t>Collective Intellect</a:t>
            </a:r>
          </a:p>
          <a:p>
            <a:r>
              <a:rPr lang="en-US" dirty="0"/>
              <a:t>Webtrends</a:t>
            </a:r>
          </a:p>
          <a:p>
            <a:r>
              <a:rPr lang="en-US" dirty="0"/>
              <a:t>Crimson Hexagon</a:t>
            </a:r>
          </a:p>
          <a:p>
            <a:r>
              <a:rPr lang="en-US" dirty="0"/>
              <a:t>Converseon</a:t>
            </a:r>
          </a:p>
          <a:p>
            <a:r>
              <a:rPr lang="en-US" dirty="0"/>
              <a:t>SproutSocial …</a:t>
            </a:r>
          </a:p>
        </p:txBody>
      </p:sp>
      <p:sp>
        <p:nvSpPr>
          <p:cNvPr id="4" name="TextBox 3"/>
          <p:cNvSpPr txBox="1"/>
          <p:nvPr/>
        </p:nvSpPr>
        <p:spPr>
          <a:xfrm>
            <a:off x="5791200" y="2743200"/>
            <a:ext cx="2895600" cy="3416320"/>
          </a:xfrm>
          <a:prstGeom prst="rect">
            <a:avLst/>
          </a:prstGeom>
          <a:noFill/>
        </p:spPr>
        <p:txBody>
          <a:bodyPr wrap="square" rtlCol="0">
            <a:spAutoFit/>
          </a:bodyPr>
          <a:lstStyle/>
          <a:p>
            <a:pPr algn="ctr"/>
            <a:r>
              <a:rPr lang="en-US" sz="3600" dirty="0">
                <a:solidFill>
                  <a:srgbClr val="FF0000"/>
                </a:solidFill>
                <a:latin typeface="Snap ITC" panose="04040A07060A02020202" pitchFamily="82" charset="0"/>
              </a:rPr>
              <a:t>Twitter</a:t>
            </a:r>
          </a:p>
          <a:p>
            <a:pPr algn="ctr"/>
            <a:r>
              <a:rPr lang="en-US" sz="3600" dirty="0">
                <a:solidFill>
                  <a:srgbClr val="0000CC"/>
                </a:solidFill>
                <a:latin typeface="Snap ITC" panose="04040A07060A02020202" pitchFamily="82" charset="0"/>
              </a:rPr>
              <a:t>Facebook</a:t>
            </a:r>
          </a:p>
          <a:p>
            <a:pPr algn="ctr"/>
            <a:r>
              <a:rPr lang="en-US" sz="3600" dirty="0">
                <a:solidFill>
                  <a:srgbClr val="006600"/>
                </a:solidFill>
                <a:latin typeface="Snap ITC" panose="04040A07060A02020202" pitchFamily="82" charset="0"/>
              </a:rPr>
              <a:t>YouTube</a:t>
            </a:r>
          </a:p>
          <a:p>
            <a:pPr algn="ctr"/>
            <a:r>
              <a:rPr lang="en-US" sz="3600" dirty="0">
                <a:solidFill>
                  <a:srgbClr val="FFFF00"/>
                </a:solidFill>
                <a:latin typeface="Snap ITC" panose="04040A07060A02020202" pitchFamily="82" charset="0"/>
              </a:rPr>
              <a:t>LinkedIn</a:t>
            </a:r>
          </a:p>
          <a:p>
            <a:pPr algn="ctr"/>
            <a:r>
              <a:rPr lang="en-US" sz="3600" dirty="0">
                <a:solidFill>
                  <a:srgbClr val="00B0F0"/>
                </a:solidFill>
                <a:latin typeface="Snap ITC" panose="04040A07060A02020202" pitchFamily="82" charset="0"/>
              </a:rPr>
              <a:t>Flickr</a:t>
            </a:r>
          </a:p>
          <a:p>
            <a:pPr algn="ctr"/>
            <a:r>
              <a:rPr lang="en-US" sz="3600" dirty="0">
                <a:solidFill>
                  <a:srgbClr val="FF0000"/>
                </a:solidFill>
                <a:latin typeface="Snap ITC" panose="04040A07060A02020202" pitchFamily="82" charset="0"/>
              </a:rPr>
              <a:t>…</a:t>
            </a:r>
          </a:p>
        </p:txBody>
      </p:sp>
    </p:spTree>
    <p:extLst>
      <p:ext uri="{BB962C8B-B14F-4D97-AF65-F5344CB8AC3E}">
        <p14:creationId xmlns:p14="http://schemas.microsoft.com/office/powerpoint/2010/main" val="16827312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Analytics</a:t>
            </a:r>
          </a:p>
        </p:txBody>
      </p:sp>
      <p:pic>
        <p:nvPicPr>
          <p:cNvPr id="4" name="Picture 3" descr="D:\USER\Dursun\Research\Book - BI DSS Future Edition\1 - NEW CHAPTERS\CH9 - Web Mining\SproutSocial_ScreenShot_NEW.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98523" y="1502462"/>
            <a:ext cx="5616677" cy="4866587"/>
          </a:xfrm>
          <a:prstGeom prst="rect">
            <a:avLst/>
          </a:prstGeom>
          <a:noFill/>
          <a:ln>
            <a:solidFill>
              <a:schemeClr val="accent6">
                <a:lumMod val="75000"/>
              </a:schemeClr>
            </a:solidFill>
          </a:ln>
        </p:spPr>
      </p:pic>
    </p:spTree>
    <p:extLst>
      <p:ext uri="{BB962C8B-B14F-4D97-AF65-F5344CB8AC3E}">
        <p14:creationId xmlns:p14="http://schemas.microsoft.com/office/powerpoint/2010/main" val="1951753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7210-BBBB-1C43-9647-D0E4BE8362F5}"/>
              </a:ext>
            </a:extLst>
          </p:cNvPr>
          <p:cNvSpPr>
            <a:spLocks noGrp="1"/>
          </p:cNvSpPr>
          <p:nvPr>
            <p:ph type="title"/>
          </p:nvPr>
        </p:nvSpPr>
        <p:spPr>
          <a:xfrm>
            <a:off x="457200" y="274638"/>
            <a:ext cx="8229600" cy="1143000"/>
          </a:xfrm>
        </p:spPr>
        <p:txBody>
          <a:bodyPr wrap="square" anchor="ctr">
            <a:normAutofit/>
          </a:bodyPr>
          <a:lstStyle/>
          <a:p>
            <a:r>
              <a:rPr lang="en-US" dirty="0"/>
              <a:t>Questions</a:t>
            </a:r>
          </a:p>
        </p:txBody>
      </p:sp>
      <p:pic>
        <p:nvPicPr>
          <p:cNvPr id="2050" name="Picture 2" descr="IPhone Emoji Samsung Galaxy Guess The Questions - Emojipedia - Crying  Transparent PNG">
            <a:extLst>
              <a:ext uri="{FF2B5EF4-FFF2-40B4-BE49-F238E27FC236}">
                <a16:creationId xmlns:a16="http://schemas.microsoft.com/office/drawing/2014/main" id="{E72B85E1-98A5-9943-B0FA-4238A793ECF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613818" y="1600200"/>
            <a:ext cx="3916363" cy="391636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4528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1646</Words>
  <Application>Microsoft Macintosh PowerPoint</Application>
  <PresentationFormat>On-screen Show (4:3)</PresentationFormat>
  <Paragraphs>277</Paragraphs>
  <Slides>40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Myriad Pro</vt:lpstr>
      <vt:lpstr>Snap ITC</vt:lpstr>
      <vt:lpstr>Tahoma</vt:lpstr>
      <vt:lpstr>Verdana</vt:lpstr>
      <vt:lpstr>Wingdings</vt:lpstr>
      <vt:lpstr>20140311PresentationUWTSDTemplate</vt:lpstr>
      <vt:lpstr>LCBB5000</vt:lpstr>
      <vt:lpstr>Learning Objectives</vt:lpstr>
      <vt:lpstr>Web Mining Overview</vt:lpstr>
      <vt:lpstr>Web Mining</vt:lpstr>
      <vt:lpstr>Web Mining</vt:lpstr>
      <vt:lpstr>Web Content/Structure Mining</vt:lpstr>
      <vt:lpstr>Search Engines</vt:lpstr>
      <vt:lpstr>Structure of a  Typical Internet Search Engine</vt:lpstr>
      <vt:lpstr>Anatomy of a Search Engine</vt:lpstr>
      <vt:lpstr>Anatomy of a Search Engine</vt:lpstr>
      <vt:lpstr>Page Rank </vt:lpstr>
      <vt:lpstr>PageRank for a given page = Initial PageRank + (total ranking power ÷ number of outbound links) + … </vt:lpstr>
      <vt:lpstr>PowerPoint Presentation</vt:lpstr>
      <vt:lpstr>Search Engine Optimization (SEO)</vt:lpstr>
      <vt:lpstr>Top 15 Most Popular Search Engines (by eBizMBA, March 2013)</vt:lpstr>
      <vt:lpstr>Methods for  Search Engine Optimization</vt:lpstr>
      <vt:lpstr>Web Usage Mining</vt:lpstr>
      <vt:lpstr>Web Usage Mining </vt:lpstr>
      <vt:lpstr>Web Usage Mining  (Clickstream Analysis)</vt:lpstr>
      <vt:lpstr>Web Analytics Metrics</vt:lpstr>
      <vt:lpstr>Web Analytics Metrics - Web Site Usability</vt:lpstr>
      <vt:lpstr>Web Analytics Metrics - Web Site Usability</vt:lpstr>
      <vt:lpstr>A Web Analytics Dashboard</vt:lpstr>
      <vt:lpstr>Web Analytics Maturity Model</vt:lpstr>
      <vt:lpstr>Web Analytics Maturity Model</vt:lpstr>
      <vt:lpstr>Web Analytics Tools</vt:lpstr>
      <vt:lpstr>Putting It All Together—A Web Site Optimization Ecosystem</vt:lpstr>
      <vt:lpstr>Social Analytics Social Network Analysis</vt:lpstr>
      <vt:lpstr>Social Analytics Social Network Analysis</vt:lpstr>
      <vt:lpstr>Social Analytics Social Network Analysis Metrics</vt:lpstr>
      <vt:lpstr>Social Media  Definitions and Concepts</vt:lpstr>
      <vt:lpstr>Different Types of Social Media</vt:lpstr>
      <vt:lpstr>Social versus Industrial Media</vt:lpstr>
      <vt:lpstr>How Do People Use Social Media?</vt:lpstr>
      <vt:lpstr>Social Media Analytics</vt:lpstr>
      <vt:lpstr>Social Media Analytics</vt:lpstr>
      <vt:lpstr>Best Practices in  Social Media Analytics</vt:lpstr>
      <vt:lpstr>Social Media Analytics  Tools and Vendors</vt:lpstr>
      <vt:lpstr>Social Media Analytics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LCBB5000</dc:title>
  <dc:creator>BMC Training</dc:creator>
  <cp:lastModifiedBy>BMC Training</cp:lastModifiedBy>
  <cp:revision>1</cp:revision>
  <dcterms:created xsi:type="dcterms:W3CDTF">2020-11-09T09:41:25Z</dcterms:created>
  <dcterms:modified xsi:type="dcterms:W3CDTF">2020-11-09T09:41:29Z</dcterms:modified>
</cp:coreProperties>
</file>