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271" r:id="rId5"/>
    <p:sldId id="291" r:id="rId6"/>
    <p:sldId id="397" r:id="rId7"/>
    <p:sldId id="401" r:id="rId8"/>
    <p:sldId id="400" r:id="rId9"/>
    <p:sldId id="399" r:id="rId10"/>
    <p:sldId id="398" r:id="rId11"/>
    <p:sldId id="352" r:id="rId12"/>
    <p:sldId id="353" r:id="rId13"/>
    <p:sldId id="354" r:id="rId14"/>
    <p:sldId id="355" r:id="rId15"/>
    <p:sldId id="356" r:id="rId16"/>
    <p:sldId id="348" r:id="rId17"/>
    <p:sldId id="351" r:id="rId18"/>
    <p:sldId id="357" r:id="rId19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7215" autoAdjust="0"/>
  </p:normalViewPr>
  <p:slideViewPr>
    <p:cSldViewPr>
      <p:cViewPr varScale="1">
        <p:scale>
          <a:sx n="76" d="100"/>
          <a:sy n="76" d="100"/>
        </p:scale>
        <p:origin x="263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r>
              <a:rPr lang="en-GB" dirty="0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21/10/2019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r>
              <a:rPr lang="en-GB" dirty="0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1E9EAB9E-E8D5-476C-93BA-6CDCDF16D67A}" type="datetimeFigureOut">
              <a:rPr lang="en-GB" smtClean="0"/>
              <a:t>21/10/2019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831A1511-BA99-4995-9603-94CCAF14FA3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9045786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C4C0BB-712E-40BA-BBFB-325B89170209}" type="slidenum">
              <a:rPr lang="en-GB" smtClean="0"/>
              <a:pPr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15607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29503" indent="-28057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2312" indent="-224462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1236" indent="-224462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0161" indent="-224462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718910D-D3B9-42B9-A0FC-A071AB1BA6C9}" type="slidenum">
              <a:rPr lang="en-US" altLang="en-US" smtClean="0">
                <a:solidFill>
                  <a:srgbClr val="000000"/>
                </a:solidFill>
                <a:latin typeface="Calibri" panose="020F0502020204030204" pitchFamily="34" charset="0"/>
              </a:rPr>
              <a:pPr/>
              <a:t>2</a:t>
            </a:fld>
            <a:endParaRPr lang="en-US" altLang="en-US" dirty="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9509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Simple random sampling – as the name suggests, participants are randomly selected</a:t>
            </a:r>
          </a:p>
          <a:p>
            <a:r>
              <a:rPr lang="en-GB" dirty="0"/>
              <a:t>Systematic sampling – you choose a set sampling interval or ratio – </a:t>
            </a:r>
            <a:r>
              <a:rPr lang="en-GB" dirty="0" err="1"/>
              <a:t>eg</a:t>
            </a:r>
            <a:r>
              <a:rPr lang="en-GB" dirty="0"/>
              <a:t> one in every 10 employees</a:t>
            </a:r>
          </a:p>
          <a:p>
            <a:r>
              <a:rPr lang="en-GB" dirty="0"/>
              <a:t>Stratified sampling – the population is divided into sub-populations (</a:t>
            </a:r>
            <a:r>
              <a:rPr lang="en-GB" dirty="0" err="1"/>
              <a:t>eg</a:t>
            </a:r>
            <a:r>
              <a:rPr lang="en-GB" dirty="0"/>
              <a:t> grade, age group) and a random sample drawn from each</a:t>
            </a:r>
          </a:p>
          <a:p>
            <a:r>
              <a:rPr lang="en-GB" dirty="0"/>
              <a:t>Cluster sampling – identify sample clusters (units) from the overall population and then draw a random or systematic sample from within each of the clusters. </a:t>
            </a:r>
          </a:p>
          <a:p>
            <a:endParaRPr lang="en-GB" dirty="0"/>
          </a:p>
          <a:p>
            <a:r>
              <a:rPr lang="en-GB" dirty="0"/>
              <a:t>Sample size – depends on overall population. I will discuss this individually with all of you. </a:t>
            </a:r>
          </a:p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insert header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22812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Include an action plan. </a:t>
            </a:r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08185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21/10/2019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21/10/2019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21/10/2019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21/10/2019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21/10/2019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21/10/2019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21/10/2019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dex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kstvak 14"/>
          <p:cNvSpPr txBox="1"/>
          <p:nvPr userDrawn="1"/>
        </p:nvSpPr>
        <p:spPr>
          <a:xfrm>
            <a:off x="-85725" y="-261938"/>
            <a:ext cx="1566863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3D7EDB"/>
                </a:solidFill>
                <a:latin typeface="Arial"/>
              </a:rPr>
              <a:t>Index slide</a:t>
            </a:r>
          </a:p>
        </p:txBody>
      </p:sp>
      <p:grpSp>
        <p:nvGrpSpPr>
          <p:cNvPr id="5" name="Groep 56" hidden="1"/>
          <p:cNvGrpSpPr>
            <a:grpSpLocks/>
          </p:cNvGrpSpPr>
          <p:nvPr userDrawn="1"/>
        </p:nvGrpSpPr>
        <p:grpSpPr bwMode="auto">
          <a:xfrm>
            <a:off x="9369425" y="106363"/>
            <a:ext cx="2979738" cy="5918200"/>
            <a:chOff x="9234062" y="-92622"/>
            <a:chExt cx="2979308" cy="5917970"/>
          </a:xfrm>
        </p:grpSpPr>
        <p:sp>
          <p:nvSpPr>
            <p:cNvPr id="6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896352"/>
              <a:ext cx="2068213" cy="6476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Delete existing picture and click on the icon to insert a new picture</a:t>
              </a:r>
              <a:endParaRPr lang="en-US" altLang="en-US" sz="1400" dirty="0">
                <a:solidFill>
                  <a:srgbClr val="000000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3036218"/>
              <a:ext cx="2141228" cy="6460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 dirty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Search and selected the picture you want.</a:t>
              </a:r>
              <a:br>
                <a:rPr lang="en-US" altLang="en-US" sz="1400" dirty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</a:br>
              <a:r>
                <a:rPr lang="en-US" altLang="en-US" sz="1400" dirty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Click</a:t>
              </a:r>
              <a:r>
                <a:rPr lang="en-US" altLang="en-US" sz="1400" dirty="0">
                  <a:solidFill>
                    <a:srgbClr val="FFA1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 dirty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´Insert´</a:t>
              </a:r>
              <a:endParaRPr lang="nl-NL" altLang="en-US" sz="1400" b="1">
                <a:solidFill>
                  <a:srgbClr val="3D7EDB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Ovaal 59"/>
            <p:cNvSpPr>
              <a:spLocks noChangeArrowheads="1"/>
            </p:cNvSpPr>
            <p:nvPr userDrawn="1"/>
          </p:nvSpPr>
          <p:spPr bwMode="auto">
            <a:xfrm>
              <a:off x="9395964" y="412183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1</a:t>
              </a:r>
            </a:p>
          </p:txBody>
        </p:sp>
        <p:sp>
          <p:nvSpPr>
            <p:cNvPr id="10" name="Ovaal 60"/>
            <p:cNvSpPr>
              <a:spLocks noChangeArrowheads="1"/>
            </p:cNvSpPr>
            <p:nvPr userDrawn="1"/>
          </p:nvSpPr>
          <p:spPr bwMode="auto">
            <a:xfrm>
              <a:off x="9395964" y="2552050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2</a:t>
              </a:r>
            </a:p>
          </p:txBody>
        </p:sp>
        <p:pic>
          <p:nvPicPr>
            <p:cNvPr id="11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30" t="13535" r="3470" b="13927"/>
            <a:stretch/>
          </p:blipFill>
          <p:spPr bwMode="auto">
            <a:xfrm>
              <a:off x="9435801" y="3805970"/>
              <a:ext cx="1107757" cy="297656"/>
            </a:xfrm>
            <a:prstGeom prst="roundRect">
              <a:avLst>
                <a:gd name="adj" fmla="val 14496"/>
              </a:avLst>
            </a:prstGeom>
            <a:noFill/>
            <a:ln w="6350">
              <a:solidFill>
                <a:srgbClr val="E2AC00">
                  <a:lumMod val="50000"/>
                </a:srgbClr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pic>
          <p:nvPicPr>
            <p:cNvPr id="12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04" t="23401" r="80712" b="21471"/>
            <a:stretch/>
          </p:blipFill>
          <p:spPr bwMode="auto">
            <a:xfrm>
              <a:off x="9505259" y="3832640"/>
              <a:ext cx="792088" cy="226219"/>
            </a:xfrm>
            <a:prstGeom prst="roundRect">
              <a:avLst>
                <a:gd name="adj" fmla="val 14496"/>
              </a:avLst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13" name="Tekstvak 63"/>
            <p:cNvSpPr txBox="1"/>
            <p:nvPr userDrawn="1"/>
          </p:nvSpPr>
          <p:spPr>
            <a:xfrm>
              <a:off x="9518184" y="3833112"/>
              <a:ext cx="779350" cy="261928"/>
            </a:xfrm>
            <a:prstGeom prst="rect">
              <a:avLst/>
            </a:prstGeom>
            <a:noFill/>
          </p:spPr>
          <p:txBody>
            <a:bodyPr anchor="ctr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1100" b="1" kern="0" dirty="0">
                  <a:solidFill>
                    <a:srgbClr val="005634">
                      <a:lumMod val="25000"/>
                    </a:srgbClr>
                  </a:solidFill>
                  <a:effectLst>
                    <a:outerShdw blurRad="25400" algn="ctr" rotWithShape="0">
                      <a:prstClr val="white"/>
                    </a:outerShdw>
                  </a:effectLst>
                  <a:latin typeface="Arial"/>
                </a:rPr>
                <a:t>Insert</a:t>
              </a:r>
            </a:p>
          </p:txBody>
        </p:sp>
        <p:sp>
          <p:nvSpPr>
            <p:cNvPr id="14" name="Rechthoek 64"/>
            <p:cNvSpPr>
              <a:spLocks noChangeArrowheads="1"/>
            </p:cNvSpPr>
            <p:nvPr userDrawn="1"/>
          </p:nvSpPr>
          <p:spPr bwMode="auto">
            <a:xfrm>
              <a:off x="9234062" y="-92622"/>
              <a:ext cx="2772963" cy="3873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80000" rIns="180000"/>
            <a:lstStyle>
              <a:lvl1pPr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600" b="1">
                  <a:solidFill>
                    <a:srgbClr val="3D7EDB"/>
                  </a:solidFill>
                </a:rPr>
                <a:t>INSERT PICTURE</a:t>
              </a:r>
            </a:p>
          </p:txBody>
        </p:sp>
        <p:cxnSp>
          <p:nvCxnSpPr>
            <p:cNvPr id="15" name="Rechte verbindingslijn 65"/>
            <p:cNvCxnSpPr>
              <a:cxnSpLocks noChangeShapeType="1"/>
            </p:cNvCxnSpPr>
            <p:nvPr userDrawn="1"/>
          </p:nvCxnSpPr>
          <p:spPr bwMode="auto">
            <a:xfrm>
              <a:off x="9407882" y="292364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6" name="Rechte verbindingslijn 66"/>
            <p:cNvCxnSpPr>
              <a:cxnSpLocks noChangeShapeType="1"/>
            </p:cNvCxnSpPr>
            <p:nvPr userDrawn="1"/>
          </p:nvCxnSpPr>
          <p:spPr bwMode="auto">
            <a:xfrm>
              <a:off x="9407882" y="2365810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" name="Rechte verbindingslijn 67"/>
            <p:cNvCxnSpPr>
              <a:cxnSpLocks noChangeShapeType="1"/>
            </p:cNvCxnSpPr>
            <p:nvPr userDrawn="1"/>
          </p:nvCxnSpPr>
          <p:spPr bwMode="auto">
            <a:xfrm>
              <a:off x="9408221" y="4238018"/>
              <a:ext cx="2805149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8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4914158"/>
              <a:ext cx="2141228" cy="4317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 dirty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Select the picture and select</a:t>
              </a:r>
              <a:r>
                <a:rPr lang="en-US" altLang="en-US" sz="1400" dirty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 dirty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‘Send to back’</a:t>
              </a:r>
            </a:p>
          </p:txBody>
        </p:sp>
        <p:sp>
          <p:nvSpPr>
            <p:cNvPr id="19" name="Ovaal 69"/>
            <p:cNvSpPr>
              <a:spLocks noChangeArrowheads="1"/>
            </p:cNvSpPr>
            <p:nvPr userDrawn="1"/>
          </p:nvSpPr>
          <p:spPr bwMode="auto">
            <a:xfrm>
              <a:off x="9395964" y="4426814"/>
              <a:ext cx="401580" cy="401622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3</a:t>
              </a:r>
            </a:p>
          </p:txBody>
        </p:sp>
        <p:pic>
          <p:nvPicPr>
            <p:cNvPr id="20" name="Picture 2"/>
            <p:cNvPicPr>
              <a:picLocks noChangeAspect="1" noChangeArrowheads="1"/>
            </p:cNvPicPr>
            <p:nvPr userDrawn="1"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12" b="9320"/>
            <a:stretch/>
          </p:blipFill>
          <p:spPr bwMode="auto">
            <a:xfrm>
              <a:off x="9435801" y="5462154"/>
              <a:ext cx="2287853" cy="363194"/>
            </a:xfrm>
            <a:prstGeom prst="roundRect">
              <a:avLst>
                <a:gd name="adj" fmla="val 8018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1" name="Afbeelding 71"/>
            <p:cNvPicPr>
              <a:picLocks noChangeAspect="1"/>
            </p:cNvPicPr>
            <p:nvPr userDrawn="1"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35801" y="1653232"/>
              <a:ext cx="610090" cy="6100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95824" y="820313"/>
            <a:ext cx="8327552" cy="219074"/>
          </a:xfrm>
        </p:spPr>
        <p:txBody>
          <a:bodyPr>
            <a:noAutofit/>
          </a:bodyPr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ijdelijke aanduiding voor tabel 7"/>
          <p:cNvSpPr>
            <a:spLocks noGrp="1"/>
          </p:cNvSpPr>
          <p:nvPr>
            <p:ph type="tbl" sz="quarter" idx="16"/>
          </p:nvPr>
        </p:nvSpPr>
        <p:spPr>
          <a:xfrm>
            <a:off x="405584" y="1210970"/>
            <a:ext cx="8316592" cy="4234254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 dirty="0"/>
              <a:t>Click icon to add table</a:t>
            </a:r>
          </a:p>
        </p:txBody>
      </p:sp>
      <p:sp>
        <p:nvSpPr>
          <p:cNvPr id="23" name="Tijdelijke aanduiding voor dianummer 5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452D9B6-0537-491A-B569-76F487D3EFE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77236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22153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21/10/2019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2" r:id="rId12"/>
    <p:sldLayoutId id="2147483663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576" y="2564904"/>
            <a:ext cx="7772400" cy="212365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4"/>
                </a:solidFill>
              </a:rPr>
              <a:t>Using a Research Approach in HR </a:t>
            </a:r>
            <a:br>
              <a:rPr lang="en-GB" dirty="0">
                <a:solidFill>
                  <a:schemeClr val="accent4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Session 3</a:t>
            </a:r>
            <a:endParaRPr lang="en-GB" sz="4400" dirty="0">
              <a:solidFill>
                <a:schemeClr val="bg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5148064" y="472514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chemeClr val="bg1"/>
                </a:solidFill>
              </a:rPr>
              <a:t>Julie Thomas: September 2018</a:t>
            </a:r>
          </a:p>
        </p:txBody>
      </p:sp>
    </p:spTree>
    <p:extLst>
      <p:ext uri="{BB962C8B-B14F-4D97-AF65-F5344CB8AC3E}">
        <p14:creationId xmlns:p14="http://schemas.microsoft.com/office/powerpoint/2010/main" val="1667229515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el 1"/>
          <p:cNvSpPr>
            <a:spLocks noGrp="1"/>
          </p:cNvSpPr>
          <p:nvPr>
            <p:ph type="title"/>
          </p:nvPr>
        </p:nvSpPr>
        <p:spPr>
          <a:xfrm>
            <a:off x="395693" y="548680"/>
            <a:ext cx="8328025" cy="219075"/>
          </a:xfrm>
        </p:spPr>
        <p:txBody>
          <a:bodyPr>
            <a:noAutofit/>
          </a:bodyPr>
          <a:lstStyle/>
          <a:p>
            <a:pPr algn="l" eaLnBrk="1" hangingPunct="1"/>
            <a:r>
              <a:rPr lang="en-US" altLang="en-US" sz="3200" dirty="0"/>
              <a:t>Session Overview</a:t>
            </a:r>
          </a:p>
        </p:txBody>
      </p:sp>
      <p:graphicFrame>
        <p:nvGraphicFramePr>
          <p:cNvPr id="7" name="Tijdelijke aanduiding voor tabel 6"/>
          <p:cNvGraphicFramePr>
            <a:graphicFrameLocks noGrp="1"/>
          </p:cNvGraphicFramePr>
          <p:nvPr>
            <p:ph type="tbl" sz="quarter" idx="16"/>
            <p:extLst>
              <p:ext uri="{D42A27DB-BD31-4B8C-83A1-F6EECF244321}">
                <p14:modId xmlns:p14="http://schemas.microsoft.com/office/powerpoint/2010/main" val="3130218062"/>
              </p:ext>
            </p:extLst>
          </p:nvPr>
        </p:nvGraphicFramePr>
        <p:xfrm>
          <a:off x="385887" y="2636912"/>
          <a:ext cx="8310562" cy="261461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071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4034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1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b="0" dirty="0">
                          <a:solidFill>
                            <a:schemeClr val="tx1"/>
                          </a:solidFill>
                        </a:rPr>
                        <a:t>Research Methodology</a:t>
                      </a:r>
                    </a:p>
                  </a:txBody>
                  <a:tcPr marL="180010" marR="180010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2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700" b="0" dirty="0">
                          <a:solidFill>
                            <a:schemeClr val="tx1"/>
                          </a:solidFill>
                        </a:rPr>
                        <a:t>Drawing conclusions and making</a:t>
                      </a:r>
                      <a:r>
                        <a:rPr lang="en-US" sz="1700" b="0" baseline="0" dirty="0">
                          <a:solidFill>
                            <a:schemeClr val="tx1"/>
                          </a:solidFill>
                        </a:rPr>
                        <a:t> recommendations</a:t>
                      </a:r>
                      <a:endParaRPr lang="en-US" sz="1700" b="0" dirty="0">
                        <a:solidFill>
                          <a:schemeClr val="tx1"/>
                        </a:solidFill>
                      </a:endParaRPr>
                    </a:p>
                  </a:txBody>
                  <a:tcPr marL="180010" marR="180010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3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dirty="0"/>
                        <a:t>Structuring</a:t>
                      </a:r>
                      <a:r>
                        <a:rPr lang="en-US" sz="1700" baseline="0" dirty="0"/>
                        <a:t> your report</a:t>
                      </a:r>
                      <a:endParaRPr lang="en-US" sz="1700" dirty="0"/>
                    </a:p>
                  </a:txBody>
                  <a:tcPr marL="180010" marR="180010" marT="36003" marB="36003" anchor="ctr">
                    <a:lnL>
                      <a:noFill/>
                    </a:lnL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>
              <a:defRPr/>
            </a:pPr>
            <a:fld id="{0D8B08AE-D2AE-4567-A358-20276AEF5343}" type="slidenum">
              <a:rPr lang="en-US" smtClean="0"/>
              <a:pPr>
                <a:defRPr/>
              </a:pPr>
              <a:t>2</a:t>
            </a:fld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467544" y="1052736"/>
            <a:ext cx="81472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main aim of session is to help you to draw meaningful conclusions from your research and make justified recommendations for improvements in practice.</a:t>
            </a:r>
            <a:endParaRPr lang="en-US" altLang="en-US" b="1" dirty="0">
              <a:ea typeface="Helvetica" charset="0"/>
              <a:cs typeface="Helvetica" charset="0"/>
              <a:sym typeface="Helvetica" charset="0"/>
            </a:endParaRPr>
          </a:p>
          <a:p>
            <a:endParaRPr lang="en-GB" dirty="0"/>
          </a:p>
          <a:p>
            <a:r>
              <a:rPr lang="en-GB" dirty="0"/>
              <a:t>The session will cover:</a:t>
            </a:r>
          </a:p>
        </p:txBody>
      </p:sp>
    </p:spTree>
    <p:extLst>
      <p:ext uri="{BB962C8B-B14F-4D97-AF65-F5344CB8AC3E}">
        <p14:creationId xmlns:p14="http://schemas.microsoft.com/office/powerpoint/2010/main" val="3397327074"/>
      </p:ext>
    </p:extLst>
  </p:cSld>
  <p:clrMapOvr>
    <a:masterClrMapping/>
  </p:clrMapOvr>
  <p:transition spd="med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26BE7-B3B6-4F99-84A2-2255FA1AD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Approaches to Research 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0CB758-99A3-4DBF-A740-0709C222DA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The term ‘</a:t>
            </a:r>
            <a:r>
              <a:rPr lang="en-GB" b="1" dirty="0"/>
              <a:t>methodology</a:t>
            </a:r>
            <a:r>
              <a:rPr lang="en-GB" dirty="0"/>
              <a:t>’ refers to the theory and philosophy of how research should be undertaken. </a:t>
            </a:r>
          </a:p>
          <a:p>
            <a:r>
              <a:rPr lang="en-GB" dirty="0"/>
              <a:t>Scientific/Interpretive research traditions</a:t>
            </a:r>
          </a:p>
          <a:p>
            <a:r>
              <a:rPr lang="en-GB" dirty="0"/>
              <a:t>The </a:t>
            </a:r>
            <a:r>
              <a:rPr lang="en-GB" b="1" dirty="0"/>
              <a:t>positivist</a:t>
            </a:r>
            <a:r>
              <a:rPr lang="en-GB" dirty="0"/>
              <a:t> research tradition emphasises the importance of a ‘scientific’ approach to gathering facts and analysing them to formulate generalisable conclusions.</a:t>
            </a:r>
          </a:p>
          <a:p>
            <a:r>
              <a:rPr lang="en-GB" dirty="0"/>
              <a:t>The </a:t>
            </a:r>
            <a:r>
              <a:rPr lang="en-GB" b="1" dirty="0"/>
              <a:t>interpretivist</a:t>
            </a:r>
            <a:r>
              <a:rPr lang="en-GB" dirty="0"/>
              <a:t> research tradition emphasises the subjective nature of human interactions and focus on the meanings and understandings of those involved in organisational processes (Anderson, 2013)</a:t>
            </a:r>
          </a:p>
        </p:txBody>
      </p:sp>
    </p:spTree>
    <p:extLst>
      <p:ext uri="{BB962C8B-B14F-4D97-AF65-F5344CB8AC3E}">
        <p14:creationId xmlns:p14="http://schemas.microsoft.com/office/powerpoint/2010/main" val="19541286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FA3AB-D8E2-4B21-B483-E699DE4A1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Methodological Choice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BF838C-5E56-474E-A134-F5B84190CB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608513"/>
          </a:xfrm>
        </p:spPr>
        <p:txBody>
          <a:bodyPr>
            <a:noAutofit/>
          </a:bodyPr>
          <a:lstStyle/>
          <a:p>
            <a:r>
              <a:rPr lang="en-GB" sz="2400" dirty="0"/>
              <a:t>Quantitative – surveys (face-to-face/on-line, telephone, emailed, posted)</a:t>
            </a:r>
          </a:p>
          <a:p>
            <a:r>
              <a:rPr lang="en-GB" sz="2400" dirty="0"/>
              <a:t>Qualitative – interviews, focus groups</a:t>
            </a:r>
          </a:p>
          <a:p>
            <a:r>
              <a:rPr lang="en-GB" sz="2400" dirty="0"/>
              <a:t>Observations</a:t>
            </a:r>
          </a:p>
          <a:p>
            <a:r>
              <a:rPr lang="en-GB" sz="2400" dirty="0"/>
              <a:t>Mixed methods</a:t>
            </a:r>
          </a:p>
          <a:p>
            <a:r>
              <a:rPr lang="en-GB" sz="2400" dirty="0"/>
              <a:t>Reliability – extent to which similar results would be obtained in similar occasions</a:t>
            </a:r>
          </a:p>
          <a:p>
            <a:r>
              <a:rPr lang="en-GB" sz="2400" dirty="0"/>
              <a:t>Validity – are the methods appropriate for your research question and implemented properly?</a:t>
            </a:r>
          </a:p>
          <a:p>
            <a:r>
              <a:rPr lang="en-GB" sz="2400" dirty="0"/>
              <a:t>For qualitative data – is it credible and trustworthy?</a:t>
            </a:r>
          </a:p>
          <a:p>
            <a:r>
              <a:rPr lang="en-GB" sz="2400" dirty="0"/>
              <a:t>Limitations</a:t>
            </a:r>
          </a:p>
        </p:txBody>
      </p:sp>
    </p:spTree>
    <p:extLst>
      <p:ext uri="{BB962C8B-B14F-4D97-AF65-F5344CB8AC3E}">
        <p14:creationId xmlns:p14="http://schemas.microsoft.com/office/powerpoint/2010/main" val="10856058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0FEB2-F760-49D6-BB64-09635FA34F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1143000"/>
          </a:xfrm>
        </p:spPr>
        <p:txBody>
          <a:bodyPr/>
          <a:lstStyle/>
          <a:p>
            <a:r>
              <a:rPr lang="en-GB" dirty="0"/>
              <a:t>Primary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C65078-3D1F-4F6D-A76C-1F7E2BACFF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>
            <a:normAutofit/>
          </a:bodyPr>
          <a:lstStyle/>
          <a:p>
            <a:r>
              <a:rPr lang="en-GB" dirty="0"/>
              <a:t>Use literature review to formulate questions for interviews/focus groups/questionnaire</a:t>
            </a:r>
          </a:p>
          <a:p>
            <a:r>
              <a:rPr lang="en-GB" dirty="0"/>
              <a:t>Carefully consider the design</a:t>
            </a:r>
          </a:p>
          <a:p>
            <a:r>
              <a:rPr lang="en-GB" dirty="0"/>
              <a:t>Pilot the questions/questionnaire</a:t>
            </a:r>
          </a:p>
          <a:p>
            <a:r>
              <a:rPr lang="en-GB" dirty="0"/>
              <a:t>Questionnaires – On-line (Google Forms/Survey Monkey) or paper-based</a:t>
            </a:r>
          </a:p>
          <a:p>
            <a:r>
              <a:rPr lang="en-GB" dirty="0"/>
              <a:t>Analyse thematically</a:t>
            </a:r>
          </a:p>
        </p:txBody>
      </p:sp>
    </p:spTree>
    <p:extLst>
      <p:ext uri="{BB962C8B-B14F-4D97-AF65-F5344CB8AC3E}">
        <p14:creationId xmlns:p14="http://schemas.microsoft.com/office/powerpoint/2010/main" val="2672499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30621-466F-42B7-B504-53C6D99049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Primary Research - Sampling methods </a:t>
            </a:r>
            <a:br>
              <a:rPr lang="en-GB" sz="2800" dirty="0"/>
            </a:br>
            <a:r>
              <a:rPr lang="en-GB" sz="2800" dirty="0"/>
              <a:t>(Anderson, 2013, page 274 onwards)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0ECD39-4CCE-42A5-A932-AEBEAD5A35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Simple random sampling</a:t>
            </a:r>
          </a:p>
          <a:p>
            <a:r>
              <a:rPr lang="en-GB" dirty="0"/>
              <a:t>Systematic sampling</a:t>
            </a:r>
          </a:p>
          <a:p>
            <a:r>
              <a:rPr lang="en-GB" dirty="0"/>
              <a:t>Stratified sampling</a:t>
            </a:r>
          </a:p>
          <a:p>
            <a:r>
              <a:rPr lang="en-GB" dirty="0"/>
              <a:t>Cluster sampling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Consider your sample size.</a:t>
            </a:r>
          </a:p>
        </p:txBody>
      </p:sp>
    </p:spTree>
    <p:extLst>
      <p:ext uri="{BB962C8B-B14F-4D97-AF65-F5344CB8AC3E}">
        <p14:creationId xmlns:p14="http://schemas.microsoft.com/office/powerpoint/2010/main" val="32111739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902FA-50B6-4176-AD55-9317A03DE5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Ethics and Professionalism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098E9E-1DE0-46BB-821C-9E7B8FBAFE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CIPD Code of Conduct</a:t>
            </a:r>
          </a:p>
          <a:p>
            <a:r>
              <a:rPr lang="en-GB" dirty="0"/>
              <a:t>University Guides</a:t>
            </a:r>
          </a:p>
          <a:p>
            <a:r>
              <a:rPr lang="en-GB" dirty="0"/>
              <a:t>Factors to consider – permission to conduct research, consent and confidentiality/privacy of participants, risk to participants, risk to reputation, conflicts of interest with sponsors/stakeholders.</a:t>
            </a:r>
          </a:p>
        </p:txBody>
      </p:sp>
    </p:spTree>
    <p:extLst>
      <p:ext uri="{BB962C8B-B14F-4D97-AF65-F5344CB8AC3E}">
        <p14:creationId xmlns:p14="http://schemas.microsoft.com/office/powerpoint/2010/main" val="29166920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Drawing Conclusions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Conclusions are logical deductions based on the data in the literature review</a:t>
            </a:r>
          </a:p>
          <a:p>
            <a:r>
              <a:rPr lang="en-GB" dirty="0"/>
              <a:t>Includes a comprehensive summary of your research findings</a:t>
            </a:r>
          </a:p>
          <a:p>
            <a:r>
              <a:rPr lang="en-GB" dirty="0"/>
              <a:t>Ends with a statement leading to the recommendations section</a:t>
            </a:r>
          </a:p>
        </p:txBody>
      </p:sp>
    </p:spTree>
    <p:extLst>
      <p:ext uri="{BB962C8B-B14F-4D97-AF65-F5344CB8AC3E}">
        <p14:creationId xmlns:p14="http://schemas.microsoft.com/office/powerpoint/2010/main" val="26189364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Making 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Recommendations should be:</a:t>
            </a:r>
          </a:p>
          <a:p>
            <a:r>
              <a:rPr lang="en-GB" dirty="0"/>
              <a:t>Logical – should flow logically from the conclusions</a:t>
            </a:r>
          </a:p>
          <a:p>
            <a:r>
              <a:rPr lang="en-GB" dirty="0"/>
              <a:t>Relevant – must meet the purpose and scope outlined</a:t>
            </a:r>
          </a:p>
          <a:p>
            <a:r>
              <a:rPr lang="en-GB" dirty="0"/>
              <a:t>Feasible – must be practical and workable</a:t>
            </a:r>
          </a:p>
        </p:txBody>
      </p:sp>
    </p:spTree>
    <p:extLst>
      <p:ext uri="{BB962C8B-B14F-4D97-AF65-F5344CB8AC3E}">
        <p14:creationId xmlns:p14="http://schemas.microsoft.com/office/powerpoint/2010/main" val="19793003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/>
              <a:t>Making 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How to write recommendations:</a:t>
            </a:r>
          </a:p>
          <a:p>
            <a:r>
              <a:rPr lang="en-GB" dirty="0"/>
              <a:t>Brief – write concisely</a:t>
            </a:r>
          </a:p>
          <a:p>
            <a:r>
              <a:rPr lang="en-GB" dirty="0"/>
              <a:t>Clear – do not be ambiguous as to how the suggestion should be implemented. Ask who, what, when, where and how much?</a:t>
            </a:r>
          </a:p>
          <a:p>
            <a:r>
              <a:rPr lang="en-GB" dirty="0"/>
              <a:t>Precise – vague recommendations usually result from insufficient research/analysis</a:t>
            </a:r>
          </a:p>
          <a:p>
            <a:r>
              <a:rPr lang="en-GB" dirty="0"/>
              <a:t>Include a cost/benefit and resource analysis. What is the cost of doing nothing?</a:t>
            </a:r>
          </a:p>
          <a:p>
            <a:r>
              <a:rPr lang="en-GB" dirty="0"/>
              <a:t>Critical success factors – how you will evaluate effectiveness of change</a:t>
            </a:r>
          </a:p>
        </p:txBody>
      </p:sp>
    </p:spTree>
    <p:extLst>
      <p:ext uri="{BB962C8B-B14F-4D97-AF65-F5344CB8AC3E}">
        <p14:creationId xmlns:p14="http://schemas.microsoft.com/office/powerpoint/2010/main" val="27135527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3528" y="1268760"/>
            <a:ext cx="720080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GB" dirty="0"/>
              <a:t>Title page (report title and their name, submission date)</a:t>
            </a: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GB" dirty="0"/>
              <a:t>Executive summary (overview, methods of analysis, findings, recommendations)</a:t>
            </a: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GB" dirty="0"/>
              <a:t>Table of contents (list of numbered sections)</a:t>
            </a: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FF0000"/>
                </a:solidFill>
              </a:rPr>
              <a:t>Introduction (terms of reference)</a:t>
            </a: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FF0000"/>
                </a:solidFill>
              </a:rPr>
              <a:t>Main body (headings and sub-headings). Candidates should use a mix of narrative and diagrammatic formats where appropriate to present their findings.</a:t>
            </a: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FF0000"/>
                </a:solidFill>
              </a:rPr>
              <a:t>Methodology – Justification of the sources used</a:t>
            </a: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FF0000"/>
                </a:solidFill>
              </a:rPr>
              <a:t>Conclusion (including </a:t>
            </a:r>
            <a:r>
              <a:rPr lang="en-GB">
                <a:solidFill>
                  <a:srgbClr val="FF0000"/>
                </a:solidFill>
              </a:rPr>
              <a:t>major inferences) </a:t>
            </a:r>
            <a:endParaRPr lang="en-GB" dirty="0">
              <a:solidFill>
                <a:srgbClr val="FF0000"/>
              </a:solidFill>
            </a:endParaRP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FF0000"/>
                </a:solidFill>
              </a:rPr>
              <a:t>Recommendations</a:t>
            </a: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n-GB" dirty="0"/>
              <a:t>Reference list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Appendix if used i.e. information supporting their analysis but not essential to its explanation.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0" y="5589240"/>
            <a:ext cx="9144000" cy="129266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200" dirty="0"/>
              <a:t>The title page, executive summary, reference list and any appendices are excluded from the word count.</a:t>
            </a:r>
          </a:p>
          <a:p>
            <a:r>
              <a:rPr lang="en-GB" sz="1200" dirty="0"/>
              <a:t>You should relate academic concepts, theories and professional practice to the way organisations operate, in a critical and informed way, and with reference to key texts, articles and other publications and by using organisational examples for illustration. </a:t>
            </a:r>
          </a:p>
          <a:p>
            <a:r>
              <a:rPr lang="en-GB" sz="1200" dirty="0"/>
              <a:t>All reference sources should be acknowledged correctly and a bibliography provided where appropriate (these should be excluded from the word count).</a:t>
            </a:r>
          </a:p>
          <a:p>
            <a:r>
              <a:rPr lang="en-GB" dirty="0"/>
              <a:t> </a:t>
            </a:r>
          </a:p>
        </p:txBody>
      </p:sp>
      <p:sp>
        <p:nvSpPr>
          <p:cNvPr id="4" name="Rectangle 3"/>
          <p:cNvSpPr/>
          <p:nvPr/>
        </p:nvSpPr>
        <p:spPr>
          <a:xfrm>
            <a:off x="323528" y="272267"/>
            <a:ext cx="33712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dirty="0">
                <a:latin typeface="+mj-lt"/>
              </a:rPr>
              <a:t>Report structure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668344" y="2924944"/>
            <a:ext cx="13681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Included in Word count</a:t>
            </a:r>
          </a:p>
        </p:txBody>
      </p:sp>
    </p:spTree>
    <p:extLst>
      <p:ext uri="{BB962C8B-B14F-4D97-AF65-F5344CB8AC3E}">
        <p14:creationId xmlns:p14="http://schemas.microsoft.com/office/powerpoint/2010/main" val="29281902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1"/>
          <p:cNvSpPr>
            <a:spLocks noGrp="1" noChangeArrowheads="1"/>
          </p:cNvSpPr>
          <p:nvPr>
            <p:ph type="body" idx="1"/>
          </p:nvPr>
        </p:nvSpPr>
        <p:spPr>
          <a:xfrm>
            <a:off x="107504" y="837606"/>
            <a:ext cx="8809137" cy="4057153"/>
          </a:xfrm>
        </p:spPr>
        <p:txBody>
          <a:bodyPr lIns="88896" tIns="50798" rIns="88896" bIns="50798" anchor="t"/>
          <a:lstStyle/>
          <a:p>
            <a:pPr marL="0" indent="0" defTabSz="914145">
              <a:lnSpc>
                <a:spcPct val="90000"/>
              </a:lnSpc>
              <a:spcBef>
                <a:spcPts val="422"/>
              </a:spcBef>
              <a:buClr>
                <a:srgbClr val="000000"/>
              </a:buClr>
              <a:buNone/>
              <a:defRPr/>
            </a:pPr>
            <a:r>
              <a:rPr lang="en-US" altLang="en-US" sz="2200" dirty="0">
                <a:latin typeface="Arial" panose="020B0604020202020204" pitchFamily="34" charset="0"/>
                <a:ea typeface="Helvetica" charset="0"/>
                <a:cs typeface="Arial" panose="020B0604020202020204" pitchFamily="34" charset="0"/>
                <a:sym typeface="Helvetica" charset="0"/>
              </a:rPr>
              <a:t>Charts and diagrams - </a:t>
            </a:r>
            <a:r>
              <a:rPr lang="en-US" altLang="en-US" sz="2200" dirty="0" err="1">
                <a:latin typeface="Arial" panose="020B0604020202020204" pitchFamily="34" charset="0"/>
                <a:ea typeface="Helvetica" charset="0"/>
                <a:cs typeface="Arial" panose="020B0604020202020204" pitchFamily="34" charset="0"/>
                <a:sym typeface="Helvetica" charset="0"/>
              </a:rPr>
              <a:t>summarise</a:t>
            </a:r>
            <a:r>
              <a:rPr lang="en-US" altLang="en-US" sz="2200" dirty="0">
                <a:latin typeface="Arial" panose="020B0604020202020204" pitchFamily="34" charset="0"/>
                <a:ea typeface="Helvetica" charset="0"/>
                <a:cs typeface="Arial" panose="020B0604020202020204" pitchFamily="34" charset="0"/>
                <a:sym typeface="Helvetica" charset="0"/>
              </a:rPr>
              <a:t> and provide powerful visual impact </a:t>
            </a:r>
          </a:p>
          <a:p>
            <a:pPr marL="0" indent="0" defTabSz="914145">
              <a:lnSpc>
                <a:spcPct val="90000"/>
              </a:lnSpc>
              <a:spcBef>
                <a:spcPts val="422"/>
              </a:spcBef>
              <a:buClr>
                <a:srgbClr val="000000"/>
              </a:buClr>
              <a:buNone/>
              <a:defRPr/>
            </a:pPr>
            <a:endParaRPr lang="en-US" altLang="en-US" sz="2200" dirty="0">
              <a:latin typeface="Arial" panose="020B0604020202020204" pitchFamily="34" charset="0"/>
              <a:ea typeface="Helvetica" charset="0"/>
              <a:cs typeface="Arial" panose="020B0604020202020204" pitchFamily="34" charset="0"/>
              <a:sym typeface="Helvetica" charset="0"/>
            </a:endParaRPr>
          </a:p>
          <a:p>
            <a:pPr marL="0" indent="0" defTabSz="914145">
              <a:lnSpc>
                <a:spcPct val="90000"/>
              </a:lnSpc>
              <a:spcBef>
                <a:spcPts val="422"/>
              </a:spcBef>
              <a:buClr>
                <a:srgbClr val="000000"/>
              </a:buClr>
              <a:buNone/>
              <a:defRPr/>
            </a:pPr>
            <a:r>
              <a:rPr lang="en-US" altLang="en-US" sz="2200" dirty="0">
                <a:latin typeface="Arial" panose="020B0604020202020204" pitchFamily="34" charset="0"/>
                <a:ea typeface="Helvetica" charset="0"/>
                <a:cs typeface="Arial" panose="020B0604020202020204" pitchFamily="34" charset="0"/>
                <a:sym typeface="Helvetica" charset="0"/>
              </a:rPr>
              <a:t>Used for different purposes: </a:t>
            </a:r>
            <a:endParaRPr lang="en-US" altLang="en-US" sz="1700" dirty="0">
              <a:latin typeface="Arial" panose="020B0604020202020204" pitchFamily="34" charset="0"/>
              <a:ea typeface="Helvetica" charset="0"/>
              <a:cs typeface="Arial" panose="020B0604020202020204" pitchFamily="34" charset="0"/>
              <a:sym typeface="Helvetica" charset="0"/>
            </a:endParaRPr>
          </a:p>
          <a:p>
            <a:pPr marL="629521" indent="-392892" defTabSz="914145">
              <a:lnSpc>
                <a:spcPct val="90000"/>
              </a:lnSpc>
              <a:spcBef>
                <a:spcPts val="422"/>
              </a:spcBef>
              <a:buClr>
                <a:srgbClr val="000000"/>
              </a:buClr>
              <a:buFont typeface="Wingdings" panose="05000000000000000000" pitchFamily="2" charset="2"/>
              <a:buChar char="ü"/>
              <a:defRPr/>
            </a:pPr>
            <a:r>
              <a:rPr lang="en-US" altLang="en-US" sz="2000" dirty="0">
                <a:latin typeface="Arial" panose="020B0604020202020204" pitchFamily="34" charset="0"/>
                <a:ea typeface="Helvetica" charset="0"/>
                <a:cs typeface="Arial" panose="020B0604020202020204" pitchFamily="34" charset="0"/>
                <a:sym typeface="Helvetica" charset="0"/>
              </a:rPr>
              <a:t>Gantt chart - project plan</a:t>
            </a:r>
          </a:p>
          <a:p>
            <a:pPr marL="629521" indent="-392892" defTabSz="914145">
              <a:lnSpc>
                <a:spcPct val="90000"/>
              </a:lnSpc>
              <a:spcBef>
                <a:spcPts val="422"/>
              </a:spcBef>
              <a:buClr>
                <a:srgbClr val="000000"/>
              </a:buClr>
              <a:buFont typeface="Wingdings" panose="05000000000000000000" pitchFamily="2" charset="2"/>
              <a:buChar char="ü"/>
              <a:defRPr/>
            </a:pPr>
            <a:r>
              <a:rPr lang="en-US" altLang="en-US" sz="2000" dirty="0">
                <a:latin typeface="Arial" panose="020B0604020202020204" pitchFamily="34" charset="0"/>
                <a:ea typeface="Helvetica" charset="0"/>
                <a:cs typeface="Arial" panose="020B0604020202020204" pitchFamily="34" charset="0"/>
                <a:sym typeface="Helvetica" charset="0"/>
              </a:rPr>
              <a:t>Bar chart compare turnover over time </a:t>
            </a:r>
          </a:p>
          <a:p>
            <a:pPr marL="629521" indent="-392892" defTabSz="914145">
              <a:lnSpc>
                <a:spcPct val="90000"/>
              </a:lnSpc>
              <a:spcBef>
                <a:spcPts val="422"/>
              </a:spcBef>
              <a:buClr>
                <a:srgbClr val="000000"/>
              </a:buClr>
              <a:buFont typeface="Wingdings" panose="05000000000000000000" pitchFamily="2" charset="2"/>
              <a:buChar char="ü"/>
              <a:defRPr/>
            </a:pPr>
            <a:r>
              <a:rPr lang="en-US" altLang="en-US" sz="2000" dirty="0">
                <a:latin typeface="Arial" panose="020B0604020202020204" pitchFamily="34" charset="0"/>
                <a:ea typeface="Helvetica" charset="0"/>
                <a:cs typeface="Arial" panose="020B0604020202020204" pitchFamily="34" charset="0"/>
                <a:sym typeface="Helvetica" charset="0"/>
              </a:rPr>
              <a:t>Pie chart to </a:t>
            </a:r>
            <a:r>
              <a:rPr lang="en-US" altLang="en-US" sz="2000" dirty="0" err="1">
                <a:latin typeface="Arial" panose="020B0604020202020204" pitchFamily="34" charset="0"/>
                <a:ea typeface="Helvetica" charset="0"/>
                <a:cs typeface="Arial" panose="020B0604020202020204" pitchFamily="34" charset="0"/>
                <a:sym typeface="Helvetica" charset="0"/>
              </a:rPr>
              <a:t>categorise</a:t>
            </a:r>
            <a:r>
              <a:rPr lang="en-US" altLang="en-US" sz="2000" dirty="0">
                <a:latin typeface="Arial" panose="020B0604020202020204" pitchFamily="34" charset="0"/>
                <a:ea typeface="Helvetica" charset="0"/>
                <a:cs typeface="Arial" panose="020B0604020202020204" pitchFamily="34" charset="0"/>
                <a:sym typeface="Helvetica" charset="0"/>
              </a:rPr>
              <a:t> reasons for </a:t>
            </a:r>
          </a:p>
          <a:p>
            <a:pPr marL="629521" indent="-392892" defTabSz="914145">
              <a:lnSpc>
                <a:spcPct val="90000"/>
              </a:lnSpc>
              <a:spcBef>
                <a:spcPts val="422"/>
              </a:spcBef>
              <a:buClr>
                <a:srgbClr val="000000"/>
              </a:buClr>
              <a:buFont typeface="Wingdings" panose="05000000000000000000" pitchFamily="2" charset="2"/>
              <a:buChar char="ü"/>
              <a:defRPr/>
            </a:pPr>
            <a:r>
              <a:rPr lang="en-US" altLang="en-US" sz="2000" dirty="0">
                <a:latin typeface="Arial" panose="020B0604020202020204" pitchFamily="34" charset="0"/>
                <a:ea typeface="Helvetica" charset="0"/>
                <a:cs typeface="Arial" panose="020B0604020202020204" pitchFamily="34" charset="0"/>
                <a:sym typeface="Helvetica" charset="0"/>
              </a:rPr>
              <a:t>leaving</a:t>
            </a:r>
          </a:p>
          <a:p>
            <a:pPr marL="0" indent="0" defTabSz="914145">
              <a:lnSpc>
                <a:spcPct val="90000"/>
              </a:lnSpc>
              <a:spcBef>
                <a:spcPts val="422"/>
              </a:spcBef>
              <a:buClr>
                <a:srgbClr val="000000"/>
              </a:buClr>
              <a:buNone/>
              <a:defRPr/>
            </a:pPr>
            <a:endParaRPr lang="en-US" altLang="en-US" sz="2200" dirty="0">
              <a:latin typeface="Arial" panose="020B0604020202020204" pitchFamily="34" charset="0"/>
              <a:ea typeface="Helvetica" charset="0"/>
              <a:cs typeface="Arial" panose="020B0604020202020204" pitchFamily="34" charset="0"/>
              <a:sym typeface="Helvetica" charset="0"/>
            </a:endParaRPr>
          </a:p>
          <a:p>
            <a:pPr marL="116082" indent="-116082" defTabSz="914145">
              <a:lnSpc>
                <a:spcPct val="90000"/>
              </a:lnSpc>
              <a:spcBef>
                <a:spcPts val="422"/>
              </a:spcBef>
              <a:buNone/>
              <a:defRPr/>
            </a:pPr>
            <a:endParaRPr lang="en-US" altLang="en-US" sz="2200" dirty="0">
              <a:latin typeface="Arial" panose="020B0604020202020204" pitchFamily="34" charset="0"/>
              <a:ea typeface="Helvetica" charset="0"/>
              <a:cs typeface="Arial" panose="020B0604020202020204" pitchFamily="34" charset="0"/>
              <a:sym typeface="Helvetica" charset="0"/>
            </a:endParaRPr>
          </a:p>
        </p:txBody>
      </p:sp>
      <p:sp>
        <p:nvSpPr>
          <p:cNvPr id="25609" name="Rectangle 6"/>
          <p:cNvSpPr>
            <a:spLocks/>
          </p:cNvSpPr>
          <p:nvPr/>
        </p:nvSpPr>
        <p:spPr bwMode="auto">
          <a:xfrm>
            <a:off x="179512" y="116632"/>
            <a:ext cx="5382434" cy="7209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126435" tIns="72248" rIns="126435" bIns="72248" anchor="ctr"/>
          <a:lstStyle>
            <a:lvl1pPr algn="l" defTabSz="1300163" eaLnBrk="0">
              <a:spcBef>
                <a:spcPts val="4200"/>
              </a:spcBef>
              <a:buSzPct val="100000"/>
              <a:buChar char="•"/>
              <a:defRPr sz="3800">
                <a:solidFill>
                  <a:srgbClr val="000000"/>
                </a:solidFill>
                <a:latin typeface="Helvetica Light" charset="0"/>
                <a:ea typeface="Helvetica Light" charset="0"/>
                <a:cs typeface="Helvetica Light" charset="0"/>
                <a:sym typeface="Helvetica Light" charset="0"/>
              </a:defRPr>
            </a:lvl1pPr>
            <a:lvl2pPr marL="742950" indent="-285750" algn="l" defTabSz="1300163" eaLnBrk="0">
              <a:spcBef>
                <a:spcPts val="4200"/>
              </a:spcBef>
              <a:buSzPct val="100000"/>
              <a:buChar char="•"/>
              <a:defRPr sz="3800">
                <a:solidFill>
                  <a:srgbClr val="000000"/>
                </a:solidFill>
                <a:latin typeface="Helvetica Light" charset="0"/>
                <a:ea typeface="Helvetica Light" charset="0"/>
                <a:cs typeface="Helvetica Light" charset="0"/>
                <a:sym typeface="Helvetica Light" charset="0"/>
              </a:defRPr>
            </a:lvl2pPr>
            <a:lvl3pPr marL="1143000" indent="-228600" algn="l" defTabSz="1300163" eaLnBrk="0">
              <a:spcBef>
                <a:spcPts val="4200"/>
              </a:spcBef>
              <a:buSzPct val="100000"/>
              <a:buChar char="•"/>
              <a:defRPr sz="3800">
                <a:solidFill>
                  <a:srgbClr val="000000"/>
                </a:solidFill>
                <a:latin typeface="Helvetica Light" charset="0"/>
                <a:ea typeface="Helvetica Light" charset="0"/>
                <a:cs typeface="Helvetica Light" charset="0"/>
                <a:sym typeface="Helvetica Light" charset="0"/>
              </a:defRPr>
            </a:lvl3pPr>
            <a:lvl4pPr marL="1600200" indent="-228600" algn="l" defTabSz="1300163" eaLnBrk="0">
              <a:spcBef>
                <a:spcPts val="4200"/>
              </a:spcBef>
              <a:buSzPct val="100000"/>
              <a:buChar char="•"/>
              <a:defRPr sz="3800">
                <a:solidFill>
                  <a:srgbClr val="000000"/>
                </a:solidFill>
                <a:latin typeface="Helvetica Light" charset="0"/>
                <a:ea typeface="Helvetica Light" charset="0"/>
                <a:cs typeface="Helvetica Light" charset="0"/>
                <a:sym typeface="Helvetica Light" charset="0"/>
              </a:defRPr>
            </a:lvl4pPr>
            <a:lvl5pPr marL="2057400" indent="-228600" algn="l" defTabSz="1300163" eaLnBrk="0">
              <a:spcBef>
                <a:spcPts val="4200"/>
              </a:spcBef>
              <a:buSzPct val="100000"/>
              <a:buChar char="•"/>
              <a:defRPr sz="3800">
                <a:solidFill>
                  <a:srgbClr val="000000"/>
                </a:solidFill>
                <a:latin typeface="Helvetica Light" charset="0"/>
                <a:ea typeface="Helvetica Light" charset="0"/>
                <a:cs typeface="Helvetica Light" charset="0"/>
                <a:sym typeface="Helvetica Light" charset="0"/>
              </a:defRPr>
            </a:lvl5pPr>
            <a:lvl6pPr marL="2514600" indent="-228600" defTabSz="1300163" eaLnBrk="0" fontAlgn="base" hangingPunct="0">
              <a:spcBef>
                <a:spcPts val="4200"/>
              </a:spcBef>
              <a:spcAft>
                <a:spcPct val="0"/>
              </a:spcAft>
              <a:buSzPct val="100000"/>
              <a:buChar char="•"/>
              <a:defRPr sz="3800">
                <a:solidFill>
                  <a:srgbClr val="000000"/>
                </a:solidFill>
                <a:latin typeface="Helvetica Light" charset="0"/>
                <a:ea typeface="Helvetica Light" charset="0"/>
                <a:cs typeface="Helvetica Light" charset="0"/>
                <a:sym typeface="Helvetica Light" charset="0"/>
              </a:defRPr>
            </a:lvl6pPr>
            <a:lvl7pPr marL="2971800" indent="-228600" defTabSz="1300163" eaLnBrk="0" fontAlgn="base" hangingPunct="0">
              <a:spcBef>
                <a:spcPts val="4200"/>
              </a:spcBef>
              <a:spcAft>
                <a:spcPct val="0"/>
              </a:spcAft>
              <a:buSzPct val="100000"/>
              <a:buChar char="•"/>
              <a:defRPr sz="3800">
                <a:solidFill>
                  <a:srgbClr val="000000"/>
                </a:solidFill>
                <a:latin typeface="Helvetica Light" charset="0"/>
                <a:ea typeface="Helvetica Light" charset="0"/>
                <a:cs typeface="Helvetica Light" charset="0"/>
                <a:sym typeface="Helvetica Light" charset="0"/>
              </a:defRPr>
            </a:lvl7pPr>
            <a:lvl8pPr marL="3429000" indent="-228600" defTabSz="1300163" eaLnBrk="0" fontAlgn="base" hangingPunct="0">
              <a:spcBef>
                <a:spcPts val="4200"/>
              </a:spcBef>
              <a:spcAft>
                <a:spcPct val="0"/>
              </a:spcAft>
              <a:buSzPct val="100000"/>
              <a:buChar char="•"/>
              <a:defRPr sz="3800">
                <a:solidFill>
                  <a:srgbClr val="000000"/>
                </a:solidFill>
                <a:latin typeface="Helvetica Light" charset="0"/>
                <a:ea typeface="Helvetica Light" charset="0"/>
                <a:cs typeface="Helvetica Light" charset="0"/>
                <a:sym typeface="Helvetica Light" charset="0"/>
              </a:defRPr>
            </a:lvl8pPr>
            <a:lvl9pPr marL="3886200" indent="-228600" defTabSz="1300163" eaLnBrk="0" fontAlgn="base" hangingPunct="0">
              <a:spcBef>
                <a:spcPts val="4200"/>
              </a:spcBef>
              <a:spcAft>
                <a:spcPct val="0"/>
              </a:spcAft>
              <a:buSzPct val="100000"/>
              <a:buChar char="•"/>
              <a:defRPr sz="3800">
                <a:solidFill>
                  <a:srgbClr val="000000"/>
                </a:solidFill>
                <a:latin typeface="Helvetica Light" charset="0"/>
                <a:ea typeface="Helvetica Light" charset="0"/>
                <a:cs typeface="Helvetica Light" charset="0"/>
                <a:sym typeface="Helvetica Light" charset="0"/>
              </a:defRPr>
            </a:lvl9pPr>
          </a:lstStyle>
          <a:p>
            <a:pPr eaLnBrk="1">
              <a:spcBef>
                <a:spcPct val="0"/>
              </a:spcBef>
              <a:buSzTx/>
              <a:buFontTx/>
              <a:buNone/>
            </a:pPr>
            <a:r>
              <a:rPr lang="en-US" altLang="en-US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Helvetica" charset="0"/>
                <a:cs typeface="Helvetica" charset="0"/>
                <a:sym typeface="Helvetica" charset="0"/>
              </a:rPr>
              <a:t>Charts and Diagrams</a:t>
            </a:r>
            <a:endParaRPr lang="en-US" altLang="en-US" sz="3600" dirty="0">
              <a:solidFill>
                <a:schemeClr val="tx1">
                  <a:lumMod val="65000"/>
                  <a:lumOff val="35000"/>
                </a:schemeClr>
              </a:solidFill>
              <a:latin typeface="+mj-lt"/>
            </a:endParaRPr>
          </a:p>
        </p:txBody>
      </p:sp>
      <p:pic>
        <p:nvPicPr>
          <p:cNvPr id="10" name="Picture 1" descr="image7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609" y="3284984"/>
            <a:ext cx="3920295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1" name="Picture 2" descr="image8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060848"/>
            <a:ext cx="3429000" cy="26800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Rectangle 4"/>
          <p:cNvSpPr>
            <a:spLocks/>
          </p:cNvSpPr>
          <p:nvPr/>
        </p:nvSpPr>
        <p:spPr bwMode="auto">
          <a:xfrm>
            <a:off x="5076056" y="4869160"/>
            <a:ext cx="4041799" cy="642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8896" tIns="50798" rIns="88896" bIns="50798"/>
          <a:lstStyle>
            <a:lvl1pPr algn="l" defTabSz="1300163" eaLnBrk="0">
              <a:spcBef>
                <a:spcPts val="4200"/>
              </a:spcBef>
              <a:buSzPct val="100000"/>
              <a:buChar char="•"/>
              <a:defRPr sz="3800">
                <a:solidFill>
                  <a:srgbClr val="000000"/>
                </a:solidFill>
                <a:latin typeface="Helvetica Light" charset="0"/>
                <a:ea typeface="Helvetica Light" charset="0"/>
                <a:cs typeface="Helvetica Light" charset="0"/>
                <a:sym typeface="Helvetica Light" charset="0"/>
              </a:defRPr>
            </a:lvl1pPr>
            <a:lvl2pPr marL="742950" indent="-285750" algn="l" defTabSz="1300163" eaLnBrk="0">
              <a:spcBef>
                <a:spcPts val="4200"/>
              </a:spcBef>
              <a:buSzPct val="100000"/>
              <a:buChar char="•"/>
              <a:defRPr sz="3800">
                <a:solidFill>
                  <a:srgbClr val="000000"/>
                </a:solidFill>
                <a:latin typeface="Helvetica Light" charset="0"/>
                <a:ea typeface="Helvetica Light" charset="0"/>
                <a:cs typeface="Helvetica Light" charset="0"/>
                <a:sym typeface="Helvetica Light" charset="0"/>
              </a:defRPr>
            </a:lvl2pPr>
            <a:lvl3pPr marL="1143000" indent="-228600" algn="l" defTabSz="1300163" eaLnBrk="0">
              <a:spcBef>
                <a:spcPts val="4200"/>
              </a:spcBef>
              <a:buSzPct val="100000"/>
              <a:buChar char="•"/>
              <a:defRPr sz="3800">
                <a:solidFill>
                  <a:srgbClr val="000000"/>
                </a:solidFill>
                <a:latin typeface="Helvetica Light" charset="0"/>
                <a:ea typeface="Helvetica Light" charset="0"/>
                <a:cs typeface="Helvetica Light" charset="0"/>
                <a:sym typeface="Helvetica Light" charset="0"/>
              </a:defRPr>
            </a:lvl3pPr>
            <a:lvl4pPr marL="1600200" indent="-228600" algn="l" defTabSz="1300163" eaLnBrk="0">
              <a:spcBef>
                <a:spcPts val="4200"/>
              </a:spcBef>
              <a:buSzPct val="100000"/>
              <a:buChar char="•"/>
              <a:defRPr sz="3800">
                <a:solidFill>
                  <a:srgbClr val="000000"/>
                </a:solidFill>
                <a:latin typeface="Helvetica Light" charset="0"/>
                <a:ea typeface="Helvetica Light" charset="0"/>
                <a:cs typeface="Helvetica Light" charset="0"/>
                <a:sym typeface="Helvetica Light" charset="0"/>
              </a:defRPr>
            </a:lvl4pPr>
            <a:lvl5pPr marL="2057400" indent="-228600" algn="l" defTabSz="1300163" eaLnBrk="0">
              <a:spcBef>
                <a:spcPts val="4200"/>
              </a:spcBef>
              <a:buSzPct val="100000"/>
              <a:buChar char="•"/>
              <a:defRPr sz="3800">
                <a:solidFill>
                  <a:srgbClr val="000000"/>
                </a:solidFill>
                <a:latin typeface="Helvetica Light" charset="0"/>
                <a:ea typeface="Helvetica Light" charset="0"/>
                <a:cs typeface="Helvetica Light" charset="0"/>
                <a:sym typeface="Helvetica Light" charset="0"/>
              </a:defRPr>
            </a:lvl5pPr>
            <a:lvl6pPr marL="2514600" indent="-228600" defTabSz="1300163" eaLnBrk="0" fontAlgn="base" hangingPunct="0">
              <a:spcBef>
                <a:spcPts val="4200"/>
              </a:spcBef>
              <a:spcAft>
                <a:spcPct val="0"/>
              </a:spcAft>
              <a:buSzPct val="100000"/>
              <a:buChar char="•"/>
              <a:defRPr sz="3800">
                <a:solidFill>
                  <a:srgbClr val="000000"/>
                </a:solidFill>
                <a:latin typeface="Helvetica Light" charset="0"/>
                <a:ea typeface="Helvetica Light" charset="0"/>
                <a:cs typeface="Helvetica Light" charset="0"/>
                <a:sym typeface="Helvetica Light" charset="0"/>
              </a:defRPr>
            </a:lvl6pPr>
            <a:lvl7pPr marL="2971800" indent="-228600" defTabSz="1300163" eaLnBrk="0" fontAlgn="base" hangingPunct="0">
              <a:spcBef>
                <a:spcPts val="4200"/>
              </a:spcBef>
              <a:spcAft>
                <a:spcPct val="0"/>
              </a:spcAft>
              <a:buSzPct val="100000"/>
              <a:buChar char="•"/>
              <a:defRPr sz="3800">
                <a:solidFill>
                  <a:srgbClr val="000000"/>
                </a:solidFill>
                <a:latin typeface="Helvetica Light" charset="0"/>
                <a:ea typeface="Helvetica Light" charset="0"/>
                <a:cs typeface="Helvetica Light" charset="0"/>
                <a:sym typeface="Helvetica Light" charset="0"/>
              </a:defRPr>
            </a:lvl7pPr>
            <a:lvl8pPr marL="3429000" indent="-228600" defTabSz="1300163" eaLnBrk="0" fontAlgn="base" hangingPunct="0">
              <a:spcBef>
                <a:spcPts val="4200"/>
              </a:spcBef>
              <a:spcAft>
                <a:spcPct val="0"/>
              </a:spcAft>
              <a:buSzPct val="100000"/>
              <a:buChar char="•"/>
              <a:defRPr sz="3800">
                <a:solidFill>
                  <a:srgbClr val="000000"/>
                </a:solidFill>
                <a:latin typeface="Helvetica Light" charset="0"/>
                <a:ea typeface="Helvetica Light" charset="0"/>
                <a:cs typeface="Helvetica Light" charset="0"/>
                <a:sym typeface="Helvetica Light" charset="0"/>
              </a:defRPr>
            </a:lvl8pPr>
            <a:lvl9pPr marL="3886200" indent="-228600" defTabSz="1300163" eaLnBrk="0" fontAlgn="base" hangingPunct="0">
              <a:spcBef>
                <a:spcPts val="4200"/>
              </a:spcBef>
              <a:spcAft>
                <a:spcPct val="0"/>
              </a:spcAft>
              <a:buSzPct val="100000"/>
              <a:buChar char="•"/>
              <a:defRPr sz="3800">
                <a:solidFill>
                  <a:srgbClr val="000000"/>
                </a:solidFill>
                <a:latin typeface="Helvetica Light" charset="0"/>
                <a:ea typeface="Helvetica Light" charset="0"/>
                <a:cs typeface="Helvetica Light" charset="0"/>
                <a:sym typeface="Helvetica Light" charset="0"/>
              </a:defRPr>
            </a:lvl9pPr>
          </a:lstStyle>
          <a:p>
            <a:pPr eaLnBrk="1">
              <a:spcBef>
                <a:spcPts val="1125"/>
              </a:spcBef>
              <a:buSzTx/>
              <a:buNone/>
            </a:pPr>
            <a:r>
              <a:rPr lang="en-US" altLang="en-US" sz="1800" b="1" dirty="0">
                <a:latin typeface="Arial" pitchFamily="34" charset="0"/>
                <a:cs typeface="Arial" pitchFamily="34" charset="0"/>
                <a:sym typeface="Arial" pitchFamily="34" charset="0"/>
              </a:rPr>
              <a:t>Pie chart- </a:t>
            </a:r>
            <a:r>
              <a:rPr lang="en-US" altLang="en-US" sz="1800" dirty="0">
                <a:latin typeface="Arial" pitchFamily="34" charset="0"/>
                <a:cs typeface="Arial" pitchFamily="34" charset="0"/>
                <a:sym typeface="Arial" pitchFamily="34" charset="0"/>
              </a:rPr>
              <a:t>useful to show breakdown of a whole into key categories.</a:t>
            </a:r>
            <a:endParaRPr lang="en-US" altLang="en-US" sz="2500" dirty="0"/>
          </a:p>
        </p:txBody>
      </p:sp>
    </p:spTree>
    <p:extLst>
      <p:ext uri="{BB962C8B-B14F-4D97-AF65-F5344CB8AC3E}">
        <p14:creationId xmlns:p14="http://schemas.microsoft.com/office/powerpoint/2010/main" val="2122240586"/>
      </p:ext>
    </p:extLst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467544" y="332656"/>
            <a:ext cx="7719579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defRPr/>
            </a:pP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Editing and Proof-reading</a:t>
            </a:r>
          </a:p>
          <a:p>
            <a:pPr algn="just">
              <a:defRPr/>
            </a:pPr>
            <a:endParaRPr lang="en-GB" altLang="en-US" sz="2400" b="1" dirty="0"/>
          </a:p>
          <a:p>
            <a:pPr algn="just">
              <a:buFont typeface="Wingdings" pitchFamily="2" charset="2"/>
              <a:buNone/>
            </a:pPr>
            <a:endParaRPr lang="en-GB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itchFamily="2" charset="2"/>
              <a:buNone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Editing and proof-reading are fundamental aspects of good academic practice.</a:t>
            </a:r>
          </a:p>
          <a:p>
            <a:pPr algn="just">
              <a:buFont typeface="Wingdings" pitchFamily="2" charset="2"/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itchFamily="2" charset="2"/>
              <a:buNone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Editing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is the process of continually revising and improving your written work. It is often an activity that forms a major part of the writing process.</a:t>
            </a:r>
          </a:p>
          <a:p>
            <a:pPr algn="just">
              <a:buFont typeface="Wingdings" pitchFamily="2" charset="2"/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itchFamily="2" charset="2"/>
              <a:buNone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Proofreading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is the final check before printing and submission. It is a process that helps remove errors and improve presentation.</a:t>
            </a:r>
          </a:p>
        </p:txBody>
      </p:sp>
    </p:spTree>
    <p:extLst>
      <p:ext uri="{BB962C8B-B14F-4D97-AF65-F5344CB8AC3E}">
        <p14:creationId xmlns:p14="http://schemas.microsoft.com/office/powerpoint/2010/main" val="14371778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68222"/>
            <a:ext cx="8229600" cy="1143000"/>
          </a:xfrm>
        </p:spPr>
        <p:txBody>
          <a:bodyPr/>
          <a:lstStyle/>
          <a:p>
            <a:pPr eaLnBrk="1" hangingPunct="1"/>
            <a:r>
              <a:rPr lang="en-GB"/>
              <a:t>Learning from models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endParaRPr lang="en-GB" dirty="0"/>
          </a:p>
          <a:p>
            <a:pPr eaLnBrk="1" hangingPunct="1"/>
            <a:r>
              <a:rPr lang="en-GB" dirty="0"/>
              <a:t>Look at samples of good reports in your field</a:t>
            </a:r>
          </a:p>
          <a:p>
            <a:pPr eaLnBrk="1" hangingPunct="1">
              <a:buFont typeface="Wingdings" pitchFamily="2" charset="2"/>
              <a:buNone/>
            </a:pPr>
            <a:endParaRPr lang="en-GB" dirty="0"/>
          </a:p>
          <a:p>
            <a:pPr eaLnBrk="1" hangingPunct="1"/>
            <a:r>
              <a:rPr lang="en-GB" dirty="0"/>
              <a:t>Read reviews in prestigious journals in your field</a:t>
            </a:r>
          </a:p>
        </p:txBody>
      </p:sp>
    </p:spTree>
    <p:extLst>
      <p:ext uri="{BB962C8B-B14F-4D97-AF65-F5344CB8AC3E}">
        <p14:creationId xmlns:p14="http://schemas.microsoft.com/office/powerpoint/2010/main" val="12001612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5576" y="1628800"/>
            <a:ext cx="7732245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Is it in a report format with </a:t>
            </a:r>
          </a:p>
          <a:p>
            <a:endParaRPr lang="en-GB" sz="24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An executive summary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A clear contents page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Use of Harvard Referencing throughout?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Numbered sub-headings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A list of alphabetically ordered references at the end?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Page numbers in place?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Your name in header/footer?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Some use of diagrams/figures?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Final Checks</a:t>
            </a:r>
          </a:p>
        </p:txBody>
      </p:sp>
    </p:spTree>
    <p:extLst>
      <p:ext uri="{BB962C8B-B14F-4D97-AF65-F5344CB8AC3E}">
        <p14:creationId xmlns:p14="http://schemas.microsoft.com/office/powerpoint/2010/main" val="260352459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1100</TotalTime>
  <Words>924</Words>
  <Application>Microsoft Office PowerPoint</Application>
  <PresentationFormat>On-screen Show (4:3)</PresentationFormat>
  <Paragraphs>122</Paragraphs>
  <Slides>15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Arial Black</vt:lpstr>
      <vt:lpstr>Calibri</vt:lpstr>
      <vt:lpstr>Helvetica Light</vt:lpstr>
      <vt:lpstr>Myriad Pro</vt:lpstr>
      <vt:lpstr>Wingdings</vt:lpstr>
      <vt:lpstr>20140311PresentationUWTSDTemplate</vt:lpstr>
      <vt:lpstr>Using a Research Approach in HR  Session 3</vt:lpstr>
      <vt:lpstr>Session Overview</vt:lpstr>
      <vt:lpstr>Approaches to Research Methodology</vt:lpstr>
      <vt:lpstr>Methodological Choice</vt:lpstr>
      <vt:lpstr>Primary Research</vt:lpstr>
      <vt:lpstr>Primary Research - Sampling methods  (Anderson, 2013, page 274 onwards)</vt:lpstr>
      <vt:lpstr>Ethics and Professionalism</vt:lpstr>
      <vt:lpstr>Drawing Conclusions</vt:lpstr>
      <vt:lpstr>Making Recommendations</vt:lpstr>
      <vt:lpstr>Making Recommendations</vt:lpstr>
      <vt:lpstr>PowerPoint Presentation</vt:lpstr>
      <vt:lpstr>PowerPoint Presentation</vt:lpstr>
      <vt:lpstr>PowerPoint Presentation</vt:lpstr>
      <vt:lpstr>Learning from models</vt:lpstr>
      <vt:lpstr>Final Checks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Julie Thomas</cp:lastModifiedBy>
  <cp:revision>36</cp:revision>
  <cp:lastPrinted>2016-11-03T10:04:23Z</cp:lastPrinted>
  <dcterms:created xsi:type="dcterms:W3CDTF">2015-04-14T15:21:28Z</dcterms:created>
  <dcterms:modified xsi:type="dcterms:W3CDTF">2019-10-21T11:26:53Z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