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</p:sldMasterIdLst>
  <p:notesMasterIdLst>
    <p:notesMasterId r:id="rId52"/>
  </p:notesMasterIdLst>
  <p:handoutMasterIdLst>
    <p:handoutMasterId r:id="rId53"/>
  </p:handoutMasterIdLst>
  <p:sldIdLst>
    <p:sldId id="330" r:id="rId2"/>
    <p:sldId id="269" r:id="rId3"/>
    <p:sldId id="285" r:id="rId4"/>
    <p:sldId id="304" r:id="rId5"/>
    <p:sldId id="284" r:id="rId6"/>
    <p:sldId id="286" r:id="rId7"/>
    <p:sldId id="272" r:id="rId8"/>
    <p:sldId id="273" r:id="rId9"/>
    <p:sldId id="274" r:id="rId10"/>
    <p:sldId id="301" r:id="rId11"/>
    <p:sldId id="276" r:id="rId12"/>
    <p:sldId id="280" r:id="rId13"/>
    <p:sldId id="282" r:id="rId14"/>
    <p:sldId id="277" r:id="rId15"/>
    <p:sldId id="289" r:id="rId16"/>
    <p:sldId id="290" r:id="rId17"/>
    <p:sldId id="309" r:id="rId18"/>
    <p:sldId id="310" r:id="rId19"/>
    <p:sldId id="291" r:id="rId20"/>
    <p:sldId id="293" r:id="rId21"/>
    <p:sldId id="311" r:id="rId22"/>
    <p:sldId id="313" r:id="rId23"/>
    <p:sldId id="312" r:id="rId24"/>
    <p:sldId id="314" r:id="rId25"/>
    <p:sldId id="287" r:id="rId26"/>
    <p:sldId id="292" r:id="rId27"/>
    <p:sldId id="294" r:id="rId28"/>
    <p:sldId id="315" r:id="rId29"/>
    <p:sldId id="317" r:id="rId30"/>
    <p:sldId id="316" r:id="rId31"/>
    <p:sldId id="318" r:id="rId32"/>
    <p:sldId id="288" r:id="rId33"/>
    <p:sldId id="295" r:id="rId34"/>
    <p:sldId id="296" r:id="rId35"/>
    <p:sldId id="319" r:id="rId36"/>
    <p:sldId id="321" r:id="rId37"/>
    <p:sldId id="320" r:id="rId38"/>
    <p:sldId id="322" r:id="rId39"/>
    <p:sldId id="278" r:id="rId40"/>
    <p:sldId id="279" r:id="rId41"/>
    <p:sldId id="297" r:id="rId42"/>
    <p:sldId id="298" r:id="rId43"/>
    <p:sldId id="323" r:id="rId44"/>
    <p:sldId id="325" r:id="rId45"/>
    <p:sldId id="324" r:id="rId46"/>
    <p:sldId id="326" r:id="rId47"/>
    <p:sldId id="306" r:id="rId48"/>
    <p:sldId id="299" r:id="rId49"/>
    <p:sldId id="328" r:id="rId50"/>
    <p:sldId id="329" r:id="rId5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59"/>
    <a:srgbClr val="000070"/>
    <a:srgbClr val="FF6600"/>
    <a:srgbClr val="00008F"/>
    <a:srgbClr val="CC0000"/>
    <a:srgbClr val="FFF0D1"/>
    <a:srgbClr val="FFFFCC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B52D1A-B714-654C-4195-F91938787E6A}" v="14" dt="2025-03-12T15:24:41.0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275" autoAdjust="0"/>
    <p:restoredTop sz="94670" autoAdjust="0"/>
  </p:normalViewPr>
  <p:slideViewPr>
    <p:cSldViewPr snapToGrid="0">
      <p:cViewPr varScale="1">
        <p:scale>
          <a:sx n="76" d="100"/>
          <a:sy n="76" d="100"/>
        </p:scale>
        <p:origin x="53" y="11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handoutMaster" Target="handoutMasters/handoutMaster1.xml"/><Relationship Id="rId58" Type="http://schemas.microsoft.com/office/2016/11/relationships/changesInfo" Target="changesInfos/changesInfo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S::g.forster@uwtsd.ac.uk::8c02c943-4b4b-4de2-a38e-320edf235171" providerId="AD" clId="Web-{F2B52D1A-B714-654C-4195-F91938787E6A}"/>
    <pc:docChg chg="delSld modSld">
      <pc:chgData name="Geraint Forster" userId="S::g.forster@uwtsd.ac.uk::8c02c943-4b4b-4de2-a38e-320edf235171" providerId="AD" clId="Web-{F2B52D1A-B714-654C-4195-F91938787E6A}" dt="2025-03-12T15:24:41.008" v="12"/>
      <pc:docMkLst>
        <pc:docMk/>
      </pc:docMkLst>
      <pc:sldChg chg="del">
        <pc:chgData name="Geraint Forster" userId="S::g.forster@uwtsd.ac.uk::8c02c943-4b4b-4de2-a38e-320edf235171" providerId="AD" clId="Web-{F2B52D1A-B714-654C-4195-F91938787E6A}" dt="2025-03-12T15:24:41.008" v="12"/>
        <pc:sldMkLst>
          <pc:docMk/>
          <pc:sldMk cId="0" sldId="264"/>
        </pc:sldMkLst>
      </pc:sldChg>
      <pc:sldChg chg="del">
        <pc:chgData name="Geraint Forster" userId="S::g.forster@uwtsd.ac.uk::8c02c943-4b4b-4de2-a38e-320edf235171" providerId="AD" clId="Web-{F2B52D1A-B714-654C-4195-F91938787E6A}" dt="2025-03-12T15:24:41.008" v="11"/>
        <pc:sldMkLst>
          <pc:docMk/>
          <pc:sldMk cId="0" sldId="265"/>
        </pc:sldMkLst>
      </pc:sldChg>
      <pc:sldChg chg="del">
        <pc:chgData name="Geraint Forster" userId="S::g.forster@uwtsd.ac.uk::8c02c943-4b4b-4de2-a38e-320edf235171" providerId="AD" clId="Web-{F2B52D1A-B714-654C-4195-F91938787E6A}" dt="2025-03-12T15:24:41.008" v="9"/>
        <pc:sldMkLst>
          <pc:docMk/>
          <pc:sldMk cId="0" sldId="267"/>
        </pc:sldMkLst>
      </pc:sldChg>
      <pc:sldChg chg="del">
        <pc:chgData name="Geraint Forster" userId="S::g.forster@uwtsd.ac.uk::8c02c943-4b4b-4de2-a38e-320edf235171" providerId="AD" clId="Web-{F2B52D1A-B714-654C-4195-F91938787E6A}" dt="2025-03-12T15:24:41.008" v="8"/>
        <pc:sldMkLst>
          <pc:docMk/>
          <pc:sldMk cId="0" sldId="302"/>
        </pc:sldMkLst>
      </pc:sldChg>
      <pc:sldChg chg="del">
        <pc:chgData name="Geraint Forster" userId="S::g.forster@uwtsd.ac.uk::8c02c943-4b4b-4de2-a38e-320edf235171" providerId="AD" clId="Web-{F2B52D1A-B714-654C-4195-F91938787E6A}" dt="2025-03-12T15:24:41.008" v="6"/>
        <pc:sldMkLst>
          <pc:docMk/>
          <pc:sldMk cId="0" sldId="305"/>
        </pc:sldMkLst>
      </pc:sldChg>
      <pc:sldChg chg="del">
        <pc:chgData name="Geraint Forster" userId="S::g.forster@uwtsd.ac.uk::8c02c943-4b4b-4de2-a38e-320edf235171" providerId="AD" clId="Web-{F2B52D1A-B714-654C-4195-F91938787E6A}" dt="2025-03-12T15:24:41.008" v="10"/>
        <pc:sldMkLst>
          <pc:docMk/>
          <pc:sldMk cId="0" sldId="307"/>
        </pc:sldMkLst>
      </pc:sldChg>
      <pc:sldChg chg="del">
        <pc:chgData name="Geraint Forster" userId="S::g.forster@uwtsd.ac.uk::8c02c943-4b4b-4de2-a38e-320edf235171" providerId="AD" clId="Web-{F2B52D1A-B714-654C-4195-F91938787E6A}" dt="2025-03-12T15:24:41.008" v="7"/>
        <pc:sldMkLst>
          <pc:docMk/>
          <pc:sldMk cId="0" sldId="308"/>
        </pc:sldMkLst>
      </pc:sldChg>
      <pc:sldChg chg="modSp">
        <pc:chgData name="Geraint Forster" userId="S::g.forster@uwtsd.ac.uk::8c02c943-4b4b-4de2-a38e-320edf235171" providerId="AD" clId="Web-{F2B52D1A-B714-654C-4195-F91938787E6A}" dt="2025-03-12T15:24:32.960" v="5" actId="20577"/>
        <pc:sldMkLst>
          <pc:docMk/>
          <pc:sldMk cId="0" sldId="330"/>
        </pc:sldMkLst>
        <pc:spChg chg="mod">
          <ac:chgData name="Geraint Forster" userId="S::g.forster@uwtsd.ac.uk::8c02c943-4b4b-4de2-a38e-320edf235171" providerId="AD" clId="Web-{F2B52D1A-B714-654C-4195-F91938787E6A}" dt="2025-03-12T15:24:32.960" v="5" actId="20577"/>
          <ac:spMkLst>
            <pc:docMk/>
            <pc:sldMk cId="0" sldId="330"/>
            <ac:spMk id="8194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/>
            </a:lvl1pPr>
          </a:lstStyle>
          <a:p>
            <a:pPr>
              <a:defRPr/>
            </a:pPr>
            <a:fld id="{2CBABF12-4A70-4FB3-9F47-484C3D0093C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/>
            </a:lvl1pPr>
          </a:lstStyle>
          <a:p>
            <a:pPr>
              <a:defRPr/>
            </a:pPr>
            <a:fld id="{3F40283B-5D43-4C1E-98CF-3392C628FF1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ＭＳ Ｐゴシック" pitchFamily="-65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FFB77F5-F99C-4AF3-9CD2-52224BA551D9}" type="slidenum">
              <a:rPr lang="en-US" altLang="en-US" sz="1200" baseline="0" smtClean="0"/>
              <a:pPr/>
              <a:t>9</a:t>
            </a:fld>
            <a:endParaRPr lang="en-US" altLang="en-US" sz="1200" baseline="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5C0A4F-7FE9-4F89-8979-5932A18EB46C}" type="slidenum">
              <a:rPr lang="en-US" altLang="en-US" sz="1200" baseline="0" smtClean="0"/>
              <a:pPr/>
              <a:t>12</a:t>
            </a:fld>
            <a:endParaRPr lang="en-US" altLang="en-US" sz="1200" baseline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A3A665C-1839-4304-814A-D439B445BC9B}" type="slidenum">
              <a:rPr lang="en-US" altLang="en-US" sz="1200" baseline="0" smtClean="0"/>
              <a:pPr/>
              <a:t>14</a:t>
            </a:fld>
            <a:endParaRPr lang="en-US" altLang="en-US" sz="1200" baseline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50024D0-3241-4E19-A51F-A4FC8FC20F80}" type="slidenum">
              <a:rPr lang="en-US" altLang="en-US" sz="1200" baseline="0" smtClean="0"/>
              <a:pPr/>
              <a:t>15</a:t>
            </a:fld>
            <a:endParaRPr lang="en-US" altLang="en-US" sz="1200" baseline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99E406B-7ADA-40D3-8C4F-A2764A4620D7}" type="slidenum">
              <a:rPr lang="en-US" altLang="en-US" sz="1200" baseline="0" smtClean="0"/>
              <a:pPr/>
              <a:t>16</a:t>
            </a:fld>
            <a:endParaRPr lang="en-US" altLang="en-US" sz="1200" baseline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98D66C5-B378-4CD6-834B-452E9DFCA169}" type="slidenum">
              <a:rPr lang="en-US" altLang="en-US" sz="1200" baseline="0" smtClean="0"/>
              <a:pPr/>
              <a:t>18</a:t>
            </a:fld>
            <a:endParaRPr lang="en-US" altLang="en-US" sz="1200" baseline="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941E623-6DA4-4105-BBBA-CEFDBEF23ED1}" type="slidenum">
              <a:rPr lang="en-US" altLang="en-US" sz="1200" baseline="0" smtClean="0"/>
              <a:pPr/>
              <a:t>19</a:t>
            </a:fld>
            <a:endParaRPr lang="en-US" altLang="en-US" sz="1200" baseline="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54FAFBA-95CB-43C6-B756-EEEE8EF34940}" type="slidenum">
              <a:rPr lang="en-US" altLang="en-US" sz="1200" baseline="0" smtClean="0"/>
              <a:pPr/>
              <a:t>20</a:t>
            </a:fld>
            <a:endParaRPr lang="en-US" altLang="en-US" sz="1200" baseline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3268493-695C-4093-B6BF-0250F22D2A24}" type="slidenum">
              <a:rPr lang="en-US" altLang="en-US" sz="1200" baseline="0" smtClean="0"/>
              <a:pPr/>
              <a:t>21</a:t>
            </a:fld>
            <a:endParaRPr lang="en-US" altLang="en-US" sz="1200" baseline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0CD1D42-5350-4469-999F-DBBFCAA3B5C6}" type="slidenum">
              <a:rPr lang="en-US" altLang="en-US" sz="1200" baseline="0" smtClean="0"/>
              <a:pPr/>
              <a:t>23</a:t>
            </a:fld>
            <a:endParaRPr lang="en-US" altLang="en-US" sz="1200" baseline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46D5773-2058-4A9B-B21B-1FB0694E8F94}" type="slidenum">
              <a:rPr lang="en-US" altLang="en-US" sz="1200" baseline="0" smtClean="0"/>
              <a:pPr/>
              <a:t>25</a:t>
            </a:fld>
            <a:endParaRPr lang="en-US" altLang="en-US" sz="1200" baseline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7E1B6C5-FB63-4F6C-9071-919393F12AB7}" type="slidenum">
              <a:rPr lang="en-US" altLang="en-US" sz="1200" baseline="0" smtClean="0"/>
              <a:pPr/>
              <a:t>27</a:t>
            </a:fld>
            <a:endParaRPr lang="en-US" altLang="en-US" sz="1200" baseline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575BE8D-2F78-432A-9EEB-189EED6D9FC8}" type="slidenum">
              <a:rPr lang="en-US" altLang="en-US" sz="1200" baseline="0" smtClean="0"/>
              <a:pPr/>
              <a:t>29</a:t>
            </a:fld>
            <a:endParaRPr lang="en-US" altLang="en-US" sz="1200" baseline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57A8EED-0749-41D1-9B5D-748F712F9FEB}" type="slidenum">
              <a:rPr lang="en-US" altLang="en-US" sz="1200" baseline="0" smtClean="0"/>
              <a:pPr/>
              <a:t>31</a:t>
            </a:fld>
            <a:endParaRPr lang="en-US" altLang="en-US" sz="1200" baseline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C9CC33C-84AE-4A3B-BCBC-87492EF2ACE8}" type="slidenum">
              <a:rPr lang="en-US" altLang="en-US" sz="1200" baseline="0" smtClean="0"/>
              <a:pPr/>
              <a:t>34</a:t>
            </a:fld>
            <a:endParaRPr lang="en-US" altLang="en-US" sz="1200" baseline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41E2866-36B0-4CE3-A52F-AD6352A146B2}" type="slidenum">
              <a:rPr lang="en-US" altLang="en-US" sz="1200" baseline="0" smtClean="0"/>
              <a:pPr/>
              <a:t>36</a:t>
            </a:fld>
            <a:endParaRPr lang="en-US" altLang="en-US" sz="1200" baseline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FD8E15D-5389-431C-AC4C-E2AB32B5390E}" type="slidenum">
              <a:rPr lang="en-US" altLang="en-US" sz="1200" baseline="0" smtClean="0"/>
              <a:pPr/>
              <a:t>38</a:t>
            </a:fld>
            <a:endParaRPr lang="en-US" altLang="en-US" sz="1200" baseline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AF53526-FF8A-47EE-AE8B-310276F64651}" type="slidenum">
              <a:rPr lang="en-US" altLang="en-US" sz="1200" baseline="0" smtClean="0"/>
              <a:pPr/>
              <a:t>46</a:t>
            </a:fld>
            <a:endParaRPr lang="en-US" altLang="en-US" sz="1200" baseline="0"/>
          </a:p>
        </p:txBody>
      </p:sp>
      <p:sp>
        <p:nvSpPr>
          <p:cNvPr id="92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94F29BC-9727-4754-8094-D7BCF9D90D3A}" type="slidenum">
              <a:rPr lang="en-US" altLang="en-US" sz="1200" baseline="0" smtClean="0"/>
              <a:pPr/>
              <a:t>47</a:t>
            </a:fld>
            <a:endParaRPr lang="en-US" altLang="en-US" sz="1200" baseline="0"/>
          </a:p>
        </p:txBody>
      </p:sp>
      <p:sp>
        <p:nvSpPr>
          <p:cNvPr id="942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75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1075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EB753C-B342-40DA-B1B4-A8C30EB97730}" type="slidenum">
              <a:rPr lang="en-US" altLang="en-US" sz="1200" baseline="0" smtClean="0"/>
              <a:pPr/>
              <a:t>55</a:t>
            </a:fld>
            <a:endParaRPr lang="en-US" altLang="en-US" sz="1200" baseline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16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1116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2E6C00A-ADB3-46A5-B6F1-57FF03976AC0}" type="slidenum">
              <a:rPr lang="en-US" altLang="en-US" sz="1200" baseline="0" smtClean="0"/>
              <a:pPr/>
              <a:t>57</a:t>
            </a:fld>
            <a:endParaRPr lang="en-US" altLang="en-US" sz="1200" baseline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D3E1A4-AB8B-4A86-B5A9-E392A5C155D5}" type="datetimeFigureOut">
              <a:rPr lang="en-GB"/>
              <a:pPr>
                <a:defRPr/>
              </a:pPr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41208F-AB7A-4945-BA09-61C89D1B6B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489722"/>
      </p:ext>
    </p:extLst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CDBA7-B822-4B3D-A9FE-2672A8BC9A16}" type="datetimeFigureOut">
              <a:rPr lang="en-GB"/>
              <a:pPr>
                <a:defRPr/>
              </a:pPr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B5503F-905B-4698-ACE0-391B3B5028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279001"/>
      </p:ext>
    </p:extLst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8B309-C1A2-4CA0-BC43-A1E7D2463792}" type="datetimeFigureOut">
              <a:rPr lang="en-GB"/>
              <a:pPr>
                <a:defRPr/>
              </a:pPr>
              <a:t>12/03/2025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8F6D2-EA44-42C4-8C7C-F1008CA5387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88928"/>
      </p:ext>
    </p:extLst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C469F-A03E-46A6-BC14-5EC7056DE93A}" type="datetimeFigureOut">
              <a:rPr lang="en-GB"/>
              <a:pPr>
                <a:defRPr/>
              </a:pPr>
              <a:t>12/03/2025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DB550-CA51-4632-97A8-7548A8300B5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907603"/>
      </p:ext>
    </p:extLst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BB2C0-2634-42F1-BDDB-9FCA4E076250}" type="datetimeFigureOut">
              <a:rPr lang="en-GB"/>
              <a:pPr>
                <a:defRPr/>
              </a:pPr>
              <a:t>12/03/2025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97353-A8DA-464F-BB98-0FAB03DA6EE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092339"/>
      </p:ext>
    </p:extLst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DC91EA-8124-4A56-A0B2-29CCB72CB554}" type="datetimeFigureOut">
              <a:rPr lang="en-GB"/>
              <a:pPr>
                <a:defRPr/>
              </a:pPr>
              <a:t>12/03/2025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C8CD3-1341-4B1A-9861-821EF02953A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015539"/>
      </p:ext>
    </p:extLst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E4377-BEA6-44C5-98F6-BD55EB69340A}" type="datetimeFigureOut">
              <a:rPr lang="en-GB"/>
              <a:pPr>
                <a:defRPr/>
              </a:pPr>
              <a:t>12/03/2025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4AB3B-9B26-42C9-818C-04063DA5355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806359"/>
      </p:ext>
    </p:extLst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A0647-49DB-49F1-8971-1B11AB2EE5D1}" type="datetimeFigureOut">
              <a:rPr lang="en-GB"/>
              <a:pPr>
                <a:defRPr/>
              </a:pPr>
              <a:t>12/03/2025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CD986-D9F9-4B96-AE2A-BED7C2B326B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123636"/>
      </p:ext>
    </p:extLst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A17DE-9BBD-4BAA-9437-C49820C359A3}" type="datetimeFigureOut">
              <a:rPr lang="en-GB"/>
              <a:pPr>
                <a:defRPr/>
              </a:pPr>
              <a:t>12/03/2025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9C175-EB80-463E-A63F-303E921168B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327053"/>
      </p:ext>
    </p:extLst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A4C4B-61C5-40AD-AC61-ADFA332079CF}" type="datetimeFigureOut">
              <a:rPr lang="en-GB"/>
              <a:pPr>
                <a:defRPr/>
              </a:pPr>
              <a:t>12/03/2025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22CAD-FC2B-454F-BA7E-F68E41A889F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001066"/>
      </p:ext>
    </p:extLst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DCA38-319E-48E3-833E-CDFF0BA49CE9}" type="datetimeFigureOut">
              <a:rPr lang="en-GB"/>
              <a:pPr>
                <a:defRPr/>
              </a:pPr>
              <a:t>12/03/2025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848C4-9D78-41C1-A2B6-FD8B270CBAD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319583"/>
      </p:ext>
    </p:extLst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07F358D-0CC8-4243-B6A9-4F7A0DF5EE2F}" type="datetimeFigureOut">
              <a:rPr lang="en-GB"/>
              <a:pPr>
                <a:defRPr/>
              </a:pPr>
              <a:t>12/03/2025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B69B8F8-798C-4FA5-90BB-66BBC249016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>
    <p:wipe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ctrTitle"/>
          </p:nvPr>
        </p:nvSpPr>
        <p:spPr>
          <a:xfrm>
            <a:off x="684213" y="1989138"/>
            <a:ext cx="7772400" cy="1470025"/>
          </a:xfrm>
        </p:spPr>
        <p:txBody>
          <a:bodyPr/>
          <a:lstStyle/>
          <a:p>
            <a:r>
              <a:rPr lang="en-US" altLang="en-US" b="1" dirty="0">
                <a:solidFill>
                  <a:schemeClr val="bg1"/>
                </a:solidFill>
                <a:latin typeface="Arial"/>
                <a:cs typeface="Arial"/>
              </a:rPr>
              <a:t>Flexibility</a:t>
            </a:r>
            <a:r>
              <a:rPr lang="en-US" altLang="en-US" sz="4400" b="1" baseline="0" dirty="0">
                <a:solidFill>
                  <a:schemeClr val="bg1"/>
                </a:solidFill>
                <a:latin typeface="Arial"/>
                <a:cs typeface="Arial"/>
              </a:rPr>
              <a:t> Training</a:t>
            </a:r>
            <a:r>
              <a:rPr lang="en-US" altLang="en-US" sz="4400" b="1" baseline="0" dirty="0">
                <a:latin typeface="Arial"/>
                <a:cs typeface="Arial"/>
              </a:rPr>
              <a:t> </a:t>
            </a:r>
            <a:br>
              <a:rPr lang="en-US" altLang="en-US" sz="4400" b="1" baseline="0" dirty="0">
                <a:latin typeface="Arial" panose="020B0604020202020204" pitchFamily="34" charset="0"/>
              </a:rPr>
            </a:br>
            <a:endParaRPr lang="en-GB" alt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/>
              <a:t>Based on Chapter 14 – Haff &amp; Triplett (2016)</a:t>
            </a:r>
            <a:endParaRPr lang="en-GB" dirty="0"/>
          </a:p>
        </p:txBody>
      </p:sp>
    </p:spTree>
  </p:cSld>
  <p:clrMapOvr>
    <a:masterClrMapping/>
  </p:clrMapOvr>
  <p:transition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Flexibility </a:t>
            </a:r>
          </a:p>
        </p:txBody>
      </p:sp>
      <p:sp>
        <p:nvSpPr>
          <p:cNvPr id="20483" name="Rectangle 7"/>
          <p:cNvSpPr>
            <a:spLocks noGrp="1" noChangeArrowheads="1"/>
          </p:cNvSpPr>
          <p:nvPr>
            <p:ph idx="1"/>
          </p:nvPr>
        </p:nvSpPr>
        <p:spPr>
          <a:xfrm>
            <a:off x="571500" y="1417638"/>
            <a:ext cx="8051800" cy="4003675"/>
          </a:xfrm>
        </p:spPr>
        <p:txBody>
          <a:bodyPr rtlCol="0">
            <a:normAutofit lnSpcReduction="1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Flexibility is a measure of range of motion (ROM) and has static and dynamic components.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sz="600">
              <a:ea typeface="ＭＳ Ｐゴシック" panose="020B0600070205080204" pitchFamily="34" charset="-128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Static flexibility is the range of possible movement about a joint and its surrounding muscles during a passive movement.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sz="600">
              <a:ea typeface="ＭＳ Ｐゴシック" panose="020B0600070205080204" pitchFamily="34" charset="-128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Dynamic flexibility is the available ROM during active movements; it requires voluntary muscular actions.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sz="60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Flexibility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334655"/>
            <a:ext cx="8051800" cy="3889375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Factors affecting flexibility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Joint structure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Structure determines the joint’s range of motion.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Age and sex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Older people tend to be less flexible than younger people;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females tend to be more flexible than males.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Muscle and connective tissue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Elasticity and plasticity of connective tissues affect ROM.</a:t>
            </a:r>
          </a:p>
          <a:p>
            <a:pPr lvl="2" fontAlgn="auto">
              <a:spcAft>
                <a:spcPts val="0"/>
              </a:spcAft>
              <a:buFontTx/>
              <a:buNone/>
              <a:defRPr/>
            </a:pPr>
            <a:endParaRPr lang="en-US" altLang="en-US">
              <a:ea typeface="ＭＳ Ｐゴシック" panose="020B0600070205080204" pitchFamily="34" charset="-128"/>
            </a:endParaRPr>
          </a:p>
          <a:p>
            <a:pPr lvl="2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Flexibility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8051800" cy="4065588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Factors affecting flexibility</a:t>
            </a:r>
            <a:endParaRPr lang="en-US" altLang="en-US" i="1">
              <a:ea typeface="ＭＳ Ｐゴシック" panose="020B0600070205080204" pitchFamily="34" charset="-128"/>
            </a:endParaRP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Stretch tolerance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The ability of an athlete to tolerate the discomfort of stretching.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Neural control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Range of motion is controlled by the central and peripheral nervous system, including both afferent and efferent mechanisms.</a:t>
            </a:r>
          </a:p>
          <a:p>
            <a:pPr lvl="2">
              <a:buFontTx/>
              <a:buNone/>
            </a:pPr>
            <a:endParaRPr lang="en-US" altLang="en-US">
              <a:ea typeface="ＭＳ Ｐゴシック" panose="020B0600070205080204" pitchFamily="34" charset="-128"/>
            </a:endParaRPr>
          </a:p>
          <a:p>
            <a:pPr lvl="2" algn="r">
              <a:buFontTx/>
              <a:buNone/>
            </a:pPr>
            <a:endParaRPr lang="en-US" altLang="en-US" sz="1400" i="1">
              <a:ea typeface="ＭＳ Ｐゴシック" panose="020B0600070205080204" pitchFamily="34" charset="-128"/>
            </a:endParaRPr>
          </a:p>
          <a:p>
            <a:pPr lvl="2" algn="r">
              <a:buFontTx/>
              <a:buNone/>
            </a:pPr>
            <a:endParaRPr lang="en-US" altLang="en-US" sz="1400" i="1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Flexibility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546100" y="1396206"/>
            <a:ext cx="8051800" cy="4065588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Factors affecting flexibility </a:t>
            </a:r>
            <a:endParaRPr lang="en-US" altLang="en-US" i="1">
              <a:ea typeface="ＭＳ Ｐゴシック" panose="020B0600070205080204" pitchFamily="34" charset="-128"/>
            </a:endParaRP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Resistance training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Exercise through a full ROM and develop both agonist and antagonist muscles to prevent loss of ROM.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Muscle bulk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Large muscles may impede joint movement.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Activity level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An active person tends to be more flexible than an inactive one, but activity alone will not improve flexibility.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Flexibility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910013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Frequency, duration, and intensity of stretching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Acute effects of stretching on ROM are transient.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For longer-lasting effects, a stretching program is required.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Two sessions per week for a minimum of 5 weeks.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Stretches should be held at a position of mild discomfort for 15 to 30 seconds.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Flexibility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635000" y="1417638"/>
            <a:ext cx="8051800" cy="39004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/>
              <a:t>When should an athlete stretch?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dirty="0"/>
              <a:t>Following practice and competition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dirty="0"/>
              <a:t>Postpractice stretching facilitates ROM improvements because of increased muscle temperature.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dirty="0"/>
              <a:t>Stretching should be performed within 5 to 10 minutes </a:t>
            </a:r>
            <a:br>
              <a:rPr lang="en-US" dirty="0"/>
            </a:br>
            <a:r>
              <a:rPr lang="en-US" dirty="0"/>
              <a:t>after practice.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dirty="0"/>
              <a:t>Postpractice stretching may also decrease muscle soreness, although the evidence on this is ambiguous.</a:t>
            </a:r>
          </a:p>
          <a:p>
            <a:pPr marL="914400" lvl="2" indent="0" fontAlgn="auto">
              <a:spcAft>
                <a:spcPts val="0"/>
              </a:spcAft>
              <a:buFontTx/>
              <a:buNone/>
              <a:defRPr/>
            </a:pPr>
            <a:endParaRPr lang="en-US" dirty="0"/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sz="1400" i="1" dirty="0"/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sz="1400" i="1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Flexibility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442243"/>
            <a:ext cx="8051800" cy="39735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/>
              <a:t>When should an athlete stretch?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As a separate session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If increased levels of flexibility are required, additional stretching sessions may be needed.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In this case, stretching should be preceded by a thorough warm-up to allow for the increase in muscle temperature necessary for effective stretching.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This type of session can be especially useful as a recovery session on the day after a competition.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Flexibility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16387" name="Rectangle 5"/>
          <p:cNvSpPr>
            <a:spLocks noGrp="1" noChangeArrowheads="1"/>
          </p:cNvSpPr>
          <p:nvPr>
            <p:ph idx="1"/>
          </p:nvPr>
        </p:nvSpPr>
        <p:spPr>
          <a:xfrm>
            <a:off x="550863" y="1878013"/>
            <a:ext cx="8051800" cy="40132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/>
              <a:t>Proprioceptors and stretching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dirty="0"/>
              <a:t>Stretch reflex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dirty="0"/>
              <a:t>A stretch reflex occurs when muscle spindles are stimulated during a rapid stretching movement.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dirty="0"/>
              <a:t>This should be avoided during stretching, as it will limit motion.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dirty="0"/>
              <a:t>Caused by stimulation of muscle spindles.</a:t>
            </a:r>
          </a:p>
          <a:p>
            <a:pPr lvl="2" fontAlgn="auto">
              <a:spcAft>
                <a:spcPts val="0"/>
              </a:spcAft>
              <a:defRPr/>
            </a:pPr>
            <a:endParaRPr lang="en-US" dirty="0"/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sz="1400" i="1" dirty="0"/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sz="1400" i="1" dirty="0"/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sz="1400" i="1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Flexibility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Proprioceptors and stretching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Autogenic inhibition and reciprocal inhibition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Autogenic inhibition is accomplished via active contraction before a passive stretch of the same muscle.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Reciprocal inhibition is accomplished by contracting the muscle opposing the muscle that is being passively stretched.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Both result from stimulation of Golgi tendon organs, which cause reflexive muscle relaxation.</a:t>
            </a:r>
          </a:p>
        </p:txBody>
      </p:sp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Types of Stretching</a:t>
            </a:r>
          </a:p>
        </p:txBody>
      </p:sp>
      <p:sp>
        <p:nvSpPr>
          <p:cNvPr id="35843" name="Rectangle 9"/>
          <p:cNvSpPr>
            <a:spLocks noGrp="1" noChangeArrowheads="1"/>
          </p:cNvSpPr>
          <p:nvPr>
            <p:ph idx="1"/>
          </p:nvPr>
        </p:nvSpPr>
        <p:spPr>
          <a:xfrm>
            <a:off x="546100" y="1417638"/>
            <a:ext cx="8051800" cy="4318000"/>
          </a:xfrm>
        </p:spPr>
        <p:txBody>
          <a:bodyPr rtlCol="0">
            <a:normAutofit fontScale="92500" lnSpcReduction="1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Static stretch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Slow and constant, with the end position held for 15 to 30 seconds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sz="200">
              <a:ea typeface="ＭＳ Ｐゴシック" panose="020B0600070205080204" pitchFamily="34" charset="-128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Ballistic stretch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Typically involves active muscular effort and uses a bouncing-type movement in which the end position is not held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sz="200">
              <a:ea typeface="ＭＳ Ｐゴシック" panose="020B0600070205080204" pitchFamily="34" charset="-128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Dynamic stretch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 type of functionally based stretching exercise that uses sport-specific movements to prepare the body for activity</a:t>
            </a:r>
            <a:endParaRPr lang="en-US" altLang="en-US" sz="60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Types of Stretching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40963" name="Rectangle 5"/>
          <p:cNvSpPr>
            <a:spLocks noGrp="1" noChangeArrowheads="1"/>
          </p:cNvSpPr>
          <p:nvPr>
            <p:ph idx="1"/>
          </p:nvPr>
        </p:nvSpPr>
        <p:spPr>
          <a:xfrm>
            <a:off x="594591" y="1417638"/>
            <a:ext cx="8166100" cy="3962400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Static stretch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Get into a position that facilitates relaxation.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Move to the point in the ROM where you experience a sensation of mild discomfort. If performing partner-assisted PNF stretching, communicate clearly with your partner.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Hold stretches for 15 to 30 seconds.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Repeat unilateral stretches on both sides.</a:t>
            </a:r>
          </a:p>
          <a:p>
            <a:pPr lvl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Types of Stretching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554018"/>
            <a:ext cx="8051800" cy="400367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Dynamic stretch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Carry out 5 to 10 repetitions for each movement, either in place or over a given distance.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Progressively increase the ROM on each repetition.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 the speed of motion on subsequent sets where appropriate.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Actively control muscular actions as you move through the ROM.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Types of Stretching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45059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Proprioceptive neuromuscular facilitation (PNF) stretch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Hold-relax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Passive prestretch (10 seconds)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Isometric hold (6 seconds)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Passive stretch (30 seconds)</a:t>
            </a:r>
          </a:p>
        </p:txBody>
      </p:sp>
    </p:spTree>
  </p:cSld>
  <p:clrMapOvr>
    <a:masterClrMapping/>
  </p:clrMapOvr>
  <p:transition>
    <p:wipe dir="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Positions for PNF Hamstring Stretch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14.1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Starting position for PNF hamstring stretch</a:t>
            </a:r>
          </a:p>
        </p:txBody>
      </p:sp>
    </p:spTree>
  </p:cSld>
  <p:clrMapOvr>
    <a:masterClrMapping/>
  </p:clrMapOvr>
  <p:transition>
    <p:wipe dir="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14.1</a:t>
            </a:r>
          </a:p>
        </p:txBody>
      </p:sp>
      <p:pic>
        <p:nvPicPr>
          <p:cNvPr id="4915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8325" y="523297"/>
            <a:ext cx="546735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Positions for PNF Hamstring Stretch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14.2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Partner and subject leg and hand positions for PNF hamstring stretch</a:t>
            </a:r>
          </a:p>
        </p:txBody>
      </p:sp>
    </p:spTree>
  </p:cSld>
  <p:clrMapOvr>
    <a:masterClrMapping/>
  </p:clrMapOvr>
  <p:transition>
    <p:wipe dir="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14.2</a:t>
            </a:r>
          </a:p>
        </p:txBody>
      </p:sp>
      <p:pic>
        <p:nvPicPr>
          <p:cNvPr id="53251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7" y="649866"/>
            <a:ext cx="5305425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Hold-Relax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14.3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Passive prestretch of hamstrings during hold–relax PNF hamstring stretch</a:t>
            </a:r>
          </a:p>
        </p:txBody>
      </p:sp>
    </p:spTree>
  </p:cSld>
  <p:clrMapOvr>
    <a:masterClrMapping/>
  </p:clrMapOvr>
  <p:transition>
    <p:wipe dir="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14.3</a:t>
            </a:r>
          </a:p>
        </p:txBody>
      </p:sp>
      <p:pic>
        <p:nvPicPr>
          <p:cNvPr id="57347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187" y="559954"/>
            <a:ext cx="5381625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Hold-Relax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14.4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Isometric action during hold–relax PNF hamstring stretch</a:t>
            </a:r>
          </a:p>
        </p:txBody>
      </p:sp>
    </p:spTree>
  </p:cSld>
  <p:clrMapOvr>
    <a:masterClrMapping/>
  </p:clrMapOvr>
  <p:transition>
    <p:wipe dir="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14.4</a:t>
            </a:r>
          </a:p>
        </p:txBody>
      </p:sp>
      <p:pic>
        <p:nvPicPr>
          <p:cNvPr id="6144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275" y="583045"/>
            <a:ext cx="550545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Hold-Relax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14.5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Increased ROM during passive stretch of hold–relax PNF hamstring stretch</a:t>
            </a:r>
          </a:p>
        </p:txBody>
      </p:sp>
    </p:spTree>
  </p:cSld>
  <p:clrMapOvr>
    <a:masterClrMapping/>
  </p:clrMapOvr>
  <p:transition>
    <p:wipe dir="d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14.5</a:t>
            </a:r>
          </a:p>
        </p:txBody>
      </p:sp>
      <p:pic>
        <p:nvPicPr>
          <p:cNvPr id="6553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275" y="536863"/>
            <a:ext cx="550545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Types of Stretching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Proprioceptive neuromuscular facilitation (PNF) stretch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Contract-relax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Passive prestretch (10 seconds)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Concentric muscle action through full ROM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Passive stretch (30 seconds)</a:t>
            </a:r>
          </a:p>
        </p:txBody>
      </p:sp>
    </p:spTree>
  </p:cSld>
  <p:clrMapOvr>
    <a:masterClrMapping/>
  </p:clrMapOvr>
  <p:transition>
    <p:wipe dir="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Contract-Relax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14.6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Passive prestretch of hamstrings during contract–relax PNF stretch</a:t>
            </a:r>
          </a:p>
        </p:txBody>
      </p:sp>
    </p:spTree>
  </p:cSld>
  <p:clrMapOvr>
    <a:masterClrMapping/>
  </p:clrMapOvr>
  <p:transition>
    <p:wipe dir="d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14.6</a:t>
            </a:r>
          </a:p>
        </p:txBody>
      </p:sp>
      <p:pic>
        <p:nvPicPr>
          <p:cNvPr id="7065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3575" y="604116"/>
            <a:ext cx="527685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Contract-Relax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14.7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Concentric action of hip extensors during contract–relax PNF stretch</a:t>
            </a:r>
          </a:p>
        </p:txBody>
      </p:sp>
    </p:spTree>
  </p:cSld>
  <p:clrMapOvr>
    <a:masterClrMapping/>
  </p:clrMapOvr>
  <p:transition>
    <p:wipe dir="d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14.7</a:t>
            </a:r>
          </a:p>
        </p:txBody>
      </p:sp>
      <p:pic>
        <p:nvPicPr>
          <p:cNvPr id="74755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029" y="592571"/>
            <a:ext cx="527685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Contract-Relax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14.8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Increased ROM during passive stretch of contract–relax PNF stretch</a:t>
            </a:r>
          </a:p>
        </p:txBody>
      </p:sp>
    </p:spTree>
  </p:cSld>
  <p:clrMapOvr>
    <a:masterClrMapping/>
  </p:clrMapOvr>
  <p:transition>
    <p:wipe dir="d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14.8</a:t>
            </a:r>
          </a:p>
        </p:txBody>
      </p:sp>
      <p:pic>
        <p:nvPicPr>
          <p:cNvPr id="7885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3732" y="491115"/>
            <a:ext cx="53340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Types of Stretching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Proprioceptive neuromuscular facilitation (PNF) stretch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Hold-relax with agonist contraction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During third phase (passive stretch), concentric action of the agonist is used to increase the stretch force.</a:t>
            </a:r>
          </a:p>
        </p:txBody>
      </p:sp>
    </p:spTree>
  </p:cSld>
  <p:clrMapOvr>
    <a:masterClrMapping/>
  </p:clrMapOvr>
  <p:transition>
    <p:wipe dir="d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Hold-Relax With Agonist Contraction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14.9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Passive prestretch during hold-relax with agonist contraction PNF hamstring stretch</a:t>
            </a:r>
          </a:p>
        </p:txBody>
      </p:sp>
    </p:spTree>
  </p:cSld>
  <p:clrMapOvr>
    <a:masterClrMapping/>
  </p:clrMapOvr>
  <p:transition>
    <p:wipe dir="d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14.9</a:t>
            </a:r>
          </a:p>
        </p:txBody>
      </p:sp>
      <p:pic>
        <p:nvPicPr>
          <p:cNvPr id="83971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77116"/>
            <a:ext cx="53340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Hold-Relax With Agonist Contraction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14.10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Isometric action of hamstrings during hold-relax with agonist contraction PNF hamstring stretch</a:t>
            </a:r>
          </a:p>
        </p:txBody>
      </p:sp>
    </p:spTree>
  </p:cSld>
  <p:clrMapOvr>
    <a:masterClrMapping/>
  </p:clrMapOvr>
  <p:transition>
    <p:wipe dir="d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14.10</a:t>
            </a:r>
          </a:p>
        </p:txBody>
      </p:sp>
      <p:pic>
        <p:nvPicPr>
          <p:cNvPr id="8704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477" y="569047"/>
            <a:ext cx="53340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Hold-Relax With Agonist Contraction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14.11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Concentric contraction of quadriceps during hold-relax with agonist contraction PNF hamstring stretch, creating increased ROM during passive stretch</a:t>
            </a:r>
          </a:p>
        </p:txBody>
      </p:sp>
    </p:spTree>
  </p:cSld>
  <p:clrMapOvr>
    <a:masterClrMapping/>
  </p:clrMapOvr>
  <p:transition>
    <p:wipe dir="d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14.11</a:t>
            </a:r>
          </a:p>
        </p:txBody>
      </p:sp>
      <p:pic>
        <p:nvPicPr>
          <p:cNvPr id="90115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8862" y="578716"/>
            <a:ext cx="478155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Key Point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The hold-relax with agonist contraction is the most effective PNF stretching technique due to facilitation via both reciprocal and autogenic inhibition.</a:t>
            </a:r>
          </a:p>
        </p:txBody>
      </p:sp>
    </p:spTree>
  </p:cSld>
  <p:clrMapOvr>
    <a:masterClrMapping/>
  </p:clrMapOvr>
  <p:transition>
    <p:wipe dir="d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Types of Stretching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Proprioceptive neuromuscular facilitation (PNF) stretch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Common PNF stretches with a partner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Calves and ankles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Chest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Groin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Hamstrings and hip extensors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Quadriceps and hip flexors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Shoulders</a:t>
            </a:r>
          </a:p>
        </p:txBody>
      </p:sp>
    </p:spTree>
  </p:cSld>
  <p:clrMapOvr>
    <a:masterClrMapping/>
  </p:clrMapOvr>
  <p:transition>
    <p:wipe dir="d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Partner PNF Stretching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Figure 14.12 (next slide)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Partner PNF stretching for the calves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14.12</a:t>
            </a:r>
          </a:p>
        </p:txBody>
      </p:sp>
      <p:pic>
        <p:nvPicPr>
          <p:cNvPr id="97283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425" y="624321"/>
            <a:ext cx="615315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Partner PNF Stretching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Figure 14.13 (next slide)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Partner PNF stretching for the chest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14.13</a:t>
            </a:r>
          </a:p>
        </p:txBody>
      </p:sp>
      <p:pic>
        <p:nvPicPr>
          <p:cNvPr id="100355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887" y="520845"/>
            <a:ext cx="4086225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Partner PNF Stretching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Figure 14.14 (next slide)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Partner PNF stretching for the groin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14.14</a:t>
            </a:r>
          </a:p>
        </p:txBody>
      </p:sp>
      <p:pic>
        <p:nvPicPr>
          <p:cNvPr id="103427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502516"/>
            <a:ext cx="6191250" cy="425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Partner PNF Stretching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1044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14.15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Partner PNF stretching for the quadriceps and hip flexors</a:t>
            </a:r>
          </a:p>
        </p:txBody>
      </p:sp>
    </p:spTree>
  </p:cSld>
  <p:clrMapOvr>
    <a:masterClrMapping/>
  </p:clrMapOvr>
  <p:transition>
    <p:wipe dir="d"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14.15</a:t>
            </a:r>
          </a:p>
        </p:txBody>
      </p:sp>
      <p:pic>
        <p:nvPicPr>
          <p:cNvPr id="10649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537586"/>
            <a:ext cx="6191250" cy="425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Partner PNF Stretching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14.16 (next slide)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Partner PNF stretching for the shoulders</a:t>
            </a:r>
          </a:p>
        </p:txBody>
      </p:sp>
    </p:spTree>
  </p:cSld>
  <p:clrMapOvr>
    <a:masterClrMapping/>
  </p:clrMapOvr>
  <p:transition>
    <p:wipe dir="d"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14.16</a:t>
            </a:r>
          </a:p>
        </p:txBody>
      </p:sp>
      <p:pic>
        <p:nvPicPr>
          <p:cNvPr id="110595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7943" y="523297"/>
            <a:ext cx="4391025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827</TotalTime>
  <Words>1485</Words>
  <Application>Microsoft Office PowerPoint</Application>
  <PresentationFormat>On-screen Show (4:3)</PresentationFormat>
  <Paragraphs>278</Paragraphs>
  <Slides>50</Slides>
  <Notes>38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1" baseType="lpstr">
      <vt:lpstr>UWTSD Theme</vt:lpstr>
      <vt:lpstr>Flexibility Training  </vt:lpstr>
      <vt:lpstr>Flexibility </vt:lpstr>
      <vt:lpstr>Flexibility (continued)</vt:lpstr>
      <vt:lpstr>Flexibility (continued)</vt:lpstr>
      <vt:lpstr>Flexibility (continued)</vt:lpstr>
      <vt:lpstr>Flexibility (continued)</vt:lpstr>
      <vt:lpstr>Flexibility (continued)</vt:lpstr>
      <vt:lpstr>Flexibility (continued)</vt:lpstr>
      <vt:lpstr>Flexibility (continued)</vt:lpstr>
      <vt:lpstr>Flexibility (continued)</vt:lpstr>
      <vt:lpstr>Types of Stretching</vt:lpstr>
      <vt:lpstr>Types of Stretching (continued)</vt:lpstr>
      <vt:lpstr>Types of Stretching (continued)</vt:lpstr>
      <vt:lpstr>Types of Stretching (continued)</vt:lpstr>
      <vt:lpstr>Positions for PNF Hamstring Stretch</vt:lpstr>
      <vt:lpstr>Figure 14.1</vt:lpstr>
      <vt:lpstr>Positions for PNF Hamstring Stretch</vt:lpstr>
      <vt:lpstr>Figure 14.2</vt:lpstr>
      <vt:lpstr>Hold-Relax</vt:lpstr>
      <vt:lpstr>Figure 14.3</vt:lpstr>
      <vt:lpstr>Hold-Relax</vt:lpstr>
      <vt:lpstr>Figure 14.4</vt:lpstr>
      <vt:lpstr>Hold-Relax</vt:lpstr>
      <vt:lpstr>Figure 14.5</vt:lpstr>
      <vt:lpstr>Types of Stretching</vt:lpstr>
      <vt:lpstr>Contract-Relax</vt:lpstr>
      <vt:lpstr>Figure 14.6</vt:lpstr>
      <vt:lpstr>Contract-Relax</vt:lpstr>
      <vt:lpstr>Figure 14.7</vt:lpstr>
      <vt:lpstr>Contract-Relax</vt:lpstr>
      <vt:lpstr>Figure 14.8</vt:lpstr>
      <vt:lpstr>Types of Stretching</vt:lpstr>
      <vt:lpstr>Hold-Relax With Agonist Contraction</vt:lpstr>
      <vt:lpstr>Figure 14.9</vt:lpstr>
      <vt:lpstr>Hold-Relax With Agonist Contraction</vt:lpstr>
      <vt:lpstr>Figure 14.10</vt:lpstr>
      <vt:lpstr>Hold-Relax With Agonist Contraction</vt:lpstr>
      <vt:lpstr>Figure 14.11</vt:lpstr>
      <vt:lpstr>Key Point</vt:lpstr>
      <vt:lpstr>Types of Stretching</vt:lpstr>
      <vt:lpstr>Partner PNF Stretching</vt:lpstr>
      <vt:lpstr>Figure 14.12</vt:lpstr>
      <vt:lpstr>Partner PNF Stretching</vt:lpstr>
      <vt:lpstr>Figure 14.13</vt:lpstr>
      <vt:lpstr>Partner PNF Stretching</vt:lpstr>
      <vt:lpstr>Figure 14.14</vt:lpstr>
      <vt:lpstr>Partner PNF Stretching</vt:lpstr>
      <vt:lpstr>Figure 14.15</vt:lpstr>
      <vt:lpstr>Partner PNF Stretching</vt:lpstr>
      <vt:lpstr>Figure 14.16</vt:lpstr>
    </vt:vector>
  </TitlesOfParts>
  <Company>Human Kinetics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Package</dc:title>
  <dc:creator>Courtney GOODMAN</dc:creator>
  <cp:lastModifiedBy>Geraint Forster</cp:lastModifiedBy>
  <cp:revision>141</cp:revision>
  <dcterms:created xsi:type="dcterms:W3CDTF">2008-05-09T13:19:09Z</dcterms:created>
  <dcterms:modified xsi:type="dcterms:W3CDTF">2025-03-12T15:24:42Z</dcterms:modified>
</cp:coreProperties>
</file>