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4"/>
  </p:notesMasterIdLst>
  <p:handoutMasterIdLst>
    <p:handoutMasterId r:id="rId35"/>
  </p:handoutMasterIdLst>
  <p:sldIdLst>
    <p:sldId id="360" r:id="rId2"/>
    <p:sldId id="350" r:id="rId3"/>
    <p:sldId id="428" r:id="rId4"/>
    <p:sldId id="351" r:id="rId5"/>
    <p:sldId id="414" r:id="rId6"/>
    <p:sldId id="406" r:id="rId7"/>
    <p:sldId id="280" r:id="rId8"/>
    <p:sldId id="418" r:id="rId9"/>
    <p:sldId id="315" r:id="rId10"/>
    <p:sldId id="345" r:id="rId11"/>
    <p:sldId id="353" r:id="rId12"/>
    <p:sldId id="346" r:id="rId13"/>
    <p:sldId id="347" r:id="rId14"/>
    <p:sldId id="348" r:id="rId15"/>
    <p:sldId id="419" r:id="rId16"/>
    <p:sldId id="415" r:id="rId17"/>
    <p:sldId id="352" r:id="rId18"/>
    <p:sldId id="407" r:id="rId19"/>
    <p:sldId id="421" r:id="rId20"/>
    <p:sldId id="422" r:id="rId21"/>
    <p:sldId id="423" r:id="rId22"/>
    <p:sldId id="425" r:id="rId23"/>
    <p:sldId id="426" r:id="rId24"/>
    <p:sldId id="427" r:id="rId25"/>
    <p:sldId id="316" r:id="rId26"/>
    <p:sldId id="420" r:id="rId27"/>
    <p:sldId id="321" r:id="rId28"/>
    <p:sldId id="358" r:id="rId29"/>
    <p:sldId id="417" r:id="rId30"/>
    <p:sldId id="354" r:id="rId31"/>
    <p:sldId id="300" r:id="rId32"/>
    <p:sldId id="424" r:id="rId33"/>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87" autoAdjust="0"/>
    <p:restoredTop sz="94576" autoAdjust="0"/>
  </p:normalViewPr>
  <p:slideViewPr>
    <p:cSldViewPr>
      <p:cViewPr varScale="1">
        <p:scale>
          <a:sx n="162" d="100"/>
          <a:sy n="162" d="100"/>
        </p:scale>
        <p:origin x="1662" y="1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AE1D6A-7E4B-4156-B978-A8A3B997C048}" type="doc">
      <dgm:prSet loTypeId="urn:microsoft.com/office/officeart/2005/8/layout/chart3" loCatId="cycle" qsTypeId="urn:microsoft.com/office/officeart/2005/8/quickstyle/simple1" qsCatId="simple" csTypeId="urn:microsoft.com/office/officeart/2005/8/colors/accent2_2" csCatId="accent2" phldr="1"/>
      <dgm:spPr/>
    </dgm:pt>
    <dgm:pt modelId="{6F56B51D-BE0F-49BB-A235-085F3455E93E}">
      <dgm:prSet phldrT="[Text]"/>
      <dgm:spPr/>
      <dgm:t>
        <a:bodyPr/>
        <a:lstStyle/>
        <a:p>
          <a:r>
            <a:rPr lang="en-US" dirty="0">
              <a:solidFill>
                <a:schemeClr val="tx1"/>
              </a:solidFill>
            </a:rPr>
            <a:t>Science</a:t>
          </a:r>
        </a:p>
      </dgm:t>
    </dgm:pt>
    <dgm:pt modelId="{F8F4E835-03BF-45D8-8310-86D343AC7E79}" type="parTrans" cxnId="{2DB724EB-5A2B-4273-BC27-7DE97E83EC80}">
      <dgm:prSet/>
      <dgm:spPr/>
      <dgm:t>
        <a:bodyPr/>
        <a:lstStyle/>
        <a:p>
          <a:endParaRPr lang="en-US">
            <a:solidFill>
              <a:srgbClr val="FFFFFF"/>
            </a:solidFill>
          </a:endParaRPr>
        </a:p>
      </dgm:t>
    </dgm:pt>
    <dgm:pt modelId="{E204EC6C-CF9E-47E0-BE38-84C152FB4BD0}" type="sibTrans" cxnId="{2DB724EB-5A2B-4273-BC27-7DE97E83EC80}">
      <dgm:prSet/>
      <dgm:spPr/>
      <dgm:t>
        <a:bodyPr/>
        <a:lstStyle/>
        <a:p>
          <a:endParaRPr lang="en-US">
            <a:solidFill>
              <a:srgbClr val="FFFFFF"/>
            </a:solidFill>
          </a:endParaRPr>
        </a:p>
      </dgm:t>
    </dgm:pt>
    <dgm:pt modelId="{9F0E4DDA-12CD-4BC5-AA4F-D1A39DA6B0FB}">
      <dgm:prSet phldrT="[Text]"/>
      <dgm:spPr/>
      <dgm:t>
        <a:bodyPr/>
        <a:lstStyle/>
        <a:p>
          <a:r>
            <a:rPr lang="en-US" dirty="0">
              <a:solidFill>
                <a:schemeClr val="tx1"/>
              </a:solidFill>
            </a:rPr>
            <a:t>Magic</a:t>
          </a:r>
        </a:p>
      </dgm:t>
    </dgm:pt>
    <dgm:pt modelId="{F421A914-F850-4425-AB7B-69C1A313517E}" type="parTrans" cxnId="{5FBF9BF9-95A7-4F00-88B4-E9F838A61022}">
      <dgm:prSet/>
      <dgm:spPr/>
      <dgm:t>
        <a:bodyPr/>
        <a:lstStyle/>
        <a:p>
          <a:endParaRPr lang="en-US">
            <a:solidFill>
              <a:srgbClr val="FFFFFF"/>
            </a:solidFill>
          </a:endParaRPr>
        </a:p>
      </dgm:t>
    </dgm:pt>
    <dgm:pt modelId="{658F8647-2BB8-485F-992E-3A56B4F17B04}" type="sibTrans" cxnId="{5FBF9BF9-95A7-4F00-88B4-E9F838A61022}">
      <dgm:prSet/>
      <dgm:spPr/>
      <dgm:t>
        <a:bodyPr/>
        <a:lstStyle/>
        <a:p>
          <a:endParaRPr lang="en-US">
            <a:solidFill>
              <a:srgbClr val="FFFFFF"/>
            </a:solidFill>
          </a:endParaRPr>
        </a:p>
      </dgm:t>
    </dgm:pt>
    <dgm:pt modelId="{E1E577B9-C611-4E76-BED8-016B7196BC1D}">
      <dgm:prSet phldrT="[Text]"/>
      <dgm:spPr/>
      <dgm:t>
        <a:bodyPr/>
        <a:lstStyle/>
        <a:p>
          <a:r>
            <a:rPr lang="en-US" dirty="0">
              <a:solidFill>
                <a:schemeClr val="tx1"/>
              </a:solidFill>
            </a:rPr>
            <a:t>Politics</a:t>
          </a:r>
        </a:p>
      </dgm:t>
    </dgm:pt>
    <dgm:pt modelId="{4238B328-4224-4AF2-A63A-90594182A358}" type="parTrans" cxnId="{B1DF0166-4FF2-4B47-9C2D-5FAB32285193}">
      <dgm:prSet/>
      <dgm:spPr/>
      <dgm:t>
        <a:bodyPr/>
        <a:lstStyle/>
        <a:p>
          <a:endParaRPr lang="en-US">
            <a:solidFill>
              <a:srgbClr val="FFFFFF"/>
            </a:solidFill>
          </a:endParaRPr>
        </a:p>
      </dgm:t>
    </dgm:pt>
    <dgm:pt modelId="{3A04620F-47A4-4A5D-9DAC-281493D58A1C}" type="sibTrans" cxnId="{B1DF0166-4FF2-4B47-9C2D-5FAB32285193}">
      <dgm:prSet/>
      <dgm:spPr/>
      <dgm:t>
        <a:bodyPr/>
        <a:lstStyle/>
        <a:p>
          <a:endParaRPr lang="en-US">
            <a:solidFill>
              <a:srgbClr val="FFFFFF"/>
            </a:solidFill>
          </a:endParaRPr>
        </a:p>
      </dgm:t>
    </dgm:pt>
    <dgm:pt modelId="{C3A876E0-1CB8-466E-AC0D-E68610BBF054}">
      <dgm:prSet phldrT="[Text]"/>
      <dgm:spPr/>
      <dgm:t>
        <a:bodyPr/>
        <a:lstStyle/>
        <a:p>
          <a:r>
            <a:rPr lang="en-US" dirty="0">
              <a:solidFill>
                <a:schemeClr val="tx1"/>
              </a:solidFill>
            </a:rPr>
            <a:t>Art</a:t>
          </a:r>
        </a:p>
      </dgm:t>
    </dgm:pt>
    <dgm:pt modelId="{0F4E69DF-E7E3-4383-8353-B5497DAA8B02}" type="parTrans" cxnId="{30EC4235-C21C-4BCA-95C0-797A7CC2D112}">
      <dgm:prSet/>
      <dgm:spPr/>
      <dgm:t>
        <a:bodyPr/>
        <a:lstStyle/>
        <a:p>
          <a:endParaRPr lang="en-US">
            <a:solidFill>
              <a:srgbClr val="FFFFFF"/>
            </a:solidFill>
          </a:endParaRPr>
        </a:p>
      </dgm:t>
    </dgm:pt>
    <dgm:pt modelId="{CB83EBCC-1981-4A89-9102-E914F03337C8}" type="sibTrans" cxnId="{30EC4235-C21C-4BCA-95C0-797A7CC2D112}">
      <dgm:prSet/>
      <dgm:spPr/>
      <dgm:t>
        <a:bodyPr/>
        <a:lstStyle/>
        <a:p>
          <a:endParaRPr lang="en-US">
            <a:solidFill>
              <a:srgbClr val="FFFFFF"/>
            </a:solidFill>
          </a:endParaRPr>
        </a:p>
      </dgm:t>
    </dgm:pt>
    <dgm:pt modelId="{D11C852B-7CBE-4472-A215-B078271ECCC1}" type="pres">
      <dgm:prSet presAssocID="{77AE1D6A-7E4B-4156-B978-A8A3B997C048}" presName="compositeShape" presStyleCnt="0">
        <dgm:presLayoutVars>
          <dgm:chMax val="7"/>
          <dgm:dir/>
          <dgm:resizeHandles val="exact"/>
        </dgm:presLayoutVars>
      </dgm:prSet>
      <dgm:spPr/>
    </dgm:pt>
    <dgm:pt modelId="{E40542D2-E020-49F3-83CD-4A7B1067BC8C}" type="pres">
      <dgm:prSet presAssocID="{77AE1D6A-7E4B-4156-B978-A8A3B997C048}" presName="wedge1" presStyleLbl="node1" presStyleIdx="0" presStyleCnt="4" custLinFactNeighborX="-4939" custLinFactNeighborY="357"/>
      <dgm:spPr/>
    </dgm:pt>
    <dgm:pt modelId="{7932225A-F438-41E0-8FE2-6B4EBE177F1A}" type="pres">
      <dgm:prSet presAssocID="{77AE1D6A-7E4B-4156-B978-A8A3B997C048}" presName="wedge1Tx" presStyleLbl="node1" presStyleIdx="0" presStyleCnt="4">
        <dgm:presLayoutVars>
          <dgm:chMax val="0"/>
          <dgm:chPref val="0"/>
          <dgm:bulletEnabled val="1"/>
        </dgm:presLayoutVars>
      </dgm:prSet>
      <dgm:spPr/>
    </dgm:pt>
    <dgm:pt modelId="{89E45CF7-1BA5-457A-8589-C2B78249F31E}" type="pres">
      <dgm:prSet presAssocID="{77AE1D6A-7E4B-4156-B978-A8A3B997C048}" presName="wedge2" presStyleLbl="node1" presStyleIdx="1" presStyleCnt="4" custLinFactNeighborX="-620" custLinFactNeighborY="-303"/>
      <dgm:spPr/>
    </dgm:pt>
    <dgm:pt modelId="{9D5C292A-B281-4FF3-A54A-E65D9F4D18B1}" type="pres">
      <dgm:prSet presAssocID="{77AE1D6A-7E4B-4156-B978-A8A3B997C048}" presName="wedge2Tx" presStyleLbl="node1" presStyleIdx="1" presStyleCnt="4">
        <dgm:presLayoutVars>
          <dgm:chMax val="0"/>
          <dgm:chPref val="0"/>
          <dgm:bulletEnabled val="1"/>
        </dgm:presLayoutVars>
      </dgm:prSet>
      <dgm:spPr/>
    </dgm:pt>
    <dgm:pt modelId="{7DB8CDC8-08C1-4BEC-B715-741289020A5B}" type="pres">
      <dgm:prSet presAssocID="{77AE1D6A-7E4B-4156-B978-A8A3B997C048}" presName="wedge3" presStyleLbl="node1" presStyleIdx="2" presStyleCnt="4" custLinFactNeighborX="-5000" custLinFactNeighborY="-358"/>
      <dgm:spPr/>
    </dgm:pt>
    <dgm:pt modelId="{286650BC-819F-4A28-9BBC-49255BC18D7D}" type="pres">
      <dgm:prSet presAssocID="{77AE1D6A-7E4B-4156-B978-A8A3B997C048}" presName="wedge3Tx" presStyleLbl="node1" presStyleIdx="2" presStyleCnt="4">
        <dgm:presLayoutVars>
          <dgm:chMax val="0"/>
          <dgm:chPref val="0"/>
          <dgm:bulletEnabled val="1"/>
        </dgm:presLayoutVars>
      </dgm:prSet>
      <dgm:spPr/>
    </dgm:pt>
    <dgm:pt modelId="{D3537E8B-C080-4302-9FD2-6FFF233556F0}" type="pres">
      <dgm:prSet presAssocID="{77AE1D6A-7E4B-4156-B978-A8A3B997C048}" presName="wedge4" presStyleLbl="node1" presStyleIdx="3" presStyleCnt="4" custLinFactNeighborX="-5054" custLinFactNeighborY="-3625"/>
      <dgm:spPr/>
    </dgm:pt>
    <dgm:pt modelId="{4F4AB6E3-7A07-41A8-8D1F-6D13432FE526}" type="pres">
      <dgm:prSet presAssocID="{77AE1D6A-7E4B-4156-B978-A8A3B997C048}" presName="wedge4Tx" presStyleLbl="node1" presStyleIdx="3" presStyleCnt="4">
        <dgm:presLayoutVars>
          <dgm:chMax val="0"/>
          <dgm:chPref val="0"/>
          <dgm:bulletEnabled val="1"/>
        </dgm:presLayoutVars>
      </dgm:prSet>
      <dgm:spPr/>
    </dgm:pt>
  </dgm:ptLst>
  <dgm:cxnLst>
    <dgm:cxn modelId="{00383D08-1AEB-4652-95CF-F52786ECEA8E}" type="presOf" srcId="{E1E577B9-C611-4E76-BED8-016B7196BC1D}" destId="{4F4AB6E3-7A07-41A8-8D1F-6D13432FE526}" srcOrd="1" destOrd="0" presId="urn:microsoft.com/office/officeart/2005/8/layout/chart3"/>
    <dgm:cxn modelId="{70325E1C-A877-41D4-9944-80F4DB5DB7C1}" type="presOf" srcId="{C3A876E0-1CB8-466E-AC0D-E68610BBF054}" destId="{9D5C292A-B281-4FF3-A54A-E65D9F4D18B1}" srcOrd="1" destOrd="0" presId="urn:microsoft.com/office/officeart/2005/8/layout/chart3"/>
    <dgm:cxn modelId="{0E5FFE24-A59D-48DE-8B25-2763224D51E4}" type="presOf" srcId="{C3A876E0-1CB8-466E-AC0D-E68610BBF054}" destId="{89E45CF7-1BA5-457A-8589-C2B78249F31E}" srcOrd="0" destOrd="0" presId="urn:microsoft.com/office/officeart/2005/8/layout/chart3"/>
    <dgm:cxn modelId="{5135072A-32FC-43D3-8467-647E931759DE}" type="presOf" srcId="{E1E577B9-C611-4E76-BED8-016B7196BC1D}" destId="{D3537E8B-C080-4302-9FD2-6FFF233556F0}" srcOrd="0" destOrd="0" presId="urn:microsoft.com/office/officeart/2005/8/layout/chart3"/>
    <dgm:cxn modelId="{30EC4235-C21C-4BCA-95C0-797A7CC2D112}" srcId="{77AE1D6A-7E4B-4156-B978-A8A3B997C048}" destId="{C3A876E0-1CB8-466E-AC0D-E68610BBF054}" srcOrd="1" destOrd="0" parTransId="{0F4E69DF-E7E3-4383-8353-B5497DAA8B02}" sibTransId="{CB83EBCC-1981-4A89-9102-E914F03337C8}"/>
    <dgm:cxn modelId="{B1DF0166-4FF2-4B47-9C2D-5FAB32285193}" srcId="{77AE1D6A-7E4B-4156-B978-A8A3B997C048}" destId="{E1E577B9-C611-4E76-BED8-016B7196BC1D}" srcOrd="3" destOrd="0" parTransId="{4238B328-4224-4AF2-A63A-90594182A358}" sibTransId="{3A04620F-47A4-4A5D-9DAC-281493D58A1C}"/>
    <dgm:cxn modelId="{2C032572-20C9-4A72-A4AB-868C65F9F079}" type="presOf" srcId="{77AE1D6A-7E4B-4156-B978-A8A3B997C048}" destId="{D11C852B-7CBE-4472-A215-B078271ECCC1}" srcOrd="0" destOrd="0" presId="urn:microsoft.com/office/officeart/2005/8/layout/chart3"/>
    <dgm:cxn modelId="{FE6B0AB4-4DA2-4B31-9185-B0A80E7D6B43}" type="presOf" srcId="{9F0E4DDA-12CD-4BC5-AA4F-D1A39DA6B0FB}" destId="{286650BC-819F-4A28-9BBC-49255BC18D7D}" srcOrd="1" destOrd="0" presId="urn:microsoft.com/office/officeart/2005/8/layout/chart3"/>
    <dgm:cxn modelId="{A320DDB4-4091-43AD-9825-8D013DED9413}" type="presOf" srcId="{6F56B51D-BE0F-49BB-A235-085F3455E93E}" destId="{7932225A-F438-41E0-8FE2-6B4EBE177F1A}" srcOrd="1" destOrd="0" presId="urn:microsoft.com/office/officeart/2005/8/layout/chart3"/>
    <dgm:cxn modelId="{FB517DD6-BDBF-4926-A53C-120A37DB6AED}" type="presOf" srcId="{6F56B51D-BE0F-49BB-A235-085F3455E93E}" destId="{E40542D2-E020-49F3-83CD-4A7B1067BC8C}" srcOrd="0" destOrd="0" presId="urn:microsoft.com/office/officeart/2005/8/layout/chart3"/>
    <dgm:cxn modelId="{2DB724EB-5A2B-4273-BC27-7DE97E83EC80}" srcId="{77AE1D6A-7E4B-4156-B978-A8A3B997C048}" destId="{6F56B51D-BE0F-49BB-A235-085F3455E93E}" srcOrd="0" destOrd="0" parTransId="{F8F4E835-03BF-45D8-8310-86D343AC7E79}" sibTransId="{E204EC6C-CF9E-47E0-BE38-84C152FB4BD0}"/>
    <dgm:cxn modelId="{D2F2AFED-9C4A-47EF-919B-7838DD086FC0}" type="presOf" srcId="{9F0E4DDA-12CD-4BC5-AA4F-D1A39DA6B0FB}" destId="{7DB8CDC8-08C1-4BEC-B715-741289020A5B}" srcOrd="0" destOrd="0" presId="urn:microsoft.com/office/officeart/2005/8/layout/chart3"/>
    <dgm:cxn modelId="{5FBF9BF9-95A7-4F00-88B4-E9F838A61022}" srcId="{77AE1D6A-7E4B-4156-B978-A8A3B997C048}" destId="{9F0E4DDA-12CD-4BC5-AA4F-D1A39DA6B0FB}" srcOrd="2" destOrd="0" parTransId="{F421A914-F850-4425-AB7B-69C1A313517E}" sibTransId="{658F8647-2BB8-485F-992E-3A56B4F17B04}"/>
    <dgm:cxn modelId="{0709470E-DA1D-44E5-9ED8-A06C0748AB42}" type="presParOf" srcId="{D11C852B-7CBE-4472-A215-B078271ECCC1}" destId="{E40542D2-E020-49F3-83CD-4A7B1067BC8C}" srcOrd="0" destOrd="0" presId="urn:microsoft.com/office/officeart/2005/8/layout/chart3"/>
    <dgm:cxn modelId="{38E27626-4F98-4DCE-94D9-322097F8451F}" type="presParOf" srcId="{D11C852B-7CBE-4472-A215-B078271ECCC1}" destId="{7932225A-F438-41E0-8FE2-6B4EBE177F1A}" srcOrd="1" destOrd="0" presId="urn:microsoft.com/office/officeart/2005/8/layout/chart3"/>
    <dgm:cxn modelId="{3B3ACA2C-65DF-4B55-87D2-09418A9B30F6}" type="presParOf" srcId="{D11C852B-7CBE-4472-A215-B078271ECCC1}" destId="{89E45CF7-1BA5-457A-8589-C2B78249F31E}" srcOrd="2" destOrd="0" presId="urn:microsoft.com/office/officeart/2005/8/layout/chart3"/>
    <dgm:cxn modelId="{6EB9690C-CD11-463C-9B29-A858401E11BB}" type="presParOf" srcId="{D11C852B-7CBE-4472-A215-B078271ECCC1}" destId="{9D5C292A-B281-4FF3-A54A-E65D9F4D18B1}" srcOrd="3" destOrd="0" presId="urn:microsoft.com/office/officeart/2005/8/layout/chart3"/>
    <dgm:cxn modelId="{3CAD7C94-CE8E-445E-B2CE-FAD3535A50B8}" type="presParOf" srcId="{D11C852B-7CBE-4472-A215-B078271ECCC1}" destId="{7DB8CDC8-08C1-4BEC-B715-741289020A5B}" srcOrd="4" destOrd="0" presId="urn:microsoft.com/office/officeart/2005/8/layout/chart3"/>
    <dgm:cxn modelId="{74D10886-39DD-42A9-9AE0-907D3A5EA6DC}" type="presParOf" srcId="{D11C852B-7CBE-4472-A215-B078271ECCC1}" destId="{286650BC-819F-4A28-9BBC-49255BC18D7D}" srcOrd="5" destOrd="0" presId="urn:microsoft.com/office/officeart/2005/8/layout/chart3"/>
    <dgm:cxn modelId="{5C17C779-8C90-4808-8FB1-CA3012E25760}" type="presParOf" srcId="{D11C852B-7CBE-4472-A215-B078271ECCC1}" destId="{D3537E8B-C080-4302-9FD2-6FFF233556F0}" srcOrd="6" destOrd="0" presId="urn:microsoft.com/office/officeart/2005/8/layout/chart3"/>
    <dgm:cxn modelId="{449C1CD3-9539-4F6B-8ED9-D1A399405492}" type="presParOf" srcId="{D11C852B-7CBE-4472-A215-B078271ECCC1}" destId="{4F4AB6E3-7A07-41A8-8D1F-6D13432FE526}" srcOrd="7"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B3C2B6-4612-4F6D-90E1-0EDAFDF53992}"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86C1CA23-061E-4DD7-9A56-AB9C6D6AE842}">
      <dgm:prSet phldrT="[Text]"/>
      <dgm:spPr>
        <a:solidFill>
          <a:schemeClr val="accent2"/>
        </a:solidFill>
      </dgm:spPr>
      <dgm:t>
        <a:bodyPr/>
        <a:lstStyle/>
        <a:p>
          <a:r>
            <a:rPr lang="en-US" dirty="0">
              <a:solidFill>
                <a:schemeClr val="tx1"/>
              </a:solidFill>
            </a:rPr>
            <a:t>Leaders</a:t>
          </a:r>
        </a:p>
      </dgm:t>
    </dgm:pt>
    <dgm:pt modelId="{499D9182-302B-4E58-A126-A403F7CB48CD}" type="parTrans" cxnId="{0F642246-3D1E-4930-810A-17B53A14586D}">
      <dgm:prSet/>
      <dgm:spPr/>
      <dgm:t>
        <a:bodyPr/>
        <a:lstStyle/>
        <a:p>
          <a:endParaRPr lang="en-US"/>
        </a:p>
      </dgm:t>
    </dgm:pt>
    <dgm:pt modelId="{3E05E448-8F7D-4F84-815C-EC5AF118FE70}" type="sibTrans" cxnId="{0F642246-3D1E-4930-810A-17B53A14586D}">
      <dgm:prSet/>
      <dgm:spPr/>
      <dgm:t>
        <a:bodyPr/>
        <a:lstStyle/>
        <a:p>
          <a:endParaRPr lang="en-US"/>
        </a:p>
      </dgm:t>
    </dgm:pt>
    <dgm:pt modelId="{97C8565D-96F2-4CD3-83EF-844DFD85F7B3}">
      <dgm:prSet phldrT="[Text]"/>
      <dgm:spPr/>
      <dgm:t>
        <a:bodyPr/>
        <a:lstStyle/>
        <a:p>
          <a:r>
            <a:rPr lang="en-US" dirty="0"/>
            <a:t>Do the right things</a:t>
          </a:r>
        </a:p>
      </dgm:t>
    </dgm:pt>
    <dgm:pt modelId="{0684E825-BB2A-4EE1-84CB-F50206442E52}" type="parTrans" cxnId="{6B499F74-3C67-4610-A2F1-256E25E6B16C}">
      <dgm:prSet/>
      <dgm:spPr/>
      <dgm:t>
        <a:bodyPr/>
        <a:lstStyle/>
        <a:p>
          <a:endParaRPr lang="en-US"/>
        </a:p>
      </dgm:t>
    </dgm:pt>
    <dgm:pt modelId="{A05EC987-BC1D-42E3-AFBE-BA2DA7D1BB13}" type="sibTrans" cxnId="{6B499F74-3C67-4610-A2F1-256E25E6B16C}">
      <dgm:prSet/>
      <dgm:spPr/>
      <dgm:t>
        <a:bodyPr/>
        <a:lstStyle/>
        <a:p>
          <a:endParaRPr lang="en-US"/>
        </a:p>
      </dgm:t>
    </dgm:pt>
    <dgm:pt modelId="{05C9EAD5-F8A7-47C4-996E-0A0A566F5367}">
      <dgm:prSet phldrT="[Text]"/>
      <dgm:spPr/>
      <dgm:t>
        <a:bodyPr/>
        <a:lstStyle/>
        <a:p>
          <a:r>
            <a:rPr lang="en-US" dirty="0"/>
            <a:t>Use influence</a:t>
          </a:r>
        </a:p>
      </dgm:t>
    </dgm:pt>
    <dgm:pt modelId="{1F5293A3-3280-44BA-8B0C-66D98AEF35A3}" type="parTrans" cxnId="{E0E4BDD4-4106-4322-A705-B3E04415F498}">
      <dgm:prSet/>
      <dgm:spPr/>
      <dgm:t>
        <a:bodyPr/>
        <a:lstStyle/>
        <a:p>
          <a:endParaRPr lang="en-US"/>
        </a:p>
      </dgm:t>
    </dgm:pt>
    <dgm:pt modelId="{A5E0263C-F76F-41BF-9962-196C10F3CC7C}" type="sibTrans" cxnId="{E0E4BDD4-4106-4322-A705-B3E04415F498}">
      <dgm:prSet/>
      <dgm:spPr/>
      <dgm:t>
        <a:bodyPr/>
        <a:lstStyle/>
        <a:p>
          <a:endParaRPr lang="en-US"/>
        </a:p>
      </dgm:t>
    </dgm:pt>
    <dgm:pt modelId="{663F2191-7314-412C-8B00-B9A1441C666B}">
      <dgm:prSet phldrT="[Text]"/>
      <dgm:spPr>
        <a:solidFill>
          <a:schemeClr val="accent2"/>
        </a:solidFill>
      </dgm:spPr>
      <dgm:t>
        <a:bodyPr/>
        <a:lstStyle/>
        <a:p>
          <a:r>
            <a:rPr lang="en-US" dirty="0">
              <a:solidFill>
                <a:schemeClr val="tx1"/>
              </a:solidFill>
            </a:rPr>
            <a:t>Managers</a:t>
          </a:r>
        </a:p>
      </dgm:t>
    </dgm:pt>
    <dgm:pt modelId="{4A57A449-44CC-431A-BAB2-8D6A5796C600}" type="parTrans" cxnId="{E64A78F0-03D5-4A26-AAB8-609F09B4B610}">
      <dgm:prSet/>
      <dgm:spPr/>
      <dgm:t>
        <a:bodyPr/>
        <a:lstStyle/>
        <a:p>
          <a:endParaRPr lang="en-US"/>
        </a:p>
      </dgm:t>
    </dgm:pt>
    <dgm:pt modelId="{5F65997A-4BB0-493B-92A7-355A34B438FA}" type="sibTrans" cxnId="{E64A78F0-03D5-4A26-AAB8-609F09B4B610}">
      <dgm:prSet/>
      <dgm:spPr/>
      <dgm:t>
        <a:bodyPr/>
        <a:lstStyle/>
        <a:p>
          <a:endParaRPr lang="en-US"/>
        </a:p>
      </dgm:t>
    </dgm:pt>
    <dgm:pt modelId="{226188B0-8545-4625-AE2E-B1592ED76537}">
      <dgm:prSet phldrT="[Text]"/>
      <dgm:spPr/>
      <dgm:t>
        <a:bodyPr/>
        <a:lstStyle/>
        <a:p>
          <a:r>
            <a:rPr lang="en-US" dirty="0"/>
            <a:t>Do things right</a:t>
          </a:r>
        </a:p>
      </dgm:t>
    </dgm:pt>
    <dgm:pt modelId="{AD1EA203-B56B-41C3-AF18-D4495376F863}" type="parTrans" cxnId="{71C54CB7-4DD6-4250-AEBC-8BDA7011AB24}">
      <dgm:prSet/>
      <dgm:spPr/>
      <dgm:t>
        <a:bodyPr/>
        <a:lstStyle/>
        <a:p>
          <a:endParaRPr lang="en-US"/>
        </a:p>
      </dgm:t>
    </dgm:pt>
    <dgm:pt modelId="{1C7CBFE0-7F32-4515-8EE0-05E009AFEA13}" type="sibTrans" cxnId="{71C54CB7-4DD6-4250-AEBC-8BDA7011AB24}">
      <dgm:prSet/>
      <dgm:spPr/>
      <dgm:t>
        <a:bodyPr/>
        <a:lstStyle/>
        <a:p>
          <a:endParaRPr lang="en-US"/>
        </a:p>
      </dgm:t>
    </dgm:pt>
    <dgm:pt modelId="{1410AFD0-2490-4F09-AD01-8204A8961690}">
      <dgm:prSet phldrT="[Text]"/>
      <dgm:spPr/>
      <dgm:t>
        <a:bodyPr/>
        <a:lstStyle/>
        <a:p>
          <a:r>
            <a:rPr lang="en-US" dirty="0"/>
            <a:t>Use authority</a:t>
          </a:r>
        </a:p>
      </dgm:t>
    </dgm:pt>
    <dgm:pt modelId="{EFFA9A23-5CAC-428F-8636-7D7A8CB466F7}" type="parTrans" cxnId="{5B936772-DA1F-4694-9B90-94C40B233A4A}">
      <dgm:prSet/>
      <dgm:spPr/>
      <dgm:t>
        <a:bodyPr/>
        <a:lstStyle/>
        <a:p>
          <a:endParaRPr lang="en-US"/>
        </a:p>
      </dgm:t>
    </dgm:pt>
    <dgm:pt modelId="{0091D008-5B42-459E-982E-C941E4837D17}" type="sibTrans" cxnId="{5B936772-DA1F-4694-9B90-94C40B233A4A}">
      <dgm:prSet/>
      <dgm:spPr/>
      <dgm:t>
        <a:bodyPr/>
        <a:lstStyle/>
        <a:p>
          <a:endParaRPr lang="en-US"/>
        </a:p>
      </dgm:t>
    </dgm:pt>
    <dgm:pt modelId="{A8BE0CC5-73A5-4FFE-942C-145B8CFCB38E}">
      <dgm:prSet phldrT="[Text]"/>
      <dgm:spPr/>
      <dgm:t>
        <a:bodyPr/>
        <a:lstStyle/>
        <a:p>
          <a:r>
            <a:rPr lang="en-US" dirty="0"/>
            <a:t>Create disruption</a:t>
          </a:r>
        </a:p>
      </dgm:t>
    </dgm:pt>
    <dgm:pt modelId="{63292FE5-C65D-459C-86D1-26800D9643A2}" type="parTrans" cxnId="{48631C4A-72D9-45D2-8ACA-61008B59E2C5}">
      <dgm:prSet/>
      <dgm:spPr/>
      <dgm:t>
        <a:bodyPr/>
        <a:lstStyle/>
        <a:p>
          <a:endParaRPr lang="en-US"/>
        </a:p>
      </dgm:t>
    </dgm:pt>
    <dgm:pt modelId="{F032E6F5-414C-4737-A84A-F2F5AA6DC101}" type="sibTrans" cxnId="{48631C4A-72D9-45D2-8ACA-61008B59E2C5}">
      <dgm:prSet/>
      <dgm:spPr/>
      <dgm:t>
        <a:bodyPr/>
        <a:lstStyle/>
        <a:p>
          <a:endParaRPr lang="en-US"/>
        </a:p>
      </dgm:t>
    </dgm:pt>
    <dgm:pt modelId="{62E8ABBE-9056-4DB2-BED3-E1FB5A570D71}">
      <dgm:prSet phldrT="[Text]"/>
      <dgm:spPr/>
      <dgm:t>
        <a:bodyPr/>
        <a:lstStyle/>
        <a:p>
          <a:r>
            <a:rPr lang="en-US" dirty="0"/>
            <a:t>Create stability</a:t>
          </a:r>
        </a:p>
      </dgm:t>
    </dgm:pt>
    <dgm:pt modelId="{A4E8FA30-5024-4DBC-B68E-96F6D5630E37}" type="parTrans" cxnId="{314A1DD2-3236-4A3D-A51E-5F5F9AF3B019}">
      <dgm:prSet/>
      <dgm:spPr/>
      <dgm:t>
        <a:bodyPr/>
        <a:lstStyle/>
        <a:p>
          <a:endParaRPr lang="en-US"/>
        </a:p>
      </dgm:t>
    </dgm:pt>
    <dgm:pt modelId="{F50955FD-381A-4139-90D0-AD35315EA3C6}" type="sibTrans" cxnId="{314A1DD2-3236-4A3D-A51E-5F5F9AF3B019}">
      <dgm:prSet/>
      <dgm:spPr/>
      <dgm:t>
        <a:bodyPr/>
        <a:lstStyle/>
        <a:p>
          <a:endParaRPr lang="en-US"/>
        </a:p>
      </dgm:t>
    </dgm:pt>
    <dgm:pt modelId="{5E8ED02E-300D-494B-8231-94C523C92F8C}">
      <dgm:prSet phldrT="[Text]"/>
      <dgm:spPr/>
      <dgm:t>
        <a:bodyPr/>
        <a:lstStyle/>
        <a:p>
          <a:r>
            <a:rPr lang="en-US" dirty="0"/>
            <a:t>Drive effectiveness</a:t>
          </a:r>
        </a:p>
      </dgm:t>
    </dgm:pt>
    <dgm:pt modelId="{16B78597-75AA-45A1-B15C-7604A8C75762}" type="parTrans" cxnId="{4F881907-78FB-4DA6-8EF0-9C54AC458E03}">
      <dgm:prSet/>
      <dgm:spPr/>
      <dgm:t>
        <a:bodyPr/>
        <a:lstStyle/>
        <a:p>
          <a:endParaRPr lang="en-US"/>
        </a:p>
      </dgm:t>
    </dgm:pt>
    <dgm:pt modelId="{B5281BD3-CA50-4B50-92FF-9E9EF502AA98}" type="sibTrans" cxnId="{4F881907-78FB-4DA6-8EF0-9C54AC458E03}">
      <dgm:prSet/>
      <dgm:spPr/>
      <dgm:t>
        <a:bodyPr/>
        <a:lstStyle/>
        <a:p>
          <a:endParaRPr lang="en-US"/>
        </a:p>
      </dgm:t>
    </dgm:pt>
    <dgm:pt modelId="{1895CCD8-7993-4B20-AE50-95A79C8C561A}">
      <dgm:prSet phldrT="[Text]"/>
      <dgm:spPr/>
      <dgm:t>
        <a:bodyPr/>
        <a:lstStyle/>
        <a:p>
          <a:r>
            <a:rPr lang="en-US" dirty="0"/>
            <a:t>Drive efficiency</a:t>
          </a:r>
        </a:p>
      </dgm:t>
    </dgm:pt>
    <dgm:pt modelId="{EF4CBCA2-B52D-4506-97A7-0965D6EE7077}" type="parTrans" cxnId="{DDEE4887-2106-4453-8D18-B99585397E35}">
      <dgm:prSet/>
      <dgm:spPr/>
      <dgm:t>
        <a:bodyPr/>
        <a:lstStyle/>
        <a:p>
          <a:endParaRPr lang="en-US"/>
        </a:p>
      </dgm:t>
    </dgm:pt>
    <dgm:pt modelId="{F18578E5-E67C-4831-85B6-E526D4B65484}" type="sibTrans" cxnId="{DDEE4887-2106-4453-8D18-B99585397E35}">
      <dgm:prSet/>
      <dgm:spPr/>
      <dgm:t>
        <a:bodyPr/>
        <a:lstStyle/>
        <a:p>
          <a:endParaRPr lang="en-US"/>
        </a:p>
      </dgm:t>
    </dgm:pt>
    <dgm:pt modelId="{7B2724C0-DD6E-4DCF-8933-4C648B4007D7}" type="pres">
      <dgm:prSet presAssocID="{02B3C2B6-4612-4F6D-90E1-0EDAFDF53992}" presName="Name0" presStyleCnt="0">
        <dgm:presLayoutVars>
          <dgm:dir/>
          <dgm:animLvl val="lvl"/>
          <dgm:resizeHandles val="exact"/>
        </dgm:presLayoutVars>
      </dgm:prSet>
      <dgm:spPr/>
    </dgm:pt>
    <dgm:pt modelId="{07CD9822-4394-4B41-B45B-F233E7963217}" type="pres">
      <dgm:prSet presAssocID="{86C1CA23-061E-4DD7-9A56-AB9C6D6AE842}" presName="composite" presStyleCnt="0"/>
      <dgm:spPr/>
    </dgm:pt>
    <dgm:pt modelId="{9047DC7C-C81D-4F23-9418-99CD9E9440C2}" type="pres">
      <dgm:prSet presAssocID="{86C1CA23-061E-4DD7-9A56-AB9C6D6AE842}" presName="parTx" presStyleLbl="alignNode1" presStyleIdx="0" presStyleCnt="2">
        <dgm:presLayoutVars>
          <dgm:chMax val="0"/>
          <dgm:chPref val="0"/>
          <dgm:bulletEnabled val="1"/>
        </dgm:presLayoutVars>
      </dgm:prSet>
      <dgm:spPr/>
    </dgm:pt>
    <dgm:pt modelId="{3CEAD813-BE7F-479E-BEAC-8DEB40FBF4F0}" type="pres">
      <dgm:prSet presAssocID="{86C1CA23-061E-4DD7-9A56-AB9C6D6AE842}" presName="desTx" presStyleLbl="alignAccFollowNode1" presStyleIdx="0" presStyleCnt="2">
        <dgm:presLayoutVars>
          <dgm:bulletEnabled val="1"/>
        </dgm:presLayoutVars>
      </dgm:prSet>
      <dgm:spPr/>
    </dgm:pt>
    <dgm:pt modelId="{AA08C8AB-C453-48BA-8909-4B30C535F34F}" type="pres">
      <dgm:prSet presAssocID="{3E05E448-8F7D-4F84-815C-EC5AF118FE70}" presName="space" presStyleCnt="0"/>
      <dgm:spPr/>
    </dgm:pt>
    <dgm:pt modelId="{E648A845-F17C-460E-BD65-6A06C0296FF7}" type="pres">
      <dgm:prSet presAssocID="{663F2191-7314-412C-8B00-B9A1441C666B}" presName="composite" presStyleCnt="0"/>
      <dgm:spPr/>
    </dgm:pt>
    <dgm:pt modelId="{2E41F492-ED40-435B-91F4-89584ED151AA}" type="pres">
      <dgm:prSet presAssocID="{663F2191-7314-412C-8B00-B9A1441C666B}" presName="parTx" presStyleLbl="alignNode1" presStyleIdx="1" presStyleCnt="2">
        <dgm:presLayoutVars>
          <dgm:chMax val="0"/>
          <dgm:chPref val="0"/>
          <dgm:bulletEnabled val="1"/>
        </dgm:presLayoutVars>
      </dgm:prSet>
      <dgm:spPr/>
    </dgm:pt>
    <dgm:pt modelId="{0DD46462-1249-4E72-A6F9-851C0E94EA22}" type="pres">
      <dgm:prSet presAssocID="{663F2191-7314-412C-8B00-B9A1441C666B}" presName="desTx" presStyleLbl="alignAccFollowNode1" presStyleIdx="1" presStyleCnt="2">
        <dgm:presLayoutVars>
          <dgm:bulletEnabled val="1"/>
        </dgm:presLayoutVars>
      </dgm:prSet>
      <dgm:spPr/>
    </dgm:pt>
  </dgm:ptLst>
  <dgm:cxnLst>
    <dgm:cxn modelId="{4F881907-78FB-4DA6-8EF0-9C54AC458E03}" srcId="{86C1CA23-061E-4DD7-9A56-AB9C6D6AE842}" destId="{5E8ED02E-300D-494B-8231-94C523C92F8C}" srcOrd="3" destOrd="0" parTransId="{16B78597-75AA-45A1-B15C-7604A8C75762}" sibTransId="{B5281BD3-CA50-4B50-92FF-9E9EF502AA98}"/>
    <dgm:cxn modelId="{0F642246-3D1E-4930-810A-17B53A14586D}" srcId="{02B3C2B6-4612-4F6D-90E1-0EDAFDF53992}" destId="{86C1CA23-061E-4DD7-9A56-AB9C6D6AE842}" srcOrd="0" destOrd="0" parTransId="{499D9182-302B-4E58-A126-A403F7CB48CD}" sibTransId="{3E05E448-8F7D-4F84-815C-EC5AF118FE70}"/>
    <dgm:cxn modelId="{C1DEF846-8711-440D-A8F4-FA5C21BF6B9D}" type="presOf" srcId="{62E8ABBE-9056-4DB2-BED3-E1FB5A570D71}" destId="{0DD46462-1249-4E72-A6F9-851C0E94EA22}" srcOrd="0" destOrd="2" presId="urn:microsoft.com/office/officeart/2005/8/layout/hList1"/>
    <dgm:cxn modelId="{48631C4A-72D9-45D2-8ACA-61008B59E2C5}" srcId="{86C1CA23-061E-4DD7-9A56-AB9C6D6AE842}" destId="{A8BE0CC5-73A5-4FFE-942C-145B8CFCB38E}" srcOrd="2" destOrd="0" parTransId="{63292FE5-C65D-459C-86D1-26800D9643A2}" sibTransId="{F032E6F5-414C-4737-A84A-F2F5AA6DC101}"/>
    <dgm:cxn modelId="{5B936772-DA1F-4694-9B90-94C40B233A4A}" srcId="{663F2191-7314-412C-8B00-B9A1441C666B}" destId="{1410AFD0-2490-4F09-AD01-8204A8961690}" srcOrd="1" destOrd="0" parTransId="{EFFA9A23-5CAC-428F-8636-7D7A8CB466F7}" sibTransId="{0091D008-5B42-459E-982E-C941E4837D17}"/>
    <dgm:cxn modelId="{A37A5674-6721-4246-90C8-408068EB32C9}" type="presOf" srcId="{226188B0-8545-4625-AE2E-B1592ED76537}" destId="{0DD46462-1249-4E72-A6F9-851C0E94EA22}" srcOrd="0" destOrd="0" presId="urn:microsoft.com/office/officeart/2005/8/layout/hList1"/>
    <dgm:cxn modelId="{6B499F74-3C67-4610-A2F1-256E25E6B16C}" srcId="{86C1CA23-061E-4DD7-9A56-AB9C6D6AE842}" destId="{97C8565D-96F2-4CD3-83EF-844DFD85F7B3}" srcOrd="0" destOrd="0" parTransId="{0684E825-BB2A-4EE1-84CB-F50206442E52}" sibTransId="{A05EC987-BC1D-42E3-AFBE-BA2DA7D1BB13}"/>
    <dgm:cxn modelId="{DDEE4887-2106-4453-8D18-B99585397E35}" srcId="{663F2191-7314-412C-8B00-B9A1441C666B}" destId="{1895CCD8-7993-4B20-AE50-95A79C8C561A}" srcOrd="3" destOrd="0" parTransId="{EF4CBCA2-B52D-4506-97A7-0965D6EE7077}" sibTransId="{F18578E5-E67C-4831-85B6-E526D4B65484}"/>
    <dgm:cxn modelId="{77FDD996-C09A-4881-908C-380ED5C17F7B}" type="presOf" srcId="{1895CCD8-7993-4B20-AE50-95A79C8C561A}" destId="{0DD46462-1249-4E72-A6F9-851C0E94EA22}" srcOrd="0" destOrd="3" presId="urn:microsoft.com/office/officeart/2005/8/layout/hList1"/>
    <dgm:cxn modelId="{D92DB59A-5C9F-4DA8-BEAE-969977654167}" type="presOf" srcId="{05C9EAD5-F8A7-47C4-996E-0A0A566F5367}" destId="{3CEAD813-BE7F-479E-BEAC-8DEB40FBF4F0}" srcOrd="0" destOrd="1" presId="urn:microsoft.com/office/officeart/2005/8/layout/hList1"/>
    <dgm:cxn modelId="{5A80C8A5-C225-44C2-82FE-8672159E71DA}" type="presOf" srcId="{97C8565D-96F2-4CD3-83EF-844DFD85F7B3}" destId="{3CEAD813-BE7F-479E-BEAC-8DEB40FBF4F0}" srcOrd="0" destOrd="0" presId="urn:microsoft.com/office/officeart/2005/8/layout/hList1"/>
    <dgm:cxn modelId="{71C54CB7-4DD6-4250-AEBC-8BDA7011AB24}" srcId="{663F2191-7314-412C-8B00-B9A1441C666B}" destId="{226188B0-8545-4625-AE2E-B1592ED76537}" srcOrd="0" destOrd="0" parTransId="{AD1EA203-B56B-41C3-AF18-D4495376F863}" sibTransId="{1C7CBFE0-7F32-4515-8EE0-05E009AFEA13}"/>
    <dgm:cxn modelId="{314A1DD2-3236-4A3D-A51E-5F5F9AF3B019}" srcId="{663F2191-7314-412C-8B00-B9A1441C666B}" destId="{62E8ABBE-9056-4DB2-BED3-E1FB5A570D71}" srcOrd="2" destOrd="0" parTransId="{A4E8FA30-5024-4DBC-B68E-96F6D5630E37}" sibTransId="{F50955FD-381A-4139-90D0-AD35315EA3C6}"/>
    <dgm:cxn modelId="{E0E4BDD4-4106-4322-A705-B3E04415F498}" srcId="{86C1CA23-061E-4DD7-9A56-AB9C6D6AE842}" destId="{05C9EAD5-F8A7-47C4-996E-0A0A566F5367}" srcOrd="1" destOrd="0" parTransId="{1F5293A3-3280-44BA-8B0C-66D98AEF35A3}" sibTransId="{A5E0263C-F76F-41BF-9962-196C10F3CC7C}"/>
    <dgm:cxn modelId="{A27260DF-4736-42FF-940C-C4A5883C2FDE}" type="presOf" srcId="{A8BE0CC5-73A5-4FFE-942C-145B8CFCB38E}" destId="{3CEAD813-BE7F-479E-BEAC-8DEB40FBF4F0}" srcOrd="0" destOrd="2" presId="urn:microsoft.com/office/officeart/2005/8/layout/hList1"/>
    <dgm:cxn modelId="{448367E5-D247-441A-B84E-83E1EF7DD72F}" type="presOf" srcId="{86C1CA23-061E-4DD7-9A56-AB9C6D6AE842}" destId="{9047DC7C-C81D-4F23-9418-99CD9E9440C2}" srcOrd="0" destOrd="0" presId="urn:microsoft.com/office/officeart/2005/8/layout/hList1"/>
    <dgm:cxn modelId="{20233EE8-5ADD-42D8-B2DD-6AF88A4AA880}" type="presOf" srcId="{663F2191-7314-412C-8B00-B9A1441C666B}" destId="{2E41F492-ED40-435B-91F4-89584ED151AA}" srcOrd="0" destOrd="0" presId="urn:microsoft.com/office/officeart/2005/8/layout/hList1"/>
    <dgm:cxn modelId="{FAE9E8EC-3AE6-483A-A173-C8E76C3A66ED}" type="presOf" srcId="{02B3C2B6-4612-4F6D-90E1-0EDAFDF53992}" destId="{7B2724C0-DD6E-4DCF-8933-4C648B4007D7}" srcOrd="0" destOrd="0" presId="urn:microsoft.com/office/officeart/2005/8/layout/hList1"/>
    <dgm:cxn modelId="{E64A78F0-03D5-4A26-AAB8-609F09B4B610}" srcId="{02B3C2B6-4612-4F6D-90E1-0EDAFDF53992}" destId="{663F2191-7314-412C-8B00-B9A1441C666B}" srcOrd="1" destOrd="0" parTransId="{4A57A449-44CC-431A-BAB2-8D6A5796C600}" sibTransId="{5F65997A-4BB0-493B-92A7-355A34B438FA}"/>
    <dgm:cxn modelId="{B0F25DF1-F646-47BF-98B8-5B9C88849C7D}" type="presOf" srcId="{1410AFD0-2490-4F09-AD01-8204A8961690}" destId="{0DD46462-1249-4E72-A6F9-851C0E94EA22}" srcOrd="0" destOrd="1" presId="urn:microsoft.com/office/officeart/2005/8/layout/hList1"/>
    <dgm:cxn modelId="{3B918BF2-53FE-414B-9DA7-9A5228C6DF33}" type="presOf" srcId="{5E8ED02E-300D-494B-8231-94C523C92F8C}" destId="{3CEAD813-BE7F-479E-BEAC-8DEB40FBF4F0}" srcOrd="0" destOrd="3" presId="urn:microsoft.com/office/officeart/2005/8/layout/hList1"/>
    <dgm:cxn modelId="{F689B1AE-5AAD-4C3C-A26D-5245146CE898}" type="presParOf" srcId="{7B2724C0-DD6E-4DCF-8933-4C648B4007D7}" destId="{07CD9822-4394-4B41-B45B-F233E7963217}" srcOrd="0" destOrd="0" presId="urn:microsoft.com/office/officeart/2005/8/layout/hList1"/>
    <dgm:cxn modelId="{42FCDAA3-BCC1-47CE-A9C3-CEC25E045046}" type="presParOf" srcId="{07CD9822-4394-4B41-B45B-F233E7963217}" destId="{9047DC7C-C81D-4F23-9418-99CD9E9440C2}" srcOrd="0" destOrd="0" presId="urn:microsoft.com/office/officeart/2005/8/layout/hList1"/>
    <dgm:cxn modelId="{D764249C-ABD5-416D-A7BA-9E98CC2D72C8}" type="presParOf" srcId="{07CD9822-4394-4B41-B45B-F233E7963217}" destId="{3CEAD813-BE7F-479E-BEAC-8DEB40FBF4F0}" srcOrd="1" destOrd="0" presId="urn:microsoft.com/office/officeart/2005/8/layout/hList1"/>
    <dgm:cxn modelId="{5B5D352F-1047-4859-952E-5F7CB0BB01BA}" type="presParOf" srcId="{7B2724C0-DD6E-4DCF-8933-4C648B4007D7}" destId="{AA08C8AB-C453-48BA-8909-4B30C535F34F}" srcOrd="1" destOrd="0" presId="urn:microsoft.com/office/officeart/2005/8/layout/hList1"/>
    <dgm:cxn modelId="{6DE15B99-9A39-4BDF-A15A-A67A6D7046C0}" type="presParOf" srcId="{7B2724C0-DD6E-4DCF-8933-4C648B4007D7}" destId="{E648A845-F17C-460E-BD65-6A06C0296FF7}" srcOrd="2" destOrd="0" presId="urn:microsoft.com/office/officeart/2005/8/layout/hList1"/>
    <dgm:cxn modelId="{353C7996-ECC2-44CF-AF9D-304654675FDE}" type="presParOf" srcId="{E648A845-F17C-460E-BD65-6A06C0296FF7}" destId="{2E41F492-ED40-435B-91F4-89584ED151AA}" srcOrd="0" destOrd="0" presId="urn:microsoft.com/office/officeart/2005/8/layout/hList1"/>
    <dgm:cxn modelId="{47C4C858-AB7D-4CB1-97F1-50BEB8BD6E8A}" type="presParOf" srcId="{E648A845-F17C-460E-BD65-6A06C0296FF7}" destId="{0DD46462-1249-4E72-A6F9-851C0E94EA22}"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B3C2B6-4612-4F6D-90E1-0EDAFDF53992}"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86C1CA23-061E-4DD7-9A56-AB9C6D6AE842}">
      <dgm:prSet phldrT="[Text]"/>
      <dgm:spPr>
        <a:solidFill>
          <a:srgbClr val="D50032">
            <a:alpha val="60000"/>
          </a:srgbClr>
        </a:solidFill>
      </dgm:spPr>
      <dgm:t>
        <a:bodyPr vert="vert270"/>
        <a:lstStyle/>
        <a:p>
          <a:r>
            <a:rPr lang="en-US" dirty="0">
              <a:solidFill>
                <a:srgbClr val="FFFFFF"/>
              </a:solidFill>
            </a:rPr>
            <a:t>Leadership</a:t>
          </a:r>
        </a:p>
      </dgm:t>
    </dgm:pt>
    <dgm:pt modelId="{499D9182-302B-4E58-A126-A403F7CB48CD}" type="parTrans" cxnId="{0F642246-3D1E-4930-810A-17B53A14586D}">
      <dgm:prSet/>
      <dgm:spPr/>
      <dgm:t>
        <a:bodyPr/>
        <a:lstStyle/>
        <a:p>
          <a:endParaRPr lang="en-US"/>
        </a:p>
      </dgm:t>
    </dgm:pt>
    <dgm:pt modelId="{3E05E448-8F7D-4F84-815C-EC5AF118FE70}" type="sibTrans" cxnId="{0F642246-3D1E-4930-810A-17B53A14586D}">
      <dgm:prSet/>
      <dgm:spPr/>
      <dgm:t>
        <a:bodyPr/>
        <a:lstStyle/>
        <a:p>
          <a:endParaRPr lang="en-US"/>
        </a:p>
      </dgm:t>
    </dgm:pt>
    <dgm:pt modelId="{663F2191-7314-412C-8B00-B9A1441C666B}">
      <dgm:prSet phldrT="[Text]"/>
      <dgm:spPr>
        <a:solidFill>
          <a:srgbClr val="D50032">
            <a:alpha val="60000"/>
          </a:srgbClr>
        </a:solidFill>
      </dgm:spPr>
      <dgm:t>
        <a:bodyPr vert="vert"/>
        <a:lstStyle/>
        <a:p>
          <a:r>
            <a:rPr lang="en-US" dirty="0">
              <a:solidFill>
                <a:srgbClr val="FFFFFF"/>
              </a:solidFill>
            </a:rPr>
            <a:t>Management</a:t>
          </a:r>
        </a:p>
      </dgm:t>
    </dgm:pt>
    <dgm:pt modelId="{4A57A449-44CC-431A-BAB2-8D6A5796C600}" type="parTrans" cxnId="{E64A78F0-03D5-4A26-AAB8-609F09B4B610}">
      <dgm:prSet/>
      <dgm:spPr/>
      <dgm:t>
        <a:bodyPr/>
        <a:lstStyle/>
        <a:p>
          <a:endParaRPr lang="en-US"/>
        </a:p>
      </dgm:t>
    </dgm:pt>
    <dgm:pt modelId="{5F65997A-4BB0-493B-92A7-355A34B438FA}" type="sibTrans" cxnId="{E64A78F0-03D5-4A26-AAB8-609F09B4B610}">
      <dgm:prSet/>
      <dgm:spPr/>
      <dgm:t>
        <a:bodyPr/>
        <a:lstStyle/>
        <a:p>
          <a:endParaRPr lang="en-US"/>
        </a:p>
      </dgm:t>
    </dgm:pt>
    <dgm:pt modelId="{56DE9369-AA75-4046-BDF8-B983E19C9210}" type="pres">
      <dgm:prSet presAssocID="{02B3C2B6-4612-4F6D-90E1-0EDAFDF53992}" presName="Name0" presStyleCnt="0">
        <dgm:presLayoutVars>
          <dgm:dir/>
          <dgm:resizeHandles val="exact"/>
        </dgm:presLayoutVars>
      </dgm:prSet>
      <dgm:spPr/>
    </dgm:pt>
    <dgm:pt modelId="{D83EB694-DA93-4EB1-ADAB-A92F749B7078}" type="pres">
      <dgm:prSet presAssocID="{86C1CA23-061E-4DD7-9A56-AB9C6D6AE842}" presName="Name5" presStyleLbl="vennNode1" presStyleIdx="0" presStyleCnt="2" custLinFactNeighborX="9449" custLinFactNeighborY="1629">
        <dgm:presLayoutVars>
          <dgm:bulletEnabled val="1"/>
        </dgm:presLayoutVars>
      </dgm:prSet>
      <dgm:spPr/>
    </dgm:pt>
    <dgm:pt modelId="{D3790BAA-01E9-469F-A325-AFED161330EA}" type="pres">
      <dgm:prSet presAssocID="{3E05E448-8F7D-4F84-815C-EC5AF118FE70}" presName="space" presStyleCnt="0"/>
      <dgm:spPr/>
    </dgm:pt>
    <dgm:pt modelId="{66F5DABC-1878-49C7-B873-046F4F8EB772}" type="pres">
      <dgm:prSet presAssocID="{663F2191-7314-412C-8B00-B9A1441C666B}" presName="Name5" presStyleLbl="vennNode1" presStyleIdx="1" presStyleCnt="2" custLinFactX="-395" custLinFactNeighborX="-100000" custLinFactNeighborY="-17">
        <dgm:presLayoutVars>
          <dgm:bulletEnabled val="1"/>
        </dgm:presLayoutVars>
      </dgm:prSet>
      <dgm:spPr/>
    </dgm:pt>
  </dgm:ptLst>
  <dgm:cxnLst>
    <dgm:cxn modelId="{0F642246-3D1E-4930-810A-17B53A14586D}" srcId="{02B3C2B6-4612-4F6D-90E1-0EDAFDF53992}" destId="{86C1CA23-061E-4DD7-9A56-AB9C6D6AE842}" srcOrd="0" destOrd="0" parTransId="{499D9182-302B-4E58-A126-A403F7CB48CD}" sibTransId="{3E05E448-8F7D-4F84-815C-EC5AF118FE70}"/>
    <dgm:cxn modelId="{C4775672-2945-45C6-9FD1-4131E6D1CE99}" type="presOf" srcId="{02B3C2B6-4612-4F6D-90E1-0EDAFDF53992}" destId="{56DE9369-AA75-4046-BDF8-B983E19C9210}" srcOrd="0" destOrd="0" presId="urn:microsoft.com/office/officeart/2005/8/layout/venn3"/>
    <dgm:cxn modelId="{89087974-2584-4AB5-84C2-B93ACAEE2379}" type="presOf" srcId="{663F2191-7314-412C-8B00-B9A1441C666B}" destId="{66F5DABC-1878-49C7-B873-046F4F8EB772}" srcOrd="0" destOrd="0" presId="urn:microsoft.com/office/officeart/2005/8/layout/venn3"/>
    <dgm:cxn modelId="{FC0A2AE1-2F1B-4370-A3D2-FB11FF1E260D}" type="presOf" srcId="{86C1CA23-061E-4DD7-9A56-AB9C6D6AE842}" destId="{D83EB694-DA93-4EB1-ADAB-A92F749B7078}" srcOrd="0" destOrd="0" presId="urn:microsoft.com/office/officeart/2005/8/layout/venn3"/>
    <dgm:cxn modelId="{E64A78F0-03D5-4A26-AAB8-609F09B4B610}" srcId="{02B3C2B6-4612-4F6D-90E1-0EDAFDF53992}" destId="{663F2191-7314-412C-8B00-B9A1441C666B}" srcOrd="1" destOrd="0" parTransId="{4A57A449-44CC-431A-BAB2-8D6A5796C600}" sibTransId="{5F65997A-4BB0-493B-92A7-355A34B438FA}"/>
    <dgm:cxn modelId="{DBCCBB8A-74CD-4B3B-95B9-D7E48AA5292A}" type="presParOf" srcId="{56DE9369-AA75-4046-BDF8-B983E19C9210}" destId="{D83EB694-DA93-4EB1-ADAB-A92F749B7078}" srcOrd="0" destOrd="0" presId="urn:microsoft.com/office/officeart/2005/8/layout/venn3"/>
    <dgm:cxn modelId="{6AECE10B-4261-4AD5-B44A-FC6DAA213284}" type="presParOf" srcId="{56DE9369-AA75-4046-BDF8-B983E19C9210}" destId="{D3790BAA-01E9-469F-A325-AFED161330EA}" srcOrd="1" destOrd="0" presId="urn:microsoft.com/office/officeart/2005/8/layout/venn3"/>
    <dgm:cxn modelId="{E5F4E7B3-F6FB-4660-869F-990E0AE48078}" type="presParOf" srcId="{56DE9369-AA75-4046-BDF8-B983E19C9210}" destId="{66F5DABC-1878-49C7-B873-046F4F8EB772}"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0542D2-E020-49F3-83CD-4A7B1067BC8C}">
      <dsp:nvSpPr>
        <dsp:cNvPr id="0" name=""/>
        <dsp:cNvSpPr/>
      </dsp:nvSpPr>
      <dsp:spPr>
        <a:xfrm>
          <a:off x="771177" y="344517"/>
          <a:ext cx="4431851" cy="4431851"/>
        </a:xfrm>
        <a:prstGeom prst="pie">
          <a:avLst>
            <a:gd name="adj1" fmla="val 16200000"/>
            <a:gd name="adj2" fmla="val 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rPr>
            <a:t>Science</a:t>
          </a:r>
        </a:p>
      </dsp:txBody>
      <dsp:txXfrm>
        <a:off x="3037753" y="1164409"/>
        <a:ext cx="1635564" cy="1319003"/>
      </dsp:txXfrm>
    </dsp:sp>
    <dsp:sp modelId="{89E45CF7-1BA5-457A-8589-C2B78249F31E}">
      <dsp:nvSpPr>
        <dsp:cNvPr id="0" name=""/>
        <dsp:cNvSpPr/>
      </dsp:nvSpPr>
      <dsp:spPr>
        <a:xfrm>
          <a:off x="775818" y="502038"/>
          <a:ext cx="4431851" cy="4431851"/>
        </a:xfrm>
        <a:prstGeom prst="pie">
          <a:avLst>
            <a:gd name="adj1" fmla="val 0"/>
            <a:gd name="adj2" fmla="val 540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rPr>
            <a:t>Art</a:t>
          </a:r>
        </a:p>
      </dsp:txBody>
      <dsp:txXfrm>
        <a:off x="3070884" y="2797104"/>
        <a:ext cx="1635564" cy="1319003"/>
      </dsp:txXfrm>
    </dsp:sp>
    <dsp:sp modelId="{7DB8CDC8-08C1-4BEC-B715-741289020A5B}">
      <dsp:nvSpPr>
        <dsp:cNvPr id="0" name=""/>
        <dsp:cNvSpPr/>
      </dsp:nvSpPr>
      <dsp:spPr>
        <a:xfrm>
          <a:off x="581703" y="499600"/>
          <a:ext cx="4431851" cy="4431851"/>
        </a:xfrm>
        <a:prstGeom prst="pie">
          <a:avLst>
            <a:gd name="adj1" fmla="val 5400000"/>
            <a:gd name="adj2" fmla="val 1080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rPr>
            <a:t>Magic</a:t>
          </a:r>
        </a:p>
      </dsp:txBody>
      <dsp:txXfrm>
        <a:off x="1082924" y="2794666"/>
        <a:ext cx="1635564" cy="1319003"/>
      </dsp:txXfrm>
    </dsp:sp>
    <dsp:sp modelId="{D3537E8B-C080-4302-9FD2-6FFF233556F0}">
      <dsp:nvSpPr>
        <dsp:cNvPr id="0" name=""/>
        <dsp:cNvSpPr/>
      </dsp:nvSpPr>
      <dsp:spPr>
        <a:xfrm>
          <a:off x="579309" y="354811"/>
          <a:ext cx="4431851" cy="4431851"/>
        </a:xfrm>
        <a:prstGeom prst="pie">
          <a:avLst>
            <a:gd name="adj1" fmla="val 10800000"/>
            <a:gd name="adj2" fmla="val 1620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rPr>
            <a:t>Politics</a:t>
          </a:r>
        </a:p>
      </dsp:txBody>
      <dsp:txXfrm>
        <a:off x="1080531" y="1172594"/>
        <a:ext cx="1635564" cy="13190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47DC7C-C81D-4F23-9418-99CD9E9440C2}">
      <dsp:nvSpPr>
        <dsp:cNvPr id="0" name=""/>
        <dsp:cNvSpPr/>
      </dsp:nvSpPr>
      <dsp:spPr>
        <a:xfrm>
          <a:off x="40" y="90918"/>
          <a:ext cx="3835926" cy="835200"/>
        </a:xfrm>
        <a:prstGeom prst="rect">
          <a:avLst/>
        </a:prstGeom>
        <a:solidFill>
          <a:schemeClr val="accent2"/>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tx1"/>
              </a:solidFill>
            </a:rPr>
            <a:t>Leaders</a:t>
          </a:r>
        </a:p>
      </dsp:txBody>
      <dsp:txXfrm>
        <a:off x="40" y="90918"/>
        <a:ext cx="3835926" cy="835200"/>
      </dsp:txXfrm>
    </dsp:sp>
    <dsp:sp modelId="{3CEAD813-BE7F-479E-BEAC-8DEB40FBF4F0}">
      <dsp:nvSpPr>
        <dsp:cNvPr id="0" name=""/>
        <dsp:cNvSpPr/>
      </dsp:nvSpPr>
      <dsp:spPr>
        <a:xfrm>
          <a:off x="40" y="926119"/>
          <a:ext cx="3835926" cy="238815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l" defTabSz="1289050">
            <a:lnSpc>
              <a:spcPct val="90000"/>
            </a:lnSpc>
            <a:spcBef>
              <a:spcPct val="0"/>
            </a:spcBef>
            <a:spcAft>
              <a:spcPct val="15000"/>
            </a:spcAft>
            <a:buChar char="•"/>
          </a:pPr>
          <a:r>
            <a:rPr lang="en-US" sz="2900" kern="1200" dirty="0"/>
            <a:t>Do the right things</a:t>
          </a:r>
        </a:p>
        <a:p>
          <a:pPr marL="285750" lvl="1" indent="-285750" algn="l" defTabSz="1289050">
            <a:lnSpc>
              <a:spcPct val="90000"/>
            </a:lnSpc>
            <a:spcBef>
              <a:spcPct val="0"/>
            </a:spcBef>
            <a:spcAft>
              <a:spcPct val="15000"/>
            </a:spcAft>
            <a:buChar char="•"/>
          </a:pPr>
          <a:r>
            <a:rPr lang="en-US" sz="2900" kern="1200" dirty="0"/>
            <a:t>Use influence</a:t>
          </a:r>
        </a:p>
        <a:p>
          <a:pPr marL="285750" lvl="1" indent="-285750" algn="l" defTabSz="1289050">
            <a:lnSpc>
              <a:spcPct val="90000"/>
            </a:lnSpc>
            <a:spcBef>
              <a:spcPct val="0"/>
            </a:spcBef>
            <a:spcAft>
              <a:spcPct val="15000"/>
            </a:spcAft>
            <a:buChar char="•"/>
          </a:pPr>
          <a:r>
            <a:rPr lang="en-US" sz="2900" kern="1200" dirty="0"/>
            <a:t>Create disruption</a:t>
          </a:r>
        </a:p>
        <a:p>
          <a:pPr marL="285750" lvl="1" indent="-285750" algn="l" defTabSz="1289050">
            <a:lnSpc>
              <a:spcPct val="90000"/>
            </a:lnSpc>
            <a:spcBef>
              <a:spcPct val="0"/>
            </a:spcBef>
            <a:spcAft>
              <a:spcPct val="15000"/>
            </a:spcAft>
            <a:buChar char="•"/>
          </a:pPr>
          <a:r>
            <a:rPr lang="en-US" sz="2900" kern="1200" dirty="0"/>
            <a:t>Drive effectiveness</a:t>
          </a:r>
        </a:p>
      </dsp:txBody>
      <dsp:txXfrm>
        <a:off x="40" y="926119"/>
        <a:ext cx="3835926" cy="2388150"/>
      </dsp:txXfrm>
    </dsp:sp>
    <dsp:sp modelId="{2E41F492-ED40-435B-91F4-89584ED151AA}">
      <dsp:nvSpPr>
        <dsp:cNvPr id="0" name=""/>
        <dsp:cNvSpPr/>
      </dsp:nvSpPr>
      <dsp:spPr>
        <a:xfrm>
          <a:off x="4372996" y="90918"/>
          <a:ext cx="3835926" cy="835200"/>
        </a:xfrm>
        <a:prstGeom prst="rect">
          <a:avLst/>
        </a:prstGeom>
        <a:solidFill>
          <a:schemeClr val="accent2"/>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tx1"/>
              </a:solidFill>
            </a:rPr>
            <a:t>Managers</a:t>
          </a:r>
        </a:p>
      </dsp:txBody>
      <dsp:txXfrm>
        <a:off x="4372996" y="90918"/>
        <a:ext cx="3835926" cy="835200"/>
      </dsp:txXfrm>
    </dsp:sp>
    <dsp:sp modelId="{0DD46462-1249-4E72-A6F9-851C0E94EA22}">
      <dsp:nvSpPr>
        <dsp:cNvPr id="0" name=""/>
        <dsp:cNvSpPr/>
      </dsp:nvSpPr>
      <dsp:spPr>
        <a:xfrm>
          <a:off x="4372996" y="926119"/>
          <a:ext cx="3835926" cy="238815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l" defTabSz="1289050">
            <a:lnSpc>
              <a:spcPct val="90000"/>
            </a:lnSpc>
            <a:spcBef>
              <a:spcPct val="0"/>
            </a:spcBef>
            <a:spcAft>
              <a:spcPct val="15000"/>
            </a:spcAft>
            <a:buChar char="•"/>
          </a:pPr>
          <a:r>
            <a:rPr lang="en-US" sz="2900" kern="1200" dirty="0"/>
            <a:t>Do things right</a:t>
          </a:r>
        </a:p>
        <a:p>
          <a:pPr marL="285750" lvl="1" indent="-285750" algn="l" defTabSz="1289050">
            <a:lnSpc>
              <a:spcPct val="90000"/>
            </a:lnSpc>
            <a:spcBef>
              <a:spcPct val="0"/>
            </a:spcBef>
            <a:spcAft>
              <a:spcPct val="15000"/>
            </a:spcAft>
            <a:buChar char="•"/>
          </a:pPr>
          <a:r>
            <a:rPr lang="en-US" sz="2900" kern="1200" dirty="0"/>
            <a:t>Use authority</a:t>
          </a:r>
        </a:p>
        <a:p>
          <a:pPr marL="285750" lvl="1" indent="-285750" algn="l" defTabSz="1289050">
            <a:lnSpc>
              <a:spcPct val="90000"/>
            </a:lnSpc>
            <a:spcBef>
              <a:spcPct val="0"/>
            </a:spcBef>
            <a:spcAft>
              <a:spcPct val="15000"/>
            </a:spcAft>
            <a:buChar char="•"/>
          </a:pPr>
          <a:r>
            <a:rPr lang="en-US" sz="2900" kern="1200" dirty="0"/>
            <a:t>Create stability</a:t>
          </a:r>
        </a:p>
        <a:p>
          <a:pPr marL="285750" lvl="1" indent="-285750" algn="l" defTabSz="1289050">
            <a:lnSpc>
              <a:spcPct val="90000"/>
            </a:lnSpc>
            <a:spcBef>
              <a:spcPct val="0"/>
            </a:spcBef>
            <a:spcAft>
              <a:spcPct val="15000"/>
            </a:spcAft>
            <a:buChar char="•"/>
          </a:pPr>
          <a:r>
            <a:rPr lang="en-US" sz="2900" kern="1200" dirty="0"/>
            <a:t>Drive efficiency</a:t>
          </a:r>
        </a:p>
      </dsp:txBody>
      <dsp:txXfrm>
        <a:off x="4372996" y="926119"/>
        <a:ext cx="3835926" cy="23881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3EB694-DA93-4EB1-ADAB-A92F749B7078}">
      <dsp:nvSpPr>
        <dsp:cNvPr id="0" name=""/>
        <dsp:cNvSpPr/>
      </dsp:nvSpPr>
      <dsp:spPr>
        <a:xfrm>
          <a:off x="827583" y="1320"/>
          <a:ext cx="4380870" cy="4380870"/>
        </a:xfrm>
        <a:prstGeom prst="ellipse">
          <a:avLst/>
        </a:prstGeom>
        <a:solidFill>
          <a:srgbClr val="D50032">
            <a:alpha val="6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vert270" wrap="square" lIns="241094" tIns="50800" rIns="241094" bIns="50800" numCol="1" spcCol="1270" anchor="ctr" anchorCtr="0">
          <a:noAutofit/>
        </a:bodyPr>
        <a:lstStyle/>
        <a:p>
          <a:pPr marL="0" lvl="0" indent="0" algn="ctr" defTabSz="1778000">
            <a:lnSpc>
              <a:spcPct val="90000"/>
            </a:lnSpc>
            <a:spcBef>
              <a:spcPct val="0"/>
            </a:spcBef>
            <a:spcAft>
              <a:spcPct val="35000"/>
            </a:spcAft>
            <a:buNone/>
          </a:pPr>
          <a:r>
            <a:rPr lang="en-US" sz="4000" kern="1200" dirty="0">
              <a:solidFill>
                <a:srgbClr val="FFFFFF"/>
              </a:solidFill>
            </a:rPr>
            <a:t>Leadership</a:t>
          </a:r>
        </a:p>
      </dsp:txBody>
      <dsp:txXfrm>
        <a:off x="1469147" y="642884"/>
        <a:ext cx="3097742" cy="3097742"/>
      </dsp:txXfrm>
    </dsp:sp>
    <dsp:sp modelId="{66F5DABC-1878-49C7-B873-046F4F8EB772}">
      <dsp:nvSpPr>
        <dsp:cNvPr id="0" name=""/>
        <dsp:cNvSpPr/>
      </dsp:nvSpPr>
      <dsp:spPr>
        <a:xfrm>
          <a:off x="3356011" y="0"/>
          <a:ext cx="4380870" cy="4380870"/>
        </a:xfrm>
        <a:prstGeom prst="ellipse">
          <a:avLst/>
        </a:prstGeom>
        <a:solidFill>
          <a:srgbClr val="D50032">
            <a:alpha val="6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vert" wrap="square" lIns="241094" tIns="50800" rIns="241094" bIns="50800" numCol="1" spcCol="1270" anchor="ctr" anchorCtr="0">
          <a:noAutofit/>
        </a:bodyPr>
        <a:lstStyle/>
        <a:p>
          <a:pPr marL="0" lvl="0" indent="0" algn="ctr" defTabSz="1778000">
            <a:lnSpc>
              <a:spcPct val="90000"/>
            </a:lnSpc>
            <a:spcBef>
              <a:spcPct val="0"/>
            </a:spcBef>
            <a:spcAft>
              <a:spcPct val="35000"/>
            </a:spcAft>
            <a:buNone/>
          </a:pPr>
          <a:r>
            <a:rPr lang="en-US" sz="4000" kern="1200" dirty="0">
              <a:solidFill>
                <a:srgbClr val="FFFFFF"/>
              </a:solidFill>
            </a:rPr>
            <a:t>Management</a:t>
          </a:r>
        </a:p>
      </dsp:txBody>
      <dsp:txXfrm>
        <a:off x="3997575" y="641564"/>
        <a:ext cx="3097742" cy="3097742"/>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A51642-5812-4B97-9C9A-F6E8B7A84FEC}" type="slidenum">
              <a:rPr lang="en-GB" smtClean="0"/>
              <a:t>2</a:t>
            </a:fld>
            <a:endParaRPr lang="en-GB"/>
          </a:p>
        </p:txBody>
      </p:sp>
    </p:spTree>
    <p:extLst>
      <p:ext uri="{BB962C8B-B14F-4D97-AF65-F5344CB8AC3E}">
        <p14:creationId xmlns:p14="http://schemas.microsoft.com/office/powerpoint/2010/main" val="645601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makes a bad manager bad?</a:t>
            </a:r>
          </a:p>
        </p:txBody>
      </p:sp>
      <p:sp>
        <p:nvSpPr>
          <p:cNvPr id="4" name="Slide Number Placeholder 3"/>
          <p:cNvSpPr>
            <a:spLocks noGrp="1"/>
          </p:cNvSpPr>
          <p:nvPr>
            <p:ph type="sldNum" sz="quarter" idx="10"/>
          </p:nvPr>
        </p:nvSpPr>
        <p:spPr/>
        <p:txBody>
          <a:bodyPr/>
          <a:lstStyle/>
          <a:p>
            <a:fld id="{1EF87553-A13C-4BE8-BD58-A7EB7CB2CAC9}" type="slidenum">
              <a:rPr lang="en-GB" smtClean="0"/>
              <a:t>4</a:t>
            </a:fld>
            <a:endParaRPr lang="en-GB"/>
          </a:p>
        </p:txBody>
      </p:sp>
    </p:spTree>
    <p:extLst>
      <p:ext uri="{BB962C8B-B14F-4D97-AF65-F5344CB8AC3E}">
        <p14:creationId xmlns:p14="http://schemas.microsoft.com/office/powerpoint/2010/main" val="3551065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1:45 video. Bad boss, good boss</a:t>
            </a:r>
          </a:p>
        </p:txBody>
      </p:sp>
      <p:sp>
        <p:nvSpPr>
          <p:cNvPr id="4" name="Slide Number Placeholder 3"/>
          <p:cNvSpPr>
            <a:spLocks noGrp="1"/>
          </p:cNvSpPr>
          <p:nvPr>
            <p:ph type="sldNum" sz="quarter" idx="5"/>
          </p:nvPr>
        </p:nvSpPr>
        <p:spPr/>
        <p:txBody>
          <a:bodyPr/>
          <a:lstStyle/>
          <a:p>
            <a:fld id="{0FA51642-5812-4B97-9C9A-F6E8B7A84FEC}" type="slidenum">
              <a:rPr lang="en-GB" smtClean="0"/>
              <a:t>5</a:t>
            </a:fld>
            <a:endParaRPr lang="en-GB"/>
          </a:p>
        </p:txBody>
      </p:sp>
    </p:spTree>
    <p:extLst>
      <p:ext uri="{BB962C8B-B14F-4D97-AF65-F5344CB8AC3E}">
        <p14:creationId xmlns:p14="http://schemas.microsoft.com/office/powerpoint/2010/main" val="2569503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Whiteboard.</a:t>
            </a:r>
          </a:p>
          <a:p>
            <a:endParaRPr lang="en-GB" dirty="0"/>
          </a:p>
          <a:p>
            <a:r>
              <a:rPr lang="en-GB" dirty="0"/>
              <a:t>Think of  a good boss that you’ve had, or a time when you were effective in managing yourself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they/ you like?</a:t>
            </a:r>
          </a:p>
          <a:p>
            <a:r>
              <a:rPr lang="en-GB" dirty="0"/>
              <a:t>What did they/ you do?</a:t>
            </a:r>
          </a:p>
        </p:txBody>
      </p:sp>
      <p:sp>
        <p:nvSpPr>
          <p:cNvPr id="4" name="Slide Number Placeholder 3"/>
          <p:cNvSpPr>
            <a:spLocks noGrp="1"/>
          </p:cNvSpPr>
          <p:nvPr>
            <p:ph type="sldNum" sz="quarter" idx="10"/>
          </p:nvPr>
        </p:nvSpPr>
        <p:spPr/>
        <p:txBody>
          <a:bodyPr/>
          <a:lstStyle/>
          <a:p>
            <a:fld id="{1EF87553-A13C-4BE8-BD58-A7EB7CB2CAC9}" type="slidenum">
              <a:rPr lang="en-GB" smtClean="0"/>
              <a:t>6</a:t>
            </a:fld>
            <a:endParaRPr lang="en-GB"/>
          </a:p>
        </p:txBody>
      </p:sp>
    </p:spTree>
    <p:extLst>
      <p:ext uri="{BB962C8B-B14F-4D97-AF65-F5344CB8AC3E}">
        <p14:creationId xmlns:p14="http://schemas.microsoft.com/office/powerpoint/2010/main" val="6689308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A51642-5812-4B97-9C9A-F6E8B7A84FEC}" type="slidenum">
              <a:rPr lang="en-GB" smtClean="0"/>
              <a:t>8</a:t>
            </a:fld>
            <a:endParaRPr lang="en-GB"/>
          </a:p>
        </p:txBody>
      </p:sp>
    </p:spTree>
    <p:extLst>
      <p:ext uri="{BB962C8B-B14F-4D97-AF65-F5344CB8AC3E}">
        <p14:creationId xmlns:p14="http://schemas.microsoft.com/office/powerpoint/2010/main" val="2994477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words, definitions of management and what it means to be a manager.</a:t>
            </a:r>
          </a:p>
        </p:txBody>
      </p:sp>
      <p:sp>
        <p:nvSpPr>
          <p:cNvPr id="4" name="Slide Number Placeholder 3"/>
          <p:cNvSpPr>
            <a:spLocks noGrp="1"/>
          </p:cNvSpPr>
          <p:nvPr>
            <p:ph type="sldNum" sz="quarter" idx="10"/>
          </p:nvPr>
        </p:nvSpPr>
        <p:spPr/>
        <p:txBody>
          <a:bodyPr/>
          <a:lstStyle/>
          <a:p>
            <a:fld id="{1EF87553-A13C-4BE8-BD58-A7EB7CB2CAC9}" type="slidenum">
              <a:rPr lang="en-GB" smtClean="0"/>
              <a:t>9</a:t>
            </a:fld>
            <a:endParaRPr lang="en-GB"/>
          </a:p>
        </p:txBody>
      </p:sp>
    </p:spTree>
    <p:extLst>
      <p:ext uri="{BB962C8B-B14F-4D97-AF65-F5344CB8AC3E}">
        <p14:creationId xmlns:p14="http://schemas.microsoft.com/office/powerpoint/2010/main" val="2927877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page of a search of “management” books in Amazon. More than 80,000 titles. Leadership gives 50,000.</a:t>
            </a:r>
          </a:p>
        </p:txBody>
      </p:sp>
      <p:sp>
        <p:nvSpPr>
          <p:cNvPr id="4" name="Slide Number Placeholder 3"/>
          <p:cNvSpPr>
            <a:spLocks noGrp="1"/>
          </p:cNvSpPr>
          <p:nvPr>
            <p:ph type="sldNum" sz="quarter" idx="10"/>
          </p:nvPr>
        </p:nvSpPr>
        <p:spPr/>
        <p:txBody>
          <a:bodyPr/>
          <a:lstStyle/>
          <a:p>
            <a:fld id="{1EF87553-A13C-4BE8-BD58-A7EB7CB2CAC9}" type="slidenum">
              <a:rPr lang="en-GB" smtClean="0"/>
              <a:t>10</a:t>
            </a:fld>
            <a:endParaRPr lang="en-GB"/>
          </a:p>
        </p:txBody>
      </p:sp>
    </p:spTree>
    <p:extLst>
      <p:ext uri="{BB962C8B-B14F-4D97-AF65-F5344CB8AC3E}">
        <p14:creationId xmlns:p14="http://schemas.microsoft.com/office/powerpoint/2010/main" val="19948134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Beware small data sets, especially small, diverse datasets</a:t>
            </a:r>
          </a:p>
          <a:p>
            <a:r>
              <a:rPr lang="en-GB" dirty="0"/>
              <a:t>And also remember confirmation and matching bias – looking for common attributes is not proof. Remember </a:t>
            </a:r>
            <a:r>
              <a:rPr lang="en-GB" dirty="0" err="1"/>
              <a:t>Wason’s</a:t>
            </a:r>
            <a:r>
              <a:rPr lang="en-GB" dirty="0"/>
              <a:t> card test (do it now). Also remember survivor bias?</a:t>
            </a:r>
          </a:p>
          <a:p>
            <a:r>
              <a:rPr lang="en-GB" dirty="0"/>
              <a:t>Both are from Harvard Business Review, which is a very interesting read, but not the most reliable academic journal as it tends to contain opinion pieces rather than peer reviewed research</a:t>
            </a:r>
          </a:p>
        </p:txBody>
      </p:sp>
      <p:sp>
        <p:nvSpPr>
          <p:cNvPr id="4" name="Slide Number Placeholder 3"/>
          <p:cNvSpPr>
            <a:spLocks noGrp="1"/>
          </p:cNvSpPr>
          <p:nvPr>
            <p:ph type="sldNum" sz="quarter" idx="10"/>
          </p:nvPr>
        </p:nvSpPr>
        <p:spPr/>
        <p:txBody>
          <a:bodyPr/>
          <a:lstStyle/>
          <a:p>
            <a:fld id="{1EF87553-A13C-4BE8-BD58-A7EB7CB2CAC9}" type="slidenum">
              <a:rPr lang="en-GB" smtClean="0"/>
              <a:t>11</a:t>
            </a:fld>
            <a:endParaRPr lang="en-GB"/>
          </a:p>
        </p:txBody>
      </p:sp>
    </p:spTree>
    <p:extLst>
      <p:ext uri="{BB962C8B-B14F-4D97-AF65-F5344CB8AC3E}">
        <p14:creationId xmlns:p14="http://schemas.microsoft.com/office/powerpoint/2010/main" val="4136813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Mullins management is a formal construct, involving hierarchies and defined activities, using the effort of workers to reach a goal.</a:t>
            </a:r>
          </a:p>
          <a:p>
            <a:endParaRPr lang="en-GB" dirty="0"/>
          </a:p>
          <a:p>
            <a:r>
              <a:rPr lang="en-GB" dirty="0"/>
              <a:t>Do we agree with this definition? What is wrong with it?</a:t>
            </a:r>
          </a:p>
        </p:txBody>
      </p:sp>
      <p:sp>
        <p:nvSpPr>
          <p:cNvPr id="4" name="Slide Number Placeholder 3"/>
          <p:cNvSpPr>
            <a:spLocks noGrp="1"/>
          </p:cNvSpPr>
          <p:nvPr>
            <p:ph type="sldNum" sz="quarter" idx="10"/>
          </p:nvPr>
        </p:nvSpPr>
        <p:spPr/>
        <p:txBody>
          <a:bodyPr/>
          <a:lstStyle/>
          <a:p>
            <a:fld id="{1EF87553-A13C-4BE8-BD58-A7EB7CB2CAC9}" type="slidenum">
              <a:rPr lang="en-GB" smtClean="0"/>
              <a:t>12</a:t>
            </a:fld>
            <a:endParaRPr lang="en-GB"/>
          </a:p>
        </p:txBody>
      </p:sp>
    </p:spTree>
    <p:extLst>
      <p:ext uri="{BB962C8B-B14F-4D97-AF65-F5344CB8AC3E}">
        <p14:creationId xmlns:p14="http://schemas.microsoft.com/office/powerpoint/2010/main" val="24097885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Watson:</a:t>
            </a:r>
          </a:p>
          <a:p>
            <a:r>
              <a:rPr lang="en-GB" dirty="0"/>
              <a:t>Science – application of knowledge and skills</a:t>
            </a:r>
          </a:p>
          <a:p>
            <a:r>
              <a:rPr lang="en-GB" dirty="0"/>
              <a:t>Art – use of natural talents, intuition and feel intelligence</a:t>
            </a:r>
          </a:p>
          <a:p>
            <a:r>
              <a:rPr lang="en-GB" dirty="0"/>
              <a:t>Magic – no one really knows how it works, so we use ritual and force of personality</a:t>
            </a:r>
            <a:r>
              <a:rPr lang="en-GB" baseline="0" dirty="0"/>
              <a:t> i.e. engage in the rituals</a:t>
            </a:r>
            <a:endParaRPr lang="en-GB" dirty="0"/>
          </a:p>
          <a:p>
            <a:r>
              <a:rPr lang="en-GB" dirty="0"/>
              <a:t>Politics – understand the unwritten rules of the organisation to play the game</a:t>
            </a:r>
          </a:p>
          <a:p>
            <a:endParaRPr lang="en-GB" dirty="0"/>
          </a:p>
          <a:p>
            <a:r>
              <a:rPr lang="en-GB" dirty="0"/>
              <a:t>Is this a better description?</a:t>
            </a:r>
          </a:p>
        </p:txBody>
      </p:sp>
      <p:sp>
        <p:nvSpPr>
          <p:cNvPr id="4" name="Slide Number Placeholder 3"/>
          <p:cNvSpPr>
            <a:spLocks noGrp="1"/>
          </p:cNvSpPr>
          <p:nvPr>
            <p:ph type="sldNum" sz="quarter" idx="10"/>
          </p:nvPr>
        </p:nvSpPr>
        <p:spPr/>
        <p:txBody>
          <a:bodyPr/>
          <a:lstStyle/>
          <a:p>
            <a:fld id="{1EF87553-A13C-4BE8-BD58-A7EB7CB2CAC9}" type="slidenum">
              <a:rPr lang="en-GB" smtClean="0"/>
              <a:t>13</a:t>
            </a:fld>
            <a:endParaRPr lang="en-GB"/>
          </a:p>
        </p:txBody>
      </p:sp>
    </p:spTree>
    <p:extLst>
      <p:ext uri="{BB962C8B-B14F-4D97-AF65-F5344CB8AC3E}">
        <p14:creationId xmlns:p14="http://schemas.microsoft.com/office/powerpoint/2010/main" val="1020192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Henri Fayol at the turn of the 19</a:t>
            </a:r>
            <a:r>
              <a:rPr lang="en-GB" baseline="30000" dirty="0"/>
              <a:t>th</a:t>
            </a:r>
            <a:r>
              <a:rPr lang="en-GB" dirty="0"/>
              <a:t> Century.</a:t>
            </a:r>
          </a:p>
        </p:txBody>
      </p:sp>
      <p:sp>
        <p:nvSpPr>
          <p:cNvPr id="4" name="Slide Number Placeholder 3"/>
          <p:cNvSpPr>
            <a:spLocks noGrp="1"/>
          </p:cNvSpPr>
          <p:nvPr>
            <p:ph type="sldNum" sz="quarter" idx="10"/>
          </p:nvPr>
        </p:nvSpPr>
        <p:spPr/>
        <p:txBody>
          <a:bodyPr/>
          <a:lstStyle/>
          <a:p>
            <a:fld id="{1EF87553-A13C-4BE8-BD58-A7EB7CB2CAC9}" type="slidenum">
              <a:rPr lang="en-GB" smtClean="0"/>
              <a:t>14</a:t>
            </a:fld>
            <a:endParaRPr lang="en-GB"/>
          </a:p>
        </p:txBody>
      </p:sp>
    </p:spTree>
    <p:extLst>
      <p:ext uri="{BB962C8B-B14F-4D97-AF65-F5344CB8AC3E}">
        <p14:creationId xmlns:p14="http://schemas.microsoft.com/office/powerpoint/2010/main" val="85179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CMI also identifies the </a:t>
            </a:r>
            <a:r>
              <a:rPr lang="en-GB" sz="1200" b="1" i="0" kern="1200" dirty="0">
                <a:solidFill>
                  <a:schemeClr val="tx1"/>
                </a:solidFill>
                <a:effectLst/>
                <a:latin typeface="+mn-lt"/>
                <a:ea typeface="+mn-ea"/>
                <a:cs typeface="+mn-cs"/>
              </a:rPr>
              <a:t>ill-preparedness of graduates</a:t>
            </a:r>
            <a:r>
              <a:rPr lang="en-GB" sz="1200" b="0" i="0" kern="1200" dirty="0">
                <a:solidFill>
                  <a:schemeClr val="tx1"/>
                </a:solidFill>
                <a:effectLst/>
                <a:latin typeface="+mn-lt"/>
                <a:ea typeface="+mn-ea"/>
                <a:cs typeface="+mn-cs"/>
              </a:rPr>
              <a:t> for management jobs as a real concern for the industry. Their 21st Century Leaders 2018 report states that </a:t>
            </a:r>
            <a:r>
              <a:rPr lang="en-GB" sz="1200" b="1" i="0" kern="1200" dirty="0">
                <a:solidFill>
                  <a:schemeClr val="tx1"/>
                </a:solidFill>
                <a:effectLst/>
                <a:latin typeface="+mn-lt"/>
                <a:ea typeface="+mn-ea"/>
                <a:cs typeface="+mn-cs"/>
              </a:rPr>
              <a:t>the UK economy needs 1.9 million new managers and that employers are struggling to fill roles</a:t>
            </a:r>
            <a:r>
              <a:rPr lang="en-GB" sz="1200" b="0" i="0" kern="1200" dirty="0">
                <a:solidFill>
                  <a:schemeClr val="tx1"/>
                </a:solidFill>
                <a:effectLst/>
                <a:latin typeface="+mn-lt"/>
                <a:ea typeface="+mn-ea"/>
                <a:cs typeface="+mn-cs"/>
              </a:rPr>
              <a:t>. According to the report, 70% believe that management, enterprise and leadership modules should be built into all degree subjects to boost employability, while 66% of employers want to see graduates achieve professional qualifications as well as a degree.</a:t>
            </a:r>
            <a:endParaRPr lang="en-GB" dirty="0"/>
          </a:p>
        </p:txBody>
      </p:sp>
      <p:sp>
        <p:nvSpPr>
          <p:cNvPr id="4" name="Slide Number Placeholder 3"/>
          <p:cNvSpPr>
            <a:spLocks noGrp="1"/>
          </p:cNvSpPr>
          <p:nvPr>
            <p:ph type="sldNum" sz="quarter" idx="10"/>
          </p:nvPr>
        </p:nvSpPr>
        <p:spPr/>
        <p:txBody>
          <a:bodyPr/>
          <a:lstStyle/>
          <a:p>
            <a:fld id="{0FA51642-5812-4B97-9C9A-F6E8B7A84FEC}" type="slidenum">
              <a:rPr lang="en-GB" smtClean="0"/>
              <a:t>15</a:t>
            </a:fld>
            <a:endParaRPr lang="en-GB"/>
          </a:p>
        </p:txBody>
      </p:sp>
    </p:spTree>
    <p:extLst>
      <p:ext uri="{BB962C8B-B14F-4D97-AF65-F5344CB8AC3E}">
        <p14:creationId xmlns:p14="http://schemas.microsoft.com/office/powerpoint/2010/main" val="336403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Henri Fayol at the turn of the 19</a:t>
            </a:r>
            <a:r>
              <a:rPr lang="en-GB" baseline="30000" dirty="0"/>
              <a:t>th</a:t>
            </a:r>
            <a:r>
              <a:rPr lang="en-GB" dirty="0"/>
              <a:t> Century.</a:t>
            </a:r>
          </a:p>
          <a:p>
            <a:pPr marL="171450" indent="-171450">
              <a:buFont typeface="Arial" panose="020B0604020202020204" pitchFamily="34" charset="0"/>
              <a:buChar char="•"/>
            </a:pPr>
            <a:r>
              <a:rPr lang="en-GB" dirty="0"/>
              <a:t>Planning (predicting the future and taking it into account)</a:t>
            </a:r>
          </a:p>
          <a:p>
            <a:pPr marL="171450" indent="-171450">
              <a:buFont typeface="Arial" panose="020B0604020202020204" pitchFamily="34" charset="0"/>
              <a:buChar char="•"/>
            </a:pPr>
            <a:r>
              <a:rPr lang="en-GB" dirty="0"/>
              <a:t>Organising (obtaining and structuring resources)</a:t>
            </a:r>
          </a:p>
          <a:p>
            <a:pPr marL="171450" indent="-171450">
              <a:buFont typeface="Arial" panose="020B0604020202020204" pitchFamily="34" charset="0"/>
              <a:buChar char="•"/>
            </a:pPr>
            <a:r>
              <a:rPr lang="en-GB" dirty="0"/>
              <a:t>Command (Obtaining effort from those resources)</a:t>
            </a:r>
          </a:p>
          <a:p>
            <a:pPr marL="171450" indent="-171450">
              <a:buFont typeface="Arial" panose="020B0604020202020204" pitchFamily="34" charset="0"/>
              <a:buChar char="•"/>
            </a:pPr>
            <a:r>
              <a:rPr lang="en-GB" dirty="0"/>
              <a:t>Coordination (Aligning the effort in a common direction)</a:t>
            </a:r>
          </a:p>
          <a:p>
            <a:pPr marL="171450" indent="-171450">
              <a:buFont typeface="Arial" panose="020B0604020202020204" pitchFamily="34" charset="0"/>
              <a:buChar char="•"/>
            </a:pPr>
            <a:r>
              <a:rPr lang="en-GB" dirty="0"/>
              <a:t>Control (Verifying results)</a:t>
            </a:r>
          </a:p>
          <a:p>
            <a:endParaRPr lang="en-GB" dirty="0"/>
          </a:p>
          <a:p>
            <a:r>
              <a:rPr lang="en-GB" dirty="0"/>
              <a:t>How about </a:t>
            </a:r>
            <a:r>
              <a:rPr lang="en-GB"/>
              <a:t>this description?</a:t>
            </a:r>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16</a:t>
            </a:fld>
            <a:endParaRPr lang="en-GB"/>
          </a:p>
        </p:txBody>
      </p:sp>
    </p:spTree>
    <p:extLst>
      <p:ext uri="{BB962C8B-B14F-4D97-AF65-F5344CB8AC3E}">
        <p14:creationId xmlns:p14="http://schemas.microsoft.com/office/powerpoint/2010/main" val="26326889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Drucker</a:t>
            </a:r>
          </a:p>
          <a:p>
            <a:r>
              <a:rPr lang="en-GB" dirty="0"/>
              <a:t>Defined three main tasks:</a:t>
            </a:r>
          </a:p>
          <a:p>
            <a:pPr marL="171450" indent="-171450">
              <a:buFont typeface="Arial" panose="020B0604020202020204" pitchFamily="34" charset="0"/>
              <a:buChar char="•"/>
            </a:pPr>
            <a:r>
              <a:rPr lang="en-GB" dirty="0"/>
              <a:t>Fulfil the organisational purpose</a:t>
            </a:r>
          </a:p>
          <a:p>
            <a:pPr marL="171450" indent="-171450">
              <a:buFont typeface="Arial" panose="020B0604020202020204" pitchFamily="34" charset="0"/>
              <a:buChar char="•"/>
            </a:pPr>
            <a:r>
              <a:rPr lang="en-GB" dirty="0"/>
              <a:t>Maximise productivity</a:t>
            </a:r>
          </a:p>
          <a:p>
            <a:pPr marL="171450" indent="-171450">
              <a:buFont typeface="Arial" panose="020B0604020202020204" pitchFamily="34" charset="0"/>
              <a:buChar char="•"/>
            </a:pPr>
            <a:r>
              <a:rPr lang="en-GB" dirty="0"/>
              <a:t>Manage broader impact (social)</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Leading to five operations (slide)</a:t>
            </a:r>
          </a:p>
          <a:p>
            <a:pPr marL="0" indent="0">
              <a:buFont typeface="Arial" panose="020B0604020202020204" pitchFamily="34" charset="0"/>
              <a:buNone/>
            </a:pPr>
            <a:r>
              <a:rPr lang="en-GB" dirty="0"/>
              <a:t>These are not so different to Fayol’s activities. The only one without a clear mapping across is developing people – a more humanist approach to Fayol’s classical one</a:t>
            </a:r>
          </a:p>
        </p:txBody>
      </p:sp>
      <p:sp>
        <p:nvSpPr>
          <p:cNvPr id="4" name="Slide Number Placeholder 3"/>
          <p:cNvSpPr>
            <a:spLocks noGrp="1"/>
          </p:cNvSpPr>
          <p:nvPr>
            <p:ph type="sldNum" sz="quarter" idx="10"/>
          </p:nvPr>
        </p:nvSpPr>
        <p:spPr/>
        <p:txBody>
          <a:bodyPr/>
          <a:lstStyle/>
          <a:p>
            <a:fld id="{1EF87553-A13C-4BE8-BD58-A7EB7CB2CAC9}" type="slidenum">
              <a:rPr lang="en-GB" smtClean="0"/>
              <a:t>17</a:t>
            </a:fld>
            <a:endParaRPr lang="en-GB"/>
          </a:p>
        </p:txBody>
      </p:sp>
    </p:spTree>
    <p:extLst>
      <p:ext uri="{BB962C8B-B14F-4D97-AF65-F5344CB8AC3E}">
        <p14:creationId xmlns:p14="http://schemas.microsoft.com/office/powerpoint/2010/main" val="36866384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Given those words, which would be leadership and which would be management? Is there any difference?</a:t>
            </a:r>
          </a:p>
        </p:txBody>
      </p:sp>
      <p:sp>
        <p:nvSpPr>
          <p:cNvPr id="4" name="Slide Number Placeholder 3"/>
          <p:cNvSpPr>
            <a:spLocks noGrp="1"/>
          </p:cNvSpPr>
          <p:nvPr>
            <p:ph type="sldNum" sz="quarter" idx="10"/>
          </p:nvPr>
        </p:nvSpPr>
        <p:spPr/>
        <p:txBody>
          <a:bodyPr/>
          <a:lstStyle/>
          <a:p>
            <a:fld id="{1EF87553-A13C-4BE8-BD58-A7EB7CB2CAC9}" type="slidenum">
              <a:rPr lang="en-GB" smtClean="0"/>
              <a:t>18</a:t>
            </a:fld>
            <a:endParaRPr lang="en-GB"/>
          </a:p>
        </p:txBody>
      </p:sp>
    </p:spTree>
    <p:extLst>
      <p:ext uri="{BB962C8B-B14F-4D97-AF65-F5344CB8AC3E}">
        <p14:creationId xmlns:p14="http://schemas.microsoft.com/office/powerpoint/2010/main" val="4149946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Pull out the key points</a:t>
            </a:r>
            <a:r>
              <a:rPr lang="en-GB" baseline="0" dirty="0"/>
              <a:t> in this slide</a:t>
            </a:r>
          </a:p>
          <a:p>
            <a:r>
              <a:rPr lang="en-GB" baseline="0" dirty="0"/>
              <a:t>What is wrong with this slide design</a:t>
            </a:r>
            <a:endParaRPr lang="en-GB" dirty="0"/>
          </a:p>
        </p:txBody>
      </p:sp>
      <p:sp>
        <p:nvSpPr>
          <p:cNvPr id="4" name="Slide Number Placeholder 3"/>
          <p:cNvSpPr>
            <a:spLocks noGrp="1"/>
          </p:cNvSpPr>
          <p:nvPr>
            <p:ph type="sldNum" sz="quarter" idx="10"/>
          </p:nvPr>
        </p:nvSpPr>
        <p:spPr/>
        <p:txBody>
          <a:bodyPr/>
          <a:lstStyle/>
          <a:p>
            <a:fld id="{0FA51642-5812-4B97-9C9A-F6E8B7A84FEC}" type="slidenum">
              <a:rPr lang="en-GB" smtClean="0"/>
              <a:t>20</a:t>
            </a:fld>
            <a:endParaRPr lang="en-GB"/>
          </a:p>
        </p:txBody>
      </p:sp>
    </p:spTree>
    <p:extLst>
      <p:ext uri="{BB962C8B-B14F-4D97-AF65-F5344CB8AC3E}">
        <p14:creationId xmlns:p14="http://schemas.microsoft.com/office/powerpoint/2010/main" val="3042008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a:t>
            </a:r>
            <a:r>
              <a:rPr lang="en-GB" baseline="0" dirty="0"/>
              <a:t> students about how well the slide is designed</a:t>
            </a:r>
          </a:p>
          <a:p>
            <a:r>
              <a:rPr lang="en-GB" baseline="0" dirty="0"/>
              <a:t>Too much text?</a:t>
            </a:r>
          </a:p>
        </p:txBody>
      </p:sp>
      <p:sp>
        <p:nvSpPr>
          <p:cNvPr id="4" name="Slide Number Placeholder 3"/>
          <p:cNvSpPr>
            <a:spLocks noGrp="1"/>
          </p:cNvSpPr>
          <p:nvPr>
            <p:ph type="sldNum" sz="quarter" idx="10"/>
          </p:nvPr>
        </p:nvSpPr>
        <p:spPr/>
        <p:txBody>
          <a:bodyPr/>
          <a:lstStyle/>
          <a:p>
            <a:fld id="{0FA51642-5812-4B97-9C9A-F6E8B7A84FEC}" type="slidenum">
              <a:rPr lang="en-GB" smtClean="0"/>
              <a:t>22</a:t>
            </a:fld>
            <a:endParaRPr lang="en-GB"/>
          </a:p>
        </p:txBody>
      </p:sp>
    </p:spTree>
    <p:extLst>
      <p:ext uri="{BB962C8B-B14F-4D97-AF65-F5344CB8AC3E}">
        <p14:creationId xmlns:p14="http://schemas.microsoft.com/office/powerpoint/2010/main" val="6302267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Lots of different opinions. Kent came up with some of these.</a:t>
            </a:r>
          </a:p>
          <a:p>
            <a:endParaRPr lang="en-GB" dirty="0"/>
          </a:p>
          <a:p>
            <a:r>
              <a:rPr lang="en-GB" dirty="0"/>
              <a:t>Efficiency vs effectiveness. Short discussion of this.</a:t>
            </a:r>
          </a:p>
          <a:p>
            <a:r>
              <a:rPr lang="en-GB" sz="1200" b="1" i="0" kern="1200" dirty="0">
                <a:solidFill>
                  <a:schemeClr val="tx1"/>
                </a:solidFill>
                <a:effectLst/>
                <a:latin typeface="+mn-lt"/>
                <a:ea typeface="+mn-ea"/>
                <a:cs typeface="+mn-cs"/>
              </a:rPr>
              <a:t>Efficient</a:t>
            </a:r>
            <a:r>
              <a:rPr lang="en-GB" sz="1200" b="0" i="0" kern="1200" dirty="0">
                <a:solidFill>
                  <a:schemeClr val="tx1"/>
                </a:solidFill>
                <a:effectLst/>
                <a:latin typeface="+mn-lt"/>
                <a:ea typeface="+mn-ea"/>
                <a:cs typeface="+mn-cs"/>
              </a:rPr>
              <a:t> (adj.) – Performing or functioning in the best possible manner with the least waste of time and effort. The difference between </a:t>
            </a:r>
            <a:r>
              <a:rPr lang="en-GB" sz="1200" b="1" i="0" kern="1200" dirty="0">
                <a:solidFill>
                  <a:schemeClr val="tx1"/>
                </a:solidFill>
                <a:effectLst/>
                <a:latin typeface="+mn-lt"/>
                <a:ea typeface="+mn-ea"/>
                <a:cs typeface="+mn-cs"/>
              </a:rPr>
              <a:t>effectiveness</a:t>
            </a:r>
            <a:r>
              <a:rPr lang="en-GB" sz="1200" b="0" i="0" kern="1200" dirty="0">
                <a:solidFill>
                  <a:schemeClr val="tx1"/>
                </a:solidFill>
                <a:effectLst/>
                <a:latin typeface="+mn-lt"/>
                <a:ea typeface="+mn-ea"/>
                <a:cs typeface="+mn-cs"/>
              </a:rPr>
              <a:t> and </a:t>
            </a:r>
            <a:r>
              <a:rPr lang="en-GB" sz="1200" b="1" i="0" kern="1200" dirty="0">
                <a:solidFill>
                  <a:schemeClr val="tx1"/>
                </a:solidFill>
                <a:effectLst/>
                <a:latin typeface="+mn-lt"/>
                <a:ea typeface="+mn-ea"/>
                <a:cs typeface="+mn-cs"/>
              </a:rPr>
              <a:t>efficiency</a:t>
            </a:r>
            <a:r>
              <a:rPr lang="en-GB" sz="1200" b="0" i="0" kern="1200" dirty="0">
                <a:solidFill>
                  <a:schemeClr val="tx1"/>
                </a:solidFill>
                <a:effectLst/>
                <a:latin typeface="+mn-lt"/>
                <a:ea typeface="+mn-ea"/>
                <a:cs typeface="+mn-cs"/>
              </a:rPr>
              <a:t> can be summed up shortly, sweetly and succinctly – Being </a:t>
            </a:r>
            <a:r>
              <a:rPr lang="en-GB" sz="1200" b="1" i="0" kern="1200" dirty="0">
                <a:solidFill>
                  <a:schemeClr val="tx1"/>
                </a:solidFill>
                <a:effectLst/>
                <a:latin typeface="+mn-lt"/>
                <a:ea typeface="+mn-ea"/>
                <a:cs typeface="+mn-cs"/>
              </a:rPr>
              <a:t>effective</a:t>
            </a:r>
            <a:r>
              <a:rPr lang="en-GB" sz="1200" b="0" i="0" kern="1200" dirty="0">
                <a:solidFill>
                  <a:schemeClr val="tx1"/>
                </a:solidFill>
                <a:effectLst/>
                <a:latin typeface="+mn-lt"/>
                <a:ea typeface="+mn-ea"/>
                <a:cs typeface="+mn-cs"/>
              </a:rPr>
              <a:t> is about doing the right things, while being </a:t>
            </a:r>
            <a:r>
              <a:rPr lang="en-GB" sz="1200" b="1" i="0" kern="1200" dirty="0">
                <a:solidFill>
                  <a:schemeClr val="tx1"/>
                </a:solidFill>
                <a:effectLst/>
                <a:latin typeface="+mn-lt"/>
                <a:ea typeface="+mn-ea"/>
                <a:cs typeface="+mn-cs"/>
              </a:rPr>
              <a:t>efficient</a:t>
            </a:r>
            <a:r>
              <a:rPr lang="en-GB" sz="1200" b="0" i="0" kern="1200" dirty="0">
                <a:solidFill>
                  <a:schemeClr val="tx1"/>
                </a:solidFill>
                <a:effectLst/>
                <a:latin typeface="+mn-lt"/>
                <a:ea typeface="+mn-ea"/>
                <a:cs typeface="+mn-cs"/>
              </a:rPr>
              <a:t> is about doing things right.</a:t>
            </a:r>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25</a:t>
            </a:fld>
            <a:endParaRPr lang="en-GB"/>
          </a:p>
        </p:txBody>
      </p:sp>
    </p:spTree>
    <p:extLst>
      <p:ext uri="{BB962C8B-B14F-4D97-AF65-F5344CB8AC3E}">
        <p14:creationId xmlns:p14="http://schemas.microsoft.com/office/powerpoint/2010/main" val="21585411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separate the two because it is useful to do so.</a:t>
            </a:r>
            <a:r>
              <a:rPr lang="en-GB" baseline="0" dirty="0"/>
              <a:t> Perhaps t</a:t>
            </a:r>
            <a:r>
              <a:rPr lang="en-GB" dirty="0"/>
              <a:t>he most effective leaders are competent managers, and the most effective managers also lead.</a:t>
            </a:r>
          </a:p>
          <a:p>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27</a:t>
            </a:fld>
            <a:endParaRPr lang="en-GB"/>
          </a:p>
        </p:txBody>
      </p:sp>
    </p:spTree>
    <p:extLst>
      <p:ext uri="{BB962C8B-B14F-4D97-AF65-F5344CB8AC3E}">
        <p14:creationId xmlns:p14="http://schemas.microsoft.com/office/powerpoint/2010/main" val="3586781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la Burns.</a:t>
            </a:r>
          </a:p>
          <a:p>
            <a:endParaRPr lang="en-GB" dirty="0"/>
          </a:p>
          <a:p>
            <a:r>
              <a:rPr lang="en-GB" dirty="0"/>
              <a:t>Bass suggest that this is achieved through organisational purpose, which trumps individual self interest by activating higher level needs.</a:t>
            </a:r>
          </a:p>
          <a:p>
            <a:endParaRPr lang="en-GB" dirty="0"/>
          </a:p>
          <a:p>
            <a:r>
              <a:rPr lang="en-GB" dirty="0"/>
              <a:t>Research indicates that optimal performance depends on both. Transformational does not work in isolation. Transactional leadership will get results up to a point. Combining the two is where true performance lies.</a:t>
            </a:r>
          </a:p>
          <a:p>
            <a:pPr marL="228600" indent="-228600">
              <a:buFont typeface="+mj-lt"/>
              <a:buAutoNum type="arabicPeriod"/>
            </a:pPr>
            <a:endParaRPr lang="en-GB" dirty="0"/>
          </a:p>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28</a:t>
            </a:fld>
            <a:endParaRPr lang="en-GB"/>
          </a:p>
        </p:txBody>
      </p:sp>
    </p:spTree>
    <p:extLst>
      <p:ext uri="{BB962C8B-B14F-4D97-AF65-F5344CB8AC3E}">
        <p14:creationId xmlns:p14="http://schemas.microsoft.com/office/powerpoint/2010/main" val="5558694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various versions of situational leadership, but they all have similar results.</a:t>
            </a:r>
          </a:p>
          <a:p>
            <a:endParaRPr lang="en-GB" dirty="0"/>
          </a:p>
          <a:p>
            <a:r>
              <a:rPr lang="en-GB" dirty="0"/>
              <a:t>The x axis is to do with the activity: could be ability of the subordinate or team, , level of structure of the task, readiness</a:t>
            </a:r>
          </a:p>
          <a:p>
            <a:r>
              <a:rPr lang="en-GB" dirty="0"/>
              <a:t>The y axis is to do with the relationship: how subordinates will react, their motivation, willingness</a:t>
            </a:r>
          </a:p>
          <a:p>
            <a:endParaRPr lang="en-GB" dirty="0"/>
          </a:p>
          <a:p>
            <a:r>
              <a:rPr lang="en-GB" dirty="0"/>
              <a:t>A common way of referring to it is Skill and Will. (Hershey and Blanchard).</a:t>
            </a:r>
          </a:p>
          <a:p>
            <a:endParaRPr lang="en-GB" dirty="0"/>
          </a:p>
          <a:p>
            <a:r>
              <a:rPr lang="en-GB" dirty="0"/>
              <a:t>Situational leadership suggests different approaches based on where a person or individual falls on the grid. Moving to the left involves more direction, more instruction. Moving downwards involves more support and relationship building.</a:t>
            </a:r>
          </a:p>
          <a:p>
            <a:endParaRPr lang="en-GB" dirty="0"/>
          </a:p>
          <a:p>
            <a:r>
              <a:rPr lang="en-GB" dirty="0"/>
              <a:t>This theory is heavily linked to developing subordinates by guiding them through a curve from Telling to Selling.</a:t>
            </a:r>
          </a:p>
          <a:p>
            <a:endParaRPr lang="en-GB" dirty="0"/>
          </a:p>
          <a:p>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29</a:t>
            </a:fld>
            <a:endParaRPr lang="en-GB"/>
          </a:p>
        </p:txBody>
      </p:sp>
    </p:spTree>
    <p:extLst>
      <p:ext uri="{BB962C8B-B14F-4D97-AF65-F5344CB8AC3E}">
        <p14:creationId xmlns:p14="http://schemas.microsoft.com/office/powerpoint/2010/main" val="38235423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15/06/2020</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15/06/2020</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15/06/2020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15/06/2020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15/06/2020</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15/06/2020</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15/06/2020</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15/06/2020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15/06/2020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15/06/2020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15/06/2020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urple_Content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bg1"/>
                </a:solidFill>
              </a:defRPr>
            </a:lvl1pPr>
          </a:lstStyle>
          <a:p>
            <a:r>
              <a:rPr lang="en-US" dirty="0"/>
              <a:t>This is the headline</a:t>
            </a:r>
          </a:p>
        </p:txBody>
      </p:sp>
      <p:sp>
        <p:nvSpPr>
          <p:cNvPr id="4" name="Text Placeholder 3">
            <a:extLst>
              <a:ext uri="{FF2B5EF4-FFF2-40B4-BE49-F238E27FC236}">
                <a16:creationId xmlns:a16="http://schemas.microsoft.com/office/drawing/2014/main" id="{B952596E-37D0-4DD5-A38A-EC7A4F15A54D}"/>
              </a:ext>
            </a:extLst>
          </p:cNvPr>
          <p:cNvSpPr>
            <a:spLocks noGrp="1"/>
          </p:cNvSpPr>
          <p:nvPr>
            <p:ph type="body" sz="quarter" idx="10" hasCustomPrompt="1"/>
          </p:nvPr>
        </p:nvSpPr>
        <p:spPr>
          <a:xfrm>
            <a:off x="685800" y="1842052"/>
            <a:ext cx="7772400" cy="3596723"/>
          </a:xfrm>
          <a:prstGeom prst="rect">
            <a:avLst/>
          </a:prstGeom>
        </p:spPr>
        <p:txBody>
          <a:bodyPr/>
          <a:lstStyle>
            <a:lvl1pPr marL="342900" indent="-342900">
              <a:buFont typeface="Arial" panose="020B0604020202020204" pitchFamily="34" charset="0"/>
              <a:buChar char="•"/>
              <a:defRPr sz="2400">
                <a:solidFill>
                  <a:schemeClr val="bg1"/>
                </a:solidFill>
              </a:defRPr>
            </a:lvl1pPr>
            <a:lvl2pPr marL="800100" indent="-342900">
              <a:buFont typeface="Arial" panose="020B0604020202020204" pitchFamily="34" charset="0"/>
              <a:buChar char="•"/>
              <a:defRPr sz="2400">
                <a:solidFill>
                  <a:schemeClr val="bg1"/>
                </a:solidFill>
              </a:defRPr>
            </a:lvl2pPr>
            <a:lvl3pPr>
              <a:defRPr sz="2000">
                <a:solidFill>
                  <a:schemeClr val="bg1"/>
                </a:solidFill>
              </a:defRPr>
            </a:lvl3pPr>
          </a:lstStyle>
          <a:p>
            <a:pPr lvl="0"/>
            <a:r>
              <a:rPr lang="en-GB" dirty="0"/>
              <a:t>This is the body text</a:t>
            </a:r>
          </a:p>
          <a:p>
            <a:pPr lvl="1"/>
            <a:r>
              <a:rPr lang="en-GB" dirty="0"/>
              <a:t>This is our Business branded template. A selection of colourful templates can be chosen from in the New Slide tab. Other presentation templates are available from </a:t>
            </a:r>
            <a:r>
              <a:rPr lang="en-GB" dirty="0" err="1"/>
              <a:t>OurLSBU</a:t>
            </a:r>
            <a:r>
              <a:rPr lang="en-GB" dirty="0"/>
              <a:t>: https://our.lsbu.ac.uk/home/how-to/lsbu-brand-toolkit. </a:t>
            </a:r>
          </a:p>
          <a:p>
            <a:pPr lvl="2"/>
            <a:r>
              <a:rPr lang="en-GB" dirty="0"/>
              <a:t>Arial is used because it is common across all computers and is a clear, legible sans serif, similar to our corporate font, Gilroy</a:t>
            </a:r>
          </a:p>
        </p:txBody>
      </p:sp>
    </p:spTree>
    <p:extLst>
      <p:ext uri="{BB962C8B-B14F-4D97-AF65-F5344CB8AC3E}">
        <p14:creationId xmlns:p14="http://schemas.microsoft.com/office/powerpoint/2010/main" val="35230972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White_Titleonly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tx1"/>
                </a:solidFill>
              </a:defRPr>
            </a:lvl1pPr>
          </a:lstStyle>
          <a:p>
            <a:r>
              <a:rPr lang="en-US" dirty="0"/>
              <a:t>This is the headline</a:t>
            </a:r>
          </a:p>
        </p:txBody>
      </p:sp>
    </p:spTree>
    <p:extLst>
      <p:ext uri="{BB962C8B-B14F-4D97-AF65-F5344CB8AC3E}">
        <p14:creationId xmlns:p14="http://schemas.microsoft.com/office/powerpoint/2010/main" val="11072913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 Only">
    <p:spTree>
      <p:nvGrpSpPr>
        <p:cNvPr id="1" name=""/>
        <p:cNvGrpSpPr/>
        <p:nvPr/>
      </p:nvGrpSpPr>
      <p:grpSpPr>
        <a:xfrm>
          <a:off x="0" y="0"/>
          <a:ext cx="0" cy="0"/>
          <a:chOff x="0" y="0"/>
          <a:chExt cx="0" cy="0"/>
        </a:xfrm>
      </p:grpSpPr>
      <p:sp>
        <p:nvSpPr>
          <p:cNvPr id="9" name="Subtitle 2"/>
          <p:cNvSpPr>
            <a:spLocks noGrp="1"/>
          </p:cNvSpPr>
          <p:nvPr>
            <p:ph type="subTitle" idx="1" hasCustomPrompt="1"/>
          </p:nvPr>
        </p:nvSpPr>
        <p:spPr>
          <a:xfrm>
            <a:off x="432000" y="1620000"/>
            <a:ext cx="6480000" cy="4320000"/>
          </a:xfrm>
        </p:spPr>
        <p:txBody>
          <a:bodyPr lIns="90000">
            <a:normAutofit/>
          </a:bodyPr>
          <a:lstStyle>
            <a:lvl1pPr marL="0" indent="0" algn="l">
              <a:buNone/>
              <a:defRPr sz="2400" baseline="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lvl="0"/>
            <a:r>
              <a:rPr lang="en-US" dirty="0"/>
              <a:t>Slide text – Arial Size 24</a:t>
            </a:r>
          </a:p>
        </p:txBody>
      </p:sp>
    </p:spTree>
    <p:extLst>
      <p:ext uri="{BB962C8B-B14F-4D97-AF65-F5344CB8AC3E}">
        <p14:creationId xmlns:p14="http://schemas.microsoft.com/office/powerpoint/2010/main" val="41591808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Purple_2xContent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bg1"/>
                </a:solidFill>
              </a:defRPr>
            </a:lvl1pPr>
          </a:lstStyle>
          <a:p>
            <a:r>
              <a:rPr lang="en-US" dirty="0"/>
              <a:t>This is the headline</a:t>
            </a:r>
          </a:p>
        </p:txBody>
      </p:sp>
      <p:sp>
        <p:nvSpPr>
          <p:cNvPr id="5" name="Content Placeholder 2">
            <a:extLst>
              <a:ext uri="{FF2B5EF4-FFF2-40B4-BE49-F238E27FC236}">
                <a16:creationId xmlns:a16="http://schemas.microsoft.com/office/drawing/2014/main" id="{7FB76C57-FECC-4F18-8359-33A2B7430EEF}"/>
              </a:ext>
            </a:extLst>
          </p:cNvPr>
          <p:cNvSpPr>
            <a:spLocks noGrp="1"/>
          </p:cNvSpPr>
          <p:nvPr>
            <p:ph sz="quarter" idx="11"/>
          </p:nvPr>
        </p:nvSpPr>
        <p:spPr>
          <a:xfrm>
            <a:off x="685800" y="1841500"/>
            <a:ext cx="3740150" cy="3597275"/>
          </a:xfrm>
          <a:prstGeom prst="rect">
            <a:avLst/>
          </a:prstGeom>
        </p:spPr>
        <p:txBody>
          <a:bodyPr/>
          <a:lstStyle>
            <a:lvl1pPr>
              <a:defRPr sz="21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Content Placeholder 2">
            <a:extLst>
              <a:ext uri="{FF2B5EF4-FFF2-40B4-BE49-F238E27FC236}">
                <a16:creationId xmlns:a16="http://schemas.microsoft.com/office/drawing/2014/main" id="{87241AAE-6A17-40A3-8F3F-241D6FF1AF31}"/>
              </a:ext>
            </a:extLst>
          </p:cNvPr>
          <p:cNvSpPr>
            <a:spLocks noGrp="1"/>
          </p:cNvSpPr>
          <p:nvPr>
            <p:ph sz="quarter" idx="12"/>
          </p:nvPr>
        </p:nvSpPr>
        <p:spPr>
          <a:xfrm>
            <a:off x="4718050" y="1841499"/>
            <a:ext cx="3740150" cy="3597275"/>
          </a:xfrm>
          <a:prstGeom prst="rect">
            <a:avLst/>
          </a:prstGeom>
        </p:spPr>
        <p:txBody>
          <a:bodyPr/>
          <a:lstStyle>
            <a:lvl1pPr>
              <a:defRPr sz="21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5346423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White_Content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tx1"/>
                </a:solidFill>
              </a:defRPr>
            </a:lvl1pPr>
          </a:lstStyle>
          <a:p>
            <a:r>
              <a:rPr lang="en-US" dirty="0"/>
              <a:t>This is the headline</a:t>
            </a:r>
          </a:p>
        </p:txBody>
      </p:sp>
      <p:sp>
        <p:nvSpPr>
          <p:cNvPr id="4" name="Text Placeholder 3">
            <a:extLst>
              <a:ext uri="{FF2B5EF4-FFF2-40B4-BE49-F238E27FC236}">
                <a16:creationId xmlns:a16="http://schemas.microsoft.com/office/drawing/2014/main" id="{D9B95403-0BD0-49BA-A107-DDC39AD36D53}"/>
              </a:ext>
            </a:extLst>
          </p:cNvPr>
          <p:cNvSpPr>
            <a:spLocks noGrp="1"/>
          </p:cNvSpPr>
          <p:nvPr>
            <p:ph type="body" sz="quarter" idx="10" hasCustomPrompt="1"/>
          </p:nvPr>
        </p:nvSpPr>
        <p:spPr>
          <a:xfrm>
            <a:off x="685800" y="1842052"/>
            <a:ext cx="7772400" cy="3596723"/>
          </a:xfrm>
          <a:prstGeom prst="rect">
            <a:avLst/>
          </a:prstGeom>
        </p:spPr>
        <p:txBody>
          <a:bodyPr/>
          <a:lstStyle>
            <a:lvl1pPr marL="0" indent="0">
              <a:buFont typeface="Arial" panose="020B0604020202020204" pitchFamily="34" charset="0"/>
              <a:buNone/>
              <a:defRPr sz="2100"/>
            </a:lvl1pPr>
            <a:lvl2pPr marL="457200" indent="0">
              <a:buNone/>
              <a:defRPr sz="2000"/>
            </a:lvl2pPr>
            <a:lvl3pPr>
              <a:defRPr sz="1800"/>
            </a:lvl3pPr>
          </a:lstStyle>
          <a:p>
            <a:pPr lvl="0"/>
            <a:r>
              <a:rPr lang="en-GB" dirty="0"/>
              <a:t>This is the body text</a:t>
            </a:r>
            <a:br>
              <a:rPr lang="en-GB" dirty="0"/>
            </a:br>
            <a:br>
              <a:rPr lang="en-GB" dirty="0"/>
            </a:br>
            <a:r>
              <a:rPr lang="en-GB" dirty="0"/>
              <a:t>This is our Business branded template. A selection of colourful templates can be chosen from in the New Slide tab. Other presentation templates are available from </a:t>
            </a:r>
            <a:r>
              <a:rPr lang="en-GB" dirty="0" err="1"/>
              <a:t>OurLSBU</a:t>
            </a:r>
            <a:r>
              <a:rPr lang="en-GB" dirty="0"/>
              <a:t>: https://our.lsbu.ac.uk/home/how-to/lsbu-brand-toolkit. </a:t>
            </a:r>
            <a:br>
              <a:rPr lang="en-GB" dirty="0"/>
            </a:br>
            <a:br>
              <a:rPr lang="en-GB" dirty="0"/>
            </a:br>
            <a:r>
              <a:rPr lang="en-GB" dirty="0"/>
              <a:t>Arial is used because it is common across all computers and is a clear, legible sans serif, similar to our corporate font, Gilroy</a:t>
            </a:r>
          </a:p>
        </p:txBody>
      </p:sp>
    </p:spTree>
    <p:extLst>
      <p:ext uri="{BB962C8B-B14F-4D97-AF65-F5344CB8AC3E}">
        <p14:creationId xmlns:p14="http://schemas.microsoft.com/office/powerpoint/2010/main" val="23156273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Purple_Titleonly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bg1"/>
                </a:solidFill>
              </a:defRPr>
            </a:lvl1pPr>
          </a:lstStyle>
          <a:p>
            <a:r>
              <a:rPr lang="en-US" dirty="0"/>
              <a:t>This is the headline</a:t>
            </a:r>
          </a:p>
        </p:txBody>
      </p:sp>
    </p:spTree>
    <p:extLst>
      <p:ext uri="{BB962C8B-B14F-4D97-AF65-F5344CB8AC3E}">
        <p14:creationId xmlns:p14="http://schemas.microsoft.com/office/powerpoint/2010/main" val="4264069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15/06/2020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9" r:id="rId12"/>
    <p:sldLayoutId id="2147483790" r:id="rId13"/>
    <p:sldLayoutId id="2147483791" r:id="rId14"/>
    <p:sldLayoutId id="2147483792" r:id="rId15"/>
    <p:sldLayoutId id="2147483793" r:id="rId16"/>
    <p:sldLayoutId id="2147483794" r:id="rId17"/>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1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1475656" y="908720"/>
            <a:ext cx="7772400" cy="2520280"/>
          </a:xfrm>
        </p:spPr>
        <p:txBody>
          <a:bodyPr/>
          <a:lstStyle/>
          <a:p>
            <a:br>
              <a:rPr lang="en-GB" altLang="en-US" sz="3200" dirty="0"/>
            </a:br>
            <a:br>
              <a:rPr lang="en-GB" altLang="en-US" sz="3200" dirty="0"/>
            </a:br>
            <a:r>
              <a:rPr lang="en-GB" altLang="en-US" sz="3200" dirty="0"/>
              <a:t>Managing in complex environments: Strategies, Insights and Solutions</a:t>
            </a:r>
            <a:br>
              <a:rPr lang="en-GB" altLang="en-US" sz="3200" dirty="0"/>
            </a:br>
            <a:r>
              <a:rPr lang="en-GB" altLang="en-US" sz="3200" dirty="0"/>
              <a:t>MICE</a:t>
            </a:r>
            <a:br>
              <a:rPr lang="en-GB" altLang="en-US" sz="3200" dirty="0"/>
            </a:br>
            <a:r>
              <a:rPr lang="en-GB" altLang="en-US" sz="3200" dirty="0"/>
              <a:t>SPBD 7006</a:t>
            </a:r>
            <a:br>
              <a:rPr lang="en-US" altLang="en-US" sz="3200" b="1" dirty="0"/>
            </a:br>
            <a:r>
              <a:rPr lang="en-US" altLang="en-US" sz="3200" b="1" dirty="0">
                <a:solidFill>
                  <a:srgbClr val="FF0000"/>
                </a:solidFill>
              </a:rPr>
              <a:t>Week 7 (Lecture 7)</a:t>
            </a:r>
            <a:endParaRPr lang="en-US" dirty="0">
              <a:solidFill>
                <a:srgbClr val="FF0000"/>
              </a:solidFill>
            </a:endParaRPr>
          </a:p>
        </p:txBody>
      </p:sp>
    </p:spTree>
    <p:extLst>
      <p:ext uri="{BB962C8B-B14F-4D97-AF65-F5344CB8AC3E}">
        <p14:creationId xmlns:p14="http://schemas.microsoft.com/office/powerpoint/2010/main" val="3699015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33C1E9E-A85F-416A-B379-88717A81F130}"/>
              </a:ext>
            </a:extLst>
          </p:cNvPr>
          <p:cNvSpPr>
            <a:spLocks noGrp="1"/>
          </p:cNvSpPr>
          <p:nvPr>
            <p:ph type="ctrTitle"/>
          </p:nvPr>
        </p:nvSpPr>
        <p:spPr/>
        <p:txBody>
          <a:bodyPr>
            <a:normAutofit fontScale="90000"/>
          </a:bodyPr>
          <a:lstStyle/>
          <a:p>
            <a:r>
              <a:rPr lang="en-GB" dirty="0"/>
              <a:t>Last week we talked about…</a:t>
            </a:r>
          </a:p>
        </p:txBody>
      </p:sp>
      <p:sp>
        <p:nvSpPr>
          <p:cNvPr id="5" name="Content Placeholder 4">
            <a:extLst>
              <a:ext uri="{FF2B5EF4-FFF2-40B4-BE49-F238E27FC236}">
                <a16:creationId xmlns:a16="http://schemas.microsoft.com/office/drawing/2014/main" id="{F07FA124-4597-4AEB-BB48-E9ED3C832223}"/>
              </a:ext>
            </a:extLst>
          </p:cNvPr>
          <p:cNvSpPr>
            <a:spLocks noGrp="1"/>
          </p:cNvSpPr>
          <p:nvPr>
            <p:ph type="body" sz="quarter" idx="10"/>
          </p:nvPr>
        </p:nvSpPr>
        <p:spPr>
          <a:xfrm>
            <a:off x="251520" y="908720"/>
            <a:ext cx="7772400" cy="3596723"/>
          </a:xfrm>
        </p:spPr>
        <p:txBody>
          <a:bodyPr/>
          <a:lstStyle/>
          <a:p>
            <a:pPr marL="0" indent="0">
              <a:buNone/>
            </a:pPr>
            <a:r>
              <a:rPr lang="en-GB" sz="2800" dirty="0">
                <a:solidFill>
                  <a:schemeClr val="tx1"/>
                </a:solidFill>
              </a:rPr>
              <a:t>Leadership </a:t>
            </a:r>
          </a:p>
          <a:p>
            <a:pPr lvl="1"/>
            <a:r>
              <a:rPr lang="en-GB" sz="2800" dirty="0">
                <a:solidFill>
                  <a:schemeClr val="tx1"/>
                </a:solidFill>
              </a:rPr>
              <a:t>What it is</a:t>
            </a:r>
          </a:p>
          <a:p>
            <a:pPr lvl="1"/>
            <a:r>
              <a:rPr lang="en-GB" sz="2800" dirty="0">
                <a:solidFill>
                  <a:schemeClr val="tx1"/>
                </a:solidFill>
              </a:rPr>
              <a:t>What leaders are</a:t>
            </a:r>
          </a:p>
          <a:p>
            <a:pPr lvl="1"/>
            <a:r>
              <a:rPr lang="en-GB" sz="2800" dirty="0">
                <a:solidFill>
                  <a:schemeClr val="tx1"/>
                </a:solidFill>
              </a:rPr>
              <a:t>What they do</a:t>
            </a:r>
          </a:p>
          <a:p>
            <a:pPr lvl="1"/>
            <a:r>
              <a:rPr lang="en-GB" sz="2800" dirty="0">
                <a:solidFill>
                  <a:schemeClr val="tx1"/>
                </a:solidFill>
              </a:rPr>
              <a:t>Why it works (sometimes)</a:t>
            </a:r>
          </a:p>
          <a:p>
            <a:pPr lvl="1"/>
            <a:r>
              <a:rPr lang="en-GB" sz="2800" dirty="0">
                <a:solidFill>
                  <a:schemeClr val="tx1"/>
                </a:solidFill>
              </a:rPr>
              <a:t>How we can do it </a:t>
            </a:r>
            <a:r>
              <a:rPr lang="en-GB" sz="2800" dirty="0"/>
              <a:t>(a bit)</a:t>
            </a:r>
          </a:p>
        </p:txBody>
      </p:sp>
      <p:pic>
        <p:nvPicPr>
          <p:cNvPr id="8" name="Picture 7">
            <a:extLst>
              <a:ext uri="{FF2B5EF4-FFF2-40B4-BE49-F238E27FC236}">
                <a16:creationId xmlns:a16="http://schemas.microsoft.com/office/drawing/2014/main" id="{4473E13A-3F3D-4549-A7B1-C263129CE455}"/>
              </a:ext>
            </a:extLst>
          </p:cNvPr>
          <p:cNvPicPr>
            <a:picLocks noChangeAspect="1"/>
          </p:cNvPicPr>
          <p:nvPr/>
        </p:nvPicPr>
        <p:blipFill>
          <a:blip r:embed="rId3"/>
          <a:stretch>
            <a:fillRect/>
          </a:stretch>
        </p:blipFill>
        <p:spPr>
          <a:xfrm>
            <a:off x="5546747" y="1419225"/>
            <a:ext cx="3250794" cy="3250794"/>
          </a:xfrm>
          <a:prstGeom prst="rect">
            <a:avLst/>
          </a:prstGeom>
        </p:spPr>
      </p:pic>
    </p:spTree>
    <p:extLst>
      <p:ext uri="{BB962C8B-B14F-4D97-AF65-F5344CB8AC3E}">
        <p14:creationId xmlns:p14="http://schemas.microsoft.com/office/powerpoint/2010/main" val="1069546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09981-45C1-4C17-A16D-1574773514CE}"/>
              </a:ext>
            </a:extLst>
          </p:cNvPr>
          <p:cNvSpPr>
            <a:spLocks noGrp="1"/>
          </p:cNvSpPr>
          <p:nvPr>
            <p:ph type="ctrTitle"/>
          </p:nvPr>
        </p:nvSpPr>
        <p:spPr>
          <a:xfrm>
            <a:off x="547576" y="728663"/>
            <a:ext cx="7772400" cy="657225"/>
          </a:xfrm>
        </p:spPr>
        <p:txBody>
          <a:bodyPr/>
          <a:lstStyle/>
          <a:p>
            <a:r>
              <a:rPr lang="en-GB" dirty="0"/>
              <a:t>Today’s subjects…</a:t>
            </a:r>
          </a:p>
        </p:txBody>
      </p:sp>
      <p:sp>
        <p:nvSpPr>
          <p:cNvPr id="3" name="Content Placeholder 2">
            <a:extLst>
              <a:ext uri="{FF2B5EF4-FFF2-40B4-BE49-F238E27FC236}">
                <a16:creationId xmlns:a16="http://schemas.microsoft.com/office/drawing/2014/main" id="{EFBD1784-79F5-4D93-99D6-54580B43C860}"/>
              </a:ext>
            </a:extLst>
          </p:cNvPr>
          <p:cNvSpPr>
            <a:spLocks noGrp="1"/>
          </p:cNvSpPr>
          <p:nvPr>
            <p:ph type="body" sz="quarter" idx="10"/>
          </p:nvPr>
        </p:nvSpPr>
        <p:spPr>
          <a:xfrm>
            <a:off x="547576" y="1834039"/>
            <a:ext cx="7772400" cy="3596723"/>
          </a:xfrm>
        </p:spPr>
        <p:txBody>
          <a:bodyPr/>
          <a:lstStyle/>
          <a:p>
            <a:r>
              <a:rPr lang="en-GB" sz="2800" dirty="0"/>
              <a:t>Management</a:t>
            </a:r>
          </a:p>
          <a:p>
            <a:pPr lvl="1"/>
            <a:r>
              <a:rPr lang="en-GB" sz="2700" dirty="0"/>
              <a:t>What it is?</a:t>
            </a:r>
          </a:p>
          <a:p>
            <a:pPr lvl="1"/>
            <a:r>
              <a:rPr lang="en-GB" sz="2700" dirty="0"/>
              <a:t>The role of a manager?</a:t>
            </a:r>
          </a:p>
          <a:p>
            <a:pPr lvl="1"/>
            <a:r>
              <a:rPr lang="en-GB" sz="2700" dirty="0"/>
              <a:t>Theories of management?</a:t>
            </a:r>
          </a:p>
          <a:p>
            <a:pPr lvl="1"/>
            <a:r>
              <a:rPr lang="en-GB" sz="2700" dirty="0"/>
              <a:t>Relationship to leadership</a:t>
            </a:r>
          </a:p>
        </p:txBody>
      </p:sp>
      <p:pic>
        <p:nvPicPr>
          <p:cNvPr id="11266" name="Picture 2" descr="Image result for thumbs up"/>
          <p:cNvPicPr>
            <a:picLocks noChangeAspect="1" noChangeArrowheads="1"/>
          </p:cNvPicPr>
          <p:nvPr/>
        </p:nvPicPr>
        <p:blipFill rotWithShape="1">
          <a:blip r:embed="rId2">
            <a:extLst>
              <a:ext uri="{28A0092B-C50C-407E-A947-70E740481C1C}">
                <a14:useLocalDpi xmlns:a14="http://schemas.microsoft.com/office/drawing/2010/main" val="0"/>
              </a:ext>
            </a:extLst>
          </a:blip>
          <a:srcRect l="31169" t="22197" r="34146" b="20500"/>
          <a:stretch/>
        </p:blipFill>
        <p:spPr bwMode="auto">
          <a:xfrm>
            <a:off x="5741581" y="1834039"/>
            <a:ext cx="2652824" cy="2110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3079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6E5C1-147C-49E7-BF65-61C2F5C796D1}"/>
              </a:ext>
            </a:extLst>
          </p:cNvPr>
          <p:cNvSpPr>
            <a:spLocks noGrp="1"/>
          </p:cNvSpPr>
          <p:nvPr>
            <p:ph type="ctrTitle"/>
          </p:nvPr>
        </p:nvSpPr>
        <p:spPr>
          <a:xfrm>
            <a:off x="2195736" y="125767"/>
            <a:ext cx="7772400" cy="657225"/>
          </a:xfrm>
        </p:spPr>
        <p:txBody>
          <a:bodyPr>
            <a:normAutofit fontScale="90000"/>
          </a:bodyPr>
          <a:lstStyle/>
          <a:p>
            <a:r>
              <a:rPr lang="en-GB" dirty="0"/>
              <a:t>Are you a “Good” boss?</a:t>
            </a:r>
          </a:p>
        </p:txBody>
      </p:sp>
      <p:pic>
        <p:nvPicPr>
          <p:cNvPr id="7" name="Picture 6">
            <a:extLst>
              <a:ext uri="{FF2B5EF4-FFF2-40B4-BE49-F238E27FC236}">
                <a16:creationId xmlns:a16="http://schemas.microsoft.com/office/drawing/2014/main" id="{9ACBA52F-49F9-4239-8FE9-6A0A2CD530B1}"/>
              </a:ext>
            </a:extLst>
          </p:cNvPr>
          <p:cNvPicPr>
            <a:picLocks noChangeAspect="1"/>
          </p:cNvPicPr>
          <p:nvPr/>
        </p:nvPicPr>
        <p:blipFill>
          <a:blip r:embed="rId3"/>
          <a:stretch>
            <a:fillRect/>
          </a:stretch>
        </p:blipFill>
        <p:spPr>
          <a:xfrm>
            <a:off x="971600" y="919700"/>
            <a:ext cx="3354597" cy="2355549"/>
          </a:xfrm>
          <a:prstGeom prst="rect">
            <a:avLst/>
          </a:prstGeom>
        </p:spPr>
      </p:pic>
      <p:pic>
        <p:nvPicPr>
          <p:cNvPr id="9" name="Picture 8">
            <a:extLst>
              <a:ext uri="{FF2B5EF4-FFF2-40B4-BE49-F238E27FC236}">
                <a16:creationId xmlns:a16="http://schemas.microsoft.com/office/drawing/2014/main" id="{B3287F57-C977-4395-AA11-652AE707D9E5}"/>
              </a:ext>
            </a:extLst>
          </p:cNvPr>
          <p:cNvPicPr>
            <a:picLocks noChangeAspect="1"/>
          </p:cNvPicPr>
          <p:nvPr/>
        </p:nvPicPr>
        <p:blipFill>
          <a:blip r:embed="rId4"/>
          <a:stretch>
            <a:fillRect/>
          </a:stretch>
        </p:blipFill>
        <p:spPr>
          <a:xfrm>
            <a:off x="5148064" y="871149"/>
            <a:ext cx="3121551" cy="2354305"/>
          </a:xfrm>
          <a:prstGeom prst="rect">
            <a:avLst/>
          </a:prstGeom>
        </p:spPr>
      </p:pic>
      <p:pic>
        <p:nvPicPr>
          <p:cNvPr id="11" name="Picture 10">
            <a:extLst>
              <a:ext uri="{FF2B5EF4-FFF2-40B4-BE49-F238E27FC236}">
                <a16:creationId xmlns:a16="http://schemas.microsoft.com/office/drawing/2014/main" id="{2ADF3E9E-D0B6-4E23-9860-ABDBD4274002}"/>
              </a:ext>
            </a:extLst>
          </p:cNvPr>
          <p:cNvPicPr>
            <a:picLocks noChangeAspect="1"/>
          </p:cNvPicPr>
          <p:nvPr/>
        </p:nvPicPr>
        <p:blipFill>
          <a:blip r:embed="rId5"/>
          <a:stretch>
            <a:fillRect/>
          </a:stretch>
        </p:blipFill>
        <p:spPr>
          <a:xfrm>
            <a:off x="971600" y="3451562"/>
            <a:ext cx="3300928" cy="2043793"/>
          </a:xfrm>
          <a:prstGeom prst="rect">
            <a:avLst/>
          </a:prstGeom>
        </p:spPr>
      </p:pic>
      <p:pic>
        <p:nvPicPr>
          <p:cNvPr id="13" name="Picture 12">
            <a:extLst>
              <a:ext uri="{FF2B5EF4-FFF2-40B4-BE49-F238E27FC236}">
                <a16:creationId xmlns:a16="http://schemas.microsoft.com/office/drawing/2014/main" id="{3B4EAEF3-9804-424F-81C0-AE06D50B21E5}"/>
              </a:ext>
            </a:extLst>
          </p:cNvPr>
          <p:cNvPicPr>
            <a:picLocks noChangeAspect="1"/>
          </p:cNvPicPr>
          <p:nvPr/>
        </p:nvPicPr>
        <p:blipFill>
          <a:blip r:embed="rId6"/>
          <a:stretch>
            <a:fillRect/>
          </a:stretch>
        </p:blipFill>
        <p:spPr>
          <a:xfrm>
            <a:off x="5148064" y="3346794"/>
            <a:ext cx="3121550" cy="2170438"/>
          </a:xfrm>
          <a:prstGeom prst="rect">
            <a:avLst/>
          </a:prstGeom>
        </p:spPr>
      </p:pic>
    </p:spTree>
    <p:extLst>
      <p:ext uri="{BB962C8B-B14F-4D97-AF65-F5344CB8AC3E}">
        <p14:creationId xmlns:p14="http://schemas.microsoft.com/office/powerpoint/2010/main" val="2755918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A26A32E-6B52-4CEF-BE81-8BBED939641F}"/>
              </a:ext>
            </a:extLst>
          </p:cNvPr>
          <p:cNvSpPr txBox="1"/>
          <p:nvPr/>
        </p:nvSpPr>
        <p:spPr>
          <a:xfrm>
            <a:off x="2195736" y="5229200"/>
            <a:ext cx="7249099" cy="369332"/>
          </a:xfrm>
          <a:prstGeom prst="rect">
            <a:avLst/>
          </a:prstGeom>
          <a:noFill/>
        </p:spPr>
        <p:txBody>
          <a:bodyPr wrap="square" rtlCol="0">
            <a:spAutoFit/>
          </a:bodyPr>
          <a:lstStyle/>
          <a:p>
            <a:r>
              <a:rPr lang="en-GB" dirty="0"/>
              <a:t>https://www.youtube.com/watch?v=GVTd0ecBHcM</a:t>
            </a:r>
          </a:p>
        </p:txBody>
      </p:sp>
      <p:pic>
        <p:nvPicPr>
          <p:cNvPr id="2050" name="Picture 2" descr="FAL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332656"/>
            <a:ext cx="6236290" cy="4845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7890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C67DF-D099-40B0-9F36-CDB5CBB9D17C}"/>
              </a:ext>
            </a:extLst>
          </p:cNvPr>
          <p:cNvSpPr>
            <a:spLocks noGrp="1"/>
          </p:cNvSpPr>
          <p:nvPr>
            <p:ph type="ctrTitle"/>
          </p:nvPr>
        </p:nvSpPr>
        <p:spPr>
          <a:xfrm>
            <a:off x="228600" y="500063"/>
            <a:ext cx="7772400" cy="657225"/>
          </a:xfrm>
        </p:spPr>
        <p:txBody>
          <a:bodyPr>
            <a:normAutofit fontScale="90000"/>
          </a:bodyPr>
          <a:lstStyle/>
          <a:p>
            <a:r>
              <a:rPr lang="en-GB" dirty="0"/>
              <a:t>What makes a great manager?</a:t>
            </a:r>
          </a:p>
        </p:txBody>
      </p:sp>
      <p:pic>
        <p:nvPicPr>
          <p:cNvPr id="3" name="Picture 2" descr="Image result for great managers in busines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6203" y="1385888"/>
            <a:ext cx="8560085" cy="4131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53003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0732C-03F0-4F38-BD90-960482D222E1}"/>
              </a:ext>
            </a:extLst>
          </p:cNvPr>
          <p:cNvSpPr>
            <a:spLocks noGrp="1"/>
          </p:cNvSpPr>
          <p:nvPr>
            <p:ph type="ctrTitle"/>
          </p:nvPr>
        </p:nvSpPr>
        <p:spPr/>
        <p:txBody>
          <a:bodyPr/>
          <a:lstStyle/>
          <a:p>
            <a:r>
              <a:rPr lang="en-GB" dirty="0"/>
              <a:t>Today’s BIG IDEA</a:t>
            </a:r>
          </a:p>
        </p:txBody>
      </p:sp>
      <p:sp>
        <p:nvSpPr>
          <p:cNvPr id="7" name="Text Placeholder 6">
            <a:extLst>
              <a:ext uri="{FF2B5EF4-FFF2-40B4-BE49-F238E27FC236}">
                <a16:creationId xmlns:a16="http://schemas.microsoft.com/office/drawing/2014/main" id="{FBEB551C-9840-4758-9779-D53053C1D93A}"/>
              </a:ext>
            </a:extLst>
          </p:cNvPr>
          <p:cNvSpPr>
            <a:spLocks noGrp="1"/>
          </p:cNvSpPr>
          <p:nvPr>
            <p:ph sz="quarter" idx="11"/>
          </p:nvPr>
        </p:nvSpPr>
        <p:spPr>
          <a:xfrm>
            <a:off x="179512" y="836712"/>
            <a:ext cx="5726488" cy="4320480"/>
          </a:xfrm>
        </p:spPr>
        <p:txBody>
          <a:bodyPr/>
          <a:lstStyle/>
          <a:p>
            <a:pPr marL="342900" indent="-342900">
              <a:buFont typeface="Arial" panose="020B0604020202020204" pitchFamily="34" charset="0"/>
              <a:buChar char="•"/>
            </a:pPr>
            <a:r>
              <a:rPr lang="en-GB" sz="2800" dirty="0">
                <a:solidFill>
                  <a:schemeClr val="tx1"/>
                </a:solidFill>
              </a:rPr>
              <a:t>L&amp;M can involve different activities and ways of thinking</a:t>
            </a:r>
          </a:p>
          <a:p>
            <a:pPr marL="342900" indent="-342900">
              <a:buFont typeface="Arial" panose="020B0604020202020204" pitchFamily="34" charset="0"/>
              <a:buChar char="•"/>
            </a:pPr>
            <a:r>
              <a:rPr lang="en-GB" sz="2800" dirty="0">
                <a:solidFill>
                  <a:schemeClr val="tx1"/>
                </a:solidFill>
              </a:rPr>
              <a:t>Knowing the difference can help us to understand each one better</a:t>
            </a:r>
          </a:p>
          <a:p>
            <a:pPr marL="342900" indent="-342900">
              <a:buFont typeface="Arial" panose="020B0604020202020204" pitchFamily="34" charset="0"/>
              <a:buChar char="•"/>
            </a:pPr>
            <a:r>
              <a:rPr lang="en-GB" sz="2800" dirty="0">
                <a:solidFill>
                  <a:schemeClr val="tx1"/>
                </a:solidFill>
              </a:rPr>
              <a:t>A breadth of skills will help us get better results</a:t>
            </a:r>
          </a:p>
          <a:p>
            <a:pPr marL="342900" indent="-342900">
              <a:buFont typeface="Arial" panose="020B0604020202020204" pitchFamily="34" charset="0"/>
              <a:buChar char="•"/>
            </a:pPr>
            <a:r>
              <a:rPr lang="en-GB" sz="2800" dirty="0">
                <a:solidFill>
                  <a:schemeClr val="tx1"/>
                </a:solidFill>
              </a:rPr>
              <a:t>Who wants a half full toolbox?</a:t>
            </a:r>
          </a:p>
          <a:p>
            <a:pPr marL="342900" indent="-342900">
              <a:buFont typeface="Arial" panose="020B0604020202020204" pitchFamily="34" charset="0"/>
              <a:buChar char="•"/>
            </a:pPr>
            <a:endParaRPr lang="en-GB" sz="2800" dirty="0"/>
          </a:p>
        </p:txBody>
      </p:sp>
      <p:pic>
        <p:nvPicPr>
          <p:cNvPr id="18" name="Content Placeholder 17">
            <a:extLst>
              <a:ext uri="{FF2B5EF4-FFF2-40B4-BE49-F238E27FC236}">
                <a16:creationId xmlns:a16="http://schemas.microsoft.com/office/drawing/2014/main" id="{F1CDF60F-2C43-4645-8CF8-737A76ED6E13}"/>
              </a:ext>
            </a:extLst>
          </p:cNvPr>
          <p:cNvPicPr>
            <a:picLocks noGrp="1" noChangeAspect="1"/>
          </p:cNvPicPr>
          <p:nvPr>
            <p:ph sz="quarter" idx="12"/>
          </p:nvPr>
        </p:nvPicPr>
        <p:blipFill>
          <a:blip r:embed="rId2"/>
          <a:stretch>
            <a:fillRect/>
          </a:stretch>
        </p:blipFill>
        <p:spPr>
          <a:xfrm>
            <a:off x="5796136" y="1183193"/>
            <a:ext cx="3250794" cy="3250794"/>
          </a:xfrm>
        </p:spPr>
      </p:pic>
      <p:sp>
        <p:nvSpPr>
          <p:cNvPr id="5" name="Title 1">
            <a:extLst>
              <a:ext uri="{FF2B5EF4-FFF2-40B4-BE49-F238E27FC236}">
                <a16:creationId xmlns:a16="http://schemas.microsoft.com/office/drawing/2014/main" id="{C31DD3A3-791E-484F-B944-89D84A5C0609}"/>
              </a:ext>
            </a:extLst>
          </p:cNvPr>
          <p:cNvSpPr txBox="1">
            <a:spLocks/>
          </p:cNvSpPr>
          <p:nvPr/>
        </p:nvSpPr>
        <p:spPr bwMode="auto">
          <a:xfrm>
            <a:off x="251520" y="179487"/>
            <a:ext cx="7772400"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rmAutofit fontScale="82500" lnSpcReduction="10000"/>
          </a:bodyPr>
          <a:lstStyle>
            <a:lvl1pPr algn="l" rtl="0" eaLnBrk="0" fontAlgn="base" hangingPunct="0">
              <a:spcBef>
                <a:spcPct val="0"/>
              </a:spcBef>
              <a:spcAft>
                <a:spcPct val="0"/>
              </a:spcAft>
              <a:defRPr sz="4000" b="1" kern="1200">
                <a:solidFill>
                  <a:schemeClr val="bg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dirty="0">
                <a:solidFill>
                  <a:schemeClr val="tx1"/>
                </a:solidFill>
              </a:rPr>
              <a:t>Leadership and Management (L&amp;M)</a:t>
            </a:r>
          </a:p>
        </p:txBody>
      </p:sp>
    </p:spTree>
    <p:extLst>
      <p:ext uri="{BB962C8B-B14F-4D97-AF65-F5344CB8AC3E}">
        <p14:creationId xmlns:p14="http://schemas.microsoft.com/office/powerpoint/2010/main" val="2925068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2DE0F-CE54-4022-8FB3-2E2FBD2FE1B4}"/>
              </a:ext>
            </a:extLst>
          </p:cNvPr>
          <p:cNvSpPr>
            <a:spLocks noGrp="1"/>
          </p:cNvSpPr>
          <p:nvPr>
            <p:ph type="ctrTitle"/>
          </p:nvPr>
        </p:nvSpPr>
        <p:spPr/>
        <p:txBody>
          <a:bodyPr>
            <a:normAutofit fontScale="90000"/>
          </a:bodyPr>
          <a:lstStyle/>
          <a:p>
            <a:r>
              <a:rPr lang="en-GB" dirty="0"/>
              <a:t>This week we’ll discuss…</a:t>
            </a:r>
          </a:p>
        </p:txBody>
      </p:sp>
      <p:sp>
        <p:nvSpPr>
          <p:cNvPr id="4" name="Content Placeholder 3">
            <a:extLst>
              <a:ext uri="{FF2B5EF4-FFF2-40B4-BE49-F238E27FC236}">
                <a16:creationId xmlns:a16="http://schemas.microsoft.com/office/drawing/2014/main" id="{B8E587AB-E62C-420D-906C-D7AC050768D2}"/>
              </a:ext>
            </a:extLst>
          </p:cNvPr>
          <p:cNvSpPr>
            <a:spLocks noGrp="1"/>
          </p:cNvSpPr>
          <p:nvPr>
            <p:ph sz="quarter" idx="11"/>
          </p:nvPr>
        </p:nvSpPr>
        <p:spPr>
          <a:xfrm>
            <a:off x="527122" y="692696"/>
            <a:ext cx="4680284" cy="3597275"/>
          </a:xfrm>
        </p:spPr>
        <p:txBody>
          <a:bodyPr/>
          <a:lstStyle/>
          <a:p>
            <a:r>
              <a:rPr lang="en-GB" sz="2800" dirty="0">
                <a:solidFill>
                  <a:schemeClr val="tx1"/>
                </a:solidFill>
              </a:rPr>
              <a:t>Management</a:t>
            </a:r>
          </a:p>
          <a:p>
            <a:pPr lvl="1"/>
            <a:r>
              <a:rPr lang="en-GB" sz="2700" dirty="0">
                <a:solidFill>
                  <a:schemeClr val="tx1"/>
                </a:solidFill>
              </a:rPr>
              <a:t>What it is</a:t>
            </a:r>
          </a:p>
          <a:p>
            <a:pPr lvl="1"/>
            <a:r>
              <a:rPr lang="en-GB" sz="2700" dirty="0">
                <a:solidFill>
                  <a:schemeClr val="tx1"/>
                </a:solidFill>
              </a:rPr>
              <a:t>The role of a manager</a:t>
            </a:r>
          </a:p>
          <a:p>
            <a:pPr lvl="1"/>
            <a:r>
              <a:rPr lang="en-GB" sz="2700" dirty="0">
                <a:solidFill>
                  <a:schemeClr val="tx1"/>
                </a:solidFill>
              </a:rPr>
              <a:t>Relationship to leadership</a:t>
            </a:r>
          </a:p>
          <a:p>
            <a:pPr lvl="1"/>
            <a:endParaRPr lang="en-GB" sz="5400" dirty="0"/>
          </a:p>
        </p:txBody>
      </p:sp>
      <p:pic>
        <p:nvPicPr>
          <p:cNvPr id="6" name="Content Placeholder 5">
            <a:extLst>
              <a:ext uri="{FF2B5EF4-FFF2-40B4-BE49-F238E27FC236}">
                <a16:creationId xmlns:a16="http://schemas.microsoft.com/office/drawing/2014/main" id="{B014E7AA-792C-4BE8-89FC-717F3D110725}"/>
              </a:ext>
            </a:extLst>
          </p:cNvPr>
          <p:cNvPicPr>
            <a:picLocks noGrp="1" noChangeAspect="1"/>
          </p:cNvPicPr>
          <p:nvPr>
            <p:ph sz="quarter" idx="12"/>
          </p:nvPr>
        </p:nvPicPr>
        <p:blipFill>
          <a:blip r:embed="rId3"/>
          <a:stretch>
            <a:fillRect/>
          </a:stretch>
        </p:blipFill>
        <p:spPr>
          <a:xfrm>
            <a:off x="5580112" y="865936"/>
            <a:ext cx="3250794" cy="3250794"/>
          </a:xfrm>
          <a:prstGeom prst="rect">
            <a:avLst/>
          </a:prstGeom>
        </p:spPr>
      </p:pic>
    </p:spTree>
    <p:extLst>
      <p:ext uri="{BB962C8B-B14F-4D97-AF65-F5344CB8AC3E}">
        <p14:creationId xmlns:p14="http://schemas.microsoft.com/office/powerpoint/2010/main" val="980727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1E153-E721-4049-B224-17BB3DDA787E}"/>
              </a:ext>
            </a:extLst>
          </p:cNvPr>
          <p:cNvSpPr>
            <a:spLocks noGrp="1"/>
          </p:cNvSpPr>
          <p:nvPr>
            <p:ph type="ctrTitle"/>
          </p:nvPr>
        </p:nvSpPr>
        <p:spPr>
          <a:xfrm>
            <a:off x="1466083" y="404664"/>
            <a:ext cx="5890620" cy="657225"/>
          </a:xfrm>
        </p:spPr>
        <p:txBody>
          <a:bodyPr/>
          <a:lstStyle/>
          <a:p>
            <a:r>
              <a:rPr lang="en-GB" dirty="0"/>
              <a:t>What do managers do?</a:t>
            </a:r>
          </a:p>
        </p:txBody>
      </p:sp>
      <p:sp>
        <p:nvSpPr>
          <p:cNvPr id="5" name="Content Placeholder 4">
            <a:extLst>
              <a:ext uri="{FF2B5EF4-FFF2-40B4-BE49-F238E27FC236}">
                <a16:creationId xmlns:a16="http://schemas.microsoft.com/office/drawing/2014/main" id="{CB53D0D6-2F9E-4019-BFDA-8D59E598454E}"/>
              </a:ext>
            </a:extLst>
          </p:cNvPr>
          <p:cNvSpPr>
            <a:spLocks noGrp="1"/>
          </p:cNvSpPr>
          <p:nvPr>
            <p:ph type="body" sz="quarter" idx="10"/>
          </p:nvPr>
        </p:nvSpPr>
        <p:spPr>
          <a:prstGeom prst="rect">
            <a:avLst/>
          </a:prstGeom>
        </p:spPr>
        <p:txBody>
          <a:bodyPr/>
          <a:lstStyle/>
          <a:p>
            <a:r>
              <a:rPr lang="en-GB" dirty="0"/>
              <a:t>(if anything)</a:t>
            </a:r>
          </a:p>
        </p:txBody>
      </p:sp>
      <p:pic>
        <p:nvPicPr>
          <p:cNvPr id="9218" name="Picture 2" descr="Image result for question mark"/>
          <p:cNvPicPr>
            <a:picLocks noChangeAspect="1" noChangeArrowheads="1"/>
          </p:cNvPicPr>
          <p:nvPr/>
        </p:nvPicPr>
        <p:blipFill rotWithShape="1">
          <a:blip r:embed="rId3">
            <a:extLst>
              <a:ext uri="{28A0092B-C50C-407E-A947-70E740481C1C}">
                <a14:useLocalDpi xmlns:a14="http://schemas.microsoft.com/office/drawing/2010/main" val="0"/>
              </a:ext>
            </a:extLst>
          </a:blip>
          <a:srcRect b="8235"/>
          <a:stretch/>
        </p:blipFill>
        <p:spPr bwMode="auto">
          <a:xfrm>
            <a:off x="3347864" y="1628800"/>
            <a:ext cx="4008839" cy="3483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125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CA236-1893-4ABF-8D18-CF9A8647F087}"/>
              </a:ext>
            </a:extLst>
          </p:cNvPr>
          <p:cNvSpPr>
            <a:spLocks noGrp="1"/>
          </p:cNvSpPr>
          <p:nvPr>
            <p:ph type="ctrTitle"/>
          </p:nvPr>
        </p:nvSpPr>
        <p:spPr>
          <a:xfrm>
            <a:off x="146130" y="131058"/>
            <a:ext cx="8851740" cy="657225"/>
          </a:xfrm>
        </p:spPr>
        <p:txBody>
          <a:bodyPr/>
          <a:lstStyle/>
          <a:p>
            <a:r>
              <a:rPr lang="en-GB" dirty="0"/>
              <a:t>Management is Big &amp; Complex</a:t>
            </a:r>
          </a:p>
        </p:txBody>
      </p:sp>
      <p:sp>
        <p:nvSpPr>
          <p:cNvPr id="3" name="Text Placeholder 2"/>
          <p:cNvSpPr>
            <a:spLocks noGrp="1"/>
          </p:cNvSpPr>
          <p:nvPr>
            <p:ph type="body" sz="quarter" idx="10"/>
          </p:nvPr>
        </p:nvSpPr>
        <p:spPr/>
        <p:txBody>
          <a:bodyPr/>
          <a:lstStyle/>
          <a:p>
            <a:endParaRPr lang="en-GB"/>
          </a:p>
        </p:txBody>
      </p:sp>
      <p:pic>
        <p:nvPicPr>
          <p:cNvPr id="6" name="Picture 5">
            <a:extLst>
              <a:ext uri="{FF2B5EF4-FFF2-40B4-BE49-F238E27FC236}">
                <a16:creationId xmlns:a16="http://schemas.microsoft.com/office/drawing/2014/main" id="{525930DD-A230-4477-9DC4-014F26810890}"/>
              </a:ext>
            </a:extLst>
          </p:cNvPr>
          <p:cNvPicPr>
            <a:picLocks noChangeAspect="1"/>
          </p:cNvPicPr>
          <p:nvPr/>
        </p:nvPicPr>
        <p:blipFill>
          <a:blip r:embed="rId3"/>
          <a:stretch>
            <a:fillRect/>
          </a:stretch>
        </p:blipFill>
        <p:spPr>
          <a:xfrm>
            <a:off x="251520" y="692696"/>
            <a:ext cx="8851740" cy="4979104"/>
          </a:xfrm>
          <a:prstGeom prst="rect">
            <a:avLst/>
          </a:prstGeom>
        </p:spPr>
      </p:pic>
    </p:spTree>
    <p:extLst>
      <p:ext uri="{BB962C8B-B14F-4D97-AF65-F5344CB8AC3E}">
        <p14:creationId xmlns:p14="http://schemas.microsoft.com/office/powerpoint/2010/main" val="35818797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0048A-E824-4DFF-AD9C-201D170A7A87}"/>
              </a:ext>
            </a:extLst>
          </p:cNvPr>
          <p:cNvSpPr>
            <a:spLocks noGrp="1"/>
          </p:cNvSpPr>
          <p:nvPr>
            <p:ph type="ctrTitle"/>
          </p:nvPr>
        </p:nvSpPr>
        <p:spPr>
          <a:xfrm>
            <a:off x="1026041" y="713047"/>
            <a:ext cx="7772400" cy="657225"/>
          </a:xfrm>
        </p:spPr>
        <p:txBody>
          <a:bodyPr>
            <a:normAutofit fontScale="90000"/>
          </a:bodyPr>
          <a:lstStyle/>
          <a:p>
            <a:r>
              <a:rPr lang="en-GB" dirty="0"/>
              <a:t>A Warning</a:t>
            </a:r>
          </a:p>
        </p:txBody>
      </p:sp>
      <p:sp>
        <p:nvSpPr>
          <p:cNvPr id="3" name="Content Placeholder 2">
            <a:extLst>
              <a:ext uri="{FF2B5EF4-FFF2-40B4-BE49-F238E27FC236}">
                <a16:creationId xmlns:a16="http://schemas.microsoft.com/office/drawing/2014/main" id="{93153E8B-06BD-4E19-8FDA-E9624F525209}"/>
              </a:ext>
            </a:extLst>
          </p:cNvPr>
          <p:cNvSpPr>
            <a:spLocks noGrp="1"/>
          </p:cNvSpPr>
          <p:nvPr>
            <p:ph type="body" sz="quarter" idx="10"/>
          </p:nvPr>
        </p:nvSpPr>
        <p:spPr>
          <a:xfrm>
            <a:off x="611560" y="836712"/>
            <a:ext cx="7772400" cy="3596723"/>
          </a:xfrm>
        </p:spPr>
        <p:txBody>
          <a:bodyPr/>
          <a:lstStyle/>
          <a:p>
            <a:r>
              <a:rPr lang="en-GB" sz="2800" dirty="0">
                <a:solidFill>
                  <a:schemeClr val="tx1"/>
                </a:solidFill>
              </a:rPr>
              <a:t>Management research is very rewarding, and not always rigorous</a:t>
            </a:r>
          </a:p>
          <a:p>
            <a:r>
              <a:rPr lang="en-GB" sz="2800" dirty="0">
                <a:solidFill>
                  <a:schemeClr val="tx1"/>
                </a:solidFill>
              </a:rPr>
              <a:t>Two very respected sources (</a:t>
            </a:r>
            <a:r>
              <a:rPr lang="en-GB" sz="2800" dirty="0" err="1">
                <a:solidFill>
                  <a:schemeClr val="tx1"/>
                </a:solidFill>
              </a:rPr>
              <a:t>Minzberg</a:t>
            </a:r>
            <a:r>
              <a:rPr lang="en-GB" sz="2800" dirty="0">
                <a:solidFill>
                  <a:schemeClr val="tx1"/>
                </a:solidFill>
              </a:rPr>
              <a:t> and Kotter) based their findings on </a:t>
            </a:r>
            <a:r>
              <a:rPr lang="en-GB" sz="2800" i="1" dirty="0">
                <a:solidFill>
                  <a:schemeClr val="tx1"/>
                </a:solidFill>
              </a:rPr>
              <a:t>five</a:t>
            </a:r>
            <a:r>
              <a:rPr lang="en-GB" sz="2800" dirty="0">
                <a:solidFill>
                  <a:schemeClr val="tx1"/>
                </a:solidFill>
              </a:rPr>
              <a:t> and </a:t>
            </a:r>
            <a:r>
              <a:rPr lang="en-GB" sz="2800" i="1" dirty="0">
                <a:solidFill>
                  <a:schemeClr val="tx1"/>
                </a:solidFill>
              </a:rPr>
              <a:t>fifteen</a:t>
            </a:r>
            <a:r>
              <a:rPr lang="en-GB" sz="2800" dirty="0">
                <a:solidFill>
                  <a:schemeClr val="tx1"/>
                </a:solidFill>
              </a:rPr>
              <a:t> subjects only</a:t>
            </a:r>
          </a:p>
          <a:p>
            <a:r>
              <a:rPr lang="en-GB" sz="2800" dirty="0">
                <a:solidFill>
                  <a:schemeClr val="tx1"/>
                </a:solidFill>
              </a:rPr>
              <a:t>Their analysis was based on common activities identified in “successful” managers</a:t>
            </a:r>
          </a:p>
        </p:txBody>
      </p:sp>
    </p:spTree>
    <p:extLst>
      <p:ext uri="{BB962C8B-B14F-4D97-AF65-F5344CB8AC3E}">
        <p14:creationId xmlns:p14="http://schemas.microsoft.com/office/powerpoint/2010/main" val="31712952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2FC9A-DF82-42E7-83AC-1D9EC2FB0386}"/>
              </a:ext>
            </a:extLst>
          </p:cNvPr>
          <p:cNvSpPr>
            <a:spLocks noGrp="1"/>
          </p:cNvSpPr>
          <p:nvPr>
            <p:ph type="ctrTitle"/>
          </p:nvPr>
        </p:nvSpPr>
        <p:spPr>
          <a:xfrm>
            <a:off x="35496" y="332656"/>
            <a:ext cx="9180512" cy="657225"/>
          </a:xfrm>
        </p:spPr>
        <p:txBody>
          <a:bodyPr>
            <a:normAutofit fontScale="90000"/>
          </a:bodyPr>
          <a:lstStyle/>
          <a:p>
            <a:r>
              <a:rPr lang="en-GB" dirty="0"/>
              <a:t>Management is “making things happen”</a:t>
            </a:r>
          </a:p>
        </p:txBody>
      </p:sp>
      <p:sp>
        <p:nvSpPr>
          <p:cNvPr id="3" name="Content Placeholder 2">
            <a:extLst>
              <a:ext uri="{FF2B5EF4-FFF2-40B4-BE49-F238E27FC236}">
                <a16:creationId xmlns:a16="http://schemas.microsoft.com/office/drawing/2014/main" id="{4C997522-6242-44AF-B298-EA2DB8337602}"/>
              </a:ext>
            </a:extLst>
          </p:cNvPr>
          <p:cNvSpPr>
            <a:spLocks noGrp="1"/>
          </p:cNvSpPr>
          <p:nvPr>
            <p:ph type="body" sz="quarter" idx="10"/>
          </p:nvPr>
        </p:nvSpPr>
        <p:spPr>
          <a:xfrm>
            <a:off x="510363" y="988207"/>
            <a:ext cx="4545419" cy="4526850"/>
          </a:xfrm>
        </p:spPr>
        <p:txBody>
          <a:bodyPr/>
          <a:lstStyle/>
          <a:p>
            <a:r>
              <a:rPr lang="en-GB" sz="2800" dirty="0"/>
              <a:t>Within structured organisations</a:t>
            </a:r>
          </a:p>
          <a:p>
            <a:r>
              <a:rPr lang="en-GB" sz="2800" dirty="0"/>
              <a:t>Using hierarchies</a:t>
            </a:r>
          </a:p>
          <a:p>
            <a:r>
              <a:rPr lang="en-GB" sz="2800" dirty="0"/>
              <a:t>Using systems and procedures</a:t>
            </a:r>
          </a:p>
          <a:p>
            <a:r>
              <a:rPr lang="en-GB" sz="2800" dirty="0"/>
              <a:t>Directed towards a goal</a:t>
            </a:r>
          </a:p>
          <a:p>
            <a:r>
              <a:rPr lang="en-GB" sz="2800" dirty="0"/>
              <a:t>Through the efforts of other people</a:t>
            </a:r>
          </a:p>
        </p:txBody>
      </p:sp>
      <p:pic>
        <p:nvPicPr>
          <p:cNvPr id="6" name="Content Placeholder 5">
            <a:extLst>
              <a:ext uri="{FF2B5EF4-FFF2-40B4-BE49-F238E27FC236}">
                <a16:creationId xmlns:a16="http://schemas.microsoft.com/office/drawing/2014/main" id="{CF8D42AB-91EB-4155-9682-7718BC007F32}"/>
              </a:ext>
            </a:extLst>
          </p:cNvPr>
          <p:cNvPicPr>
            <a:picLocks noGrp="1" noChangeAspect="1"/>
          </p:cNvPicPr>
          <p:nvPr>
            <p:ph sz="quarter" idx="4294967295"/>
          </p:nvPr>
        </p:nvPicPr>
        <p:blipFill>
          <a:blip r:embed="rId3"/>
          <a:stretch>
            <a:fillRect/>
          </a:stretch>
        </p:blipFill>
        <p:spPr>
          <a:xfrm>
            <a:off x="4893487" y="1619804"/>
            <a:ext cx="3740150" cy="3011488"/>
          </a:xfrm>
          <a:prstGeom prst="rect">
            <a:avLst/>
          </a:prstGeom>
        </p:spPr>
      </p:pic>
    </p:spTree>
    <p:extLst>
      <p:ext uri="{BB962C8B-B14F-4D97-AF65-F5344CB8AC3E}">
        <p14:creationId xmlns:p14="http://schemas.microsoft.com/office/powerpoint/2010/main" val="4011089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976E9-B57E-4468-A44D-C6B19280EE68}"/>
              </a:ext>
            </a:extLst>
          </p:cNvPr>
          <p:cNvSpPr>
            <a:spLocks noGrp="1"/>
          </p:cNvSpPr>
          <p:nvPr>
            <p:ph type="ctrTitle"/>
          </p:nvPr>
        </p:nvSpPr>
        <p:spPr>
          <a:xfrm>
            <a:off x="685800" y="909416"/>
            <a:ext cx="7772400" cy="657225"/>
          </a:xfrm>
        </p:spPr>
        <p:txBody>
          <a:bodyPr>
            <a:normAutofit fontScale="90000"/>
          </a:bodyPr>
          <a:lstStyle/>
          <a:p>
            <a:r>
              <a:rPr lang="en-GB" dirty="0"/>
              <a:t>Watson (1986) states that management is </a:t>
            </a:r>
          </a:p>
        </p:txBody>
      </p:sp>
      <p:graphicFrame>
        <p:nvGraphicFramePr>
          <p:cNvPr id="4" name="Content Placeholder 3">
            <a:extLst>
              <a:ext uri="{FF2B5EF4-FFF2-40B4-BE49-F238E27FC236}">
                <a16:creationId xmlns:a16="http://schemas.microsoft.com/office/drawing/2014/main" id="{4D6F18BF-163A-4FF3-9324-8F0F6344ED12}"/>
              </a:ext>
            </a:extLst>
          </p:cNvPr>
          <p:cNvGraphicFramePr>
            <a:graphicFrameLocks noGrp="1"/>
          </p:cNvGraphicFramePr>
          <p:nvPr>
            <p:ph idx="4294967295"/>
            <p:extLst>
              <p:ext uri="{D42A27DB-BD31-4B8C-83A1-F6EECF244321}">
                <p14:modId xmlns:p14="http://schemas.microsoft.com/office/powerpoint/2010/main" val="1747424713"/>
              </p:ext>
            </p:extLst>
          </p:nvPr>
        </p:nvGraphicFramePr>
        <p:xfrm>
          <a:off x="1547664" y="188640"/>
          <a:ext cx="6225214" cy="52760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0231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3626B-DDC6-45FE-8155-09E2EDDD33B2}"/>
              </a:ext>
            </a:extLst>
          </p:cNvPr>
          <p:cNvSpPr>
            <a:spLocks noGrp="1"/>
          </p:cNvSpPr>
          <p:nvPr>
            <p:ph type="ctrTitle"/>
          </p:nvPr>
        </p:nvSpPr>
        <p:spPr>
          <a:xfrm>
            <a:off x="107504" y="260648"/>
            <a:ext cx="9217023" cy="657225"/>
          </a:xfrm>
        </p:spPr>
        <p:txBody>
          <a:bodyPr>
            <a:normAutofit fontScale="90000"/>
          </a:bodyPr>
          <a:lstStyle/>
          <a:p>
            <a:r>
              <a:rPr lang="en-GB" dirty="0"/>
              <a:t>5.9 million private business in UK in 2019</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1124744"/>
            <a:ext cx="7560840" cy="4464496"/>
          </a:xfrm>
          <a:prstGeom prst="rect">
            <a:avLst/>
          </a:prstGeom>
        </p:spPr>
      </p:pic>
    </p:spTree>
    <p:extLst>
      <p:ext uri="{BB962C8B-B14F-4D97-AF65-F5344CB8AC3E}">
        <p14:creationId xmlns:p14="http://schemas.microsoft.com/office/powerpoint/2010/main" val="2008829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researchbriefings.files.parliament.uk/documents/CBP-8353/assets/4911cce3-0469-46bd-a48b-e13da843c510.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379" y="188640"/>
            <a:ext cx="8733242" cy="5419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166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3626B-DDC6-45FE-8155-09E2EDDD33B2}"/>
              </a:ext>
            </a:extLst>
          </p:cNvPr>
          <p:cNvSpPr>
            <a:spLocks noGrp="1"/>
          </p:cNvSpPr>
          <p:nvPr>
            <p:ph type="ctrTitle"/>
          </p:nvPr>
        </p:nvSpPr>
        <p:spPr>
          <a:xfrm>
            <a:off x="446643" y="319038"/>
            <a:ext cx="8755912" cy="657225"/>
          </a:xfrm>
        </p:spPr>
        <p:txBody>
          <a:bodyPr>
            <a:normAutofit fontScale="90000"/>
          </a:bodyPr>
          <a:lstStyle/>
          <a:p>
            <a:r>
              <a:rPr lang="en-GB" dirty="0"/>
              <a:t>Traditionally managerial activities…</a:t>
            </a:r>
          </a:p>
        </p:txBody>
      </p:sp>
      <p:sp>
        <p:nvSpPr>
          <p:cNvPr id="3" name="Content Placeholder 2">
            <a:extLst>
              <a:ext uri="{FF2B5EF4-FFF2-40B4-BE49-F238E27FC236}">
                <a16:creationId xmlns:a16="http://schemas.microsoft.com/office/drawing/2014/main" id="{C9E72A05-377B-43B5-82A8-772B0FCCB270}"/>
              </a:ext>
            </a:extLst>
          </p:cNvPr>
          <p:cNvSpPr>
            <a:spLocks noGrp="1"/>
          </p:cNvSpPr>
          <p:nvPr>
            <p:ph type="body" sz="quarter" idx="10"/>
          </p:nvPr>
        </p:nvSpPr>
        <p:spPr>
          <a:xfrm>
            <a:off x="611560" y="1412776"/>
            <a:ext cx="7772400" cy="3596723"/>
          </a:xfrm>
        </p:spPr>
        <p:txBody>
          <a:bodyPr/>
          <a:lstStyle/>
          <a:p>
            <a:r>
              <a:rPr lang="en-GB" sz="3600" dirty="0"/>
              <a:t>Planning</a:t>
            </a:r>
          </a:p>
          <a:p>
            <a:r>
              <a:rPr lang="en-GB" sz="3600" dirty="0"/>
              <a:t>Organising</a:t>
            </a:r>
          </a:p>
          <a:p>
            <a:r>
              <a:rPr lang="en-GB" sz="3600" dirty="0"/>
              <a:t>Command</a:t>
            </a:r>
          </a:p>
          <a:p>
            <a:r>
              <a:rPr lang="en-GB" sz="3600" dirty="0"/>
              <a:t>Coordination</a:t>
            </a:r>
          </a:p>
          <a:p>
            <a:r>
              <a:rPr lang="en-GB" sz="3600" dirty="0"/>
              <a:t>Control</a:t>
            </a:r>
          </a:p>
        </p:txBody>
      </p:sp>
      <p:sp>
        <p:nvSpPr>
          <p:cNvPr id="5" name="AutoShape 2" descr="Image result for Planning Organising Command Coordination Contr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2" name="Picture 6" descr="Image result for Planning Organising Command Coordination Control"/>
          <p:cNvPicPr>
            <a:picLocks noChangeAspect="1" noChangeArrowheads="1"/>
          </p:cNvPicPr>
          <p:nvPr/>
        </p:nvPicPr>
        <p:blipFill rotWithShape="1">
          <a:blip r:embed="rId3">
            <a:extLst>
              <a:ext uri="{28A0092B-C50C-407E-A947-70E740481C1C}">
                <a14:useLocalDpi xmlns:a14="http://schemas.microsoft.com/office/drawing/2010/main" val="0"/>
              </a:ext>
            </a:extLst>
          </a:blip>
          <a:srcRect l="24578" t="23180" r="24492" b="10619"/>
          <a:stretch/>
        </p:blipFill>
        <p:spPr bwMode="auto">
          <a:xfrm>
            <a:off x="4139952" y="1022299"/>
            <a:ext cx="4657062" cy="454010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76176" y="6194876"/>
            <a:ext cx="2583711" cy="646331"/>
          </a:xfrm>
          <a:prstGeom prst="rect">
            <a:avLst/>
          </a:prstGeom>
          <a:noFill/>
        </p:spPr>
        <p:txBody>
          <a:bodyPr wrap="square" rtlCol="0">
            <a:spAutoFit/>
          </a:bodyPr>
          <a:lstStyle/>
          <a:p>
            <a:r>
              <a:rPr lang="en-GB" dirty="0"/>
              <a:t>Henri </a:t>
            </a:r>
            <a:r>
              <a:rPr lang="en-GB" dirty="0" err="1"/>
              <a:t>Fayol</a:t>
            </a:r>
            <a:r>
              <a:rPr lang="en-GB" dirty="0"/>
              <a:t> </a:t>
            </a:r>
          </a:p>
          <a:p>
            <a:endParaRPr lang="en-GB" dirty="0"/>
          </a:p>
        </p:txBody>
      </p:sp>
    </p:spTree>
    <p:extLst>
      <p:ext uri="{BB962C8B-B14F-4D97-AF65-F5344CB8AC3E}">
        <p14:creationId xmlns:p14="http://schemas.microsoft.com/office/powerpoint/2010/main" val="3755730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AB246-7531-4C88-8053-56F394A26FFF}"/>
              </a:ext>
            </a:extLst>
          </p:cNvPr>
          <p:cNvSpPr>
            <a:spLocks noGrp="1"/>
          </p:cNvSpPr>
          <p:nvPr>
            <p:ph type="ctrTitle"/>
          </p:nvPr>
        </p:nvSpPr>
        <p:spPr/>
        <p:txBody>
          <a:bodyPr>
            <a:normAutofit fontScale="90000"/>
          </a:bodyPr>
          <a:lstStyle/>
          <a:p>
            <a:r>
              <a:rPr lang="en-GB" dirty="0"/>
              <a:t>More recently…</a:t>
            </a:r>
          </a:p>
        </p:txBody>
      </p:sp>
      <p:sp>
        <p:nvSpPr>
          <p:cNvPr id="3" name="Content Placeholder 2">
            <a:extLst>
              <a:ext uri="{FF2B5EF4-FFF2-40B4-BE49-F238E27FC236}">
                <a16:creationId xmlns:a16="http://schemas.microsoft.com/office/drawing/2014/main" id="{7DB9AAC0-C5C8-4885-B79F-5B02A94E95F2}"/>
              </a:ext>
            </a:extLst>
          </p:cNvPr>
          <p:cNvSpPr>
            <a:spLocks noGrp="1"/>
          </p:cNvSpPr>
          <p:nvPr>
            <p:ph sz="quarter" idx="11"/>
          </p:nvPr>
        </p:nvSpPr>
        <p:spPr>
          <a:xfrm>
            <a:off x="543934" y="714154"/>
            <a:ext cx="3740150" cy="3597275"/>
          </a:xfrm>
        </p:spPr>
        <p:txBody>
          <a:bodyPr/>
          <a:lstStyle/>
          <a:p>
            <a:r>
              <a:rPr lang="en-GB" sz="3600" dirty="0">
                <a:solidFill>
                  <a:schemeClr val="tx1"/>
                </a:solidFill>
              </a:rPr>
              <a:t>Sets objectives</a:t>
            </a:r>
          </a:p>
          <a:p>
            <a:r>
              <a:rPr lang="en-GB" sz="3600" dirty="0">
                <a:solidFill>
                  <a:schemeClr val="tx1"/>
                </a:solidFill>
              </a:rPr>
              <a:t>Organises</a:t>
            </a:r>
          </a:p>
          <a:p>
            <a:r>
              <a:rPr lang="en-GB" sz="3600" dirty="0">
                <a:solidFill>
                  <a:schemeClr val="tx1"/>
                </a:solidFill>
              </a:rPr>
              <a:t>Motivates/ communicates</a:t>
            </a:r>
          </a:p>
          <a:p>
            <a:r>
              <a:rPr lang="en-GB" sz="3600" dirty="0">
                <a:solidFill>
                  <a:schemeClr val="tx1"/>
                </a:solidFill>
              </a:rPr>
              <a:t>Measures</a:t>
            </a:r>
          </a:p>
          <a:p>
            <a:r>
              <a:rPr lang="en-GB" sz="3600" dirty="0">
                <a:solidFill>
                  <a:schemeClr val="tx1"/>
                </a:solidFill>
              </a:rPr>
              <a:t>Develops people</a:t>
            </a:r>
          </a:p>
        </p:txBody>
      </p:sp>
      <p:pic>
        <p:nvPicPr>
          <p:cNvPr id="2050" name="Picture 2" descr="Image result for drucker">
            <a:extLst>
              <a:ext uri="{FF2B5EF4-FFF2-40B4-BE49-F238E27FC236}">
                <a16:creationId xmlns:a16="http://schemas.microsoft.com/office/drawing/2014/main" id="{911AD958-2659-48F1-B261-5BF937091619}"/>
              </a:ext>
            </a:extLst>
          </p:cNvPr>
          <p:cNvPicPr>
            <a:picLocks noGrp="1" noChangeAspect="1" noChangeArrowheads="1"/>
          </p:cNvPicPr>
          <p:nvPr>
            <p:ph sz="quarter" idx="12"/>
          </p:nvPr>
        </p:nvPicPr>
        <p:blipFill>
          <a:blip r:embed="rId3">
            <a:extLst>
              <a:ext uri="{28A0092B-C50C-407E-A947-70E740481C1C}">
                <a14:useLocalDpi xmlns:a14="http://schemas.microsoft.com/office/drawing/2010/main" val="0"/>
              </a:ext>
            </a:extLst>
          </a:blip>
          <a:srcRect/>
          <a:stretch>
            <a:fillRect/>
          </a:stretch>
        </p:blipFill>
        <p:spPr bwMode="auto">
          <a:xfrm>
            <a:off x="4428740" y="714154"/>
            <a:ext cx="3597160" cy="37461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718052" y="1657885"/>
            <a:ext cx="2530549" cy="369332"/>
          </a:xfrm>
          <a:prstGeom prst="rect">
            <a:avLst/>
          </a:prstGeom>
          <a:noFill/>
        </p:spPr>
        <p:txBody>
          <a:bodyPr wrap="square" rtlCol="0">
            <a:spAutoFit/>
          </a:bodyPr>
          <a:lstStyle/>
          <a:p>
            <a:r>
              <a:rPr lang="en-GB" dirty="0">
                <a:solidFill>
                  <a:schemeClr val="bg1"/>
                </a:solidFill>
              </a:rPr>
              <a:t>Peter Drucker</a:t>
            </a:r>
          </a:p>
        </p:txBody>
      </p:sp>
    </p:spTree>
    <p:extLst>
      <p:ext uri="{BB962C8B-B14F-4D97-AF65-F5344CB8AC3E}">
        <p14:creationId xmlns:p14="http://schemas.microsoft.com/office/powerpoint/2010/main" val="29632263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1E153-E721-4049-B224-17BB3DDA787E}"/>
              </a:ext>
            </a:extLst>
          </p:cNvPr>
          <p:cNvSpPr>
            <a:spLocks noGrp="1"/>
          </p:cNvSpPr>
          <p:nvPr>
            <p:ph type="ctrTitle"/>
          </p:nvPr>
        </p:nvSpPr>
        <p:spPr/>
        <p:txBody>
          <a:bodyPr/>
          <a:lstStyle/>
          <a:p>
            <a:r>
              <a:rPr lang="en-GB" dirty="0"/>
              <a:t>What is the difference between leadership and management?</a:t>
            </a:r>
          </a:p>
        </p:txBody>
      </p:sp>
      <p:sp>
        <p:nvSpPr>
          <p:cNvPr id="5" name="Content Placeholder 4">
            <a:extLst>
              <a:ext uri="{FF2B5EF4-FFF2-40B4-BE49-F238E27FC236}">
                <a16:creationId xmlns:a16="http://schemas.microsoft.com/office/drawing/2014/main" id="{CB53D0D6-2F9E-4019-BFDA-8D59E598454E}"/>
              </a:ext>
            </a:extLst>
          </p:cNvPr>
          <p:cNvSpPr>
            <a:spLocks noGrp="1"/>
          </p:cNvSpPr>
          <p:nvPr>
            <p:ph idx="4294967295"/>
          </p:nvPr>
        </p:nvSpPr>
        <p:spPr>
          <a:xfrm>
            <a:off x="2555776" y="0"/>
            <a:ext cx="4285035" cy="1340768"/>
          </a:xfrm>
        </p:spPr>
        <p:txBody>
          <a:bodyPr/>
          <a:lstStyle/>
          <a:p>
            <a:pPr marL="0" indent="0" algn="ctr">
              <a:buNone/>
            </a:pPr>
            <a:r>
              <a:rPr lang="en-GB" sz="41300" dirty="0">
                <a:solidFill>
                  <a:srgbClr val="FF0000"/>
                </a:solidFill>
              </a:rPr>
              <a:t>?</a:t>
            </a:r>
          </a:p>
        </p:txBody>
      </p:sp>
      <p:sp>
        <p:nvSpPr>
          <p:cNvPr id="4" name="TextBox 3">
            <a:extLst>
              <a:ext uri="{FF2B5EF4-FFF2-40B4-BE49-F238E27FC236}">
                <a16:creationId xmlns:a16="http://schemas.microsoft.com/office/drawing/2014/main" id="{B8B121F5-1D58-49E1-B32F-EF208783566D}"/>
              </a:ext>
            </a:extLst>
          </p:cNvPr>
          <p:cNvSpPr txBox="1"/>
          <p:nvPr/>
        </p:nvSpPr>
        <p:spPr>
          <a:xfrm>
            <a:off x="3845821" y="5301208"/>
            <a:ext cx="5298179" cy="369065"/>
          </a:xfrm>
          <a:prstGeom prst="rect">
            <a:avLst/>
          </a:prstGeom>
          <a:noFill/>
        </p:spPr>
        <p:txBody>
          <a:bodyPr wrap="square" rtlCol="0">
            <a:spAutoFit/>
          </a:bodyPr>
          <a:lstStyle/>
          <a:p>
            <a:r>
              <a:rPr lang="en-GB" dirty="0">
                <a:solidFill>
                  <a:srgbClr val="0000FF"/>
                </a:solidFill>
              </a:rPr>
              <a:t>https://www.youtube.com/watch?v=ktWBeqpSb9I</a:t>
            </a:r>
          </a:p>
        </p:txBody>
      </p:sp>
    </p:spTree>
    <p:extLst>
      <p:ext uri="{BB962C8B-B14F-4D97-AF65-F5344CB8AC3E}">
        <p14:creationId xmlns:p14="http://schemas.microsoft.com/office/powerpoint/2010/main" val="16070816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theories of management"/>
          <p:cNvPicPr>
            <a:picLocks noChangeAspect="1" noChangeArrowheads="1"/>
          </p:cNvPicPr>
          <p:nvPr/>
        </p:nvPicPr>
        <p:blipFill rotWithShape="1">
          <a:blip r:embed="rId2">
            <a:extLst>
              <a:ext uri="{28A0092B-C50C-407E-A947-70E740481C1C}">
                <a14:useLocalDpi xmlns:a14="http://schemas.microsoft.com/office/drawing/2010/main" val="0"/>
              </a:ext>
            </a:extLst>
          </a:blip>
          <a:srcRect t="21320" b="23710"/>
          <a:stretch/>
        </p:blipFill>
        <p:spPr bwMode="auto">
          <a:xfrm>
            <a:off x="143508" y="980728"/>
            <a:ext cx="9144000" cy="376989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87016" y="116632"/>
            <a:ext cx="8856984" cy="584775"/>
          </a:xfrm>
          <a:prstGeom prst="rect">
            <a:avLst/>
          </a:prstGeom>
          <a:noFill/>
        </p:spPr>
        <p:txBody>
          <a:bodyPr wrap="square" rtlCol="0">
            <a:spAutoFit/>
          </a:bodyPr>
          <a:lstStyle/>
          <a:p>
            <a:r>
              <a:rPr lang="en-GB" sz="3200" b="1" dirty="0"/>
              <a:t>Management Theories – which is “best”?</a:t>
            </a:r>
          </a:p>
        </p:txBody>
      </p:sp>
      <p:sp>
        <p:nvSpPr>
          <p:cNvPr id="4" name="TextBox 3"/>
          <p:cNvSpPr txBox="1"/>
          <p:nvPr/>
        </p:nvSpPr>
        <p:spPr>
          <a:xfrm>
            <a:off x="288192" y="4941168"/>
            <a:ext cx="8388264" cy="461665"/>
          </a:xfrm>
          <a:prstGeom prst="rect">
            <a:avLst/>
          </a:prstGeom>
          <a:noFill/>
        </p:spPr>
        <p:txBody>
          <a:bodyPr wrap="square" rtlCol="0">
            <a:spAutoFit/>
          </a:bodyPr>
          <a:lstStyle/>
          <a:p>
            <a:r>
              <a:rPr lang="en-GB" sz="2400" dirty="0"/>
              <a:t>Should you use any of these in your assignment? How?</a:t>
            </a:r>
          </a:p>
        </p:txBody>
      </p:sp>
    </p:spTree>
    <p:extLst>
      <p:ext uri="{BB962C8B-B14F-4D97-AF65-F5344CB8AC3E}">
        <p14:creationId xmlns:p14="http://schemas.microsoft.com/office/powerpoint/2010/main" val="3814887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657225"/>
          </a:xfrm>
        </p:spPr>
        <p:txBody>
          <a:bodyPr/>
          <a:lstStyle/>
          <a:p>
            <a:r>
              <a:rPr lang="en-GB" dirty="0"/>
              <a:t>According to the CMI</a:t>
            </a:r>
          </a:p>
        </p:txBody>
      </p:sp>
      <p:sp>
        <p:nvSpPr>
          <p:cNvPr id="3" name="Text Placeholder 2"/>
          <p:cNvSpPr>
            <a:spLocks noGrp="1"/>
          </p:cNvSpPr>
          <p:nvPr>
            <p:ph type="body" sz="quarter" idx="10"/>
          </p:nvPr>
        </p:nvSpPr>
        <p:spPr>
          <a:xfrm>
            <a:off x="539552" y="1196752"/>
            <a:ext cx="7772400" cy="3596723"/>
          </a:xfrm>
        </p:spPr>
        <p:txBody>
          <a:bodyPr/>
          <a:lstStyle/>
          <a:p>
            <a:r>
              <a:rPr lang="en-GB" sz="2400" dirty="0"/>
              <a:t>“Management style is the manner in which managers exercise their authority in the workplace and ensure that their objectives are achieved. It is about how managers plan and organise work in their area of responsibility and in particular about how they relate to, and deal with their colleagues, subordinates and team members. The key components of management and leadership style are attitudes and behaviours.”</a:t>
            </a:r>
          </a:p>
          <a:p>
            <a:endParaRPr lang="en-GB" sz="2400" dirty="0"/>
          </a:p>
          <a:p>
            <a:r>
              <a:rPr lang="en-GB" sz="2400" dirty="0"/>
              <a:t>So is management theory about what we do or about how we do it or both?</a:t>
            </a:r>
          </a:p>
          <a:p>
            <a:endParaRPr lang="en-GB" sz="2400" dirty="0"/>
          </a:p>
        </p:txBody>
      </p:sp>
    </p:spTree>
    <p:extLst>
      <p:ext uri="{BB962C8B-B14F-4D97-AF65-F5344CB8AC3E}">
        <p14:creationId xmlns:p14="http://schemas.microsoft.com/office/powerpoint/2010/main" val="2972693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MORE"/>
          <p:cNvPicPr>
            <a:picLocks noChangeAspect="1" noChangeArrowheads="1"/>
          </p:cNvPicPr>
          <p:nvPr/>
        </p:nvPicPr>
        <p:blipFill rotWithShape="1">
          <a:blip r:embed="rId2">
            <a:extLst>
              <a:ext uri="{28A0092B-C50C-407E-A947-70E740481C1C}">
                <a14:useLocalDpi xmlns:a14="http://schemas.microsoft.com/office/drawing/2010/main" val="0"/>
              </a:ext>
            </a:extLst>
          </a:blip>
          <a:srcRect l="22489" r="22559"/>
          <a:stretch/>
        </p:blipFill>
        <p:spPr bwMode="auto">
          <a:xfrm>
            <a:off x="176463" y="122237"/>
            <a:ext cx="8807116" cy="6599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64042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3589" y="620688"/>
            <a:ext cx="8435976" cy="657225"/>
          </a:xfrm>
        </p:spPr>
        <p:txBody>
          <a:bodyPr/>
          <a:lstStyle/>
          <a:p>
            <a:r>
              <a:rPr lang="en-GB" dirty="0"/>
              <a:t>Theory X and Y of Management</a:t>
            </a:r>
            <a:br>
              <a:rPr lang="en-GB" dirty="0"/>
            </a:br>
            <a:r>
              <a:rPr lang="en-GB" dirty="0"/>
              <a:t>(Douglas McGregor)</a:t>
            </a:r>
          </a:p>
        </p:txBody>
      </p:sp>
      <p:sp>
        <p:nvSpPr>
          <p:cNvPr id="3" name="Text Placeholder 2"/>
          <p:cNvSpPr>
            <a:spLocks noGrp="1"/>
          </p:cNvSpPr>
          <p:nvPr>
            <p:ph type="body" sz="quarter" idx="10"/>
          </p:nvPr>
        </p:nvSpPr>
        <p:spPr>
          <a:xfrm>
            <a:off x="384495" y="1277913"/>
            <a:ext cx="8054163" cy="3596723"/>
          </a:xfrm>
        </p:spPr>
        <p:txBody>
          <a:bodyPr/>
          <a:lstStyle/>
          <a:p>
            <a:r>
              <a:rPr lang="en-GB" sz="2200" dirty="0"/>
              <a:t>Management determined by manager’s assumptions about human nature. </a:t>
            </a:r>
          </a:p>
          <a:p>
            <a:pPr marL="342900" indent="-342900">
              <a:buFont typeface="Arial" panose="020B0604020202020204" pitchFamily="34" charset="0"/>
              <a:buChar char="•"/>
            </a:pPr>
            <a:r>
              <a:rPr lang="en-GB" sz="2200" b="1" dirty="0"/>
              <a:t>Theory X </a:t>
            </a:r>
            <a:r>
              <a:rPr lang="en-GB" sz="2200" dirty="0"/>
              <a:t>- human beings have an inherent dislike of work and need to be controlled and directed to achieve objectives. </a:t>
            </a:r>
          </a:p>
          <a:p>
            <a:pPr marL="800100" lvl="1" indent="-342900">
              <a:buFont typeface="Arial" panose="020B0604020202020204" pitchFamily="34" charset="0"/>
              <a:buChar char="•"/>
            </a:pPr>
            <a:r>
              <a:rPr lang="en-GB" sz="2200" dirty="0"/>
              <a:t>Leads to autocratic and paternalistic management styles</a:t>
            </a:r>
          </a:p>
          <a:p>
            <a:pPr marL="800100" lvl="1" indent="-342900">
              <a:buFont typeface="Arial" panose="020B0604020202020204" pitchFamily="34" charset="0"/>
              <a:buChar char="•"/>
            </a:pPr>
            <a:r>
              <a:rPr lang="en-GB" sz="2200" dirty="0"/>
              <a:t>Could  mean demotivation and low performance</a:t>
            </a:r>
          </a:p>
          <a:p>
            <a:pPr marL="342900" indent="-342900">
              <a:buFont typeface="Arial" panose="020B0604020202020204" pitchFamily="34" charset="0"/>
              <a:buChar char="•"/>
            </a:pPr>
            <a:r>
              <a:rPr lang="en-GB" sz="2200" b="1" dirty="0"/>
              <a:t>Theory Y </a:t>
            </a:r>
            <a:r>
              <a:rPr lang="en-GB" sz="2200" dirty="0"/>
              <a:t>- work is a natural part of life from which people gain a sense of satisfaction. Workers motivated to give their best by respect and recognition. </a:t>
            </a:r>
          </a:p>
          <a:p>
            <a:pPr marL="800100" lvl="1" indent="-342900">
              <a:buFont typeface="Arial" panose="020B0604020202020204" pitchFamily="34" charset="0"/>
              <a:buChar char="•"/>
            </a:pPr>
            <a:r>
              <a:rPr lang="en-GB" sz="2200" dirty="0"/>
              <a:t>This leads to more consultative and participative management styles.</a:t>
            </a:r>
          </a:p>
          <a:p>
            <a:pPr marL="800100" lvl="1" indent="-342900">
              <a:buFont typeface="Arial" panose="020B0604020202020204" pitchFamily="34" charset="0"/>
              <a:buChar char="•"/>
            </a:pPr>
            <a:r>
              <a:rPr lang="en-GB" sz="2200" dirty="0"/>
              <a:t>Could mean motivated, high performing staff</a:t>
            </a:r>
          </a:p>
          <a:p>
            <a:endParaRPr lang="en-GB" sz="2200" dirty="0"/>
          </a:p>
        </p:txBody>
      </p:sp>
    </p:spTree>
    <p:extLst>
      <p:ext uri="{BB962C8B-B14F-4D97-AF65-F5344CB8AC3E}">
        <p14:creationId xmlns:p14="http://schemas.microsoft.com/office/powerpoint/2010/main" val="2470423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404664"/>
            <a:ext cx="8856984" cy="657225"/>
          </a:xfrm>
        </p:spPr>
        <p:txBody>
          <a:bodyPr/>
          <a:lstStyle/>
          <a:p>
            <a:pPr algn="ctr"/>
            <a:r>
              <a:rPr lang="en-GB" sz="3200" dirty="0"/>
              <a:t>Blake &amp; Morton’s Theory of Managerial  Behaviour</a:t>
            </a:r>
          </a:p>
        </p:txBody>
      </p:sp>
      <p:sp>
        <p:nvSpPr>
          <p:cNvPr id="3" name="TextBox 2"/>
          <p:cNvSpPr txBox="1"/>
          <p:nvPr/>
        </p:nvSpPr>
        <p:spPr>
          <a:xfrm>
            <a:off x="299532" y="921329"/>
            <a:ext cx="7899990" cy="1200329"/>
          </a:xfrm>
          <a:prstGeom prst="rect">
            <a:avLst/>
          </a:prstGeom>
          <a:noFill/>
        </p:spPr>
        <p:txBody>
          <a:bodyPr wrap="square" rtlCol="0">
            <a:spAutoFit/>
          </a:bodyPr>
          <a:lstStyle/>
          <a:p>
            <a:r>
              <a:rPr lang="en-GB" dirty="0"/>
              <a:t>Two drivers of managerial behaviour</a:t>
            </a:r>
          </a:p>
          <a:p>
            <a:pPr marL="285750" indent="-285750">
              <a:buFont typeface="Arial" panose="020B0604020202020204" pitchFamily="34" charset="0"/>
              <a:buChar char="•"/>
            </a:pPr>
            <a:r>
              <a:rPr lang="en-GB" dirty="0"/>
              <a:t>concern for getting the job done  </a:t>
            </a:r>
          </a:p>
          <a:p>
            <a:pPr marL="285750" indent="-285750">
              <a:buFont typeface="Arial" panose="020B0604020202020204" pitchFamily="34" charset="0"/>
              <a:buChar char="•"/>
            </a:pPr>
            <a:r>
              <a:rPr lang="en-GB" dirty="0"/>
              <a:t>concern for the people involved</a:t>
            </a:r>
          </a:p>
          <a:p>
            <a:r>
              <a:rPr lang="en-GB" dirty="0"/>
              <a:t>Managerial style is affected by their level of concern for these two factors</a:t>
            </a:r>
          </a:p>
        </p:txBody>
      </p:sp>
      <p:sp>
        <p:nvSpPr>
          <p:cNvPr id="5" name="TextBox 4"/>
          <p:cNvSpPr txBox="1"/>
          <p:nvPr/>
        </p:nvSpPr>
        <p:spPr>
          <a:xfrm>
            <a:off x="299532" y="2121658"/>
            <a:ext cx="8712968" cy="3693319"/>
          </a:xfrm>
          <a:prstGeom prst="rect">
            <a:avLst/>
          </a:prstGeom>
          <a:noFill/>
        </p:spPr>
        <p:txBody>
          <a:bodyPr wrap="square" rtlCol="0">
            <a:spAutoFit/>
          </a:bodyPr>
          <a:lstStyle/>
          <a:p>
            <a:pPr marL="342900" indent="-342900">
              <a:buAutoNum type="arabicPeriod"/>
            </a:pPr>
            <a:r>
              <a:rPr lang="en-GB" b="1" dirty="0"/>
              <a:t>Impoverished management </a:t>
            </a:r>
            <a:r>
              <a:rPr lang="en-GB" dirty="0"/>
              <a:t>– little concern for either task or people. Involves only going through the motions, doing only enough to get by. </a:t>
            </a:r>
          </a:p>
          <a:p>
            <a:pPr marL="342900" indent="-342900">
              <a:buAutoNum type="arabicPeriod"/>
            </a:pPr>
            <a:r>
              <a:rPr lang="en-GB" b="1" dirty="0"/>
              <a:t>Authority-obedience</a:t>
            </a:r>
            <a:r>
              <a:rPr lang="en-GB" dirty="0"/>
              <a:t> – high levels of concern for task and low for people. Represents a controlling style, close to traditional ‘command and control’ approach, but runs risk of damaging human relationships. </a:t>
            </a:r>
          </a:p>
          <a:p>
            <a:pPr marL="342900" indent="-342900">
              <a:buAutoNum type="arabicPeriod"/>
            </a:pPr>
            <a:r>
              <a:rPr lang="en-GB" b="1" dirty="0"/>
              <a:t>Country club leadership </a:t>
            </a:r>
            <a:r>
              <a:rPr lang="en-GB" dirty="0"/>
              <a:t>– high levels of concern for people and low for task. This is seen as accommodating – may create a warm, friendly working environment but at the cost of getting the job done efficiently. </a:t>
            </a:r>
          </a:p>
          <a:p>
            <a:pPr marL="342900" indent="-342900">
              <a:buAutoNum type="arabicPeriod"/>
            </a:pPr>
            <a:r>
              <a:rPr lang="en-GB" b="1" dirty="0"/>
              <a:t>Team management </a:t>
            </a:r>
            <a:r>
              <a:rPr lang="en-GB" dirty="0"/>
              <a:t>– high levels of concern for both task and people. Most effective style with the potential for high achievement. </a:t>
            </a:r>
          </a:p>
          <a:p>
            <a:pPr marL="342900" indent="-342900">
              <a:buAutoNum type="arabicPeriod"/>
            </a:pPr>
            <a:r>
              <a:rPr lang="en-GB" b="1" dirty="0"/>
              <a:t>Middle of the road management </a:t>
            </a:r>
            <a:r>
              <a:rPr lang="en-GB" dirty="0"/>
              <a:t>– moderate level of concern for task and people. Achieves a balance between task and performance but is likely to perpetuate the status quo rather than achieve notable success.</a:t>
            </a:r>
          </a:p>
        </p:txBody>
      </p:sp>
    </p:spTree>
    <p:extLst>
      <p:ext uri="{BB962C8B-B14F-4D97-AF65-F5344CB8AC3E}">
        <p14:creationId xmlns:p14="http://schemas.microsoft.com/office/powerpoint/2010/main" val="29402162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there are oth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134607"/>
            <a:ext cx="8839569" cy="42304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14670" y="1571917"/>
            <a:ext cx="4263656" cy="369332"/>
          </a:xfrm>
          <a:prstGeom prst="rect">
            <a:avLst/>
          </a:prstGeom>
          <a:noFill/>
        </p:spPr>
        <p:txBody>
          <a:bodyPr wrap="square" rtlCol="0">
            <a:spAutoFit/>
          </a:bodyPr>
          <a:lstStyle/>
          <a:p>
            <a:r>
              <a:rPr lang="en-GB" dirty="0"/>
              <a:t>THERE ARE MORE THEORIES</a:t>
            </a:r>
          </a:p>
        </p:txBody>
      </p:sp>
      <p:sp>
        <p:nvSpPr>
          <p:cNvPr id="3" name="TextBox 2"/>
          <p:cNvSpPr txBox="1"/>
          <p:nvPr/>
        </p:nvSpPr>
        <p:spPr>
          <a:xfrm>
            <a:off x="899592" y="4509120"/>
            <a:ext cx="6984776" cy="923330"/>
          </a:xfrm>
          <a:prstGeom prst="rect">
            <a:avLst/>
          </a:prstGeom>
          <a:noFill/>
        </p:spPr>
        <p:txBody>
          <a:bodyPr wrap="square" rtlCol="0">
            <a:spAutoFit/>
          </a:bodyPr>
          <a:lstStyle/>
          <a:p>
            <a:pPr algn="ctr"/>
            <a:r>
              <a:rPr lang="en-GB" dirty="0"/>
              <a:t>“Good management is crucial to driving growth and productivity, but many of today’s managers are simply not up to the job” </a:t>
            </a:r>
          </a:p>
          <a:p>
            <a:pPr algn="ctr"/>
            <a:r>
              <a:rPr lang="en-GB" dirty="0"/>
              <a:t>(CMI, 2014, p.16)</a:t>
            </a:r>
          </a:p>
        </p:txBody>
      </p:sp>
    </p:spTree>
    <p:extLst>
      <p:ext uri="{BB962C8B-B14F-4D97-AF65-F5344CB8AC3E}">
        <p14:creationId xmlns:p14="http://schemas.microsoft.com/office/powerpoint/2010/main" val="24713582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1E153-E721-4049-B224-17BB3DDA787E}"/>
              </a:ext>
            </a:extLst>
          </p:cNvPr>
          <p:cNvSpPr>
            <a:spLocks noGrp="1"/>
          </p:cNvSpPr>
          <p:nvPr>
            <p:ph type="ctrTitle"/>
          </p:nvPr>
        </p:nvSpPr>
        <p:spPr>
          <a:xfrm>
            <a:off x="685799" y="260648"/>
            <a:ext cx="7772400" cy="657225"/>
          </a:xfrm>
        </p:spPr>
        <p:txBody>
          <a:bodyPr/>
          <a:lstStyle/>
          <a:p>
            <a:pPr algn="ctr"/>
            <a:r>
              <a:rPr lang="en-GB" sz="2800" dirty="0"/>
              <a:t>What is the difference between leadership     </a:t>
            </a:r>
            <a:r>
              <a:rPr lang="en-GB" sz="2800" dirty="0" err="1">
                <a:solidFill>
                  <a:srgbClr val="000000"/>
                </a:solidFill>
              </a:rPr>
              <a:t>Leadership</a:t>
            </a:r>
            <a:r>
              <a:rPr lang="en-GB" sz="2800" dirty="0">
                <a:solidFill>
                  <a:srgbClr val="000000"/>
                </a:solidFill>
              </a:rPr>
              <a:t> &amp; Management? (recap)</a:t>
            </a:r>
          </a:p>
        </p:txBody>
      </p:sp>
      <p:graphicFrame>
        <p:nvGraphicFramePr>
          <p:cNvPr id="4" name="Content Placeholder 3">
            <a:extLst>
              <a:ext uri="{FF2B5EF4-FFF2-40B4-BE49-F238E27FC236}">
                <a16:creationId xmlns:a16="http://schemas.microsoft.com/office/drawing/2014/main" id="{453BE0F4-9E76-43D9-814D-A9CADB9CF3EA}"/>
              </a:ext>
            </a:extLst>
          </p:cNvPr>
          <p:cNvGraphicFramePr>
            <a:graphicFrameLocks noGrp="1"/>
          </p:cNvGraphicFramePr>
          <p:nvPr>
            <p:ph idx="4294967295"/>
            <p:extLst>
              <p:ext uri="{D42A27DB-BD31-4B8C-83A1-F6EECF244321}">
                <p14:modId xmlns:p14="http://schemas.microsoft.com/office/powerpoint/2010/main" val="662552751"/>
              </p:ext>
            </p:extLst>
          </p:nvPr>
        </p:nvGraphicFramePr>
        <p:xfrm>
          <a:off x="467517" y="1196752"/>
          <a:ext cx="8208963" cy="34051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558209" y="5252484"/>
            <a:ext cx="7772400" cy="369332"/>
          </a:xfrm>
          <a:prstGeom prst="rect">
            <a:avLst/>
          </a:prstGeom>
          <a:noFill/>
        </p:spPr>
        <p:txBody>
          <a:bodyPr wrap="square" rtlCol="0">
            <a:spAutoFit/>
          </a:bodyPr>
          <a:lstStyle/>
          <a:p>
            <a:r>
              <a:rPr lang="en-GB" dirty="0">
                <a:solidFill>
                  <a:schemeClr val="bg1"/>
                </a:solidFill>
              </a:rPr>
              <a:t>What is the difference between efficiency and effectiveness</a:t>
            </a:r>
          </a:p>
        </p:txBody>
      </p:sp>
    </p:spTree>
    <p:extLst>
      <p:ext uri="{BB962C8B-B14F-4D97-AF65-F5344CB8AC3E}">
        <p14:creationId xmlns:p14="http://schemas.microsoft.com/office/powerpoint/2010/main" val="19608984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efficiency vs effectiven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88640"/>
            <a:ext cx="8731751"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98973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1E153-E721-4049-B224-17BB3DDA787E}"/>
              </a:ext>
            </a:extLst>
          </p:cNvPr>
          <p:cNvSpPr>
            <a:spLocks noGrp="1"/>
          </p:cNvSpPr>
          <p:nvPr>
            <p:ph type="ctrTitle"/>
          </p:nvPr>
        </p:nvSpPr>
        <p:spPr/>
        <p:txBody>
          <a:bodyPr/>
          <a:lstStyle/>
          <a:p>
            <a:r>
              <a:rPr lang="en-GB" dirty="0"/>
              <a:t>The two are not independent</a:t>
            </a:r>
          </a:p>
        </p:txBody>
      </p:sp>
      <p:graphicFrame>
        <p:nvGraphicFramePr>
          <p:cNvPr id="4" name="Content Placeholder 3">
            <a:extLst>
              <a:ext uri="{FF2B5EF4-FFF2-40B4-BE49-F238E27FC236}">
                <a16:creationId xmlns:a16="http://schemas.microsoft.com/office/drawing/2014/main" id="{453BE0F4-9E76-43D9-814D-A9CADB9CF3EA}"/>
              </a:ext>
            </a:extLst>
          </p:cNvPr>
          <p:cNvGraphicFramePr>
            <a:graphicFrameLocks noGrp="1"/>
          </p:cNvGraphicFramePr>
          <p:nvPr>
            <p:ph idx="4294967295"/>
            <p:extLst>
              <p:ext uri="{D42A27DB-BD31-4B8C-83A1-F6EECF244321}">
                <p14:modId xmlns:p14="http://schemas.microsoft.com/office/powerpoint/2010/main" val="3861428566"/>
              </p:ext>
            </p:extLst>
          </p:nvPr>
        </p:nvGraphicFramePr>
        <p:xfrm>
          <a:off x="0" y="476672"/>
          <a:ext cx="9375155" cy="43821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5C5F8D28-C6C6-414C-BB59-D4A6A7C3282A}"/>
              </a:ext>
            </a:extLst>
          </p:cNvPr>
          <p:cNvSpPr txBox="1"/>
          <p:nvPr/>
        </p:nvSpPr>
        <p:spPr>
          <a:xfrm>
            <a:off x="3635896" y="2132856"/>
            <a:ext cx="1468672" cy="830997"/>
          </a:xfrm>
          <a:prstGeom prst="rect">
            <a:avLst/>
          </a:prstGeom>
          <a:noFill/>
        </p:spPr>
        <p:txBody>
          <a:bodyPr wrap="none" rtlCol="0">
            <a:spAutoFit/>
          </a:bodyPr>
          <a:lstStyle/>
          <a:p>
            <a:pPr algn="ctr"/>
            <a:r>
              <a:rPr lang="en-GB" sz="2400" b="1" dirty="0">
                <a:solidFill>
                  <a:srgbClr val="FFFFFF"/>
                </a:solidFill>
              </a:rPr>
              <a:t>Most</a:t>
            </a:r>
          </a:p>
          <a:p>
            <a:pPr algn="ctr"/>
            <a:r>
              <a:rPr lang="en-GB" sz="2400" b="1" dirty="0">
                <a:solidFill>
                  <a:srgbClr val="FFFFFF"/>
                </a:solidFill>
              </a:rPr>
              <a:t>Effective</a:t>
            </a:r>
          </a:p>
        </p:txBody>
      </p:sp>
    </p:spTree>
    <p:extLst>
      <p:ext uri="{BB962C8B-B14F-4D97-AF65-F5344CB8AC3E}">
        <p14:creationId xmlns:p14="http://schemas.microsoft.com/office/powerpoint/2010/main" val="23797086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3E887-E7E3-427E-BFF2-93E497D5599F}"/>
              </a:ext>
            </a:extLst>
          </p:cNvPr>
          <p:cNvSpPr>
            <a:spLocks noGrp="1"/>
          </p:cNvSpPr>
          <p:nvPr>
            <p:ph type="ctrTitle"/>
          </p:nvPr>
        </p:nvSpPr>
        <p:spPr>
          <a:xfrm>
            <a:off x="611560" y="260648"/>
            <a:ext cx="7772400" cy="657225"/>
          </a:xfrm>
        </p:spPr>
        <p:txBody>
          <a:bodyPr>
            <a:normAutofit fontScale="90000"/>
          </a:bodyPr>
          <a:lstStyle/>
          <a:p>
            <a:pPr algn="ctr"/>
            <a:r>
              <a:rPr lang="en-GB" dirty="0">
                <a:solidFill>
                  <a:schemeClr val="tx1"/>
                </a:solidFill>
              </a:rPr>
              <a:t>Leadership vs Management</a:t>
            </a:r>
          </a:p>
        </p:txBody>
      </p:sp>
      <p:sp>
        <p:nvSpPr>
          <p:cNvPr id="4" name="Content Placeholder 3">
            <a:extLst>
              <a:ext uri="{FF2B5EF4-FFF2-40B4-BE49-F238E27FC236}">
                <a16:creationId xmlns:a16="http://schemas.microsoft.com/office/drawing/2014/main" id="{B65C63F4-D305-4B06-B278-32F3AAC3B1EE}"/>
              </a:ext>
            </a:extLst>
          </p:cNvPr>
          <p:cNvSpPr>
            <a:spLocks noGrp="1"/>
          </p:cNvSpPr>
          <p:nvPr>
            <p:ph type="body" sz="quarter" idx="10"/>
          </p:nvPr>
        </p:nvSpPr>
        <p:spPr>
          <a:xfrm>
            <a:off x="320841" y="1052736"/>
            <a:ext cx="8137359" cy="3596723"/>
          </a:xfrm>
        </p:spPr>
        <p:txBody>
          <a:bodyPr/>
          <a:lstStyle/>
          <a:p>
            <a:pPr marL="0" indent="0">
              <a:buNone/>
            </a:pPr>
            <a:r>
              <a:rPr lang="en-GB" dirty="0">
                <a:solidFill>
                  <a:schemeClr val="tx1"/>
                </a:solidFill>
              </a:rPr>
              <a:t>Transactional Leadership </a:t>
            </a:r>
          </a:p>
          <a:p>
            <a:pPr lvl="2"/>
            <a:r>
              <a:rPr lang="en-GB" dirty="0">
                <a:solidFill>
                  <a:schemeClr val="tx1"/>
                </a:solidFill>
              </a:rPr>
              <a:t>formal authority</a:t>
            </a:r>
          </a:p>
          <a:p>
            <a:pPr lvl="2"/>
            <a:r>
              <a:rPr lang="en-GB" dirty="0">
                <a:solidFill>
                  <a:schemeClr val="tx1"/>
                </a:solidFill>
              </a:rPr>
              <a:t>Clear goals</a:t>
            </a:r>
          </a:p>
          <a:p>
            <a:pPr lvl="2"/>
            <a:r>
              <a:rPr lang="en-GB" dirty="0">
                <a:solidFill>
                  <a:schemeClr val="tx1"/>
                </a:solidFill>
              </a:rPr>
              <a:t>Rewards and punishments</a:t>
            </a:r>
          </a:p>
          <a:p>
            <a:pPr marL="0" indent="0">
              <a:buNone/>
            </a:pPr>
            <a:r>
              <a:rPr lang="en-GB" dirty="0">
                <a:solidFill>
                  <a:schemeClr val="tx1"/>
                </a:solidFill>
              </a:rPr>
              <a:t>Transformational Leadership</a:t>
            </a:r>
          </a:p>
          <a:p>
            <a:pPr lvl="2"/>
            <a:r>
              <a:rPr lang="en-GB" dirty="0">
                <a:solidFill>
                  <a:schemeClr val="tx1"/>
                </a:solidFill>
              </a:rPr>
              <a:t>Values</a:t>
            </a:r>
          </a:p>
          <a:p>
            <a:pPr lvl="2"/>
            <a:r>
              <a:rPr lang="en-GB" dirty="0">
                <a:solidFill>
                  <a:schemeClr val="tx1"/>
                </a:solidFill>
              </a:rPr>
              <a:t>Vision</a:t>
            </a:r>
          </a:p>
          <a:p>
            <a:pPr lvl="2"/>
            <a:r>
              <a:rPr lang="en-GB" dirty="0">
                <a:solidFill>
                  <a:schemeClr val="tx1"/>
                </a:solidFill>
              </a:rPr>
              <a:t>Trust</a:t>
            </a:r>
          </a:p>
          <a:p>
            <a:pPr lvl="2"/>
            <a:r>
              <a:rPr lang="en-GB" dirty="0">
                <a:solidFill>
                  <a:schemeClr val="tx1"/>
                </a:solidFill>
              </a:rPr>
              <a:t>Loyalty</a:t>
            </a:r>
          </a:p>
        </p:txBody>
      </p:sp>
      <p:pic>
        <p:nvPicPr>
          <p:cNvPr id="5" name="Picture 4">
            <a:extLst>
              <a:ext uri="{FF2B5EF4-FFF2-40B4-BE49-F238E27FC236}">
                <a16:creationId xmlns:a16="http://schemas.microsoft.com/office/drawing/2014/main" id="{B832D761-5328-4873-BDEE-2C7508C117B5}"/>
              </a:ext>
            </a:extLst>
          </p:cNvPr>
          <p:cNvPicPr>
            <a:picLocks noChangeAspect="1"/>
          </p:cNvPicPr>
          <p:nvPr/>
        </p:nvPicPr>
        <p:blipFill>
          <a:blip r:embed="rId3"/>
          <a:stretch>
            <a:fillRect/>
          </a:stretch>
        </p:blipFill>
        <p:spPr>
          <a:xfrm>
            <a:off x="1619672" y="3612404"/>
            <a:ext cx="6516478" cy="2074110"/>
          </a:xfrm>
          <a:prstGeom prst="rect">
            <a:avLst/>
          </a:prstGeom>
        </p:spPr>
      </p:pic>
    </p:spTree>
    <p:extLst>
      <p:ext uri="{BB962C8B-B14F-4D97-AF65-F5344CB8AC3E}">
        <p14:creationId xmlns:p14="http://schemas.microsoft.com/office/powerpoint/2010/main" val="35252505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6C5D3-9811-4D23-9ACA-20CC9D7C50D3}"/>
              </a:ext>
            </a:extLst>
          </p:cNvPr>
          <p:cNvSpPr>
            <a:spLocks noGrp="1"/>
          </p:cNvSpPr>
          <p:nvPr>
            <p:ph type="ctrTitle"/>
          </p:nvPr>
        </p:nvSpPr>
        <p:spPr/>
        <p:txBody>
          <a:bodyPr/>
          <a:lstStyle/>
          <a:p>
            <a:r>
              <a:rPr lang="en-GB" dirty="0"/>
              <a:t>Situational Leadership</a:t>
            </a:r>
          </a:p>
        </p:txBody>
      </p:sp>
      <p:sp>
        <p:nvSpPr>
          <p:cNvPr id="4" name="Rectangle 3">
            <a:extLst>
              <a:ext uri="{FF2B5EF4-FFF2-40B4-BE49-F238E27FC236}">
                <a16:creationId xmlns:a16="http://schemas.microsoft.com/office/drawing/2014/main" id="{116716C7-5BB4-408A-8619-5D4D9279AA10}"/>
              </a:ext>
            </a:extLst>
          </p:cNvPr>
          <p:cNvSpPr/>
          <p:nvPr/>
        </p:nvSpPr>
        <p:spPr>
          <a:xfrm>
            <a:off x="1331640" y="455361"/>
            <a:ext cx="5464366" cy="376776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Arrow Connector 4">
            <a:extLst>
              <a:ext uri="{FF2B5EF4-FFF2-40B4-BE49-F238E27FC236}">
                <a16:creationId xmlns:a16="http://schemas.microsoft.com/office/drawing/2014/main" id="{1D145242-DAF7-49A8-9E67-9CD960906555}"/>
              </a:ext>
            </a:extLst>
          </p:cNvPr>
          <p:cNvCxnSpPr>
            <a:cxnSpLocks/>
          </p:cNvCxnSpPr>
          <p:nvPr/>
        </p:nvCxnSpPr>
        <p:spPr>
          <a:xfrm flipV="1">
            <a:off x="1547664" y="626644"/>
            <a:ext cx="0" cy="354743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3F6CC642-BA20-4124-B52F-2A37B607391C}"/>
              </a:ext>
            </a:extLst>
          </p:cNvPr>
          <p:cNvCxnSpPr>
            <a:cxnSpLocks/>
          </p:cNvCxnSpPr>
          <p:nvPr/>
        </p:nvCxnSpPr>
        <p:spPr>
          <a:xfrm flipV="1">
            <a:off x="1542196" y="4198601"/>
            <a:ext cx="5300949" cy="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27BBDCA-EA5A-424F-95FA-8B2F44C5C1F1}"/>
              </a:ext>
            </a:extLst>
          </p:cNvPr>
          <p:cNvSpPr txBox="1"/>
          <p:nvPr/>
        </p:nvSpPr>
        <p:spPr>
          <a:xfrm>
            <a:off x="3540610" y="4211688"/>
            <a:ext cx="1861851" cy="369332"/>
          </a:xfrm>
          <a:prstGeom prst="rect">
            <a:avLst/>
          </a:prstGeom>
          <a:noFill/>
        </p:spPr>
        <p:txBody>
          <a:bodyPr wrap="square" rtlCol="0">
            <a:spAutoFit/>
          </a:bodyPr>
          <a:lstStyle/>
          <a:p>
            <a:r>
              <a:rPr lang="en-GB" dirty="0"/>
              <a:t>X Axis</a:t>
            </a:r>
          </a:p>
        </p:txBody>
      </p:sp>
      <p:sp>
        <p:nvSpPr>
          <p:cNvPr id="8" name="TextBox 7">
            <a:extLst>
              <a:ext uri="{FF2B5EF4-FFF2-40B4-BE49-F238E27FC236}">
                <a16:creationId xmlns:a16="http://schemas.microsoft.com/office/drawing/2014/main" id="{99DC55AC-3E32-4FAF-8572-643FD34F4D2C}"/>
              </a:ext>
            </a:extLst>
          </p:cNvPr>
          <p:cNvSpPr txBox="1"/>
          <p:nvPr/>
        </p:nvSpPr>
        <p:spPr>
          <a:xfrm rot="16200000">
            <a:off x="363114" y="1802759"/>
            <a:ext cx="1861851" cy="369332"/>
          </a:xfrm>
          <a:prstGeom prst="rect">
            <a:avLst/>
          </a:prstGeom>
          <a:noFill/>
        </p:spPr>
        <p:txBody>
          <a:bodyPr wrap="square" rtlCol="0">
            <a:spAutoFit/>
          </a:bodyPr>
          <a:lstStyle/>
          <a:p>
            <a:r>
              <a:rPr lang="en-GB" dirty="0"/>
              <a:t>Y Axis</a:t>
            </a:r>
          </a:p>
        </p:txBody>
      </p:sp>
      <p:sp>
        <p:nvSpPr>
          <p:cNvPr id="9" name="TextBox 8">
            <a:extLst>
              <a:ext uri="{FF2B5EF4-FFF2-40B4-BE49-F238E27FC236}">
                <a16:creationId xmlns:a16="http://schemas.microsoft.com/office/drawing/2014/main" id="{2F9247EF-4FBC-43AC-8705-552E174A90C2}"/>
              </a:ext>
            </a:extLst>
          </p:cNvPr>
          <p:cNvSpPr txBox="1"/>
          <p:nvPr/>
        </p:nvSpPr>
        <p:spPr>
          <a:xfrm>
            <a:off x="3523909" y="4545699"/>
            <a:ext cx="1861851" cy="369332"/>
          </a:xfrm>
          <a:prstGeom prst="rect">
            <a:avLst/>
          </a:prstGeom>
          <a:noFill/>
        </p:spPr>
        <p:txBody>
          <a:bodyPr wrap="square" rtlCol="0">
            <a:spAutoFit/>
          </a:bodyPr>
          <a:lstStyle/>
          <a:p>
            <a:r>
              <a:rPr lang="en-GB" dirty="0"/>
              <a:t>Skill</a:t>
            </a:r>
          </a:p>
        </p:txBody>
      </p:sp>
      <p:sp>
        <p:nvSpPr>
          <p:cNvPr id="10" name="TextBox 9">
            <a:extLst>
              <a:ext uri="{FF2B5EF4-FFF2-40B4-BE49-F238E27FC236}">
                <a16:creationId xmlns:a16="http://schemas.microsoft.com/office/drawing/2014/main" id="{6EE4E584-FC54-400F-A50F-EF7E77E3A2D1}"/>
              </a:ext>
            </a:extLst>
          </p:cNvPr>
          <p:cNvSpPr txBox="1"/>
          <p:nvPr/>
        </p:nvSpPr>
        <p:spPr>
          <a:xfrm rot="16200000">
            <a:off x="139395" y="1542522"/>
            <a:ext cx="1861851" cy="369332"/>
          </a:xfrm>
          <a:prstGeom prst="rect">
            <a:avLst/>
          </a:prstGeom>
          <a:noFill/>
        </p:spPr>
        <p:txBody>
          <a:bodyPr wrap="square" rtlCol="0">
            <a:spAutoFit/>
          </a:bodyPr>
          <a:lstStyle/>
          <a:p>
            <a:r>
              <a:rPr lang="en-GB" dirty="0"/>
              <a:t>Will</a:t>
            </a:r>
          </a:p>
        </p:txBody>
      </p:sp>
      <p:sp>
        <p:nvSpPr>
          <p:cNvPr id="11" name="Rectangle 10">
            <a:extLst>
              <a:ext uri="{FF2B5EF4-FFF2-40B4-BE49-F238E27FC236}">
                <a16:creationId xmlns:a16="http://schemas.microsoft.com/office/drawing/2014/main" id="{23B5E49D-3808-43B1-88A2-C4D56619510F}"/>
              </a:ext>
            </a:extLst>
          </p:cNvPr>
          <p:cNvSpPr/>
          <p:nvPr/>
        </p:nvSpPr>
        <p:spPr>
          <a:xfrm>
            <a:off x="1685580" y="987981"/>
            <a:ext cx="1992406" cy="13660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Telling</a:t>
            </a:r>
          </a:p>
        </p:txBody>
      </p:sp>
      <p:sp>
        <p:nvSpPr>
          <p:cNvPr id="12" name="Rectangle 11">
            <a:extLst>
              <a:ext uri="{FF2B5EF4-FFF2-40B4-BE49-F238E27FC236}">
                <a16:creationId xmlns:a16="http://schemas.microsoft.com/office/drawing/2014/main" id="{0E6F9307-8C93-4530-9256-E5A6C730D7EF}"/>
              </a:ext>
            </a:extLst>
          </p:cNvPr>
          <p:cNvSpPr/>
          <p:nvPr/>
        </p:nvSpPr>
        <p:spPr>
          <a:xfrm>
            <a:off x="3915578" y="1034267"/>
            <a:ext cx="1992406" cy="13660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Delegating</a:t>
            </a:r>
          </a:p>
        </p:txBody>
      </p:sp>
      <p:sp>
        <p:nvSpPr>
          <p:cNvPr id="13" name="Rectangle 12">
            <a:extLst>
              <a:ext uri="{FF2B5EF4-FFF2-40B4-BE49-F238E27FC236}">
                <a16:creationId xmlns:a16="http://schemas.microsoft.com/office/drawing/2014/main" id="{6FBF4A84-C67A-48DE-9A6A-0854C292F335}"/>
              </a:ext>
            </a:extLst>
          </p:cNvPr>
          <p:cNvSpPr/>
          <p:nvPr/>
        </p:nvSpPr>
        <p:spPr>
          <a:xfrm>
            <a:off x="1680000" y="2613391"/>
            <a:ext cx="1992406" cy="13660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Selling</a:t>
            </a:r>
          </a:p>
        </p:txBody>
      </p:sp>
      <p:sp>
        <p:nvSpPr>
          <p:cNvPr id="14" name="Rectangle 13">
            <a:extLst>
              <a:ext uri="{FF2B5EF4-FFF2-40B4-BE49-F238E27FC236}">
                <a16:creationId xmlns:a16="http://schemas.microsoft.com/office/drawing/2014/main" id="{2C8FEA6E-A8FD-4969-990B-B3F3A2436B82}"/>
              </a:ext>
            </a:extLst>
          </p:cNvPr>
          <p:cNvSpPr/>
          <p:nvPr/>
        </p:nvSpPr>
        <p:spPr>
          <a:xfrm>
            <a:off x="3915578" y="2588962"/>
            <a:ext cx="1992406" cy="13660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Participating</a:t>
            </a:r>
          </a:p>
        </p:txBody>
      </p:sp>
    </p:spTree>
    <p:extLst>
      <p:ext uri="{BB962C8B-B14F-4D97-AF65-F5344CB8AC3E}">
        <p14:creationId xmlns:p14="http://schemas.microsoft.com/office/powerpoint/2010/main" val="1935276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animBg="1"/>
      <p:bldP spid="12" grpId="0" animBg="1"/>
      <p:bldP spid="13"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2F001-9476-484F-B4C6-16CB596D8196}"/>
              </a:ext>
            </a:extLst>
          </p:cNvPr>
          <p:cNvSpPr>
            <a:spLocks noGrp="1"/>
          </p:cNvSpPr>
          <p:nvPr>
            <p:ph type="ctrTitle"/>
          </p:nvPr>
        </p:nvSpPr>
        <p:spPr>
          <a:xfrm>
            <a:off x="685800" y="293505"/>
            <a:ext cx="7772400" cy="657225"/>
          </a:xfrm>
        </p:spPr>
        <p:txBody>
          <a:bodyPr>
            <a:normAutofit fontScale="90000"/>
          </a:bodyPr>
          <a:lstStyle/>
          <a:p>
            <a:r>
              <a:rPr lang="en-GB" dirty="0">
                <a:solidFill>
                  <a:schemeClr val="tx1"/>
                </a:solidFill>
              </a:rPr>
              <a:t>Management Capabilities</a:t>
            </a:r>
          </a:p>
        </p:txBody>
      </p:sp>
      <p:grpSp>
        <p:nvGrpSpPr>
          <p:cNvPr id="3" name="Group 2">
            <a:extLst>
              <a:ext uri="{FF2B5EF4-FFF2-40B4-BE49-F238E27FC236}">
                <a16:creationId xmlns:a16="http://schemas.microsoft.com/office/drawing/2014/main" id="{D8E205BC-161D-44E9-B9A3-A36D51AE1FF5}"/>
              </a:ext>
            </a:extLst>
          </p:cNvPr>
          <p:cNvGrpSpPr/>
          <p:nvPr/>
        </p:nvGrpSpPr>
        <p:grpSpPr>
          <a:xfrm>
            <a:off x="679363" y="836712"/>
            <a:ext cx="6076068" cy="4516960"/>
            <a:chOff x="628723" y="2280492"/>
            <a:chExt cx="5498491" cy="3639647"/>
          </a:xfrm>
        </p:grpSpPr>
        <p:cxnSp>
          <p:nvCxnSpPr>
            <p:cNvPr id="6" name="Straight Arrow Connector 5">
              <a:extLst>
                <a:ext uri="{FF2B5EF4-FFF2-40B4-BE49-F238E27FC236}">
                  <a16:creationId xmlns:a16="http://schemas.microsoft.com/office/drawing/2014/main" id="{C6A779BA-EDA9-4841-BE08-4D21B6315A58}"/>
                </a:ext>
              </a:extLst>
            </p:cNvPr>
            <p:cNvCxnSpPr/>
            <p:nvPr/>
          </p:nvCxnSpPr>
          <p:spPr>
            <a:xfrm flipV="1">
              <a:off x="991518" y="2280492"/>
              <a:ext cx="0" cy="3316077"/>
            </a:xfrm>
            <a:prstGeom prst="straightConnector1">
              <a:avLst/>
            </a:prstGeom>
            <a:ln w="571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D2F58275-7C37-48C7-88FE-6F6C7498F4A1}"/>
                </a:ext>
              </a:extLst>
            </p:cNvPr>
            <p:cNvCxnSpPr>
              <a:cxnSpLocks/>
            </p:cNvCxnSpPr>
            <p:nvPr/>
          </p:nvCxnSpPr>
          <p:spPr>
            <a:xfrm flipV="1">
              <a:off x="980501" y="5594733"/>
              <a:ext cx="5146713" cy="1"/>
            </a:xfrm>
            <a:prstGeom prst="straightConnector1">
              <a:avLst/>
            </a:prstGeom>
            <a:ln w="571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C5131C42-A278-4141-A4BB-880B591A3C2E}"/>
                </a:ext>
              </a:extLst>
            </p:cNvPr>
            <p:cNvSpPr/>
            <p:nvPr/>
          </p:nvSpPr>
          <p:spPr>
            <a:xfrm flipH="1">
              <a:off x="1090669" y="3415228"/>
              <a:ext cx="4738674" cy="209320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3 w 10000"/>
                <a:gd name="connsiteY0" fmla="*/ 7481 h 10000"/>
                <a:gd name="connsiteX1" fmla="*/ 10000 w 10000"/>
                <a:gd name="connsiteY1" fmla="*/ 0 h 10000"/>
                <a:gd name="connsiteX2" fmla="*/ 10000 w 10000"/>
                <a:gd name="connsiteY2" fmla="*/ 10000 h 10000"/>
                <a:gd name="connsiteX3" fmla="*/ 0 w 10000"/>
                <a:gd name="connsiteY3" fmla="*/ 10000 h 10000"/>
                <a:gd name="connsiteX4" fmla="*/ 23 w 10000"/>
                <a:gd name="connsiteY4" fmla="*/ 7481 h 10000"/>
                <a:gd name="connsiteX0" fmla="*/ 2 w 10003"/>
                <a:gd name="connsiteY0" fmla="*/ 7454 h 10000"/>
                <a:gd name="connsiteX1" fmla="*/ 10003 w 10003"/>
                <a:gd name="connsiteY1" fmla="*/ 0 h 10000"/>
                <a:gd name="connsiteX2" fmla="*/ 10003 w 10003"/>
                <a:gd name="connsiteY2" fmla="*/ 10000 h 10000"/>
                <a:gd name="connsiteX3" fmla="*/ 3 w 10003"/>
                <a:gd name="connsiteY3" fmla="*/ 10000 h 10000"/>
                <a:gd name="connsiteX4" fmla="*/ 2 w 10003"/>
                <a:gd name="connsiteY4" fmla="*/ 7454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3" h="10000">
                  <a:moveTo>
                    <a:pt x="2" y="7454"/>
                  </a:moveTo>
                  <a:lnTo>
                    <a:pt x="10003" y="0"/>
                  </a:lnTo>
                  <a:lnTo>
                    <a:pt x="10003" y="10000"/>
                  </a:lnTo>
                  <a:lnTo>
                    <a:pt x="3" y="10000"/>
                  </a:lnTo>
                  <a:cubicBezTo>
                    <a:pt x="11" y="9160"/>
                    <a:pt x="-6" y="8294"/>
                    <a:pt x="2" y="745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r>
                <a:rPr lang="en-GB" sz="2800" dirty="0">
                  <a:solidFill>
                    <a:srgbClr val="FFFFFF"/>
                  </a:solidFill>
                </a:rPr>
                <a:t>Technical Skills</a:t>
              </a:r>
            </a:p>
          </p:txBody>
        </p:sp>
        <p:sp>
          <p:nvSpPr>
            <p:cNvPr id="11" name="TextBox 10">
              <a:extLst>
                <a:ext uri="{FF2B5EF4-FFF2-40B4-BE49-F238E27FC236}">
                  <a16:creationId xmlns:a16="http://schemas.microsoft.com/office/drawing/2014/main" id="{1FFD7D1F-347B-4376-B7AA-244A1E2EE129}"/>
                </a:ext>
              </a:extLst>
            </p:cNvPr>
            <p:cNvSpPr txBox="1"/>
            <p:nvPr/>
          </p:nvSpPr>
          <p:spPr>
            <a:xfrm>
              <a:off x="2879456" y="5622541"/>
              <a:ext cx="1828800" cy="297598"/>
            </a:xfrm>
            <a:prstGeom prst="rect">
              <a:avLst/>
            </a:prstGeom>
            <a:noFill/>
          </p:spPr>
          <p:txBody>
            <a:bodyPr wrap="square" rtlCol="0">
              <a:spAutoFit/>
            </a:bodyPr>
            <a:lstStyle/>
            <a:p>
              <a:r>
                <a:rPr lang="en-GB" dirty="0"/>
                <a:t>Seniority</a:t>
              </a:r>
            </a:p>
          </p:txBody>
        </p:sp>
        <p:sp>
          <p:nvSpPr>
            <p:cNvPr id="12" name="TextBox 11">
              <a:extLst>
                <a:ext uri="{FF2B5EF4-FFF2-40B4-BE49-F238E27FC236}">
                  <a16:creationId xmlns:a16="http://schemas.microsoft.com/office/drawing/2014/main" id="{929368C6-488A-4A98-95BB-2FD4E54871EE}"/>
                </a:ext>
              </a:extLst>
            </p:cNvPr>
            <p:cNvSpPr txBox="1"/>
            <p:nvPr/>
          </p:nvSpPr>
          <p:spPr>
            <a:xfrm rot="16200000">
              <a:off x="-118565" y="3141253"/>
              <a:ext cx="1828800" cy="334224"/>
            </a:xfrm>
            <a:prstGeom prst="rect">
              <a:avLst/>
            </a:prstGeom>
            <a:noFill/>
          </p:spPr>
          <p:txBody>
            <a:bodyPr wrap="square" rtlCol="0">
              <a:spAutoFit/>
            </a:bodyPr>
            <a:lstStyle/>
            <a:p>
              <a:r>
                <a:rPr lang="en-GB" dirty="0"/>
                <a:t>Required Skill</a:t>
              </a:r>
            </a:p>
          </p:txBody>
        </p:sp>
        <p:sp>
          <p:nvSpPr>
            <p:cNvPr id="14" name="Flowchart: Manual Input 8">
              <a:extLst>
                <a:ext uri="{FF2B5EF4-FFF2-40B4-BE49-F238E27FC236}">
                  <a16:creationId xmlns:a16="http://schemas.microsoft.com/office/drawing/2014/main" id="{E8E3741F-38EB-4F9D-93FA-5DF9E34F52FA}"/>
                </a:ext>
              </a:extLst>
            </p:cNvPr>
            <p:cNvSpPr/>
            <p:nvPr/>
          </p:nvSpPr>
          <p:spPr>
            <a:xfrm flipH="1">
              <a:off x="1085059" y="2713951"/>
              <a:ext cx="4742937" cy="2205401"/>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3 w 10000"/>
                <a:gd name="connsiteY0" fmla="*/ 7481 h 10000"/>
                <a:gd name="connsiteX1" fmla="*/ 10000 w 10000"/>
                <a:gd name="connsiteY1" fmla="*/ 0 h 10000"/>
                <a:gd name="connsiteX2" fmla="*/ 10000 w 10000"/>
                <a:gd name="connsiteY2" fmla="*/ 10000 h 10000"/>
                <a:gd name="connsiteX3" fmla="*/ 0 w 10000"/>
                <a:gd name="connsiteY3" fmla="*/ 10000 h 10000"/>
                <a:gd name="connsiteX4" fmla="*/ 23 w 10000"/>
                <a:gd name="connsiteY4" fmla="*/ 7481 h 10000"/>
                <a:gd name="connsiteX0" fmla="*/ 2 w 10003"/>
                <a:gd name="connsiteY0" fmla="*/ 7454 h 10000"/>
                <a:gd name="connsiteX1" fmla="*/ 10003 w 10003"/>
                <a:gd name="connsiteY1" fmla="*/ 0 h 10000"/>
                <a:gd name="connsiteX2" fmla="*/ 10003 w 10003"/>
                <a:gd name="connsiteY2" fmla="*/ 10000 h 10000"/>
                <a:gd name="connsiteX3" fmla="*/ 3 w 10003"/>
                <a:gd name="connsiteY3" fmla="*/ 10000 h 10000"/>
                <a:gd name="connsiteX4" fmla="*/ 2 w 10003"/>
                <a:gd name="connsiteY4" fmla="*/ 7454 h 10000"/>
                <a:gd name="connsiteX0" fmla="*/ 0 w 10060"/>
                <a:gd name="connsiteY0" fmla="*/ 30 h 10000"/>
                <a:gd name="connsiteX1" fmla="*/ 10060 w 10060"/>
                <a:gd name="connsiteY1" fmla="*/ 0 h 10000"/>
                <a:gd name="connsiteX2" fmla="*/ 10060 w 10060"/>
                <a:gd name="connsiteY2" fmla="*/ 10000 h 10000"/>
                <a:gd name="connsiteX3" fmla="*/ 60 w 10060"/>
                <a:gd name="connsiteY3" fmla="*/ 10000 h 10000"/>
                <a:gd name="connsiteX4" fmla="*/ 0 w 10060"/>
                <a:gd name="connsiteY4" fmla="*/ 30 h 10000"/>
                <a:gd name="connsiteX0" fmla="*/ 0 w 10060"/>
                <a:gd name="connsiteY0" fmla="*/ 30 h 10000"/>
                <a:gd name="connsiteX1" fmla="*/ 10060 w 10060"/>
                <a:gd name="connsiteY1" fmla="*/ 0 h 10000"/>
                <a:gd name="connsiteX2" fmla="*/ 10048 w 10060"/>
                <a:gd name="connsiteY2" fmla="*/ 2121 h 10000"/>
                <a:gd name="connsiteX3" fmla="*/ 60 w 10060"/>
                <a:gd name="connsiteY3" fmla="*/ 10000 h 10000"/>
                <a:gd name="connsiteX4" fmla="*/ 0 w 10060"/>
                <a:gd name="connsiteY4" fmla="*/ 30 h 10000"/>
                <a:gd name="connsiteX0" fmla="*/ 0 w 10060"/>
                <a:gd name="connsiteY0" fmla="*/ 30 h 10000"/>
                <a:gd name="connsiteX1" fmla="*/ 10060 w 10060"/>
                <a:gd name="connsiteY1" fmla="*/ 0 h 10000"/>
                <a:gd name="connsiteX2" fmla="*/ 10048 w 10060"/>
                <a:gd name="connsiteY2" fmla="*/ 3113 h 10000"/>
                <a:gd name="connsiteX3" fmla="*/ 60 w 10060"/>
                <a:gd name="connsiteY3" fmla="*/ 10000 h 10000"/>
                <a:gd name="connsiteX4" fmla="*/ 0 w 10060"/>
                <a:gd name="connsiteY4" fmla="*/ 30 h 10000"/>
                <a:gd name="connsiteX0" fmla="*/ 0 w 10060"/>
                <a:gd name="connsiteY0" fmla="*/ 30 h 10536"/>
                <a:gd name="connsiteX1" fmla="*/ 10060 w 10060"/>
                <a:gd name="connsiteY1" fmla="*/ 0 h 10536"/>
                <a:gd name="connsiteX2" fmla="*/ 10048 w 10060"/>
                <a:gd name="connsiteY2" fmla="*/ 3113 h 10536"/>
                <a:gd name="connsiteX3" fmla="*/ 48 w 10060"/>
                <a:gd name="connsiteY3" fmla="*/ 10536 h 10536"/>
                <a:gd name="connsiteX4" fmla="*/ 0 w 10060"/>
                <a:gd name="connsiteY4" fmla="*/ 30 h 10536"/>
                <a:gd name="connsiteX0" fmla="*/ 0 w 10096"/>
                <a:gd name="connsiteY0" fmla="*/ 57 h 10536"/>
                <a:gd name="connsiteX1" fmla="*/ 10096 w 10096"/>
                <a:gd name="connsiteY1" fmla="*/ 0 h 10536"/>
                <a:gd name="connsiteX2" fmla="*/ 10084 w 10096"/>
                <a:gd name="connsiteY2" fmla="*/ 3113 h 10536"/>
                <a:gd name="connsiteX3" fmla="*/ 84 w 10096"/>
                <a:gd name="connsiteY3" fmla="*/ 10536 h 10536"/>
                <a:gd name="connsiteX4" fmla="*/ 0 w 10096"/>
                <a:gd name="connsiteY4" fmla="*/ 57 h 10536"/>
                <a:gd name="connsiteX0" fmla="*/ 2 w 10027"/>
                <a:gd name="connsiteY0" fmla="*/ 84 h 10536"/>
                <a:gd name="connsiteX1" fmla="*/ 10027 w 10027"/>
                <a:gd name="connsiteY1" fmla="*/ 0 h 10536"/>
                <a:gd name="connsiteX2" fmla="*/ 10015 w 10027"/>
                <a:gd name="connsiteY2" fmla="*/ 3113 h 10536"/>
                <a:gd name="connsiteX3" fmla="*/ 15 w 10027"/>
                <a:gd name="connsiteY3" fmla="*/ 10536 h 10536"/>
                <a:gd name="connsiteX4" fmla="*/ 2 w 10027"/>
                <a:gd name="connsiteY4" fmla="*/ 84 h 10536"/>
                <a:gd name="connsiteX0" fmla="*/ 1 w 10038"/>
                <a:gd name="connsiteY0" fmla="*/ 30 h 10536"/>
                <a:gd name="connsiteX1" fmla="*/ 10038 w 10038"/>
                <a:gd name="connsiteY1" fmla="*/ 0 h 10536"/>
                <a:gd name="connsiteX2" fmla="*/ 10026 w 10038"/>
                <a:gd name="connsiteY2" fmla="*/ 3113 h 10536"/>
                <a:gd name="connsiteX3" fmla="*/ 26 w 10038"/>
                <a:gd name="connsiteY3" fmla="*/ 10536 h 10536"/>
                <a:gd name="connsiteX4" fmla="*/ 1 w 10038"/>
                <a:gd name="connsiteY4" fmla="*/ 30 h 10536"/>
                <a:gd name="connsiteX0" fmla="*/ 0 w 10049"/>
                <a:gd name="connsiteY0" fmla="*/ 30 h 10536"/>
                <a:gd name="connsiteX1" fmla="*/ 10049 w 10049"/>
                <a:gd name="connsiteY1" fmla="*/ 0 h 10536"/>
                <a:gd name="connsiteX2" fmla="*/ 10037 w 10049"/>
                <a:gd name="connsiteY2" fmla="*/ 3113 h 10536"/>
                <a:gd name="connsiteX3" fmla="*/ 37 w 10049"/>
                <a:gd name="connsiteY3" fmla="*/ 10536 h 10536"/>
                <a:gd name="connsiteX4" fmla="*/ 0 w 10049"/>
                <a:gd name="connsiteY4" fmla="*/ 30 h 10536"/>
                <a:gd name="connsiteX0" fmla="*/ 22 w 10012"/>
                <a:gd name="connsiteY0" fmla="*/ 30 h 10536"/>
                <a:gd name="connsiteX1" fmla="*/ 10012 w 10012"/>
                <a:gd name="connsiteY1" fmla="*/ 0 h 10536"/>
                <a:gd name="connsiteX2" fmla="*/ 10000 w 10012"/>
                <a:gd name="connsiteY2" fmla="*/ 3113 h 10536"/>
                <a:gd name="connsiteX3" fmla="*/ 0 w 10012"/>
                <a:gd name="connsiteY3" fmla="*/ 10536 h 10536"/>
                <a:gd name="connsiteX4" fmla="*/ 22 w 10012"/>
                <a:gd name="connsiteY4" fmla="*/ 30 h 10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2" h="10536">
                  <a:moveTo>
                    <a:pt x="22" y="30"/>
                  </a:moveTo>
                  <a:lnTo>
                    <a:pt x="10012" y="0"/>
                  </a:lnTo>
                  <a:cubicBezTo>
                    <a:pt x="10008" y="1038"/>
                    <a:pt x="10004" y="2075"/>
                    <a:pt x="10000" y="3113"/>
                  </a:cubicBezTo>
                  <a:lnTo>
                    <a:pt x="0" y="10536"/>
                  </a:lnTo>
                  <a:cubicBezTo>
                    <a:pt x="8" y="9696"/>
                    <a:pt x="14" y="870"/>
                    <a:pt x="22" y="3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a:r>
                <a:rPr lang="en-GB" sz="2800" dirty="0">
                  <a:solidFill>
                    <a:srgbClr val="FFFFFF"/>
                  </a:solidFill>
                </a:rPr>
                <a:t>Interpersonal Skills</a:t>
              </a:r>
            </a:p>
          </p:txBody>
        </p:sp>
      </p:grpSp>
    </p:spTree>
    <p:extLst>
      <p:ext uri="{BB962C8B-B14F-4D97-AF65-F5344CB8AC3E}">
        <p14:creationId xmlns:p14="http://schemas.microsoft.com/office/powerpoint/2010/main" val="5167492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09981-45C1-4C17-A16D-1574773514CE}"/>
              </a:ext>
            </a:extLst>
          </p:cNvPr>
          <p:cNvSpPr>
            <a:spLocks noGrp="1"/>
          </p:cNvSpPr>
          <p:nvPr>
            <p:ph type="ctrTitle"/>
          </p:nvPr>
        </p:nvSpPr>
        <p:spPr>
          <a:xfrm>
            <a:off x="547576" y="728663"/>
            <a:ext cx="7772400" cy="657225"/>
          </a:xfrm>
        </p:spPr>
        <p:txBody>
          <a:bodyPr/>
          <a:lstStyle/>
          <a:p>
            <a:r>
              <a:rPr lang="en-GB" dirty="0"/>
              <a:t>Today’s subjects…</a:t>
            </a:r>
          </a:p>
        </p:txBody>
      </p:sp>
      <p:sp>
        <p:nvSpPr>
          <p:cNvPr id="3" name="Content Placeholder 2">
            <a:extLst>
              <a:ext uri="{FF2B5EF4-FFF2-40B4-BE49-F238E27FC236}">
                <a16:creationId xmlns:a16="http://schemas.microsoft.com/office/drawing/2014/main" id="{EFBD1784-79F5-4D93-99D6-54580B43C860}"/>
              </a:ext>
            </a:extLst>
          </p:cNvPr>
          <p:cNvSpPr>
            <a:spLocks noGrp="1"/>
          </p:cNvSpPr>
          <p:nvPr>
            <p:ph type="body" sz="quarter" idx="10"/>
          </p:nvPr>
        </p:nvSpPr>
        <p:spPr>
          <a:xfrm>
            <a:off x="547576" y="1834039"/>
            <a:ext cx="7772400" cy="3596723"/>
          </a:xfrm>
        </p:spPr>
        <p:txBody>
          <a:bodyPr/>
          <a:lstStyle/>
          <a:p>
            <a:r>
              <a:rPr lang="en-GB" sz="2800" dirty="0"/>
              <a:t>Management</a:t>
            </a:r>
          </a:p>
          <a:p>
            <a:pPr lvl="1"/>
            <a:r>
              <a:rPr lang="en-GB" sz="2700" dirty="0"/>
              <a:t>What it is?</a:t>
            </a:r>
          </a:p>
          <a:p>
            <a:pPr lvl="1"/>
            <a:r>
              <a:rPr lang="en-GB" sz="2700" dirty="0"/>
              <a:t>The role of a manager?</a:t>
            </a:r>
          </a:p>
          <a:p>
            <a:pPr lvl="1"/>
            <a:r>
              <a:rPr lang="en-GB" sz="2700" dirty="0"/>
              <a:t>Theories of management?</a:t>
            </a:r>
          </a:p>
          <a:p>
            <a:pPr lvl="1"/>
            <a:r>
              <a:rPr lang="en-GB" sz="2700" dirty="0"/>
              <a:t>Relationship to leadership</a:t>
            </a:r>
          </a:p>
        </p:txBody>
      </p:sp>
      <p:pic>
        <p:nvPicPr>
          <p:cNvPr id="11266" name="Picture 2" descr="Image result for thumbs up"/>
          <p:cNvPicPr>
            <a:picLocks noChangeAspect="1" noChangeArrowheads="1"/>
          </p:cNvPicPr>
          <p:nvPr/>
        </p:nvPicPr>
        <p:blipFill rotWithShape="1">
          <a:blip r:embed="rId2">
            <a:extLst>
              <a:ext uri="{28A0092B-C50C-407E-A947-70E740481C1C}">
                <a14:useLocalDpi xmlns:a14="http://schemas.microsoft.com/office/drawing/2010/main" val="0"/>
              </a:ext>
            </a:extLst>
          </a:blip>
          <a:srcRect l="31169" t="22197" r="34146" b="20500"/>
          <a:stretch/>
        </p:blipFill>
        <p:spPr bwMode="auto">
          <a:xfrm>
            <a:off x="5741581" y="1834039"/>
            <a:ext cx="2652824" cy="2110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81072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result for small steps to reach big goal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463" y="176462"/>
            <a:ext cx="8792483" cy="6529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79317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2534</TotalTime>
  <Words>1722</Words>
  <Application>Microsoft Office PowerPoint</Application>
  <PresentationFormat>On-screen Show (4:3)</PresentationFormat>
  <Paragraphs>225</Paragraphs>
  <Slides>32</Slides>
  <Notes>21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Myriad Pro</vt:lpstr>
      <vt:lpstr>Verdana</vt:lpstr>
      <vt:lpstr>20140311PresentationUWTSDTemplate</vt:lpstr>
      <vt:lpstr>  Managing in complex environments: Strategies, Insights and Solutions MICE SPBD 7006 Week 7 (Lecture 7)</vt:lpstr>
      <vt:lpstr>Last week we talked about…</vt:lpstr>
      <vt:lpstr>Today’s subjects…</vt:lpstr>
      <vt:lpstr>Are you a “Good” boss?</vt:lpstr>
      <vt:lpstr>PowerPoint Presentation</vt:lpstr>
      <vt:lpstr>What makes a great manager?</vt:lpstr>
      <vt:lpstr>Today’s BIG IDEA</vt:lpstr>
      <vt:lpstr>This week we’ll discuss…</vt:lpstr>
      <vt:lpstr>What do managers do?</vt:lpstr>
      <vt:lpstr>Management is Big &amp; Complex</vt:lpstr>
      <vt:lpstr>A Warning</vt:lpstr>
      <vt:lpstr>Management is “making things happen”</vt:lpstr>
      <vt:lpstr>Watson (1986) states that management is </vt:lpstr>
      <vt:lpstr>5.9 million private business in UK in 2019</vt:lpstr>
      <vt:lpstr>PowerPoint Presentation</vt:lpstr>
      <vt:lpstr>Traditionally managerial activities…</vt:lpstr>
      <vt:lpstr>More recently…</vt:lpstr>
      <vt:lpstr>What is the difference between leadership and management?</vt:lpstr>
      <vt:lpstr>PowerPoint Presentation</vt:lpstr>
      <vt:lpstr>According to the CMI</vt:lpstr>
      <vt:lpstr>PowerPoint Presentation</vt:lpstr>
      <vt:lpstr>Theory X and Y of Management (Douglas McGregor)</vt:lpstr>
      <vt:lpstr>Blake &amp; Morton’s Theory of Managerial  Behaviour</vt:lpstr>
      <vt:lpstr>PowerPoint Presentation</vt:lpstr>
      <vt:lpstr>What is the difference between leadership     Leadership &amp; Management? (recap)</vt:lpstr>
      <vt:lpstr>PowerPoint Presentation</vt:lpstr>
      <vt:lpstr>The two are not independent</vt:lpstr>
      <vt:lpstr>Leadership vs Management</vt:lpstr>
      <vt:lpstr>Situational Leadership</vt:lpstr>
      <vt:lpstr>Management Capabilities</vt:lpstr>
      <vt:lpstr>Today’s subjects…</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152</cp:revision>
  <cp:lastPrinted>2018-07-09T15:27:01Z</cp:lastPrinted>
  <dcterms:created xsi:type="dcterms:W3CDTF">2002-10-07T19:43:58Z</dcterms:created>
  <dcterms:modified xsi:type="dcterms:W3CDTF">2020-06-15T11:15:49Z</dcterms:modified>
</cp:coreProperties>
</file>