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594"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4D2F445-DEAA-4464-B594-ABE1AB5228F0}" type="datetimeFigureOut">
              <a:rPr lang="en-US" smtClean="0"/>
              <a:t>7/10/26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3853419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2F445-DEAA-4464-B594-ABE1AB5228F0}" type="datetimeFigureOut">
              <a:rPr lang="en-US" smtClean="0"/>
              <a:t>7/10/26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3275311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D2F445-DEAA-4464-B594-ABE1AB5228F0}" type="datetimeFigureOut">
              <a:rPr lang="en-US" smtClean="0"/>
              <a:t>7/10/26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2203201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D2F445-DEAA-4464-B594-ABE1AB5228F0}" type="datetimeFigureOut">
              <a:rPr lang="en-US" smtClean="0"/>
              <a:t>7/10/26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2250979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D2F445-DEAA-4464-B594-ABE1AB5228F0}" type="datetimeFigureOut">
              <a:rPr lang="en-US" smtClean="0"/>
              <a:t>7/10/26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1916946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D2F445-DEAA-4464-B594-ABE1AB5228F0}" type="datetimeFigureOut">
              <a:rPr lang="en-US" smtClean="0"/>
              <a:t>7/10/26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230758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2F445-DEAA-4464-B594-ABE1AB5228F0}" type="datetimeFigureOut">
              <a:rPr lang="en-US" smtClean="0"/>
              <a:t>7/10/26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105525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D2F445-DEAA-4464-B594-ABE1AB5228F0}" type="datetimeFigureOut">
              <a:rPr lang="en-US" smtClean="0"/>
              <a:t>7/10/26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1061868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D2F445-DEAA-4464-B594-ABE1AB5228F0}" type="datetimeFigureOut">
              <a:rPr lang="en-US" smtClean="0"/>
              <a:t>7/10/26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628484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2F445-DEAA-4464-B594-ABE1AB5228F0}" type="datetimeFigureOut">
              <a:rPr lang="en-US" smtClean="0"/>
              <a:t>7/10/26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3646803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D2F445-DEAA-4464-B594-ABE1AB5228F0}" type="datetimeFigureOut">
              <a:rPr lang="en-US" smtClean="0"/>
              <a:t>7/10/26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4B9171-BFD8-4B59-B0ED-25E0F8473823}" type="slidenum">
              <a:rPr lang="en-US" smtClean="0"/>
              <a:t>‹#›</a:t>
            </a:fld>
            <a:endParaRPr lang="en-US"/>
          </a:p>
        </p:txBody>
      </p:sp>
    </p:spTree>
    <p:extLst>
      <p:ext uri="{BB962C8B-B14F-4D97-AF65-F5344CB8AC3E}">
        <p14:creationId xmlns:p14="http://schemas.microsoft.com/office/powerpoint/2010/main" val="4025391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D2F445-DEAA-4464-B594-ABE1AB5228F0}" type="datetimeFigureOut">
              <a:rPr lang="en-US" smtClean="0"/>
              <a:t>7/10/26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4B9171-BFD8-4B59-B0ED-25E0F8473823}" type="slidenum">
              <a:rPr lang="en-US" smtClean="0"/>
              <a:t>‹#›</a:t>
            </a:fld>
            <a:endParaRPr lang="en-US"/>
          </a:p>
        </p:txBody>
      </p:sp>
    </p:spTree>
    <p:extLst>
      <p:ext uri="{BB962C8B-B14F-4D97-AF65-F5344CB8AC3E}">
        <p14:creationId xmlns:p14="http://schemas.microsoft.com/office/powerpoint/2010/main" val="1698772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6625936" y="-13855"/>
            <a:ext cx="2446626" cy="3290455"/>
          </a:xfrm>
          <a:prstGeom prst="roundRect">
            <a:avLst/>
          </a:prstGeom>
          <a:solidFill>
            <a:schemeClr val="tx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just"/>
            <a:r>
              <a:rPr lang="en-GB" sz="800" b="1" dirty="0"/>
              <a:t>Introduction</a:t>
            </a:r>
            <a:endParaRPr lang="en-US" sz="800" b="1" dirty="0"/>
          </a:p>
          <a:p>
            <a:pPr algn="just"/>
            <a:r>
              <a:rPr lang="en-GB" sz="800" i="1" dirty="0"/>
              <a:t>Emotional intelligence (EI)</a:t>
            </a:r>
            <a:r>
              <a:rPr lang="en-GB" sz="800" dirty="0"/>
              <a:t> is defined as the ability that assists in understanding, managing and making use of emotions in a way that supports effective thinking (Singh et al., 2022). In university group projects, students usually have different personalities, diverse levels of commitment and communication styles. These differences can create stress, conflict and poor collaboration among the team members even when all the members have strong academy skills. Studies help in understanding that successful teamwork depends on social as well as emotional skills as much as it depends on technical abilities of a person. Students having higher emotional intelligence are more likely to communicate and in a respectful manner, respond positively to the feedback being offered, manage pressure and maintain productive relationships with others. The aim of this poster is to explore the way emotional intelligence assists in enhancing teamwork, allow students to regulate their own emotions and further improves collaboration with the help of empathy, contributing to better group performance and overall learning outcomes.</a:t>
            </a:r>
            <a:endParaRPr lang="en-US" sz="800" dirty="0"/>
          </a:p>
        </p:txBody>
      </p:sp>
      <p:sp>
        <p:nvSpPr>
          <p:cNvPr id="5" name="Rectangle 4"/>
          <p:cNvSpPr/>
          <p:nvPr/>
        </p:nvSpPr>
        <p:spPr>
          <a:xfrm>
            <a:off x="2438400" y="6927"/>
            <a:ext cx="4267202" cy="48607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Emotional Intelligence</a:t>
            </a:r>
          </a:p>
          <a:p>
            <a:pPr algn="ctr"/>
            <a:r>
              <a:rPr lang="en-US" b="1" dirty="0"/>
              <a:t>Lupsa Ionela Olivia 2416880.              Lecture </a:t>
            </a:r>
            <a:r>
              <a:rPr lang="en-US" b="1" dirty="0" err="1"/>
              <a:t>name:Kazeem</a:t>
            </a:r>
            <a:r>
              <a:rPr lang="en-US" b="1" dirty="0"/>
              <a:t> </a:t>
            </a:r>
            <a:r>
              <a:rPr lang="en-US" b="1" dirty="0" err="1"/>
              <a:t>Oseni</a:t>
            </a:r>
            <a:endParaRPr lang="en-US" b="1" dirty="0"/>
          </a:p>
        </p:txBody>
      </p:sp>
      <p:sp>
        <p:nvSpPr>
          <p:cNvPr id="6" name="Rectangle 5"/>
          <p:cNvSpPr/>
          <p:nvPr/>
        </p:nvSpPr>
        <p:spPr>
          <a:xfrm>
            <a:off x="2438400" y="464127"/>
            <a:ext cx="4187536" cy="3241963"/>
          </a:xfrm>
          <a:prstGeom prst="rect">
            <a:avLst/>
          </a:prstGeom>
          <a:solidFill>
            <a:schemeClr val="bg2"/>
          </a:solidFill>
        </p:spPr>
        <p:style>
          <a:lnRef idx="2">
            <a:schemeClr val="accent6"/>
          </a:lnRef>
          <a:fillRef idx="1">
            <a:schemeClr val="lt1"/>
          </a:fillRef>
          <a:effectRef idx="0">
            <a:schemeClr val="accent6"/>
          </a:effectRef>
          <a:fontRef idx="minor">
            <a:schemeClr val="dk1"/>
          </a:fontRef>
        </p:style>
        <p:txBody>
          <a:bodyPr rtlCol="0" anchor="ctr"/>
          <a:lstStyle/>
          <a:p>
            <a:r>
              <a:rPr lang="en-GB" sz="800" dirty="0"/>
              <a:t>Group projects usually create a lot of pressure due to deadlines, presentation work and shared responsibility. Emotional intelligence plays a critical role in allowing students to manage these pressures by </a:t>
            </a:r>
            <a:r>
              <a:rPr lang="en-GB" sz="800" i="1" dirty="0"/>
              <a:t>identifying emotions before they start affecting their behaviour and decision-making</a:t>
            </a:r>
            <a:r>
              <a:rPr lang="en-GB" sz="800" dirty="0"/>
              <a:t> abilities. The ability to regulate one's emotions supports consistent performance even when challenges arise.</a:t>
            </a:r>
            <a:endParaRPr lang="en-US" sz="800" dirty="0"/>
          </a:p>
          <a:p>
            <a:r>
              <a:rPr lang="en-GB" sz="800" i="1" dirty="0"/>
              <a:t>Lazarus and </a:t>
            </a:r>
            <a:r>
              <a:rPr lang="en-GB" sz="800" i="1" dirty="0" err="1"/>
              <a:t>Folkman’s</a:t>
            </a:r>
            <a:r>
              <a:rPr lang="en-GB" sz="800" i="1" dirty="0"/>
              <a:t> Transactional model</a:t>
            </a:r>
            <a:r>
              <a:rPr lang="en-GB" sz="800" dirty="0"/>
              <a:t> of stress helps in highlighting that stress depends on how people interpret a situation as compared to the situation itself (Vazquez, 2025) For instance, considering a situation where an assignment is required to be submitted within a short deadline, two different students will have different reactions because one might see the situation as being manageable while the other might start feeling overwhelmed. This reveals that emotional regulation usually begins when a person is able to identify their thoughts and emotional reactions rather than fixating on external events.</a:t>
            </a:r>
          </a:p>
          <a:p>
            <a:r>
              <a:rPr lang="en-GB" sz="800" b="1" dirty="0"/>
              <a:t>Section 3- Understanding Others' Emotions	</a:t>
            </a:r>
            <a:endParaRPr lang="en-US" sz="800" b="1" dirty="0"/>
          </a:p>
          <a:p>
            <a:r>
              <a:rPr lang="en-US" sz="800" dirty="0"/>
              <a:t>It is necessary to understand the emotions of other for successful teamwork since students usually experience pressure in different ways. Some students might express their frustration openly while others become quiet or withdraw from any discussion. Emotional intelligence allows students to </a:t>
            </a:r>
            <a:r>
              <a:rPr lang="en-US" sz="800" dirty="0" err="1"/>
              <a:t>recognise</a:t>
            </a:r>
            <a:r>
              <a:rPr lang="en-US" sz="800" dirty="0"/>
              <a:t> these emotional differences and respond with empathy rather than </a:t>
            </a:r>
            <a:r>
              <a:rPr lang="en-US" sz="800" dirty="0" err="1"/>
              <a:t>judgement</a:t>
            </a:r>
            <a:r>
              <a:rPr lang="en-US" sz="800" dirty="0"/>
              <a:t>.</a:t>
            </a:r>
          </a:p>
          <a:p>
            <a:r>
              <a:rPr lang="en-US" sz="800" i="1" dirty="0"/>
              <a:t>Empathy </a:t>
            </a:r>
            <a:r>
              <a:rPr lang="en-US" sz="800" dirty="0"/>
              <a:t>is considered as a critical factor beneficial for enhancing team communication and collaboration. One of the most critical strategies that can help in building empathy is active listening. Active listening means offering undivided attention to a person, asking clarifying questions and acknowledging the concerns of the speaker (</a:t>
            </a:r>
            <a:r>
              <a:rPr lang="en-US" sz="800" dirty="0" err="1"/>
              <a:t>Paramole</a:t>
            </a:r>
            <a:r>
              <a:rPr lang="en-US" sz="800" dirty="0"/>
              <a:t> et al., 2024). Perspective-taking, on the other hand, encourages students to consider how personal circumstances are impacting their </a:t>
            </a:r>
            <a:r>
              <a:rPr lang="en-US" sz="800" dirty="0" err="1"/>
              <a:t>behaviour</a:t>
            </a:r>
            <a:r>
              <a:rPr lang="en-US" sz="800" dirty="0"/>
              <a:t>. </a:t>
            </a:r>
          </a:p>
          <a:p>
            <a:endParaRPr lang="en-US" sz="800" dirty="0"/>
          </a:p>
        </p:txBody>
      </p:sp>
      <p:sp>
        <p:nvSpPr>
          <p:cNvPr id="7" name="Rounded Rectangle 6"/>
          <p:cNvSpPr/>
          <p:nvPr/>
        </p:nvSpPr>
        <p:spPr>
          <a:xfrm>
            <a:off x="76200" y="76200"/>
            <a:ext cx="2362200" cy="3515360"/>
          </a:xfrm>
          <a:prstGeom prst="round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just"/>
            <a:r>
              <a:rPr lang="en-GB" sz="750" b="1" dirty="0"/>
              <a:t>Section 1: EI in Teamwork</a:t>
            </a:r>
            <a:endParaRPr lang="en-US" sz="750" b="1" dirty="0"/>
          </a:p>
          <a:p>
            <a:pPr algn="just"/>
            <a:r>
              <a:rPr lang="en-GB" sz="750" dirty="0"/>
              <a:t>Apart from a lack of academic ability, a group project can also fail as a result of poor communication, conflict among members and unequal participation. Emotional intelligence allows students to identify these issues early on and respond in a better manner that assists in enhancing their collaboration. As per the competency model proposed by </a:t>
            </a:r>
            <a:r>
              <a:rPr lang="en-GB" sz="750" dirty="0" err="1"/>
              <a:t>Goleman</a:t>
            </a:r>
            <a:r>
              <a:rPr lang="en-GB" sz="750" dirty="0"/>
              <a:t> (1998), self-awareness, emotional regulation, social skills and empathy are seen to work together in order to enhance team performance.</a:t>
            </a:r>
            <a:endParaRPr lang="en-US" sz="750" dirty="0"/>
          </a:p>
          <a:p>
            <a:pPr algn="just"/>
            <a:r>
              <a:rPr lang="en-GB" sz="750" i="1" dirty="0"/>
              <a:t>Self-awareness</a:t>
            </a:r>
            <a:r>
              <a:rPr lang="en-GB" sz="750" dirty="0"/>
              <a:t> enables students to identify their emotional triggers during stressful situations such as receiving criticism or missing deadlines (Hackett and </a:t>
            </a:r>
            <a:r>
              <a:rPr lang="en-GB" sz="750" dirty="0" err="1"/>
              <a:t>Hortman</a:t>
            </a:r>
            <a:r>
              <a:rPr lang="en-GB" sz="750" dirty="0"/>
              <a:t>, 2008). This awareness helps in reducing emotional reaction and supports rational decision-making processes. This contributes to </a:t>
            </a:r>
            <a:r>
              <a:rPr lang="en-GB" sz="750" i="1" dirty="0"/>
              <a:t>self-management</a:t>
            </a:r>
            <a:r>
              <a:rPr lang="en-GB" sz="750" dirty="0"/>
              <a:t> where students start regulating frustration and respond professionally rather than reacting emotionally. </a:t>
            </a:r>
            <a:r>
              <a:rPr lang="en-GB" sz="750" i="1" dirty="0"/>
              <a:t>Social awareness</a:t>
            </a:r>
            <a:r>
              <a:rPr lang="en-GB" sz="750" dirty="0"/>
              <a:t> helps in enhancing this process as it assists students to understand the emotions, concerns and perspectives of their teammates. For instance, quieter members might not be disengaged; maybe they feel overwhelmed. </a:t>
            </a:r>
            <a:r>
              <a:rPr lang="en-GB" sz="750" i="1" dirty="0"/>
              <a:t>Relationship management</a:t>
            </a:r>
            <a:r>
              <a:rPr lang="en-GB" sz="750" dirty="0"/>
              <a:t> helps in building on self-management and social awareness by encouraging open communication.</a:t>
            </a:r>
            <a:endParaRPr lang="en-US" sz="750" dirty="0"/>
          </a:p>
        </p:txBody>
      </p:sp>
      <p:sp>
        <p:nvSpPr>
          <p:cNvPr id="8" name="Rounded Rectangle 7"/>
          <p:cNvSpPr/>
          <p:nvPr/>
        </p:nvSpPr>
        <p:spPr>
          <a:xfrm>
            <a:off x="4123025" y="4800601"/>
            <a:ext cx="5022273" cy="2057399"/>
          </a:xfrm>
          <a:prstGeom prst="roundRect">
            <a:avLst/>
          </a:prstGeom>
          <a:solidFill>
            <a:schemeClr val="bg2">
              <a:lumMod val="5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800" b="1" dirty="0"/>
              <a:t>Conclusion and Recommendations </a:t>
            </a:r>
            <a:endParaRPr lang="en-US" sz="800" b="1" dirty="0"/>
          </a:p>
          <a:p>
            <a:r>
              <a:rPr lang="en-GB" sz="800" dirty="0"/>
              <a:t>Emotional intelligence (EI) is a critical skill that enables students to work in an effective manner in university group projects. Academic knowledge along with technical skills are beneficial for supporting task completion, while emotional intelligence is seen to strengthen communication, cooperation and trust building.</a:t>
            </a:r>
          </a:p>
          <a:p>
            <a:pPr algn="just"/>
            <a:r>
              <a:rPr lang="en-GB" sz="800" dirty="0"/>
              <a:t>It is important that </a:t>
            </a:r>
            <a:r>
              <a:rPr lang="en-GB" sz="800" i="1" dirty="0"/>
              <a:t>students regularly practice EI</a:t>
            </a:r>
            <a:r>
              <a:rPr lang="en-GB" sz="800" dirty="0"/>
              <a:t> in order to enhance their emotional regulation since EI is not a fixed personal trait (</a:t>
            </a:r>
            <a:r>
              <a:rPr lang="en-GB" sz="800" dirty="0" err="1"/>
              <a:t>Antonopoulou</a:t>
            </a:r>
            <a:r>
              <a:rPr lang="en-GB" sz="800" dirty="0"/>
              <a:t>, 2023). For example, after attending a meeting, students should write down their emotional triggers in a journal, since it will allow them to identify an area that needs improvement. Practising active listening by allowing others to speak without interruption is seen to encourage mutual respect and empathy. It is necessary to make use of </a:t>
            </a:r>
            <a:r>
              <a:rPr lang="en-GB" sz="800" i="1" dirty="0"/>
              <a:t>mindfulness methods like calming down</a:t>
            </a:r>
            <a:r>
              <a:rPr lang="en-GB" sz="800" dirty="0"/>
              <a:t> during an emotionally triggering situation and pausing to think practically about the situation. Students should also try to ask for </a:t>
            </a:r>
            <a:r>
              <a:rPr lang="en-GB" sz="800" i="1" dirty="0"/>
              <a:t>constructive feedback from the teammate</a:t>
            </a:r>
            <a:r>
              <a:rPr lang="en-GB" sz="800" dirty="0"/>
              <a:t> and think about the way that communication is affecting the group (</a:t>
            </a:r>
            <a:r>
              <a:rPr lang="en-GB" sz="800" dirty="0" err="1"/>
              <a:t>Lerchenfeldt</a:t>
            </a:r>
            <a:r>
              <a:rPr lang="en-GB" sz="800" dirty="0"/>
              <a:t> et al., 2023). It is important to outline clear expectations, assign roles based on individual strengths and schedule regular progress meetings, which can help in avoiding confusion.</a:t>
            </a:r>
            <a:endParaRPr lang="en-US" sz="800" dirty="0"/>
          </a:p>
        </p:txBody>
      </p:sp>
      <p:sp>
        <p:nvSpPr>
          <p:cNvPr id="9" name="Rounded Rectangle 8"/>
          <p:cNvSpPr/>
          <p:nvPr/>
        </p:nvSpPr>
        <p:spPr>
          <a:xfrm>
            <a:off x="76200" y="3706090"/>
            <a:ext cx="4038600" cy="3144985"/>
          </a:xfrm>
          <a:prstGeom prst="roundRect">
            <a:avLst/>
          </a:prstGeom>
          <a:solidFill>
            <a:schemeClr val="accent2">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800" b="1" dirty="0"/>
              <a:t>Reference list</a:t>
            </a:r>
            <a:endParaRPr lang="en-US" sz="800" b="1" dirty="0"/>
          </a:p>
          <a:p>
            <a:r>
              <a:rPr lang="en-GB" sz="800" dirty="0"/>
              <a:t>Ahmad, R., Nawaz, M.R., </a:t>
            </a:r>
            <a:r>
              <a:rPr lang="en-GB" sz="800" dirty="0" err="1"/>
              <a:t>Ishaq</a:t>
            </a:r>
            <a:r>
              <a:rPr lang="en-GB" sz="800" dirty="0"/>
              <a:t>, M.I., Khan, M.M. and Ashraf, H.A., (2023). Social exchange theory: Systematic review and future directions. </a:t>
            </a:r>
            <a:r>
              <a:rPr lang="en-GB" sz="800" i="1" dirty="0"/>
              <a:t>Frontiers in psychology</a:t>
            </a:r>
            <a:r>
              <a:rPr lang="en-GB" sz="800" dirty="0"/>
              <a:t>, </a:t>
            </a:r>
            <a:r>
              <a:rPr lang="en-GB" sz="800" i="1" dirty="0"/>
              <a:t>13</a:t>
            </a:r>
            <a:r>
              <a:rPr lang="en-GB" sz="800" dirty="0"/>
              <a:t>, p.1015921.</a:t>
            </a:r>
            <a:endParaRPr lang="en-US" sz="800" dirty="0"/>
          </a:p>
          <a:p>
            <a:r>
              <a:rPr lang="en-GB" sz="800" dirty="0" err="1"/>
              <a:t>Antonopoulou</a:t>
            </a:r>
            <a:r>
              <a:rPr lang="en-GB" sz="800" dirty="0"/>
              <a:t>, H., (2023). Personality traits and the growth of emotional intelligence. A systematic evaluation. </a:t>
            </a:r>
            <a:r>
              <a:rPr lang="en-GB" sz="800" i="1" dirty="0" err="1"/>
              <a:t>Technium</a:t>
            </a:r>
            <a:r>
              <a:rPr lang="en-GB" sz="800" i="1" dirty="0"/>
              <a:t> Education and Humanities</a:t>
            </a:r>
            <a:r>
              <a:rPr lang="en-GB" sz="800" dirty="0"/>
              <a:t>, </a:t>
            </a:r>
            <a:r>
              <a:rPr lang="en-GB" sz="800" i="1" dirty="0"/>
              <a:t>6</a:t>
            </a:r>
            <a:r>
              <a:rPr lang="en-GB" sz="800" dirty="0"/>
              <a:t>, pp.173-184.</a:t>
            </a:r>
            <a:endParaRPr lang="en-US" sz="800" dirty="0"/>
          </a:p>
          <a:p>
            <a:r>
              <a:rPr lang="en-GB" sz="800" dirty="0" err="1"/>
              <a:t>Bamber</a:t>
            </a:r>
            <a:r>
              <a:rPr lang="en-GB" sz="800" dirty="0"/>
              <a:t>, M.D. and Schneider, J.K., (2022). College students’ perceptions of mindfulness-based interventions: A narrative review of the qualitative research. </a:t>
            </a:r>
            <a:r>
              <a:rPr lang="en-GB" sz="800" i="1" dirty="0"/>
              <a:t>Current Psychology</a:t>
            </a:r>
            <a:r>
              <a:rPr lang="en-GB" sz="800" dirty="0"/>
              <a:t>, </a:t>
            </a:r>
            <a:r>
              <a:rPr lang="en-GB" sz="800" i="1" dirty="0"/>
              <a:t>41</a:t>
            </a:r>
            <a:r>
              <a:rPr lang="en-GB" sz="800" dirty="0"/>
              <a:t>(2), pp.667-680.</a:t>
            </a:r>
            <a:endParaRPr lang="en-US" sz="800" dirty="0"/>
          </a:p>
          <a:p>
            <a:r>
              <a:rPr lang="en-GB" sz="800" dirty="0"/>
              <a:t>Caruso, D.R., </a:t>
            </a:r>
            <a:r>
              <a:rPr lang="en-GB" sz="800" dirty="0" err="1"/>
              <a:t>Salovey</a:t>
            </a:r>
            <a:r>
              <a:rPr lang="en-GB" sz="800" dirty="0"/>
              <a:t>, P., Brackett, M. and Mayer, J.D., (2015). The ability model of emotional intelligence. </a:t>
            </a:r>
            <a:r>
              <a:rPr lang="en-GB" sz="800" i="1" dirty="0"/>
              <a:t>Positive psychology in practice: Promoting human flourishing in work, health, education, and everyday life</a:t>
            </a:r>
            <a:r>
              <a:rPr lang="en-GB" sz="800" dirty="0"/>
              <a:t>, pp.543-558.</a:t>
            </a:r>
            <a:endParaRPr lang="en-US" sz="800" dirty="0"/>
          </a:p>
          <a:p>
            <a:r>
              <a:rPr lang="en-GB" sz="800" dirty="0"/>
              <a:t>Edmondson, A.C., (2018). </a:t>
            </a:r>
            <a:r>
              <a:rPr lang="en-GB" sz="800" i="1" dirty="0"/>
              <a:t>The fearless organization: Creating psychological safety in the workplace for learning, innovation, and growth</a:t>
            </a:r>
            <a:r>
              <a:rPr lang="en-GB" sz="800" dirty="0"/>
              <a:t>. John Wiley &amp; Sons.</a:t>
            </a:r>
            <a:endParaRPr lang="en-US" sz="800" dirty="0"/>
          </a:p>
          <a:p>
            <a:r>
              <a:rPr lang="en-GB" sz="800" dirty="0"/>
              <a:t>Hackett, P.T. and </a:t>
            </a:r>
            <a:r>
              <a:rPr lang="en-GB" sz="800" dirty="0" err="1"/>
              <a:t>Hortman</a:t>
            </a:r>
            <a:r>
              <a:rPr lang="en-GB" sz="800" dirty="0"/>
              <a:t>, J.W., (2008). The Relationship of emotional competencies to transformational leadership: Using a corporate model to assess the dispositions of educational leaders. </a:t>
            </a:r>
            <a:r>
              <a:rPr lang="en-GB" sz="800" i="1" dirty="0"/>
              <a:t>Journal of Educational Research &amp; Policy Studies</a:t>
            </a:r>
            <a:r>
              <a:rPr lang="en-GB" sz="800" dirty="0"/>
              <a:t>, </a:t>
            </a:r>
            <a:r>
              <a:rPr lang="en-GB" sz="800" i="1" dirty="0"/>
              <a:t>8</a:t>
            </a:r>
            <a:r>
              <a:rPr lang="en-GB" sz="800" dirty="0"/>
              <a:t>(1), pp.92-111.</a:t>
            </a:r>
            <a:endParaRPr lang="en-US" sz="800" dirty="0"/>
          </a:p>
          <a:p>
            <a:r>
              <a:rPr lang="en-GB" sz="800" dirty="0" err="1"/>
              <a:t>Lerchenfeldt</a:t>
            </a:r>
            <a:r>
              <a:rPr lang="en-GB" sz="800" dirty="0"/>
              <a:t>, S., </a:t>
            </a:r>
            <a:r>
              <a:rPr lang="en-GB" sz="800" dirty="0" err="1"/>
              <a:t>Kamel-ElSayed</a:t>
            </a:r>
            <a:r>
              <a:rPr lang="en-GB" sz="800" dirty="0"/>
              <a:t>, S., </a:t>
            </a:r>
            <a:r>
              <a:rPr lang="en-GB" sz="800" dirty="0" err="1"/>
              <a:t>Patino</a:t>
            </a:r>
            <a:r>
              <a:rPr lang="en-GB" sz="800" dirty="0"/>
              <a:t>, G., Loftus, S. and Thomas, D.M., (2023). A qualitative analysis on the effectiveness of peer feedback in team-based learning. </a:t>
            </a:r>
            <a:r>
              <a:rPr lang="en-GB" sz="800" i="1" dirty="0"/>
              <a:t>Medical Science Educator</a:t>
            </a:r>
            <a:r>
              <a:rPr lang="en-GB" sz="800" dirty="0"/>
              <a:t>, </a:t>
            </a:r>
            <a:r>
              <a:rPr lang="en-GB" sz="800" i="1" dirty="0"/>
              <a:t>33</a:t>
            </a:r>
            <a:r>
              <a:rPr lang="en-GB" sz="800" dirty="0"/>
              <a:t>(4), pp.893-902.</a:t>
            </a:r>
            <a:endParaRPr lang="en-US" sz="800" dirty="0"/>
          </a:p>
          <a:p>
            <a:r>
              <a:rPr lang="en-GB" sz="800" dirty="0" err="1"/>
              <a:t>Paramole</a:t>
            </a:r>
            <a:r>
              <a:rPr lang="en-GB" sz="800" dirty="0"/>
              <a:t>, O.C., </a:t>
            </a:r>
            <a:r>
              <a:rPr lang="en-GB" sz="800" dirty="0" err="1"/>
              <a:t>Adeoye</a:t>
            </a:r>
            <a:r>
              <a:rPr lang="en-GB" sz="800" dirty="0"/>
              <a:t>, M.A., </a:t>
            </a:r>
            <a:r>
              <a:rPr lang="en-GB" sz="800" dirty="0" err="1"/>
              <a:t>Arowosaye</a:t>
            </a:r>
            <a:r>
              <a:rPr lang="en-GB" sz="800" dirty="0"/>
              <a:t>, S.A. and </a:t>
            </a:r>
            <a:r>
              <a:rPr lang="en-GB" sz="800" dirty="0" err="1"/>
              <a:t>Ibikunle</a:t>
            </a:r>
            <a:r>
              <a:rPr lang="en-GB" sz="800" dirty="0"/>
              <a:t>, Y.A., (2024). The impact of active listening on student engagement and learning outcomes in educational settings. </a:t>
            </a:r>
            <a:r>
              <a:rPr lang="en-GB" sz="800" i="1" dirty="0"/>
              <a:t>International Journal of Universal Education</a:t>
            </a:r>
            <a:r>
              <a:rPr lang="en-GB" sz="800" dirty="0"/>
              <a:t>, </a:t>
            </a:r>
            <a:r>
              <a:rPr lang="en-GB" sz="800" i="1" dirty="0"/>
              <a:t>2</a:t>
            </a:r>
            <a:r>
              <a:rPr lang="en-GB" sz="800" dirty="0"/>
              <a:t>(2), pp.77-89.</a:t>
            </a:r>
            <a:endParaRPr lang="en-US" sz="8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4161" y="3297382"/>
            <a:ext cx="2478782" cy="16587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3347">
            <a:off x="3962238" y="3711842"/>
            <a:ext cx="2656287" cy="10183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293853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1260</Words>
  <Application>Microsoft Office PowerPoint</Application>
  <PresentationFormat>Expunere pe ecran (4:3)</PresentationFormat>
  <Paragraphs>23</Paragraphs>
  <Slides>1</Slides>
  <Notes>0</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ferenc gheorghe lupsa</cp:lastModifiedBy>
  <cp:revision>2</cp:revision>
  <dcterms:created xsi:type="dcterms:W3CDTF">2026-07-02T13:56:50Z</dcterms:created>
  <dcterms:modified xsi:type="dcterms:W3CDTF">2026-07-10T10:43:35Z</dcterms:modified>
</cp:coreProperties>
</file>