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8" r:id="rId5"/>
    <p:sldId id="315" r:id="rId6"/>
    <p:sldId id="256" r:id="rId7"/>
    <p:sldId id="257" r:id="rId8"/>
    <p:sldId id="330" r:id="rId9"/>
    <p:sldId id="329" r:id="rId10"/>
    <p:sldId id="318" r:id="rId11"/>
    <p:sldId id="316" r:id="rId12"/>
    <p:sldId id="285" r:id="rId13"/>
    <p:sldId id="260" r:id="rId14"/>
    <p:sldId id="326" r:id="rId15"/>
    <p:sldId id="282" r:id="rId16"/>
    <p:sldId id="310" r:id="rId17"/>
    <p:sldId id="303" r:id="rId18"/>
    <p:sldId id="313" r:id="rId19"/>
    <p:sldId id="328" r:id="rId20"/>
    <p:sldId id="288" r:id="rId21"/>
    <p:sldId id="323" r:id="rId22"/>
    <p:sldId id="322" r:id="rId23"/>
    <p:sldId id="308" r:id="rId24"/>
  </p:sldIdLst>
  <p:sldSz cx="12192000" cy="6858000"/>
  <p:notesSz cx="6889750" cy="9671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3242ED7-FA47-D78B-B399-E089D7B307D4}" name="Delyth Ifan" initials="DI" userId="S::delyth.ifan@llyfrau.cymru::faccf744-088e-4d44-95dc-a78571d5d6eb"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47084" autoAdjust="0"/>
  </p:normalViewPr>
  <p:slideViewPr>
    <p:cSldViewPr snapToGrid="0">
      <p:cViewPr varScale="1">
        <p:scale>
          <a:sx n="29" d="100"/>
          <a:sy n="29" d="100"/>
        </p:scale>
        <p:origin x="19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Jones" userId="f2bc1be3-b1ef-4a24-953e-2ccf0abc7a2a" providerId="ADAL" clId="{29A90ABC-6113-47B2-8A78-4BFC7CBC7699}"/>
    <pc:docChg chg="undo custSel addSld delSld modSld">
      <pc:chgData name="Bethan Jones" userId="f2bc1be3-b1ef-4a24-953e-2ccf0abc7a2a" providerId="ADAL" clId="{29A90ABC-6113-47B2-8A78-4BFC7CBC7699}" dt="2026-02-09T09:20:23.309" v="26" actId="20577"/>
      <pc:docMkLst>
        <pc:docMk/>
      </pc:docMkLst>
      <pc:sldChg chg="modNotesTx">
        <pc:chgData name="Bethan Jones" userId="f2bc1be3-b1ef-4a24-953e-2ccf0abc7a2a" providerId="ADAL" clId="{29A90ABC-6113-47B2-8A78-4BFC7CBC7699}" dt="2026-02-09T09:18:04.468" v="2" actId="20577"/>
        <pc:sldMkLst>
          <pc:docMk/>
          <pc:sldMk cId="4287298697" sldId="256"/>
        </pc:sldMkLst>
      </pc:sldChg>
      <pc:sldChg chg="modNotesTx">
        <pc:chgData name="Bethan Jones" userId="f2bc1be3-b1ef-4a24-953e-2ccf0abc7a2a" providerId="ADAL" clId="{29A90ABC-6113-47B2-8A78-4BFC7CBC7699}" dt="2026-02-09T09:18:08.474" v="3" actId="20577"/>
        <pc:sldMkLst>
          <pc:docMk/>
          <pc:sldMk cId="2324158340" sldId="257"/>
        </pc:sldMkLst>
      </pc:sldChg>
      <pc:sldChg chg="modNotesTx">
        <pc:chgData name="Bethan Jones" userId="f2bc1be3-b1ef-4a24-953e-2ccf0abc7a2a" providerId="ADAL" clId="{29A90ABC-6113-47B2-8A78-4BFC7CBC7699}" dt="2026-02-09T09:17:56.994" v="0" actId="20577"/>
        <pc:sldMkLst>
          <pc:docMk/>
          <pc:sldMk cId="3865611456" sldId="258"/>
        </pc:sldMkLst>
      </pc:sldChg>
      <pc:sldChg chg="modNotesTx">
        <pc:chgData name="Bethan Jones" userId="f2bc1be3-b1ef-4a24-953e-2ccf0abc7a2a" providerId="ADAL" clId="{29A90ABC-6113-47B2-8A78-4BFC7CBC7699}" dt="2026-02-09T09:19:42.221" v="10" actId="6549"/>
        <pc:sldMkLst>
          <pc:docMk/>
          <pc:sldMk cId="2982807819" sldId="282"/>
        </pc:sldMkLst>
      </pc:sldChg>
      <pc:sldChg chg="modNotesTx">
        <pc:chgData name="Bethan Jones" userId="f2bc1be3-b1ef-4a24-953e-2ccf0abc7a2a" providerId="ADAL" clId="{29A90ABC-6113-47B2-8A78-4BFC7CBC7699}" dt="2026-02-09T09:18:32.208" v="7" actId="20577"/>
        <pc:sldMkLst>
          <pc:docMk/>
          <pc:sldMk cId="3699464930" sldId="285"/>
        </pc:sldMkLst>
      </pc:sldChg>
      <pc:sldChg chg="modNotesTx">
        <pc:chgData name="Bethan Jones" userId="f2bc1be3-b1ef-4a24-953e-2ccf0abc7a2a" providerId="ADAL" clId="{29A90ABC-6113-47B2-8A78-4BFC7CBC7699}" dt="2026-02-09T09:20:09.727" v="22" actId="20577"/>
        <pc:sldMkLst>
          <pc:docMk/>
          <pc:sldMk cId="1437196799" sldId="288"/>
        </pc:sldMkLst>
      </pc:sldChg>
      <pc:sldChg chg="modNotesTx">
        <pc:chgData name="Bethan Jones" userId="f2bc1be3-b1ef-4a24-953e-2ccf0abc7a2a" providerId="ADAL" clId="{29A90ABC-6113-47B2-8A78-4BFC7CBC7699}" dt="2026-02-09T09:19:57.484" v="19" actId="20577"/>
        <pc:sldMkLst>
          <pc:docMk/>
          <pc:sldMk cId="3468587410" sldId="303"/>
        </pc:sldMkLst>
      </pc:sldChg>
      <pc:sldChg chg="modNotesTx">
        <pc:chgData name="Bethan Jones" userId="f2bc1be3-b1ef-4a24-953e-2ccf0abc7a2a" providerId="ADAL" clId="{29A90ABC-6113-47B2-8A78-4BFC7CBC7699}" dt="2026-02-09T09:20:23.309" v="26" actId="20577"/>
        <pc:sldMkLst>
          <pc:docMk/>
          <pc:sldMk cId="4224386949" sldId="308"/>
        </pc:sldMkLst>
      </pc:sldChg>
      <pc:sldChg chg="modNotesTx">
        <pc:chgData name="Bethan Jones" userId="f2bc1be3-b1ef-4a24-953e-2ccf0abc7a2a" providerId="ADAL" clId="{29A90ABC-6113-47B2-8A78-4BFC7CBC7699}" dt="2026-02-09T09:19:49.854" v="15" actId="20577"/>
        <pc:sldMkLst>
          <pc:docMk/>
          <pc:sldMk cId="3802606969" sldId="310"/>
        </pc:sldMkLst>
      </pc:sldChg>
      <pc:sldChg chg="modNotesTx">
        <pc:chgData name="Bethan Jones" userId="f2bc1be3-b1ef-4a24-953e-2ccf0abc7a2a" providerId="ADAL" clId="{29A90ABC-6113-47B2-8A78-4BFC7CBC7699}" dt="2026-02-09T09:20:02.647" v="20" actId="20577"/>
        <pc:sldMkLst>
          <pc:docMk/>
          <pc:sldMk cId="2467985398" sldId="313"/>
        </pc:sldMkLst>
      </pc:sldChg>
      <pc:sldChg chg="modNotesTx">
        <pc:chgData name="Bethan Jones" userId="f2bc1be3-b1ef-4a24-953e-2ccf0abc7a2a" providerId="ADAL" clId="{29A90ABC-6113-47B2-8A78-4BFC7CBC7699}" dt="2026-02-09T09:18:00.352" v="1" actId="20577"/>
        <pc:sldMkLst>
          <pc:docMk/>
          <pc:sldMk cId="2768299738" sldId="315"/>
        </pc:sldMkLst>
      </pc:sldChg>
      <pc:sldChg chg="modNotesTx">
        <pc:chgData name="Bethan Jones" userId="f2bc1be3-b1ef-4a24-953e-2ccf0abc7a2a" providerId="ADAL" clId="{29A90ABC-6113-47B2-8A78-4BFC7CBC7699}" dt="2026-02-09T09:18:29.171" v="6" actId="20577"/>
        <pc:sldMkLst>
          <pc:docMk/>
          <pc:sldMk cId="3061447825" sldId="316"/>
        </pc:sldMkLst>
      </pc:sldChg>
      <pc:sldChg chg="modNotesTx">
        <pc:chgData name="Bethan Jones" userId="f2bc1be3-b1ef-4a24-953e-2ccf0abc7a2a" providerId="ADAL" clId="{29A90ABC-6113-47B2-8A78-4BFC7CBC7699}" dt="2026-02-09T09:20:18.057" v="24" actId="20577"/>
        <pc:sldMkLst>
          <pc:docMk/>
          <pc:sldMk cId="2431075626" sldId="322"/>
        </pc:sldMkLst>
      </pc:sldChg>
      <pc:sldChg chg="modNotesTx">
        <pc:chgData name="Bethan Jones" userId="f2bc1be3-b1ef-4a24-953e-2ccf0abc7a2a" providerId="ADAL" clId="{29A90ABC-6113-47B2-8A78-4BFC7CBC7699}" dt="2026-02-09T09:20:14.304" v="23" actId="20577"/>
        <pc:sldMkLst>
          <pc:docMk/>
          <pc:sldMk cId="1699829888" sldId="323"/>
        </pc:sldMkLst>
      </pc:sldChg>
      <pc:sldChg chg="add del">
        <pc:chgData name="Bethan Jones" userId="f2bc1be3-b1ef-4a24-953e-2ccf0abc7a2a" providerId="ADAL" clId="{29A90ABC-6113-47B2-8A78-4BFC7CBC7699}" dt="2026-02-09T09:18:47.557" v="9" actId="47"/>
        <pc:sldMkLst>
          <pc:docMk/>
          <pc:sldMk cId="4276900439" sldId="326"/>
        </pc:sldMkLst>
      </pc:sldChg>
      <pc:sldChg chg="modNotesTx">
        <pc:chgData name="Bethan Jones" userId="f2bc1be3-b1ef-4a24-953e-2ccf0abc7a2a" providerId="ADAL" clId="{29A90ABC-6113-47B2-8A78-4BFC7CBC7699}" dt="2026-02-09T09:20:05.937" v="21" actId="20577"/>
        <pc:sldMkLst>
          <pc:docMk/>
          <pc:sldMk cId="681172178" sldId="328"/>
        </pc:sldMkLst>
      </pc:sldChg>
      <pc:sldChg chg="modNotesTx">
        <pc:chgData name="Bethan Jones" userId="f2bc1be3-b1ef-4a24-953e-2ccf0abc7a2a" providerId="ADAL" clId="{29A90ABC-6113-47B2-8A78-4BFC7CBC7699}" dt="2026-02-09T09:18:21.812" v="5" actId="20577"/>
        <pc:sldMkLst>
          <pc:docMk/>
          <pc:sldMk cId="640697159" sldId="329"/>
        </pc:sldMkLst>
      </pc:sldChg>
      <pc:sldChg chg="modNotesTx">
        <pc:chgData name="Bethan Jones" userId="f2bc1be3-b1ef-4a24-953e-2ccf0abc7a2a" providerId="ADAL" clId="{29A90ABC-6113-47B2-8A78-4BFC7CBC7699}" dt="2026-02-09T09:18:13.660" v="4" actId="20577"/>
        <pc:sldMkLst>
          <pc:docMk/>
          <pc:sldMk cId="3186500175" sldId="33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E2A2FD-230A-439C-9C70-0C65CAE28F05}" type="doc">
      <dgm:prSet loTypeId="urn:microsoft.com/office/officeart/2005/8/layout/cycle4" loCatId="matrix" qsTypeId="urn:microsoft.com/office/officeart/2005/8/quickstyle/simple1" qsCatId="simple" csTypeId="urn:microsoft.com/office/officeart/2005/8/colors/colorful1" csCatId="colorful" phldr="1"/>
      <dgm:spPr/>
      <dgm:t>
        <a:bodyPr/>
        <a:lstStyle/>
        <a:p>
          <a:endParaRPr lang="cy-GB"/>
        </a:p>
      </dgm:t>
    </dgm:pt>
    <dgm:pt modelId="{CD9D65B1-DC8C-4B99-8E4B-38E2EB687BB6}">
      <dgm:prSet phldrT="[Text]" custT="1"/>
      <dgm:spPr/>
      <dgm:t>
        <a:bodyPr/>
        <a:lstStyle/>
        <a:p>
          <a:r>
            <a:rPr lang="cy-GB" sz="1800" b="1" dirty="0">
              <a:latin typeface="Aptos Display" panose="02110004020202020204"/>
            </a:rPr>
            <a:t>Teachers</a:t>
          </a:r>
          <a:r>
            <a:rPr lang="cy-GB" sz="1800" b="1" dirty="0"/>
            <a:t> </a:t>
          </a:r>
          <a:r>
            <a:rPr lang="cy-GB" sz="1800" b="1" dirty="0" err="1"/>
            <a:t>Love</a:t>
          </a:r>
          <a:r>
            <a:rPr lang="cy-GB" sz="1800" b="1" dirty="0"/>
            <a:t> </a:t>
          </a:r>
          <a:r>
            <a:rPr lang="cy-GB" sz="1800" b="1" dirty="0" err="1"/>
            <a:t>Reading</a:t>
          </a:r>
          <a:endParaRPr lang="cy-GB" sz="1800" b="1" dirty="0"/>
        </a:p>
      </dgm:t>
    </dgm:pt>
    <dgm:pt modelId="{3D72EEA5-0321-42CB-8654-040A2CAE4278}" type="parTrans" cxnId="{F05FEEC2-95A3-4098-834F-67706E215050}">
      <dgm:prSet/>
      <dgm:spPr/>
      <dgm:t>
        <a:bodyPr/>
        <a:lstStyle/>
        <a:p>
          <a:endParaRPr lang="cy-GB"/>
        </a:p>
      </dgm:t>
    </dgm:pt>
    <dgm:pt modelId="{0B0EDB64-3CB5-4F71-BFF6-20AE960F9677}" type="sibTrans" cxnId="{F05FEEC2-95A3-4098-834F-67706E215050}">
      <dgm:prSet/>
      <dgm:spPr/>
      <dgm:t>
        <a:bodyPr/>
        <a:lstStyle/>
        <a:p>
          <a:endParaRPr lang="cy-GB"/>
        </a:p>
      </dgm:t>
    </dgm:pt>
    <dgm:pt modelId="{63F7BABC-6097-4C4B-9B48-38318AC35B00}">
      <dgm:prSet phldrT="[Text]" phldr="0" custT="1"/>
      <dgm:spPr/>
      <dgm:t>
        <a:bodyPr/>
        <a:lstStyle/>
        <a:p>
          <a:r>
            <a:rPr lang="cy-GB" sz="1800" b="1" dirty="0"/>
            <a:t>Athrawon Caru Darllen </a:t>
          </a:r>
        </a:p>
      </dgm:t>
    </dgm:pt>
    <dgm:pt modelId="{3263AF45-FB15-49F4-BDD5-7C7FF7F4A19A}" type="parTrans" cxnId="{2BB30650-D6D8-4851-AA75-F98819C1AD16}">
      <dgm:prSet/>
      <dgm:spPr/>
      <dgm:t>
        <a:bodyPr/>
        <a:lstStyle/>
        <a:p>
          <a:endParaRPr lang="cy-GB"/>
        </a:p>
      </dgm:t>
    </dgm:pt>
    <dgm:pt modelId="{BE7EE879-AA64-4873-BB63-F660B3C045F3}" type="sibTrans" cxnId="{2BB30650-D6D8-4851-AA75-F98819C1AD16}">
      <dgm:prSet/>
      <dgm:spPr/>
      <dgm:t>
        <a:bodyPr/>
        <a:lstStyle/>
        <a:p>
          <a:endParaRPr lang="cy-GB"/>
        </a:p>
      </dgm:t>
    </dgm:pt>
    <dgm:pt modelId="{CE8F59D9-97D6-4638-A1CD-37DF6AE01784}">
      <dgm:prSet phldrT="[Text]" phldr="0" custT="1"/>
      <dgm:spPr/>
      <dgm:t>
        <a:bodyPr/>
        <a:lstStyle/>
        <a:p>
          <a:r>
            <a:rPr lang="cy-GB" sz="1800" b="1" dirty="0" err="1"/>
            <a:t>BookSlam</a:t>
          </a:r>
          <a:endParaRPr lang="cy-GB" sz="1800" b="1" dirty="0"/>
        </a:p>
      </dgm:t>
    </dgm:pt>
    <dgm:pt modelId="{F26B05B8-03A8-48BC-AC0B-FE157DFEB099}" type="parTrans" cxnId="{14ED89A5-12D1-415A-9805-2A7D08565BA1}">
      <dgm:prSet/>
      <dgm:spPr/>
      <dgm:t>
        <a:bodyPr/>
        <a:lstStyle/>
        <a:p>
          <a:endParaRPr lang="cy-GB"/>
        </a:p>
      </dgm:t>
    </dgm:pt>
    <dgm:pt modelId="{54E90BE6-7E96-49D2-85B4-E1AA0BBF1B8D}" type="sibTrans" cxnId="{14ED89A5-12D1-415A-9805-2A7D08565BA1}">
      <dgm:prSet/>
      <dgm:spPr/>
      <dgm:t>
        <a:bodyPr/>
        <a:lstStyle/>
        <a:p>
          <a:endParaRPr lang="cy-GB"/>
        </a:p>
      </dgm:t>
    </dgm:pt>
    <dgm:pt modelId="{DC8E9651-B972-44F9-8F9A-4CF04664FEFD}">
      <dgm:prSet phldrT="[Text]" phldr="0" custT="1"/>
      <dgm:spPr/>
      <dgm:t>
        <a:bodyPr/>
        <a:lstStyle/>
        <a:p>
          <a:r>
            <a:rPr lang="cy-GB" sz="2000" b="1" dirty="0"/>
            <a:t>Yr Ornest Lyfrau</a:t>
          </a:r>
        </a:p>
      </dgm:t>
    </dgm:pt>
    <dgm:pt modelId="{8AE06426-59E5-4BE0-AFF1-E8C8B9967EDA}" type="parTrans" cxnId="{5633A591-D417-48E2-81A1-037FB0CC4170}">
      <dgm:prSet/>
      <dgm:spPr/>
      <dgm:t>
        <a:bodyPr/>
        <a:lstStyle/>
        <a:p>
          <a:endParaRPr lang="cy-GB"/>
        </a:p>
      </dgm:t>
    </dgm:pt>
    <dgm:pt modelId="{5B557A95-349D-430A-AFF7-244D164D134A}" type="sibTrans" cxnId="{5633A591-D417-48E2-81A1-037FB0CC4170}">
      <dgm:prSet/>
      <dgm:spPr/>
      <dgm:t>
        <a:bodyPr/>
        <a:lstStyle/>
        <a:p>
          <a:endParaRPr lang="cy-GB"/>
        </a:p>
      </dgm:t>
    </dgm:pt>
    <dgm:pt modelId="{ED7C1067-9FD5-49C3-91BF-AC9C250F1D94}">
      <dgm:prSet phldrT="[Text]" phldr="0" custT="1"/>
      <dgm:spPr/>
      <dgm:t>
        <a:bodyPr/>
        <a:lstStyle/>
        <a:p>
          <a:r>
            <a:rPr lang="cy-GB" sz="1600" b="1" dirty="0" err="1"/>
            <a:t>Nurturing</a:t>
          </a:r>
          <a:r>
            <a:rPr lang="cy-GB" sz="1600" b="1" dirty="0"/>
            <a:t> a </a:t>
          </a:r>
          <a:r>
            <a:rPr lang="cy-GB" sz="1600" b="1" dirty="0" err="1"/>
            <a:t>Community</a:t>
          </a:r>
          <a:r>
            <a:rPr lang="cy-GB" sz="1600" b="1" dirty="0"/>
            <a:t> of </a:t>
          </a:r>
          <a:r>
            <a:rPr lang="cy-GB" sz="1600" b="1" dirty="0" err="1"/>
            <a:t>Readers</a:t>
          </a:r>
          <a:endParaRPr lang="cy-GB" sz="1600" b="1" dirty="0"/>
        </a:p>
      </dgm:t>
    </dgm:pt>
    <dgm:pt modelId="{6E5A015B-5EFD-421D-99C8-C98DCAABE5CC}" type="parTrans" cxnId="{257563B1-FD27-461A-9E7E-8E2686719519}">
      <dgm:prSet/>
      <dgm:spPr/>
      <dgm:t>
        <a:bodyPr/>
        <a:lstStyle/>
        <a:p>
          <a:endParaRPr lang="cy-GB"/>
        </a:p>
      </dgm:t>
    </dgm:pt>
    <dgm:pt modelId="{CF8BBDA1-01DE-419A-84BA-F7B19DC19385}" type="sibTrans" cxnId="{257563B1-FD27-461A-9E7E-8E2686719519}">
      <dgm:prSet/>
      <dgm:spPr/>
      <dgm:t>
        <a:bodyPr/>
        <a:lstStyle/>
        <a:p>
          <a:endParaRPr lang="cy-GB"/>
        </a:p>
      </dgm:t>
    </dgm:pt>
    <dgm:pt modelId="{719F3E86-3D50-4997-91CF-3F091971AFD6}">
      <dgm:prSet phldrT="[Text]" phldr="0" custT="1"/>
      <dgm:spPr/>
      <dgm:t>
        <a:bodyPr/>
        <a:lstStyle/>
        <a:p>
          <a:r>
            <a:rPr lang="cy-GB" sz="1600" b="1" dirty="0"/>
            <a:t>Meithrin Cymuned o Ddarllenwyr </a:t>
          </a:r>
        </a:p>
      </dgm:t>
    </dgm:pt>
    <dgm:pt modelId="{1B51CC69-D356-4897-AEE2-ACD3542C1E7E}" type="parTrans" cxnId="{07E93382-F056-4347-BAAA-A85D047A4C56}">
      <dgm:prSet/>
      <dgm:spPr/>
      <dgm:t>
        <a:bodyPr/>
        <a:lstStyle/>
        <a:p>
          <a:endParaRPr lang="cy-GB"/>
        </a:p>
      </dgm:t>
    </dgm:pt>
    <dgm:pt modelId="{76932EE0-F572-4E8F-B79D-141857802D87}" type="sibTrans" cxnId="{07E93382-F056-4347-BAAA-A85D047A4C56}">
      <dgm:prSet/>
      <dgm:spPr/>
      <dgm:t>
        <a:bodyPr/>
        <a:lstStyle/>
        <a:p>
          <a:endParaRPr lang="cy-GB"/>
        </a:p>
      </dgm:t>
    </dgm:pt>
    <dgm:pt modelId="{182B3899-CE13-4AAE-9156-B8C7A47AF6A6}">
      <dgm:prSet phldrT="[Text]" phldr="0" custT="1"/>
      <dgm:spPr/>
      <dgm:t>
        <a:bodyPr/>
        <a:lstStyle/>
        <a:p>
          <a:r>
            <a:rPr lang="cy-GB" sz="1800" b="1" dirty="0"/>
            <a:t>Summer </a:t>
          </a:r>
          <a:r>
            <a:rPr lang="cy-GB" sz="1800" b="1" dirty="0" err="1"/>
            <a:t>Reading</a:t>
          </a:r>
          <a:r>
            <a:rPr lang="cy-GB" sz="1800" b="1" dirty="0"/>
            <a:t> </a:t>
          </a:r>
          <a:r>
            <a:rPr lang="cy-GB" sz="1800" b="1" dirty="0" err="1"/>
            <a:t>Challenge</a:t>
          </a:r>
          <a:r>
            <a:rPr lang="cy-GB" sz="1800" b="1" dirty="0"/>
            <a:t> </a:t>
          </a:r>
        </a:p>
      </dgm:t>
    </dgm:pt>
    <dgm:pt modelId="{E99FE888-F097-4870-B579-F53FA0F6A966}" type="parTrans" cxnId="{5C38D76A-8D38-48A6-9FE1-FECE4A506F5A}">
      <dgm:prSet/>
      <dgm:spPr/>
      <dgm:t>
        <a:bodyPr/>
        <a:lstStyle/>
        <a:p>
          <a:endParaRPr lang="cy-GB"/>
        </a:p>
      </dgm:t>
    </dgm:pt>
    <dgm:pt modelId="{65538CF3-5BD2-4AC3-ADE4-BE9E556EE805}" type="sibTrans" cxnId="{5C38D76A-8D38-48A6-9FE1-FECE4A506F5A}">
      <dgm:prSet/>
      <dgm:spPr/>
      <dgm:t>
        <a:bodyPr/>
        <a:lstStyle/>
        <a:p>
          <a:endParaRPr lang="cy-GB"/>
        </a:p>
      </dgm:t>
    </dgm:pt>
    <dgm:pt modelId="{0527EA01-C9C4-4B51-ABAD-9D03BA363ECF}">
      <dgm:prSet phldrT="[Text]" phldr="0" custT="1"/>
      <dgm:spPr/>
      <dgm:t>
        <a:bodyPr/>
        <a:lstStyle/>
        <a:p>
          <a:r>
            <a:rPr lang="cy-GB" sz="2000" b="1" dirty="0"/>
            <a:t>Sialens Ddarllen yr Haf</a:t>
          </a:r>
        </a:p>
      </dgm:t>
    </dgm:pt>
    <dgm:pt modelId="{9A08B54C-C4B4-416D-8C9B-B34C45263BC4}" type="parTrans" cxnId="{1CF5E64E-87CA-4D5F-A70F-7834C219A7CA}">
      <dgm:prSet/>
      <dgm:spPr/>
      <dgm:t>
        <a:bodyPr/>
        <a:lstStyle/>
        <a:p>
          <a:endParaRPr lang="cy-GB"/>
        </a:p>
      </dgm:t>
    </dgm:pt>
    <dgm:pt modelId="{D3F8D4A0-8C25-45C6-A659-83C015BE441E}" type="sibTrans" cxnId="{1CF5E64E-87CA-4D5F-A70F-7834C219A7CA}">
      <dgm:prSet/>
      <dgm:spPr/>
      <dgm:t>
        <a:bodyPr/>
        <a:lstStyle/>
        <a:p>
          <a:endParaRPr lang="cy-GB"/>
        </a:p>
      </dgm:t>
    </dgm:pt>
    <dgm:pt modelId="{C9E654BC-001B-4DC5-BA68-E36EBF03A818}" type="pres">
      <dgm:prSet presAssocID="{13E2A2FD-230A-439C-9C70-0C65CAE28F05}" presName="cycleMatrixDiagram" presStyleCnt="0">
        <dgm:presLayoutVars>
          <dgm:chMax val="1"/>
          <dgm:dir/>
          <dgm:animLvl val="lvl"/>
          <dgm:resizeHandles val="exact"/>
        </dgm:presLayoutVars>
      </dgm:prSet>
      <dgm:spPr/>
    </dgm:pt>
    <dgm:pt modelId="{D1E23441-3534-421B-9828-5F7041626C97}" type="pres">
      <dgm:prSet presAssocID="{13E2A2FD-230A-439C-9C70-0C65CAE28F05}" presName="children" presStyleCnt="0"/>
      <dgm:spPr/>
    </dgm:pt>
    <dgm:pt modelId="{FE15BDE7-A403-41E9-A770-E868526AA08B}" type="pres">
      <dgm:prSet presAssocID="{13E2A2FD-230A-439C-9C70-0C65CAE28F05}" presName="child1group" presStyleCnt="0"/>
      <dgm:spPr/>
    </dgm:pt>
    <dgm:pt modelId="{3791B393-8888-494C-89E7-659ED6B44488}" type="pres">
      <dgm:prSet presAssocID="{13E2A2FD-230A-439C-9C70-0C65CAE28F05}" presName="child1" presStyleLbl="bgAcc1" presStyleIdx="0" presStyleCnt="4"/>
      <dgm:spPr/>
    </dgm:pt>
    <dgm:pt modelId="{E4B9A817-222C-4F10-9288-C1AC44D5CB71}" type="pres">
      <dgm:prSet presAssocID="{13E2A2FD-230A-439C-9C70-0C65CAE28F05}" presName="child1Text" presStyleLbl="bgAcc1" presStyleIdx="0" presStyleCnt="4">
        <dgm:presLayoutVars>
          <dgm:bulletEnabled val="1"/>
        </dgm:presLayoutVars>
      </dgm:prSet>
      <dgm:spPr/>
    </dgm:pt>
    <dgm:pt modelId="{D0FF6B9F-1D3D-498E-95F3-6F442FB5D944}" type="pres">
      <dgm:prSet presAssocID="{13E2A2FD-230A-439C-9C70-0C65CAE28F05}" presName="child2group" presStyleCnt="0"/>
      <dgm:spPr/>
    </dgm:pt>
    <dgm:pt modelId="{50B90965-35D3-45DA-8B9E-29442EE626D1}" type="pres">
      <dgm:prSet presAssocID="{13E2A2FD-230A-439C-9C70-0C65CAE28F05}" presName="child2" presStyleLbl="bgAcc1" presStyleIdx="1" presStyleCnt="4"/>
      <dgm:spPr/>
    </dgm:pt>
    <dgm:pt modelId="{F57C96AD-AC96-408D-A26F-47A1BB0A8AFB}" type="pres">
      <dgm:prSet presAssocID="{13E2A2FD-230A-439C-9C70-0C65CAE28F05}" presName="child2Text" presStyleLbl="bgAcc1" presStyleIdx="1" presStyleCnt="4">
        <dgm:presLayoutVars>
          <dgm:bulletEnabled val="1"/>
        </dgm:presLayoutVars>
      </dgm:prSet>
      <dgm:spPr/>
    </dgm:pt>
    <dgm:pt modelId="{F404BCB5-ECC5-4D58-9D8D-EACFF8247848}" type="pres">
      <dgm:prSet presAssocID="{13E2A2FD-230A-439C-9C70-0C65CAE28F05}" presName="child3group" presStyleCnt="0"/>
      <dgm:spPr/>
    </dgm:pt>
    <dgm:pt modelId="{EAA8F4C1-BC0E-406A-A110-74AE361E4624}" type="pres">
      <dgm:prSet presAssocID="{13E2A2FD-230A-439C-9C70-0C65CAE28F05}" presName="child3" presStyleLbl="bgAcc1" presStyleIdx="2" presStyleCnt="4"/>
      <dgm:spPr/>
    </dgm:pt>
    <dgm:pt modelId="{246E7E20-B74D-4DE3-AE60-55C34C80F73E}" type="pres">
      <dgm:prSet presAssocID="{13E2A2FD-230A-439C-9C70-0C65CAE28F05}" presName="child3Text" presStyleLbl="bgAcc1" presStyleIdx="2" presStyleCnt="4">
        <dgm:presLayoutVars>
          <dgm:bulletEnabled val="1"/>
        </dgm:presLayoutVars>
      </dgm:prSet>
      <dgm:spPr/>
    </dgm:pt>
    <dgm:pt modelId="{15341D98-EDFE-4760-B705-8C9412AB4FB8}" type="pres">
      <dgm:prSet presAssocID="{13E2A2FD-230A-439C-9C70-0C65CAE28F05}" presName="child4group" presStyleCnt="0"/>
      <dgm:spPr/>
    </dgm:pt>
    <dgm:pt modelId="{E526500D-ADCC-41A9-B27A-E7A26DB00A0F}" type="pres">
      <dgm:prSet presAssocID="{13E2A2FD-230A-439C-9C70-0C65CAE28F05}" presName="child4" presStyleLbl="bgAcc1" presStyleIdx="3" presStyleCnt="4"/>
      <dgm:spPr/>
    </dgm:pt>
    <dgm:pt modelId="{01C131B2-D6B7-4F2D-B33A-E5A564CDA249}" type="pres">
      <dgm:prSet presAssocID="{13E2A2FD-230A-439C-9C70-0C65CAE28F05}" presName="child4Text" presStyleLbl="bgAcc1" presStyleIdx="3" presStyleCnt="4">
        <dgm:presLayoutVars>
          <dgm:bulletEnabled val="1"/>
        </dgm:presLayoutVars>
      </dgm:prSet>
      <dgm:spPr/>
    </dgm:pt>
    <dgm:pt modelId="{65989F0C-736A-4216-95AC-5EF6692D4546}" type="pres">
      <dgm:prSet presAssocID="{13E2A2FD-230A-439C-9C70-0C65CAE28F05}" presName="childPlaceholder" presStyleCnt="0"/>
      <dgm:spPr/>
    </dgm:pt>
    <dgm:pt modelId="{603B2FED-10A0-4920-8C75-D0490F5EBE25}" type="pres">
      <dgm:prSet presAssocID="{13E2A2FD-230A-439C-9C70-0C65CAE28F05}" presName="circle" presStyleCnt="0"/>
      <dgm:spPr/>
    </dgm:pt>
    <dgm:pt modelId="{EACC91A6-3B86-42DB-AEC2-6CB47638C145}" type="pres">
      <dgm:prSet presAssocID="{13E2A2FD-230A-439C-9C70-0C65CAE28F05}" presName="quadrant1" presStyleLbl="node1" presStyleIdx="0" presStyleCnt="4">
        <dgm:presLayoutVars>
          <dgm:chMax val="1"/>
          <dgm:bulletEnabled val="1"/>
        </dgm:presLayoutVars>
      </dgm:prSet>
      <dgm:spPr/>
    </dgm:pt>
    <dgm:pt modelId="{8DF7441E-A500-4EE0-A979-11F8129707F7}" type="pres">
      <dgm:prSet presAssocID="{13E2A2FD-230A-439C-9C70-0C65CAE28F05}" presName="quadrant2" presStyleLbl="node1" presStyleIdx="1" presStyleCnt="4">
        <dgm:presLayoutVars>
          <dgm:chMax val="1"/>
          <dgm:bulletEnabled val="1"/>
        </dgm:presLayoutVars>
      </dgm:prSet>
      <dgm:spPr/>
    </dgm:pt>
    <dgm:pt modelId="{72023216-1F2A-42D4-9939-5E0485590A88}" type="pres">
      <dgm:prSet presAssocID="{13E2A2FD-230A-439C-9C70-0C65CAE28F05}" presName="quadrant3" presStyleLbl="node1" presStyleIdx="2" presStyleCnt="4">
        <dgm:presLayoutVars>
          <dgm:chMax val="1"/>
          <dgm:bulletEnabled val="1"/>
        </dgm:presLayoutVars>
      </dgm:prSet>
      <dgm:spPr/>
    </dgm:pt>
    <dgm:pt modelId="{4AB50A4C-5786-4CC1-85B7-B04B860FBF18}" type="pres">
      <dgm:prSet presAssocID="{13E2A2FD-230A-439C-9C70-0C65CAE28F05}" presName="quadrant4" presStyleLbl="node1" presStyleIdx="3" presStyleCnt="4" custLinFactNeighborX="2310" custLinFactNeighborY="-2311">
        <dgm:presLayoutVars>
          <dgm:chMax val="1"/>
          <dgm:bulletEnabled val="1"/>
        </dgm:presLayoutVars>
      </dgm:prSet>
      <dgm:spPr/>
    </dgm:pt>
    <dgm:pt modelId="{4B5C9F97-44D2-4718-AE9A-2B57D9191A6D}" type="pres">
      <dgm:prSet presAssocID="{13E2A2FD-230A-439C-9C70-0C65CAE28F05}" presName="quadrantPlaceholder" presStyleCnt="0"/>
      <dgm:spPr/>
    </dgm:pt>
    <dgm:pt modelId="{93A75305-D563-430D-9370-C572E91070AA}" type="pres">
      <dgm:prSet presAssocID="{13E2A2FD-230A-439C-9C70-0C65CAE28F05}" presName="center1" presStyleLbl="fgShp" presStyleIdx="0" presStyleCnt="2"/>
      <dgm:spPr/>
    </dgm:pt>
    <dgm:pt modelId="{4D7836DB-343E-4D35-8AEC-56E50C4E9918}" type="pres">
      <dgm:prSet presAssocID="{13E2A2FD-230A-439C-9C70-0C65CAE28F05}" presName="center2" presStyleLbl="fgShp" presStyleIdx="1" presStyleCnt="2"/>
      <dgm:spPr/>
    </dgm:pt>
  </dgm:ptLst>
  <dgm:cxnLst>
    <dgm:cxn modelId="{D2B6D21D-981F-4288-A389-738DF97C7ECD}" type="presOf" srcId="{182B3899-CE13-4AAE-9156-B8C7A47AF6A6}" destId="{4AB50A4C-5786-4CC1-85B7-B04B860FBF18}" srcOrd="0" destOrd="0" presId="urn:microsoft.com/office/officeart/2005/8/layout/cycle4"/>
    <dgm:cxn modelId="{84DA0E22-7594-486C-AA93-1D9893F13794}" type="presOf" srcId="{CD9D65B1-DC8C-4B99-8E4B-38E2EB687BB6}" destId="{EACC91A6-3B86-42DB-AEC2-6CB47638C145}" srcOrd="0" destOrd="0" presId="urn:microsoft.com/office/officeart/2005/8/layout/cycle4"/>
    <dgm:cxn modelId="{17F7232D-91C3-4DF7-83A6-5EA423CCE482}" type="presOf" srcId="{ED7C1067-9FD5-49C3-91BF-AC9C250F1D94}" destId="{72023216-1F2A-42D4-9939-5E0485590A88}" srcOrd="0" destOrd="0" presId="urn:microsoft.com/office/officeart/2005/8/layout/cycle4"/>
    <dgm:cxn modelId="{75D31E34-85E2-4D31-B0D4-75FF15D757E5}" type="presOf" srcId="{DC8E9651-B972-44F9-8F9A-4CF04664FEFD}" destId="{50B90965-35D3-45DA-8B9E-29442EE626D1}" srcOrd="0" destOrd="0" presId="urn:microsoft.com/office/officeart/2005/8/layout/cycle4"/>
    <dgm:cxn modelId="{48FCA139-A75D-4B89-9934-C75E1D966BB1}" type="presOf" srcId="{63F7BABC-6097-4C4B-9B48-38318AC35B00}" destId="{E4B9A817-222C-4F10-9288-C1AC44D5CB71}" srcOrd="1" destOrd="0" presId="urn:microsoft.com/office/officeart/2005/8/layout/cycle4"/>
    <dgm:cxn modelId="{30BF4861-6595-4A7D-9D20-8AB423652B76}" type="presOf" srcId="{CE8F59D9-97D6-4638-A1CD-37DF6AE01784}" destId="{8DF7441E-A500-4EE0-A979-11F8129707F7}" srcOrd="0" destOrd="0" presId="urn:microsoft.com/office/officeart/2005/8/layout/cycle4"/>
    <dgm:cxn modelId="{6A79E266-C899-4C61-A6C3-E7A552814258}" type="presOf" srcId="{0527EA01-C9C4-4B51-ABAD-9D03BA363ECF}" destId="{E526500D-ADCC-41A9-B27A-E7A26DB00A0F}" srcOrd="0" destOrd="0" presId="urn:microsoft.com/office/officeart/2005/8/layout/cycle4"/>
    <dgm:cxn modelId="{F9E05769-EE15-421A-81B9-AE59A5DD605F}" type="presOf" srcId="{719F3E86-3D50-4997-91CF-3F091971AFD6}" destId="{246E7E20-B74D-4DE3-AE60-55C34C80F73E}" srcOrd="1" destOrd="0" presId="urn:microsoft.com/office/officeart/2005/8/layout/cycle4"/>
    <dgm:cxn modelId="{5C38D76A-8D38-48A6-9FE1-FECE4A506F5A}" srcId="{13E2A2FD-230A-439C-9C70-0C65CAE28F05}" destId="{182B3899-CE13-4AAE-9156-B8C7A47AF6A6}" srcOrd="3" destOrd="0" parTransId="{E99FE888-F097-4870-B579-F53FA0F6A966}" sibTransId="{65538CF3-5BD2-4AC3-ADE4-BE9E556EE805}"/>
    <dgm:cxn modelId="{1CF5E64E-87CA-4D5F-A70F-7834C219A7CA}" srcId="{182B3899-CE13-4AAE-9156-B8C7A47AF6A6}" destId="{0527EA01-C9C4-4B51-ABAD-9D03BA363ECF}" srcOrd="0" destOrd="0" parTransId="{9A08B54C-C4B4-416D-8C9B-B34C45263BC4}" sibTransId="{D3F8D4A0-8C25-45C6-A659-83C015BE441E}"/>
    <dgm:cxn modelId="{2BB30650-D6D8-4851-AA75-F98819C1AD16}" srcId="{CD9D65B1-DC8C-4B99-8E4B-38E2EB687BB6}" destId="{63F7BABC-6097-4C4B-9B48-38318AC35B00}" srcOrd="0" destOrd="0" parTransId="{3263AF45-FB15-49F4-BDD5-7C7FF7F4A19A}" sibTransId="{BE7EE879-AA64-4873-BB63-F660B3C045F3}"/>
    <dgm:cxn modelId="{E3D16D5A-ECBA-4A50-BC8E-3A11E5FFB13E}" type="presOf" srcId="{0527EA01-C9C4-4B51-ABAD-9D03BA363ECF}" destId="{01C131B2-D6B7-4F2D-B33A-E5A564CDA249}" srcOrd="1" destOrd="0" presId="urn:microsoft.com/office/officeart/2005/8/layout/cycle4"/>
    <dgm:cxn modelId="{E7FD0380-2A55-407B-9AF9-1CAD5F7979DE}" type="presOf" srcId="{63F7BABC-6097-4C4B-9B48-38318AC35B00}" destId="{3791B393-8888-494C-89E7-659ED6B44488}" srcOrd="0" destOrd="0" presId="urn:microsoft.com/office/officeart/2005/8/layout/cycle4"/>
    <dgm:cxn modelId="{07E93382-F056-4347-BAAA-A85D047A4C56}" srcId="{ED7C1067-9FD5-49C3-91BF-AC9C250F1D94}" destId="{719F3E86-3D50-4997-91CF-3F091971AFD6}" srcOrd="0" destOrd="0" parTransId="{1B51CC69-D356-4897-AEE2-ACD3542C1E7E}" sibTransId="{76932EE0-F572-4E8F-B79D-141857802D87}"/>
    <dgm:cxn modelId="{5633A591-D417-48E2-81A1-037FB0CC4170}" srcId="{CE8F59D9-97D6-4638-A1CD-37DF6AE01784}" destId="{DC8E9651-B972-44F9-8F9A-4CF04664FEFD}" srcOrd="0" destOrd="0" parTransId="{8AE06426-59E5-4BE0-AFF1-E8C8B9967EDA}" sibTransId="{5B557A95-349D-430A-AFF7-244D164D134A}"/>
    <dgm:cxn modelId="{14ED89A5-12D1-415A-9805-2A7D08565BA1}" srcId="{13E2A2FD-230A-439C-9C70-0C65CAE28F05}" destId="{CE8F59D9-97D6-4638-A1CD-37DF6AE01784}" srcOrd="1" destOrd="0" parTransId="{F26B05B8-03A8-48BC-AC0B-FE157DFEB099}" sibTransId="{54E90BE6-7E96-49D2-85B4-E1AA0BBF1B8D}"/>
    <dgm:cxn modelId="{257563B1-FD27-461A-9E7E-8E2686719519}" srcId="{13E2A2FD-230A-439C-9C70-0C65CAE28F05}" destId="{ED7C1067-9FD5-49C3-91BF-AC9C250F1D94}" srcOrd="2" destOrd="0" parTransId="{6E5A015B-5EFD-421D-99C8-C98DCAABE5CC}" sibTransId="{CF8BBDA1-01DE-419A-84BA-F7B19DC19385}"/>
    <dgm:cxn modelId="{35E10BB9-AED5-43DF-B356-CA998CF38170}" type="presOf" srcId="{13E2A2FD-230A-439C-9C70-0C65CAE28F05}" destId="{C9E654BC-001B-4DC5-BA68-E36EBF03A818}" srcOrd="0" destOrd="0" presId="urn:microsoft.com/office/officeart/2005/8/layout/cycle4"/>
    <dgm:cxn modelId="{F05FEEC2-95A3-4098-834F-67706E215050}" srcId="{13E2A2FD-230A-439C-9C70-0C65CAE28F05}" destId="{CD9D65B1-DC8C-4B99-8E4B-38E2EB687BB6}" srcOrd="0" destOrd="0" parTransId="{3D72EEA5-0321-42CB-8654-040A2CAE4278}" sibTransId="{0B0EDB64-3CB5-4F71-BFF6-20AE960F9677}"/>
    <dgm:cxn modelId="{1D30F7C6-AE1F-466A-A90E-70FF3E05DB3C}" type="presOf" srcId="{DC8E9651-B972-44F9-8F9A-4CF04664FEFD}" destId="{F57C96AD-AC96-408D-A26F-47A1BB0A8AFB}" srcOrd="1" destOrd="0" presId="urn:microsoft.com/office/officeart/2005/8/layout/cycle4"/>
    <dgm:cxn modelId="{B498E3E4-D5DC-4776-8EC4-69445A2F7FE9}" type="presOf" srcId="{719F3E86-3D50-4997-91CF-3F091971AFD6}" destId="{EAA8F4C1-BC0E-406A-A110-74AE361E4624}" srcOrd="0" destOrd="0" presId="urn:microsoft.com/office/officeart/2005/8/layout/cycle4"/>
    <dgm:cxn modelId="{728C9250-6C24-4405-A1C8-D89EE3BE08D9}" type="presParOf" srcId="{C9E654BC-001B-4DC5-BA68-E36EBF03A818}" destId="{D1E23441-3534-421B-9828-5F7041626C97}" srcOrd="0" destOrd="0" presId="urn:microsoft.com/office/officeart/2005/8/layout/cycle4"/>
    <dgm:cxn modelId="{9F060F16-0506-4C49-99F6-5CA214202DEF}" type="presParOf" srcId="{D1E23441-3534-421B-9828-5F7041626C97}" destId="{FE15BDE7-A403-41E9-A770-E868526AA08B}" srcOrd="0" destOrd="0" presId="urn:microsoft.com/office/officeart/2005/8/layout/cycle4"/>
    <dgm:cxn modelId="{2F6011CC-ED53-4980-B11D-F969F4BC0018}" type="presParOf" srcId="{FE15BDE7-A403-41E9-A770-E868526AA08B}" destId="{3791B393-8888-494C-89E7-659ED6B44488}" srcOrd="0" destOrd="0" presId="urn:microsoft.com/office/officeart/2005/8/layout/cycle4"/>
    <dgm:cxn modelId="{7C2CED3E-9869-4603-B2A4-C7E6E6A867A4}" type="presParOf" srcId="{FE15BDE7-A403-41E9-A770-E868526AA08B}" destId="{E4B9A817-222C-4F10-9288-C1AC44D5CB71}" srcOrd="1" destOrd="0" presId="urn:microsoft.com/office/officeart/2005/8/layout/cycle4"/>
    <dgm:cxn modelId="{4150E86D-6BCF-4725-9C06-A581BDE39EA1}" type="presParOf" srcId="{D1E23441-3534-421B-9828-5F7041626C97}" destId="{D0FF6B9F-1D3D-498E-95F3-6F442FB5D944}" srcOrd="1" destOrd="0" presId="urn:microsoft.com/office/officeart/2005/8/layout/cycle4"/>
    <dgm:cxn modelId="{F6743540-AD49-429A-8A1A-B2ADAC31F33E}" type="presParOf" srcId="{D0FF6B9F-1D3D-498E-95F3-6F442FB5D944}" destId="{50B90965-35D3-45DA-8B9E-29442EE626D1}" srcOrd="0" destOrd="0" presId="urn:microsoft.com/office/officeart/2005/8/layout/cycle4"/>
    <dgm:cxn modelId="{B4296327-D609-434B-BE3C-6A2706D2A182}" type="presParOf" srcId="{D0FF6B9F-1D3D-498E-95F3-6F442FB5D944}" destId="{F57C96AD-AC96-408D-A26F-47A1BB0A8AFB}" srcOrd="1" destOrd="0" presId="urn:microsoft.com/office/officeart/2005/8/layout/cycle4"/>
    <dgm:cxn modelId="{95344EE3-0BE9-442A-9F10-025E300B4755}" type="presParOf" srcId="{D1E23441-3534-421B-9828-5F7041626C97}" destId="{F404BCB5-ECC5-4D58-9D8D-EACFF8247848}" srcOrd="2" destOrd="0" presId="urn:microsoft.com/office/officeart/2005/8/layout/cycle4"/>
    <dgm:cxn modelId="{6C706209-BE51-4978-886C-1FBB73302443}" type="presParOf" srcId="{F404BCB5-ECC5-4D58-9D8D-EACFF8247848}" destId="{EAA8F4C1-BC0E-406A-A110-74AE361E4624}" srcOrd="0" destOrd="0" presId="urn:microsoft.com/office/officeart/2005/8/layout/cycle4"/>
    <dgm:cxn modelId="{7D8BA438-D2EC-4B2F-AE6C-C2DCFA3064C6}" type="presParOf" srcId="{F404BCB5-ECC5-4D58-9D8D-EACFF8247848}" destId="{246E7E20-B74D-4DE3-AE60-55C34C80F73E}" srcOrd="1" destOrd="0" presId="urn:microsoft.com/office/officeart/2005/8/layout/cycle4"/>
    <dgm:cxn modelId="{074FCFC1-ADD3-43E1-AB6D-629EDD60B445}" type="presParOf" srcId="{D1E23441-3534-421B-9828-5F7041626C97}" destId="{15341D98-EDFE-4760-B705-8C9412AB4FB8}" srcOrd="3" destOrd="0" presId="urn:microsoft.com/office/officeart/2005/8/layout/cycle4"/>
    <dgm:cxn modelId="{F74EEE6B-D186-48BE-9764-6E528D041022}" type="presParOf" srcId="{15341D98-EDFE-4760-B705-8C9412AB4FB8}" destId="{E526500D-ADCC-41A9-B27A-E7A26DB00A0F}" srcOrd="0" destOrd="0" presId="urn:microsoft.com/office/officeart/2005/8/layout/cycle4"/>
    <dgm:cxn modelId="{3BF4F0DA-7A83-4A8B-972D-77FA66D999C3}" type="presParOf" srcId="{15341D98-EDFE-4760-B705-8C9412AB4FB8}" destId="{01C131B2-D6B7-4F2D-B33A-E5A564CDA249}" srcOrd="1" destOrd="0" presId="urn:microsoft.com/office/officeart/2005/8/layout/cycle4"/>
    <dgm:cxn modelId="{2049E6DA-7A92-4BAD-B02C-060A04591B0E}" type="presParOf" srcId="{D1E23441-3534-421B-9828-5F7041626C97}" destId="{65989F0C-736A-4216-95AC-5EF6692D4546}" srcOrd="4" destOrd="0" presId="urn:microsoft.com/office/officeart/2005/8/layout/cycle4"/>
    <dgm:cxn modelId="{CDD333BE-69BA-4877-B0D7-BB19F146CB6B}" type="presParOf" srcId="{C9E654BC-001B-4DC5-BA68-E36EBF03A818}" destId="{603B2FED-10A0-4920-8C75-D0490F5EBE25}" srcOrd="1" destOrd="0" presId="urn:microsoft.com/office/officeart/2005/8/layout/cycle4"/>
    <dgm:cxn modelId="{6DCD8B22-C0D5-4628-9755-1272BD9054F0}" type="presParOf" srcId="{603B2FED-10A0-4920-8C75-D0490F5EBE25}" destId="{EACC91A6-3B86-42DB-AEC2-6CB47638C145}" srcOrd="0" destOrd="0" presId="urn:microsoft.com/office/officeart/2005/8/layout/cycle4"/>
    <dgm:cxn modelId="{03DA2989-770B-4EFD-9EB5-8BD13F72C030}" type="presParOf" srcId="{603B2FED-10A0-4920-8C75-D0490F5EBE25}" destId="{8DF7441E-A500-4EE0-A979-11F8129707F7}" srcOrd="1" destOrd="0" presId="urn:microsoft.com/office/officeart/2005/8/layout/cycle4"/>
    <dgm:cxn modelId="{DEE05B78-C162-4247-9939-3F012363B102}" type="presParOf" srcId="{603B2FED-10A0-4920-8C75-D0490F5EBE25}" destId="{72023216-1F2A-42D4-9939-5E0485590A88}" srcOrd="2" destOrd="0" presId="urn:microsoft.com/office/officeart/2005/8/layout/cycle4"/>
    <dgm:cxn modelId="{C60F74D5-C6AE-44F7-B616-994E815C5FB4}" type="presParOf" srcId="{603B2FED-10A0-4920-8C75-D0490F5EBE25}" destId="{4AB50A4C-5786-4CC1-85B7-B04B860FBF18}" srcOrd="3" destOrd="0" presId="urn:microsoft.com/office/officeart/2005/8/layout/cycle4"/>
    <dgm:cxn modelId="{224C1074-3AD9-4534-A607-7C6898945AC0}" type="presParOf" srcId="{603B2FED-10A0-4920-8C75-D0490F5EBE25}" destId="{4B5C9F97-44D2-4718-AE9A-2B57D9191A6D}" srcOrd="4" destOrd="0" presId="urn:microsoft.com/office/officeart/2005/8/layout/cycle4"/>
    <dgm:cxn modelId="{59863D28-DAF9-4782-9A0B-BDA8076F59EB}" type="presParOf" srcId="{C9E654BC-001B-4DC5-BA68-E36EBF03A818}" destId="{93A75305-D563-430D-9370-C572E91070AA}" srcOrd="2" destOrd="0" presId="urn:microsoft.com/office/officeart/2005/8/layout/cycle4"/>
    <dgm:cxn modelId="{4537CD5B-4975-44C7-BF2F-9EB0384C0536}" type="presParOf" srcId="{C9E654BC-001B-4DC5-BA68-E36EBF03A818}" destId="{4D7836DB-343E-4D35-8AEC-56E50C4E9918}"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8F4C1-BC0E-406A-A110-74AE361E4624}">
      <dsp:nvSpPr>
        <dsp:cNvPr id="0" name=""/>
        <dsp:cNvSpPr/>
      </dsp:nvSpPr>
      <dsp:spPr>
        <a:xfrm>
          <a:off x="5936608" y="2958909"/>
          <a:ext cx="2149560" cy="1392428"/>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cy-GB" sz="1600" b="1" kern="1200" dirty="0"/>
            <a:t>Meithrin Cymuned o Ddarllenwyr </a:t>
          </a:r>
        </a:p>
      </dsp:txBody>
      <dsp:txXfrm>
        <a:off x="6612064" y="3337603"/>
        <a:ext cx="1443518" cy="983147"/>
      </dsp:txXfrm>
    </dsp:sp>
    <dsp:sp modelId="{E526500D-ADCC-41A9-B27A-E7A26DB00A0F}">
      <dsp:nvSpPr>
        <dsp:cNvPr id="0" name=""/>
        <dsp:cNvSpPr/>
      </dsp:nvSpPr>
      <dsp:spPr>
        <a:xfrm>
          <a:off x="2429430" y="2958909"/>
          <a:ext cx="2149560" cy="1392428"/>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cy-GB" sz="2000" b="1" kern="1200" dirty="0"/>
            <a:t>Sialens Ddarllen yr Haf</a:t>
          </a:r>
        </a:p>
      </dsp:txBody>
      <dsp:txXfrm>
        <a:off x="2460017" y="3337603"/>
        <a:ext cx="1443518" cy="983147"/>
      </dsp:txXfrm>
    </dsp:sp>
    <dsp:sp modelId="{50B90965-35D3-45DA-8B9E-29442EE626D1}">
      <dsp:nvSpPr>
        <dsp:cNvPr id="0" name=""/>
        <dsp:cNvSpPr/>
      </dsp:nvSpPr>
      <dsp:spPr>
        <a:xfrm>
          <a:off x="5936608" y="0"/>
          <a:ext cx="2149560" cy="1392428"/>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cy-GB" sz="2000" b="1" kern="1200" dirty="0"/>
            <a:t>Yr Ornest Lyfrau</a:t>
          </a:r>
        </a:p>
      </dsp:txBody>
      <dsp:txXfrm>
        <a:off x="6612064" y="30587"/>
        <a:ext cx="1443518" cy="983147"/>
      </dsp:txXfrm>
    </dsp:sp>
    <dsp:sp modelId="{3791B393-8888-494C-89E7-659ED6B44488}">
      <dsp:nvSpPr>
        <dsp:cNvPr id="0" name=""/>
        <dsp:cNvSpPr/>
      </dsp:nvSpPr>
      <dsp:spPr>
        <a:xfrm>
          <a:off x="2429430" y="0"/>
          <a:ext cx="2149560" cy="1392428"/>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71450" lvl="1" indent="-171450" algn="l" defTabSz="800100">
            <a:lnSpc>
              <a:spcPct val="90000"/>
            </a:lnSpc>
            <a:spcBef>
              <a:spcPct val="0"/>
            </a:spcBef>
            <a:spcAft>
              <a:spcPct val="15000"/>
            </a:spcAft>
            <a:buChar char="•"/>
          </a:pPr>
          <a:r>
            <a:rPr lang="cy-GB" sz="1800" b="1" kern="1200" dirty="0"/>
            <a:t>Athrawon Caru Darllen </a:t>
          </a:r>
        </a:p>
      </dsp:txBody>
      <dsp:txXfrm>
        <a:off x="2460017" y="30587"/>
        <a:ext cx="1443518" cy="983147"/>
      </dsp:txXfrm>
    </dsp:sp>
    <dsp:sp modelId="{EACC91A6-3B86-42DB-AEC2-6CB47638C145}">
      <dsp:nvSpPr>
        <dsp:cNvPr id="0" name=""/>
        <dsp:cNvSpPr/>
      </dsp:nvSpPr>
      <dsp:spPr>
        <a:xfrm>
          <a:off x="3330157" y="248026"/>
          <a:ext cx="1884129" cy="1884129"/>
        </a:xfrm>
        <a:prstGeom prst="pieWedg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cy-GB" sz="1800" b="1" kern="1200" dirty="0">
              <a:latin typeface="Aptos Display" panose="02110004020202020204"/>
            </a:rPr>
            <a:t>Teachers</a:t>
          </a:r>
          <a:r>
            <a:rPr lang="cy-GB" sz="1800" b="1" kern="1200" dirty="0"/>
            <a:t> </a:t>
          </a:r>
          <a:r>
            <a:rPr lang="cy-GB" sz="1800" b="1" kern="1200" dirty="0" err="1"/>
            <a:t>Love</a:t>
          </a:r>
          <a:r>
            <a:rPr lang="cy-GB" sz="1800" b="1" kern="1200" dirty="0"/>
            <a:t> </a:t>
          </a:r>
          <a:r>
            <a:rPr lang="cy-GB" sz="1800" b="1" kern="1200" dirty="0" err="1"/>
            <a:t>Reading</a:t>
          </a:r>
          <a:endParaRPr lang="cy-GB" sz="1800" b="1" kern="1200" dirty="0"/>
        </a:p>
      </dsp:txBody>
      <dsp:txXfrm>
        <a:off x="3882006" y="799875"/>
        <a:ext cx="1332280" cy="1332280"/>
      </dsp:txXfrm>
    </dsp:sp>
    <dsp:sp modelId="{8DF7441E-A500-4EE0-A979-11F8129707F7}">
      <dsp:nvSpPr>
        <dsp:cNvPr id="0" name=""/>
        <dsp:cNvSpPr/>
      </dsp:nvSpPr>
      <dsp:spPr>
        <a:xfrm rot="5400000">
          <a:off x="5301313" y="248026"/>
          <a:ext cx="1884129" cy="1884129"/>
        </a:xfrm>
        <a:prstGeom prst="pieWedg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cy-GB" sz="1800" b="1" kern="1200" dirty="0" err="1"/>
            <a:t>BookSlam</a:t>
          </a:r>
          <a:endParaRPr lang="cy-GB" sz="1800" b="1" kern="1200" dirty="0"/>
        </a:p>
      </dsp:txBody>
      <dsp:txXfrm rot="-5400000">
        <a:off x="5301313" y="799875"/>
        <a:ext cx="1332280" cy="1332280"/>
      </dsp:txXfrm>
    </dsp:sp>
    <dsp:sp modelId="{72023216-1F2A-42D4-9939-5E0485590A88}">
      <dsp:nvSpPr>
        <dsp:cNvPr id="0" name=""/>
        <dsp:cNvSpPr/>
      </dsp:nvSpPr>
      <dsp:spPr>
        <a:xfrm rot="10800000">
          <a:off x="5301313" y="2219182"/>
          <a:ext cx="1884129" cy="1884129"/>
        </a:xfrm>
        <a:prstGeom prst="pieWedg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cy-GB" sz="1600" b="1" kern="1200" dirty="0" err="1"/>
            <a:t>Nurturing</a:t>
          </a:r>
          <a:r>
            <a:rPr lang="cy-GB" sz="1600" b="1" kern="1200" dirty="0"/>
            <a:t> a </a:t>
          </a:r>
          <a:r>
            <a:rPr lang="cy-GB" sz="1600" b="1" kern="1200" dirty="0" err="1"/>
            <a:t>Community</a:t>
          </a:r>
          <a:r>
            <a:rPr lang="cy-GB" sz="1600" b="1" kern="1200" dirty="0"/>
            <a:t> of </a:t>
          </a:r>
          <a:r>
            <a:rPr lang="cy-GB" sz="1600" b="1" kern="1200" dirty="0" err="1"/>
            <a:t>Readers</a:t>
          </a:r>
          <a:endParaRPr lang="cy-GB" sz="1600" b="1" kern="1200" dirty="0"/>
        </a:p>
      </dsp:txBody>
      <dsp:txXfrm rot="10800000">
        <a:off x="5301313" y="2219182"/>
        <a:ext cx="1332280" cy="1332280"/>
      </dsp:txXfrm>
    </dsp:sp>
    <dsp:sp modelId="{4AB50A4C-5786-4CC1-85B7-B04B860FBF18}">
      <dsp:nvSpPr>
        <dsp:cNvPr id="0" name=""/>
        <dsp:cNvSpPr/>
      </dsp:nvSpPr>
      <dsp:spPr>
        <a:xfrm rot="16200000">
          <a:off x="3373680" y="2175640"/>
          <a:ext cx="1884129" cy="1884129"/>
        </a:xfrm>
        <a:prstGeom prst="pieWedg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cy-GB" sz="1800" b="1" kern="1200" dirty="0"/>
            <a:t>Summer </a:t>
          </a:r>
          <a:r>
            <a:rPr lang="cy-GB" sz="1800" b="1" kern="1200" dirty="0" err="1"/>
            <a:t>Reading</a:t>
          </a:r>
          <a:r>
            <a:rPr lang="cy-GB" sz="1800" b="1" kern="1200" dirty="0"/>
            <a:t> </a:t>
          </a:r>
          <a:r>
            <a:rPr lang="cy-GB" sz="1800" b="1" kern="1200" dirty="0" err="1"/>
            <a:t>Challenge</a:t>
          </a:r>
          <a:r>
            <a:rPr lang="cy-GB" sz="1800" b="1" kern="1200" dirty="0"/>
            <a:t> </a:t>
          </a:r>
        </a:p>
      </dsp:txBody>
      <dsp:txXfrm rot="5400000">
        <a:off x="3925529" y="2175640"/>
        <a:ext cx="1332280" cy="1332280"/>
      </dsp:txXfrm>
    </dsp:sp>
    <dsp:sp modelId="{93A75305-D563-430D-9370-C572E91070AA}">
      <dsp:nvSpPr>
        <dsp:cNvPr id="0" name=""/>
        <dsp:cNvSpPr/>
      </dsp:nvSpPr>
      <dsp:spPr>
        <a:xfrm>
          <a:off x="4932537" y="1784048"/>
          <a:ext cx="650525" cy="565673"/>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7836DB-343E-4D35-8AEC-56E50C4E9918}">
      <dsp:nvSpPr>
        <dsp:cNvPr id="0" name=""/>
        <dsp:cNvSpPr/>
      </dsp:nvSpPr>
      <dsp:spPr>
        <a:xfrm rot="10800000">
          <a:off x="4932537" y="2001615"/>
          <a:ext cx="650525" cy="565673"/>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cy-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9CBEF124-D218-483F-9600-F6F42DECF5D7}" type="datetimeFigureOut">
              <a:rPr lang="cy-GB" smtClean="0"/>
              <a:t>04/02/2026</a:t>
            </a:fld>
            <a:endParaRPr lang="cy-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cy-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cy-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63604EDF-49D1-4D81-B9E5-1CA573D5FDC3}" type="slidenum">
              <a:rPr lang="cy-GB" smtClean="0"/>
              <a:t>‹#›</a:t>
            </a:fld>
            <a:endParaRPr lang="cy-GB"/>
          </a:p>
        </p:txBody>
      </p:sp>
    </p:spTree>
    <p:extLst>
      <p:ext uri="{BB962C8B-B14F-4D97-AF65-F5344CB8AC3E}">
        <p14:creationId xmlns:p14="http://schemas.microsoft.com/office/powerpoint/2010/main" val="1958445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a:p>
            <a:endParaRPr lang="cy-GB" dirty="0"/>
          </a:p>
        </p:txBody>
      </p:sp>
      <p:sp>
        <p:nvSpPr>
          <p:cNvPr id="4" name="Slide Number Placeholder 3"/>
          <p:cNvSpPr>
            <a:spLocks noGrp="1"/>
          </p:cNvSpPr>
          <p:nvPr>
            <p:ph type="sldNum" sz="quarter" idx="5"/>
          </p:nvPr>
        </p:nvSpPr>
        <p:spPr/>
        <p:txBody>
          <a:bodyPr/>
          <a:lstStyle/>
          <a:p>
            <a:fld id="{9D4C3E72-8778-4180-9CD4-5015EBDF1624}" type="slidenum">
              <a:rPr lang="cy-GB" smtClean="0"/>
              <a:t>1</a:t>
            </a:fld>
            <a:endParaRPr lang="cy-GB"/>
          </a:p>
        </p:txBody>
      </p:sp>
    </p:spTree>
    <p:extLst>
      <p:ext uri="{BB962C8B-B14F-4D97-AF65-F5344CB8AC3E}">
        <p14:creationId xmlns:p14="http://schemas.microsoft.com/office/powerpoint/2010/main" val="31296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2</a:t>
            </a:fld>
            <a:endParaRPr lang="cy-GB"/>
          </a:p>
        </p:txBody>
      </p:sp>
    </p:spTree>
    <p:extLst>
      <p:ext uri="{BB962C8B-B14F-4D97-AF65-F5344CB8AC3E}">
        <p14:creationId xmlns:p14="http://schemas.microsoft.com/office/powerpoint/2010/main" val="3672167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817604A-2E5D-4BFE-89DF-3E1E18FD4D12}" type="slidenum">
              <a:rPr lang="cy-GB" smtClean="0"/>
              <a:t>3</a:t>
            </a:fld>
            <a:endParaRPr lang="cy-GB"/>
          </a:p>
        </p:txBody>
      </p:sp>
    </p:spTree>
    <p:extLst>
      <p:ext uri="{BB962C8B-B14F-4D97-AF65-F5344CB8AC3E}">
        <p14:creationId xmlns:p14="http://schemas.microsoft.com/office/powerpoint/2010/main" val="4264963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817604A-2E5D-4BFE-89DF-3E1E18FD4D12}" type="slidenum">
              <a:rPr lang="cy-GB" smtClean="0"/>
              <a:t>4</a:t>
            </a:fld>
            <a:endParaRPr lang="cy-GB"/>
          </a:p>
        </p:txBody>
      </p:sp>
    </p:spTree>
    <p:extLst>
      <p:ext uri="{BB962C8B-B14F-4D97-AF65-F5344CB8AC3E}">
        <p14:creationId xmlns:p14="http://schemas.microsoft.com/office/powerpoint/2010/main" val="2920338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5</a:t>
            </a:fld>
            <a:endParaRPr lang="cy-GB"/>
          </a:p>
        </p:txBody>
      </p:sp>
    </p:spTree>
    <p:extLst>
      <p:ext uri="{BB962C8B-B14F-4D97-AF65-F5344CB8AC3E}">
        <p14:creationId xmlns:p14="http://schemas.microsoft.com/office/powerpoint/2010/main" val="202543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361EA-FC62-58E7-64B8-18A15AF907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B95B72-D85E-3A43-719E-0B305BFB059B}"/>
              </a:ext>
            </a:extLst>
          </p:cNvPr>
          <p:cNvSpPr>
            <a:spLocks noGrp="1" noRot="1" noChangeAspect="1"/>
          </p:cNvSpPr>
          <p:nvPr>
            <p:ph type="sldImg"/>
          </p:nvPr>
        </p:nvSpPr>
        <p:spPr/>
        <p:txBody>
          <a:bodyPr/>
          <a:lstStyle/>
          <a:p>
            <a:endParaRPr lang="cy-GB"/>
          </a:p>
        </p:txBody>
      </p:sp>
      <p:sp>
        <p:nvSpPr>
          <p:cNvPr id="3" name="Notes Placeholder 2">
            <a:extLst>
              <a:ext uri="{FF2B5EF4-FFF2-40B4-BE49-F238E27FC236}">
                <a16:creationId xmlns:a16="http://schemas.microsoft.com/office/drawing/2014/main" id="{55E7A502-D784-963D-12DF-E01747D57950}"/>
              </a:ext>
            </a:extLst>
          </p:cNvPr>
          <p:cNvSpPr>
            <a:spLocks noGrp="1"/>
          </p:cNvSpPr>
          <p:nvPr>
            <p:ph type="body" idx="1"/>
          </p:nvPr>
        </p:nvSpPr>
        <p:spPr/>
        <p:txBody>
          <a:bodyPr/>
          <a:lstStyle/>
          <a:p>
            <a:endParaRPr lang="cy-GB" dirty="0"/>
          </a:p>
        </p:txBody>
      </p:sp>
      <p:sp>
        <p:nvSpPr>
          <p:cNvPr id="4" name="Slide Number Placeholder 3">
            <a:extLst>
              <a:ext uri="{FF2B5EF4-FFF2-40B4-BE49-F238E27FC236}">
                <a16:creationId xmlns:a16="http://schemas.microsoft.com/office/drawing/2014/main" id="{96D965D9-9AAA-50AC-6692-B9CAB8D013D3}"/>
              </a:ext>
            </a:extLst>
          </p:cNvPr>
          <p:cNvSpPr>
            <a:spLocks noGrp="1"/>
          </p:cNvSpPr>
          <p:nvPr>
            <p:ph type="sldNum" sz="quarter" idx="5"/>
          </p:nvPr>
        </p:nvSpPr>
        <p:spPr/>
        <p:txBody>
          <a:bodyPr/>
          <a:lstStyle/>
          <a:p>
            <a:fld id="{63604EDF-49D1-4D81-B9E5-1CA573D5FDC3}" type="slidenum">
              <a:rPr lang="cy-GB" smtClean="0"/>
              <a:t>6</a:t>
            </a:fld>
            <a:endParaRPr lang="cy-GB"/>
          </a:p>
        </p:txBody>
      </p:sp>
    </p:spTree>
    <p:extLst>
      <p:ext uri="{BB962C8B-B14F-4D97-AF65-F5344CB8AC3E}">
        <p14:creationId xmlns:p14="http://schemas.microsoft.com/office/powerpoint/2010/main" val="81783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7</a:t>
            </a:fld>
            <a:endParaRPr lang="cy-GB"/>
          </a:p>
        </p:txBody>
      </p:sp>
    </p:spTree>
    <p:extLst>
      <p:ext uri="{BB962C8B-B14F-4D97-AF65-F5344CB8AC3E}">
        <p14:creationId xmlns:p14="http://schemas.microsoft.com/office/powerpoint/2010/main" val="1601804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8</a:t>
            </a:fld>
            <a:endParaRPr lang="cy-GB"/>
          </a:p>
        </p:txBody>
      </p:sp>
    </p:spTree>
    <p:extLst>
      <p:ext uri="{BB962C8B-B14F-4D97-AF65-F5344CB8AC3E}">
        <p14:creationId xmlns:p14="http://schemas.microsoft.com/office/powerpoint/2010/main" val="4147897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pPr>
              <a:lnSpc>
                <a:spcPct val="107000"/>
              </a:lnSpc>
              <a:spcAft>
                <a:spcPts val="828"/>
              </a:spcAft>
            </a:pPr>
            <a:endParaRPr lang="cy-GB" dirty="0"/>
          </a:p>
        </p:txBody>
      </p:sp>
      <p:sp>
        <p:nvSpPr>
          <p:cNvPr id="4" name="Slide Number Placeholder 3"/>
          <p:cNvSpPr>
            <a:spLocks noGrp="1"/>
          </p:cNvSpPr>
          <p:nvPr>
            <p:ph type="sldNum" sz="quarter" idx="5"/>
          </p:nvPr>
        </p:nvSpPr>
        <p:spPr/>
        <p:txBody>
          <a:bodyPr/>
          <a:lstStyle/>
          <a:p>
            <a:fld id="{9D4C3E72-8778-4180-9CD4-5015EBDF1624}" type="slidenum">
              <a:rPr lang="cy-GB" smtClean="0"/>
              <a:t>9</a:t>
            </a:fld>
            <a:endParaRPr lang="cy-GB"/>
          </a:p>
        </p:txBody>
      </p:sp>
    </p:spTree>
    <p:extLst>
      <p:ext uri="{BB962C8B-B14F-4D97-AF65-F5344CB8AC3E}">
        <p14:creationId xmlns:p14="http://schemas.microsoft.com/office/powerpoint/2010/main" val="1123487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10</a:t>
            </a:fld>
            <a:endParaRPr lang="cy-GB"/>
          </a:p>
        </p:txBody>
      </p:sp>
    </p:spTree>
    <p:extLst>
      <p:ext uri="{BB962C8B-B14F-4D97-AF65-F5344CB8AC3E}">
        <p14:creationId xmlns:p14="http://schemas.microsoft.com/office/powerpoint/2010/main" val="3540119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11</a:t>
            </a:fld>
            <a:endParaRPr lang="cy-GB"/>
          </a:p>
        </p:txBody>
      </p:sp>
    </p:spTree>
    <p:extLst>
      <p:ext uri="{BB962C8B-B14F-4D97-AF65-F5344CB8AC3E}">
        <p14:creationId xmlns:p14="http://schemas.microsoft.com/office/powerpoint/2010/main" val="769622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466F44AE-E088-4994-8479-1E37226AA5A7}" type="slidenum">
              <a:rPr lang="cy-GB" smtClean="0"/>
              <a:t>12</a:t>
            </a:fld>
            <a:endParaRPr lang="cy-GB"/>
          </a:p>
        </p:txBody>
      </p:sp>
    </p:spTree>
    <p:extLst>
      <p:ext uri="{BB962C8B-B14F-4D97-AF65-F5344CB8AC3E}">
        <p14:creationId xmlns:p14="http://schemas.microsoft.com/office/powerpoint/2010/main" val="3782870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r>
              <a:rPr lang="cy-GB" dirty="0"/>
              <a:t> </a:t>
            </a:r>
          </a:p>
        </p:txBody>
      </p:sp>
      <p:sp>
        <p:nvSpPr>
          <p:cNvPr id="4" name="Slide Number Placeholder 3"/>
          <p:cNvSpPr>
            <a:spLocks noGrp="1"/>
          </p:cNvSpPr>
          <p:nvPr>
            <p:ph type="sldNum" sz="quarter" idx="5"/>
          </p:nvPr>
        </p:nvSpPr>
        <p:spPr/>
        <p:txBody>
          <a:bodyPr/>
          <a:lstStyle/>
          <a:p>
            <a:fld id="{63604EDF-49D1-4D81-B9E5-1CA573D5FDC3}" type="slidenum">
              <a:rPr lang="cy-GB" smtClean="0"/>
              <a:t>13</a:t>
            </a:fld>
            <a:endParaRPr lang="cy-GB"/>
          </a:p>
        </p:txBody>
      </p:sp>
    </p:spTree>
    <p:extLst>
      <p:ext uri="{BB962C8B-B14F-4D97-AF65-F5344CB8AC3E}">
        <p14:creationId xmlns:p14="http://schemas.microsoft.com/office/powerpoint/2010/main" val="23228732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a:p>
            <a:pPr fontAlgn="base"/>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E9526C0-4131-4DD4-86E4-9414BCDCE937}" type="slidenum">
              <a:rPr lang="cy-GB" smtClean="0"/>
              <a:t>14</a:t>
            </a:fld>
            <a:endParaRPr lang="cy-GB"/>
          </a:p>
        </p:txBody>
      </p:sp>
    </p:spTree>
    <p:extLst>
      <p:ext uri="{BB962C8B-B14F-4D97-AF65-F5344CB8AC3E}">
        <p14:creationId xmlns:p14="http://schemas.microsoft.com/office/powerpoint/2010/main" val="873145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15</a:t>
            </a:fld>
            <a:endParaRPr lang="cy-GB"/>
          </a:p>
        </p:txBody>
      </p:sp>
    </p:spTree>
    <p:extLst>
      <p:ext uri="{BB962C8B-B14F-4D97-AF65-F5344CB8AC3E}">
        <p14:creationId xmlns:p14="http://schemas.microsoft.com/office/powerpoint/2010/main" val="24867169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16</a:t>
            </a:fld>
            <a:endParaRPr lang="cy-GB"/>
          </a:p>
        </p:txBody>
      </p:sp>
    </p:spTree>
    <p:extLst>
      <p:ext uri="{BB962C8B-B14F-4D97-AF65-F5344CB8AC3E}">
        <p14:creationId xmlns:p14="http://schemas.microsoft.com/office/powerpoint/2010/main" val="1142316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en-GB" sz="1200" dirty="0">
              <a:latin typeface="Calibri" panose="020F0502020204030204" pitchFamily="34" charset="0"/>
              <a:ea typeface="Calibri" panose="020F0502020204030204" pitchFamily="34" charset="0"/>
              <a:cs typeface="Calibri" panose="020F0502020204030204" pitchFamily="34" charset="0"/>
            </a:endParaRPr>
          </a:p>
          <a:p>
            <a:pPr defTabSz="946313">
              <a:defRPr/>
            </a:pPr>
            <a:endParaRPr lang="cy-GB" sz="1900" kern="100" dirty="0">
              <a:solidFill>
                <a:srgbClr val="538135"/>
              </a:solidFill>
              <a:latin typeface="Calibri" panose="020F0502020204030204" pitchFamily="34" charset="0"/>
              <a:ea typeface="Calibri" panose="020F0502020204030204" pitchFamily="34" charset="0"/>
              <a:cs typeface="Times New Roman" panose="02020603050405020304" pitchFamily="18" charset="0"/>
            </a:endParaRPr>
          </a:p>
          <a:p>
            <a:pPr defTabSz="946313">
              <a:defRPr/>
            </a:pPr>
            <a:endParaRPr lang="cy-GB" dirty="0"/>
          </a:p>
        </p:txBody>
      </p:sp>
      <p:sp>
        <p:nvSpPr>
          <p:cNvPr id="4" name="Slide Number Placeholder 3"/>
          <p:cNvSpPr>
            <a:spLocks noGrp="1"/>
          </p:cNvSpPr>
          <p:nvPr>
            <p:ph type="sldNum" sz="quarter" idx="5"/>
          </p:nvPr>
        </p:nvSpPr>
        <p:spPr/>
        <p:txBody>
          <a:bodyPr/>
          <a:lstStyle/>
          <a:p>
            <a:fld id="{9D4C3E72-8778-4180-9CD4-5015EBDF1624}" type="slidenum">
              <a:rPr lang="cy-GB" smtClean="0"/>
              <a:t>17</a:t>
            </a:fld>
            <a:endParaRPr lang="cy-GB"/>
          </a:p>
        </p:txBody>
      </p:sp>
    </p:spTree>
    <p:extLst>
      <p:ext uri="{BB962C8B-B14F-4D97-AF65-F5344CB8AC3E}">
        <p14:creationId xmlns:p14="http://schemas.microsoft.com/office/powerpoint/2010/main" val="1412801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63604EDF-49D1-4D81-B9E5-1CA573D5FDC3}" type="slidenum">
              <a:rPr lang="cy-GB" smtClean="0"/>
              <a:t>18</a:t>
            </a:fld>
            <a:endParaRPr lang="cy-GB"/>
          </a:p>
        </p:txBody>
      </p:sp>
    </p:spTree>
    <p:extLst>
      <p:ext uri="{BB962C8B-B14F-4D97-AF65-F5344CB8AC3E}">
        <p14:creationId xmlns:p14="http://schemas.microsoft.com/office/powerpoint/2010/main" val="650577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19</a:t>
            </a:fld>
            <a:endParaRPr lang="cy-GB"/>
          </a:p>
        </p:txBody>
      </p:sp>
    </p:spTree>
    <p:extLst>
      <p:ext uri="{BB962C8B-B14F-4D97-AF65-F5344CB8AC3E}">
        <p14:creationId xmlns:p14="http://schemas.microsoft.com/office/powerpoint/2010/main" val="12305465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cy-GB"/>
          </a:p>
        </p:txBody>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3604EDF-49D1-4D81-B9E5-1CA573D5FDC3}" type="slidenum">
              <a:rPr lang="cy-GB" smtClean="0"/>
              <a:t>20</a:t>
            </a:fld>
            <a:endParaRPr lang="cy-GB"/>
          </a:p>
        </p:txBody>
      </p:sp>
    </p:spTree>
    <p:extLst>
      <p:ext uri="{BB962C8B-B14F-4D97-AF65-F5344CB8AC3E}">
        <p14:creationId xmlns:p14="http://schemas.microsoft.com/office/powerpoint/2010/main" val="1423881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1545F-9882-5E44-5409-0D4ED61582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C7336485-EE40-BB83-9527-807135A084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DCADEBB7-B499-3C3A-FA4D-3DBC6DD52DFB}"/>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2F7697FF-331B-41A1-CDB0-2AE14CA4DD7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C154C188-DB21-98AE-7EBC-39B18649F440}"/>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3026093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EF53-C257-DD1A-9A47-BE85296023B7}"/>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2007B513-D1BF-5051-B030-E69472BBA1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4D0ABB1-BE66-1C3C-9B99-FFF0DDADE74D}"/>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7E1626AB-03E3-01F9-EF29-DB491E9C0F43}"/>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CD530A9-C4B7-92CF-948A-A82D5276F5CA}"/>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3927138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3A83E-1156-A673-AC08-52E3E4E2CD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F1B117F0-DCDA-E0D6-F900-EA77159493E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A8E0E5-0B18-B459-D0A6-76D291092F5D}"/>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25EB7AC7-B2ED-76E4-4D0C-FA5B233AE85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1CF71EC-9A96-8680-B911-0E369E148FC9}"/>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3909390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0CFFE-DE96-0CF6-5F8A-7630CC910902}"/>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40A19E5E-75F3-AE45-F5F6-0171B84B0C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9F59092E-61C4-7EBB-8EED-F3FC18E7D7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7D631C0E-52EF-8C57-FF58-E09E0549598F}"/>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6" name="Footer Placeholder 5">
            <a:extLst>
              <a:ext uri="{FF2B5EF4-FFF2-40B4-BE49-F238E27FC236}">
                <a16:creationId xmlns:a16="http://schemas.microsoft.com/office/drawing/2014/main" id="{A23C825F-2686-C844-17B7-F03EE92EBF22}"/>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67925CC-5EDA-5FF4-F3C8-55E8194B57EB}"/>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1777578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5FE8A-610A-304C-9B48-BC31F909718E}"/>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E77A3830-2A95-50F0-D515-87A280EB2F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8294C9-2A56-AE71-B213-58184ED0B3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4731A7B0-78B7-2404-29D8-BC667F297B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CCC28B-8490-D51A-D0B9-4FB864B850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3CB8349A-FF0F-B6D5-EA52-A3938641A469}"/>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8" name="Footer Placeholder 7">
            <a:extLst>
              <a:ext uri="{FF2B5EF4-FFF2-40B4-BE49-F238E27FC236}">
                <a16:creationId xmlns:a16="http://schemas.microsoft.com/office/drawing/2014/main" id="{1A65F872-136D-0433-8404-905D7EFC0D18}"/>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9A60DE0A-193E-7502-C54D-B09E5B9152B5}"/>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3663290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96050-1533-1103-47E2-63500EE1AF21}"/>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E2ABEF56-A2C1-46B9-631E-B6B10E96C99A}"/>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4" name="Footer Placeholder 3">
            <a:extLst>
              <a:ext uri="{FF2B5EF4-FFF2-40B4-BE49-F238E27FC236}">
                <a16:creationId xmlns:a16="http://schemas.microsoft.com/office/drawing/2014/main" id="{63BA9C51-F47D-F080-AA9E-B5E65F465FA7}"/>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783411C9-5266-030A-703D-99D516B3338F}"/>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4216994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6B5775-A14F-A6C5-E4B1-D6DE1CAF950E}"/>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3" name="Footer Placeholder 2">
            <a:extLst>
              <a:ext uri="{FF2B5EF4-FFF2-40B4-BE49-F238E27FC236}">
                <a16:creationId xmlns:a16="http://schemas.microsoft.com/office/drawing/2014/main" id="{593DED28-F48E-9737-0952-7F41DFE1DCE9}"/>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6160E370-A158-9A80-74DF-720F008B2684}"/>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4060846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D81E8-0C42-F762-1F0F-916975FFF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94A7F280-5E7E-AD2B-C42D-B4EE60FAE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55AE58E4-1A31-FFF8-5BAD-410D104C63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C0BD96-F8D0-4AEA-A0F7-67A70C7F92D1}"/>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6" name="Footer Placeholder 5">
            <a:extLst>
              <a:ext uri="{FF2B5EF4-FFF2-40B4-BE49-F238E27FC236}">
                <a16:creationId xmlns:a16="http://schemas.microsoft.com/office/drawing/2014/main" id="{7396D4B9-9846-F12C-8474-D9A22137EB0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4DB0972A-4173-E4BB-DFF9-A2F3020D7E4B}"/>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4102844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0914-FF31-2DAD-1B61-EF1E345669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08E69646-33EA-0FB0-E480-25F53EBA7F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36AFB866-2034-30BE-4808-6625CB1B2D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ADD6A0-78F4-089E-CCA1-0BF229C4E598}"/>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6" name="Footer Placeholder 5">
            <a:extLst>
              <a:ext uri="{FF2B5EF4-FFF2-40B4-BE49-F238E27FC236}">
                <a16:creationId xmlns:a16="http://schemas.microsoft.com/office/drawing/2014/main" id="{C12861B2-1ACF-83A9-9F28-9AA1BACD7362}"/>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6F46C67C-7271-E918-88A9-1B9A807E7B8A}"/>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2637641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55F1-F416-2664-757F-951E61874598}"/>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53613AAD-B48B-2385-0832-B39C3455AB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29A8614-4453-7176-8EF4-897A656371B4}"/>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49D4ACD8-B21A-F3C2-C370-20A203EA0B3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B453151-52B0-B8CD-C5F2-6EC85D7B1ADC}"/>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414713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805547-2964-51E0-4BEC-BF2D783DA0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1A35E89E-D372-4887-D405-3DA70BFD9B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64A95F3C-2BBE-F11C-680E-17E03FDB29E6}"/>
              </a:ext>
            </a:extLst>
          </p:cNvPr>
          <p:cNvSpPr>
            <a:spLocks noGrp="1"/>
          </p:cNvSpPr>
          <p:nvPr>
            <p:ph type="dt" sz="half" idx="10"/>
          </p:nvPr>
        </p:nvSpPr>
        <p:spPr/>
        <p:txBody>
          <a:body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DE754E5D-9734-7D7E-48B0-D64B4D6C1A0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2E40FA7-90C7-AC89-9F7D-A72502769F70}"/>
              </a:ext>
            </a:extLst>
          </p:cNvPr>
          <p:cNvSpPr>
            <a:spLocks noGrp="1"/>
          </p:cNvSpPr>
          <p:nvPr>
            <p:ph type="sldNum" sz="quarter" idx="12"/>
          </p:nvPr>
        </p:nvSpPr>
        <p:spPr/>
        <p:txBody>
          <a:bodyPr/>
          <a:lstStyle/>
          <a:p>
            <a:fld id="{F8002289-BA59-40E4-B3A9-0B40A9FB954D}" type="slidenum">
              <a:rPr lang="cy-GB" smtClean="0"/>
              <a:t>‹#›</a:t>
            </a:fld>
            <a:endParaRPr lang="cy-GB"/>
          </a:p>
        </p:txBody>
      </p:sp>
    </p:spTree>
    <p:extLst>
      <p:ext uri="{BB962C8B-B14F-4D97-AF65-F5344CB8AC3E}">
        <p14:creationId xmlns:p14="http://schemas.microsoft.com/office/powerpoint/2010/main" val="3778023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3FE6F-966E-DC1B-E7FB-03FF128055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6AE89FC1-95AE-5334-BD29-533E590819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73AA0552-5C68-45D3-0A92-EFC5D4BD51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2BCFE7-18BB-4B40-AA8D-CEF9E90436F5}" type="datetimeFigureOut">
              <a:rPr lang="cy-GB" smtClean="0"/>
              <a:t>04/02/2026</a:t>
            </a:fld>
            <a:endParaRPr lang="cy-GB"/>
          </a:p>
        </p:txBody>
      </p:sp>
      <p:sp>
        <p:nvSpPr>
          <p:cNvPr id="5" name="Footer Placeholder 4">
            <a:extLst>
              <a:ext uri="{FF2B5EF4-FFF2-40B4-BE49-F238E27FC236}">
                <a16:creationId xmlns:a16="http://schemas.microsoft.com/office/drawing/2014/main" id="{7B3C1CF4-7783-1321-C28A-45EA8042E2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12CF1315-3B83-6D56-D0EA-0DAD1AC0F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002289-BA59-40E4-B3A9-0B40A9FB954D}" type="slidenum">
              <a:rPr lang="cy-GB" smtClean="0"/>
              <a:t>‹#›</a:t>
            </a:fld>
            <a:endParaRPr lang="cy-GB"/>
          </a:p>
        </p:txBody>
      </p:sp>
    </p:spTree>
    <p:extLst>
      <p:ext uri="{BB962C8B-B14F-4D97-AF65-F5344CB8AC3E}">
        <p14:creationId xmlns:p14="http://schemas.microsoft.com/office/powerpoint/2010/main" val="2209562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1.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6.jpeg"/><Relationship Id="rId11" Type="http://schemas.openxmlformats.org/officeDocument/2006/relationships/image" Target="../media/image21.jpeg"/><Relationship Id="rId5" Type="http://schemas.openxmlformats.org/officeDocument/2006/relationships/image" Target="../media/image15.jpeg"/><Relationship Id="rId10" Type="http://schemas.openxmlformats.org/officeDocument/2006/relationships/image" Target="../media/image20.jpeg"/><Relationship Id="rId4" Type="http://schemas.openxmlformats.org/officeDocument/2006/relationships/image" Target="../media/image14.jpe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ar.inspiredpencil.com/pictures-2023/post-it-note-no-background" TargetMode="External"/><Relationship Id="rId3" Type="http://schemas.openxmlformats.org/officeDocument/2006/relationships/image" Target="../media/image35.png"/><Relationship Id="rId7"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animalia-life.club/qa/pictures/pink-post-it-note-png.html" TargetMode="External"/><Relationship Id="rId5" Type="http://schemas.openxmlformats.org/officeDocument/2006/relationships/image" Target="../media/image36.png"/><Relationship Id="rId10" Type="http://schemas.openxmlformats.org/officeDocument/2006/relationships/hyperlink" Target="https://ar.inspiredpencil.com/pictures-2023/blue-post-it-note-png" TargetMode="External"/><Relationship Id="rId4" Type="http://schemas.openxmlformats.org/officeDocument/2006/relationships/hyperlink" Target="https://pngtree.com/free-png-vectors/post-it-note" TargetMode="External"/><Relationship Id="rId9"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6ns47o6QPXU?feature=oembed" TargetMode="External"/><Relationship Id="rId5" Type="http://schemas.openxmlformats.org/officeDocument/2006/relationships/image" Target="../media/image42.png"/><Relationship Id="rId4" Type="http://schemas.openxmlformats.org/officeDocument/2006/relationships/image" Target="../media/image41.jpe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1.jpeg"/><Relationship Id="rId7" Type="http://schemas.openxmlformats.org/officeDocument/2006/relationships/image" Target="../media/image55.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7" name="Rectangle 414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4148" name="Rectangle 4147">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49" name="Rectangle 414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0" name="Rectangle 4149">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46" name="Rectangle 4145">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4B30739-6893-7BAA-DC5B-158BEC915EF6}"/>
              </a:ext>
            </a:extLst>
          </p:cNvPr>
          <p:cNvSpPr/>
          <p:nvPr/>
        </p:nvSpPr>
        <p:spPr>
          <a:xfrm>
            <a:off x="699714" y="353160"/>
            <a:ext cx="7091300" cy="8985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500" dirty="0">
                <a:ln w="0"/>
                <a:solidFill>
                  <a:srgbClr val="FFFFFF"/>
                </a:solidFill>
                <a:effectLst>
                  <a:outerShdw blurRad="38100" dist="19050" dir="2700000" algn="tl" rotWithShape="0">
                    <a:schemeClr val="dk1">
                      <a:alpha val="40000"/>
                    </a:schemeClr>
                  </a:outerShdw>
                </a:effectLst>
                <a:latin typeface="+mj-lt"/>
                <a:ea typeface="+mj-ea"/>
                <a:cs typeface="+mj-cs"/>
              </a:rPr>
              <a:t>Meithrin </a:t>
            </a:r>
            <a:r>
              <a:rPr lang="en-US" sz="2500" dirty="0" err="1">
                <a:ln w="0"/>
                <a:solidFill>
                  <a:srgbClr val="FFFFFF"/>
                </a:solidFill>
                <a:effectLst>
                  <a:outerShdw blurRad="38100" dist="19050" dir="2700000" algn="tl" rotWithShape="0">
                    <a:schemeClr val="dk1">
                      <a:alpha val="40000"/>
                    </a:schemeClr>
                  </a:outerShdw>
                </a:effectLst>
                <a:latin typeface="+mj-lt"/>
                <a:ea typeface="+mj-ea"/>
                <a:cs typeface="+mj-cs"/>
              </a:rPr>
              <a:t>Cymuned</a:t>
            </a:r>
            <a:r>
              <a:rPr lang="en-US" sz="2500" dirty="0">
                <a:ln w="0"/>
                <a:solidFill>
                  <a:srgbClr val="FFFFFF"/>
                </a:solidFill>
                <a:effectLst>
                  <a:outerShdw blurRad="38100" dist="19050" dir="2700000" algn="tl" rotWithShape="0">
                    <a:schemeClr val="dk1">
                      <a:alpha val="40000"/>
                    </a:schemeClr>
                  </a:outerShdw>
                </a:effectLst>
                <a:latin typeface="+mj-lt"/>
                <a:ea typeface="+mj-ea"/>
                <a:cs typeface="+mj-cs"/>
              </a:rPr>
              <a:t> o </a:t>
            </a:r>
            <a:r>
              <a:rPr lang="en-US" sz="2500" dirty="0" err="1">
                <a:ln w="0"/>
                <a:solidFill>
                  <a:srgbClr val="FFFFFF"/>
                </a:solidFill>
                <a:effectLst>
                  <a:outerShdw blurRad="38100" dist="19050" dir="2700000" algn="tl" rotWithShape="0">
                    <a:schemeClr val="dk1">
                      <a:alpha val="40000"/>
                    </a:schemeClr>
                  </a:outerShdw>
                </a:effectLst>
                <a:latin typeface="+mj-lt"/>
                <a:ea typeface="+mj-ea"/>
                <a:cs typeface="+mj-cs"/>
              </a:rPr>
              <a:t>Ddarllenwyr</a:t>
            </a:r>
            <a:r>
              <a:rPr lang="en-US" sz="2500" dirty="0">
                <a:ln w="0"/>
                <a:solidFill>
                  <a:srgbClr val="FFFFFF"/>
                </a:solidFill>
                <a:effectLst>
                  <a:outerShdw blurRad="38100" dist="19050" dir="2700000" algn="tl" rotWithShape="0">
                    <a:schemeClr val="dk1">
                      <a:alpha val="40000"/>
                    </a:schemeClr>
                  </a:outerShdw>
                </a:effectLst>
                <a:latin typeface="+mj-lt"/>
                <a:ea typeface="+mj-ea"/>
                <a:cs typeface="+mj-cs"/>
              </a:rPr>
              <a:t> </a:t>
            </a:r>
            <a:r>
              <a:rPr lang="en-US" sz="2500" b="0" cap="none" spc="0" dirty="0">
                <a:ln w="0"/>
                <a:solidFill>
                  <a:srgbClr val="FFFFFF"/>
                </a:solidFill>
                <a:effectLst>
                  <a:outerShdw blurRad="38100" dist="19050" dir="2700000" algn="tl" rotWithShape="0">
                    <a:schemeClr val="dk1">
                      <a:alpha val="40000"/>
                    </a:schemeClr>
                  </a:outerShdw>
                </a:effectLst>
                <a:latin typeface="+mj-lt"/>
                <a:ea typeface="+mj-ea"/>
                <a:cs typeface="+mj-cs"/>
              </a:rPr>
              <a:t> </a:t>
            </a:r>
          </a:p>
          <a:p>
            <a:pPr>
              <a:lnSpc>
                <a:spcPct val="90000"/>
              </a:lnSpc>
              <a:spcBef>
                <a:spcPct val="0"/>
              </a:spcBef>
              <a:spcAft>
                <a:spcPts val="600"/>
              </a:spcAft>
            </a:pPr>
            <a:r>
              <a:rPr lang="en-US" sz="2500" b="0" i="1" cap="none" spc="0" dirty="0">
                <a:ln w="0"/>
                <a:solidFill>
                  <a:srgbClr val="FFFFFF"/>
                </a:solidFill>
                <a:effectLst>
                  <a:outerShdw blurRad="38100" dist="19050" dir="2700000" algn="tl" rotWithShape="0">
                    <a:schemeClr val="dk1">
                      <a:alpha val="40000"/>
                    </a:schemeClr>
                  </a:outerShdw>
                </a:effectLst>
                <a:latin typeface="+mj-lt"/>
                <a:ea typeface="+mj-ea"/>
                <a:cs typeface="+mj-cs"/>
              </a:rPr>
              <a:t>Nurturing a Nation of Readers </a:t>
            </a:r>
          </a:p>
        </p:txBody>
      </p:sp>
      <p:pic>
        <p:nvPicPr>
          <p:cNvPr id="9" name="Picture 8" descr="Text&#10;&#10;Description automatically generated">
            <a:extLst>
              <a:ext uri="{FF2B5EF4-FFF2-40B4-BE49-F238E27FC236}">
                <a16:creationId xmlns:a16="http://schemas.microsoft.com/office/drawing/2014/main" id="{DAA5034A-F5A8-7041-B99D-9F1F3AF6D03B}"/>
              </a:ext>
            </a:extLst>
          </p:cNvPr>
          <p:cNvPicPr>
            <a:picLocks noChangeAspect="1"/>
          </p:cNvPicPr>
          <p:nvPr/>
        </p:nvPicPr>
        <p:blipFill>
          <a:blip r:embed="rId3"/>
          <a:stretch>
            <a:fillRect/>
          </a:stretch>
        </p:blipFill>
        <p:spPr>
          <a:xfrm>
            <a:off x="715748" y="3744103"/>
            <a:ext cx="5131088" cy="872283"/>
          </a:xfrm>
          <a:prstGeom prst="rect">
            <a:avLst/>
          </a:prstGeom>
        </p:spPr>
      </p:pic>
      <p:pic>
        <p:nvPicPr>
          <p:cNvPr id="4102" name="Picture 6" descr="A group of boys reading a book&#10;&#10;AI-generated content may be incorrect.">
            <a:extLst>
              <a:ext uri="{FF2B5EF4-FFF2-40B4-BE49-F238E27FC236}">
                <a16:creationId xmlns:a16="http://schemas.microsoft.com/office/drawing/2014/main" id="{B2D13257-7B88-4463-BF02-07F1176DBF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74" t="10503" r="13517" b="12732"/>
          <a:stretch>
            <a:fillRect/>
          </a:stretch>
        </p:blipFill>
        <p:spPr bwMode="auto">
          <a:xfrm>
            <a:off x="6345165" y="2217815"/>
            <a:ext cx="3823278" cy="3997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611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B47C-08BD-4308-EBD7-2875838FBECB}"/>
              </a:ext>
            </a:extLst>
          </p:cNvPr>
          <p:cNvSpPr>
            <a:spLocks noGrp="1"/>
          </p:cNvSpPr>
          <p:nvPr>
            <p:ph type="title"/>
          </p:nvPr>
        </p:nvSpPr>
        <p:spPr/>
        <p:txBody>
          <a:bodyPr>
            <a:normAutofit fontScale="90000"/>
          </a:bodyPr>
          <a:lstStyle/>
          <a:p>
            <a:pPr>
              <a:spcAft>
                <a:spcPts val="600"/>
              </a:spcAft>
            </a:pPr>
            <a:r>
              <a:rPr lang="en-US" dirty="0" err="1">
                <a:ln w="0"/>
                <a:effectLst>
                  <a:outerShdw blurRad="38100" dist="19050" dir="2700000" algn="tl" rotWithShape="0">
                    <a:schemeClr val="dk1">
                      <a:alpha val="40000"/>
                    </a:schemeClr>
                  </a:outerShdw>
                </a:effectLst>
              </a:rPr>
              <a:t>Trosolwg</a:t>
            </a:r>
            <a:r>
              <a:rPr lang="en-US" dirty="0">
                <a:ln w="0"/>
                <a:effectLst>
                  <a:outerShdw blurRad="38100" dist="19050" dir="2700000" algn="tl" rotWithShape="0">
                    <a:schemeClr val="dk1">
                      <a:alpha val="40000"/>
                    </a:schemeClr>
                  </a:outerShdw>
                </a:effectLst>
              </a:rPr>
              <a:t> </a:t>
            </a:r>
            <a:r>
              <a:rPr lang="en-US" dirty="0" err="1">
                <a:ln w="0"/>
                <a:effectLst>
                  <a:outerShdw blurRad="38100" dist="19050" dir="2700000" algn="tl" rotWithShape="0">
                    <a:schemeClr val="dk1">
                      <a:alpha val="40000"/>
                    </a:schemeClr>
                  </a:outerShdw>
                </a:effectLst>
              </a:rPr>
              <a:t>o’n</a:t>
            </a:r>
            <a:r>
              <a:rPr lang="en-US" dirty="0">
                <a:ln w="0"/>
                <a:effectLst>
                  <a:outerShdw blurRad="38100" dist="19050" dir="2700000" algn="tl" rotWithShape="0">
                    <a:schemeClr val="dk1">
                      <a:alpha val="40000"/>
                    </a:schemeClr>
                  </a:outerShdw>
                </a:effectLst>
              </a:rPr>
              <a:t> </a:t>
            </a:r>
            <a:r>
              <a:rPr lang="en-US" dirty="0" err="1">
                <a:ln w="0"/>
                <a:effectLst>
                  <a:outerShdw blurRad="38100" dist="19050" dir="2700000" algn="tl" rotWithShape="0">
                    <a:schemeClr val="dk1">
                      <a:alpha val="40000"/>
                    </a:schemeClr>
                  </a:outerShdw>
                </a:effectLst>
              </a:rPr>
              <a:t>prosiectau</a:t>
            </a:r>
            <a:br>
              <a:rPr lang="en-US" dirty="0">
                <a:ln w="0"/>
                <a:effectLst>
                  <a:outerShdw blurRad="38100" dist="19050" dir="2700000" algn="tl" rotWithShape="0">
                    <a:schemeClr val="dk1">
                      <a:alpha val="40000"/>
                    </a:schemeClr>
                  </a:outerShdw>
                </a:effectLst>
              </a:rPr>
            </a:br>
            <a:r>
              <a:rPr lang="en-US" i="1" dirty="0">
                <a:ln w="0"/>
                <a:solidFill>
                  <a:schemeClr val="accent1"/>
                </a:solidFill>
                <a:effectLst>
                  <a:outerShdw blurRad="38100" dist="19050" dir="2700000" algn="tl" rotWithShape="0">
                    <a:schemeClr val="dk1">
                      <a:alpha val="40000"/>
                    </a:schemeClr>
                  </a:outerShdw>
                </a:effectLst>
              </a:rPr>
              <a:t>An overview of our projects </a:t>
            </a:r>
            <a:br>
              <a:rPr lang="en-US" i="1" dirty="0">
                <a:ln w="0"/>
                <a:solidFill>
                  <a:schemeClr val="accent1"/>
                </a:solidFill>
                <a:effectLst>
                  <a:outerShdw blurRad="38100" dist="19050" dir="2700000" algn="tl" rotWithShape="0">
                    <a:schemeClr val="dk1">
                      <a:alpha val="40000"/>
                    </a:schemeClr>
                  </a:outerShdw>
                </a:effectLst>
              </a:rPr>
            </a:br>
            <a:endParaRPr lang="cy-GB" dirty="0"/>
          </a:p>
        </p:txBody>
      </p:sp>
      <p:graphicFrame>
        <p:nvGraphicFramePr>
          <p:cNvPr id="4" name="Content Placeholder 3">
            <a:extLst>
              <a:ext uri="{FF2B5EF4-FFF2-40B4-BE49-F238E27FC236}">
                <a16:creationId xmlns:a16="http://schemas.microsoft.com/office/drawing/2014/main" id="{F3B3F26B-B678-B917-B993-5002C0F4E14F}"/>
              </a:ext>
            </a:extLst>
          </p:cNvPr>
          <p:cNvGraphicFramePr>
            <a:graphicFrameLocks noGrp="1"/>
          </p:cNvGraphicFramePr>
          <p:nvPr>
            <p:ph idx="1"/>
            <p:extLst>
              <p:ext uri="{D42A27DB-BD31-4B8C-83A1-F6EECF244321}">
                <p14:modId xmlns:p14="http://schemas.microsoft.com/office/powerpoint/2010/main" val="2314102297"/>
              </p:ext>
            </p:extLst>
          </p:nvPr>
        </p:nvGraphicFramePr>
        <p:xfrm>
          <a:off x="838200" y="191957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Text&#10;&#10;Description automatically generated">
            <a:extLst>
              <a:ext uri="{FF2B5EF4-FFF2-40B4-BE49-F238E27FC236}">
                <a16:creationId xmlns:a16="http://schemas.microsoft.com/office/drawing/2014/main" id="{A17F3EF4-4735-E4AD-C4AA-DB47DAB04E7B}"/>
              </a:ext>
            </a:extLst>
          </p:cNvPr>
          <p:cNvPicPr>
            <a:picLocks noChangeAspect="1"/>
          </p:cNvPicPr>
          <p:nvPr/>
        </p:nvPicPr>
        <p:blipFill>
          <a:blip r:embed="rId8"/>
          <a:stretch>
            <a:fillRect/>
          </a:stretch>
        </p:blipFill>
        <p:spPr>
          <a:xfrm>
            <a:off x="108156" y="6267663"/>
            <a:ext cx="2649558" cy="450424"/>
          </a:xfrm>
          <a:prstGeom prst="rect">
            <a:avLst/>
          </a:prstGeom>
        </p:spPr>
      </p:pic>
    </p:spTree>
    <p:extLst>
      <p:ext uri="{BB962C8B-B14F-4D97-AF65-F5344CB8AC3E}">
        <p14:creationId xmlns:p14="http://schemas.microsoft.com/office/powerpoint/2010/main" val="2768299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A8728-1DFB-A657-9259-03C8DF50F489}"/>
              </a:ext>
            </a:extLst>
          </p:cNvPr>
          <p:cNvSpPr>
            <a:spLocks noGrp="1"/>
          </p:cNvSpPr>
          <p:nvPr>
            <p:ph type="ctrTitle"/>
          </p:nvPr>
        </p:nvSpPr>
        <p:spPr/>
        <p:txBody>
          <a:bodyPr/>
          <a:lstStyle/>
          <a:p>
            <a:endParaRPr lang="cy-GB" dirty="0"/>
          </a:p>
        </p:txBody>
      </p:sp>
      <p:sp>
        <p:nvSpPr>
          <p:cNvPr id="3" name="Subtitle 2">
            <a:extLst>
              <a:ext uri="{FF2B5EF4-FFF2-40B4-BE49-F238E27FC236}">
                <a16:creationId xmlns:a16="http://schemas.microsoft.com/office/drawing/2014/main" id="{8EEEA391-6C6D-B3A0-1567-7EEE9E9E5729}"/>
              </a:ext>
            </a:extLst>
          </p:cNvPr>
          <p:cNvSpPr>
            <a:spLocks noGrp="1"/>
          </p:cNvSpPr>
          <p:nvPr>
            <p:ph type="subTitle" idx="1"/>
          </p:nvPr>
        </p:nvSpPr>
        <p:spPr/>
        <p:txBody>
          <a:bodyPr/>
          <a:lstStyle/>
          <a:p>
            <a:endParaRPr lang="cy-GB"/>
          </a:p>
        </p:txBody>
      </p:sp>
      <p:pic>
        <p:nvPicPr>
          <p:cNvPr id="13" name="Picture 12" descr="A cartoon of a dog&#10;&#10;AI-generated content may be incorrect.">
            <a:extLst>
              <a:ext uri="{FF2B5EF4-FFF2-40B4-BE49-F238E27FC236}">
                <a16:creationId xmlns:a16="http://schemas.microsoft.com/office/drawing/2014/main" id="{A34BDF7B-AE32-CE32-5449-9FF2E0C24D82}"/>
              </a:ext>
            </a:extLst>
          </p:cNvPr>
          <p:cNvPicPr>
            <a:picLocks noChangeAspect="1"/>
          </p:cNvPicPr>
          <p:nvPr/>
        </p:nvPicPr>
        <p:blipFill>
          <a:blip r:embed="rId3"/>
          <a:stretch>
            <a:fillRect/>
          </a:stretch>
        </p:blipFill>
        <p:spPr>
          <a:xfrm>
            <a:off x="9564130" y="964149"/>
            <a:ext cx="2468154" cy="1623786"/>
          </a:xfrm>
          <a:prstGeom prst="rect">
            <a:avLst/>
          </a:prstGeom>
          <a:ln>
            <a:noFill/>
          </a:ln>
          <a:effectLst>
            <a:outerShdw blurRad="292100" dist="139700" dir="2700000" algn="tl" rotWithShape="0">
              <a:srgbClr val="333333">
                <a:alpha val="65000"/>
              </a:srgbClr>
            </a:outerShdw>
          </a:effectLst>
        </p:spPr>
      </p:pic>
      <p:pic>
        <p:nvPicPr>
          <p:cNvPr id="15" name="Picture 14" descr="A book cover of two teddy bears sleeping&#10;&#10;AI-generated content may be incorrect.">
            <a:extLst>
              <a:ext uri="{FF2B5EF4-FFF2-40B4-BE49-F238E27FC236}">
                <a16:creationId xmlns:a16="http://schemas.microsoft.com/office/drawing/2014/main" id="{5DE8729C-781A-9134-FF91-06C7C5BEEABA}"/>
              </a:ext>
            </a:extLst>
          </p:cNvPr>
          <p:cNvPicPr>
            <a:picLocks noChangeAspect="1"/>
          </p:cNvPicPr>
          <p:nvPr/>
        </p:nvPicPr>
        <p:blipFill>
          <a:blip r:embed="rId4"/>
          <a:srcRect l="2188" t="31204" r="3845" b="18791"/>
          <a:stretch>
            <a:fillRect/>
          </a:stretch>
        </p:blipFill>
        <p:spPr>
          <a:xfrm>
            <a:off x="581054" y="3602038"/>
            <a:ext cx="2773116" cy="1858102"/>
          </a:xfrm>
          <a:prstGeom prst="rect">
            <a:avLst/>
          </a:prstGeom>
          <a:ln>
            <a:noFill/>
          </a:ln>
          <a:effectLst>
            <a:outerShdw blurRad="292100" dist="139700" dir="2700000" algn="tl" rotWithShape="0">
              <a:srgbClr val="333333">
                <a:alpha val="65000"/>
              </a:srgbClr>
            </a:outerShdw>
          </a:effectLst>
        </p:spPr>
      </p:pic>
      <p:pic>
        <p:nvPicPr>
          <p:cNvPr id="19" name="Picture 18" descr="A children's book cover&#10;&#10;AI-generated content may be incorrect.">
            <a:extLst>
              <a:ext uri="{FF2B5EF4-FFF2-40B4-BE49-F238E27FC236}">
                <a16:creationId xmlns:a16="http://schemas.microsoft.com/office/drawing/2014/main" id="{3C837DD2-294E-25FD-3897-D972C7BB45E7}"/>
              </a:ext>
            </a:extLst>
          </p:cNvPr>
          <p:cNvPicPr>
            <a:picLocks noChangeAspect="1"/>
          </p:cNvPicPr>
          <p:nvPr/>
        </p:nvPicPr>
        <p:blipFill>
          <a:blip r:embed="rId5"/>
          <a:srcRect l="27247" t="3973" r="31191" b="54368"/>
          <a:stretch>
            <a:fillRect/>
          </a:stretch>
        </p:blipFill>
        <p:spPr>
          <a:xfrm>
            <a:off x="4005942" y="4085894"/>
            <a:ext cx="1884337" cy="1858102"/>
          </a:xfrm>
          <a:prstGeom prst="rect">
            <a:avLst/>
          </a:prstGeom>
          <a:ln>
            <a:noFill/>
          </a:ln>
          <a:effectLst>
            <a:outerShdw blurRad="292100" dist="139700" dir="2700000" algn="tl" rotWithShape="0">
              <a:srgbClr val="333333">
                <a:alpha val="65000"/>
              </a:srgbClr>
            </a:outerShdw>
          </a:effectLst>
        </p:spPr>
      </p:pic>
      <p:pic>
        <p:nvPicPr>
          <p:cNvPr id="21" name="Picture 20" descr="A book cover with a cartoon of animals and trees&#10;&#10;AI-generated content may be incorrect.">
            <a:extLst>
              <a:ext uri="{FF2B5EF4-FFF2-40B4-BE49-F238E27FC236}">
                <a16:creationId xmlns:a16="http://schemas.microsoft.com/office/drawing/2014/main" id="{394061F0-BFF4-D6C3-FF1A-2AE1BE142A38}"/>
              </a:ext>
            </a:extLst>
          </p:cNvPr>
          <p:cNvPicPr>
            <a:picLocks noChangeAspect="1"/>
          </p:cNvPicPr>
          <p:nvPr/>
        </p:nvPicPr>
        <p:blipFill>
          <a:blip r:embed="rId6"/>
          <a:srcRect t="42102" r="37293"/>
          <a:stretch>
            <a:fillRect/>
          </a:stretch>
        </p:blipFill>
        <p:spPr>
          <a:xfrm>
            <a:off x="6542051" y="4233512"/>
            <a:ext cx="2375827" cy="1667629"/>
          </a:xfrm>
          <a:prstGeom prst="rect">
            <a:avLst/>
          </a:prstGeom>
          <a:ln>
            <a:noFill/>
          </a:ln>
          <a:effectLst>
            <a:outerShdw blurRad="292100" dist="139700" dir="2700000" algn="tl" rotWithShape="0">
              <a:srgbClr val="333333">
                <a:alpha val="65000"/>
              </a:srgbClr>
            </a:outerShdw>
          </a:effectLst>
        </p:spPr>
      </p:pic>
      <p:pic>
        <p:nvPicPr>
          <p:cNvPr id="23" name="Picture 22" descr="A book cover with a child sitting on a stack of books&#10;&#10;AI-generated content may be incorrect.">
            <a:extLst>
              <a:ext uri="{FF2B5EF4-FFF2-40B4-BE49-F238E27FC236}">
                <a16:creationId xmlns:a16="http://schemas.microsoft.com/office/drawing/2014/main" id="{16AB6965-77A3-5EEE-E02A-9885EFC8CA2E}"/>
              </a:ext>
            </a:extLst>
          </p:cNvPr>
          <p:cNvPicPr>
            <a:picLocks noChangeAspect="1"/>
          </p:cNvPicPr>
          <p:nvPr/>
        </p:nvPicPr>
        <p:blipFill>
          <a:blip r:embed="rId7"/>
          <a:srcRect l="38415" t="57354"/>
          <a:stretch>
            <a:fillRect/>
          </a:stretch>
        </p:blipFill>
        <p:spPr>
          <a:xfrm>
            <a:off x="9564130" y="3914384"/>
            <a:ext cx="1776768" cy="1821254"/>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D39FF68B-D504-6162-FACB-DABED388ACFA}"/>
              </a:ext>
            </a:extLst>
          </p:cNvPr>
          <p:cNvPicPr>
            <a:picLocks noChangeAspect="1"/>
          </p:cNvPicPr>
          <p:nvPr/>
        </p:nvPicPr>
        <p:blipFill>
          <a:blip r:embed="rId8"/>
          <a:srcRect l="59700" b="63237"/>
          <a:stretch>
            <a:fillRect/>
          </a:stretch>
        </p:blipFill>
        <p:spPr>
          <a:xfrm>
            <a:off x="719917" y="363341"/>
            <a:ext cx="2448063" cy="2760860"/>
          </a:xfrm>
          <a:prstGeom prst="rect">
            <a:avLst/>
          </a:prstGeom>
          <a:ln>
            <a:noFill/>
          </a:ln>
          <a:effectLst>
            <a:outerShdw blurRad="292100" dist="139700" dir="2700000" algn="tl" rotWithShape="0">
              <a:srgbClr val="333333">
                <a:alpha val="65000"/>
              </a:srgbClr>
            </a:outerShdw>
          </a:effectLst>
        </p:spPr>
      </p:pic>
      <p:pic>
        <p:nvPicPr>
          <p:cNvPr id="2050" name="Picture 2" descr="The Platinum Jubilee #6 2000s – Julia's books">
            <a:extLst>
              <a:ext uri="{FF2B5EF4-FFF2-40B4-BE49-F238E27FC236}">
                <a16:creationId xmlns:a16="http://schemas.microsoft.com/office/drawing/2014/main" id="{4B33BC9E-C728-67CC-07E0-4877B44E6CA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9478" t="29009" r="10562" b="50428"/>
          <a:stretch>
            <a:fillRect/>
          </a:stretch>
        </p:blipFill>
        <p:spPr bwMode="auto">
          <a:xfrm>
            <a:off x="3607402" y="678298"/>
            <a:ext cx="2681416" cy="141026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B9261E0-4E03-868B-E7D8-7868A45DB4A8}"/>
              </a:ext>
            </a:extLst>
          </p:cNvPr>
          <p:cNvPicPr>
            <a:picLocks noChangeAspect="1"/>
          </p:cNvPicPr>
          <p:nvPr/>
        </p:nvPicPr>
        <p:blipFill>
          <a:blip r:embed="rId10"/>
          <a:srcRect l="64539" t="61117" b="-1"/>
          <a:stretch>
            <a:fillRect/>
          </a:stretch>
        </p:blipFill>
        <p:spPr>
          <a:xfrm>
            <a:off x="6752115" y="644525"/>
            <a:ext cx="2616528" cy="20095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87298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35FF-82EF-8C89-36FB-20082A21A269}"/>
              </a:ext>
            </a:extLst>
          </p:cNvPr>
          <p:cNvSpPr>
            <a:spLocks noGrp="1"/>
          </p:cNvSpPr>
          <p:nvPr>
            <p:ph type="title"/>
          </p:nvPr>
        </p:nvSpPr>
        <p:spPr/>
        <p:txBody>
          <a:bodyPr/>
          <a:lstStyle/>
          <a:p>
            <a:endParaRPr lang="cy-GB"/>
          </a:p>
        </p:txBody>
      </p:sp>
      <p:sp>
        <p:nvSpPr>
          <p:cNvPr id="3" name="Content Placeholder 2">
            <a:extLst>
              <a:ext uri="{FF2B5EF4-FFF2-40B4-BE49-F238E27FC236}">
                <a16:creationId xmlns:a16="http://schemas.microsoft.com/office/drawing/2014/main" id="{D37D8FD2-32EB-2691-A2B5-2AF0EBA18E23}"/>
              </a:ext>
            </a:extLst>
          </p:cNvPr>
          <p:cNvSpPr>
            <a:spLocks noGrp="1"/>
          </p:cNvSpPr>
          <p:nvPr>
            <p:ph idx="1"/>
          </p:nvPr>
        </p:nvSpPr>
        <p:spPr/>
        <p:txBody>
          <a:bodyPr/>
          <a:lstStyle/>
          <a:p>
            <a:endParaRPr lang="cy-GB"/>
          </a:p>
        </p:txBody>
      </p:sp>
      <p:pic>
        <p:nvPicPr>
          <p:cNvPr id="14" name="Picture 13" descr="A dog looking out of a box&#10;&#10;AI-generated content may be incorrect.">
            <a:extLst>
              <a:ext uri="{FF2B5EF4-FFF2-40B4-BE49-F238E27FC236}">
                <a16:creationId xmlns:a16="http://schemas.microsoft.com/office/drawing/2014/main" id="{A20EF0A1-3FE8-BB0E-3B1C-BAD2051B0649}"/>
              </a:ext>
            </a:extLst>
          </p:cNvPr>
          <p:cNvPicPr>
            <a:picLocks noChangeAspect="1"/>
          </p:cNvPicPr>
          <p:nvPr/>
        </p:nvPicPr>
        <p:blipFill>
          <a:blip r:embed="rId3"/>
          <a:stretch>
            <a:fillRect/>
          </a:stretch>
        </p:blipFill>
        <p:spPr>
          <a:xfrm>
            <a:off x="8679060" y="365125"/>
            <a:ext cx="2945894" cy="2889704"/>
          </a:xfrm>
          <a:prstGeom prst="rect">
            <a:avLst/>
          </a:prstGeom>
          <a:ln>
            <a:noFill/>
          </a:ln>
          <a:effectLst>
            <a:outerShdw blurRad="292100" dist="139700" dir="2700000" algn="tl" rotWithShape="0">
              <a:srgbClr val="333333">
                <a:alpha val="65000"/>
              </a:srgbClr>
            </a:outerShdw>
          </a:effectLst>
        </p:spPr>
      </p:pic>
      <p:sp>
        <p:nvSpPr>
          <p:cNvPr id="15" name="AutoShape 4" descr="Peace at Last">
            <a:extLst>
              <a:ext uri="{FF2B5EF4-FFF2-40B4-BE49-F238E27FC236}">
                <a16:creationId xmlns:a16="http://schemas.microsoft.com/office/drawing/2014/main" id="{8157A2FB-40D0-2712-D36C-116CE1EDCCC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pic>
        <p:nvPicPr>
          <p:cNvPr id="17" name="Picture 16" descr="A book cover of two teddy bears sleeping&#10;&#10;AI-generated content may be incorrect.">
            <a:extLst>
              <a:ext uri="{FF2B5EF4-FFF2-40B4-BE49-F238E27FC236}">
                <a16:creationId xmlns:a16="http://schemas.microsoft.com/office/drawing/2014/main" id="{07F897EB-7205-FEEB-DE35-F1B21EBDF86B}"/>
              </a:ext>
            </a:extLst>
          </p:cNvPr>
          <p:cNvPicPr>
            <a:picLocks noChangeAspect="1"/>
          </p:cNvPicPr>
          <p:nvPr/>
        </p:nvPicPr>
        <p:blipFill>
          <a:blip r:embed="rId4"/>
          <a:stretch>
            <a:fillRect/>
          </a:stretch>
        </p:blipFill>
        <p:spPr>
          <a:xfrm>
            <a:off x="281119" y="3556668"/>
            <a:ext cx="2578674" cy="3246903"/>
          </a:xfrm>
          <a:prstGeom prst="rect">
            <a:avLst/>
          </a:prstGeom>
          <a:ln>
            <a:noFill/>
          </a:ln>
          <a:effectLst>
            <a:outerShdw blurRad="292100" dist="139700" dir="2700000" algn="tl" rotWithShape="0">
              <a:srgbClr val="333333">
                <a:alpha val="65000"/>
              </a:srgbClr>
            </a:outerShdw>
          </a:effectLst>
        </p:spPr>
      </p:pic>
      <p:pic>
        <p:nvPicPr>
          <p:cNvPr id="21" name="Picture 20" descr="A children's book cover&#10;&#10;AI-generated content may be incorrect.">
            <a:extLst>
              <a:ext uri="{FF2B5EF4-FFF2-40B4-BE49-F238E27FC236}">
                <a16:creationId xmlns:a16="http://schemas.microsoft.com/office/drawing/2014/main" id="{4BD23508-776C-57B2-B237-EC79C618F312}"/>
              </a:ext>
            </a:extLst>
          </p:cNvPr>
          <p:cNvPicPr>
            <a:picLocks noChangeAspect="1"/>
          </p:cNvPicPr>
          <p:nvPr/>
        </p:nvPicPr>
        <p:blipFill>
          <a:blip r:embed="rId5"/>
          <a:stretch>
            <a:fillRect/>
          </a:stretch>
        </p:blipFill>
        <p:spPr>
          <a:xfrm>
            <a:off x="3228669" y="3966868"/>
            <a:ext cx="2349621" cy="2311519"/>
          </a:xfrm>
          <a:prstGeom prst="rect">
            <a:avLst/>
          </a:prstGeom>
          <a:ln>
            <a:noFill/>
          </a:ln>
          <a:effectLst>
            <a:outerShdw blurRad="292100" dist="139700" dir="2700000" algn="tl" rotWithShape="0">
              <a:srgbClr val="333333">
                <a:alpha val="65000"/>
              </a:srgbClr>
            </a:outerShdw>
          </a:effectLst>
        </p:spPr>
      </p:pic>
      <p:pic>
        <p:nvPicPr>
          <p:cNvPr id="25" name="Picture 24" descr="A book cover with a cartoon of animals and trees&#10;&#10;AI-generated content may be incorrect.">
            <a:extLst>
              <a:ext uri="{FF2B5EF4-FFF2-40B4-BE49-F238E27FC236}">
                <a16:creationId xmlns:a16="http://schemas.microsoft.com/office/drawing/2014/main" id="{527BB01D-D4EF-2DE8-A3B8-0E203FA82701}"/>
              </a:ext>
            </a:extLst>
          </p:cNvPr>
          <p:cNvPicPr>
            <a:picLocks noChangeAspect="1"/>
          </p:cNvPicPr>
          <p:nvPr/>
        </p:nvPicPr>
        <p:blipFill>
          <a:blip r:embed="rId6"/>
          <a:stretch>
            <a:fillRect/>
          </a:stretch>
        </p:blipFill>
        <p:spPr>
          <a:xfrm>
            <a:off x="5744093" y="4296915"/>
            <a:ext cx="3062449" cy="2328129"/>
          </a:xfrm>
          <a:prstGeom prst="rect">
            <a:avLst/>
          </a:prstGeom>
          <a:ln>
            <a:noFill/>
          </a:ln>
          <a:effectLst>
            <a:outerShdw blurRad="292100" dist="139700" dir="2700000" algn="tl" rotWithShape="0">
              <a:srgbClr val="333333">
                <a:alpha val="65000"/>
              </a:srgbClr>
            </a:outerShdw>
          </a:effectLst>
        </p:spPr>
      </p:pic>
      <p:pic>
        <p:nvPicPr>
          <p:cNvPr id="27" name="Picture 26" descr="A book cover with a child sitting on a stack of books&#10;&#10;AI-generated content may be incorrect.">
            <a:extLst>
              <a:ext uri="{FF2B5EF4-FFF2-40B4-BE49-F238E27FC236}">
                <a16:creationId xmlns:a16="http://schemas.microsoft.com/office/drawing/2014/main" id="{8CD1ABD9-FE5E-1B9F-AF74-373A19D5D2F2}"/>
              </a:ext>
            </a:extLst>
          </p:cNvPr>
          <p:cNvPicPr>
            <a:picLocks noChangeAspect="1"/>
          </p:cNvPicPr>
          <p:nvPr/>
        </p:nvPicPr>
        <p:blipFill>
          <a:blip r:embed="rId7"/>
          <a:stretch>
            <a:fillRect/>
          </a:stretch>
        </p:blipFill>
        <p:spPr>
          <a:xfrm>
            <a:off x="9450890" y="3693803"/>
            <a:ext cx="1930499" cy="285764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2FA13959-65EB-BA41-852D-74768EFA5576}"/>
              </a:ext>
            </a:extLst>
          </p:cNvPr>
          <p:cNvPicPr>
            <a:picLocks noChangeAspect="1"/>
          </p:cNvPicPr>
          <p:nvPr/>
        </p:nvPicPr>
        <p:blipFill>
          <a:blip r:embed="rId8"/>
          <a:stretch>
            <a:fillRect/>
          </a:stretch>
        </p:blipFill>
        <p:spPr>
          <a:xfrm>
            <a:off x="351141" y="231309"/>
            <a:ext cx="2578674" cy="3188019"/>
          </a:xfrm>
          <a:prstGeom prst="rect">
            <a:avLst/>
          </a:prstGeom>
          <a:ln>
            <a:noFill/>
          </a:ln>
          <a:effectLst>
            <a:outerShdw blurRad="292100" dist="139700" dir="2700000" algn="tl" rotWithShape="0">
              <a:srgbClr val="333333">
                <a:alpha val="65000"/>
              </a:srgbClr>
            </a:outerShdw>
          </a:effectLst>
        </p:spPr>
      </p:pic>
      <p:pic>
        <p:nvPicPr>
          <p:cNvPr id="1027" name="Picture 3" descr="The Platinum Jubilee #6 2000s – Julia's books">
            <a:extLst>
              <a:ext uri="{FF2B5EF4-FFF2-40B4-BE49-F238E27FC236}">
                <a16:creationId xmlns:a16="http://schemas.microsoft.com/office/drawing/2014/main" id="{5146B3A2-A667-F976-7D19-B52E98CC8F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28669" y="277902"/>
            <a:ext cx="2109450" cy="32349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2467E137-4767-988E-9C0F-665C34F29255}"/>
              </a:ext>
            </a:extLst>
          </p:cNvPr>
          <p:cNvPicPr>
            <a:picLocks noChangeAspect="1"/>
          </p:cNvPicPr>
          <p:nvPr/>
        </p:nvPicPr>
        <p:blipFill>
          <a:blip r:embed="rId10"/>
          <a:stretch>
            <a:fillRect/>
          </a:stretch>
        </p:blipFill>
        <p:spPr>
          <a:xfrm>
            <a:off x="5361973" y="1056370"/>
            <a:ext cx="3073558" cy="21527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24158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7" name="Rectangle 307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B2E59-8BED-50F2-55E6-C1D1B1B96460}"/>
              </a:ext>
            </a:extLst>
          </p:cNvPr>
          <p:cNvSpPr>
            <a:spLocks noGrp="1"/>
          </p:cNvSpPr>
          <p:nvPr>
            <p:ph type="title"/>
          </p:nvPr>
        </p:nvSpPr>
        <p:spPr>
          <a:xfrm>
            <a:off x="6392583" y="501651"/>
            <a:ext cx="4414848" cy="1716255"/>
          </a:xfrm>
        </p:spPr>
        <p:txBody>
          <a:bodyPr anchor="b">
            <a:normAutofit/>
          </a:bodyPr>
          <a:lstStyle/>
          <a:p>
            <a:r>
              <a:rPr lang="cy-GB" sz="5600"/>
              <a:t>The million word gap</a:t>
            </a:r>
          </a:p>
        </p:txBody>
      </p:sp>
      <p:sp>
        <p:nvSpPr>
          <p:cNvPr id="3078" name="Rectangle 307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hildren who are read to every day hear nearly 1.4 million more words by age  5 than those who aren't.” — Ohio State University, 2019, “Million Word Gap”  study. #readwithrev">
            <a:extLst>
              <a:ext uri="{FF2B5EF4-FFF2-40B4-BE49-F238E27FC236}">
                <a16:creationId xmlns:a16="http://schemas.microsoft.com/office/drawing/2014/main" id="{F7D661DF-CDF5-68A5-7A49-1A8CAA616A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4107"/>
          <a:stretch>
            <a:fillRect/>
          </a:stretch>
        </p:blipFill>
        <p:spPr bwMode="auto">
          <a:xfrm>
            <a:off x="279143" y="299509"/>
            <a:ext cx="5221625" cy="62589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3584BD-C205-3268-EDEA-FFAA9B906844}"/>
              </a:ext>
            </a:extLst>
          </p:cNvPr>
          <p:cNvSpPr>
            <a:spLocks noGrp="1"/>
          </p:cNvSpPr>
          <p:nvPr>
            <p:ph idx="1"/>
          </p:nvPr>
        </p:nvSpPr>
        <p:spPr>
          <a:xfrm>
            <a:off x="6392583" y="2645922"/>
            <a:ext cx="4434721" cy="3710427"/>
          </a:xfrm>
        </p:spPr>
        <p:txBody>
          <a:bodyPr anchor="t">
            <a:normAutofit/>
          </a:bodyPr>
          <a:lstStyle/>
          <a:p>
            <a:r>
              <a:rPr lang="cy-GB" sz="2000">
                <a:solidFill>
                  <a:schemeClr val="tx1">
                    <a:alpha val="80000"/>
                  </a:schemeClr>
                </a:solidFill>
              </a:rPr>
              <a:t>Never read to: 4,662 words </a:t>
            </a:r>
          </a:p>
          <a:p>
            <a:r>
              <a:rPr lang="cy-GB" sz="2000">
                <a:solidFill>
                  <a:schemeClr val="tx1">
                    <a:alpha val="80000"/>
                  </a:schemeClr>
                </a:solidFill>
              </a:rPr>
              <a:t>1-2 times per week: 63,570 words </a:t>
            </a:r>
          </a:p>
          <a:p>
            <a:r>
              <a:rPr lang="cy-GB" sz="2000">
                <a:solidFill>
                  <a:schemeClr val="tx1">
                    <a:alpha val="80000"/>
                  </a:schemeClr>
                </a:solidFill>
              </a:rPr>
              <a:t>3-5 times per week: 169,520 </a:t>
            </a:r>
          </a:p>
          <a:p>
            <a:r>
              <a:rPr lang="cy-GB" sz="2000">
                <a:solidFill>
                  <a:schemeClr val="tx1">
                    <a:alpha val="80000"/>
                  </a:schemeClr>
                </a:solidFill>
              </a:rPr>
              <a:t>Five books a day: 1,483,300</a:t>
            </a:r>
          </a:p>
        </p:txBody>
      </p:sp>
      <p:cxnSp>
        <p:nvCxnSpPr>
          <p:cNvPr id="3083" name="Straight Connector 308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650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AF784-8A52-7832-3279-8433E674D6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589848-56E4-BF4D-495D-746847D675FC}"/>
              </a:ext>
            </a:extLst>
          </p:cNvPr>
          <p:cNvSpPr>
            <a:spLocks noGrp="1"/>
          </p:cNvSpPr>
          <p:nvPr>
            <p:ph type="title"/>
          </p:nvPr>
        </p:nvSpPr>
        <p:spPr/>
        <p:txBody>
          <a:bodyPr/>
          <a:lstStyle/>
          <a:p>
            <a:r>
              <a:rPr lang="cy-GB" dirty="0">
                <a:latin typeface="Calibri" panose="020F0502020204030204" pitchFamily="34" charset="0"/>
                <a:ea typeface="Calibri" panose="020F0502020204030204" pitchFamily="34" charset="0"/>
                <a:cs typeface="Calibri" panose="020F0502020204030204" pitchFamily="34" charset="0"/>
              </a:rPr>
              <a:t>Cwrdd â’r tîm / </a:t>
            </a:r>
            <a:r>
              <a:rPr lang="cy-GB" i="1" dirty="0" err="1">
                <a:solidFill>
                  <a:schemeClr val="accent1"/>
                </a:solidFill>
                <a:latin typeface="Calibri" panose="020F0502020204030204" pitchFamily="34" charset="0"/>
                <a:ea typeface="Calibri" panose="020F0502020204030204" pitchFamily="34" charset="0"/>
                <a:cs typeface="Calibri" panose="020F0502020204030204" pitchFamily="34" charset="0"/>
              </a:rPr>
              <a:t>Meet</a:t>
            </a:r>
            <a:r>
              <a:rPr lang="cy-GB" i="1" dirty="0">
                <a:solidFill>
                  <a:schemeClr val="accent1"/>
                </a:solidFill>
                <a:latin typeface="Calibri" panose="020F0502020204030204" pitchFamily="34" charset="0"/>
                <a:ea typeface="Calibri" panose="020F0502020204030204" pitchFamily="34" charset="0"/>
                <a:cs typeface="Calibri" panose="020F0502020204030204" pitchFamily="34" charset="0"/>
              </a:rPr>
              <a:t> the </a:t>
            </a:r>
            <a:r>
              <a:rPr lang="cy-GB" i="1" dirty="0" err="1">
                <a:solidFill>
                  <a:schemeClr val="accent1"/>
                </a:solidFill>
                <a:latin typeface="Calibri" panose="020F0502020204030204" pitchFamily="34" charset="0"/>
                <a:ea typeface="Calibri" panose="020F0502020204030204" pitchFamily="34" charset="0"/>
                <a:cs typeface="Calibri" panose="020F0502020204030204" pitchFamily="34" charset="0"/>
              </a:rPr>
              <a:t>team</a:t>
            </a:r>
            <a:r>
              <a:rPr lang="cy-GB" i="1" dirty="0">
                <a:solidFill>
                  <a:schemeClr val="accent1"/>
                </a:solidFill>
                <a:latin typeface="Calibri" panose="020F0502020204030204" pitchFamily="34" charset="0"/>
                <a:ea typeface="Calibri" panose="020F0502020204030204" pitchFamily="34" charset="0"/>
                <a:cs typeface="Calibri" panose="020F0502020204030204" pitchFamily="34" charset="0"/>
              </a:rPr>
              <a:t>  </a:t>
            </a:r>
          </a:p>
        </p:txBody>
      </p:sp>
      <p:sp>
        <p:nvSpPr>
          <p:cNvPr id="4" name="Title 1">
            <a:extLst>
              <a:ext uri="{FF2B5EF4-FFF2-40B4-BE49-F238E27FC236}">
                <a16:creationId xmlns:a16="http://schemas.microsoft.com/office/drawing/2014/main" id="{251829C3-B304-2C0B-57A5-938E979B7416}"/>
              </a:ext>
            </a:extLst>
          </p:cNvPr>
          <p:cNvSpPr txBox="1">
            <a:spLocks/>
          </p:cNvSpPr>
          <p:nvPr/>
        </p:nvSpPr>
        <p:spPr>
          <a:xfrm>
            <a:off x="947738" y="3131482"/>
            <a:ext cx="1922462" cy="680654"/>
          </a:xfrm>
          <a:prstGeom prst="rect">
            <a:avLst/>
          </a:prstGeom>
        </p:spPr>
        <p:txBody>
          <a:bodyPr vert="horz" lIns="0" tIns="0" rIns="0" bIns="0" rtlCol="0" anchor="t">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Bethan Jones</a:t>
            </a:r>
          </a:p>
          <a:p>
            <a:r>
              <a:rPr lang="cy-GB" sz="1100" dirty="0">
                <a:solidFill>
                  <a:schemeClr val="tx1">
                    <a:lumMod val="75000"/>
                    <a:lumOff val="25000"/>
                  </a:schemeClr>
                </a:solidFill>
                <a:latin typeface="Aptos" panose="020B0004020202020204" pitchFamily="34" charset="0"/>
              </a:rPr>
              <a:t>Pennaeth Llyfrau Plant </a:t>
            </a:r>
            <a:br>
              <a:rPr lang="cy-GB" sz="1100" dirty="0">
                <a:solidFill>
                  <a:schemeClr val="tx1">
                    <a:lumMod val="75000"/>
                    <a:lumOff val="25000"/>
                  </a:schemeClr>
                </a:solidFill>
                <a:latin typeface="Aptos" panose="020B0004020202020204" pitchFamily="34" charset="0"/>
              </a:rPr>
            </a:br>
            <a:r>
              <a:rPr lang="cy-GB" sz="1100" dirty="0">
                <a:solidFill>
                  <a:schemeClr val="tx1">
                    <a:lumMod val="75000"/>
                    <a:lumOff val="25000"/>
                  </a:schemeClr>
                </a:solidFill>
                <a:latin typeface="Aptos" panose="020B0004020202020204" pitchFamily="34" charset="0"/>
              </a:rPr>
              <a:t>a Hyrwyddo Darllen</a:t>
            </a:r>
          </a:p>
          <a:p>
            <a:r>
              <a:rPr lang="cy-GB" sz="1100" i="1" dirty="0">
                <a:solidFill>
                  <a:schemeClr val="accent1"/>
                </a:solidFill>
                <a:latin typeface="Aptos" panose="020B0004020202020204" pitchFamily="34" charset="0"/>
              </a:rPr>
              <a:t>Head of </a:t>
            </a:r>
            <a:r>
              <a:rPr lang="cy-GB" sz="1100" i="1" dirty="0" err="1">
                <a:solidFill>
                  <a:schemeClr val="accent1"/>
                </a:solidFill>
                <a:latin typeface="Aptos" panose="020B0004020202020204" pitchFamily="34" charset="0"/>
              </a:rPr>
              <a:t>children’s</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books</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and</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reading</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promotion</a:t>
            </a:r>
            <a:r>
              <a:rPr lang="cy-GB" sz="1100" i="1" dirty="0">
                <a:solidFill>
                  <a:schemeClr val="accent1"/>
                </a:solidFill>
                <a:latin typeface="Aptos" panose="020B0004020202020204" pitchFamily="34" charset="0"/>
              </a:rPr>
              <a:t>  </a:t>
            </a:r>
          </a:p>
        </p:txBody>
      </p:sp>
      <p:sp>
        <p:nvSpPr>
          <p:cNvPr id="9" name="Oval 8">
            <a:extLst>
              <a:ext uri="{FF2B5EF4-FFF2-40B4-BE49-F238E27FC236}">
                <a16:creationId xmlns:a16="http://schemas.microsoft.com/office/drawing/2014/main" id="{1702D492-98B1-693B-E8DA-4FB44F71FB74}"/>
              </a:ext>
            </a:extLst>
          </p:cNvPr>
          <p:cNvSpPr/>
          <p:nvPr/>
        </p:nvSpPr>
        <p:spPr>
          <a:xfrm>
            <a:off x="947738" y="1648576"/>
            <a:ext cx="1363543" cy="1363543"/>
          </a:xfrm>
          <a:prstGeom prst="ellipse">
            <a:avLst/>
          </a:pr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BEB1C62F-19A9-34A4-4056-04498275AAB7}"/>
              </a:ext>
            </a:extLst>
          </p:cNvPr>
          <p:cNvSpPr txBox="1">
            <a:spLocks/>
          </p:cNvSpPr>
          <p:nvPr/>
        </p:nvSpPr>
        <p:spPr>
          <a:xfrm>
            <a:off x="3095375" y="3131482"/>
            <a:ext cx="1922462" cy="680654"/>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Francesca Sciarrillo</a:t>
            </a:r>
            <a:br>
              <a:rPr lang="cy-GB" sz="1800" dirty="0">
                <a:latin typeface="Aptos" panose="020B0004020202020204" pitchFamily="34" charset="0"/>
              </a:rPr>
            </a:br>
            <a:r>
              <a:rPr lang="cy-GB" sz="1100" dirty="0">
                <a:solidFill>
                  <a:schemeClr val="tx1">
                    <a:lumMod val="75000"/>
                    <a:lumOff val="25000"/>
                  </a:schemeClr>
                </a:solidFill>
                <a:latin typeface="Aptos" panose="020B0004020202020204" pitchFamily="34" charset="0"/>
              </a:rPr>
              <a:t>Swyddog Hyrwyddo Darllen</a:t>
            </a:r>
          </a:p>
          <a:p>
            <a:r>
              <a:rPr lang="cy-GB" sz="1100" i="1" dirty="0" err="1">
                <a:solidFill>
                  <a:schemeClr val="accent1"/>
                </a:solidFill>
                <a:latin typeface="Aptos" panose="020B0004020202020204" pitchFamily="34" charset="0"/>
              </a:rPr>
              <a:t>Reading</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promotion</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officer</a:t>
            </a:r>
            <a:r>
              <a:rPr lang="cy-GB" sz="1100" i="1" dirty="0">
                <a:solidFill>
                  <a:schemeClr val="accent1"/>
                </a:solidFill>
                <a:latin typeface="Aptos" panose="020B0004020202020204" pitchFamily="34" charset="0"/>
              </a:rPr>
              <a:t> </a:t>
            </a:r>
          </a:p>
        </p:txBody>
      </p:sp>
      <p:sp>
        <p:nvSpPr>
          <p:cNvPr id="5" name="Oval 4">
            <a:extLst>
              <a:ext uri="{FF2B5EF4-FFF2-40B4-BE49-F238E27FC236}">
                <a16:creationId xmlns:a16="http://schemas.microsoft.com/office/drawing/2014/main" id="{F8632734-2710-65A8-9597-A5150E2859F1}"/>
              </a:ext>
            </a:extLst>
          </p:cNvPr>
          <p:cNvSpPr/>
          <p:nvPr/>
        </p:nvSpPr>
        <p:spPr>
          <a:xfrm rot="19841323">
            <a:off x="3095375" y="1648576"/>
            <a:ext cx="1363543" cy="1363543"/>
          </a:xfrm>
          <a:prstGeom prst="ellipse">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A5290E7-A142-C662-8148-0753FB7E9989}"/>
              </a:ext>
            </a:extLst>
          </p:cNvPr>
          <p:cNvSpPr txBox="1">
            <a:spLocks/>
          </p:cNvSpPr>
          <p:nvPr/>
        </p:nvSpPr>
        <p:spPr>
          <a:xfrm>
            <a:off x="5236996" y="3131482"/>
            <a:ext cx="1922462" cy="680654"/>
          </a:xfrm>
          <a:prstGeom prst="rect">
            <a:avLst/>
          </a:prstGeom>
        </p:spPr>
        <p:txBody>
          <a:bodyPr vert="horz" lIns="0" tIns="0" rIns="0" bIns="0" rtlCol="0" anchor="t">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Sian Roberts-Jones</a:t>
            </a:r>
          </a:p>
          <a:p>
            <a:r>
              <a:rPr lang="cy-GB" sz="1100" dirty="0">
                <a:solidFill>
                  <a:schemeClr val="tx1">
                    <a:lumMod val="75000"/>
                    <a:lumOff val="25000"/>
                  </a:schemeClr>
                </a:solidFill>
                <a:latin typeface="Aptos" panose="020B0004020202020204" pitchFamily="34" charset="0"/>
              </a:rPr>
              <a:t>Rheolwr Prosiect </a:t>
            </a:r>
            <a:br>
              <a:rPr lang="cy-GB" sz="1100" dirty="0">
                <a:solidFill>
                  <a:schemeClr val="tx1">
                    <a:lumMod val="75000"/>
                    <a:lumOff val="25000"/>
                  </a:schemeClr>
                </a:solidFill>
                <a:latin typeface="Aptos" panose="020B0004020202020204" pitchFamily="34" charset="0"/>
              </a:rPr>
            </a:br>
            <a:r>
              <a:rPr lang="cy-GB" sz="1100" dirty="0">
                <a:solidFill>
                  <a:schemeClr val="tx1">
                    <a:lumMod val="75000"/>
                    <a:lumOff val="25000"/>
                  </a:schemeClr>
                </a:solidFill>
                <a:latin typeface="Aptos" panose="020B0004020202020204" pitchFamily="34" charset="0"/>
              </a:rPr>
              <a:t>Athrawon Caru Darllen</a:t>
            </a:r>
          </a:p>
          <a:p>
            <a:r>
              <a:rPr lang="cy-GB" sz="1100" i="1" dirty="0" err="1">
                <a:solidFill>
                  <a:schemeClr val="accent1"/>
                </a:solidFill>
                <a:latin typeface="Aptos" panose="020B0004020202020204" pitchFamily="34" charset="0"/>
              </a:rPr>
              <a:t>Teachers</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Love</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Reading</a:t>
            </a:r>
            <a:r>
              <a:rPr lang="cy-GB" sz="1100" i="1" dirty="0">
                <a:solidFill>
                  <a:schemeClr val="accent1"/>
                </a:solidFill>
                <a:latin typeface="Aptos" panose="020B0004020202020204" pitchFamily="34" charset="0"/>
              </a:rPr>
              <a:t> Project </a:t>
            </a:r>
            <a:r>
              <a:rPr lang="cy-GB" sz="1100" i="1" dirty="0" err="1">
                <a:solidFill>
                  <a:schemeClr val="accent1"/>
                </a:solidFill>
                <a:latin typeface="Aptos" panose="020B0004020202020204" pitchFamily="34" charset="0"/>
              </a:rPr>
              <a:t>Manager</a:t>
            </a:r>
            <a:endParaRPr lang="cy-GB" sz="1100" i="1" dirty="0">
              <a:solidFill>
                <a:schemeClr val="accent1"/>
              </a:solidFill>
              <a:latin typeface="Aptos" panose="020B0004020202020204" pitchFamily="34" charset="0"/>
            </a:endParaRPr>
          </a:p>
        </p:txBody>
      </p:sp>
      <p:sp>
        <p:nvSpPr>
          <p:cNvPr id="7" name="Oval 6">
            <a:extLst>
              <a:ext uri="{FF2B5EF4-FFF2-40B4-BE49-F238E27FC236}">
                <a16:creationId xmlns:a16="http://schemas.microsoft.com/office/drawing/2014/main" id="{52097E87-134B-E6EE-7B23-19AD87817B22}"/>
              </a:ext>
            </a:extLst>
          </p:cNvPr>
          <p:cNvSpPr/>
          <p:nvPr/>
        </p:nvSpPr>
        <p:spPr>
          <a:xfrm>
            <a:off x="5236996" y="1648576"/>
            <a:ext cx="1363543" cy="1363543"/>
          </a:xfrm>
          <a:prstGeom prst="ellipse">
            <a:avLst/>
          </a:prstGeom>
          <a:blipFill>
            <a:blip r:embed="rId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21F78DF0-AC6A-9A14-3549-0A9C30FAA2A1}"/>
              </a:ext>
            </a:extLst>
          </p:cNvPr>
          <p:cNvSpPr txBox="1">
            <a:spLocks/>
          </p:cNvSpPr>
          <p:nvPr/>
        </p:nvSpPr>
        <p:spPr>
          <a:xfrm>
            <a:off x="7390649" y="3131482"/>
            <a:ext cx="1922462" cy="680654"/>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Shoned Davies</a:t>
            </a:r>
          </a:p>
          <a:p>
            <a:r>
              <a:rPr lang="cy-GB" sz="1100" dirty="0">
                <a:solidFill>
                  <a:schemeClr val="tx1">
                    <a:lumMod val="75000"/>
                    <a:lumOff val="25000"/>
                  </a:schemeClr>
                </a:solidFill>
                <a:latin typeface="Aptos" panose="020B0004020202020204" pitchFamily="34" charset="0"/>
              </a:rPr>
              <a:t>Rheolwr  Prosiectau Addysg</a:t>
            </a:r>
          </a:p>
          <a:p>
            <a:r>
              <a:rPr lang="cy-GB" sz="1100" i="1" dirty="0" err="1">
                <a:solidFill>
                  <a:schemeClr val="accent1"/>
                </a:solidFill>
                <a:latin typeface="Aptos" panose="020B0004020202020204" pitchFamily="34" charset="0"/>
              </a:rPr>
              <a:t>Education</a:t>
            </a:r>
            <a:r>
              <a:rPr lang="cy-GB" sz="1100" i="1" dirty="0">
                <a:solidFill>
                  <a:schemeClr val="accent1"/>
                </a:solidFill>
                <a:latin typeface="Aptos" panose="020B0004020202020204" pitchFamily="34" charset="0"/>
              </a:rPr>
              <a:t> Project </a:t>
            </a:r>
            <a:r>
              <a:rPr lang="cy-GB" sz="1100" i="1" dirty="0" err="1">
                <a:solidFill>
                  <a:schemeClr val="accent1"/>
                </a:solidFill>
                <a:latin typeface="Aptos" panose="020B0004020202020204" pitchFamily="34" charset="0"/>
              </a:rPr>
              <a:t>Manager</a:t>
            </a:r>
            <a:r>
              <a:rPr lang="cy-GB" sz="1100" i="1" dirty="0">
                <a:solidFill>
                  <a:schemeClr val="accent1"/>
                </a:solidFill>
                <a:latin typeface="Aptos" panose="020B0004020202020204" pitchFamily="34" charset="0"/>
              </a:rPr>
              <a:t> </a:t>
            </a:r>
          </a:p>
          <a:p>
            <a:endParaRPr lang="cy-GB" sz="1100" dirty="0">
              <a:solidFill>
                <a:schemeClr val="tx1">
                  <a:lumMod val="75000"/>
                  <a:lumOff val="25000"/>
                </a:schemeClr>
              </a:solidFill>
              <a:latin typeface="Aptos" panose="020B0004020202020204" pitchFamily="34" charset="0"/>
            </a:endParaRPr>
          </a:p>
        </p:txBody>
      </p:sp>
      <p:sp>
        <p:nvSpPr>
          <p:cNvPr id="19" name="Oval 18">
            <a:extLst>
              <a:ext uri="{FF2B5EF4-FFF2-40B4-BE49-F238E27FC236}">
                <a16:creationId xmlns:a16="http://schemas.microsoft.com/office/drawing/2014/main" id="{35C60A57-6181-D8C9-AD97-0D35316F4652}"/>
              </a:ext>
            </a:extLst>
          </p:cNvPr>
          <p:cNvSpPr/>
          <p:nvPr/>
        </p:nvSpPr>
        <p:spPr>
          <a:xfrm>
            <a:off x="7390649" y="1648576"/>
            <a:ext cx="1363543" cy="1363543"/>
          </a:xfrm>
          <a:prstGeom prst="ellipse">
            <a:avLst/>
          </a:prstGeom>
          <a:blipFill>
            <a:blip r:embed="rId6"/>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AA91D428-52FD-1551-643D-561BAEE4DF3D}"/>
              </a:ext>
            </a:extLst>
          </p:cNvPr>
          <p:cNvSpPr txBox="1">
            <a:spLocks/>
          </p:cNvSpPr>
          <p:nvPr/>
        </p:nvSpPr>
        <p:spPr>
          <a:xfrm>
            <a:off x="9532269" y="3131482"/>
            <a:ext cx="2132293" cy="680654"/>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Alaw Jones</a:t>
            </a:r>
          </a:p>
          <a:p>
            <a:r>
              <a:rPr lang="cy-GB" sz="1100" dirty="0">
                <a:solidFill>
                  <a:schemeClr val="tx1">
                    <a:lumMod val="75000"/>
                    <a:lumOff val="25000"/>
                  </a:schemeClr>
                </a:solidFill>
                <a:latin typeface="Aptos" panose="020B0004020202020204" pitchFamily="34" charset="0"/>
              </a:rPr>
              <a:t>Cydlynydd Hyrwyddo Darllen</a:t>
            </a:r>
          </a:p>
          <a:p>
            <a:r>
              <a:rPr lang="cy-GB" sz="1100" i="1" dirty="0" err="1">
                <a:solidFill>
                  <a:schemeClr val="accent1"/>
                </a:solidFill>
                <a:latin typeface="Aptos" panose="020B0004020202020204" pitchFamily="34" charset="0"/>
              </a:rPr>
              <a:t>Reading</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Promotion</a:t>
            </a:r>
            <a:r>
              <a:rPr lang="cy-GB" sz="1100" i="1" dirty="0">
                <a:solidFill>
                  <a:schemeClr val="accent1"/>
                </a:solidFill>
                <a:latin typeface="Aptos" panose="020B0004020202020204" pitchFamily="34" charset="0"/>
              </a:rPr>
              <a:t> Co-</a:t>
            </a:r>
            <a:r>
              <a:rPr lang="cy-GB" sz="1100" i="1" dirty="0" err="1">
                <a:solidFill>
                  <a:schemeClr val="accent1"/>
                </a:solidFill>
                <a:latin typeface="Aptos" panose="020B0004020202020204" pitchFamily="34" charset="0"/>
              </a:rPr>
              <a:t>ordinator</a:t>
            </a:r>
            <a:r>
              <a:rPr lang="cy-GB" sz="1100" i="1" dirty="0">
                <a:solidFill>
                  <a:schemeClr val="accent1"/>
                </a:solidFill>
                <a:latin typeface="Aptos" panose="020B0004020202020204" pitchFamily="34" charset="0"/>
              </a:rPr>
              <a:t> </a:t>
            </a:r>
          </a:p>
        </p:txBody>
      </p:sp>
      <p:sp>
        <p:nvSpPr>
          <p:cNvPr id="21" name="Oval 20">
            <a:extLst>
              <a:ext uri="{FF2B5EF4-FFF2-40B4-BE49-F238E27FC236}">
                <a16:creationId xmlns:a16="http://schemas.microsoft.com/office/drawing/2014/main" id="{48E7EA9D-E0CD-5C82-2A7B-CACA2CF16532}"/>
              </a:ext>
            </a:extLst>
          </p:cNvPr>
          <p:cNvSpPr/>
          <p:nvPr/>
        </p:nvSpPr>
        <p:spPr>
          <a:xfrm>
            <a:off x="9532270" y="1648576"/>
            <a:ext cx="1363543" cy="1363543"/>
          </a:xfrm>
          <a:prstGeom prst="ellipse">
            <a:avLst/>
          </a:prstGeom>
          <a:blipFill>
            <a:blip r:embed="rId7"/>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itle 1">
            <a:extLst>
              <a:ext uri="{FF2B5EF4-FFF2-40B4-BE49-F238E27FC236}">
                <a16:creationId xmlns:a16="http://schemas.microsoft.com/office/drawing/2014/main" id="{DD079351-FA7E-27AF-A2AC-DE92761E16E3}"/>
              </a:ext>
            </a:extLst>
          </p:cNvPr>
          <p:cNvSpPr txBox="1">
            <a:spLocks/>
          </p:cNvSpPr>
          <p:nvPr/>
        </p:nvSpPr>
        <p:spPr>
          <a:xfrm>
            <a:off x="947738" y="5555842"/>
            <a:ext cx="1922462" cy="680654"/>
          </a:xfrm>
          <a:prstGeom prst="rect">
            <a:avLst/>
          </a:prstGeom>
        </p:spPr>
        <p:txBody>
          <a:bodyPr vert="horz" lIns="0" tIns="0" rIns="0" bIns="0" rtlCol="0" anchor="t">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Delyth Ifan</a:t>
            </a:r>
          </a:p>
          <a:p>
            <a:r>
              <a:rPr lang="cy-GB" sz="1100" dirty="0">
                <a:solidFill>
                  <a:schemeClr val="tx1">
                    <a:lumMod val="75000"/>
                    <a:lumOff val="25000"/>
                  </a:schemeClr>
                </a:solidFill>
                <a:latin typeface="Aptos" panose="020B0004020202020204" pitchFamily="34" charset="0"/>
              </a:rPr>
              <a:t>Rheolwr Prosiect Llyfrau i </a:t>
            </a:r>
            <a:br>
              <a:rPr lang="cy-GB" sz="1100" dirty="0">
                <a:solidFill>
                  <a:schemeClr val="tx1">
                    <a:lumMod val="75000"/>
                    <a:lumOff val="25000"/>
                  </a:schemeClr>
                </a:solidFill>
                <a:latin typeface="Aptos" panose="020B0004020202020204" pitchFamily="34" charset="0"/>
              </a:rPr>
            </a:br>
            <a:r>
              <a:rPr lang="cy-GB" sz="1100" dirty="0">
                <a:solidFill>
                  <a:schemeClr val="tx1">
                    <a:lumMod val="75000"/>
                    <a:lumOff val="25000"/>
                  </a:schemeClr>
                </a:solidFill>
                <a:latin typeface="Aptos" panose="020B0004020202020204" pitchFamily="34" charset="0"/>
              </a:rPr>
              <a:t>blant ag Anghenion Dysgu Ychwanegol </a:t>
            </a:r>
          </a:p>
          <a:p>
            <a:r>
              <a:rPr lang="cy-GB" sz="1100" i="1" dirty="0">
                <a:solidFill>
                  <a:schemeClr val="accent1"/>
                </a:solidFill>
                <a:latin typeface="Aptos" panose="020B0004020202020204" pitchFamily="34" charset="0"/>
              </a:rPr>
              <a:t>Project </a:t>
            </a:r>
            <a:r>
              <a:rPr lang="cy-GB" sz="1100" i="1" dirty="0" err="1">
                <a:solidFill>
                  <a:schemeClr val="accent1"/>
                </a:solidFill>
                <a:latin typeface="Aptos" panose="020B0004020202020204" pitchFamily="34" charset="0"/>
              </a:rPr>
              <a:t>manager</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for</a:t>
            </a:r>
            <a:r>
              <a:rPr lang="cy-GB" sz="1100" i="1" dirty="0">
                <a:solidFill>
                  <a:schemeClr val="accent1"/>
                </a:solidFill>
                <a:latin typeface="Aptos" panose="020B0004020202020204" pitchFamily="34" charset="0"/>
              </a:rPr>
              <a:t> ALN Books </a:t>
            </a:r>
          </a:p>
        </p:txBody>
      </p:sp>
      <p:sp>
        <p:nvSpPr>
          <p:cNvPr id="33" name="Oval 32">
            <a:extLst>
              <a:ext uri="{FF2B5EF4-FFF2-40B4-BE49-F238E27FC236}">
                <a16:creationId xmlns:a16="http://schemas.microsoft.com/office/drawing/2014/main" id="{D99A6C2F-B94A-7A34-DAE4-7B457B0539C5}"/>
              </a:ext>
            </a:extLst>
          </p:cNvPr>
          <p:cNvSpPr/>
          <p:nvPr/>
        </p:nvSpPr>
        <p:spPr>
          <a:xfrm>
            <a:off x="947738" y="4072936"/>
            <a:ext cx="1363543" cy="1363543"/>
          </a:xfrm>
          <a:prstGeom prst="ellipse">
            <a:avLst/>
          </a:prstGeom>
          <a:blipFill>
            <a:blip r:embed="rId8"/>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1">
            <a:extLst>
              <a:ext uri="{FF2B5EF4-FFF2-40B4-BE49-F238E27FC236}">
                <a16:creationId xmlns:a16="http://schemas.microsoft.com/office/drawing/2014/main" id="{30AAF5FC-EDBB-6121-73E7-6AFAAD5DE1D7}"/>
              </a:ext>
            </a:extLst>
          </p:cNvPr>
          <p:cNvSpPr txBox="1">
            <a:spLocks/>
          </p:cNvSpPr>
          <p:nvPr/>
        </p:nvSpPr>
        <p:spPr>
          <a:xfrm>
            <a:off x="3095375" y="5555842"/>
            <a:ext cx="1922462" cy="680654"/>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Fflur Davies</a:t>
            </a:r>
            <a:br>
              <a:rPr lang="cy-GB" sz="1800" dirty="0">
                <a:latin typeface="Aptos" panose="020B0004020202020204" pitchFamily="34" charset="0"/>
              </a:rPr>
            </a:br>
            <a:r>
              <a:rPr lang="cy-GB" sz="1100" dirty="0">
                <a:solidFill>
                  <a:schemeClr val="tx1">
                    <a:lumMod val="75000"/>
                    <a:lumOff val="25000"/>
                  </a:schemeClr>
                </a:solidFill>
                <a:latin typeface="Aptos" panose="020B0004020202020204" pitchFamily="34" charset="0"/>
              </a:rPr>
              <a:t>Golygydd Llyfrau Plant ag Anghenion Dysgu Ychwanegol</a:t>
            </a:r>
          </a:p>
          <a:p>
            <a:r>
              <a:rPr lang="cy-GB" sz="1100" i="1" dirty="0" err="1">
                <a:solidFill>
                  <a:schemeClr val="accent1"/>
                </a:solidFill>
                <a:latin typeface="Aptos" panose="020B0004020202020204" pitchFamily="34" charset="0"/>
              </a:rPr>
              <a:t>Editor</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for</a:t>
            </a:r>
            <a:r>
              <a:rPr lang="cy-GB" sz="1100" i="1" dirty="0">
                <a:solidFill>
                  <a:schemeClr val="accent1"/>
                </a:solidFill>
                <a:latin typeface="Aptos" panose="020B0004020202020204" pitchFamily="34" charset="0"/>
              </a:rPr>
              <a:t> ALN Books </a:t>
            </a:r>
          </a:p>
        </p:txBody>
      </p:sp>
      <p:sp>
        <p:nvSpPr>
          <p:cNvPr id="35" name="Oval 34">
            <a:extLst>
              <a:ext uri="{FF2B5EF4-FFF2-40B4-BE49-F238E27FC236}">
                <a16:creationId xmlns:a16="http://schemas.microsoft.com/office/drawing/2014/main" id="{1295509F-A8D2-238D-0C2F-455FAD70BD18}"/>
              </a:ext>
            </a:extLst>
          </p:cNvPr>
          <p:cNvSpPr/>
          <p:nvPr/>
        </p:nvSpPr>
        <p:spPr>
          <a:xfrm>
            <a:off x="3095375" y="4072936"/>
            <a:ext cx="1363543" cy="1363543"/>
          </a:xfrm>
          <a:prstGeom prst="ellipse">
            <a:avLst/>
          </a:prstGeom>
          <a:blipFill>
            <a:blip r:embed="rId9"/>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tle 1">
            <a:extLst>
              <a:ext uri="{FF2B5EF4-FFF2-40B4-BE49-F238E27FC236}">
                <a16:creationId xmlns:a16="http://schemas.microsoft.com/office/drawing/2014/main" id="{326F9DE8-913B-6069-DCDD-A0BD22FE59D0}"/>
              </a:ext>
            </a:extLst>
          </p:cNvPr>
          <p:cNvSpPr txBox="1">
            <a:spLocks/>
          </p:cNvSpPr>
          <p:nvPr/>
        </p:nvSpPr>
        <p:spPr>
          <a:xfrm>
            <a:off x="5236996" y="5555842"/>
            <a:ext cx="1922462" cy="680654"/>
          </a:xfrm>
          <a:prstGeom prst="rect">
            <a:avLst/>
          </a:prstGeom>
        </p:spPr>
        <p:txBody>
          <a:bodyPr vert="horz" lIns="0" tIns="0" rIns="0" bIns="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Lona Mason</a:t>
            </a:r>
          </a:p>
          <a:p>
            <a:r>
              <a:rPr lang="cy-GB" sz="1100" dirty="0">
                <a:solidFill>
                  <a:schemeClr val="tx1">
                    <a:lumMod val="75000"/>
                    <a:lumOff val="25000"/>
                  </a:schemeClr>
                </a:solidFill>
                <a:latin typeface="Aptos" panose="020B0004020202020204" pitchFamily="34" charset="0"/>
              </a:rPr>
              <a:t>Swyddog Partneriaid</a:t>
            </a:r>
          </a:p>
          <a:p>
            <a:r>
              <a:rPr lang="cy-GB" sz="1100" i="1" dirty="0" err="1">
                <a:solidFill>
                  <a:schemeClr val="accent1"/>
                </a:solidFill>
                <a:latin typeface="Aptos" panose="020B0004020202020204" pitchFamily="34" charset="0"/>
              </a:rPr>
              <a:t>Partners</a:t>
            </a:r>
            <a:r>
              <a:rPr lang="cy-GB" sz="1100" i="1" dirty="0">
                <a:solidFill>
                  <a:schemeClr val="accent1"/>
                </a:solidFill>
                <a:latin typeface="Aptos" panose="020B0004020202020204" pitchFamily="34" charset="0"/>
              </a:rPr>
              <a:t> </a:t>
            </a:r>
            <a:r>
              <a:rPr lang="cy-GB" sz="1100" i="1" dirty="0" err="1">
                <a:solidFill>
                  <a:schemeClr val="accent1"/>
                </a:solidFill>
                <a:latin typeface="Aptos" panose="020B0004020202020204" pitchFamily="34" charset="0"/>
              </a:rPr>
              <a:t>Officer</a:t>
            </a:r>
            <a:r>
              <a:rPr lang="cy-GB" sz="1100" i="1" dirty="0">
                <a:solidFill>
                  <a:schemeClr val="accent1"/>
                </a:solidFill>
                <a:latin typeface="Aptos" panose="020B0004020202020204" pitchFamily="34" charset="0"/>
              </a:rPr>
              <a:t> </a:t>
            </a:r>
          </a:p>
        </p:txBody>
      </p:sp>
      <p:sp>
        <p:nvSpPr>
          <p:cNvPr id="37" name="Oval 36">
            <a:extLst>
              <a:ext uri="{FF2B5EF4-FFF2-40B4-BE49-F238E27FC236}">
                <a16:creationId xmlns:a16="http://schemas.microsoft.com/office/drawing/2014/main" id="{3B1B8501-23BE-7E13-C73A-7CCC50BCF0D4}"/>
              </a:ext>
            </a:extLst>
          </p:cNvPr>
          <p:cNvSpPr/>
          <p:nvPr/>
        </p:nvSpPr>
        <p:spPr>
          <a:xfrm>
            <a:off x="5236996" y="4072936"/>
            <a:ext cx="1363543" cy="1363543"/>
          </a:xfrm>
          <a:prstGeom prst="ellipse">
            <a:avLst/>
          </a:prstGeom>
          <a:blipFill>
            <a:blip r:embed="rId10"/>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itle 1">
            <a:extLst>
              <a:ext uri="{FF2B5EF4-FFF2-40B4-BE49-F238E27FC236}">
                <a16:creationId xmlns:a16="http://schemas.microsoft.com/office/drawing/2014/main" id="{138D57EE-F0A2-EB26-505A-356624C0817A}"/>
              </a:ext>
            </a:extLst>
          </p:cNvPr>
          <p:cNvSpPr txBox="1">
            <a:spLocks/>
          </p:cNvSpPr>
          <p:nvPr/>
        </p:nvSpPr>
        <p:spPr>
          <a:xfrm>
            <a:off x="7390649" y="5555842"/>
            <a:ext cx="1922462" cy="680654"/>
          </a:xfrm>
          <a:prstGeom prst="rect">
            <a:avLst/>
          </a:prstGeom>
        </p:spPr>
        <p:txBody>
          <a:bodyPr vert="horz" lIns="0" tIns="0" rIns="0" bIns="0" rtlCol="0" anchor="t">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1500" dirty="0">
                <a:latin typeface="Aptos" panose="020B0004020202020204" pitchFamily="34" charset="0"/>
              </a:rPr>
              <a:t>Siân Evans</a:t>
            </a:r>
          </a:p>
          <a:p>
            <a:r>
              <a:rPr lang="cy-GB" sz="1100" dirty="0">
                <a:solidFill>
                  <a:schemeClr val="tx1">
                    <a:lumMod val="75000"/>
                    <a:lumOff val="25000"/>
                  </a:schemeClr>
                </a:solidFill>
                <a:latin typeface="Aptos" panose="020B0004020202020204" pitchFamily="34" charset="0"/>
              </a:rPr>
              <a:t>Gweinyddydd Adran Llyfrau Plant a Hyrwyddo Darllen</a:t>
            </a:r>
          </a:p>
          <a:p>
            <a:r>
              <a:rPr lang="en-GB" sz="1100" i="1" dirty="0">
                <a:solidFill>
                  <a:schemeClr val="accent1"/>
                </a:solidFill>
                <a:latin typeface="Aptos" panose="020B0004020202020204" pitchFamily="34" charset="0"/>
              </a:rPr>
              <a:t>Children’s Books and Reading Promotion Department Administrator</a:t>
            </a:r>
            <a:endParaRPr lang="cy-GB" sz="1100" i="1" dirty="0">
              <a:solidFill>
                <a:schemeClr val="accent1"/>
              </a:solidFill>
              <a:latin typeface="Aptos" panose="020B0004020202020204" pitchFamily="34" charset="0"/>
            </a:endParaRPr>
          </a:p>
        </p:txBody>
      </p:sp>
      <p:sp>
        <p:nvSpPr>
          <p:cNvPr id="39" name="Oval 38">
            <a:extLst>
              <a:ext uri="{FF2B5EF4-FFF2-40B4-BE49-F238E27FC236}">
                <a16:creationId xmlns:a16="http://schemas.microsoft.com/office/drawing/2014/main" id="{4D707AC4-964F-30C8-8F1B-4AD49D84C317}"/>
              </a:ext>
            </a:extLst>
          </p:cNvPr>
          <p:cNvSpPr/>
          <p:nvPr/>
        </p:nvSpPr>
        <p:spPr>
          <a:xfrm rot="21422540">
            <a:off x="7390649" y="4072936"/>
            <a:ext cx="1363543" cy="1363543"/>
          </a:xfrm>
          <a:prstGeom prst="ellipse">
            <a:avLst/>
          </a:prstGeom>
          <a:blipFill>
            <a:blip r:embed="rId11"/>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0697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C64FF-AC97-0F60-5628-0F38BF71AC13}"/>
              </a:ext>
            </a:extLst>
          </p:cNvPr>
          <p:cNvSpPr>
            <a:spLocks noGrp="1"/>
          </p:cNvSpPr>
          <p:nvPr>
            <p:ph type="title"/>
          </p:nvPr>
        </p:nvSpPr>
        <p:spPr>
          <a:xfrm>
            <a:off x="8017254" y="525439"/>
            <a:ext cx="3336545" cy="1657614"/>
          </a:xfrm>
        </p:spPr>
        <p:txBody>
          <a:bodyPr>
            <a:normAutofit/>
          </a:bodyPr>
          <a:lstStyle/>
          <a:p>
            <a:r>
              <a:rPr lang="cy-GB" sz="2800" dirty="0"/>
              <a:t>Cydweithio </a:t>
            </a:r>
            <a:r>
              <a:rPr lang="cy-GB" sz="2800" dirty="0">
                <a:highlight>
                  <a:srgbClr val="FFFFFF"/>
                </a:highlight>
                <a:latin typeface="Aptos Display"/>
              </a:rPr>
              <a:t>â</a:t>
            </a:r>
            <a:r>
              <a:rPr lang="cy-GB" sz="2800" dirty="0"/>
              <a:t>  sefydliadau </a:t>
            </a:r>
            <a:br>
              <a:rPr lang="cy-GB" sz="2800" dirty="0"/>
            </a:br>
            <a:r>
              <a:rPr lang="cy-GB" sz="2800" i="1" dirty="0" err="1">
                <a:solidFill>
                  <a:schemeClr val="accent1"/>
                </a:solidFill>
              </a:rPr>
              <a:t>Collaborating</a:t>
            </a:r>
            <a:r>
              <a:rPr lang="cy-GB" sz="2800" i="1" dirty="0">
                <a:solidFill>
                  <a:schemeClr val="accent1"/>
                </a:solidFill>
              </a:rPr>
              <a:t> </a:t>
            </a:r>
            <a:r>
              <a:rPr lang="cy-GB" sz="2800" i="1" dirty="0" err="1">
                <a:solidFill>
                  <a:schemeClr val="accent1"/>
                </a:solidFill>
              </a:rPr>
              <a:t>with</a:t>
            </a:r>
            <a:r>
              <a:rPr lang="cy-GB" sz="2800" i="1" dirty="0">
                <a:solidFill>
                  <a:schemeClr val="accent1"/>
                </a:solidFill>
              </a:rPr>
              <a:t> </a:t>
            </a:r>
            <a:r>
              <a:rPr lang="cy-GB" sz="2800" i="1" dirty="0" err="1">
                <a:solidFill>
                  <a:schemeClr val="accent1"/>
                </a:solidFill>
              </a:rPr>
              <a:t>organisations</a:t>
            </a:r>
            <a:r>
              <a:rPr lang="cy-GB" sz="2800" i="1" dirty="0">
                <a:solidFill>
                  <a:schemeClr val="accent1"/>
                </a:solidFill>
              </a:rPr>
              <a:t> </a:t>
            </a:r>
          </a:p>
        </p:txBody>
      </p:sp>
      <p:pic>
        <p:nvPicPr>
          <p:cNvPr id="5" name="Picture 20" descr="Commercial Photography in Newport: Product, Portrait, Industrial ...">
            <a:extLst>
              <a:ext uri="{FF2B5EF4-FFF2-40B4-BE49-F238E27FC236}">
                <a16:creationId xmlns:a16="http://schemas.microsoft.com/office/drawing/2014/main" id="{0D078D3C-B97E-842C-C687-D6D5D2872B0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7261" y="375320"/>
            <a:ext cx="3848658" cy="384865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Welsh Libraries joins forces with Mills &amp; Boon and The Reading Agency ...">
            <a:extLst>
              <a:ext uri="{FF2B5EF4-FFF2-40B4-BE49-F238E27FC236}">
                <a16:creationId xmlns:a16="http://schemas.microsoft.com/office/drawing/2014/main" id="{4AB453A3-BE81-B28F-6330-143315F211E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6370" y="487918"/>
            <a:ext cx="2628285" cy="143241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WYDD NEWYDD** Ymgynghorydd Polisi a Strategaeth Addysg - CYDAG">
            <a:extLst>
              <a:ext uri="{FF2B5EF4-FFF2-40B4-BE49-F238E27FC236}">
                <a16:creationId xmlns:a16="http://schemas.microsoft.com/office/drawing/2014/main" id="{B48414BB-FB93-CC29-2A22-965DEF5DDD3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02652" y="2588372"/>
            <a:ext cx="2628286" cy="1471840"/>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Premium Vector | Vector World book day logo">
            <a:extLst>
              <a:ext uri="{FF2B5EF4-FFF2-40B4-BE49-F238E27FC236}">
                <a16:creationId xmlns:a16="http://schemas.microsoft.com/office/drawing/2014/main" id="{8C3E5492-AF0B-293C-6121-88AD3423FCF7}"/>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07076" y="4911833"/>
            <a:ext cx="1448019" cy="14480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future of S4C - GOV.UK">
            <a:extLst>
              <a:ext uri="{FF2B5EF4-FFF2-40B4-BE49-F238E27FC236}">
                <a16:creationId xmlns:a16="http://schemas.microsoft.com/office/drawing/2014/main" id="{A3CC5860-0F70-AC81-16F8-A8AE6C1C25B8}"/>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650954" y="5093221"/>
            <a:ext cx="1669613" cy="108524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Y Wasg | S4C">
            <a:extLst>
              <a:ext uri="{FF2B5EF4-FFF2-40B4-BE49-F238E27FC236}">
                <a16:creationId xmlns:a16="http://schemas.microsoft.com/office/drawing/2014/main" id="{4312CD84-926B-635F-3D52-0762A6D05992}"/>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4910088" y="4926401"/>
            <a:ext cx="2628286" cy="14192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DBDDEC-C222-4B12-5C78-B2E5E30EB10B}"/>
              </a:ext>
            </a:extLst>
          </p:cNvPr>
          <p:cNvSpPr>
            <a:spLocks noGrp="1"/>
          </p:cNvSpPr>
          <p:nvPr>
            <p:ph idx="1"/>
          </p:nvPr>
        </p:nvSpPr>
        <p:spPr>
          <a:xfrm>
            <a:off x="8017254" y="2274491"/>
            <a:ext cx="3336546" cy="3902472"/>
          </a:xfrm>
        </p:spPr>
        <p:txBody>
          <a:bodyPr vert="horz" lIns="91440" tIns="45720" rIns="91440" bIns="45720" rtlCol="0" anchor="t">
            <a:normAutofit fontScale="92500" lnSpcReduction="10000"/>
          </a:bodyPr>
          <a:lstStyle/>
          <a:p>
            <a:r>
              <a:rPr lang="cy-GB" sz="2000" dirty="0"/>
              <a:t>Rhannu sgiliau ac arbenigedd </a:t>
            </a:r>
          </a:p>
          <a:p>
            <a:r>
              <a:rPr lang="cy-GB" sz="2000" dirty="0"/>
              <a:t>Cyrhaeddiad ac effaith ehangach </a:t>
            </a:r>
          </a:p>
          <a:p>
            <a:r>
              <a:rPr lang="cy-GB" sz="2000" dirty="0"/>
              <a:t>Rhannu adnoddau </a:t>
            </a:r>
          </a:p>
          <a:p>
            <a:r>
              <a:rPr lang="cy-GB" sz="2000" dirty="0" err="1"/>
              <a:t>Arloesedd</a:t>
            </a:r>
            <a:r>
              <a:rPr lang="cy-GB" sz="2000" dirty="0"/>
              <a:t> a chreadigrwydd </a:t>
            </a:r>
          </a:p>
          <a:p>
            <a:endParaRPr lang="cy-GB" sz="2000" dirty="0"/>
          </a:p>
          <a:p>
            <a:r>
              <a:rPr lang="cy-GB" sz="2000" i="1" dirty="0" err="1">
                <a:solidFill>
                  <a:schemeClr val="accent1"/>
                </a:solidFill>
              </a:rPr>
              <a:t>Shared</a:t>
            </a:r>
            <a:r>
              <a:rPr lang="cy-GB" sz="2000" i="1" dirty="0">
                <a:solidFill>
                  <a:schemeClr val="accent1"/>
                </a:solidFill>
              </a:rPr>
              <a:t> </a:t>
            </a:r>
            <a:r>
              <a:rPr lang="cy-GB" sz="2000" i="1" dirty="0" err="1">
                <a:solidFill>
                  <a:schemeClr val="accent1"/>
                </a:solidFill>
              </a:rPr>
              <a:t>skills</a:t>
            </a:r>
            <a:r>
              <a:rPr lang="cy-GB" sz="2000" i="1" dirty="0">
                <a:solidFill>
                  <a:schemeClr val="accent1"/>
                </a:solidFill>
              </a:rPr>
              <a:t> </a:t>
            </a:r>
            <a:r>
              <a:rPr lang="cy-GB" sz="2000" i="1" dirty="0" err="1">
                <a:solidFill>
                  <a:schemeClr val="accent1"/>
                </a:solidFill>
              </a:rPr>
              <a:t>and</a:t>
            </a:r>
            <a:r>
              <a:rPr lang="cy-GB" sz="2000" i="1" dirty="0">
                <a:solidFill>
                  <a:schemeClr val="accent1"/>
                </a:solidFill>
              </a:rPr>
              <a:t> </a:t>
            </a:r>
            <a:r>
              <a:rPr lang="cy-GB" sz="2000" i="1" dirty="0" err="1">
                <a:solidFill>
                  <a:schemeClr val="accent1"/>
                </a:solidFill>
              </a:rPr>
              <a:t>expertise</a:t>
            </a:r>
            <a:r>
              <a:rPr lang="cy-GB" sz="2000" i="1" dirty="0">
                <a:solidFill>
                  <a:schemeClr val="accent1"/>
                </a:solidFill>
              </a:rPr>
              <a:t> </a:t>
            </a:r>
          </a:p>
          <a:p>
            <a:r>
              <a:rPr lang="cy-GB" sz="2000" i="1" dirty="0" err="1">
                <a:solidFill>
                  <a:schemeClr val="accent1"/>
                </a:solidFill>
              </a:rPr>
              <a:t>Greater</a:t>
            </a:r>
            <a:r>
              <a:rPr lang="cy-GB" sz="2000" i="1" dirty="0">
                <a:solidFill>
                  <a:schemeClr val="accent1"/>
                </a:solidFill>
              </a:rPr>
              <a:t> </a:t>
            </a:r>
            <a:r>
              <a:rPr lang="cy-GB" sz="2000" i="1" dirty="0" err="1">
                <a:solidFill>
                  <a:schemeClr val="accent1"/>
                </a:solidFill>
              </a:rPr>
              <a:t>reach</a:t>
            </a:r>
            <a:r>
              <a:rPr lang="cy-GB" sz="2000" i="1" dirty="0">
                <a:solidFill>
                  <a:schemeClr val="accent1"/>
                </a:solidFill>
              </a:rPr>
              <a:t> </a:t>
            </a:r>
            <a:r>
              <a:rPr lang="cy-GB" sz="2000" i="1" dirty="0" err="1">
                <a:solidFill>
                  <a:schemeClr val="accent1"/>
                </a:solidFill>
              </a:rPr>
              <a:t>and</a:t>
            </a:r>
            <a:r>
              <a:rPr lang="cy-GB" sz="2000" i="1" dirty="0">
                <a:solidFill>
                  <a:schemeClr val="accent1"/>
                </a:solidFill>
              </a:rPr>
              <a:t> </a:t>
            </a:r>
            <a:r>
              <a:rPr lang="cy-GB" sz="2000" i="1" dirty="0" err="1">
                <a:solidFill>
                  <a:schemeClr val="accent1"/>
                </a:solidFill>
              </a:rPr>
              <a:t>impact</a:t>
            </a:r>
            <a:r>
              <a:rPr lang="cy-GB" sz="2000" i="1" dirty="0">
                <a:solidFill>
                  <a:schemeClr val="accent1"/>
                </a:solidFill>
              </a:rPr>
              <a:t> </a:t>
            </a:r>
          </a:p>
          <a:p>
            <a:r>
              <a:rPr lang="cy-GB" sz="2000" i="1" dirty="0" err="1">
                <a:solidFill>
                  <a:schemeClr val="accent1"/>
                </a:solidFill>
              </a:rPr>
              <a:t>Shared</a:t>
            </a:r>
            <a:r>
              <a:rPr lang="cy-GB" sz="2000" i="1" dirty="0">
                <a:solidFill>
                  <a:schemeClr val="accent1"/>
                </a:solidFill>
              </a:rPr>
              <a:t> </a:t>
            </a:r>
            <a:r>
              <a:rPr lang="cy-GB" sz="2000" i="1" dirty="0" err="1">
                <a:solidFill>
                  <a:schemeClr val="accent1"/>
                </a:solidFill>
              </a:rPr>
              <a:t>resources</a:t>
            </a:r>
            <a:r>
              <a:rPr lang="cy-GB" sz="2000" i="1" dirty="0">
                <a:solidFill>
                  <a:schemeClr val="accent1"/>
                </a:solidFill>
              </a:rPr>
              <a:t> </a:t>
            </a:r>
          </a:p>
          <a:p>
            <a:r>
              <a:rPr lang="cy-GB" sz="2000" i="1" dirty="0" err="1">
                <a:solidFill>
                  <a:schemeClr val="accent1"/>
                </a:solidFill>
              </a:rPr>
              <a:t>Innovation</a:t>
            </a:r>
            <a:r>
              <a:rPr lang="cy-GB" sz="2000" i="1" dirty="0">
                <a:solidFill>
                  <a:schemeClr val="accent1"/>
                </a:solidFill>
              </a:rPr>
              <a:t> </a:t>
            </a:r>
            <a:r>
              <a:rPr lang="cy-GB" sz="2000" i="1" dirty="0" err="1">
                <a:solidFill>
                  <a:schemeClr val="accent1"/>
                </a:solidFill>
              </a:rPr>
              <a:t>and</a:t>
            </a:r>
            <a:r>
              <a:rPr lang="cy-GB" sz="2000" i="1" dirty="0">
                <a:solidFill>
                  <a:schemeClr val="accent1"/>
                </a:solidFill>
              </a:rPr>
              <a:t> </a:t>
            </a:r>
            <a:r>
              <a:rPr lang="cy-GB" sz="2000" i="1" dirty="0" err="1">
                <a:solidFill>
                  <a:schemeClr val="accent1"/>
                </a:solidFill>
              </a:rPr>
              <a:t>creativity</a:t>
            </a:r>
            <a:r>
              <a:rPr lang="cy-GB" sz="2000" i="1" dirty="0">
                <a:solidFill>
                  <a:schemeClr val="accent1"/>
                </a:solidFill>
              </a:rPr>
              <a:t> </a:t>
            </a:r>
          </a:p>
          <a:p>
            <a:endParaRPr lang="cy-GB" sz="2000" dirty="0"/>
          </a:p>
        </p:txBody>
      </p:sp>
      <p:cxnSp>
        <p:nvCxnSpPr>
          <p:cNvPr id="3111" name="Straight Connector 3110">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13" name="Straight Connector 3112">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15" name="Straight Connector 3114">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17" name="Straight Connector 3116">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617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410BF-21C4-60BD-6D7C-FFA5EE631032}"/>
              </a:ext>
            </a:extLst>
          </p:cNvPr>
          <p:cNvSpPr>
            <a:spLocks noGrp="1"/>
          </p:cNvSpPr>
          <p:nvPr>
            <p:ph type="title"/>
          </p:nvPr>
        </p:nvSpPr>
        <p:spPr>
          <a:xfrm>
            <a:off x="838200" y="2957666"/>
            <a:ext cx="10515595" cy="1499852"/>
          </a:xfrm>
        </p:spPr>
        <p:txBody>
          <a:bodyPr anchor="b">
            <a:normAutofit fontScale="90000"/>
          </a:bodyPr>
          <a:lstStyle/>
          <a:p>
            <a:pPr algn="ctr"/>
            <a:r>
              <a:rPr lang="cy-GB" sz="4000" dirty="0"/>
              <a:t>Cefnogi’r gymuned i gyrraedd y gynulleidfa darged</a:t>
            </a:r>
            <a:br>
              <a:rPr lang="cy-GB" sz="4000" dirty="0"/>
            </a:br>
            <a:r>
              <a:rPr lang="cy-GB" sz="4000" i="1" dirty="0" err="1">
                <a:solidFill>
                  <a:schemeClr val="accent1"/>
                </a:solidFill>
              </a:rPr>
              <a:t>Supporting</a:t>
            </a:r>
            <a:r>
              <a:rPr lang="cy-GB" sz="4000" i="1" dirty="0">
                <a:solidFill>
                  <a:schemeClr val="accent1"/>
                </a:solidFill>
              </a:rPr>
              <a:t> the </a:t>
            </a:r>
            <a:r>
              <a:rPr lang="cy-GB" sz="4000" i="1" dirty="0" err="1">
                <a:solidFill>
                  <a:schemeClr val="accent1"/>
                </a:solidFill>
              </a:rPr>
              <a:t>community</a:t>
            </a:r>
            <a:r>
              <a:rPr lang="cy-GB" sz="4000" i="1" dirty="0">
                <a:solidFill>
                  <a:schemeClr val="accent1"/>
                </a:solidFill>
              </a:rPr>
              <a:t> to </a:t>
            </a:r>
            <a:r>
              <a:rPr lang="cy-GB" sz="4000" i="1" dirty="0" err="1">
                <a:solidFill>
                  <a:schemeClr val="accent1"/>
                </a:solidFill>
              </a:rPr>
              <a:t>reach</a:t>
            </a:r>
            <a:r>
              <a:rPr lang="cy-GB" sz="4000" i="1" dirty="0">
                <a:solidFill>
                  <a:schemeClr val="accent1"/>
                </a:solidFill>
              </a:rPr>
              <a:t> the </a:t>
            </a:r>
            <a:r>
              <a:rPr lang="cy-GB" sz="4000" i="1" dirty="0" err="1">
                <a:solidFill>
                  <a:schemeClr val="accent1"/>
                </a:solidFill>
              </a:rPr>
              <a:t>target</a:t>
            </a:r>
            <a:r>
              <a:rPr lang="cy-GB" sz="4000" i="1" dirty="0">
                <a:solidFill>
                  <a:schemeClr val="accent1"/>
                </a:solidFill>
              </a:rPr>
              <a:t> </a:t>
            </a:r>
            <a:r>
              <a:rPr lang="cy-GB" sz="4000" i="1" dirty="0" err="1">
                <a:solidFill>
                  <a:schemeClr val="accent1"/>
                </a:solidFill>
              </a:rPr>
              <a:t>audience</a:t>
            </a:r>
            <a:r>
              <a:rPr lang="cy-GB" sz="4000" i="1" dirty="0">
                <a:solidFill>
                  <a:schemeClr val="accent1"/>
                </a:solidFill>
              </a:rPr>
              <a:t> </a:t>
            </a:r>
          </a:p>
        </p:txBody>
      </p:sp>
      <p:pic>
        <p:nvPicPr>
          <p:cNvPr id="1036" name="Picture 12" descr="Welsh Icons News | Swansea Central Library is the best in Wales">
            <a:extLst>
              <a:ext uri="{FF2B5EF4-FFF2-40B4-BE49-F238E27FC236}">
                <a16:creationId xmlns:a16="http://schemas.microsoft.com/office/drawing/2014/main" id="{330F24AB-7909-A51B-8487-AE5535768B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6098" y="552354"/>
            <a:ext cx="2240384" cy="224038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EI HOGIA 2024 Tour – Call for actors! | Arts Council of Wales">
            <a:extLst>
              <a:ext uri="{FF2B5EF4-FFF2-40B4-BE49-F238E27FC236}">
                <a16:creationId xmlns:a16="http://schemas.microsoft.com/office/drawing/2014/main" id="{A9226BBD-4D9F-0008-F909-86BCBB2D79E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588062" y="786084"/>
            <a:ext cx="2251332" cy="17729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About | Siop Inc">
            <a:extLst>
              <a:ext uri="{FF2B5EF4-FFF2-40B4-BE49-F238E27FC236}">
                <a16:creationId xmlns:a16="http://schemas.microsoft.com/office/drawing/2014/main" id="{5ADEB661-FB0C-0FC4-DFDB-D34BBC6B045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975500" y="791712"/>
            <a:ext cx="2251332" cy="176166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eredigion Library -- Ceredigion County Library Service">
            <a:extLst>
              <a:ext uri="{FF2B5EF4-FFF2-40B4-BE49-F238E27FC236}">
                <a16:creationId xmlns:a16="http://schemas.microsoft.com/office/drawing/2014/main" id="{6057A13B-DF39-8795-1683-389830B93D7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362938" y="1017229"/>
            <a:ext cx="2251332" cy="131063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Libraries - Aneurin Leisure manages the libraries across Blaenau Gwent.">
            <a:extLst>
              <a:ext uri="{FF2B5EF4-FFF2-40B4-BE49-F238E27FC236}">
                <a16:creationId xmlns:a16="http://schemas.microsoft.com/office/drawing/2014/main" id="{12527CFB-0C85-4317-5067-927393703DC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750377" y="1325841"/>
            <a:ext cx="2251332" cy="6934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13FF77A-FF0E-D627-D985-FE1491FC1DC9}"/>
              </a:ext>
            </a:extLst>
          </p:cNvPr>
          <p:cNvSpPr>
            <a:spLocks noGrp="1"/>
          </p:cNvSpPr>
          <p:nvPr>
            <p:ph idx="1"/>
          </p:nvPr>
        </p:nvSpPr>
        <p:spPr>
          <a:xfrm>
            <a:off x="838200" y="4629233"/>
            <a:ext cx="10515595" cy="1493070"/>
          </a:xfrm>
        </p:spPr>
        <p:txBody>
          <a:bodyPr>
            <a:normAutofit/>
          </a:bodyPr>
          <a:lstStyle/>
          <a:p>
            <a:pPr algn="ctr"/>
            <a:r>
              <a:rPr lang="en-GB" sz="2000" dirty="0"/>
              <a:t>Mae </a:t>
            </a:r>
            <a:r>
              <a:rPr lang="en-GB" sz="2000" dirty="0" err="1"/>
              <a:t>partneriaethau’n</a:t>
            </a:r>
            <a:r>
              <a:rPr lang="en-GB" sz="2000" dirty="0"/>
              <a:t> </a:t>
            </a:r>
            <a:r>
              <a:rPr lang="en-GB" sz="2000" dirty="0" err="1"/>
              <a:t>annog</a:t>
            </a:r>
            <a:r>
              <a:rPr lang="en-GB" sz="2000" dirty="0"/>
              <a:t> </a:t>
            </a:r>
            <a:r>
              <a:rPr lang="en-GB" sz="2000" dirty="0" err="1"/>
              <a:t>cysylltiad</a:t>
            </a:r>
            <a:r>
              <a:rPr lang="en-GB" sz="2000" dirty="0"/>
              <a:t>, </a:t>
            </a:r>
            <a:r>
              <a:rPr lang="en-GB" sz="2000" dirty="0" err="1"/>
              <a:t>cynhwysiant</a:t>
            </a:r>
            <a:r>
              <a:rPr lang="en-GB" sz="2000" dirty="0"/>
              <a:t> a </a:t>
            </a:r>
            <a:r>
              <a:rPr lang="en-GB" sz="2000" dirty="0" err="1"/>
              <a:t>pherthnasoedd</a:t>
            </a:r>
            <a:r>
              <a:rPr lang="en-GB" sz="2000" dirty="0"/>
              <a:t> </a:t>
            </a:r>
            <a:r>
              <a:rPr lang="en-GB" sz="2000" dirty="0" err="1"/>
              <a:t>hirdymor</a:t>
            </a:r>
            <a:r>
              <a:rPr lang="en-GB" sz="2000" dirty="0"/>
              <a:t> </a:t>
            </a:r>
            <a:r>
              <a:rPr lang="en-GB" sz="2000" dirty="0" err="1"/>
              <a:t>sy’n</a:t>
            </a:r>
            <a:r>
              <a:rPr lang="en-GB" sz="2000" dirty="0"/>
              <a:t> </a:t>
            </a:r>
            <a:r>
              <a:rPr lang="en-GB" sz="2000" dirty="0" err="1"/>
              <a:t>fuddiol</a:t>
            </a:r>
            <a:r>
              <a:rPr lang="en-GB" sz="2000" dirty="0"/>
              <a:t> </a:t>
            </a:r>
            <a:r>
              <a:rPr lang="en-GB" sz="2000" dirty="0" err="1"/>
              <a:t>i’r</a:t>
            </a:r>
            <a:r>
              <a:rPr lang="en-GB" sz="2000" dirty="0"/>
              <a:t> </a:t>
            </a:r>
            <a:r>
              <a:rPr lang="en-GB" sz="2000" dirty="0" err="1"/>
              <a:t>gymuned</a:t>
            </a:r>
            <a:r>
              <a:rPr lang="en-GB" sz="2000" dirty="0"/>
              <a:t> </a:t>
            </a:r>
            <a:r>
              <a:rPr lang="en-GB" sz="2000" dirty="0" err="1"/>
              <a:t>ehangach</a:t>
            </a:r>
            <a:r>
              <a:rPr lang="en-GB" sz="2000" dirty="0"/>
              <a:t>.</a:t>
            </a:r>
          </a:p>
          <a:p>
            <a:pPr algn="ctr"/>
            <a:r>
              <a:rPr lang="en-GB" sz="2000" i="1" dirty="0">
                <a:solidFill>
                  <a:schemeClr val="accent1"/>
                </a:solidFill>
              </a:rPr>
              <a:t>Partnerships encourage connection, inclusion, and long-term relationships that benefit the wider community.</a:t>
            </a:r>
            <a:endParaRPr lang="cy-GB" sz="2000" i="1" dirty="0">
              <a:solidFill>
                <a:schemeClr val="accent1"/>
              </a:solidFill>
            </a:endParaRPr>
          </a:p>
        </p:txBody>
      </p:sp>
    </p:spTree>
    <p:extLst>
      <p:ext uri="{BB962C8B-B14F-4D97-AF65-F5344CB8AC3E}">
        <p14:creationId xmlns:p14="http://schemas.microsoft.com/office/powerpoint/2010/main" val="3061447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ab Books ...">
            <a:extLst>
              <a:ext uri="{FF2B5EF4-FFF2-40B4-BE49-F238E27FC236}">
                <a16:creationId xmlns:a16="http://schemas.microsoft.com/office/drawing/2014/main" id="{220B0D9A-B1D5-54EA-02D1-2B89E76EE9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5438" y="3795713"/>
            <a:ext cx="1847850" cy="24669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4073B5D-298C-4EE9-2C32-38FB9EBF0850}"/>
              </a:ext>
            </a:extLst>
          </p:cNvPr>
          <p:cNvSpPr txBox="1"/>
          <p:nvPr/>
        </p:nvSpPr>
        <p:spPr>
          <a:xfrm>
            <a:off x="861636" y="1460162"/>
            <a:ext cx="3743173" cy="526297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defRPr/>
            </a:pPr>
            <a:r>
              <a:rPr kumimoji="0" lang="en-GB" sz="2400" b="0" i="0" u="none" strike="noStrike" kern="1200" cap="none" spc="0" normalizeH="0" baseline="0" noProof="0" dirty="0">
                <a:ln>
                  <a:noFill/>
                </a:ln>
                <a:effectLst/>
                <a:uLnTx/>
                <a:uFillTx/>
                <a:latin typeface="Calibri" panose="020F0502020204030204"/>
                <a:ea typeface="+mn-ea"/>
                <a:cs typeface="+mn-cs"/>
              </a:rPr>
              <a:t>50 o </a:t>
            </a:r>
            <a:r>
              <a:rPr kumimoji="0" lang="en-GB" sz="2400" b="0" i="0" u="none" strike="noStrike" kern="1200" cap="none" spc="0" normalizeH="0" baseline="0" noProof="0" dirty="0" err="1">
                <a:ln>
                  <a:noFill/>
                </a:ln>
                <a:effectLst/>
                <a:uLnTx/>
                <a:uFillTx/>
                <a:latin typeface="Calibri" panose="020F0502020204030204"/>
                <a:ea typeface="+mn-ea"/>
                <a:cs typeface="+mn-cs"/>
              </a:rPr>
              <a:t>athrawon</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yn</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ystod</a:t>
            </a:r>
            <a:r>
              <a:rPr kumimoji="0" lang="en-GB" sz="2400" b="0" i="0" u="none" strike="noStrike" kern="1200" cap="none" spc="0" normalizeH="0" baseline="0" noProof="0" dirty="0">
                <a:ln>
                  <a:noFill/>
                </a:ln>
                <a:effectLst/>
                <a:uLnTx/>
                <a:uFillTx/>
                <a:latin typeface="Calibri" panose="020F0502020204030204"/>
                <a:ea typeface="+mn-ea"/>
                <a:cs typeface="+mn-cs"/>
              </a:rPr>
              <a:t> 2025/26</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285750" indent="-285750">
              <a:buFont typeface="Arial" panose="020B0604020202020204" pitchFamily="34" charset="0"/>
              <a:buChar char="•"/>
              <a:defRPr/>
            </a:pPr>
            <a:r>
              <a:rPr kumimoji="0" lang="en-GB" sz="2400" b="0" i="0" u="none" strike="noStrike" kern="1200" cap="none" spc="0" normalizeH="0" baseline="0" noProof="0" dirty="0" err="1">
                <a:ln>
                  <a:noFill/>
                </a:ln>
                <a:effectLst/>
                <a:uLnTx/>
                <a:uFillTx/>
                <a:latin typeface="Calibri" panose="020F0502020204030204"/>
                <a:ea typeface="+mn-ea"/>
                <a:cs typeface="+mn-cs"/>
              </a:rPr>
              <a:t>Cyfle</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i</a:t>
            </a:r>
            <a:r>
              <a:rPr kumimoji="0" lang="en-GB" sz="2400" b="0" i="0" u="none" strike="noStrike" kern="1200" cap="none" spc="0" normalizeH="0" baseline="0" noProof="0" dirty="0">
                <a:ln>
                  <a:noFill/>
                </a:ln>
                <a:effectLst/>
                <a:uLnTx/>
                <a:uFillTx/>
                <a:latin typeface="Calibri" panose="020F0502020204030204"/>
                <a:ea typeface="+mn-ea"/>
                <a:cs typeface="+mn-cs"/>
              </a:rPr>
              <a:t> </a:t>
            </a:r>
            <a:r>
              <a:rPr lang="en-GB" sz="2400" dirty="0">
                <a:latin typeface="Calibri" panose="020F0502020204030204"/>
              </a:rPr>
              <a:t>f</a:t>
            </a:r>
            <a:r>
              <a:rPr kumimoji="0" lang="en-GB" sz="2400" b="0" i="0" u="none" strike="noStrike" kern="1200" cap="none" spc="0" normalizeH="0" baseline="0" noProof="0" dirty="0">
                <a:ln>
                  <a:noFill/>
                </a:ln>
                <a:effectLst/>
                <a:uLnTx/>
                <a:uFillTx/>
                <a:latin typeface="Calibri" panose="020F0502020204030204"/>
                <a:ea typeface="+mn-ea"/>
                <a:cs typeface="+mn-cs"/>
              </a:rPr>
              <a:t>eithrin cariad at </a:t>
            </a:r>
            <a:r>
              <a:rPr kumimoji="0" lang="en-GB" sz="2400" b="0" i="0" u="none" strike="noStrike" kern="1200" cap="none" spc="0" normalizeH="0" baseline="0" noProof="0" dirty="0" err="1">
                <a:ln>
                  <a:noFill/>
                </a:ln>
                <a:effectLst/>
                <a:uLnTx/>
                <a:uFillTx/>
                <a:latin typeface="Calibri" panose="020F0502020204030204"/>
                <a:ea typeface="+mn-ea"/>
                <a:cs typeface="+mn-cs"/>
              </a:rPr>
              <a:t>ddarllen</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ymhlith</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athrawon</a:t>
            </a:r>
            <a:r>
              <a:rPr kumimoji="0" lang="en-GB" sz="2400" b="0" i="0" u="none" strike="noStrike" kern="1200" cap="none" spc="0" normalizeH="0" baseline="0" noProof="0" dirty="0">
                <a:ln>
                  <a:noFill/>
                </a:ln>
                <a:effectLst/>
                <a:uLnTx/>
                <a:uFillTx/>
                <a:latin typeface="Calibri" panose="020F0502020204030204"/>
                <a:ea typeface="+mn-ea"/>
                <a:cs typeface="+mn-cs"/>
              </a:rPr>
              <a:t>.</a:t>
            </a:r>
            <a:r>
              <a:rPr lang="en-GB" sz="2400" dirty="0">
                <a:latin typeface="Calibri" panose="020F0502020204030204"/>
              </a:rPr>
              <a:t> </a:t>
            </a:r>
            <a:endParaRPr lang="en-GB" sz="2400" b="0" i="0" u="none" strike="noStrike" kern="1200" cap="none" spc="0" normalizeH="0" baseline="0" noProof="0" dirty="0">
              <a:ln>
                <a:noFill/>
              </a:ln>
              <a:effectLst/>
              <a:uLnTx/>
              <a:uFillTx/>
              <a:latin typeface="Calibri" panose="020F0502020204030204"/>
              <a:ea typeface="Calibri"/>
              <a:cs typeface="Calibri"/>
            </a:endParaRP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285750" indent="-285750">
              <a:buFont typeface="Arial" panose="020B0604020202020204" pitchFamily="34" charset="0"/>
              <a:buChar char="•"/>
              <a:defRPr/>
            </a:pPr>
            <a:r>
              <a:rPr lang="en-GB" sz="2400" dirty="0" err="1">
                <a:latin typeface="Calibri" panose="020F0502020204030204"/>
              </a:rPr>
              <a:t>Ehangu</a:t>
            </a:r>
            <a:r>
              <a:rPr lang="en-GB" sz="2400" dirty="0">
                <a:latin typeface="Calibri" panose="020F0502020204030204"/>
              </a:rPr>
              <a:t> </a:t>
            </a:r>
            <a:r>
              <a:rPr lang="en-GB" sz="2400" dirty="0" err="1">
                <a:latin typeface="Calibri" panose="020F0502020204030204"/>
              </a:rPr>
              <a:t>ar</a:t>
            </a:r>
            <a:r>
              <a:rPr lang="en-GB" sz="2400" dirty="0">
                <a:latin typeface="Calibri" panose="020F0502020204030204"/>
              </a:rPr>
              <a:t> </a:t>
            </a:r>
            <a:r>
              <a:rPr lang="en-GB" sz="2400" dirty="0" err="1">
                <a:latin typeface="Calibri" panose="020F0502020204030204"/>
              </a:rPr>
              <a:t>wybodaeth</a:t>
            </a:r>
            <a:r>
              <a:rPr lang="en-GB" sz="2400" dirty="0">
                <a:latin typeface="Calibri" panose="020F0502020204030204"/>
              </a:rPr>
              <a:t> am </a:t>
            </a:r>
            <a:r>
              <a:rPr lang="en-GB" sz="2400" dirty="0" err="1">
                <a:latin typeface="Calibri" panose="020F0502020204030204"/>
              </a:rPr>
              <a:t>gyfrolau</a:t>
            </a:r>
            <a:r>
              <a:rPr lang="en-GB" sz="2400" dirty="0">
                <a:latin typeface="Calibri" panose="020F0502020204030204"/>
              </a:rPr>
              <a:t> </a:t>
            </a:r>
            <a:r>
              <a:rPr lang="en-GB" sz="2400" dirty="0" err="1">
                <a:latin typeface="Calibri" panose="020F0502020204030204"/>
              </a:rPr>
              <a:t>diweddar</a:t>
            </a:r>
            <a:r>
              <a:rPr lang="en-GB" sz="2400" dirty="0">
                <a:latin typeface="Calibri" panose="020F0502020204030204"/>
              </a:rPr>
              <a:t>. </a:t>
            </a:r>
          </a:p>
          <a:p>
            <a:pPr marL="285750" indent="-285750">
              <a:buFont typeface="Arial" panose="020B0604020202020204" pitchFamily="34" charset="0"/>
              <a:buChar char="•"/>
              <a:defRPr/>
            </a:pPr>
            <a:endParaRPr lang="en-GB" sz="2400" dirty="0">
              <a:latin typeface="Calibri" panose="020F0502020204030204"/>
            </a:endParaRPr>
          </a:p>
          <a:p>
            <a:pPr marL="285750" indent="-285750">
              <a:buFont typeface="Arial" panose="020B0604020202020204" pitchFamily="34" charset="0"/>
              <a:buChar char="•"/>
              <a:defRPr/>
            </a:pPr>
            <a:r>
              <a:rPr lang="en-GB" sz="2400" dirty="0">
                <a:latin typeface="Calibri" panose="020F0502020204030204"/>
              </a:rPr>
              <a:t>Datblygu </a:t>
            </a:r>
            <a:r>
              <a:rPr lang="en-GB" sz="2400" dirty="0" err="1">
                <a:latin typeface="Calibri" panose="020F0502020204030204"/>
              </a:rPr>
              <a:t>strategaethau</a:t>
            </a:r>
            <a:r>
              <a:rPr lang="en-GB" sz="2400" dirty="0">
                <a:latin typeface="Calibri" panose="020F0502020204030204"/>
              </a:rPr>
              <a:t> </a:t>
            </a:r>
            <a:r>
              <a:rPr lang="en-GB" sz="2400" dirty="0" err="1">
                <a:latin typeface="Calibri" panose="020F0502020204030204"/>
              </a:rPr>
              <a:t>hyrwyddo</a:t>
            </a:r>
            <a:r>
              <a:rPr lang="en-GB" sz="2400" dirty="0">
                <a:latin typeface="Calibri" panose="020F0502020204030204"/>
              </a:rPr>
              <a:t> </a:t>
            </a:r>
            <a:r>
              <a:rPr lang="en-GB" sz="2400" dirty="0" err="1">
                <a:latin typeface="Calibri" panose="020F0502020204030204"/>
              </a:rPr>
              <a:t>darllen</a:t>
            </a:r>
            <a:r>
              <a:rPr lang="en-GB" sz="2400" dirty="0">
                <a:latin typeface="Calibri" panose="020F0502020204030204"/>
              </a:rPr>
              <a:t> er </a:t>
            </a:r>
            <a:r>
              <a:rPr lang="en-GB" sz="2400" dirty="0" err="1">
                <a:latin typeface="Calibri" panose="020F0502020204030204"/>
              </a:rPr>
              <a:t>pleser</a:t>
            </a:r>
            <a:r>
              <a:rPr lang="en-GB" sz="2400" dirty="0">
                <a:latin typeface="Calibri" panose="020F0502020204030204"/>
              </a:rPr>
              <a:t> </a:t>
            </a:r>
            <a:r>
              <a:rPr lang="en-GB" sz="2400" dirty="0" err="1">
                <a:latin typeface="Calibri" panose="020F0502020204030204"/>
              </a:rPr>
              <a:t>ar</a:t>
            </a:r>
            <a:r>
              <a:rPr lang="en-GB" sz="2400" dirty="0">
                <a:latin typeface="Calibri" panose="020F0502020204030204"/>
              </a:rPr>
              <a:t> </a:t>
            </a:r>
            <a:r>
              <a:rPr lang="en-GB" sz="2400" dirty="0" err="1">
                <a:latin typeface="Calibri" panose="020F0502020204030204"/>
              </a:rPr>
              <a:t>lawr</a:t>
            </a:r>
            <a:r>
              <a:rPr lang="en-GB" sz="2400" dirty="0">
                <a:latin typeface="Calibri" panose="020F0502020204030204"/>
              </a:rPr>
              <a:t> </a:t>
            </a:r>
            <a:r>
              <a:rPr lang="en-GB" sz="2400" dirty="0" err="1">
                <a:latin typeface="Calibri" panose="020F0502020204030204"/>
              </a:rPr>
              <a:t>dosbarth</a:t>
            </a:r>
            <a:r>
              <a:rPr lang="en-GB" sz="2400" dirty="0">
                <a:latin typeface="Calibri" panose="020F0502020204030204"/>
              </a:rPr>
              <a:t>. </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p:txBody>
      </p:sp>
      <p:pic>
        <p:nvPicPr>
          <p:cNvPr id="7" name="Picture 6" descr="A picture containing text, graphic design, flyer, cartoon&#10;&#10;Description automatically generated">
            <a:extLst>
              <a:ext uri="{FF2B5EF4-FFF2-40B4-BE49-F238E27FC236}">
                <a16:creationId xmlns:a16="http://schemas.microsoft.com/office/drawing/2014/main" id="{96A7AD80-6900-DE5E-68D8-A6507D9479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7945" y="1460162"/>
            <a:ext cx="2942837" cy="2466975"/>
          </a:xfrm>
          <a:prstGeom prst="rect">
            <a:avLst/>
          </a:prstGeom>
        </p:spPr>
      </p:pic>
      <p:sp>
        <p:nvSpPr>
          <p:cNvPr id="9" name="TextBox 8">
            <a:extLst>
              <a:ext uri="{FF2B5EF4-FFF2-40B4-BE49-F238E27FC236}">
                <a16:creationId xmlns:a16="http://schemas.microsoft.com/office/drawing/2014/main" id="{D4F0BEBD-CCB6-EF3A-9E26-8987F8D324F7}"/>
              </a:ext>
            </a:extLst>
          </p:cNvPr>
          <p:cNvSpPr txBox="1"/>
          <p:nvPr/>
        </p:nvSpPr>
        <p:spPr>
          <a:xfrm>
            <a:off x="698500" y="444499"/>
            <a:ext cx="10705663" cy="101566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000" b="1" dirty="0" err="1">
                <a:solidFill>
                  <a:srgbClr val="000000"/>
                </a:solidFill>
                <a:latin typeface="Calibri" panose="020F0502020204030204"/>
              </a:rPr>
              <a:t>Athrawon</a:t>
            </a:r>
            <a:r>
              <a:rPr lang="en-GB" sz="3000" b="1" dirty="0">
                <a:solidFill>
                  <a:srgbClr val="000000"/>
                </a:solidFill>
                <a:latin typeface="Calibri" panose="020F0502020204030204"/>
              </a:rPr>
              <a:t> </a:t>
            </a:r>
            <a:r>
              <a:rPr lang="en-GB" sz="3000" b="1" dirty="0" err="1">
                <a:solidFill>
                  <a:srgbClr val="000000"/>
                </a:solidFill>
                <a:latin typeface="Calibri" panose="020F0502020204030204"/>
              </a:rPr>
              <a:t>Caru</a:t>
            </a:r>
            <a:r>
              <a:rPr lang="en-GB" sz="3000" b="1" dirty="0">
                <a:solidFill>
                  <a:srgbClr val="000000"/>
                </a:solidFill>
                <a:latin typeface="Calibri" panose="020F0502020204030204"/>
              </a:rPr>
              <a:t> Darllen</a:t>
            </a:r>
            <a:endParaRPr kumimoji="0" lang="en-GB" sz="3000" b="1"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1" u="none" strike="noStrike" kern="1200" cap="none" spc="0" normalizeH="0" baseline="0" noProof="0" dirty="0">
                <a:ln>
                  <a:noFill/>
                </a:ln>
                <a:solidFill>
                  <a:schemeClr val="accent1"/>
                </a:solidFill>
                <a:effectLst/>
                <a:uLnTx/>
                <a:uFillTx/>
                <a:latin typeface="Calibri" panose="020F0502020204030204"/>
                <a:ea typeface="+mn-ea"/>
                <a:cs typeface="+mn-cs"/>
              </a:rPr>
              <a:t>Teachers Love Reading</a:t>
            </a:r>
            <a:endParaRPr kumimoji="0" lang="en-US" sz="1800" b="0" i="1" u="none" strike="noStrike" kern="1200" cap="none" spc="0" normalizeH="0" baseline="0" noProof="0" dirty="0">
              <a:ln>
                <a:noFill/>
              </a:ln>
              <a:solidFill>
                <a:schemeClr val="accent1"/>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69BE91A-86EF-1112-BB13-C67998A0786F}"/>
              </a:ext>
            </a:extLst>
          </p:cNvPr>
          <p:cNvSpPr txBox="1"/>
          <p:nvPr/>
        </p:nvSpPr>
        <p:spPr>
          <a:xfrm>
            <a:off x="7873917" y="1295647"/>
            <a:ext cx="3849996" cy="4893647"/>
          </a:xfrm>
          <a:prstGeom prst="rect">
            <a:avLst/>
          </a:prstGeom>
          <a:noFill/>
        </p:spPr>
        <p:txBody>
          <a:bodyPr wrap="square">
            <a:spAutoFit/>
          </a:bodyPr>
          <a:lstStyle/>
          <a:p>
            <a:pPr marL="342900" indent="-342900">
              <a:buFont typeface="Arial" panose="020B0604020202020204" pitchFamily="34" charset="0"/>
              <a:buChar char="•"/>
            </a:pPr>
            <a:r>
              <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rPr>
              <a:t>50 teachers during 2025/26</a:t>
            </a:r>
          </a:p>
          <a:p>
            <a:pPr marL="342900" indent="-342900">
              <a:buFont typeface="Arial" panose="020B0604020202020204" pitchFamily="34" charset="0"/>
              <a:buChar char="•"/>
            </a:pPr>
            <a:endPar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rPr>
              <a:t>An opportunity to foster a love of reading among teachers. </a:t>
            </a:r>
          </a:p>
          <a:p>
            <a:pPr marL="342900" indent="-342900">
              <a:buFont typeface="Arial" panose="020B0604020202020204" pitchFamily="34" charset="0"/>
              <a:buChar char="•"/>
            </a:pPr>
            <a:endPar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rPr>
              <a:t>Expand on information about recent publications. </a:t>
            </a:r>
          </a:p>
          <a:p>
            <a:pPr marL="342900" indent="-342900">
              <a:buFont typeface="Arial" panose="020B0604020202020204" pitchFamily="34" charset="0"/>
              <a:buChar char="•"/>
            </a:pPr>
            <a:endPar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i="1" dirty="0">
                <a:solidFill>
                  <a:schemeClr val="accent1"/>
                </a:solidFill>
                <a:latin typeface="Calibri" panose="020F0502020204030204" pitchFamily="34" charset="0"/>
                <a:ea typeface="Calibri" panose="020F0502020204030204" pitchFamily="34" charset="0"/>
                <a:cs typeface="Calibri" panose="020F0502020204030204" pitchFamily="34" charset="0"/>
              </a:rPr>
              <a:t>Develop strategies to promote reading for pleasure in the classroom.</a:t>
            </a:r>
            <a:endParaRPr lang="cy-GB" sz="24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99464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33032-8D06-51D7-0254-53CA1795D511}"/>
              </a:ext>
            </a:extLst>
          </p:cNvPr>
          <p:cNvSpPr>
            <a:spLocks noGrp="1"/>
          </p:cNvSpPr>
          <p:nvPr>
            <p:ph type="title"/>
          </p:nvPr>
        </p:nvSpPr>
        <p:spPr>
          <a:xfrm>
            <a:off x="586739" y="817880"/>
            <a:ext cx="4076699" cy="468249"/>
          </a:xfrm>
        </p:spPr>
        <p:txBody>
          <a:bodyPr>
            <a:normAutofit fontScale="90000"/>
          </a:bodyPr>
          <a:lstStyle/>
          <a:p>
            <a:r>
              <a:rPr lang="en-GB" dirty="0" err="1">
                <a:latin typeface="Calibri" panose="020F0502020204030204" pitchFamily="34" charset="0"/>
                <a:ea typeface="Calibri" panose="020F0502020204030204" pitchFamily="34" charset="0"/>
                <a:cs typeface="Calibri" panose="020F0502020204030204" pitchFamily="34" charset="0"/>
              </a:rPr>
              <a:t>Adborth</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Athrawon</a:t>
            </a:r>
            <a:br>
              <a:rPr lang="en-GB" dirty="0">
                <a:latin typeface="Calibri" panose="020F0502020204030204" pitchFamily="34" charset="0"/>
                <a:ea typeface="Calibri" panose="020F0502020204030204" pitchFamily="34" charset="0"/>
                <a:cs typeface="Calibri" panose="020F0502020204030204" pitchFamily="34" charset="0"/>
              </a:rPr>
            </a:br>
            <a:r>
              <a:rPr lang="en-GB" i="1" dirty="0">
                <a:solidFill>
                  <a:schemeClr val="accent1"/>
                </a:solidFill>
                <a:latin typeface="Calibri" panose="020F0502020204030204" pitchFamily="34" charset="0"/>
                <a:ea typeface="Calibri" panose="020F0502020204030204" pitchFamily="34" charset="0"/>
                <a:cs typeface="Calibri" panose="020F0502020204030204" pitchFamily="34" charset="0"/>
              </a:rPr>
              <a:t>Teacher Reviews</a:t>
            </a:r>
          </a:p>
        </p:txBody>
      </p:sp>
      <p:sp>
        <p:nvSpPr>
          <p:cNvPr id="3" name="Content Placeholder 2">
            <a:extLst>
              <a:ext uri="{FF2B5EF4-FFF2-40B4-BE49-F238E27FC236}">
                <a16:creationId xmlns:a16="http://schemas.microsoft.com/office/drawing/2014/main" id="{49E6C2B1-862B-2FF1-4DAE-D3D3E35EC0F2}"/>
              </a:ext>
            </a:extLst>
          </p:cNvPr>
          <p:cNvSpPr>
            <a:spLocks noGrp="1"/>
          </p:cNvSpPr>
          <p:nvPr>
            <p:ph idx="1"/>
          </p:nvPr>
        </p:nvSpPr>
        <p:spPr>
          <a:xfrm>
            <a:off x="955041" y="2323466"/>
            <a:ext cx="10589260" cy="3734434"/>
          </a:xfrm>
        </p:spPr>
        <p:txBody>
          <a:bodyPr vert="horz" lIns="91440" tIns="45720" rIns="91440" bIns="45720" rtlCol="0" anchor="t">
            <a:normAutofit/>
          </a:bodyPr>
          <a:lstStyle/>
          <a:p>
            <a:endParaRPr lang="cy-GB" sz="1200" dirty="0">
              <a:latin typeface="Calibri"/>
              <a:ea typeface="Calibri"/>
              <a:cs typeface="Calibri"/>
            </a:endParaRPr>
          </a:p>
          <a:p>
            <a:endParaRPr lang="cy-GB" sz="1200" dirty="0">
              <a:latin typeface="Calibri"/>
              <a:ea typeface="Calibri"/>
              <a:cs typeface="Calibri"/>
            </a:endParaRPr>
          </a:p>
          <a:p>
            <a:endParaRPr lang="cy-GB" sz="1200" i="1" dirty="0">
              <a:latin typeface="Calibri"/>
              <a:ea typeface="Calibri"/>
              <a:cs typeface="Calibri"/>
            </a:endParaRPr>
          </a:p>
          <a:p>
            <a:endParaRPr lang="en-GB" sz="1200" dirty="0">
              <a:latin typeface="Calibri"/>
              <a:ea typeface="Calibri"/>
              <a:cs typeface="Calibri"/>
            </a:endParaRPr>
          </a:p>
          <a:p>
            <a:pPr marL="0" indent="0">
              <a:buNone/>
            </a:pPr>
            <a:endParaRPr lang="cy-GB" sz="1200" b="1" i="1" dirty="0">
              <a:latin typeface="Calibri"/>
              <a:ea typeface="Calibri"/>
              <a:cs typeface="Calibri"/>
            </a:endParaRPr>
          </a:p>
          <a:p>
            <a:endParaRPr lang="en-GB" sz="1200" dirty="0">
              <a:latin typeface="Calibri"/>
              <a:ea typeface="Calibri"/>
              <a:cs typeface="Calibri"/>
            </a:endParaRPr>
          </a:p>
          <a:p>
            <a:endParaRPr lang="en-GB" sz="1200" dirty="0">
              <a:latin typeface="Calibri"/>
              <a:ea typeface="Calibri"/>
              <a:cs typeface="Calibri"/>
            </a:endParaRPr>
          </a:p>
        </p:txBody>
      </p:sp>
      <p:sp>
        <p:nvSpPr>
          <p:cNvPr id="6" name="Speech Bubble: Rectangle with Corners Rounded 5">
            <a:extLst>
              <a:ext uri="{FF2B5EF4-FFF2-40B4-BE49-F238E27FC236}">
                <a16:creationId xmlns:a16="http://schemas.microsoft.com/office/drawing/2014/main" id="{C8993659-8428-6120-E0F0-3FE47658AA5B}"/>
              </a:ext>
            </a:extLst>
          </p:cNvPr>
          <p:cNvSpPr/>
          <p:nvPr/>
        </p:nvSpPr>
        <p:spPr>
          <a:xfrm>
            <a:off x="7048500" y="1016000"/>
            <a:ext cx="4864100" cy="3022600"/>
          </a:xfrm>
          <a:prstGeom prst="wedgeRoundRectCallou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rtl="0"/>
            <a:r>
              <a:rPr lang="cy-GB" sz="1400" i="1" baseline="0" dirty="0">
                <a:solidFill>
                  <a:schemeClr val="tx1"/>
                </a:solidFill>
                <a:latin typeface="Calibri"/>
                <a:ea typeface="Arial"/>
                <a:cs typeface="Arial"/>
              </a:rPr>
              <a:t>Dim ond neges gyflym i ddweud ein bod wedi dechrau darllen </a:t>
            </a:r>
            <a:r>
              <a:rPr lang="cy-GB" sz="1400" baseline="0" dirty="0">
                <a:solidFill>
                  <a:schemeClr val="tx1"/>
                </a:solidFill>
                <a:latin typeface="Calibri"/>
                <a:ea typeface="Arial"/>
                <a:cs typeface="Arial"/>
              </a:rPr>
              <a:t>Llyfr Sgrap </a:t>
            </a:r>
            <a:r>
              <a:rPr lang="cy-GB" sz="1400" baseline="0" dirty="0" err="1">
                <a:solidFill>
                  <a:schemeClr val="tx1"/>
                </a:solidFill>
                <a:latin typeface="Calibri"/>
                <a:ea typeface="Arial"/>
                <a:cs typeface="Arial"/>
              </a:rPr>
              <a:t>Macs</a:t>
            </a:r>
            <a:r>
              <a:rPr lang="cy-GB" sz="1400" baseline="0" dirty="0">
                <a:solidFill>
                  <a:schemeClr val="tx1"/>
                </a:solidFill>
                <a:latin typeface="Calibri"/>
                <a:ea typeface="Arial"/>
                <a:cs typeface="Arial"/>
              </a:rPr>
              <a:t> Siôn – </a:t>
            </a:r>
            <a:r>
              <a:rPr lang="cy-GB" sz="1400" i="1" baseline="0" dirty="0">
                <a:solidFill>
                  <a:schemeClr val="tx1"/>
                </a:solidFill>
                <a:latin typeface="Calibri"/>
                <a:ea typeface="Arial"/>
                <a:cs typeface="Arial"/>
              </a:rPr>
              <a:t>mae'r plant wedi DWLU!!! Erioed wedi clywed y plant yn chwerthin gymaint ar ddim byd o'r blaen ac yn gofyn am fwy bob tro ro’n i'n trio dechrau gwers arall! Ar ddiwedd y wers iaith fe ganodd y gloch ac roedd yn well gan y plant aros i mewn i wrando ar fwy na mynd allan i chwarae. Mae pedwar plentyn wedi dod ata i'n barod i ofyn a </a:t>
            </a:r>
            <a:r>
              <a:rPr lang="cy-GB" sz="1400" i="1" baseline="0" dirty="0" err="1">
                <a:solidFill>
                  <a:schemeClr val="tx1"/>
                </a:solidFill>
                <a:latin typeface="Calibri"/>
                <a:ea typeface="Arial"/>
                <a:cs typeface="Arial"/>
              </a:rPr>
              <a:t>gewn</a:t>
            </a:r>
            <a:r>
              <a:rPr lang="cy-GB" sz="1400" i="1" baseline="0" dirty="0">
                <a:solidFill>
                  <a:schemeClr val="tx1"/>
                </a:solidFill>
                <a:latin typeface="Calibri"/>
                <a:ea typeface="Arial"/>
                <a:cs typeface="Arial"/>
              </a:rPr>
              <a:t> </a:t>
            </a:r>
            <a:r>
              <a:rPr lang="cy-GB" sz="1400" i="1" baseline="0" dirty="0" err="1">
                <a:solidFill>
                  <a:schemeClr val="tx1"/>
                </a:solidFill>
                <a:latin typeface="Calibri"/>
                <a:ea typeface="Arial"/>
                <a:cs typeface="Arial"/>
              </a:rPr>
              <a:t>nhw'r</a:t>
            </a:r>
            <a:r>
              <a:rPr lang="cy-GB" sz="1400" i="1" baseline="0" dirty="0">
                <a:solidFill>
                  <a:schemeClr val="tx1"/>
                </a:solidFill>
                <a:latin typeface="Calibri"/>
                <a:ea typeface="Arial"/>
                <a:cs typeface="Arial"/>
              </a:rPr>
              <a:t> llyfr ar ôl i fi orffen ac un wedi mynd mas i'w brynu yn barod – gwyrth</a:t>
            </a:r>
            <a:r>
              <a:rPr lang="cy-GB" sz="1400" i="1" dirty="0">
                <a:solidFill>
                  <a:schemeClr val="tx1"/>
                </a:solidFill>
                <a:latin typeface="Calibri"/>
                <a:ea typeface="Arial"/>
                <a:cs typeface="Arial"/>
              </a:rPr>
              <a:t>!</a:t>
            </a:r>
            <a:r>
              <a:rPr lang="cy-GB" sz="1400" i="1" baseline="0" dirty="0">
                <a:solidFill>
                  <a:schemeClr val="tx1"/>
                </a:solidFill>
                <a:latin typeface="Calibri"/>
                <a:ea typeface="Arial"/>
                <a:cs typeface="Arial"/>
              </a:rPr>
              <a:t>  </a:t>
            </a:r>
            <a:r>
              <a:rPr lang="en-GB" sz="1400" dirty="0">
                <a:solidFill>
                  <a:schemeClr val="tx1"/>
                </a:solidFill>
                <a:latin typeface="Calibri"/>
                <a:ea typeface="Arial"/>
                <a:cs typeface="Arial"/>
              </a:rPr>
              <a:t>​</a:t>
            </a:r>
            <a:endParaRPr lang="en-US" sz="1400" dirty="0">
              <a:solidFill>
                <a:schemeClr val="tx1"/>
              </a:solidFill>
            </a:endParaRPr>
          </a:p>
          <a:p>
            <a:pPr rtl="0"/>
            <a:r>
              <a:rPr lang="cy-GB" sz="1400" b="1" i="1" baseline="0" dirty="0">
                <a:solidFill>
                  <a:schemeClr val="tx1"/>
                </a:solidFill>
                <a:latin typeface="Calibri"/>
                <a:ea typeface="Arial"/>
                <a:cs typeface="Arial"/>
              </a:rPr>
              <a:t> Ysgol Peniel</a:t>
            </a:r>
            <a:endParaRPr lang="en-GB" sz="1400" dirty="0">
              <a:solidFill>
                <a:schemeClr val="tx1"/>
              </a:solidFill>
            </a:endParaRPr>
          </a:p>
        </p:txBody>
      </p:sp>
      <p:sp>
        <p:nvSpPr>
          <p:cNvPr id="4" name="Speech Bubble: Rectangle with Corners Rounded 3">
            <a:extLst>
              <a:ext uri="{FF2B5EF4-FFF2-40B4-BE49-F238E27FC236}">
                <a16:creationId xmlns:a16="http://schemas.microsoft.com/office/drawing/2014/main" id="{B4CE4D6C-5ABA-74EA-B100-D4B1B08504E8}"/>
              </a:ext>
            </a:extLst>
          </p:cNvPr>
          <p:cNvSpPr/>
          <p:nvPr/>
        </p:nvSpPr>
        <p:spPr>
          <a:xfrm>
            <a:off x="660400" y="1691640"/>
            <a:ext cx="4241800" cy="2352040"/>
          </a:xfrm>
          <a:prstGeom prst="wedgeRoundRectCallou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cy-GB" sz="1600" i="1" baseline="0" dirty="0">
                <a:solidFill>
                  <a:schemeClr val="tx1"/>
                </a:solidFill>
                <a:latin typeface="Calibri"/>
                <a:ea typeface="Arial"/>
                <a:cs typeface="Arial"/>
              </a:rPr>
              <a:t>It’s obvious that this project has had a positive effect already as a lot of our pupils are asking to go and read a book during wet play times, which is great to see. </a:t>
            </a:r>
            <a:r>
              <a:rPr lang="cy-GB" sz="1600" b="1" i="1" baseline="0" dirty="0">
                <a:solidFill>
                  <a:schemeClr val="tx1"/>
                </a:solidFill>
                <a:latin typeface="Calibri"/>
                <a:ea typeface="Arial"/>
                <a:cs typeface="Arial"/>
              </a:rPr>
              <a:t> </a:t>
            </a:r>
          </a:p>
          <a:p>
            <a:pPr lvl="0"/>
            <a:r>
              <a:rPr lang="cy-GB" sz="1600" b="1" i="1" dirty="0">
                <a:solidFill>
                  <a:schemeClr val="tx1"/>
                </a:solidFill>
                <a:latin typeface="Calibri"/>
                <a:cs typeface="Arial"/>
              </a:rPr>
              <a:t>Ysgol Bro Teifi </a:t>
            </a:r>
            <a:endParaRPr lang="en-GB" sz="1600" dirty="0">
              <a:solidFill>
                <a:schemeClr val="tx1"/>
              </a:solidFill>
            </a:endParaRPr>
          </a:p>
        </p:txBody>
      </p:sp>
      <p:sp>
        <p:nvSpPr>
          <p:cNvPr id="5" name="Speech Bubble: Oval 4">
            <a:extLst>
              <a:ext uri="{FF2B5EF4-FFF2-40B4-BE49-F238E27FC236}">
                <a16:creationId xmlns:a16="http://schemas.microsoft.com/office/drawing/2014/main" id="{62A4C9C2-08F2-3166-B1C6-6E5D8A47DC7E}"/>
              </a:ext>
            </a:extLst>
          </p:cNvPr>
          <p:cNvSpPr/>
          <p:nvPr/>
        </p:nvSpPr>
        <p:spPr>
          <a:xfrm>
            <a:off x="2776220" y="4028440"/>
            <a:ext cx="5681980" cy="2011680"/>
          </a:xfrm>
          <a:prstGeom prst="wedgeEllipseCallout">
            <a:avLst/>
          </a:prstGeom>
          <a:solidFill>
            <a:srgbClr val="F7E40C">
              <a:alpha val="64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cy-GB" sz="1400" i="1" dirty="0">
              <a:solidFill>
                <a:schemeClr val="tx1"/>
              </a:solidFill>
              <a:latin typeface="Calibri"/>
              <a:ea typeface="Arial"/>
              <a:cs typeface="Arial"/>
            </a:endParaRPr>
          </a:p>
          <a:p>
            <a:r>
              <a:rPr lang="cy-GB" sz="1400" i="1" baseline="0" dirty="0">
                <a:solidFill>
                  <a:schemeClr val="tx1"/>
                </a:solidFill>
                <a:latin typeface="Calibri"/>
                <a:ea typeface="Arial"/>
                <a:cs typeface="Arial"/>
              </a:rPr>
              <a:t>The children are loving the project. Children that usually hate reading are asking when they can read “Llyfr Sgrap Macs Sion” again! It’s also great that there is no emphasis on writing after the </a:t>
            </a:r>
            <a:r>
              <a:rPr lang="cy-GB" sz="1400" i="1" baseline="0" dirty="0" err="1">
                <a:solidFill>
                  <a:schemeClr val="tx1"/>
                </a:solidFill>
                <a:latin typeface="Calibri"/>
                <a:ea typeface="Arial"/>
                <a:cs typeface="Arial"/>
              </a:rPr>
              <a:t>reading</a:t>
            </a:r>
            <a:r>
              <a:rPr lang="cy-GB" sz="1400" i="1" baseline="0" dirty="0">
                <a:solidFill>
                  <a:schemeClr val="tx1"/>
                </a:solidFill>
                <a:latin typeface="Calibri"/>
                <a:ea typeface="Arial"/>
                <a:cs typeface="Arial"/>
              </a:rPr>
              <a:t>.</a:t>
            </a:r>
          </a:p>
          <a:p>
            <a:r>
              <a:rPr lang="cy-GB" sz="1400" b="1" i="1" dirty="0">
                <a:solidFill>
                  <a:schemeClr val="tx1"/>
                </a:solidFill>
                <a:latin typeface="Calibri"/>
                <a:ea typeface="Arial"/>
                <a:cs typeface="Arial"/>
              </a:rPr>
              <a:t>Ysgol Pontrhydfendigaid </a:t>
            </a:r>
            <a:r>
              <a:rPr lang="cy-GB" sz="1400" b="1" i="1" baseline="0" dirty="0">
                <a:solidFill>
                  <a:schemeClr val="tx1"/>
                </a:solidFill>
                <a:latin typeface="Calibri"/>
                <a:ea typeface="Arial"/>
                <a:cs typeface="Arial"/>
              </a:rPr>
              <a:t>  </a:t>
            </a:r>
            <a:endParaRPr lang="cy-GB" sz="1200" b="1" dirty="0">
              <a:latin typeface="Calibri"/>
              <a:ea typeface="Calibri"/>
              <a:cs typeface="Calibri"/>
            </a:endParaRPr>
          </a:p>
        </p:txBody>
      </p:sp>
    </p:spTree>
    <p:extLst>
      <p:ext uri="{BB962C8B-B14F-4D97-AF65-F5344CB8AC3E}">
        <p14:creationId xmlns:p14="http://schemas.microsoft.com/office/powerpoint/2010/main" val="29877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C5530-3D64-DF04-DE5A-9811CFEBFA3A}"/>
              </a:ext>
            </a:extLst>
          </p:cNvPr>
          <p:cNvSpPr>
            <a:spLocks noGrp="1"/>
          </p:cNvSpPr>
          <p:nvPr>
            <p:ph type="title"/>
          </p:nvPr>
        </p:nvSpPr>
        <p:spPr/>
        <p:txBody>
          <a:bodyPr/>
          <a:lstStyle/>
          <a:p>
            <a:r>
              <a:rPr lang="en-GB" sz="3200" b="1" dirty="0" err="1"/>
              <a:t>Adborth</a:t>
            </a:r>
            <a:r>
              <a:rPr lang="en-GB" sz="3200" b="1" dirty="0"/>
              <a:t> plant</a:t>
            </a:r>
            <a:br>
              <a:rPr lang="en-GB" sz="3200" dirty="0"/>
            </a:br>
            <a:r>
              <a:rPr lang="en-GB" sz="3200" b="1" i="1" dirty="0">
                <a:solidFill>
                  <a:schemeClr val="accent1"/>
                </a:solidFill>
              </a:rPr>
              <a:t>Children’s feedback </a:t>
            </a:r>
            <a:endParaRPr lang="en-US" b="1" i="1" dirty="0">
              <a:solidFill>
                <a:schemeClr val="accent1"/>
              </a:solidFill>
            </a:endParaRPr>
          </a:p>
        </p:txBody>
      </p:sp>
      <p:sp>
        <p:nvSpPr>
          <p:cNvPr id="4" name="Speech Bubble: Oval 3">
            <a:extLst>
              <a:ext uri="{FF2B5EF4-FFF2-40B4-BE49-F238E27FC236}">
                <a16:creationId xmlns:a16="http://schemas.microsoft.com/office/drawing/2014/main" id="{8774FCCD-0B9F-1A27-0AAC-92EB99EF5BA2}"/>
              </a:ext>
            </a:extLst>
          </p:cNvPr>
          <p:cNvSpPr/>
          <p:nvPr/>
        </p:nvSpPr>
        <p:spPr>
          <a:xfrm>
            <a:off x="791135" y="1711903"/>
            <a:ext cx="3181350" cy="1676400"/>
          </a:xfrm>
          <a:prstGeom prst="wedgeEllipseCallout">
            <a:avLst>
              <a:gd name="adj1" fmla="val -51971"/>
              <a:gd name="adj2" fmla="val 7045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a:t>
            </a:r>
            <a:r>
              <a:rPr lang="en-GB" dirty="0" err="1"/>
              <a:t>Gawni</a:t>
            </a:r>
            <a:r>
              <a:rPr lang="en-GB" dirty="0"/>
              <a:t> </a:t>
            </a:r>
            <a:r>
              <a:rPr lang="en-GB" dirty="0" err="1"/>
              <a:t>plis</a:t>
            </a:r>
            <a:r>
              <a:rPr lang="en-GB" dirty="0"/>
              <a:t> </a:t>
            </a:r>
            <a:r>
              <a:rPr lang="en-GB" dirty="0" err="1"/>
              <a:t>ddarllen</a:t>
            </a:r>
            <a:r>
              <a:rPr lang="en-GB" dirty="0"/>
              <a:t> Macs Sion </a:t>
            </a:r>
            <a:r>
              <a:rPr lang="en-GB" dirty="0" err="1"/>
              <a:t>yn</a:t>
            </a:r>
            <a:r>
              <a:rPr lang="en-GB" dirty="0"/>
              <a:t> </a:t>
            </a:r>
            <a:r>
              <a:rPr lang="en-GB" dirty="0" err="1"/>
              <a:t>lle</a:t>
            </a:r>
            <a:r>
              <a:rPr lang="en-GB" dirty="0"/>
              <a:t> </a:t>
            </a:r>
            <a:r>
              <a:rPr lang="en-GB" dirty="0" err="1"/>
              <a:t>neud</a:t>
            </a:r>
            <a:r>
              <a:rPr lang="en-GB" dirty="0"/>
              <a:t> Maths </a:t>
            </a:r>
            <a:r>
              <a:rPr lang="en-GB" dirty="0" err="1"/>
              <a:t>heddiw</a:t>
            </a:r>
            <a:r>
              <a:rPr lang="en-GB" dirty="0"/>
              <a:t>?”</a:t>
            </a:r>
          </a:p>
        </p:txBody>
      </p:sp>
      <p:sp>
        <p:nvSpPr>
          <p:cNvPr id="5" name="Speech Bubble: Oval 4">
            <a:extLst>
              <a:ext uri="{FF2B5EF4-FFF2-40B4-BE49-F238E27FC236}">
                <a16:creationId xmlns:a16="http://schemas.microsoft.com/office/drawing/2014/main" id="{D9FA5CF3-18B3-BAB0-127A-AF6A008C84C5}"/>
              </a:ext>
            </a:extLst>
          </p:cNvPr>
          <p:cNvSpPr/>
          <p:nvPr/>
        </p:nvSpPr>
        <p:spPr>
          <a:xfrm>
            <a:off x="6259760" y="2994643"/>
            <a:ext cx="3181350" cy="1676400"/>
          </a:xfrm>
          <a:prstGeom prst="wedgeEllipseCallout">
            <a:avLst>
              <a:gd name="adj1" fmla="val -51971"/>
              <a:gd name="adj2" fmla="val 70455"/>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“Mae o </a:t>
            </a:r>
            <a:r>
              <a:rPr lang="en-GB" dirty="0" err="1"/>
              <a:t>yn</a:t>
            </a:r>
            <a:r>
              <a:rPr lang="en-GB" dirty="0"/>
              <a:t> </a:t>
            </a:r>
            <a:r>
              <a:rPr lang="en-GB" dirty="0" err="1"/>
              <a:t>rili</a:t>
            </a:r>
            <a:r>
              <a:rPr lang="en-GB" dirty="0"/>
              <a:t> </a:t>
            </a:r>
            <a:r>
              <a:rPr lang="en-GB" dirty="0" err="1"/>
              <a:t>ffyni</a:t>
            </a:r>
            <a:r>
              <a:rPr lang="en-GB" dirty="0"/>
              <a:t>!”</a:t>
            </a:r>
          </a:p>
          <a:p>
            <a:pPr algn="ctr"/>
            <a:endParaRPr lang="en-GB" dirty="0"/>
          </a:p>
          <a:p>
            <a:pPr algn="ctr"/>
            <a:r>
              <a:rPr lang="en-GB" dirty="0"/>
              <a:t>“Mae </a:t>
            </a:r>
            <a:r>
              <a:rPr lang="en-GB" dirty="0" err="1"/>
              <a:t>hwn</a:t>
            </a:r>
            <a:r>
              <a:rPr lang="en-GB" dirty="0"/>
              <a:t> </a:t>
            </a:r>
            <a:r>
              <a:rPr lang="en-GB" dirty="0" err="1"/>
              <a:t>yn</a:t>
            </a:r>
            <a:r>
              <a:rPr lang="en-GB" dirty="0"/>
              <a:t> class o </a:t>
            </a:r>
            <a:r>
              <a:rPr lang="en-GB" dirty="0" err="1"/>
              <a:t>lyfr</a:t>
            </a:r>
            <a:r>
              <a:rPr lang="en-GB" dirty="0"/>
              <a:t>.”</a:t>
            </a:r>
          </a:p>
        </p:txBody>
      </p:sp>
      <p:pic>
        <p:nvPicPr>
          <p:cNvPr id="6" name="Picture 5" descr="A yellow post it note with tape&#10;&#10;Description automatically generated">
            <a:extLst>
              <a:ext uri="{FF2B5EF4-FFF2-40B4-BE49-F238E27FC236}">
                <a16:creationId xmlns:a16="http://schemas.microsoft.com/office/drawing/2014/main" id="{98CFC8D5-CF38-E0A1-0C6E-1999DE7537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42778" y="771539"/>
            <a:ext cx="2718799" cy="2452128"/>
          </a:xfrm>
          <a:prstGeom prst="rect">
            <a:avLst/>
          </a:prstGeom>
        </p:spPr>
      </p:pic>
      <p:sp>
        <p:nvSpPr>
          <p:cNvPr id="7" name="TextBox 24">
            <a:extLst>
              <a:ext uri="{FF2B5EF4-FFF2-40B4-BE49-F238E27FC236}">
                <a16:creationId xmlns:a16="http://schemas.microsoft.com/office/drawing/2014/main" id="{287FA263-2868-7C18-6FAE-92B4703D1CF5}"/>
              </a:ext>
            </a:extLst>
          </p:cNvPr>
          <p:cNvSpPr txBox="1"/>
          <p:nvPr/>
        </p:nvSpPr>
        <p:spPr>
          <a:xfrm rot="21182217">
            <a:off x="4607247" y="1226732"/>
            <a:ext cx="2388850" cy="1569660"/>
          </a:xfrm>
          <a:prstGeom prst="rect">
            <a:avLst/>
          </a:prstGeom>
          <a:noFill/>
        </p:spPr>
        <p:txBody>
          <a:bodyPr wrap="square" lIns="91440" tIns="45720" rIns="91440" bIns="4572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dirty="0">
                <a:latin typeface="SassoonCRInfant" panose="02010503020300020003" pitchFamily="2" charset="77"/>
              </a:rPr>
              <a:t>“</a:t>
            </a:r>
            <a:r>
              <a:rPr lang="en-US" sz="2400" dirty="0" err="1">
                <a:latin typeface="SassoonCRInfant" panose="02010503020300020003" pitchFamily="2" charset="77"/>
              </a:rPr>
              <a:t>Dwi’n</a:t>
            </a:r>
            <a:r>
              <a:rPr lang="en-US" sz="2400" dirty="0">
                <a:latin typeface="SassoonCRInfant" panose="02010503020300020003" pitchFamily="2" charset="77"/>
              </a:rPr>
              <a:t> </a:t>
            </a:r>
            <a:r>
              <a:rPr lang="en-US" sz="2400" dirty="0" err="1">
                <a:latin typeface="SassoonCRInfant" panose="02010503020300020003" pitchFamily="2" charset="77"/>
              </a:rPr>
              <a:t>hoffi</a:t>
            </a:r>
            <a:r>
              <a:rPr lang="en-US" sz="2400" dirty="0">
                <a:latin typeface="SassoonCRInfant" panose="02010503020300020003" pitchFamily="2" charset="77"/>
              </a:rPr>
              <a:t> </a:t>
            </a:r>
            <a:r>
              <a:rPr lang="en-US" sz="2400" dirty="0" err="1">
                <a:latin typeface="SassoonCRInfant" panose="02010503020300020003" pitchFamily="2" charset="77"/>
              </a:rPr>
              <a:t>ein</a:t>
            </a:r>
            <a:r>
              <a:rPr lang="en-US" sz="2400" dirty="0">
                <a:latin typeface="SassoonCRInfant" panose="02010503020300020003" pitchFamily="2" charset="77"/>
              </a:rPr>
              <a:t> </a:t>
            </a:r>
            <a:r>
              <a:rPr lang="en-US" sz="2400" dirty="0" err="1">
                <a:latin typeface="SassoonCRInfant" panose="02010503020300020003" pitchFamily="2" charset="77"/>
              </a:rPr>
              <a:t>sesiynau</a:t>
            </a:r>
            <a:r>
              <a:rPr lang="en-US" sz="2400" dirty="0">
                <a:latin typeface="SassoonCRInfant" panose="02010503020300020003" pitchFamily="2" charset="77"/>
              </a:rPr>
              <a:t> </a:t>
            </a:r>
            <a:r>
              <a:rPr lang="en-US" sz="2400" dirty="0" err="1">
                <a:latin typeface="SassoonCRInfant" panose="02010503020300020003" pitchFamily="2" charset="77"/>
              </a:rPr>
              <a:t>Bantyr</a:t>
            </a:r>
            <a:r>
              <a:rPr lang="en-US" sz="2400" dirty="0">
                <a:latin typeface="SassoonCRInfant" panose="02010503020300020003" pitchFamily="2" charset="77"/>
              </a:rPr>
              <a:t> </a:t>
            </a:r>
            <a:r>
              <a:rPr lang="en-US" sz="2400" dirty="0" err="1">
                <a:latin typeface="SassoonCRInfant" panose="02010503020300020003" pitchFamily="2" charset="77"/>
              </a:rPr>
              <a:t>Darllen</a:t>
            </a:r>
            <a:r>
              <a:rPr lang="en-US" sz="2400" dirty="0">
                <a:latin typeface="SassoonCRInfant" panose="02010503020300020003" pitchFamily="2" charset="77"/>
              </a:rPr>
              <a:t>.”</a:t>
            </a:r>
          </a:p>
          <a:p>
            <a:pPr algn="ctr"/>
            <a:endParaRPr lang="en-US" sz="2400" dirty="0">
              <a:latin typeface="SassoonCRInfant"/>
            </a:endParaRPr>
          </a:p>
        </p:txBody>
      </p:sp>
      <p:pic>
        <p:nvPicPr>
          <p:cNvPr id="8" name="Picture 7" descr="A pink notepad with a tape on it&#10;&#10;Description automatically generated">
            <a:extLst>
              <a:ext uri="{FF2B5EF4-FFF2-40B4-BE49-F238E27FC236}">
                <a16:creationId xmlns:a16="http://schemas.microsoft.com/office/drawing/2014/main" id="{65E958B9-AD68-AE1D-FDCC-F975661C04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385973">
            <a:off x="132758" y="3653798"/>
            <a:ext cx="2552129" cy="2552129"/>
          </a:xfrm>
          <a:prstGeom prst="rect">
            <a:avLst/>
          </a:prstGeom>
        </p:spPr>
      </p:pic>
      <p:sp>
        <p:nvSpPr>
          <p:cNvPr id="9" name="TextBox 33">
            <a:extLst>
              <a:ext uri="{FF2B5EF4-FFF2-40B4-BE49-F238E27FC236}">
                <a16:creationId xmlns:a16="http://schemas.microsoft.com/office/drawing/2014/main" id="{1DC9E4EE-D256-FC66-52E6-88F3802E691F}"/>
              </a:ext>
            </a:extLst>
          </p:cNvPr>
          <p:cNvSpPr txBox="1"/>
          <p:nvPr/>
        </p:nvSpPr>
        <p:spPr>
          <a:xfrm rot="368007">
            <a:off x="332104" y="4224901"/>
            <a:ext cx="2125971" cy="1785104"/>
          </a:xfrm>
          <a:prstGeom prst="rect">
            <a:avLst/>
          </a:prstGeom>
          <a:noFill/>
        </p:spPr>
        <p:txBody>
          <a:bodyPr wrap="square" lIns="91440" tIns="45720" rIns="91440" bIns="4572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200" dirty="0">
                <a:latin typeface="SassoonCRInfant" panose="02010503020300020003" pitchFamily="2" charset="77"/>
              </a:rPr>
              <a:t>“Gawn </a:t>
            </a:r>
            <a:r>
              <a:rPr lang="en-US" sz="2200" dirty="0" err="1">
                <a:latin typeface="SassoonCRInfant" panose="02010503020300020003" pitchFamily="2" charset="77"/>
              </a:rPr>
              <a:t>ni</a:t>
            </a:r>
            <a:r>
              <a:rPr lang="en-US" sz="2200" dirty="0">
                <a:latin typeface="SassoonCRInfant" panose="02010503020300020003" pitchFamily="2" charset="77"/>
              </a:rPr>
              <a:t> </a:t>
            </a:r>
            <a:r>
              <a:rPr lang="en-US" sz="2200" dirty="0" err="1">
                <a:latin typeface="SassoonCRInfant" panose="02010503020300020003" pitchFamily="2" charset="77"/>
              </a:rPr>
              <a:t>ddarllen</a:t>
            </a:r>
            <a:r>
              <a:rPr lang="en-US" sz="2200" dirty="0">
                <a:latin typeface="SassoonCRInfant" panose="02010503020300020003" pitchFamily="2" charset="77"/>
              </a:rPr>
              <a:t> </a:t>
            </a:r>
            <a:r>
              <a:rPr lang="en-US" sz="2200" dirty="0" err="1">
                <a:latin typeface="SassoonCRInfant" panose="02010503020300020003" pitchFamily="2" charset="77"/>
              </a:rPr>
              <a:t>mwy</a:t>
            </a:r>
            <a:r>
              <a:rPr lang="en-US" sz="2200" dirty="0">
                <a:latin typeface="SassoonCRInfant" panose="02010503020300020003" pitchFamily="2" charset="77"/>
              </a:rPr>
              <a:t> o Macs Sion </a:t>
            </a:r>
            <a:r>
              <a:rPr lang="en-US" sz="2200" dirty="0" err="1">
                <a:latin typeface="SassoonCRInfant" panose="02010503020300020003" pitchFamily="2" charset="77"/>
              </a:rPr>
              <a:t>heddiw</a:t>
            </a:r>
            <a:r>
              <a:rPr lang="en-US" sz="2200" dirty="0">
                <a:latin typeface="SassoonCRInfant" panose="02010503020300020003" pitchFamily="2" charset="77"/>
              </a:rPr>
              <a:t>?”</a:t>
            </a:r>
          </a:p>
          <a:p>
            <a:pPr algn="ctr"/>
            <a:endParaRPr lang="en-US" sz="2200" dirty="0">
              <a:latin typeface="SassoonCRInfant" panose="02010503020300020003" pitchFamily="2" charset="77"/>
            </a:endParaRPr>
          </a:p>
        </p:txBody>
      </p:sp>
      <p:pic>
        <p:nvPicPr>
          <p:cNvPr id="10" name="Picture 9" descr="A yellow square with tape on it&#10;&#10;Description automatically generated">
            <a:extLst>
              <a:ext uri="{FF2B5EF4-FFF2-40B4-BE49-F238E27FC236}">
                <a16:creationId xmlns:a16="http://schemas.microsoft.com/office/drawing/2014/main" id="{15A0D496-6409-5863-405A-532B052C31A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309983" y="3385430"/>
            <a:ext cx="2540138" cy="2891970"/>
          </a:xfrm>
          <a:prstGeom prst="rect">
            <a:avLst/>
          </a:prstGeom>
        </p:spPr>
      </p:pic>
      <p:sp>
        <p:nvSpPr>
          <p:cNvPr id="11" name="TextBox 25">
            <a:extLst>
              <a:ext uri="{FF2B5EF4-FFF2-40B4-BE49-F238E27FC236}">
                <a16:creationId xmlns:a16="http://schemas.microsoft.com/office/drawing/2014/main" id="{A1035714-AFAF-5E9C-2C8F-4ABB5D86D14F}"/>
              </a:ext>
            </a:extLst>
          </p:cNvPr>
          <p:cNvSpPr txBox="1"/>
          <p:nvPr/>
        </p:nvSpPr>
        <p:spPr>
          <a:xfrm rot="152889">
            <a:off x="3368859" y="3891396"/>
            <a:ext cx="2433148" cy="1569660"/>
          </a:xfrm>
          <a:prstGeom prst="rect">
            <a:avLst/>
          </a:prstGeom>
          <a:noFill/>
        </p:spPr>
        <p:txBody>
          <a:bodyPr wrap="square" lIns="91440" tIns="45720" rIns="91440" bIns="4572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dirty="0">
                <a:latin typeface="SassoonCRInfant"/>
              </a:rPr>
              <a:t>“</a:t>
            </a:r>
            <a:r>
              <a:rPr lang="en-US" dirty="0">
                <a:latin typeface="SassoonCRInfant"/>
              </a:rPr>
              <a:t>Mi </a:t>
            </a:r>
            <a:r>
              <a:rPr lang="en-US" dirty="0" err="1">
                <a:latin typeface="SassoonCRInfant"/>
              </a:rPr>
              <a:t>wnes</a:t>
            </a:r>
            <a:r>
              <a:rPr lang="en-US" dirty="0">
                <a:latin typeface="SassoonCRInfant"/>
              </a:rPr>
              <a:t> </a:t>
            </a:r>
            <a:r>
              <a:rPr lang="en-US" dirty="0" err="1">
                <a:latin typeface="SassoonCRInfant"/>
              </a:rPr>
              <a:t>i</a:t>
            </a:r>
            <a:r>
              <a:rPr lang="en-US" dirty="0">
                <a:latin typeface="SassoonCRInfant"/>
              </a:rPr>
              <a:t> </a:t>
            </a:r>
            <a:r>
              <a:rPr lang="en-US" dirty="0" err="1">
                <a:latin typeface="SassoonCRInfant"/>
              </a:rPr>
              <a:t>fwynhau</a:t>
            </a:r>
            <a:r>
              <a:rPr lang="en-US" dirty="0">
                <a:latin typeface="SassoonCRInfant"/>
              </a:rPr>
              <a:t> </a:t>
            </a:r>
            <a:r>
              <a:rPr lang="en-US" dirty="0" err="1">
                <a:latin typeface="SassoonCRInfant"/>
              </a:rPr>
              <a:t>Llyfr</a:t>
            </a:r>
            <a:r>
              <a:rPr lang="en-US" dirty="0">
                <a:latin typeface="SassoonCRInfant"/>
              </a:rPr>
              <a:t> </a:t>
            </a:r>
            <a:r>
              <a:rPr lang="en-US" dirty="0" err="1">
                <a:latin typeface="SassoonCRInfant"/>
              </a:rPr>
              <a:t>Sgrap</a:t>
            </a:r>
            <a:r>
              <a:rPr lang="en-US" dirty="0">
                <a:latin typeface="SassoonCRInfant"/>
              </a:rPr>
              <a:t> Macs Sion. </a:t>
            </a:r>
            <a:r>
              <a:rPr lang="en-US" dirty="0" err="1">
                <a:latin typeface="SassoonCRInfant"/>
              </a:rPr>
              <a:t>Dwi’n</a:t>
            </a:r>
            <a:r>
              <a:rPr lang="en-US" dirty="0">
                <a:latin typeface="SassoonCRInfant"/>
              </a:rPr>
              <a:t> </a:t>
            </a:r>
            <a:r>
              <a:rPr lang="en-US" dirty="0" err="1">
                <a:latin typeface="SassoonCRInfant"/>
              </a:rPr>
              <a:t>edrych</a:t>
            </a:r>
            <a:r>
              <a:rPr lang="en-US" dirty="0">
                <a:latin typeface="SassoonCRInfant"/>
              </a:rPr>
              <a:t> </a:t>
            </a:r>
            <a:r>
              <a:rPr lang="en-US" dirty="0" err="1">
                <a:latin typeface="SassoonCRInfant"/>
              </a:rPr>
              <a:t>ymlaen</a:t>
            </a:r>
            <a:r>
              <a:rPr lang="en-US" dirty="0">
                <a:latin typeface="SassoonCRInfant"/>
              </a:rPr>
              <a:t> </a:t>
            </a:r>
            <a:r>
              <a:rPr lang="en-US" dirty="0" err="1">
                <a:latin typeface="SassoonCRInfant"/>
              </a:rPr>
              <a:t>i’r</a:t>
            </a:r>
            <a:r>
              <a:rPr lang="en-US" dirty="0">
                <a:latin typeface="SassoonCRInfant"/>
              </a:rPr>
              <a:t> </a:t>
            </a:r>
            <a:r>
              <a:rPr lang="en-US" dirty="0" err="1">
                <a:latin typeface="SassoonCRInfant"/>
              </a:rPr>
              <a:t>llyfr</a:t>
            </a:r>
            <a:r>
              <a:rPr lang="en-US" dirty="0">
                <a:latin typeface="SassoonCRInfant"/>
              </a:rPr>
              <a:t> </a:t>
            </a:r>
            <a:r>
              <a:rPr lang="en-US" dirty="0" err="1">
                <a:latin typeface="SassoonCRInfant"/>
              </a:rPr>
              <a:t>nesaf</a:t>
            </a:r>
            <a:r>
              <a:rPr lang="en-US" dirty="0">
                <a:latin typeface="SassoonCRInfant"/>
              </a:rPr>
              <a:t> </a:t>
            </a:r>
            <a:r>
              <a:rPr lang="en-US" dirty="0" err="1">
                <a:latin typeface="SassoonCRInfant"/>
              </a:rPr>
              <a:t>ddod</a:t>
            </a:r>
            <a:r>
              <a:rPr lang="en-US" dirty="0">
                <a:latin typeface="SassoonCRInfant"/>
              </a:rPr>
              <a:t> </a:t>
            </a:r>
            <a:r>
              <a:rPr lang="en-US" dirty="0" err="1">
                <a:latin typeface="SassoonCRInfant"/>
              </a:rPr>
              <a:t>allan</a:t>
            </a:r>
            <a:r>
              <a:rPr lang="en-US" dirty="0">
                <a:latin typeface="SassoonCRInfant"/>
              </a:rPr>
              <a:t>.”</a:t>
            </a:r>
          </a:p>
          <a:p>
            <a:pPr algn="ctr"/>
            <a:endParaRPr lang="en-US" dirty="0">
              <a:latin typeface="SassoonCRInfant"/>
            </a:endParaRPr>
          </a:p>
        </p:txBody>
      </p:sp>
      <p:pic>
        <p:nvPicPr>
          <p:cNvPr id="12" name="Picture 11" descr="A blue note with tape on it&#10;&#10;Description automatically generated">
            <a:extLst>
              <a:ext uri="{FF2B5EF4-FFF2-40B4-BE49-F238E27FC236}">
                <a16:creationId xmlns:a16="http://schemas.microsoft.com/office/drawing/2014/main" id="{885FE415-F0CA-BA8C-F190-71FC8316812B}"/>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6791" t="3487" r="17528" b="11236"/>
          <a:stretch/>
        </p:blipFill>
        <p:spPr>
          <a:xfrm>
            <a:off x="8688092" y="452040"/>
            <a:ext cx="3358421" cy="3429000"/>
          </a:xfrm>
          <a:prstGeom prst="rect">
            <a:avLst/>
          </a:prstGeom>
        </p:spPr>
      </p:pic>
      <p:sp>
        <p:nvSpPr>
          <p:cNvPr id="13" name="TextBox 23">
            <a:extLst>
              <a:ext uri="{FF2B5EF4-FFF2-40B4-BE49-F238E27FC236}">
                <a16:creationId xmlns:a16="http://schemas.microsoft.com/office/drawing/2014/main" id="{C36E510D-8F87-F128-A8AB-2282989A7F41}"/>
              </a:ext>
            </a:extLst>
          </p:cNvPr>
          <p:cNvSpPr txBox="1"/>
          <p:nvPr/>
        </p:nvSpPr>
        <p:spPr>
          <a:xfrm rot="21448385">
            <a:off x="8995076" y="1012598"/>
            <a:ext cx="2744450" cy="2308324"/>
          </a:xfrm>
          <a:prstGeom prst="rect">
            <a:avLst/>
          </a:prstGeom>
          <a:noFill/>
        </p:spPr>
        <p:txBody>
          <a:bodyPr wrap="square" lIns="91440" tIns="45720" rIns="91440" bIns="4572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400" dirty="0">
                <a:latin typeface="SassoonCRInfant" panose="02010503020300020003" pitchFamily="2" charset="77"/>
              </a:rPr>
              <a:t>“</a:t>
            </a:r>
            <a:r>
              <a:rPr lang="en-US" sz="2400" dirty="0" err="1">
                <a:latin typeface="SassoonCRInfant" panose="02010503020300020003" pitchFamily="2" charset="77"/>
              </a:rPr>
              <a:t>Rydw</a:t>
            </a:r>
            <a:r>
              <a:rPr lang="en-US" sz="2400" dirty="0">
                <a:latin typeface="SassoonCRInfant" panose="02010503020300020003" pitchFamily="2" charset="77"/>
              </a:rPr>
              <a:t> </a:t>
            </a:r>
            <a:r>
              <a:rPr lang="en-US" sz="2400" dirty="0" err="1">
                <a:latin typeface="SassoonCRInfant" panose="02010503020300020003" pitchFamily="2" charset="77"/>
              </a:rPr>
              <a:t>i</a:t>
            </a:r>
            <a:r>
              <a:rPr lang="en-US" sz="2400" dirty="0">
                <a:latin typeface="SassoonCRInfant" panose="02010503020300020003" pitchFamily="2" charset="77"/>
              </a:rPr>
              <a:t> </a:t>
            </a:r>
            <a:r>
              <a:rPr lang="en-US" sz="2400" dirty="0" err="1">
                <a:latin typeface="SassoonCRInfant" panose="02010503020300020003" pitchFamily="2" charset="77"/>
              </a:rPr>
              <a:t>wedi</a:t>
            </a:r>
            <a:r>
              <a:rPr lang="en-US" sz="2400" dirty="0">
                <a:latin typeface="SassoonCRInfant" panose="02010503020300020003" pitchFamily="2" charset="77"/>
              </a:rPr>
              <a:t> </a:t>
            </a:r>
            <a:r>
              <a:rPr lang="en-US" sz="2400" dirty="0" err="1">
                <a:latin typeface="SassoonCRInfant" panose="02010503020300020003" pitchFamily="2" charset="77"/>
              </a:rPr>
              <a:t>mwynhau</a:t>
            </a:r>
            <a:r>
              <a:rPr lang="en-US" sz="2400" dirty="0">
                <a:latin typeface="SassoonCRInfant" panose="02010503020300020003" pitchFamily="2" charset="77"/>
              </a:rPr>
              <a:t> Macs Sion </a:t>
            </a:r>
            <a:r>
              <a:rPr lang="en-US" sz="2400" dirty="0" err="1">
                <a:latin typeface="SassoonCRInfant" panose="02010503020300020003" pitchFamily="2" charset="77"/>
              </a:rPr>
              <a:t>gymaint</a:t>
            </a:r>
            <a:r>
              <a:rPr lang="en-US" sz="2400" dirty="0">
                <a:latin typeface="SassoonCRInfant" panose="02010503020300020003" pitchFamily="2" charset="77"/>
              </a:rPr>
              <a:t> </a:t>
            </a:r>
            <a:r>
              <a:rPr lang="en-US" sz="2400" dirty="0" err="1">
                <a:latin typeface="SassoonCRInfant" panose="02010503020300020003" pitchFamily="2" charset="77"/>
              </a:rPr>
              <a:t>mae</a:t>
            </a:r>
            <a:r>
              <a:rPr lang="en-US" sz="2400" dirty="0">
                <a:latin typeface="SassoonCRInfant" panose="02010503020300020003" pitchFamily="2" charset="77"/>
              </a:rPr>
              <a:t> Mam </a:t>
            </a:r>
            <a:r>
              <a:rPr lang="en-US" sz="2400" dirty="0" err="1">
                <a:latin typeface="SassoonCRInfant" panose="02010503020300020003" pitchFamily="2" charset="77"/>
              </a:rPr>
              <a:t>wedi</a:t>
            </a:r>
            <a:r>
              <a:rPr lang="en-US" sz="2400" dirty="0">
                <a:latin typeface="SassoonCRInfant" panose="02010503020300020003" pitchFamily="2" charset="77"/>
              </a:rPr>
              <a:t> </a:t>
            </a:r>
            <a:r>
              <a:rPr lang="en-US" sz="2400" dirty="0" err="1">
                <a:latin typeface="SassoonCRInfant" panose="02010503020300020003" pitchFamily="2" charset="77"/>
              </a:rPr>
              <a:t>prynnu’r</a:t>
            </a:r>
            <a:r>
              <a:rPr lang="en-US" sz="2400" dirty="0">
                <a:latin typeface="SassoonCRInfant" panose="02010503020300020003" pitchFamily="2" charset="77"/>
              </a:rPr>
              <a:t> </a:t>
            </a:r>
            <a:r>
              <a:rPr lang="en-US" sz="2400" dirty="0" err="1">
                <a:latin typeface="SassoonCRInfant" panose="02010503020300020003" pitchFamily="2" charset="77"/>
              </a:rPr>
              <a:t>llyfr</a:t>
            </a:r>
            <a:r>
              <a:rPr lang="en-US" sz="2400" dirty="0">
                <a:latin typeface="SassoonCRInfant" panose="02010503020300020003" pitchFamily="2" charset="77"/>
              </a:rPr>
              <a:t> </a:t>
            </a:r>
            <a:r>
              <a:rPr lang="en-US" sz="2400" dirty="0" err="1">
                <a:latin typeface="SassoonCRInfant" panose="02010503020300020003" pitchFamily="2" charset="77"/>
              </a:rPr>
              <a:t>i</a:t>
            </a:r>
            <a:r>
              <a:rPr lang="en-US" sz="2400" dirty="0">
                <a:latin typeface="SassoonCRInfant" panose="02010503020300020003" pitchFamily="2" charset="77"/>
              </a:rPr>
              <a:t> fi </a:t>
            </a:r>
            <a:r>
              <a:rPr lang="en-US" sz="2400" dirty="0" err="1">
                <a:latin typeface="SassoonCRInfant" panose="02010503020300020003" pitchFamily="2" charset="77"/>
              </a:rPr>
              <a:t>adref</a:t>
            </a:r>
            <a:r>
              <a:rPr lang="en-US" sz="2400" dirty="0">
                <a:latin typeface="SassoonCRInfant" panose="02010503020300020003" pitchFamily="2" charset="77"/>
              </a:rPr>
              <a:t>!” </a:t>
            </a:r>
          </a:p>
          <a:p>
            <a:pPr algn="ctr"/>
            <a:endParaRPr lang="en-US" sz="2400" dirty="0">
              <a:latin typeface="SassoonCRInfant" panose="02010503020300020003" pitchFamily="2" charset="77"/>
            </a:endParaRPr>
          </a:p>
        </p:txBody>
      </p:sp>
      <p:pic>
        <p:nvPicPr>
          <p:cNvPr id="14" name="Picture 13" descr="A yellow post it note with tape&#10;&#10;Description automatically generated">
            <a:extLst>
              <a:ext uri="{FF2B5EF4-FFF2-40B4-BE49-F238E27FC236}">
                <a16:creationId xmlns:a16="http://schemas.microsoft.com/office/drawing/2014/main" id="{B0AF39B3-2F7D-BCC8-5E8D-196E01B04A0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9107718" y="3783708"/>
            <a:ext cx="2756793" cy="2486555"/>
          </a:xfrm>
          <a:prstGeom prst="rect">
            <a:avLst/>
          </a:prstGeom>
        </p:spPr>
      </p:pic>
      <p:sp>
        <p:nvSpPr>
          <p:cNvPr id="15" name="TextBox 26">
            <a:extLst>
              <a:ext uri="{FF2B5EF4-FFF2-40B4-BE49-F238E27FC236}">
                <a16:creationId xmlns:a16="http://schemas.microsoft.com/office/drawing/2014/main" id="{CCBCF6F8-84F5-9041-6615-20EB3DD46994}"/>
              </a:ext>
            </a:extLst>
          </p:cNvPr>
          <p:cNvSpPr txBox="1"/>
          <p:nvPr/>
        </p:nvSpPr>
        <p:spPr>
          <a:xfrm rot="534041">
            <a:off x="9619714" y="4302470"/>
            <a:ext cx="2124690" cy="1477328"/>
          </a:xfrm>
          <a:prstGeom prst="rect">
            <a:avLst/>
          </a:prstGeom>
          <a:noFill/>
        </p:spPr>
        <p:txBody>
          <a:bodyPr wrap="square" lIns="91440" tIns="45720" rIns="91440" bIns="45720" rtlCol="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dirty="0">
                <a:latin typeface="SassoonCRInfant"/>
              </a:rPr>
              <a:t>“Fy </a:t>
            </a:r>
            <a:r>
              <a:rPr lang="en-US" err="1">
                <a:latin typeface="SassoonCRInfant"/>
              </a:rPr>
              <a:t>hoff</a:t>
            </a:r>
            <a:r>
              <a:rPr lang="en-US" dirty="0">
                <a:latin typeface="SassoonCRInfant"/>
              </a:rPr>
              <a:t> </a:t>
            </a:r>
            <a:r>
              <a:rPr lang="en-US" err="1">
                <a:latin typeface="SassoonCRInfant"/>
              </a:rPr>
              <a:t>beth</a:t>
            </a:r>
            <a:r>
              <a:rPr lang="en-US" dirty="0">
                <a:latin typeface="SassoonCRInfant"/>
              </a:rPr>
              <a:t> am </a:t>
            </a:r>
            <a:r>
              <a:rPr lang="en-US" err="1">
                <a:latin typeface="SassoonCRInfant"/>
              </a:rPr>
              <a:t>Llyfr</a:t>
            </a:r>
            <a:r>
              <a:rPr lang="en-US" dirty="0">
                <a:latin typeface="SassoonCRInfant"/>
              </a:rPr>
              <a:t> </a:t>
            </a:r>
            <a:r>
              <a:rPr lang="en-US" err="1">
                <a:latin typeface="SassoonCRInfant"/>
              </a:rPr>
              <a:t>Sgrap</a:t>
            </a:r>
            <a:r>
              <a:rPr lang="en-US" dirty="0">
                <a:latin typeface="SassoonCRInfant"/>
              </a:rPr>
              <a:t> Macs Sion </a:t>
            </a:r>
            <a:r>
              <a:rPr lang="en-US" err="1">
                <a:latin typeface="SassoonCRInfant"/>
              </a:rPr>
              <a:t>oedd</a:t>
            </a:r>
            <a:r>
              <a:rPr lang="en-US" dirty="0">
                <a:latin typeface="SassoonCRInfant"/>
              </a:rPr>
              <a:t> y </a:t>
            </a:r>
            <a:r>
              <a:rPr lang="en-US" err="1">
                <a:latin typeface="SassoonCRInfant"/>
              </a:rPr>
              <a:t>Hwn</a:t>
            </a:r>
            <a:r>
              <a:rPr lang="en-US" dirty="0">
                <a:latin typeface="SassoonCRInfant"/>
              </a:rPr>
              <a:t> neu </a:t>
            </a:r>
            <a:r>
              <a:rPr lang="en-US" err="1">
                <a:latin typeface="SassoonCRInfant"/>
              </a:rPr>
              <a:t>Llall</a:t>
            </a:r>
            <a:r>
              <a:rPr lang="en-US" dirty="0">
                <a:latin typeface="SassoonCRInfant"/>
              </a:rPr>
              <a:t>.”</a:t>
            </a:r>
          </a:p>
          <a:p>
            <a:pPr algn="ctr"/>
            <a:endParaRPr lang="en-US" dirty="0">
              <a:latin typeface="SassoonCRInfant"/>
            </a:endParaRPr>
          </a:p>
        </p:txBody>
      </p:sp>
    </p:spTree>
    <p:extLst>
      <p:ext uri="{BB962C8B-B14F-4D97-AF65-F5344CB8AC3E}">
        <p14:creationId xmlns:p14="http://schemas.microsoft.com/office/powerpoint/2010/main" val="4276900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E1D0A-E358-5431-6CDE-97560C866905}"/>
              </a:ext>
            </a:extLst>
          </p:cNvPr>
          <p:cNvSpPr>
            <a:spLocks noGrp="1"/>
          </p:cNvSpPr>
          <p:nvPr>
            <p:ph type="title"/>
          </p:nvPr>
        </p:nvSpPr>
        <p:spPr>
          <a:xfrm>
            <a:off x="3970366" y="609600"/>
            <a:ext cx="4267200" cy="1351472"/>
          </a:xfrm>
        </p:spPr>
        <p:txBody>
          <a:bodyPr>
            <a:normAutofit/>
          </a:bodyPr>
          <a:lstStyle/>
          <a:p>
            <a:pPr algn="ctr"/>
            <a:endParaRPr lang="cy-GB">
              <a:solidFill>
                <a:schemeClr val="tx1">
                  <a:lumMod val="85000"/>
                  <a:lumOff val="15000"/>
                </a:schemeClr>
              </a:solidFill>
            </a:endParaRPr>
          </a:p>
        </p:txBody>
      </p:sp>
      <p:pic>
        <p:nvPicPr>
          <p:cNvPr id="12" name="Picture 11" descr="A group of books on a cover&#10;&#10;AI-generated content may be incorrect.">
            <a:extLst>
              <a:ext uri="{FF2B5EF4-FFF2-40B4-BE49-F238E27FC236}">
                <a16:creationId xmlns:a16="http://schemas.microsoft.com/office/drawing/2014/main" id="{20C1BB2A-7A83-02DE-71E0-97CD10BF1AEF}"/>
              </a:ext>
            </a:extLst>
          </p:cNvPr>
          <p:cNvPicPr>
            <a:picLocks noChangeAspect="1"/>
          </p:cNvPicPr>
          <p:nvPr/>
        </p:nvPicPr>
        <p:blipFill>
          <a:blip r:embed="rId3"/>
          <a:srcRect l="15783" r="7507"/>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8DA3FA0F-7607-A9E7-7CDB-72E615901AC1}"/>
              </a:ext>
            </a:extLst>
          </p:cNvPr>
          <p:cNvSpPr>
            <a:spLocks noGrp="1"/>
          </p:cNvSpPr>
          <p:nvPr>
            <p:ph idx="1"/>
          </p:nvPr>
        </p:nvSpPr>
        <p:spPr>
          <a:xfrm>
            <a:off x="4198966" y="962526"/>
            <a:ext cx="3810000" cy="5285873"/>
          </a:xfrm>
        </p:spPr>
        <p:txBody>
          <a:bodyPr>
            <a:normAutofit lnSpcReduction="10000"/>
          </a:bodyPr>
          <a:lstStyle/>
          <a:p>
            <a:pPr>
              <a:defRPr/>
            </a:pPr>
            <a:r>
              <a:rPr lang="en-GB" sz="1600" b="1" dirty="0" err="1">
                <a:solidFill>
                  <a:schemeClr val="tx1">
                    <a:lumMod val="85000"/>
                    <a:lumOff val="15000"/>
                  </a:schemeClr>
                </a:solidFill>
                <a:ea typeface="Calibri"/>
                <a:cs typeface="Calibri"/>
              </a:rPr>
              <a:t>Cystadleuaeth</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sirol</a:t>
            </a:r>
            <a:r>
              <a:rPr lang="en-GB" sz="1600" b="1" dirty="0">
                <a:solidFill>
                  <a:schemeClr val="tx1">
                    <a:lumMod val="85000"/>
                    <a:lumOff val="15000"/>
                  </a:schemeClr>
                </a:solidFill>
                <a:ea typeface="Calibri"/>
                <a:cs typeface="Calibri"/>
              </a:rPr>
              <a:t> a </a:t>
            </a:r>
            <a:r>
              <a:rPr lang="en-GB" sz="1600" b="1" dirty="0" err="1">
                <a:solidFill>
                  <a:schemeClr val="tx1">
                    <a:lumMod val="85000"/>
                    <a:lumOff val="15000"/>
                  </a:schemeClr>
                </a:solidFill>
                <a:ea typeface="Calibri"/>
                <a:cs typeface="Calibri"/>
              </a:rPr>
              <a:t>chenedlaethol</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sy’n</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annog</a:t>
            </a:r>
            <a:r>
              <a:rPr lang="en-GB" sz="1600" b="1" dirty="0">
                <a:solidFill>
                  <a:schemeClr val="tx1">
                    <a:lumMod val="85000"/>
                    <a:lumOff val="15000"/>
                  </a:schemeClr>
                </a:solidFill>
                <a:ea typeface="Calibri"/>
                <a:cs typeface="Calibri"/>
              </a:rPr>
              <a:t> plant </a:t>
            </a:r>
            <a:r>
              <a:rPr lang="en-GB" sz="1600" b="1" dirty="0" err="1">
                <a:solidFill>
                  <a:schemeClr val="tx1">
                    <a:lumMod val="85000"/>
                    <a:lumOff val="15000"/>
                  </a:schemeClr>
                </a:solidFill>
                <a:ea typeface="Calibri"/>
                <a:cs typeface="Calibri"/>
              </a:rPr>
              <a:t>i</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drafod</a:t>
            </a:r>
            <a:r>
              <a:rPr lang="en-GB" sz="1600" b="1" dirty="0">
                <a:solidFill>
                  <a:schemeClr val="tx1">
                    <a:lumMod val="85000"/>
                    <a:lumOff val="15000"/>
                  </a:schemeClr>
                </a:solidFill>
                <a:ea typeface="Calibri"/>
                <a:cs typeface="Calibri"/>
              </a:rPr>
              <a:t> a </a:t>
            </a:r>
            <a:r>
              <a:rPr lang="en-GB" sz="1600" b="1" dirty="0" err="1">
                <a:solidFill>
                  <a:schemeClr val="tx1">
                    <a:lumMod val="85000"/>
                    <a:lumOff val="15000"/>
                  </a:schemeClr>
                </a:solidFill>
                <a:ea typeface="Calibri"/>
                <a:cs typeface="Calibri"/>
              </a:rPr>
              <a:t>mwynhau</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llyfrau</a:t>
            </a:r>
            <a:r>
              <a:rPr lang="en-GB" sz="1600" b="1" dirty="0">
                <a:solidFill>
                  <a:schemeClr val="tx1">
                    <a:lumMod val="85000"/>
                    <a:lumOff val="15000"/>
                  </a:schemeClr>
                </a:solidFill>
                <a:ea typeface="Calibri"/>
                <a:cs typeface="Calibri"/>
              </a:rPr>
              <a:t>.</a:t>
            </a:r>
          </a:p>
          <a:p>
            <a:pPr>
              <a:defRPr/>
            </a:pPr>
            <a:r>
              <a:rPr lang="en-GB" sz="1600" b="1" dirty="0" err="1">
                <a:solidFill>
                  <a:schemeClr val="tx1">
                    <a:lumMod val="85000"/>
                    <a:lumOff val="15000"/>
                  </a:schemeClr>
                </a:solidFill>
                <a:ea typeface="Calibri"/>
                <a:cs typeface="Calibri"/>
              </a:rPr>
              <a:t>Hyrwyddo</a:t>
            </a:r>
            <a:r>
              <a:rPr lang="en-GB" sz="1600" b="1" dirty="0">
                <a:solidFill>
                  <a:schemeClr val="tx1">
                    <a:lumMod val="85000"/>
                    <a:lumOff val="15000"/>
                  </a:schemeClr>
                </a:solidFill>
                <a:ea typeface="Calibri"/>
                <a:cs typeface="Calibri"/>
              </a:rPr>
              <a:t> a </a:t>
            </a:r>
            <a:r>
              <a:rPr lang="en-GB" sz="1600" b="1" dirty="0" err="1">
                <a:solidFill>
                  <a:schemeClr val="tx1">
                    <a:lumMod val="85000"/>
                    <a:lumOff val="15000"/>
                  </a:schemeClr>
                </a:solidFill>
                <a:ea typeface="Calibri"/>
                <a:cs typeface="Calibri"/>
              </a:rPr>
              <a:t>chodi</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ymwybyddiaeth</a:t>
            </a:r>
            <a:r>
              <a:rPr lang="en-GB" sz="1600" b="1" dirty="0">
                <a:solidFill>
                  <a:schemeClr val="tx1">
                    <a:lumMod val="85000"/>
                    <a:lumOff val="15000"/>
                  </a:schemeClr>
                </a:solidFill>
                <a:ea typeface="Calibri"/>
                <a:cs typeface="Calibri"/>
              </a:rPr>
              <a:t> o </a:t>
            </a:r>
            <a:r>
              <a:rPr lang="en-GB" sz="1600" b="1" dirty="0" err="1">
                <a:solidFill>
                  <a:schemeClr val="tx1">
                    <a:lumMod val="85000"/>
                    <a:lumOff val="15000"/>
                  </a:schemeClr>
                </a:solidFill>
                <a:ea typeface="Calibri"/>
                <a:cs typeface="Calibri"/>
              </a:rPr>
              <a:t>lyfrau</a:t>
            </a:r>
            <a:r>
              <a:rPr lang="en-GB" sz="1600" b="1" dirty="0">
                <a:solidFill>
                  <a:schemeClr val="tx1">
                    <a:lumMod val="85000"/>
                    <a:lumOff val="15000"/>
                  </a:schemeClr>
                </a:solidFill>
                <a:ea typeface="Calibri"/>
                <a:cs typeface="Calibri"/>
              </a:rPr>
              <a:t>, </a:t>
            </a:r>
            <a:r>
              <a:rPr lang="en-GB" sz="1600" b="1" dirty="0" err="1">
                <a:solidFill>
                  <a:schemeClr val="tx1">
                    <a:lumMod val="85000"/>
                    <a:lumOff val="15000"/>
                  </a:schemeClr>
                </a:solidFill>
                <a:ea typeface="Calibri"/>
                <a:cs typeface="Calibri"/>
              </a:rPr>
              <a:t>awduron</a:t>
            </a:r>
            <a:r>
              <a:rPr lang="en-GB" sz="1600" b="1" dirty="0">
                <a:solidFill>
                  <a:schemeClr val="tx1">
                    <a:lumMod val="85000"/>
                    <a:lumOff val="15000"/>
                  </a:schemeClr>
                </a:solidFill>
                <a:ea typeface="Calibri"/>
                <a:cs typeface="Calibri"/>
              </a:rPr>
              <a:t> a </a:t>
            </a:r>
            <a:r>
              <a:rPr lang="en-GB" sz="1600" b="1" dirty="0" err="1">
                <a:solidFill>
                  <a:schemeClr val="tx1">
                    <a:lumMod val="85000"/>
                    <a:lumOff val="15000"/>
                  </a:schemeClr>
                </a:solidFill>
                <a:ea typeface="Calibri"/>
                <a:cs typeface="Calibri"/>
              </a:rPr>
              <a:t>darlunwyr</a:t>
            </a:r>
            <a:r>
              <a:rPr lang="en-GB" sz="1600" b="1" dirty="0">
                <a:solidFill>
                  <a:schemeClr val="tx1">
                    <a:lumMod val="85000"/>
                    <a:lumOff val="15000"/>
                  </a:schemeClr>
                </a:solidFill>
                <a:ea typeface="Calibri"/>
                <a:cs typeface="Calibri"/>
              </a:rPr>
              <a:t>.</a:t>
            </a:r>
            <a:endParaRPr lang="en-GB" sz="1600" b="1" dirty="0">
              <a:solidFill>
                <a:schemeClr val="tx1">
                  <a:lumMod val="85000"/>
                  <a:lumOff val="15000"/>
                </a:schemeClr>
              </a:solidFill>
              <a:latin typeface="Calibri" panose="020F0502020204030204" pitchFamily="34" charset="0"/>
              <a:ea typeface="Calibri"/>
              <a:cs typeface="Calibri"/>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1600" b="1" dirty="0">
                <a:solidFill>
                  <a:schemeClr val="tx1">
                    <a:lumMod val="85000"/>
                    <a:lumOff val="15000"/>
                  </a:schemeClr>
                </a:solidFill>
                <a:latin typeface="Calibri" panose="020F0502020204030204" pitchFamily="34" charset="0"/>
              </a:rPr>
              <a:t>Addas </a:t>
            </a:r>
            <a:r>
              <a:rPr lang="en-GB" sz="1600" b="1" dirty="0" err="1">
                <a:solidFill>
                  <a:schemeClr val="tx1">
                    <a:lumMod val="85000"/>
                    <a:lumOff val="15000"/>
                  </a:schemeClr>
                </a:solidFill>
                <a:latin typeface="Calibri" panose="020F0502020204030204" pitchFamily="34" charset="0"/>
              </a:rPr>
              <a:t>i</a:t>
            </a:r>
            <a:r>
              <a:rPr lang="en-GB" sz="1600" b="1" dirty="0">
                <a:solidFill>
                  <a:schemeClr val="tx1">
                    <a:lumMod val="85000"/>
                    <a:lumOff val="15000"/>
                  </a:schemeClr>
                </a:solidFill>
                <a:latin typeface="Calibri" panose="020F0502020204030204" pitchFamily="34" charset="0"/>
              </a:rPr>
              <a:t> </a:t>
            </a:r>
            <a:r>
              <a:rPr lang="en-GB" sz="1600" b="1" dirty="0" err="1">
                <a:solidFill>
                  <a:schemeClr val="tx1">
                    <a:lumMod val="85000"/>
                    <a:lumOff val="15000"/>
                  </a:schemeClr>
                </a:solidFill>
                <a:latin typeface="Calibri" panose="020F0502020204030204" pitchFamily="34" charset="0"/>
              </a:rPr>
              <a:t>blant</a:t>
            </a:r>
            <a:r>
              <a:rPr lang="en-GB" sz="1600" b="1" dirty="0">
                <a:solidFill>
                  <a:schemeClr val="tx1">
                    <a:lumMod val="85000"/>
                    <a:lumOff val="15000"/>
                  </a:schemeClr>
                </a:solidFill>
                <a:latin typeface="Calibri" panose="020F0502020204030204" pitchFamily="34" charset="0"/>
              </a:rPr>
              <a:t> Bl. 3-6 </a:t>
            </a:r>
            <a:r>
              <a:rPr lang="en-GB" sz="1600" b="1" dirty="0" err="1">
                <a:solidFill>
                  <a:schemeClr val="tx1">
                    <a:lumMod val="85000"/>
                    <a:lumOff val="15000"/>
                  </a:schemeClr>
                </a:solidFill>
                <a:latin typeface="Calibri" panose="020F0502020204030204" pitchFamily="34" charset="0"/>
              </a:rPr>
              <a:t>mewn</a:t>
            </a:r>
            <a:r>
              <a:rPr lang="en-GB" sz="1600" b="1" dirty="0">
                <a:solidFill>
                  <a:schemeClr val="tx1">
                    <a:lumMod val="85000"/>
                    <a:lumOff val="15000"/>
                  </a:schemeClr>
                </a:solidFill>
                <a:latin typeface="Calibri" panose="020F0502020204030204" pitchFamily="34" charset="0"/>
              </a:rPr>
              <a:t> </a:t>
            </a:r>
            <a:r>
              <a:rPr lang="en-GB" sz="1600" b="1" dirty="0" err="1">
                <a:solidFill>
                  <a:schemeClr val="tx1">
                    <a:lumMod val="85000"/>
                    <a:lumOff val="15000"/>
                  </a:schemeClr>
                </a:solidFill>
                <a:latin typeface="Calibri" panose="020F0502020204030204" pitchFamily="34" charset="0"/>
              </a:rPr>
              <a:t>ysgolion</a:t>
            </a:r>
            <a:r>
              <a:rPr lang="en-GB" sz="1600" b="1" dirty="0">
                <a:solidFill>
                  <a:schemeClr val="tx1">
                    <a:lumMod val="85000"/>
                    <a:lumOff val="15000"/>
                  </a:schemeClr>
                </a:solidFill>
                <a:latin typeface="Calibri" panose="020F0502020204030204" pitchFamily="34" charset="0"/>
              </a:rPr>
              <a:t> </a:t>
            </a:r>
            <a:r>
              <a:rPr lang="en-GB" sz="1600" b="1" dirty="0" err="1">
                <a:solidFill>
                  <a:schemeClr val="tx1">
                    <a:lumMod val="85000"/>
                    <a:lumOff val="15000"/>
                  </a:schemeClr>
                </a:solidFill>
                <a:latin typeface="Calibri" panose="020F0502020204030204" pitchFamily="34" charset="0"/>
              </a:rPr>
              <a:t>cyfrwng</a:t>
            </a:r>
            <a:r>
              <a:rPr lang="en-GB" sz="1600" b="1" dirty="0">
                <a:solidFill>
                  <a:schemeClr val="tx1">
                    <a:lumMod val="85000"/>
                    <a:lumOff val="15000"/>
                  </a:schemeClr>
                </a:solidFill>
                <a:latin typeface="Calibri" panose="020F0502020204030204" pitchFamily="34" charset="0"/>
              </a:rPr>
              <a:t> Cymraeg a </a:t>
            </a:r>
            <a:r>
              <a:rPr lang="en-GB" sz="1600" b="1" dirty="0" err="1">
                <a:solidFill>
                  <a:schemeClr val="tx1">
                    <a:lumMod val="85000"/>
                    <a:lumOff val="15000"/>
                  </a:schemeClr>
                </a:solidFill>
                <a:latin typeface="Calibri" panose="020F0502020204030204" pitchFamily="34" charset="0"/>
              </a:rPr>
              <a:t>Saesneg</a:t>
            </a:r>
            <a:r>
              <a:rPr lang="en-GB" sz="1600" b="1" dirty="0">
                <a:solidFill>
                  <a:schemeClr val="tx1">
                    <a:lumMod val="85000"/>
                    <a:lumOff val="15000"/>
                  </a:schemeClr>
                </a:solidFill>
                <a:latin typeface="Calibri" panose="020F0502020204030204" pitchFamily="34" charset="0"/>
              </a:rPr>
              <a:t>. </a:t>
            </a:r>
          </a:p>
          <a:p>
            <a:pPr>
              <a:defRPr/>
            </a:pPr>
            <a:r>
              <a:rPr kumimoji="0" lang="en-GB" sz="1600" b="1" i="0" u="none" strike="noStrike" kern="1200" cap="none" spc="0" normalizeH="0" baseline="0" noProof="0" dirty="0" err="1">
                <a:ln>
                  <a:noFill/>
                </a:ln>
                <a:solidFill>
                  <a:schemeClr val="tx1">
                    <a:lumMod val="85000"/>
                    <a:lumOff val="15000"/>
                  </a:schemeClr>
                </a:solidFill>
                <a:effectLst/>
                <a:uLnTx/>
                <a:uFillTx/>
                <a:latin typeface="Calibri"/>
                <a:ea typeface="Calibri"/>
                <a:cs typeface="Calibri"/>
              </a:rPr>
              <a:t>Rhestrau</a:t>
            </a:r>
            <a:r>
              <a:rPr lang="en-GB" sz="1600" b="1" dirty="0">
                <a:solidFill>
                  <a:schemeClr val="tx1">
                    <a:lumMod val="85000"/>
                    <a:lumOff val="15000"/>
                  </a:schemeClr>
                </a:solidFill>
                <a:latin typeface="Calibri"/>
                <a:ea typeface="Calibri"/>
                <a:cs typeface="Calibri"/>
              </a:rPr>
              <a:t> </a:t>
            </a:r>
            <a:r>
              <a:rPr lang="en-GB" sz="1600" b="1" dirty="0" err="1">
                <a:solidFill>
                  <a:schemeClr val="tx1">
                    <a:lumMod val="85000"/>
                    <a:lumOff val="15000"/>
                  </a:schemeClr>
                </a:solidFill>
                <a:latin typeface="Calibri"/>
                <a:ea typeface="Calibri"/>
                <a:cs typeface="Calibri"/>
              </a:rPr>
              <a:t>darllen</a:t>
            </a:r>
            <a:r>
              <a:rPr lang="en-GB" sz="1600" b="1" dirty="0">
                <a:solidFill>
                  <a:schemeClr val="tx1">
                    <a:lumMod val="85000"/>
                    <a:lumOff val="15000"/>
                  </a:schemeClr>
                </a:solidFill>
                <a:latin typeface="Calibri"/>
                <a:ea typeface="Calibri"/>
                <a:cs typeface="Calibri"/>
              </a:rPr>
              <a:t> ac </a:t>
            </a:r>
            <a:r>
              <a:rPr lang="en-GB" sz="1600" b="1" dirty="0" err="1">
                <a:solidFill>
                  <a:schemeClr val="tx1">
                    <a:lumMod val="85000"/>
                    <a:lumOff val="15000"/>
                  </a:schemeClr>
                </a:solidFill>
                <a:latin typeface="Calibri"/>
                <a:ea typeface="Calibri"/>
                <a:cs typeface="Calibri"/>
              </a:rPr>
              <a:t>adnoddau</a:t>
            </a:r>
            <a:r>
              <a:rPr lang="en-GB" sz="1600" b="1" dirty="0">
                <a:solidFill>
                  <a:schemeClr val="tx1">
                    <a:lumMod val="85000"/>
                    <a:lumOff val="15000"/>
                  </a:schemeClr>
                </a:solidFill>
                <a:latin typeface="Calibri"/>
                <a:ea typeface="Calibri"/>
                <a:cs typeface="Calibri"/>
              </a:rPr>
              <a:t> </a:t>
            </a:r>
            <a:r>
              <a:rPr lang="en-GB" sz="1600" b="1" dirty="0" err="1">
                <a:solidFill>
                  <a:schemeClr val="tx1">
                    <a:lumMod val="85000"/>
                    <a:lumOff val="15000"/>
                  </a:schemeClr>
                </a:solidFill>
                <a:latin typeface="Calibri"/>
                <a:ea typeface="Calibri"/>
                <a:cs typeface="Calibri"/>
              </a:rPr>
              <a:t>addysg</a:t>
            </a:r>
            <a:r>
              <a:rPr lang="en-GB" sz="1600" b="1" dirty="0">
                <a:solidFill>
                  <a:schemeClr val="tx1">
                    <a:lumMod val="85000"/>
                    <a:lumOff val="15000"/>
                  </a:schemeClr>
                </a:solidFill>
                <a:latin typeface="Calibri"/>
                <a:ea typeface="Calibri"/>
                <a:cs typeface="Calibri"/>
              </a:rPr>
              <a:t> </a:t>
            </a:r>
            <a:r>
              <a:rPr lang="en-GB" sz="1600" b="1" dirty="0" err="1">
                <a:solidFill>
                  <a:schemeClr val="tx1">
                    <a:lumMod val="85000"/>
                    <a:lumOff val="15000"/>
                  </a:schemeClr>
                </a:solidFill>
                <a:latin typeface="Calibri"/>
                <a:ea typeface="Calibri"/>
                <a:cs typeface="Calibri"/>
              </a:rPr>
              <a:t>cyfoethog</a:t>
            </a:r>
            <a:r>
              <a:rPr lang="en-GB" sz="1600" b="1" dirty="0">
                <a:solidFill>
                  <a:schemeClr val="tx1">
                    <a:lumMod val="85000"/>
                    <a:lumOff val="15000"/>
                  </a:schemeClr>
                </a:solidFill>
                <a:latin typeface="Calibri"/>
                <a:ea typeface="Calibri"/>
                <a:cs typeface="Calibri"/>
              </a:rPr>
              <a:t>. </a:t>
            </a:r>
          </a:p>
          <a:p>
            <a:pPr marL="0" indent="0">
              <a:buNone/>
              <a:defRPr/>
            </a:pPr>
            <a:endParaRPr lang="en-GB" sz="1600" dirty="0">
              <a:solidFill>
                <a:schemeClr val="tx1">
                  <a:lumMod val="85000"/>
                  <a:lumOff val="15000"/>
                </a:schemeClr>
              </a:solidFill>
              <a:latin typeface="Calibri"/>
              <a:ea typeface="Calibri"/>
              <a:cs typeface="Calibri"/>
            </a:endParaRPr>
          </a:p>
          <a:p>
            <a:pPr>
              <a:defRPr/>
            </a:pPr>
            <a:r>
              <a:rPr lang="en-GB" sz="1600" b="1" i="1" dirty="0">
                <a:solidFill>
                  <a:schemeClr val="accent1"/>
                </a:solidFill>
                <a:latin typeface="Calibri"/>
                <a:ea typeface="Calibri"/>
                <a:cs typeface="Calibri"/>
              </a:rPr>
              <a:t>A county and national competition that encourages children to discuss and enjoy books.</a:t>
            </a:r>
          </a:p>
          <a:p>
            <a:pPr>
              <a:defRPr/>
            </a:pPr>
            <a:r>
              <a:rPr lang="en-GB" sz="1600" b="1" i="1" dirty="0">
                <a:solidFill>
                  <a:schemeClr val="accent1"/>
                </a:solidFill>
                <a:latin typeface="Calibri"/>
                <a:ea typeface="Calibri"/>
                <a:cs typeface="Calibri"/>
              </a:rPr>
              <a:t>Promotes and raises awareness of books, authors and illustrators.</a:t>
            </a:r>
          </a:p>
          <a:p>
            <a:pPr>
              <a:defRPr/>
            </a:pPr>
            <a:r>
              <a:rPr lang="en-GB" sz="1600" b="1" i="1" dirty="0">
                <a:solidFill>
                  <a:schemeClr val="accent1"/>
                </a:solidFill>
                <a:latin typeface="Calibri"/>
                <a:ea typeface="Calibri"/>
                <a:cs typeface="Calibri"/>
              </a:rPr>
              <a:t>Suitable for children Yr. 3-6 children within Welsh and English medium schools. </a:t>
            </a:r>
          </a:p>
          <a:p>
            <a:pPr>
              <a:defRPr/>
            </a:pPr>
            <a:r>
              <a:rPr lang="en-GB" sz="1600" b="1" i="1" dirty="0">
                <a:solidFill>
                  <a:schemeClr val="accent1"/>
                </a:solidFill>
                <a:latin typeface="Calibri"/>
                <a:ea typeface="Calibri"/>
                <a:cs typeface="Calibri"/>
              </a:rPr>
              <a:t>Reading lists and rich education resources.</a:t>
            </a:r>
          </a:p>
          <a:p>
            <a:pPr marL="0" marR="0" lvl="0" indent="0" defTabSz="914400" rtl="0" eaLnBrk="1" fontAlgn="auto" latinLnBrk="0" hangingPunct="1">
              <a:spcBef>
                <a:spcPts val="1000"/>
              </a:spcBef>
              <a:spcAft>
                <a:spcPts val="0"/>
              </a:spcAft>
              <a:buClrTx/>
              <a:buSzTx/>
              <a:buNone/>
              <a:tabLst/>
              <a:defRPr/>
            </a:pPr>
            <a:endParaRPr lang="en-GB" sz="1300" dirty="0">
              <a:solidFill>
                <a:schemeClr val="tx1">
                  <a:lumMod val="85000"/>
                  <a:lumOff val="15000"/>
                </a:schemeClr>
              </a:solidFill>
              <a:latin typeface="Calibri" panose="020F0502020204030204" pitchFamily="34" charset="0"/>
            </a:endParaRPr>
          </a:p>
        </p:txBody>
      </p:sp>
      <p:pic>
        <p:nvPicPr>
          <p:cNvPr id="8" name="Picture 7" descr="A book cover with many pictures&#10;&#10;AI-generated content may be incorrect.">
            <a:extLst>
              <a:ext uri="{FF2B5EF4-FFF2-40B4-BE49-F238E27FC236}">
                <a16:creationId xmlns:a16="http://schemas.microsoft.com/office/drawing/2014/main" id="{372F701F-AF9D-8D43-A1F6-59EEEDE229B3}"/>
              </a:ext>
            </a:extLst>
          </p:cNvPr>
          <p:cNvPicPr>
            <a:picLocks noChangeAspect="1"/>
          </p:cNvPicPr>
          <p:nvPr/>
        </p:nvPicPr>
        <p:blipFill>
          <a:blip r:embed="rId4"/>
          <a:srcRect l="22957" r="5150"/>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6" name="Title 1">
            <a:extLst>
              <a:ext uri="{FF2B5EF4-FFF2-40B4-BE49-F238E27FC236}">
                <a16:creationId xmlns:a16="http://schemas.microsoft.com/office/drawing/2014/main" id="{0EC793CF-B601-F621-37F6-D5F8463FA1E7}"/>
              </a:ext>
            </a:extLst>
          </p:cNvPr>
          <p:cNvSpPr txBox="1">
            <a:spLocks/>
          </p:cNvSpPr>
          <p:nvPr/>
        </p:nvSpPr>
        <p:spPr>
          <a:xfrm>
            <a:off x="1345235" y="490702"/>
            <a:ext cx="6186053" cy="19380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endParaRPr kumimoji="0" lang="cy-GB" b="1" i="0" u="none" strike="noStrike" kern="1200" cap="none" spc="0" normalizeH="0" baseline="0" noProof="0">
              <a:ln>
                <a:noFill/>
              </a:ln>
              <a:solidFill>
                <a:prstClr val="black"/>
              </a:solidFill>
              <a:effectLst/>
              <a:uLnTx/>
              <a:uFillTx/>
              <a:latin typeface="Calibri Light" panose="020F0302020204030204"/>
              <a:ea typeface="+mj-ea"/>
              <a:cs typeface="+mj-cs"/>
            </a:endParaRPr>
          </a:p>
          <a:p>
            <a:pPr marL="0" marR="0" lvl="0" indent="0" algn="l" defTabSz="914400" rtl="0" eaLnBrk="1" fontAlgn="auto" latinLnBrk="0" hangingPunct="1">
              <a:spcBef>
                <a:spcPct val="0"/>
              </a:spcBef>
              <a:spcAft>
                <a:spcPts val="600"/>
              </a:spcAft>
              <a:buClrTx/>
              <a:buSzTx/>
              <a:buFontTx/>
              <a:buNone/>
              <a:tabLst/>
              <a:defRPr/>
            </a:pPr>
            <a:r>
              <a:rPr kumimoji="0" lang="cy-GB" b="0" i="0" u="none" strike="noStrike" kern="1200" cap="none" spc="0" normalizeH="0" baseline="0" noProof="0">
                <a:ln>
                  <a:noFill/>
                </a:ln>
                <a:solidFill>
                  <a:prstClr val="black"/>
                </a:solidFill>
                <a:effectLst/>
                <a:uLnTx/>
                <a:uFillTx/>
                <a:latin typeface="Calibri Light" panose="020F0302020204030204"/>
                <a:ea typeface="+mj-ea"/>
                <a:cs typeface="+mj-cs"/>
              </a:rPr>
              <a:t> </a:t>
            </a:r>
          </a:p>
        </p:txBody>
      </p:sp>
    </p:spTree>
    <p:extLst>
      <p:ext uri="{BB962C8B-B14F-4D97-AF65-F5344CB8AC3E}">
        <p14:creationId xmlns:p14="http://schemas.microsoft.com/office/powerpoint/2010/main" val="298280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4BDB1-D01F-4446-DA44-A6F8EB45E0B1}"/>
              </a:ext>
            </a:extLst>
          </p:cNvPr>
          <p:cNvSpPr>
            <a:spLocks noGrp="1"/>
          </p:cNvSpPr>
          <p:nvPr>
            <p:ph type="title"/>
          </p:nvPr>
        </p:nvSpPr>
        <p:spPr>
          <a:xfrm>
            <a:off x="806825" y="457201"/>
            <a:ext cx="2844800" cy="3588870"/>
          </a:xfrm>
        </p:spPr>
        <p:txBody>
          <a:bodyPr anchor="b">
            <a:normAutofit/>
          </a:bodyPr>
          <a:lstStyle/>
          <a:p>
            <a:pPr algn="r"/>
            <a:r>
              <a:rPr lang="cy-GB" sz="3400" dirty="0">
                <a:solidFill>
                  <a:srgbClr val="FFFFFF"/>
                </a:solidFill>
              </a:rPr>
              <a:t>Esiamplau o’r Ornest Lyfrau a </a:t>
            </a:r>
            <a:r>
              <a:rPr lang="cy-GB" sz="3400" dirty="0" err="1">
                <a:solidFill>
                  <a:srgbClr val="FFFFFF"/>
                </a:solidFill>
              </a:rPr>
              <a:t>BookSlam</a:t>
            </a:r>
            <a:br>
              <a:rPr lang="cy-GB" sz="3400" dirty="0">
                <a:solidFill>
                  <a:srgbClr val="FFFFFF"/>
                </a:solidFill>
              </a:rPr>
            </a:br>
            <a:br>
              <a:rPr lang="cy-GB" sz="3400" dirty="0">
                <a:solidFill>
                  <a:srgbClr val="FFFFFF"/>
                </a:solidFill>
              </a:rPr>
            </a:br>
            <a:r>
              <a:rPr lang="cy-GB" sz="3400" i="1" dirty="0">
                <a:solidFill>
                  <a:srgbClr val="FFFFFF"/>
                </a:solidFill>
              </a:rPr>
              <a:t>Gornest Lyfrau </a:t>
            </a:r>
            <a:r>
              <a:rPr lang="cy-GB" sz="3400" i="1" dirty="0" err="1">
                <a:solidFill>
                  <a:srgbClr val="FFFFFF"/>
                </a:solidFill>
              </a:rPr>
              <a:t>and</a:t>
            </a:r>
            <a:r>
              <a:rPr lang="cy-GB" sz="3400" i="1" dirty="0">
                <a:solidFill>
                  <a:srgbClr val="FFFFFF"/>
                </a:solidFill>
              </a:rPr>
              <a:t> </a:t>
            </a:r>
            <a:r>
              <a:rPr lang="cy-GB" sz="3400" i="1" dirty="0" err="1">
                <a:solidFill>
                  <a:srgbClr val="FFFFFF"/>
                </a:solidFill>
              </a:rPr>
              <a:t>BookSlam</a:t>
            </a:r>
            <a:r>
              <a:rPr lang="cy-GB" sz="3400" i="1" dirty="0">
                <a:solidFill>
                  <a:srgbClr val="FFFFFF"/>
                </a:solidFill>
              </a:rPr>
              <a:t> </a:t>
            </a:r>
            <a:r>
              <a:rPr lang="cy-GB" sz="3400" i="1" dirty="0" err="1">
                <a:solidFill>
                  <a:srgbClr val="FFFFFF"/>
                </a:solidFill>
              </a:rPr>
              <a:t>examples</a:t>
            </a:r>
            <a:r>
              <a:rPr lang="cy-GB" sz="3400" i="1" dirty="0">
                <a:solidFill>
                  <a:srgbClr val="FFFFFF"/>
                </a:solidFill>
              </a:rPr>
              <a:t> </a:t>
            </a:r>
          </a:p>
        </p:txBody>
      </p:sp>
      <p:sp>
        <p:nvSpPr>
          <p:cNvPr id="11" name="Content Placeholder 10">
            <a:extLst>
              <a:ext uri="{FF2B5EF4-FFF2-40B4-BE49-F238E27FC236}">
                <a16:creationId xmlns:a16="http://schemas.microsoft.com/office/drawing/2014/main" id="{DB4A7952-6A4C-283E-608C-6ABBE41105C8}"/>
              </a:ext>
            </a:extLst>
          </p:cNvPr>
          <p:cNvSpPr>
            <a:spLocks noGrp="1"/>
          </p:cNvSpPr>
          <p:nvPr>
            <p:ph idx="1"/>
          </p:nvPr>
        </p:nvSpPr>
        <p:spPr>
          <a:xfrm>
            <a:off x="4649245" y="669363"/>
            <a:ext cx="3290579" cy="5534211"/>
          </a:xfrm>
        </p:spPr>
        <p:txBody>
          <a:bodyPr anchor="ctr">
            <a:normAutofit lnSpcReduction="10000"/>
          </a:bodyPr>
          <a:lstStyle/>
          <a:p>
            <a:r>
              <a:rPr lang="cy-GB" sz="1600" b="1" dirty="0"/>
              <a:t>Datblygu hyder a sgiliau siarad cyhoeddus</a:t>
            </a:r>
          </a:p>
          <a:p>
            <a:r>
              <a:rPr lang="cy-GB" sz="1600" b="1" dirty="0"/>
              <a:t>Hybu creadigrwydd a mynegiant</a:t>
            </a:r>
          </a:p>
          <a:p>
            <a:r>
              <a:rPr lang="cy-GB" sz="1600" b="1" dirty="0"/>
              <a:t>Gwella dealltwriaeth a meddwl beirniadol</a:t>
            </a:r>
          </a:p>
          <a:p>
            <a:r>
              <a:rPr lang="cy-GB" sz="1600" b="1" dirty="0"/>
              <a:t>Annog gwaith tîm a chydweithio</a:t>
            </a:r>
          </a:p>
          <a:p>
            <a:r>
              <a:rPr lang="cy-GB" sz="1600" b="1" dirty="0"/>
              <a:t>Sicrhau bod darllen yn brofiad cymdeithasol a rhyngweithiol</a:t>
            </a:r>
          </a:p>
          <a:p>
            <a:pPr marL="0" indent="0">
              <a:buNone/>
            </a:pPr>
            <a:endParaRPr lang="cy-GB" sz="1600" dirty="0"/>
          </a:p>
          <a:p>
            <a:r>
              <a:rPr lang="en-GB" sz="1600" b="1" i="1" dirty="0">
                <a:solidFill>
                  <a:schemeClr val="accent1"/>
                </a:solidFill>
              </a:rPr>
              <a:t>Builds confidence and public speaking skills</a:t>
            </a:r>
          </a:p>
          <a:p>
            <a:r>
              <a:rPr lang="en-GB" sz="1600" b="1" i="1" dirty="0">
                <a:solidFill>
                  <a:schemeClr val="accent1"/>
                </a:solidFill>
              </a:rPr>
              <a:t>Promotes creativity and self-expression</a:t>
            </a:r>
          </a:p>
          <a:p>
            <a:r>
              <a:rPr lang="en-GB" sz="1600" b="1" i="1" dirty="0">
                <a:solidFill>
                  <a:schemeClr val="accent1"/>
                </a:solidFill>
              </a:rPr>
              <a:t>Improves understanding and critical thinking</a:t>
            </a:r>
          </a:p>
          <a:p>
            <a:r>
              <a:rPr lang="en-GB" sz="1600" b="1" i="1" dirty="0">
                <a:solidFill>
                  <a:schemeClr val="accent1"/>
                </a:solidFill>
              </a:rPr>
              <a:t>Encourages teamwork and collaboration</a:t>
            </a:r>
          </a:p>
          <a:p>
            <a:r>
              <a:rPr lang="en-GB" sz="1600" b="1" i="1" dirty="0">
                <a:solidFill>
                  <a:schemeClr val="accent1"/>
                </a:solidFill>
              </a:rPr>
              <a:t>Makes reading a social and interactive experience</a:t>
            </a:r>
          </a:p>
          <a:p>
            <a:endParaRPr lang="cy-GB" sz="1600" dirty="0"/>
          </a:p>
          <a:p>
            <a:endParaRPr lang="cy-GB" sz="1600" dirty="0"/>
          </a:p>
          <a:p>
            <a:endParaRPr lang="cy-GB" sz="1600" dirty="0"/>
          </a:p>
        </p:txBody>
      </p:sp>
      <p:pic>
        <p:nvPicPr>
          <p:cNvPr id="8" name="Online Media 7" title="Gornest Lyfrau Mai 2025">
            <a:hlinkClick r:id="" action="ppaction://media"/>
            <a:extLst>
              <a:ext uri="{FF2B5EF4-FFF2-40B4-BE49-F238E27FC236}">
                <a16:creationId xmlns:a16="http://schemas.microsoft.com/office/drawing/2014/main" id="{10CD7E81-1808-7F0C-18D1-0A7F6E416033}"/>
              </a:ext>
            </a:extLst>
          </p:cNvPr>
          <p:cNvPicPr>
            <a:picLocks noRot="1" noChangeAspect="1"/>
          </p:cNvPicPr>
          <p:nvPr>
            <a:videoFile r:link="rId1"/>
          </p:nvPr>
        </p:nvPicPr>
        <p:blipFill>
          <a:blip r:embed="rId4"/>
          <a:stretch>
            <a:fillRect/>
          </a:stretch>
        </p:blipFill>
        <p:spPr>
          <a:xfrm>
            <a:off x="8467859" y="1293519"/>
            <a:ext cx="2823586" cy="1595326"/>
          </a:xfrm>
          <a:prstGeom prst="rect">
            <a:avLst/>
          </a:prstGeom>
        </p:spPr>
      </p:pic>
      <p:pic>
        <p:nvPicPr>
          <p:cNvPr id="5" name="Picture 4" descr="A group of children posing for a photo&#10;&#10;AI-generated content may be incorrect.">
            <a:extLst>
              <a:ext uri="{FF2B5EF4-FFF2-40B4-BE49-F238E27FC236}">
                <a16:creationId xmlns:a16="http://schemas.microsoft.com/office/drawing/2014/main" id="{EDD71245-0674-A928-0419-04187F2A1CE5}"/>
              </a:ext>
            </a:extLst>
          </p:cNvPr>
          <p:cNvPicPr>
            <a:picLocks noChangeAspect="1"/>
          </p:cNvPicPr>
          <p:nvPr/>
        </p:nvPicPr>
        <p:blipFill>
          <a:blip r:embed="rId5"/>
          <a:stretch>
            <a:fillRect/>
          </a:stretch>
        </p:blipFill>
        <p:spPr>
          <a:xfrm>
            <a:off x="8912576" y="3589863"/>
            <a:ext cx="1934151" cy="2395235"/>
          </a:xfrm>
          <a:prstGeom prst="rect">
            <a:avLst/>
          </a:prstGeom>
        </p:spPr>
      </p:pic>
    </p:spTree>
    <p:extLst>
      <p:ext uri="{BB962C8B-B14F-4D97-AF65-F5344CB8AC3E}">
        <p14:creationId xmlns:p14="http://schemas.microsoft.com/office/powerpoint/2010/main" val="380260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C3344-5301-E73C-8D2E-FB2ECA7130E8}"/>
              </a:ext>
            </a:extLst>
          </p:cNvPr>
          <p:cNvSpPr>
            <a:spLocks noGrp="1"/>
          </p:cNvSpPr>
          <p:nvPr>
            <p:ph type="title"/>
          </p:nvPr>
        </p:nvSpPr>
        <p:spPr>
          <a:xfrm>
            <a:off x="134487" y="3877978"/>
            <a:ext cx="3290887" cy="2452687"/>
          </a:xfrm>
        </p:spPr>
        <p:txBody>
          <a:bodyPr vert="horz" lIns="91440" tIns="45720" rIns="91440" bIns="45720" rtlCol="0" anchor="ctr">
            <a:normAutofit/>
          </a:bodyPr>
          <a:lstStyle/>
          <a:p>
            <a:r>
              <a:rPr lang="en-US" sz="3300" dirty="0" err="1"/>
              <a:t>Sialens</a:t>
            </a:r>
            <a:r>
              <a:rPr lang="en-US" sz="3300" dirty="0"/>
              <a:t> </a:t>
            </a:r>
            <a:r>
              <a:rPr lang="en-US" sz="3300" dirty="0" err="1"/>
              <a:t>Ddarllen</a:t>
            </a:r>
            <a:r>
              <a:rPr lang="en-US" sz="3300" dirty="0"/>
              <a:t> yr Haf</a:t>
            </a:r>
            <a:br>
              <a:rPr lang="en-US" sz="3300" i="1" dirty="0"/>
            </a:br>
            <a:r>
              <a:rPr lang="en-US" sz="3300" i="1" dirty="0">
                <a:solidFill>
                  <a:schemeClr val="accent1"/>
                </a:solidFill>
              </a:rPr>
              <a:t>Summer Reading Challenge</a:t>
            </a:r>
            <a:br>
              <a:rPr lang="en-US" sz="3300" dirty="0"/>
            </a:br>
            <a:endParaRPr lang="en-US" sz="3300" i="1" dirty="0"/>
          </a:p>
        </p:txBody>
      </p:sp>
      <p:pic>
        <p:nvPicPr>
          <p:cNvPr id="5" name="Picture 4" descr="A screenshot of a computer&#10;&#10;AI-generated content may be incorrect.">
            <a:extLst>
              <a:ext uri="{FF2B5EF4-FFF2-40B4-BE49-F238E27FC236}">
                <a16:creationId xmlns:a16="http://schemas.microsoft.com/office/drawing/2014/main" id="{7BF3C532-2087-BC20-BADC-A53068344879}"/>
              </a:ext>
            </a:extLst>
          </p:cNvPr>
          <p:cNvPicPr>
            <a:picLocks noChangeAspect="1"/>
          </p:cNvPicPr>
          <p:nvPr/>
        </p:nvPicPr>
        <p:blipFill>
          <a:blip r:embed="rId3"/>
          <a:srcRect l="148" r="459"/>
          <a:stretch>
            <a:fillRect/>
          </a:stretch>
        </p:blipFill>
        <p:spPr>
          <a:xfrm>
            <a:off x="20" y="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1">
            <a:extLst>
              <a:ext uri="{FF2B5EF4-FFF2-40B4-BE49-F238E27FC236}">
                <a16:creationId xmlns:a16="http://schemas.microsoft.com/office/drawing/2014/main" id="{5579A65D-48A1-F413-0380-E71BD63A6E06}"/>
              </a:ext>
            </a:extLst>
          </p:cNvPr>
          <p:cNvSpPr txBox="1">
            <a:spLocks noChangeArrowheads="1"/>
          </p:cNvSpPr>
          <p:nvPr/>
        </p:nvSpPr>
        <p:spPr bwMode="auto">
          <a:xfrm>
            <a:off x="3213331" y="3429001"/>
            <a:ext cx="4438753" cy="29016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spcBef>
                <a:spcPct val="0"/>
              </a:spcBef>
              <a:spcAft>
                <a:spcPts val="600"/>
              </a:spcAft>
            </a:pPr>
            <a:r>
              <a:rPr lang="en-US" altLang="en-US" sz="1600" dirty="0" err="1"/>
              <a:t>Annog</a:t>
            </a:r>
            <a:r>
              <a:rPr lang="en-US" altLang="en-US" sz="1600" dirty="0"/>
              <a:t> plant </a:t>
            </a:r>
            <a:r>
              <a:rPr lang="en-US" altLang="en-US" sz="1600" dirty="0" err="1"/>
              <a:t>i</a:t>
            </a:r>
            <a:r>
              <a:rPr lang="en-US" altLang="en-US" sz="1600" dirty="0"/>
              <a:t> </a:t>
            </a:r>
            <a:r>
              <a:rPr lang="en-US" altLang="en-US" sz="1600" b="1" dirty="0" err="1"/>
              <a:t>barhau</a:t>
            </a:r>
            <a:r>
              <a:rPr lang="en-US" altLang="en-US" sz="1600" b="1" dirty="0"/>
              <a:t> </a:t>
            </a:r>
            <a:r>
              <a:rPr lang="en-US" altLang="en-US" sz="1600" b="1" dirty="0" err="1"/>
              <a:t>i</a:t>
            </a:r>
            <a:r>
              <a:rPr lang="en-US" altLang="en-US" sz="1600" b="1" dirty="0"/>
              <a:t> </a:t>
            </a:r>
            <a:r>
              <a:rPr lang="en-US" altLang="en-US" sz="1600" b="1" dirty="0" err="1"/>
              <a:t>ddarllen</a:t>
            </a:r>
            <a:r>
              <a:rPr lang="en-US" altLang="en-US" sz="1600" b="1" dirty="0"/>
              <a:t> </a:t>
            </a:r>
            <a:r>
              <a:rPr lang="en-US" altLang="en-US" sz="1600" b="1" dirty="0" err="1"/>
              <a:t>dros</a:t>
            </a:r>
            <a:r>
              <a:rPr lang="en-US" altLang="en-US" sz="1600" b="1" dirty="0"/>
              <a:t> yr </a:t>
            </a:r>
            <a:r>
              <a:rPr lang="en-US" altLang="en-US" sz="1600" b="1" dirty="0" err="1"/>
              <a:t>haf</a:t>
            </a:r>
            <a:endParaRPr lang="en-US" altLang="en-US" sz="1600" dirty="0"/>
          </a:p>
          <a:p>
            <a:pPr fontAlgn="base">
              <a:spcBef>
                <a:spcPct val="0"/>
              </a:spcBef>
              <a:spcAft>
                <a:spcPts val="600"/>
              </a:spcAft>
            </a:pPr>
            <a:r>
              <a:rPr lang="en-US" altLang="en-US" sz="1600" dirty="0" err="1"/>
              <a:t>Cefnogi</a:t>
            </a:r>
            <a:r>
              <a:rPr lang="en-US" altLang="en-US" sz="1600" dirty="0"/>
              <a:t> </a:t>
            </a:r>
            <a:r>
              <a:rPr lang="en-US" altLang="en-US" sz="1600" b="1" dirty="0" err="1"/>
              <a:t>darllen</a:t>
            </a:r>
            <a:r>
              <a:rPr lang="en-US" altLang="en-US" sz="1600" b="1" dirty="0"/>
              <a:t> er </a:t>
            </a:r>
            <a:r>
              <a:rPr lang="en-US" altLang="en-US" sz="1600" b="1" dirty="0" err="1"/>
              <a:t>pleser</a:t>
            </a:r>
            <a:r>
              <a:rPr lang="en-US" altLang="en-US" sz="1600" dirty="0"/>
              <a:t> a </a:t>
            </a:r>
            <a:r>
              <a:rPr lang="en-US" altLang="en-US" sz="1600" dirty="0" err="1"/>
              <a:t>chariad</a:t>
            </a:r>
            <a:r>
              <a:rPr lang="en-US" altLang="en-US" sz="1600" dirty="0"/>
              <a:t> at </a:t>
            </a:r>
            <a:r>
              <a:rPr lang="en-US" altLang="en-US" sz="1600" dirty="0" err="1"/>
              <a:t>lyfrau</a:t>
            </a:r>
            <a:endParaRPr lang="en-US" altLang="en-US" sz="1600" dirty="0"/>
          </a:p>
          <a:p>
            <a:pPr fontAlgn="base">
              <a:spcBef>
                <a:spcPct val="0"/>
              </a:spcBef>
              <a:spcAft>
                <a:spcPts val="600"/>
              </a:spcAft>
            </a:pPr>
            <a:r>
              <a:rPr lang="en-US" altLang="en-US" sz="1600" dirty="0"/>
              <a:t>Helpu </a:t>
            </a:r>
            <a:r>
              <a:rPr lang="en-US" altLang="en-US" sz="1600" dirty="0" err="1"/>
              <a:t>i</a:t>
            </a:r>
            <a:r>
              <a:rPr lang="en-US" altLang="en-US" sz="1600" dirty="0"/>
              <a:t> </a:t>
            </a:r>
            <a:r>
              <a:rPr lang="en-US" altLang="en-US" sz="1600" dirty="0" err="1"/>
              <a:t>gynnal</a:t>
            </a:r>
            <a:r>
              <a:rPr lang="en-US" altLang="en-US" sz="1600" dirty="0"/>
              <a:t> a </a:t>
            </a:r>
            <a:r>
              <a:rPr lang="en-US" altLang="en-US" sz="1600" dirty="0" err="1"/>
              <a:t>datblygu</a:t>
            </a:r>
            <a:r>
              <a:rPr lang="en-US" altLang="en-US" sz="1600" dirty="0"/>
              <a:t> </a:t>
            </a:r>
            <a:r>
              <a:rPr lang="en-US" altLang="en-US" sz="1600" b="1" dirty="0" err="1"/>
              <a:t>sgiliau</a:t>
            </a:r>
            <a:r>
              <a:rPr lang="en-US" altLang="en-US" sz="1600" b="1" dirty="0"/>
              <a:t> </a:t>
            </a:r>
            <a:r>
              <a:rPr lang="en-US" altLang="en-US" sz="1600" b="1" dirty="0" err="1"/>
              <a:t>llythrennedd</a:t>
            </a:r>
            <a:endParaRPr lang="en-US" altLang="en-US" sz="1600" dirty="0"/>
          </a:p>
          <a:p>
            <a:pPr fontAlgn="base">
              <a:spcBef>
                <a:spcPct val="0"/>
              </a:spcBef>
              <a:spcAft>
                <a:spcPts val="600"/>
              </a:spcAft>
            </a:pPr>
            <a:r>
              <a:rPr lang="en-US" altLang="en-US" sz="1600" dirty="0" err="1"/>
              <a:t>Cynyddu</a:t>
            </a:r>
            <a:r>
              <a:rPr lang="en-US" altLang="en-US" sz="1600" dirty="0"/>
              <a:t> </a:t>
            </a:r>
            <a:r>
              <a:rPr lang="en-US" altLang="en-US" sz="1600" b="1" dirty="0" err="1"/>
              <a:t>hyder</a:t>
            </a:r>
            <a:r>
              <a:rPr lang="en-US" altLang="en-US" sz="1600" b="1" dirty="0"/>
              <a:t> a </a:t>
            </a:r>
            <a:r>
              <a:rPr lang="en-US" altLang="en-US" sz="1600" b="1" dirty="0" err="1"/>
              <a:t>chymhelliant</a:t>
            </a:r>
            <a:r>
              <a:rPr lang="en-US" altLang="en-US" sz="1600" dirty="0"/>
              <a:t> plant</a:t>
            </a:r>
          </a:p>
          <a:p>
            <a:pPr fontAlgn="base">
              <a:spcBef>
                <a:spcPct val="0"/>
              </a:spcBef>
              <a:spcAft>
                <a:spcPts val="600"/>
              </a:spcAft>
            </a:pPr>
            <a:r>
              <a:rPr lang="en-US" altLang="en-US" sz="1600" dirty="0" err="1"/>
              <a:t>Hyrwyddo</a:t>
            </a:r>
            <a:r>
              <a:rPr lang="en-US" altLang="en-US" sz="1600" dirty="0"/>
              <a:t> </a:t>
            </a:r>
            <a:r>
              <a:rPr lang="en-US" altLang="en-US" sz="1600" b="1" dirty="0" err="1"/>
              <a:t>defnyddio</a:t>
            </a:r>
            <a:r>
              <a:rPr lang="en-US" altLang="en-US" sz="1600" b="1" dirty="0"/>
              <a:t> </a:t>
            </a:r>
            <a:r>
              <a:rPr lang="en-US" altLang="en-US" sz="1600" b="1" dirty="0" err="1"/>
              <a:t>llyfrgelloedd</a:t>
            </a:r>
            <a:r>
              <a:rPr lang="en-US" altLang="en-US" sz="1600" dirty="0"/>
              <a:t> a </a:t>
            </a:r>
            <a:r>
              <a:rPr lang="en-US" altLang="en-US" sz="1600" dirty="0" err="1"/>
              <a:t>darllen</a:t>
            </a:r>
            <a:r>
              <a:rPr lang="en-US" altLang="en-US" sz="1600" dirty="0"/>
              <a:t> </a:t>
            </a:r>
            <a:r>
              <a:rPr lang="en-US" altLang="en-US" sz="1600" dirty="0" err="1"/>
              <a:t>cymunedol</a:t>
            </a:r>
            <a:endParaRPr lang="en-US" altLang="en-US" sz="1600" dirty="0"/>
          </a:p>
          <a:p>
            <a:pPr fontAlgn="base">
              <a:spcBef>
                <a:spcPct val="0"/>
              </a:spcBef>
              <a:spcAft>
                <a:spcPts val="600"/>
              </a:spcAft>
            </a:pPr>
            <a:r>
              <a:rPr lang="en-US" altLang="en-US" sz="1600" dirty="0" err="1"/>
              <a:t>Cefnogi</a:t>
            </a:r>
            <a:r>
              <a:rPr lang="en-US" altLang="en-US" sz="1600" dirty="0"/>
              <a:t> </a:t>
            </a:r>
            <a:r>
              <a:rPr lang="en-US" altLang="en-US" sz="1600" b="1" dirty="0" err="1"/>
              <a:t>lles</a:t>
            </a:r>
            <a:r>
              <a:rPr lang="en-US" altLang="en-US" sz="1600" b="1" dirty="0"/>
              <a:t> a </a:t>
            </a:r>
            <a:r>
              <a:rPr lang="en-US" altLang="en-US" sz="1600" b="1" dirty="0" err="1"/>
              <a:t>mwynhad</a:t>
            </a:r>
            <a:r>
              <a:rPr lang="en-US" altLang="en-US" sz="1600" dirty="0"/>
              <a:t> </a:t>
            </a:r>
            <a:r>
              <a:rPr lang="en-US" altLang="en-US" sz="1600" dirty="0" err="1"/>
              <a:t>yn</a:t>
            </a:r>
            <a:r>
              <a:rPr lang="en-US" altLang="en-US" sz="1600" dirty="0"/>
              <a:t> </a:t>
            </a:r>
            <a:r>
              <a:rPr lang="en-US" altLang="en-US" sz="1600" dirty="0" err="1"/>
              <a:t>ystod</a:t>
            </a:r>
            <a:r>
              <a:rPr lang="en-US" altLang="en-US" sz="1600" dirty="0"/>
              <a:t> y </a:t>
            </a:r>
            <a:r>
              <a:rPr lang="en-US" altLang="en-US" sz="1600" dirty="0" err="1"/>
              <a:t>gwyliau</a:t>
            </a:r>
            <a:r>
              <a:rPr lang="en-US" altLang="en-US" sz="1600" dirty="0"/>
              <a:t> </a:t>
            </a:r>
            <a:r>
              <a:rPr lang="en-US" altLang="en-US" sz="1600" dirty="0" err="1"/>
              <a:t>haf</a:t>
            </a:r>
            <a:endParaRPr lang="en-US" altLang="en-US" sz="1600" dirty="0"/>
          </a:p>
        </p:txBody>
      </p:sp>
      <p:sp>
        <p:nvSpPr>
          <p:cNvPr id="9" name="TextBox 8">
            <a:extLst>
              <a:ext uri="{FF2B5EF4-FFF2-40B4-BE49-F238E27FC236}">
                <a16:creationId xmlns:a16="http://schemas.microsoft.com/office/drawing/2014/main" id="{9653A494-1D8E-EB24-5F91-7FDB4A5AB5DD}"/>
              </a:ext>
            </a:extLst>
          </p:cNvPr>
          <p:cNvSpPr txBox="1"/>
          <p:nvPr/>
        </p:nvSpPr>
        <p:spPr>
          <a:xfrm>
            <a:off x="7810900" y="3589478"/>
            <a:ext cx="4076300" cy="2862322"/>
          </a:xfrm>
          <a:prstGeom prst="rect">
            <a:avLst/>
          </a:prstGeom>
          <a:noFill/>
        </p:spPr>
        <p:txBody>
          <a:bodyPr wrap="square">
            <a:spAutoFit/>
          </a:bodyPr>
          <a:lstStyle/>
          <a:p>
            <a:pPr eaLnBrk="0" fontAlgn="base" hangingPunct="0">
              <a:lnSpc>
                <a:spcPct val="100000"/>
              </a:lnSpc>
              <a:spcBef>
                <a:spcPct val="0"/>
              </a:spcBef>
              <a:spcAft>
                <a:spcPct val="0"/>
              </a:spcAft>
              <a:buFont typeface="Wingdings" panose="05000000000000000000" pitchFamily="2" charset="2"/>
              <a:buChar char="§"/>
            </a:pP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Encourages children to </a:t>
            </a: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continue reading over the summer</a:t>
            </a:r>
          </a:p>
          <a:p>
            <a:pPr eaLnBrk="0" fontAlgn="base" hangingPunct="0">
              <a:lnSpc>
                <a:spcPct val="100000"/>
              </a:lnSpc>
              <a:spcBef>
                <a:spcPct val="0"/>
              </a:spcBef>
              <a:spcAft>
                <a:spcPct val="0"/>
              </a:spcAft>
              <a:buFont typeface="Wingdings" panose="05000000000000000000" pitchFamily="2" charset="2"/>
              <a:buChar char="§"/>
            </a:pP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Supports a </a:t>
            </a: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love of reading for pleasure</a:t>
            </a:r>
          </a:p>
          <a:p>
            <a:pPr eaLnBrk="0" fontAlgn="base" hangingPunct="0">
              <a:lnSpc>
                <a:spcPct val="100000"/>
              </a:lnSpc>
              <a:spcBef>
                <a:spcPct val="0"/>
              </a:spcBef>
              <a:spcAft>
                <a:spcPct val="0"/>
              </a:spcAft>
              <a:buFont typeface="Wingdings" panose="05000000000000000000" pitchFamily="2" charset="2"/>
              <a:buChar char="§"/>
            </a:pP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Helps </a:t>
            </a: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maintain and develop literacy skills</a:t>
            </a:r>
          </a:p>
          <a:p>
            <a:pPr eaLnBrk="0" fontAlgn="base" hangingPunct="0">
              <a:lnSpc>
                <a:spcPct val="100000"/>
              </a:lnSpc>
              <a:spcBef>
                <a:spcPct val="0"/>
              </a:spcBef>
              <a:spcAft>
                <a:spcPct val="0"/>
              </a:spcAft>
              <a:buFont typeface="Wingdings" panose="05000000000000000000" pitchFamily="2" charset="2"/>
              <a:buChar char="§"/>
            </a:pP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Builds </a:t>
            </a: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confidence and motivation</a:t>
            </a:r>
          </a:p>
          <a:p>
            <a:pPr eaLnBrk="0" fontAlgn="base" hangingPunct="0">
              <a:lnSpc>
                <a:spcPct val="100000"/>
              </a:lnSpc>
              <a:spcBef>
                <a:spcPct val="0"/>
              </a:spcBef>
              <a:spcAft>
                <a:spcPct val="0"/>
              </a:spcAft>
              <a:buFont typeface="Wingdings" panose="05000000000000000000" pitchFamily="2" charset="2"/>
              <a:buChar char="§"/>
            </a:pP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Promotes library use </a:t>
            </a: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and community engagement</a:t>
            </a:r>
          </a:p>
          <a:p>
            <a:pPr eaLnBrk="0" fontAlgn="base" hangingPunct="0">
              <a:lnSpc>
                <a:spcPct val="100000"/>
              </a:lnSpc>
              <a:spcBef>
                <a:spcPct val="0"/>
              </a:spcBef>
              <a:spcAft>
                <a:spcPct val="0"/>
              </a:spcAft>
              <a:buFont typeface="Wingdings" panose="05000000000000000000" pitchFamily="2" charset="2"/>
              <a:buChar char="§"/>
            </a:pP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Supports </a:t>
            </a:r>
            <a:r>
              <a:rPr lang="en-GB" altLang="en-US" sz="18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wellbeing and enjoyment </a:t>
            </a:r>
            <a:r>
              <a:rPr lang="en-GB"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rPr>
              <a:t>during the summer holidays</a:t>
            </a:r>
            <a:endParaRPr lang="en-US" altLang="en-US" sz="18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6858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a:extLst>
              <a:ext uri="{FF2B5EF4-FFF2-40B4-BE49-F238E27FC236}">
                <a16:creationId xmlns:a16="http://schemas.microsoft.com/office/drawing/2014/main" id="{1835A355-3665-0E25-483C-28B339BAB2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9"/>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985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F7836F4-AB6E-B46F-3F15-672CA9A8C4AA}"/>
              </a:ext>
            </a:extLst>
          </p:cNvPr>
          <p:cNvSpPr>
            <a:spLocks noGrp="1"/>
          </p:cNvSpPr>
          <p:nvPr>
            <p:ph type="title"/>
          </p:nvPr>
        </p:nvSpPr>
        <p:spPr>
          <a:xfrm>
            <a:off x="566382" y="456345"/>
            <a:ext cx="3111690" cy="3556097"/>
          </a:xfrm>
        </p:spPr>
        <p:txBody>
          <a:bodyPr anchor="b">
            <a:normAutofit fontScale="90000"/>
          </a:bodyPr>
          <a:lstStyle/>
          <a:p>
            <a:pPr algn="r"/>
            <a:r>
              <a:rPr lang="cy-GB" sz="4000" dirty="0">
                <a:solidFill>
                  <a:srgbClr val="FFFFFF"/>
                </a:solidFill>
              </a:rPr>
              <a:t>Meithrin Cymuned o Ddarllenwyr</a:t>
            </a:r>
            <a:br>
              <a:rPr lang="cy-GB" sz="4000" dirty="0">
                <a:solidFill>
                  <a:srgbClr val="FFFFFF"/>
                </a:solidFill>
              </a:rPr>
            </a:br>
            <a:r>
              <a:rPr lang="cy-GB" sz="4000" dirty="0">
                <a:solidFill>
                  <a:srgbClr val="FFFFFF"/>
                </a:solidFill>
              </a:rPr>
              <a:t> </a:t>
            </a:r>
            <a:br>
              <a:rPr lang="cy-GB" sz="4000" dirty="0">
                <a:solidFill>
                  <a:srgbClr val="FFFFFF"/>
                </a:solidFill>
              </a:rPr>
            </a:br>
            <a:r>
              <a:rPr lang="cy-GB" sz="4000" i="1" dirty="0" err="1">
                <a:solidFill>
                  <a:srgbClr val="FFFFFF"/>
                </a:solidFill>
              </a:rPr>
              <a:t>Nurturing</a:t>
            </a:r>
            <a:r>
              <a:rPr lang="cy-GB" sz="4000" i="1" dirty="0">
                <a:solidFill>
                  <a:srgbClr val="FFFFFF"/>
                </a:solidFill>
              </a:rPr>
              <a:t> a </a:t>
            </a:r>
            <a:r>
              <a:rPr lang="cy-GB" sz="4000" i="1" dirty="0" err="1">
                <a:solidFill>
                  <a:srgbClr val="FFFFFF"/>
                </a:solidFill>
              </a:rPr>
              <a:t>Community</a:t>
            </a:r>
            <a:r>
              <a:rPr lang="cy-GB" sz="4000" i="1" dirty="0">
                <a:solidFill>
                  <a:srgbClr val="FFFFFF"/>
                </a:solidFill>
              </a:rPr>
              <a:t> of </a:t>
            </a:r>
            <a:r>
              <a:rPr lang="cy-GB" sz="4000" i="1" dirty="0" err="1">
                <a:solidFill>
                  <a:srgbClr val="FFFFFF"/>
                </a:solidFill>
              </a:rPr>
              <a:t>Readers</a:t>
            </a:r>
            <a:r>
              <a:rPr lang="cy-GB" sz="4000" i="1" dirty="0">
                <a:solidFill>
                  <a:srgbClr val="FFFFFF"/>
                </a:solidFill>
              </a:rPr>
              <a:t>  </a:t>
            </a:r>
          </a:p>
        </p:txBody>
      </p:sp>
      <p:sp>
        <p:nvSpPr>
          <p:cNvPr id="3" name="Content Placeholder 2">
            <a:extLst>
              <a:ext uri="{FF2B5EF4-FFF2-40B4-BE49-F238E27FC236}">
                <a16:creationId xmlns:a16="http://schemas.microsoft.com/office/drawing/2014/main" id="{21AAA1CA-0C3D-88EF-10C5-721CCC3F7E3F}"/>
              </a:ext>
            </a:extLst>
          </p:cNvPr>
          <p:cNvSpPr>
            <a:spLocks noGrp="1"/>
          </p:cNvSpPr>
          <p:nvPr>
            <p:ph idx="1"/>
          </p:nvPr>
        </p:nvSpPr>
        <p:spPr>
          <a:xfrm>
            <a:off x="4688006" y="511389"/>
            <a:ext cx="3534770" cy="5848468"/>
          </a:xfrm>
        </p:spPr>
        <p:txBody>
          <a:bodyPr anchor="ctr">
            <a:normAutofit/>
          </a:bodyPr>
          <a:lstStyle/>
          <a:p>
            <a:pPr marL="0" indent="0">
              <a:buNone/>
            </a:pPr>
            <a:r>
              <a:rPr lang="cy-GB" sz="2000" dirty="0"/>
              <a:t>1. Dathliadau Diwrnod y Llyfr</a:t>
            </a:r>
          </a:p>
          <a:p>
            <a:pPr marL="0" indent="0">
              <a:buNone/>
            </a:pPr>
            <a:r>
              <a:rPr lang="cy-GB" sz="2000" dirty="0"/>
              <a:t>2. Cefnogi darllen yn y cartref </a:t>
            </a:r>
          </a:p>
          <a:p>
            <a:pPr marL="0" indent="0">
              <a:buNone/>
            </a:pPr>
            <a:r>
              <a:rPr lang="cy-GB" sz="2000" dirty="0"/>
              <a:t>3. Cyhoeddi </a:t>
            </a:r>
            <a:r>
              <a:rPr lang="cy-GB" sz="2000" dirty="0" err="1"/>
              <a:t>Comic</a:t>
            </a:r>
            <a:r>
              <a:rPr lang="cy-GB" sz="2000" dirty="0"/>
              <a:t> digidol Cyw </a:t>
            </a:r>
          </a:p>
          <a:p>
            <a:pPr marL="0" indent="0">
              <a:buNone/>
            </a:pPr>
            <a:r>
              <a:rPr lang="cy-GB" sz="2000" dirty="0"/>
              <a:t>4. Panel Pobl Ifanc </a:t>
            </a:r>
          </a:p>
          <a:p>
            <a:pPr marL="0" indent="0">
              <a:buNone/>
            </a:pPr>
            <a:endParaRPr lang="cy-GB" sz="2000" dirty="0"/>
          </a:p>
          <a:p>
            <a:pPr marL="457200" indent="-457200">
              <a:buAutoNum type="arabicPeriod"/>
            </a:pPr>
            <a:r>
              <a:rPr lang="cy-GB" sz="2000" b="1" i="1" dirty="0" err="1">
                <a:solidFill>
                  <a:schemeClr val="accent1"/>
                </a:solidFill>
              </a:rPr>
              <a:t>World</a:t>
            </a:r>
            <a:r>
              <a:rPr lang="cy-GB" sz="2000" b="1" i="1" dirty="0">
                <a:solidFill>
                  <a:schemeClr val="accent1"/>
                </a:solidFill>
              </a:rPr>
              <a:t> </a:t>
            </a:r>
            <a:r>
              <a:rPr lang="cy-GB" sz="2000" b="1" i="1" dirty="0" err="1">
                <a:solidFill>
                  <a:schemeClr val="accent1"/>
                </a:solidFill>
              </a:rPr>
              <a:t>Book</a:t>
            </a:r>
            <a:r>
              <a:rPr lang="cy-GB" sz="2000" b="1" i="1" dirty="0">
                <a:solidFill>
                  <a:schemeClr val="accent1"/>
                </a:solidFill>
              </a:rPr>
              <a:t> Day </a:t>
            </a:r>
            <a:r>
              <a:rPr lang="cy-GB" sz="2000" b="1" i="1" dirty="0" err="1">
                <a:solidFill>
                  <a:schemeClr val="accent1"/>
                </a:solidFill>
              </a:rPr>
              <a:t>celebrations</a:t>
            </a:r>
          </a:p>
          <a:p>
            <a:pPr marL="457200" indent="-457200">
              <a:buAutoNum type="arabicPeriod"/>
            </a:pPr>
            <a:r>
              <a:rPr lang="cy-GB" sz="2000" b="1" i="1" dirty="0" err="1">
                <a:solidFill>
                  <a:schemeClr val="accent1"/>
                </a:solidFill>
              </a:rPr>
              <a:t>Support</a:t>
            </a:r>
            <a:r>
              <a:rPr lang="cy-GB" sz="2000" b="1" i="1" dirty="0">
                <a:solidFill>
                  <a:schemeClr val="accent1"/>
                </a:solidFill>
              </a:rPr>
              <a:t> </a:t>
            </a:r>
            <a:r>
              <a:rPr lang="cy-GB" sz="2000" b="1" i="1" dirty="0" err="1">
                <a:solidFill>
                  <a:schemeClr val="accent1"/>
                </a:solidFill>
              </a:rPr>
              <a:t>reading</a:t>
            </a:r>
            <a:r>
              <a:rPr lang="cy-GB" sz="2000" b="1" i="1" dirty="0">
                <a:solidFill>
                  <a:schemeClr val="accent1"/>
                </a:solidFill>
              </a:rPr>
              <a:t> </a:t>
            </a:r>
            <a:r>
              <a:rPr lang="cy-GB" sz="2000" b="1" i="1" dirty="0" err="1">
                <a:solidFill>
                  <a:schemeClr val="accent1"/>
                </a:solidFill>
              </a:rPr>
              <a:t>in</a:t>
            </a:r>
            <a:r>
              <a:rPr lang="cy-GB" sz="2000" b="1" i="1" dirty="0">
                <a:solidFill>
                  <a:schemeClr val="accent1"/>
                </a:solidFill>
              </a:rPr>
              <a:t> the </a:t>
            </a:r>
            <a:r>
              <a:rPr lang="cy-GB" sz="2000" b="1" i="1" dirty="0" err="1">
                <a:solidFill>
                  <a:schemeClr val="accent1"/>
                </a:solidFill>
              </a:rPr>
              <a:t>home</a:t>
            </a:r>
            <a:r>
              <a:rPr lang="cy-GB" sz="2000" b="1" i="1" dirty="0">
                <a:solidFill>
                  <a:schemeClr val="accent1"/>
                </a:solidFill>
              </a:rPr>
              <a:t> </a:t>
            </a:r>
          </a:p>
          <a:p>
            <a:pPr marL="457200" indent="-457200">
              <a:buAutoNum type="arabicPeriod"/>
            </a:pPr>
            <a:r>
              <a:rPr lang="cy-GB" sz="2000" b="1" i="1" dirty="0" err="1">
                <a:solidFill>
                  <a:schemeClr val="accent1"/>
                </a:solidFill>
              </a:rPr>
              <a:t>Digitally</a:t>
            </a:r>
            <a:r>
              <a:rPr lang="cy-GB" sz="2000" b="1" i="1" dirty="0">
                <a:solidFill>
                  <a:schemeClr val="accent1"/>
                </a:solidFill>
              </a:rPr>
              <a:t> </a:t>
            </a:r>
            <a:r>
              <a:rPr lang="cy-GB" sz="2000" b="1" i="1" dirty="0" err="1">
                <a:solidFill>
                  <a:schemeClr val="accent1"/>
                </a:solidFill>
              </a:rPr>
              <a:t>publish</a:t>
            </a:r>
            <a:r>
              <a:rPr lang="cy-GB" sz="2000" b="1" i="1" dirty="0">
                <a:solidFill>
                  <a:schemeClr val="accent1"/>
                </a:solidFill>
              </a:rPr>
              <a:t> </a:t>
            </a:r>
            <a:r>
              <a:rPr lang="cy-GB" sz="2000" b="1" i="1" dirty="0" err="1">
                <a:solidFill>
                  <a:schemeClr val="accent1"/>
                </a:solidFill>
              </a:rPr>
              <a:t>Comic</a:t>
            </a:r>
            <a:r>
              <a:rPr lang="cy-GB" sz="2000" b="1" i="1" dirty="0">
                <a:solidFill>
                  <a:schemeClr val="accent1"/>
                </a:solidFill>
              </a:rPr>
              <a:t> Cyw  </a:t>
            </a:r>
          </a:p>
          <a:p>
            <a:pPr marL="457200" indent="-457200">
              <a:buAutoNum type="arabicPeriod"/>
            </a:pPr>
            <a:r>
              <a:rPr lang="cy-GB" sz="2000" b="1" i="1" dirty="0">
                <a:solidFill>
                  <a:schemeClr val="accent1"/>
                </a:solidFill>
              </a:rPr>
              <a:t>Young </a:t>
            </a:r>
            <a:r>
              <a:rPr lang="cy-GB" sz="2000" b="1" i="1" dirty="0" err="1">
                <a:solidFill>
                  <a:schemeClr val="accent1"/>
                </a:solidFill>
              </a:rPr>
              <a:t>People’s</a:t>
            </a:r>
            <a:r>
              <a:rPr lang="cy-GB" sz="2000" b="1" i="1" dirty="0">
                <a:solidFill>
                  <a:schemeClr val="accent1"/>
                </a:solidFill>
              </a:rPr>
              <a:t> Panel </a:t>
            </a:r>
          </a:p>
          <a:p>
            <a:pPr marL="457200" indent="-457200">
              <a:buAutoNum type="arabicPeriod"/>
            </a:pPr>
            <a:endParaRPr lang="cy-GB" sz="2000" b="1" i="1" dirty="0"/>
          </a:p>
          <a:p>
            <a:pPr marL="457200" indent="-457200">
              <a:buAutoNum type="arabicPeriod"/>
            </a:pPr>
            <a:endParaRPr lang="cy-GB" sz="2000" dirty="0"/>
          </a:p>
        </p:txBody>
      </p:sp>
      <p:pic>
        <p:nvPicPr>
          <p:cNvPr id="5" name="Picture 4" descr="A group of cartoon animals&#10;&#10;AI-generated content may be incorrect.">
            <a:extLst>
              <a:ext uri="{FF2B5EF4-FFF2-40B4-BE49-F238E27FC236}">
                <a16:creationId xmlns:a16="http://schemas.microsoft.com/office/drawing/2014/main" id="{4E8F2927-1BFA-AAA6-92B8-577DDE360506}"/>
              </a:ext>
            </a:extLst>
          </p:cNvPr>
          <p:cNvPicPr>
            <a:picLocks noChangeAspect="1"/>
          </p:cNvPicPr>
          <p:nvPr/>
        </p:nvPicPr>
        <p:blipFill>
          <a:blip r:embed="rId3"/>
          <a:stretch>
            <a:fillRect/>
          </a:stretch>
        </p:blipFill>
        <p:spPr>
          <a:xfrm>
            <a:off x="8787452" y="935325"/>
            <a:ext cx="2503993" cy="1408495"/>
          </a:xfrm>
          <a:prstGeom prst="rect">
            <a:avLst/>
          </a:prstGeom>
        </p:spPr>
      </p:pic>
      <p:pic>
        <p:nvPicPr>
          <p:cNvPr id="10" name="Picture 9" descr="A book with cartoon characters on it&#10;&#10;AI-generated content may be incorrect.">
            <a:extLst>
              <a:ext uri="{FF2B5EF4-FFF2-40B4-BE49-F238E27FC236}">
                <a16:creationId xmlns:a16="http://schemas.microsoft.com/office/drawing/2014/main" id="{58F56A24-F141-D248-363B-57FA70A42497}"/>
              </a:ext>
            </a:extLst>
          </p:cNvPr>
          <p:cNvPicPr>
            <a:picLocks noChangeAspect="1"/>
          </p:cNvPicPr>
          <p:nvPr/>
        </p:nvPicPr>
        <p:blipFill>
          <a:blip r:embed="rId4"/>
          <a:stretch>
            <a:fillRect/>
          </a:stretch>
        </p:blipFill>
        <p:spPr>
          <a:xfrm>
            <a:off x="9453597" y="2685061"/>
            <a:ext cx="1171703" cy="1487878"/>
          </a:xfrm>
          <a:prstGeom prst="rect">
            <a:avLst/>
          </a:prstGeom>
        </p:spPr>
      </p:pic>
      <p:pic>
        <p:nvPicPr>
          <p:cNvPr id="7" name="Picture 6" descr="A close-up of a logo&#10;&#10;AI-generated content may be incorrect.">
            <a:extLst>
              <a:ext uri="{FF2B5EF4-FFF2-40B4-BE49-F238E27FC236}">
                <a16:creationId xmlns:a16="http://schemas.microsoft.com/office/drawing/2014/main" id="{7FC44671-6B21-9E21-0420-C016F1EE4151}"/>
              </a:ext>
            </a:extLst>
          </p:cNvPr>
          <p:cNvPicPr>
            <a:picLocks noChangeAspect="1"/>
          </p:cNvPicPr>
          <p:nvPr/>
        </p:nvPicPr>
        <p:blipFill>
          <a:blip r:embed="rId5"/>
          <a:stretch>
            <a:fillRect/>
          </a:stretch>
        </p:blipFill>
        <p:spPr>
          <a:xfrm>
            <a:off x="8787452" y="4765086"/>
            <a:ext cx="2503993" cy="969287"/>
          </a:xfrm>
          <a:prstGeom prst="rect">
            <a:avLst/>
          </a:prstGeom>
        </p:spPr>
      </p:pic>
    </p:spTree>
    <p:extLst>
      <p:ext uri="{BB962C8B-B14F-4D97-AF65-F5344CB8AC3E}">
        <p14:creationId xmlns:p14="http://schemas.microsoft.com/office/powerpoint/2010/main" val="681172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BE7C6E-7A7A-9168-9299-065A45D8FD50}"/>
            </a:ext>
          </a:extLst>
        </p:cNvPr>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8F5FE839-D3DA-E800-9B02-258E9DC84D17}"/>
              </a:ext>
            </a:extLst>
          </p:cNvPr>
          <p:cNvSpPr>
            <a:spLocks noGrp="1"/>
          </p:cNvSpPr>
          <p:nvPr>
            <p:ph type="title"/>
          </p:nvPr>
        </p:nvSpPr>
        <p:spPr>
          <a:xfrm>
            <a:off x="144379" y="3532472"/>
            <a:ext cx="1586216" cy="1055309"/>
          </a:xfrm>
        </p:spPr>
        <p:txBody>
          <a:bodyPr vert="horz" lIns="91440" tIns="45720" rIns="91440" bIns="45720" rtlCol="0" anchor="t">
            <a:noAutofit/>
          </a:bodyPr>
          <a:lstStyle/>
          <a:p>
            <a:pPr algn="r"/>
            <a:r>
              <a:rPr lang="en-US" sz="2800" b="1" kern="1200" dirty="0">
                <a:solidFill>
                  <a:schemeClr val="tx1"/>
                </a:solidFill>
                <a:latin typeface="+mj-lt"/>
                <a:ea typeface="+mj-ea"/>
                <a:cs typeface="+mj-cs"/>
              </a:rPr>
              <a:t>Panel </a:t>
            </a:r>
            <a:r>
              <a:rPr lang="en-US" sz="2800" b="1" kern="1200" dirty="0" err="1">
                <a:solidFill>
                  <a:schemeClr val="tx1"/>
                </a:solidFill>
                <a:latin typeface="+mj-lt"/>
                <a:ea typeface="+mj-ea"/>
                <a:cs typeface="+mj-cs"/>
              </a:rPr>
              <a:t>Pobl</a:t>
            </a:r>
            <a:r>
              <a:rPr lang="en-US" sz="2800" b="1" kern="1200" dirty="0">
                <a:solidFill>
                  <a:schemeClr val="tx1"/>
                </a:solidFill>
                <a:latin typeface="+mj-lt"/>
                <a:ea typeface="+mj-ea"/>
                <a:cs typeface="+mj-cs"/>
              </a:rPr>
              <a:t> </a:t>
            </a:r>
            <a:r>
              <a:rPr lang="en-US" sz="2800" b="1" kern="1200" dirty="0" err="1">
                <a:solidFill>
                  <a:schemeClr val="tx1"/>
                </a:solidFill>
                <a:latin typeface="+mj-lt"/>
                <a:ea typeface="+mj-ea"/>
                <a:cs typeface="+mj-cs"/>
              </a:rPr>
              <a:t>Ifanc</a:t>
            </a:r>
            <a:br>
              <a:rPr lang="en-US" sz="2800" b="1" kern="1200" dirty="0">
                <a:solidFill>
                  <a:schemeClr val="tx1"/>
                </a:solidFill>
                <a:latin typeface="+mj-lt"/>
                <a:ea typeface="+mj-ea"/>
                <a:cs typeface="+mj-cs"/>
              </a:rPr>
            </a:br>
            <a:r>
              <a:rPr lang="en-US" sz="2800" b="1" i="1" kern="1200" dirty="0">
                <a:solidFill>
                  <a:schemeClr val="accent1"/>
                </a:solidFill>
                <a:latin typeface="+mj-lt"/>
                <a:ea typeface="+mj-ea"/>
                <a:cs typeface="+mj-cs"/>
              </a:rPr>
              <a:t>Young People’s Panel </a:t>
            </a:r>
          </a:p>
        </p:txBody>
      </p:sp>
      <p:pic>
        <p:nvPicPr>
          <p:cNvPr id="6146" name="Picture 2" descr="A collage of a group of people&#10;&#10;AI-generated content may be incorrect.">
            <a:extLst>
              <a:ext uri="{FF2B5EF4-FFF2-40B4-BE49-F238E27FC236}">
                <a16:creationId xmlns:a16="http://schemas.microsoft.com/office/drawing/2014/main" id="{994943A5-42EC-A1EB-0899-148539C71F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6592" y="917713"/>
            <a:ext cx="11139778" cy="25342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6E55983-EB94-F6B2-0417-81D7303149E3}"/>
              </a:ext>
            </a:extLst>
          </p:cNvPr>
          <p:cNvSpPr txBox="1"/>
          <p:nvPr/>
        </p:nvSpPr>
        <p:spPr>
          <a:xfrm>
            <a:off x="1730595" y="3901117"/>
            <a:ext cx="4747207" cy="2384179"/>
          </a:xfrm>
          <a:prstGeom prst="rect">
            <a:avLst/>
          </a:prstGeom>
        </p:spPr>
        <p:txBody>
          <a:bodyPr vert="horz" lIns="91440" tIns="45720" rIns="91440" bIns="45720" rtlCol="0" anchor="t">
            <a:normAutofit/>
          </a:bodyPr>
          <a:lstStyle/>
          <a:p>
            <a:pPr marL="342900" indent="-228600">
              <a:lnSpc>
                <a:spcPct val="90000"/>
              </a:lnSpc>
              <a:buFont typeface="Arial" panose="020B0604020202020204" pitchFamily="34" charset="0"/>
              <a:buChar char="•"/>
            </a:pPr>
            <a:r>
              <a:rPr lang="en-US" dirty="0" err="1">
                <a:latin typeface="Calibri" panose="020F0502020204030204" pitchFamily="34" charset="0"/>
                <a:ea typeface="Calibri" panose="020F0502020204030204" pitchFamily="34" charset="0"/>
                <a:cs typeface="Calibri" panose="020F0502020204030204" pitchFamily="34" charset="0"/>
              </a:rPr>
              <a:t>Rhannu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awgrymiadau</a:t>
            </a:r>
            <a:r>
              <a:rPr lang="en-US" dirty="0">
                <a:latin typeface="Calibri" panose="020F0502020204030204" pitchFamily="34" charset="0"/>
                <a:ea typeface="Calibri" panose="020F0502020204030204" pitchFamily="34" charset="0"/>
                <a:cs typeface="Calibri" panose="020F0502020204030204" pitchFamily="34" charset="0"/>
              </a:rPr>
              <a:t> am </a:t>
            </a:r>
            <a:r>
              <a:rPr lang="en-US" b="1" dirty="0" err="1">
                <a:latin typeface="Calibri" panose="020F0502020204030204" pitchFamily="34" charset="0"/>
                <a:ea typeface="Calibri" panose="020F0502020204030204" pitchFamily="34" charset="0"/>
                <a:cs typeface="Calibri" panose="020F0502020204030204" pitchFamily="34" charset="0"/>
              </a:rPr>
              <a:t>restrau</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darllen</a:t>
            </a:r>
            <a:r>
              <a:rPr lang="en-US" dirty="0">
                <a:latin typeface="Calibri" panose="020F0502020204030204" pitchFamily="34" charset="0"/>
                <a:ea typeface="Calibri" panose="020F0502020204030204" pitchFamily="34" charset="0"/>
                <a:cs typeface="Calibri" panose="020F0502020204030204" pitchFamily="34" charset="0"/>
              </a:rPr>
              <a:t>.</a:t>
            </a:r>
          </a:p>
          <a:p>
            <a:pPr marL="342900" indent="-228600">
              <a:lnSpc>
                <a:spcPct val="90000"/>
              </a:lnSpc>
              <a:buFont typeface="Arial" panose="020B0604020202020204" pitchFamily="34" charset="0"/>
              <a:buChar char="•"/>
            </a:pPr>
            <a:r>
              <a:rPr lang="en-US" dirty="0" err="1">
                <a:latin typeface="Calibri" panose="020F0502020204030204" pitchFamily="34" charset="0"/>
                <a:ea typeface="Calibri" panose="020F0502020204030204" pitchFamily="34" charset="0"/>
                <a:cs typeface="Calibri" panose="020F0502020204030204" pitchFamily="34" charset="0"/>
              </a:rPr>
              <a:t>Archwilio</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ffyrdd</a:t>
            </a:r>
            <a:r>
              <a:rPr lang="en-US" dirty="0">
                <a:latin typeface="Calibri" panose="020F0502020204030204" pitchFamily="34" charset="0"/>
                <a:ea typeface="Calibri" panose="020F0502020204030204" pitchFamily="34" charset="0"/>
                <a:cs typeface="Calibri" panose="020F0502020204030204" pitchFamily="34" charset="0"/>
              </a:rPr>
              <a:t> newydd o </a:t>
            </a:r>
            <a:r>
              <a:rPr lang="en-US" b="1" dirty="0" err="1">
                <a:latin typeface="Calibri" panose="020F0502020204030204" pitchFamily="34" charset="0"/>
                <a:ea typeface="Calibri" panose="020F0502020204030204" pitchFamily="34" charset="0"/>
                <a:cs typeface="Calibri" panose="020F0502020204030204" pitchFamily="34" charset="0"/>
              </a:rPr>
              <a:t>gyfuno</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darllen</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creadigrwydd</a:t>
            </a:r>
            <a:r>
              <a:rPr lang="en-US" b="1" dirty="0">
                <a:latin typeface="Calibri" panose="020F0502020204030204" pitchFamily="34" charset="0"/>
                <a:ea typeface="Calibri" panose="020F0502020204030204" pitchFamily="34" charset="0"/>
                <a:cs typeface="Calibri" panose="020F0502020204030204" pitchFamily="34" charset="0"/>
              </a:rPr>
              <a:t> a </a:t>
            </a:r>
            <a:r>
              <a:rPr lang="en-US" b="1" dirty="0" err="1">
                <a:latin typeface="Calibri" panose="020F0502020204030204" pitchFamily="34" charset="0"/>
                <a:ea typeface="Calibri" panose="020F0502020204030204" pitchFamily="34" charset="0"/>
                <a:cs typeface="Calibri" panose="020F0502020204030204" pitchFamily="34" charset="0"/>
              </a:rPr>
              <a:t>thechnoleg</a:t>
            </a:r>
            <a:r>
              <a:rPr lang="en-US" dirty="0">
                <a:latin typeface="Calibri" panose="020F0502020204030204" pitchFamily="34" charset="0"/>
                <a:ea typeface="Calibri" panose="020F0502020204030204" pitchFamily="34" charset="0"/>
                <a:cs typeface="Calibri" panose="020F0502020204030204" pitchFamily="34" charset="0"/>
              </a:rPr>
              <a:t>.</a:t>
            </a:r>
          </a:p>
          <a:p>
            <a:pPr marL="342900" indent="-22860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Creu </a:t>
            </a:r>
            <a:r>
              <a:rPr lang="en-US" b="1" dirty="0" err="1">
                <a:latin typeface="Calibri" panose="020F0502020204030204" pitchFamily="34" charset="0"/>
                <a:ea typeface="Calibri" panose="020F0502020204030204" pitchFamily="34" charset="0"/>
                <a:cs typeface="Calibri" panose="020F0502020204030204" pitchFamily="34" charset="0"/>
              </a:rPr>
              <a:t>cynnwys</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creadigol</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sy’n</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hyrwyddo</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darllen</a:t>
            </a:r>
            <a:r>
              <a:rPr lang="en-US" b="1"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mewn</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ffyrdd</a:t>
            </a:r>
            <a:r>
              <a:rPr lang="en-US" dirty="0">
                <a:latin typeface="Calibri" panose="020F0502020204030204" pitchFamily="34" charset="0"/>
                <a:ea typeface="Calibri" panose="020F0502020204030204" pitchFamily="34" charset="0"/>
                <a:cs typeface="Calibri" panose="020F0502020204030204" pitchFamily="34" charset="0"/>
              </a:rPr>
              <a:t> modern a </a:t>
            </a:r>
            <a:r>
              <a:rPr lang="en-US" dirty="0" err="1">
                <a:latin typeface="Calibri" panose="020F0502020204030204" pitchFamily="34" charset="0"/>
                <a:ea typeface="Calibri" panose="020F0502020204030204" pitchFamily="34" charset="0"/>
                <a:cs typeface="Calibri" panose="020F0502020204030204" pitchFamily="34" charset="0"/>
              </a:rPr>
              <a:t>deniadol</a:t>
            </a:r>
            <a:r>
              <a:rPr lang="en-US" dirty="0">
                <a:latin typeface="Calibri" panose="020F0502020204030204" pitchFamily="34" charset="0"/>
                <a:ea typeface="Calibri" panose="020F0502020204030204" pitchFamily="34" charset="0"/>
                <a:cs typeface="Calibri" panose="020F0502020204030204" pitchFamily="34" charset="0"/>
              </a:rPr>
              <a:t>.</a:t>
            </a:r>
          </a:p>
          <a:p>
            <a:pPr marL="342900" indent="-228600">
              <a:lnSpc>
                <a:spcPct val="90000"/>
              </a:lnSpc>
              <a:buFont typeface="Arial" panose="020B0604020202020204" pitchFamily="34" charset="0"/>
              <a:buChar char="•"/>
            </a:pPr>
            <a:r>
              <a:rPr lang="en-US" dirty="0" err="1">
                <a:latin typeface="Calibri" panose="020F0502020204030204" pitchFamily="34" charset="0"/>
                <a:ea typeface="Calibri" panose="020F0502020204030204" pitchFamily="34" charset="0"/>
                <a:cs typeface="Calibri" panose="020F0502020204030204" pitchFamily="34" charset="0"/>
              </a:rPr>
              <a:t>Dethol</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rhestrau</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byrion</a:t>
            </a:r>
            <a:r>
              <a:rPr lang="en-US"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Gwobrau</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err="1">
                <a:latin typeface="Calibri" panose="020F0502020204030204" pitchFamily="34" charset="0"/>
                <a:ea typeface="Calibri" panose="020F0502020204030204" pitchFamily="34" charset="0"/>
                <a:cs typeface="Calibri" panose="020F0502020204030204" pitchFamily="34" charset="0"/>
              </a:rPr>
              <a:t>Clawr</a:t>
            </a:r>
            <a:r>
              <a:rPr lang="en-US" b="1" dirty="0">
                <a:latin typeface="Calibri" panose="020F0502020204030204" pitchFamily="34" charset="0"/>
                <a:ea typeface="Calibri" panose="020F0502020204030204" pitchFamily="34" charset="0"/>
                <a:cs typeface="Calibri" panose="020F0502020204030204" pitchFamily="34" charset="0"/>
              </a:rPr>
              <a:t> y </a:t>
            </a:r>
            <a:r>
              <a:rPr lang="en-US" b="1" dirty="0" err="1">
                <a:latin typeface="Calibri" panose="020F0502020204030204" pitchFamily="34" charset="0"/>
                <a:ea typeface="Calibri" panose="020F0502020204030204" pitchFamily="34" charset="0"/>
                <a:cs typeface="Calibri" panose="020F0502020204030204" pitchFamily="34" charset="0"/>
              </a:rPr>
              <a:t>Flwyddyn</a:t>
            </a:r>
            <a:r>
              <a:rPr lang="en-US" dirty="0">
                <a:latin typeface="Calibri" panose="020F0502020204030204" pitchFamily="34" charset="0"/>
                <a:ea typeface="Calibri" panose="020F0502020204030204" pitchFamily="34" charset="0"/>
                <a:cs typeface="Calibri" panose="020F0502020204030204" pitchFamily="34" charset="0"/>
              </a:rPr>
              <a:t>. </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endParaRPr kumimoji="0" lang="en-US" sz="2000" i="0" u="none" strike="noStrike" cap="none" spc="0" normalizeH="0" baseline="0" noProof="0" dirty="0">
              <a:ln>
                <a:noFill/>
              </a:ln>
              <a:effectLst/>
              <a:uLnTx/>
              <a:uFillTx/>
            </a:endParaRPr>
          </a:p>
        </p:txBody>
      </p:sp>
      <p:sp>
        <p:nvSpPr>
          <p:cNvPr id="6153" name="Rectangle 6152">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304A7BE-6C9A-2A18-0EC2-AC9D12514C71}"/>
              </a:ext>
            </a:extLst>
          </p:cNvPr>
          <p:cNvSpPr txBox="1"/>
          <p:nvPr/>
        </p:nvSpPr>
        <p:spPr>
          <a:xfrm>
            <a:off x="6722589" y="3811013"/>
            <a:ext cx="4973781"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Share advice about </a:t>
            </a:r>
            <a:r>
              <a:rPr kumimoji="0" lang="en-GB" b="1" i="1" u="none" strike="noStrike" kern="1200" cap="none" spc="0" normalizeH="0" baseline="0" noProof="0" dirty="0">
                <a:ln>
                  <a:noFill/>
                </a:ln>
                <a:solidFill>
                  <a:schemeClr val="accent1"/>
                </a:solidFill>
                <a:effectLst/>
                <a:uLnTx/>
                <a:uFillTx/>
                <a:latin typeface="Calibri" panose="020F0502020204030204"/>
                <a:ea typeface="+mn-ea"/>
                <a:cs typeface="+mn-cs"/>
              </a:rPr>
              <a:t>reading lists</a:t>
            </a: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Explore new ways of </a:t>
            </a:r>
            <a:r>
              <a:rPr kumimoji="0" lang="en-GB" b="1" i="1" u="none" strike="noStrike" kern="1200" cap="none" spc="0" normalizeH="0" baseline="0" noProof="0" dirty="0">
                <a:ln>
                  <a:noFill/>
                </a:ln>
                <a:solidFill>
                  <a:schemeClr val="accent1"/>
                </a:solidFill>
                <a:effectLst/>
                <a:uLnTx/>
                <a:uFillTx/>
                <a:latin typeface="Calibri" panose="020F0502020204030204"/>
                <a:ea typeface="+mn-ea"/>
                <a:cs typeface="+mn-cs"/>
              </a:rPr>
              <a:t>combining reading, creativity and technology</a:t>
            </a: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Create </a:t>
            </a:r>
            <a:r>
              <a:rPr kumimoji="0" lang="en-GB" b="1" i="1" u="none" strike="noStrike" kern="1200" cap="none" spc="0" normalizeH="0" baseline="0" noProof="0" dirty="0">
                <a:ln>
                  <a:noFill/>
                </a:ln>
                <a:solidFill>
                  <a:schemeClr val="accent1"/>
                </a:solidFill>
                <a:effectLst/>
                <a:uLnTx/>
                <a:uFillTx/>
                <a:latin typeface="Calibri" panose="020F0502020204030204"/>
                <a:ea typeface="+mn-ea"/>
                <a:cs typeface="+mn-cs"/>
              </a:rPr>
              <a:t>creative content that promotes reading </a:t>
            </a: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in modern and engaging ways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1" u="none" strike="noStrike" kern="1200" cap="none" spc="0" normalizeH="0" baseline="0" noProof="0" dirty="0">
                <a:ln>
                  <a:noFill/>
                </a:ln>
                <a:solidFill>
                  <a:schemeClr val="accent1"/>
                </a:solidFill>
                <a:effectLst/>
                <a:uLnTx/>
                <a:uFillTx/>
                <a:latin typeface="Calibri" panose="020F0502020204030204"/>
                <a:ea typeface="+mn-ea"/>
                <a:cs typeface="+mn-cs"/>
              </a:rPr>
              <a:t>Cover of the Year Awards </a:t>
            </a:r>
            <a:r>
              <a:rPr kumimoji="0" lang="en-GB" i="1" u="none" strike="noStrike" kern="1200" cap="none" spc="0" normalizeH="0" baseline="0" noProof="0" dirty="0">
                <a:ln>
                  <a:noFill/>
                </a:ln>
                <a:solidFill>
                  <a:schemeClr val="accent1"/>
                </a:solidFill>
                <a:effectLst/>
                <a:uLnTx/>
                <a:uFillTx/>
                <a:latin typeface="Calibri" panose="020F0502020204030204"/>
                <a:ea typeface="+mn-ea"/>
                <a:cs typeface="+mn-cs"/>
              </a:rPr>
              <a:t>shortlists selected</a:t>
            </a:r>
            <a:r>
              <a:rPr lang="en-GB" i="1" dirty="0">
                <a:solidFill>
                  <a:schemeClr val="accent1"/>
                </a:solidFill>
                <a:latin typeface="Calibri" panose="020F0502020204030204"/>
              </a:rPr>
              <a:t> by panel members. </a:t>
            </a:r>
            <a:endParaRPr kumimoji="0" lang="en-US" i="1" u="none" strike="noStrike" kern="1200" cap="none" spc="0" normalizeH="0" baseline="0" noProof="0" dirty="0">
              <a:ln>
                <a:noFill/>
              </a:ln>
              <a:solidFill>
                <a:schemeClr val="accent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7196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Reading comprehension">
            <a:extLst>
              <a:ext uri="{FF2B5EF4-FFF2-40B4-BE49-F238E27FC236}">
                <a16:creationId xmlns:a16="http://schemas.microsoft.com/office/drawing/2014/main" id="{6F4F8D42-1F15-33D2-CBD2-F25A4D39B6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9976" y="767645"/>
            <a:ext cx="5592818" cy="2667343"/>
          </a:xfrm>
          <a:prstGeom prst="rect">
            <a:avLst/>
          </a:prstGeom>
          <a:noFill/>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3B622A-A3AE-AF4A-DF4F-1A29E602C1A9}"/>
              </a:ext>
            </a:extLst>
          </p:cNvPr>
          <p:cNvSpPr>
            <a:spLocks noGrp="1"/>
          </p:cNvSpPr>
          <p:nvPr>
            <p:ph idx="1"/>
          </p:nvPr>
        </p:nvSpPr>
        <p:spPr>
          <a:xfrm>
            <a:off x="5439965" y="4212709"/>
            <a:ext cx="5605390" cy="2001821"/>
          </a:xfrm>
        </p:spPr>
        <p:txBody>
          <a:bodyPr vert="horz" lIns="91440" tIns="45720" rIns="91440" bIns="45720" rtlCol="0" anchor="t">
            <a:normAutofit/>
          </a:bodyPr>
          <a:lstStyle/>
          <a:p>
            <a:pPr marL="0" indent="0">
              <a:buNone/>
            </a:pPr>
            <a:r>
              <a:rPr lang="cy-GB" sz="1800" dirty="0"/>
              <a:t>Ystadegyn syfrdanol yw mai dim ond tua un o bob tri phlentyn (oddeutu 34.6%) rhwng 8 a 18 oed yn y DU sy’n mwynhau darllen yn eu hamser rhydd, sef y lefel isaf a gofnodwyd erioed gan yr Ymddiriedolaeth Llythrennedd Genedlaethol. Mae hyn yn tynnu sylw at “argyfwng darllen er pleser.”</a:t>
            </a:r>
          </a:p>
        </p:txBody>
      </p:sp>
      <p:sp>
        <p:nvSpPr>
          <p:cNvPr id="2" name="TextBox 1">
            <a:extLst>
              <a:ext uri="{FF2B5EF4-FFF2-40B4-BE49-F238E27FC236}">
                <a16:creationId xmlns:a16="http://schemas.microsoft.com/office/drawing/2014/main" id="{29DAA94C-FA39-406D-CB44-5FB85E7D5143}"/>
              </a:ext>
            </a:extLst>
          </p:cNvPr>
          <p:cNvSpPr txBox="1"/>
          <p:nvPr/>
        </p:nvSpPr>
        <p:spPr>
          <a:xfrm>
            <a:off x="411383" y="2574960"/>
            <a:ext cx="3831538" cy="2554545"/>
          </a:xfrm>
          <a:prstGeom prst="rect">
            <a:avLst/>
          </a:prstGeom>
          <a:noFill/>
        </p:spPr>
        <p:txBody>
          <a:bodyPr wrap="square">
            <a:spAutoFit/>
          </a:bodyPr>
          <a:lstStyle/>
          <a:p>
            <a:r>
              <a:rPr lang="en-GB" sz="2000" i="1" dirty="0">
                <a:solidFill>
                  <a:schemeClr val="bg2"/>
                </a:solidFill>
                <a:latin typeface="Calibri" panose="020F0502020204030204" pitchFamily="34" charset="0"/>
                <a:ea typeface="Calibri" panose="020F0502020204030204" pitchFamily="34" charset="0"/>
                <a:cs typeface="Calibri" panose="020F0502020204030204" pitchFamily="34" charset="0"/>
              </a:rPr>
              <a:t>A shocking statistic is that only about one in three children (around 34.6%) aged 8-18 in the UK enjoy reading in their free time, the lowest level recorded by the National Literacy Trust, highlighting a significant "reading for pleasure crisis"</a:t>
            </a:r>
            <a:endParaRPr lang="cy-GB" sz="2000" i="1" dirty="0">
              <a:solidFill>
                <a:schemeClr val="bg2"/>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9829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5E836335-6CD7-FA4C-CA37-3FB03EA7D47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kern="1200" dirty="0" err="1">
                <a:solidFill>
                  <a:srgbClr val="FFFFFF"/>
                </a:solidFill>
                <a:latin typeface="+mj-lt"/>
                <a:ea typeface="+mj-ea"/>
                <a:cs typeface="+mj-cs"/>
              </a:rPr>
              <a:t>Sicrhau</a:t>
            </a:r>
            <a:r>
              <a:rPr lang="en-US" sz="3700" kern="1200" dirty="0">
                <a:solidFill>
                  <a:srgbClr val="FFFFFF"/>
                </a:solidFill>
                <a:latin typeface="+mj-lt"/>
                <a:ea typeface="+mj-ea"/>
                <a:cs typeface="+mj-cs"/>
              </a:rPr>
              <a:t> </a:t>
            </a:r>
            <a:r>
              <a:rPr lang="en-US" sz="3700" kern="1200" dirty="0" err="1">
                <a:solidFill>
                  <a:srgbClr val="FFFFFF"/>
                </a:solidFill>
                <a:latin typeface="+mj-lt"/>
                <a:ea typeface="+mj-ea"/>
                <a:cs typeface="+mj-cs"/>
              </a:rPr>
              <a:t>cyfleoedd</a:t>
            </a:r>
            <a:r>
              <a:rPr lang="en-US" sz="3700" kern="1200" dirty="0">
                <a:solidFill>
                  <a:srgbClr val="FFFFFF"/>
                </a:solidFill>
                <a:latin typeface="+mj-lt"/>
                <a:ea typeface="+mj-ea"/>
                <a:cs typeface="+mj-cs"/>
              </a:rPr>
              <a:t> am </a:t>
            </a:r>
            <a:r>
              <a:rPr lang="en-US" sz="3700" kern="1200" dirty="0" err="1">
                <a:solidFill>
                  <a:srgbClr val="FFFFFF"/>
                </a:solidFill>
                <a:latin typeface="+mj-lt"/>
                <a:ea typeface="+mj-ea"/>
                <a:cs typeface="+mj-cs"/>
              </a:rPr>
              <a:t>gynnydd</a:t>
            </a:r>
            <a:r>
              <a:rPr lang="en-US" sz="3700" kern="1200" dirty="0">
                <a:solidFill>
                  <a:srgbClr val="FFFFFF"/>
                </a:solidFill>
                <a:latin typeface="+mj-lt"/>
                <a:ea typeface="+mj-ea"/>
                <a:cs typeface="+mj-cs"/>
              </a:rPr>
              <a:t> a </a:t>
            </a:r>
            <a:r>
              <a:rPr lang="en-US" sz="3700" kern="1200" dirty="0" err="1">
                <a:solidFill>
                  <a:srgbClr val="FFFFFF"/>
                </a:solidFill>
                <a:latin typeface="+mj-lt"/>
                <a:ea typeface="+mj-ea"/>
                <a:cs typeface="+mj-cs"/>
              </a:rPr>
              <a:t>chyrhaeddiad</a:t>
            </a:r>
            <a:r>
              <a:rPr lang="en-US" sz="3700" kern="1200" dirty="0">
                <a:solidFill>
                  <a:srgbClr val="FFFFFF"/>
                </a:solidFill>
                <a:latin typeface="+mj-lt"/>
                <a:ea typeface="+mj-ea"/>
                <a:cs typeface="+mj-cs"/>
              </a:rPr>
              <a:t> </a:t>
            </a:r>
          </a:p>
        </p:txBody>
      </p:sp>
      <p:sp>
        <p:nvSpPr>
          <p:cNvPr id="8" name="TextBox 7">
            <a:extLst>
              <a:ext uri="{FF2B5EF4-FFF2-40B4-BE49-F238E27FC236}">
                <a16:creationId xmlns:a16="http://schemas.microsoft.com/office/drawing/2014/main" id="{09B473A8-4848-2746-B79A-69EEE08E6DF9}"/>
              </a:ext>
            </a:extLst>
          </p:cNvPr>
          <p:cNvSpPr txBox="1"/>
          <p:nvPr/>
        </p:nvSpPr>
        <p:spPr>
          <a:xfrm>
            <a:off x="660042" y="806824"/>
            <a:ext cx="2919738" cy="1494117"/>
          </a:xfrm>
          <a:prstGeom prst="rect">
            <a:avLst/>
          </a:prstGeom>
        </p:spPr>
        <p:txBody>
          <a:bodyPr vert="horz" lIns="91440" tIns="45720" rIns="91440" bIns="45720" rtlCol="0" anchor="b">
            <a:normAutofit/>
          </a:bodyPr>
          <a:lstStyle/>
          <a:p>
            <a:pPr>
              <a:lnSpc>
                <a:spcPct val="90000"/>
              </a:lnSpc>
              <a:spcBef>
                <a:spcPts val="1000"/>
              </a:spcBef>
            </a:pPr>
            <a:r>
              <a:rPr lang="en-US" sz="2000" i="1" kern="1200">
                <a:solidFill>
                  <a:srgbClr val="FFFFFF"/>
                </a:solidFill>
                <a:latin typeface="+mn-lt"/>
                <a:ea typeface="+mn-ea"/>
                <a:cs typeface="+mn-cs"/>
              </a:rPr>
              <a:t>Ensuring opportunities for progress and achievement</a:t>
            </a:r>
          </a:p>
        </p:txBody>
      </p:sp>
      <p:pic>
        <p:nvPicPr>
          <p:cNvPr id="5" name="Content Placeholder 4" descr="A circular chart with text&#10;&#10;AI-generated content may be incorrect.">
            <a:extLst>
              <a:ext uri="{FF2B5EF4-FFF2-40B4-BE49-F238E27FC236}">
                <a16:creationId xmlns:a16="http://schemas.microsoft.com/office/drawing/2014/main" id="{CC29F807-EB7A-DA03-FE12-D8F14D430C53}"/>
              </a:ext>
            </a:extLst>
          </p:cNvPr>
          <p:cNvPicPr>
            <a:picLocks noChangeAspect="1"/>
          </p:cNvPicPr>
          <p:nvPr/>
        </p:nvPicPr>
        <p:blipFill>
          <a:blip r:embed="rId3">
            <a:extLst>
              <a:ext uri="{28A0092B-C50C-407E-A947-70E740481C1C}">
                <a14:useLocalDpi xmlns:a14="http://schemas.microsoft.com/office/drawing/2010/main" val="0"/>
              </a:ext>
            </a:extLst>
          </a:blip>
          <a:srcRect l="5062" r="904"/>
          <a:stretch>
            <a:fillRect/>
          </a:stretch>
        </p:blipFill>
        <p:spPr>
          <a:xfrm>
            <a:off x="5144537" y="467208"/>
            <a:ext cx="5941530" cy="5923584"/>
          </a:xfrm>
          <a:prstGeom prst="rect">
            <a:avLst/>
          </a:prstGeom>
        </p:spPr>
      </p:pic>
    </p:spTree>
    <p:extLst>
      <p:ext uri="{BB962C8B-B14F-4D97-AF65-F5344CB8AC3E}">
        <p14:creationId xmlns:p14="http://schemas.microsoft.com/office/powerpoint/2010/main" val="2431075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roup of children posing for a photo&#10;&#10;Description automatically generated">
            <a:extLst>
              <a:ext uri="{FF2B5EF4-FFF2-40B4-BE49-F238E27FC236}">
                <a16:creationId xmlns:a16="http://schemas.microsoft.com/office/drawing/2014/main" id="{03D5EA3D-F16C-E0B5-F705-E23C68FB2369}"/>
              </a:ext>
            </a:extLst>
          </p:cNvPr>
          <p:cNvPicPr>
            <a:picLocks noChangeAspect="1"/>
          </p:cNvPicPr>
          <p:nvPr/>
        </p:nvPicPr>
        <p:blipFill rotWithShape="1">
          <a:blip r:embed="rId3">
            <a:extLst>
              <a:ext uri="{28A0092B-C50C-407E-A947-70E740481C1C}">
                <a14:useLocalDpi xmlns:a14="http://schemas.microsoft.com/office/drawing/2010/main" val="0"/>
              </a:ext>
            </a:extLst>
          </a:blip>
          <a:srcRect b="340"/>
          <a:stretch>
            <a:fillRect/>
          </a:stretch>
        </p:blipFill>
        <p:spPr>
          <a:xfrm>
            <a:off x="20" y="10"/>
            <a:ext cx="2970445" cy="3383269"/>
          </a:xfrm>
          <a:prstGeom prst="rect">
            <a:avLst/>
          </a:prstGeom>
        </p:spPr>
      </p:pic>
      <p:pic>
        <p:nvPicPr>
          <p:cNvPr id="10" name="Llun 8" descr="Llun yn cynnwys dillad, person, dysgu, celf plant&#10;&#10;Efallai fod cynnwys a gynhyrchir gan AI yn anghywir.">
            <a:extLst>
              <a:ext uri="{FF2B5EF4-FFF2-40B4-BE49-F238E27FC236}">
                <a16:creationId xmlns:a16="http://schemas.microsoft.com/office/drawing/2014/main" id="{D8B61041-E4E9-EA76-CE4C-137DF36C48AD}"/>
              </a:ext>
            </a:extLst>
          </p:cNvPr>
          <p:cNvPicPr>
            <a:picLocks noChangeAspect="1"/>
          </p:cNvPicPr>
          <p:nvPr/>
        </p:nvPicPr>
        <p:blipFill>
          <a:blip r:embed="rId4"/>
          <a:srcRect r="14615"/>
          <a:stretch>
            <a:fillRect/>
          </a:stretch>
        </p:blipFill>
        <p:spPr>
          <a:xfrm rot="5400000">
            <a:off x="5910988" y="205738"/>
            <a:ext cx="3383278" cy="2971800"/>
          </a:xfrm>
          <a:prstGeom prst="rect">
            <a:avLst/>
          </a:prstGeom>
        </p:spPr>
      </p:pic>
      <p:pic>
        <p:nvPicPr>
          <p:cNvPr id="7" name="Content Placeholder 4" descr="A group of boys wearing sunglasses&#10;&#10;Description automatically generated">
            <a:extLst>
              <a:ext uri="{FF2B5EF4-FFF2-40B4-BE49-F238E27FC236}">
                <a16:creationId xmlns:a16="http://schemas.microsoft.com/office/drawing/2014/main" id="{C95E2C3C-7E8A-D121-E2F5-7399DE8AA668}"/>
              </a:ext>
            </a:extLst>
          </p:cNvPr>
          <p:cNvPicPr>
            <a:picLocks noChangeAspect="1"/>
          </p:cNvPicPr>
          <p:nvPr/>
        </p:nvPicPr>
        <p:blipFill rotWithShape="1">
          <a:blip r:embed="rId5">
            <a:extLst>
              <a:ext uri="{28A0092B-C50C-407E-A947-70E740481C1C}">
                <a14:useLocalDpi xmlns:a14="http://schemas.microsoft.com/office/drawing/2010/main" val="0"/>
              </a:ext>
            </a:extLst>
          </a:blip>
          <a:srcRect t="8090" r="-3" b="15916"/>
          <a:stretch>
            <a:fillRect/>
          </a:stretch>
        </p:blipFill>
        <p:spPr>
          <a:xfrm>
            <a:off x="9220200" y="10"/>
            <a:ext cx="2971800" cy="3383268"/>
          </a:xfrm>
          <a:prstGeom prst="rect">
            <a:avLst/>
          </a:prstGeom>
        </p:spPr>
      </p:pic>
      <p:pic>
        <p:nvPicPr>
          <p:cNvPr id="5" name="Picture 4" descr="A group of people holding up paper&#10;&#10;AI-generated content may be incorrect.">
            <a:extLst>
              <a:ext uri="{FF2B5EF4-FFF2-40B4-BE49-F238E27FC236}">
                <a16:creationId xmlns:a16="http://schemas.microsoft.com/office/drawing/2014/main" id="{597D7D5A-DEA5-96A7-3999-9B8916A5EBE4}"/>
              </a:ext>
            </a:extLst>
          </p:cNvPr>
          <p:cNvPicPr>
            <a:picLocks noChangeAspect="1"/>
          </p:cNvPicPr>
          <p:nvPr/>
        </p:nvPicPr>
        <p:blipFill>
          <a:blip r:embed="rId6">
            <a:extLst>
              <a:ext uri="{28A0092B-C50C-407E-A947-70E740481C1C}">
                <a14:useLocalDpi xmlns:a14="http://schemas.microsoft.com/office/drawing/2010/main" val="0"/>
              </a:ext>
            </a:extLst>
          </a:blip>
          <a:srcRect t="34893" r="-1" b="23127"/>
          <a:stretch>
            <a:fillRect/>
          </a:stretch>
        </p:blipFill>
        <p:spPr>
          <a:xfrm>
            <a:off x="-1018" y="3474720"/>
            <a:ext cx="6044438" cy="3383280"/>
          </a:xfrm>
          <a:prstGeom prst="rect">
            <a:avLst/>
          </a:prstGeom>
        </p:spPr>
      </p:pic>
      <p:sp>
        <p:nvSpPr>
          <p:cNvPr id="17" name="Rectangle 1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64E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0A9B44-586F-FBFC-D3FB-A618AEBC0B03}"/>
              </a:ext>
            </a:extLst>
          </p:cNvPr>
          <p:cNvSpPr>
            <a:spLocks noGrp="1"/>
          </p:cNvSpPr>
          <p:nvPr>
            <p:ph type="title"/>
          </p:nvPr>
        </p:nvSpPr>
        <p:spPr>
          <a:xfrm>
            <a:off x="6623326" y="4483514"/>
            <a:ext cx="5193748" cy="637124"/>
          </a:xfrm>
        </p:spPr>
        <p:txBody>
          <a:bodyPr>
            <a:noAutofit/>
          </a:bodyPr>
          <a:lstStyle/>
          <a:p>
            <a:r>
              <a:rPr lang="cy-GB" sz="3600" dirty="0">
                <a:solidFill>
                  <a:srgbClr val="FFFFFF"/>
                </a:solidFill>
              </a:rPr>
              <a:t>Cymru’n Caru Darllen</a:t>
            </a:r>
            <a:br>
              <a:rPr lang="cy-GB" sz="3600" dirty="0">
                <a:solidFill>
                  <a:srgbClr val="FFFFFF"/>
                </a:solidFill>
              </a:rPr>
            </a:br>
            <a:br>
              <a:rPr lang="cy-GB" sz="3600" dirty="0">
                <a:solidFill>
                  <a:srgbClr val="FFFFFF"/>
                </a:solidFill>
              </a:rPr>
            </a:br>
            <a:r>
              <a:rPr lang="cy-GB" sz="3600" i="1" dirty="0">
                <a:solidFill>
                  <a:srgbClr val="FFFFFF"/>
                </a:solidFill>
              </a:rPr>
              <a:t>Wales </a:t>
            </a:r>
            <a:r>
              <a:rPr lang="cy-GB" sz="3600" i="1" dirty="0" err="1">
                <a:solidFill>
                  <a:srgbClr val="FFFFFF"/>
                </a:solidFill>
              </a:rPr>
              <a:t>Loves</a:t>
            </a:r>
            <a:r>
              <a:rPr lang="cy-GB" sz="3600" i="1" dirty="0">
                <a:solidFill>
                  <a:srgbClr val="FFFFFF"/>
                </a:solidFill>
              </a:rPr>
              <a:t> </a:t>
            </a:r>
            <a:r>
              <a:rPr lang="cy-GB" sz="3600" i="1" dirty="0" err="1">
                <a:solidFill>
                  <a:srgbClr val="FFFFFF"/>
                </a:solidFill>
              </a:rPr>
              <a:t>Reading</a:t>
            </a:r>
            <a:r>
              <a:rPr lang="cy-GB" sz="3600" i="1" dirty="0">
                <a:solidFill>
                  <a:srgbClr val="FFFFFF"/>
                </a:solidFill>
              </a:rPr>
              <a:t>  </a:t>
            </a:r>
          </a:p>
        </p:txBody>
      </p:sp>
      <p:sp>
        <p:nvSpPr>
          <p:cNvPr id="4" name="Freeform 16">
            <a:extLst>
              <a:ext uri="{FF2B5EF4-FFF2-40B4-BE49-F238E27FC236}">
                <a16:creationId xmlns:a16="http://schemas.microsoft.com/office/drawing/2014/main" id="{5C73400F-1F5F-7E03-F4E6-35579AF976EC}"/>
              </a:ext>
            </a:extLst>
          </p:cNvPr>
          <p:cNvSpPr/>
          <p:nvPr/>
        </p:nvSpPr>
        <p:spPr>
          <a:xfrm>
            <a:off x="3108879" y="4512"/>
            <a:ext cx="2934539" cy="3378766"/>
          </a:xfrm>
          <a:prstGeom prst="rect">
            <a:avLst/>
          </a:prstGeom>
          <a:blipFill>
            <a:blip r:embed="rId7"/>
            <a:stretch>
              <a:fillRect l="-7739" r="-51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dirty="0"/>
          </a:p>
        </p:txBody>
      </p:sp>
    </p:spTree>
    <p:extLst>
      <p:ext uri="{BB962C8B-B14F-4D97-AF65-F5344CB8AC3E}">
        <p14:creationId xmlns:p14="http://schemas.microsoft.com/office/powerpoint/2010/main" val="422438694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21d8475-7411-45ce-af6b-861e9b33228b">
      <Terms xmlns="http://schemas.microsoft.com/office/infopath/2007/PartnerControls"/>
    </lcf76f155ced4ddcb4097134ff3c332f>
    <TaxCatchAll xmlns="6dbc3eee-b801-479d-957f-0b97d27c55b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BAB77B962854E87F9C7D677EEE781" ma:contentTypeVersion="19" ma:contentTypeDescription="Create a new document." ma:contentTypeScope="" ma:versionID="e6a41d66a296c28b59a6724f01e8183a">
  <xsd:schema xmlns:xsd="http://www.w3.org/2001/XMLSchema" xmlns:xs="http://www.w3.org/2001/XMLSchema" xmlns:p="http://schemas.microsoft.com/office/2006/metadata/properties" xmlns:ns2="221d8475-7411-45ce-af6b-861e9b33228b" xmlns:ns3="6dbc3eee-b801-479d-957f-0b97d27c55bb" targetNamespace="http://schemas.microsoft.com/office/2006/metadata/properties" ma:root="true" ma:fieldsID="cfec6441cb19b8bad8cd7754b1f4a5eb" ns2:_="" ns3:_="">
    <xsd:import namespace="221d8475-7411-45ce-af6b-861e9b33228b"/>
    <xsd:import namespace="6dbc3eee-b801-479d-957f-0b97d27c55b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OCR" minOccurs="0"/>
                <xsd:element ref="ns3:SharedWithUsers" minOccurs="0"/>
                <xsd:element ref="ns3:SharedWithDetails" minOccurs="0"/>
                <xsd:element ref="ns2:MediaServiceLocation"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21d8475-7411-45ce-af6b-861e9b3322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Location" ma:index="14"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9ce58af2-5ea1-48b6-8c51-fe64c341f5e2"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dbc3eee-b801-479d-957f-0b97d27c55b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162e9c5-3dab-4015-ad05-3fe332d34d53}" ma:internalName="TaxCatchAll" ma:showField="CatchAllData" ma:web="6dbc3eee-b801-479d-957f-0b97d27c55b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B0FF09-B9B5-4636-B438-D9A696310C59}">
  <ds:schemaRefs>
    <ds:schemaRef ds:uri="http://schemas.microsoft.com/sharepoint/v3/contenttype/forms"/>
  </ds:schemaRefs>
</ds:datastoreItem>
</file>

<file path=customXml/itemProps2.xml><?xml version="1.0" encoding="utf-8"?>
<ds:datastoreItem xmlns:ds="http://schemas.openxmlformats.org/officeDocument/2006/customXml" ds:itemID="{76B9AC91-F8DF-4195-BB81-6545E674BBBD}">
  <ds:schemaRefs>
    <ds:schemaRef ds:uri="http://purl.org/dc/terms/"/>
    <ds:schemaRef ds:uri="http://schemas.microsoft.com/office/2006/metadata/properties"/>
    <ds:schemaRef ds:uri="http://purl.org/dc/elements/1.1/"/>
    <ds:schemaRef ds:uri="http://www.w3.org/XML/1998/namespace"/>
    <ds:schemaRef ds:uri="http://schemas.microsoft.com/office/2006/documentManagement/types"/>
    <ds:schemaRef ds:uri="6dbc3eee-b801-479d-957f-0b97d27c55bb"/>
    <ds:schemaRef ds:uri="http://schemas.microsoft.com/office/infopath/2007/PartnerControls"/>
    <ds:schemaRef ds:uri="http://schemas.openxmlformats.org/package/2006/metadata/core-properties"/>
    <ds:schemaRef ds:uri="221d8475-7411-45ce-af6b-861e9b33228b"/>
    <ds:schemaRef ds:uri="http://purl.org/dc/dcmitype/"/>
  </ds:schemaRefs>
</ds:datastoreItem>
</file>

<file path=customXml/itemProps3.xml><?xml version="1.0" encoding="utf-8"?>
<ds:datastoreItem xmlns:ds="http://schemas.openxmlformats.org/officeDocument/2006/customXml" ds:itemID="{F461BF22-2F03-448B-ADC6-0749BFB39E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1d8475-7411-45ce-af6b-861e9b33228b"/>
    <ds:schemaRef ds:uri="6dbc3eee-b801-479d-957f-0b97d27c55b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11836</TotalTime>
  <Words>1166</Words>
  <Application>Microsoft Office PowerPoint</Application>
  <PresentationFormat>Widescreen</PresentationFormat>
  <Paragraphs>179</Paragraphs>
  <Slides>20</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Aptos Display</vt:lpstr>
      <vt:lpstr>Arial</vt:lpstr>
      <vt:lpstr>Calibri</vt:lpstr>
      <vt:lpstr>Calibri Light</vt:lpstr>
      <vt:lpstr>SassoonCRInfant</vt:lpstr>
      <vt:lpstr>Wingdings</vt:lpstr>
      <vt:lpstr>Office Theme</vt:lpstr>
      <vt:lpstr>PowerPoint Presentation</vt:lpstr>
      <vt:lpstr>Trosolwg o’n prosiectau An overview of our projects  </vt:lpstr>
      <vt:lpstr>PowerPoint Presentation</vt:lpstr>
      <vt:lpstr>PowerPoint Presentation</vt:lpstr>
      <vt:lpstr>The million word gap</vt:lpstr>
      <vt:lpstr>Cwrdd â’r tîm / Meet the team  </vt:lpstr>
      <vt:lpstr>Cydweithio â  sefydliadau  Collaborating with organisations </vt:lpstr>
      <vt:lpstr>Cefnogi’r gymuned i gyrraedd y gynulleidfa darged Supporting the community to reach the target audience </vt:lpstr>
      <vt:lpstr>PowerPoint Presentation</vt:lpstr>
      <vt:lpstr>Adborth Athrawon Teacher Reviews</vt:lpstr>
      <vt:lpstr>Adborth plant Children’s feedback </vt:lpstr>
      <vt:lpstr>PowerPoint Presentation</vt:lpstr>
      <vt:lpstr>Esiamplau o’r Ornest Lyfrau a BookSlam  Gornest Lyfrau and BookSlam examples </vt:lpstr>
      <vt:lpstr>Sialens Ddarllen yr Haf Summer Reading Challenge </vt:lpstr>
      <vt:lpstr>PowerPoint Presentation</vt:lpstr>
      <vt:lpstr>Meithrin Cymuned o Ddarllenwyr   Nurturing a Community of Readers  </vt:lpstr>
      <vt:lpstr>Panel Pobl Ifanc Young People’s Panel </vt:lpstr>
      <vt:lpstr>PowerPoint Presentation</vt:lpstr>
      <vt:lpstr>Sicrhau cyfleoedd am gynnydd a chyrhaeddiad </vt:lpstr>
      <vt:lpstr>Cymru’n Caru Darllen  Wales Loves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Jones</dc:creator>
  <cp:lastModifiedBy>Bethan Jones</cp:lastModifiedBy>
  <cp:revision>45</cp:revision>
  <cp:lastPrinted>2026-01-06T19:16:35Z</cp:lastPrinted>
  <dcterms:created xsi:type="dcterms:W3CDTF">2025-12-19T12:00:01Z</dcterms:created>
  <dcterms:modified xsi:type="dcterms:W3CDTF">2026-02-09T09:20:29Z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0x010100DEEBAB77B962854E87F9C7D677EEE781</vt:lpwstr>
  </property>
  <property fmtid="{D5CDD505-2E9C-101B-9397-08002B2CF9AE}" pid="3" name="MediaServiceImageTags">
    <vt:lpwstr/>
  </property>
</Properties>
</file>