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9" r:id="rId4"/>
  </p:sldMasterIdLst>
  <p:notesMasterIdLst>
    <p:notesMasterId r:id="rId24"/>
  </p:notesMasterIdLst>
  <p:sldIdLst>
    <p:sldId id="261" r:id="rId5"/>
    <p:sldId id="262" r:id="rId6"/>
    <p:sldId id="263" r:id="rId7"/>
    <p:sldId id="264" r:id="rId8"/>
    <p:sldId id="265" r:id="rId9"/>
    <p:sldId id="303" r:id="rId10"/>
    <p:sldId id="306" r:id="rId11"/>
    <p:sldId id="304" r:id="rId12"/>
    <p:sldId id="305" r:id="rId13"/>
    <p:sldId id="267" r:id="rId14"/>
    <p:sldId id="309" r:id="rId15"/>
    <p:sldId id="286" r:id="rId16"/>
    <p:sldId id="287" r:id="rId17"/>
    <p:sldId id="310" r:id="rId18"/>
    <p:sldId id="293" r:id="rId19"/>
    <p:sldId id="289" r:id="rId20"/>
    <p:sldId id="271" r:id="rId21"/>
    <p:sldId id="268" r:id="rId22"/>
    <p:sldId id="308" r:id="rId2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C8716DD-FC16-BEEA-B298-7B7279500AAF}" v="5" dt="2025-03-14T09:24:21.824"/>
    <p1510:client id="{C04246DA-107F-F020-C61B-1706AF3E3750}" v="157" dt="2025-03-13T22:32:04.64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590"/>
  </p:normalViewPr>
  <p:slideViewPr>
    <p:cSldViewPr>
      <p:cViewPr varScale="1">
        <p:scale>
          <a:sx n="87" d="100"/>
          <a:sy n="87" d="100"/>
        </p:scale>
        <p:origin x="36" y="30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 Napieralla" userId="adf11754-427d-4f24-8c3e-391028db4a77" providerId="ADAL" clId="{0DABB754-C625-4DF5-8369-1520B41CDBC7}"/>
    <pc:docChg chg="custSel addSld modSld">
      <pc:chgData name="Mark Napieralla" userId="adf11754-427d-4f24-8c3e-391028db4a77" providerId="ADAL" clId="{0DABB754-C625-4DF5-8369-1520B41CDBC7}" dt="2025-02-28T11:04:03.135" v="55" actId="26606"/>
      <pc:docMkLst>
        <pc:docMk/>
      </pc:docMkLst>
      <pc:sldChg chg="addSp modSp new mod setBg">
        <pc:chgData name="Mark Napieralla" userId="adf11754-427d-4f24-8c3e-391028db4a77" providerId="ADAL" clId="{0DABB754-C625-4DF5-8369-1520B41CDBC7}" dt="2025-02-28T11:04:03.135" v="55" actId="26606"/>
        <pc:sldMkLst>
          <pc:docMk/>
          <pc:sldMk cId="1756942780" sldId="308"/>
        </pc:sldMkLst>
        <pc:spChg chg="mod">
          <ac:chgData name="Mark Napieralla" userId="adf11754-427d-4f24-8c3e-391028db4a77" providerId="ADAL" clId="{0DABB754-C625-4DF5-8369-1520B41CDBC7}" dt="2025-02-28T11:04:03.135" v="55" actId="26606"/>
          <ac:spMkLst>
            <pc:docMk/>
            <pc:sldMk cId="1756942780" sldId="308"/>
            <ac:spMk id="2" creationId="{77F41002-C54A-E8F4-44C9-460244029CD1}"/>
          </ac:spMkLst>
        </pc:spChg>
        <pc:spChg chg="mod">
          <ac:chgData name="Mark Napieralla" userId="adf11754-427d-4f24-8c3e-391028db4a77" providerId="ADAL" clId="{0DABB754-C625-4DF5-8369-1520B41CDBC7}" dt="2025-02-28T11:04:03.135" v="55" actId="26606"/>
          <ac:spMkLst>
            <pc:docMk/>
            <pc:sldMk cId="1756942780" sldId="308"/>
            <ac:spMk id="3" creationId="{41E869C8-6BE9-8BB2-ADA1-3B31EEBE9F6A}"/>
          </ac:spMkLst>
        </pc:spChg>
        <pc:spChg chg="add">
          <ac:chgData name="Mark Napieralla" userId="adf11754-427d-4f24-8c3e-391028db4a77" providerId="ADAL" clId="{0DABB754-C625-4DF5-8369-1520B41CDBC7}" dt="2025-02-28T11:04:03.135" v="55" actId="26606"/>
          <ac:spMkLst>
            <pc:docMk/>
            <pc:sldMk cId="1756942780" sldId="308"/>
            <ac:spMk id="8" creationId="{4522B21E-B2B9-4C72-9A71-C87EFD137480}"/>
          </ac:spMkLst>
        </pc:spChg>
        <pc:spChg chg="add">
          <ac:chgData name="Mark Napieralla" userId="adf11754-427d-4f24-8c3e-391028db4a77" providerId="ADAL" clId="{0DABB754-C625-4DF5-8369-1520B41CDBC7}" dt="2025-02-28T11:04:03.135" v="55" actId="26606"/>
          <ac:spMkLst>
            <pc:docMk/>
            <pc:sldMk cId="1756942780" sldId="308"/>
            <ac:spMk id="10" creationId="{5EB7D2A2-F448-44D4-938C-DC84CBCB3B1E}"/>
          </ac:spMkLst>
        </pc:spChg>
        <pc:spChg chg="add">
          <ac:chgData name="Mark Napieralla" userId="adf11754-427d-4f24-8c3e-391028db4a77" providerId="ADAL" clId="{0DABB754-C625-4DF5-8369-1520B41CDBC7}" dt="2025-02-28T11:04:03.135" v="55" actId="26606"/>
          <ac:spMkLst>
            <pc:docMk/>
            <pc:sldMk cId="1756942780" sldId="308"/>
            <ac:spMk id="12" creationId="{871AEA07-1E14-44B4-8E55-64EF049CD66F}"/>
          </ac:spMkLst>
        </pc:spChg>
        <pc:cxnChg chg="add">
          <ac:chgData name="Mark Napieralla" userId="adf11754-427d-4f24-8c3e-391028db4a77" providerId="ADAL" clId="{0DABB754-C625-4DF5-8369-1520B41CDBC7}" dt="2025-02-28T11:04:03.135" v="55" actId="26606"/>
          <ac:cxnSpMkLst>
            <pc:docMk/>
            <pc:sldMk cId="1756942780" sldId="308"/>
            <ac:cxnSpMk id="14" creationId="{F7C8EA93-3210-4C62-99E9-153C275E3A87}"/>
          </ac:cxnSpMkLst>
        </pc:cxnChg>
      </pc:sldChg>
    </pc:docChg>
  </pc:docChgLst>
  <pc:docChgLst>
    <pc:chgData name="Mark Napieralla" userId="S::mark.napieralla@uwtsd.ac.uk::adf11754-427d-4f24-8c3e-391028db4a77" providerId="AD" clId="Web-{5C8716DD-FC16-BEEA-B298-7B7279500AAF}"/>
    <pc:docChg chg="modSld">
      <pc:chgData name="Mark Napieralla" userId="S::mark.napieralla@uwtsd.ac.uk::adf11754-427d-4f24-8c3e-391028db4a77" providerId="AD" clId="Web-{5C8716DD-FC16-BEEA-B298-7B7279500AAF}" dt="2025-03-14T09:24:17.652" v="2" actId="20577"/>
      <pc:docMkLst>
        <pc:docMk/>
      </pc:docMkLst>
      <pc:sldChg chg="modSp">
        <pc:chgData name="Mark Napieralla" userId="S::mark.napieralla@uwtsd.ac.uk::adf11754-427d-4f24-8c3e-391028db4a77" providerId="AD" clId="Web-{5C8716DD-FC16-BEEA-B298-7B7279500AAF}" dt="2025-03-14T09:24:17.652" v="2" actId="20577"/>
        <pc:sldMkLst>
          <pc:docMk/>
          <pc:sldMk cId="3451352705" sldId="262"/>
        </pc:sldMkLst>
        <pc:spChg chg="mod">
          <ac:chgData name="Mark Napieralla" userId="S::mark.napieralla@uwtsd.ac.uk::adf11754-427d-4f24-8c3e-391028db4a77" providerId="AD" clId="Web-{5C8716DD-FC16-BEEA-B298-7B7279500AAF}" dt="2025-03-14T09:24:17.652" v="2" actId="20577"/>
          <ac:spMkLst>
            <pc:docMk/>
            <pc:sldMk cId="3451352705" sldId="262"/>
            <ac:spMk id="11" creationId="{00000000-0000-0000-0000-000000000000}"/>
          </ac:spMkLst>
        </pc:spChg>
      </pc:sldChg>
    </pc:docChg>
  </pc:docChgLst>
  <pc:docChgLst>
    <pc:chgData name="Mark Napieralla" userId="S::mark.napieralla@uwtsd.ac.uk::adf11754-427d-4f24-8c3e-391028db4a77" providerId="AD" clId="Web-{C04246DA-107F-F020-C61B-1706AF3E3750}"/>
    <pc:docChg chg="addSld delSld modSld">
      <pc:chgData name="Mark Napieralla" userId="S::mark.napieralla@uwtsd.ac.uk::adf11754-427d-4f24-8c3e-391028db4a77" providerId="AD" clId="Web-{C04246DA-107F-F020-C61B-1706AF3E3750}" dt="2025-03-13T22:32:09.128" v="154"/>
      <pc:docMkLst>
        <pc:docMk/>
      </pc:docMkLst>
      <pc:sldChg chg="delSp modSp add">
        <pc:chgData name="Mark Napieralla" userId="S::mark.napieralla@uwtsd.ac.uk::adf11754-427d-4f24-8c3e-391028db4a77" providerId="AD" clId="Web-{C04246DA-107F-F020-C61B-1706AF3E3750}" dt="2025-03-13T22:26:00.524" v="18" actId="1076"/>
        <pc:sldMkLst>
          <pc:docMk/>
          <pc:sldMk cId="2935149754" sldId="286"/>
        </pc:sldMkLst>
        <pc:spChg chg="mod">
          <ac:chgData name="Mark Napieralla" userId="S::mark.napieralla@uwtsd.ac.uk::adf11754-427d-4f24-8c3e-391028db4a77" providerId="AD" clId="Web-{C04246DA-107F-F020-C61B-1706AF3E3750}" dt="2025-03-13T22:25:33.038" v="13" actId="1076"/>
          <ac:spMkLst>
            <pc:docMk/>
            <pc:sldMk cId="2935149754" sldId="286"/>
            <ac:spMk id="2" creationId="{00000000-0000-0000-0000-000000000000}"/>
          </ac:spMkLst>
        </pc:spChg>
        <pc:spChg chg="mod">
          <ac:chgData name="Mark Napieralla" userId="S::mark.napieralla@uwtsd.ac.uk::adf11754-427d-4f24-8c3e-391028db4a77" providerId="AD" clId="Web-{C04246DA-107F-F020-C61B-1706AF3E3750}" dt="2025-03-13T22:26:00.524" v="18" actId="1076"/>
          <ac:spMkLst>
            <pc:docMk/>
            <pc:sldMk cId="2935149754" sldId="286"/>
            <ac:spMk id="3" creationId="{00000000-0000-0000-0000-000000000000}"/>
          </ac:spMkLst>
        </pc:spChg>
        <pc:spChg chg="mod">
          <ac:chgData name="Mark Napieralla" userId="S::mark.napieralla@uwtsd.ac.uk::adf11754-427d-4f24-8c3e-391028db4a77" providerId="AD" clId="Web-{C04246DA-107F-F020-C61B-1706AF3E3750}" dt="2025-03-13T22:25:38.570" v="14" actId="1076"/>
          <ac:spMkLst>
            <pc:docMk/>
            <pc:sldMk cId="2935149754" sldId="286"/>
            <ac:spMk id="4" creationId="{00000000-0000-0000-0000-000000000000}"/>
          </ac:spMkLst>
        </pc:spChg>
        <pc:spChg chg="mod">
          <ac:chgData name="Mark Napieralla" userId="S::mark.napieralla@uwtsd.ac.uk::adf11754-427d-4f24-8c3e-391028db4a77" providerId="AD" clId="Web-{C04246DA-107F-F020-C61B-1706AF3E3750}" dt="2025-03-13T22:25:42.367" v="15" actId="1076"/>
          <ac:spMkLst>
            <pc:docMk/>
            <pc:sldMk cId="2935149754" sldId="286"/>
            <ac:spMk id="5" creationId="{00000000-0000-0000-0000-000000000000}"/>
          </ac:spMkLst>
        </pc:spChg>
        <pc:spChg chg="mod">
          <ac:chgData name="Mark Napieralla" userId="S::mark.napieralla@uwtsd.ac.uk::adf11754-427d-4f24-8c3e-391028db4a77" providerId="AD" clId="Web-{C04246DA-107F-F020-C61B-1706AF3E3750}" dt="2025-03-13T22:25:46.414" v="16" actId="1076"/>
          <ac:spMkLst>
            <pc:docMk/>
            <pc:sldMk cId="2935149754" sldId="286"/>
            <ac:spMk id="6" creationId="{00000000-0000-0000-0000-000000000000}"/>
          </ac:spMkLst>
        </pc:spChg>
        <pc:spChg chg="del">
          <ac:chgData name="Mark Napieralla" userId="S::mark.napieralla@uwtsd.ac.uk::adf11754-427d-4f24-8c3e-391028db4a77" providerId="AD" clId="Web-{C04246DA-107F-F020-C61B-1706AF3E3750}" dt="2025-03-13T22:25:52.383" v="17"/>
          <ac:spMkLst>
            <pc:docMk/>
            <pc:sldMk cId="2935149754" sldId="286"/>
            <ac:spMk id="7" creationId="{00000000-0000-0000-0000-000000000000}"/>
          </ac:spMkLst>
        </pc:spChg>
      </pc:sldChg>
      <pc:sldChg chg="modSp add">
        <pc:chgData name="Mark Napieralla" userId="S::mark.napieralla@uwtsd.ac.uk::adf11754-427d-4f24-8c3e-391028db4a77" providerId="AD" clId="Web-{C04246DA-107F-F020-C61B-1706AF3E3750}" dt="2025-03-13T22:27:18.885" v="37" actId="20577"/>
        <pc:sldMkLst>
          <pc:docMk/>
          <pc:sldMk cId="2592985754" sldId="287"/>
        </pc:sldMkLst>
        <pc:spChg chg="mod">
          <ac:chgData name="Mark Napieralla" userId="S::mark.napieralla@uwtsd.ac.uk::adf11754-427d-4f24-8c3e-391028db4a77" providerId="AD" clId="Web-{C04246DA-107F-F020-C61B-1706AF3E3750}" dt="2025-03-13T22:26:23.305" v="20" actId="1076"/>
          <ac:spMkLst>
            <pc:docMk/>
            <pc:sldMk cId="2592985754" sldId="287"/>
            <ac:spMk id="2" creationId="{00000000-0000-0000-0000-000000000000}"/>
          </ac:spMkLst>
        </pc:spChg>
        <pc:spChg chg="mod">
          <ac:chgData name="Mark Napieralla" userId="S::mark.napieralla@uwtsd.ac.uk::adf11754-427d-4f24-8c3e-391028db4a77" providerId="AD" clId="Web-{C04246DA-107F-F020-C61B-1706AF3E3750}" dt="2025-03-13T22:26:26.415" v="21" actId="1076"/>
          <ac:spMkLst>
            <pc:docMk/>
            <pc:sldMk cId="2592985754" sldId="287"/>
            <ac:spMk id="4" creationId="{00000000-0000-0000-0000-000000000000}"/>
          </ac:spMkLst>
        </pc:spChg>
        <pc:spChg chg="mod">
          <ac:chgData name="Mark Napieralla" userId="S::mark.napieralla@uwtsd.ac.uk::adf11754-427d-4f24-8c3e-391028db4a77" providerId="AD" clId="Web-{C04246DA-107F-F020-C61B-1706AF3E3750}" dt="2025-03-13T22:26:54.666" v="28" actId="1076"/>
          <ac:spMkLst>
            <pc:docMk/>
            <pc:sldMk cId="2592985754" sldId="287"/>
            <ac:spMk id="5" creationId="{00000000-0000-0000-0000-000000000000}"/>
          </ac:spMkLst>
        </pc:spChg>
        <pc:spChg chg="mod">
          <ac:chgData name="Mark Napieralla" userId="S::mark.napieralla@uwtsd.ac.uk::adf11754-427d-4f24-8c3e-391028db4a77" providerId="AD" clId="Web-{C04246DA-107F-F020-C61B-1706AF3E3750}" dt="2025-03-13T22:26:36.759" v="24" actId="1076"/>
          <ac:spMkLst>
            <pc:docMk/>
            <pc:sldMk cId="2592985754" sldId="287"/>
            <ac:spMk id="6" creationId="{00000000-0000-0000-0000-000000000000}"/>
          </ac:spMkLst>
        </pc:spChg>
        <pc:spChg chg="mod">
          <ac:chgData name="Mark Napieralla" userId="S::mark.napieralla@uwtsd.ac.uk::adf11754-427d-4f24-8c3e-391028db4a77" providerId="AD" clId="Web-{C04246DA-107F-F020-C61B-1706AF3E3750}" dt="2025-03-13T22:27:18.885" v="37" actId="20577"/>
          <ac:spMkLst>
            <pc:docMk/>
            <pc:sldMk cId="2592985754" sldId="287"/>
            <ac:spMk id="7" creationId="{00000000-0000-0000-0000-000000000000}"/>
          </ac:spMkLst>
        </pc:spChg>
      </pc:sldChg>
      <pc:sldChg chg="modSp add">
        <pc:chgData name="Mark Napieralla" userId="S::mark.napieralla@uwtsd.ac.uk::adf11754-427d-4f24-8c3e-391028db4a77" providerId="AD" clId="Web-{C04246DA-107F-F020-C61B-1706AF3E3750}" dt="2025-03-13T22:23:39.598" v="10" actId="1076"/>
        <pc:sldMkLst>
          <pc:docMk/>
          <pc:sldMk cId="1685861402" sldId="289"/>
        </pc:sldMkLst>
        <pc:spChg chg="mod">
          <ac:chgData name="Mark Napieralla" userId="S::mark.napieralla@uwtsd.ac.uk::adf11754-427d-4f24-8c3e-391028db4a77" providerId="AD" clId="Web-{C04246DA-107F-F020-C61B-1706AF3E3750}" dt="2025-03-13T22:23:33.316" v="9" actId="1076"/>
          <ac:spMkLst>
            <pc:docMk/>
            <pc:sldMk cId="1685861402" sldId="289"/>
            <ac:spMk id="2" creationId="{2BCA1C15-E40E-F57F-921F-7EB9E3ADABE7}"/>
          </ac:spMkLst>
        </pc:spChg>
        <pc:spChg chg="mod">
          <ac:chgData name="Mark Napieralla" userId="S::mark.napieralla@uwtsd.ac.uk::adf11754-427d-4f24-8c3e-391028db4a77" providerId="AD" clId="Web-{C04246DA-107F-F020-C61B-1706AF3E3750}" dt="2025-03-13T22:23:39.598" v="10" actId="1076"/>
          <ac:spMkLst>
            <pc:docMk/>
            <pc:sldMk cId="1685861402" sldId="289"/>
            <ac:spMk id="3" creationId="{8D433E1C-01AA-CF4F-8E94-77CDC36EB066}"/>
          </ac:spMkLst>
        </pc:spChg>
      </pc:sldChg>
      <pc:sldChg chg="add">
        <pc:chgData name="Mark Napieralla" userId="S::mark.napieralla@uwtsd.ac.uk::adf11754-427d-4f24-8c3e-391028db4a77" providerId="AD" clId="Web-{C04246DA-107F-F020-C61B-1706AF3E3750}" dt="2025-03-13T22:24:34.880" v="11"/>
        <pc:sldMkLst>
          <pc:docMk/>
          <pc:sldMk cId="2006267176" sldId="293"/>
        </pc:sldMkLst>
      </pc:sldChg>
      <pc:sldChg chg="del">
        <pc:chgData name="Mark Napieralla" userId="S::mark.napieralla@uwtsd.ac.uk::adf11754-427d-4f24-8c3e-391028db4a77" providerId="AD" clId="Web-{C04246DA-107F-F020-C61B-1706AF3E3750}" dt="2025-03-13T22:02:38.968" v="0"/>
        <pc:sldMkLst>
          <pc:docMk/>
          <pc:sldMk cId="650808485" sldId="307"/>
        </pc:sldMkLst>
      </pc:sldChg>
      <pc:sldChg chg="modSp">
        <pc:chgData name="Mark Napieralla" userId="S::mark.napieralla@uwtsd.ac.uk::adf11754-427d-4f24-8c3e-391028db4a77" providerId="AD" clId="Web-{C04246DA-107F-F020-C61B-1706AF3E3750}" dt="2025-03-13T22:13:13.080" v="6" actId="20577"/>
        <pc:sldMkLst>
          <pc:docMk/>
          <pc:sldMk cId="1756942780" sldId="308"/>
        </pc:sldMkLst>
        <pc:spChg chg="mod">
          <ac:chgData name="Mark Napieralla" userId="S::mark.napieralla@uwtsd.ac.uk::adf11754-427d-4f24-8c3e-391028db4a77" providerId="AD" clId="Web-{C04246DA-107F-F020-C61B-1706AF3E3750}" dt="2025-03-13T22:13:13.080" v="6" actId="20577"/>
          <ac:spMkLst>
            <pc:docMk/>
            <pc:sldMk cId="1756942780" sldId="308"/>
            <ac:spMk id="3" creationId="{41E869C8-6BE9-8BB2-ADA1-3B31EEBE9F6A}"/>
          </ac:spMkLst>
        </pc:spChg>
      </pc:sldChg>
      <pc:sldChg chg="addSp modSp new mod setBg">
        <pc:chgData name="Mark Napieralla" userId="S::mark.napieralla@uwtsd.ac.uk::adf11754-427d-4f24-8c3e-391028db4a77" providerId="AD" clId="Web-{C04246DA-107F-F020-C61B-1706AF3E3750}" dt="2025-03-13T22:30:28.250" v="129" actId="20577"/>
        <pc:sldMkLst>
          <pc:docMk/>
          <pc:sldMk cId="2888576475" sldId="309"/>
        </pc:sldMkLst>
        <pc:spChg chg="mod">
          <ac:chgData name="Mark Napieralla" userId="S::mark.napieralla@uwtsd.ac.uk::adf11754-427d-4f24-8c3e-391028db4a77" providerId="AD" clId="Web-{C04246DA-107F-F020-C61B-1706AF3E3750}" dt="2025-03-13T22:30:01.546" v="110"/>
          <ac:spMkLst>
            <pc:docMk/>
            <pc:sldMk cId="2888576475" sldId="309"/>
            <ac:spMk id="2" creationId="{FE16F707-DEFD-7C44-63F9-3469787A156A}"/>
          </ac:spMkLst>
        </pc:spChg>
        <pc:spChg chg="mod ord">
          <ac:chgData name="Mark Napieralla" userId="S::mark.napieralla@uwtsd.ac.uk::adf11754-427d-4f24-8c3e-391028db4a77" providerId="AD" clId="Web-{C04246DA-107F-F020-C61B-1706AF3E3750}" dt="2025-03-13T22:30:28.250" v="129" actId="20577"/>
          <ac:spMkLst>
            <pc:docMk/>
            <pc:sldMk cId="2888576475" sldId="309"/>
            <ac:spMk id="3" creationId="{6E9AAC2B-0567-3410-33B3-C0222D18D6E0}"/>
          </ac:spMkLst>
        </pc:spChg>
        <pc:picChg chg="add mod">
          <ac:chgData name="Mark Napieralla" userId="S::mark.napieralla@uwtsd.ac.uk::adf11754-427d-4f24-8c3e-391028db4a77" providerId="AD" clId="Web-{C04246DA-107F-F020-C61B-1706AF3E3750}" dt="2025-03-13T22:30:01.546" v="110"/>
          <ac:picMkLst>
            <pc:docMk/>
            <pc:sldMk cId="2888576475" sldId="309"/>
            <ac:picMk id="4" creationId="{C5F9F562-55F6-DEB0-D7EF-2E1C5FCE4B33}"/>
          </ac:picMkLst>
        </pc:picChg>
      </pc:sldChg>
      <pc:sldChg chg="addSp delSp modSp new mod setBg">
        <pc:chgData name="Mark Napieralla" userId="S::mark.napieralla@uwtsd.ac.uk::adf11754-427d-4f24-8c3e-391028db4a77" providerId="AD" clId="Web-{C04246DA-107F-F020-C61B-1706AF3E3750}" dt="2025-03-13T22:32:09.128" v="154"/>
        <pc:sldMkLst>
          <pc:docMk/>
          <pc:sldMk cId="3972405810" sldId="310"/>
        </pc:sldMkLst>
        <pc:spChg chg="mod ord">
          <ac:chgData name="Mark Napieralla" userId="S::mark.napieralla@uwtsd.ac.uk::adf11754-427d-4f24-8c3e-391028db4a77" providerId="AD" clId="Web-{C04246DA-107F-F020-C61B-1706AF3E3750}" dt="2025-03-13T22:32:09.128" v="154"/>
          <ac:spMkLst>
            <pc:docMk/>
            <pc:sldMk cId="3972405810" sldId="310"/>
            <ac:spMk id="2" creationId="{042F3C67-8FC9-6319-D258-277BEDF653E7}"/>
          </ac:spMkLst>
        </pc:spChg>
        <pc:spChg chg="del">
          <ac:chgData name="Mark Napieralla" userId="S::mark.napieralla@uwtsd.ac.uk::adf11754-427d-4f24-8c3e-391028db4a77" providerId="AD" clId="Web-{C04246DA-107F-F020-C61B-1706AF3E3750}" dt="2025-03-13T22:31:21.095" v="147"/>
          <ac:spMkLst>
            <pc:docMk/>
            <pc:sldMk cId="3972405810" sldId="310"/>
            <ac:spMk id="3" creationId="{784C50C2-EE06-B968-0399-CFCB5D280983}"/>
          </ac:spMkLst>
        </pc:spChg>
        <pc:spChg chg="del">
          <ac:chgData name="Mark Napieralla" userId="S::mark.napieralla@uwtsd.ac.uk::adf11754-427d-4f24-8c3e-391028db4a77" providerId="AD" clId="Web-{C04246DA-107F-F020-C61B-1706AF3E3750}" dt="2025-03-13T22:31:34.252" v="150"/>
          <ac:spMkLst>
            <pc:docMk/>
            <pc:sldMk cId="3972405810" sldId="310"/>
            <ac:spMk id="4" creationId="{49F29E25-3F13-64C4-A713-187B2041B304}"/>
          </ac:spMkLst>
        </pc:spChg>
        <pc:spChg chg="del">
          <ac:chgData name="Mark Napieralla" userId="S::mark.napieralla@uwtsd.ac.uk::adf11754-427d-4f24-8c3e-391028db4a77" providerId="AD" clId="Web-{C04246DA-107F-F020-C61B-1706AF3E3750}" dt="2025-03-13T22:31:27.408" v="148"/>
          <ac:spMkLst>
            <pc:docMk/>
            <pc:sldMk cId="3972405810" sldId="310"/>
            <ac:spMk id="5" creationId="{7DE60879-4114-CFDE-A29E-8F09F55A37F5}"/>
          </ac:spMkLst>
        </pc:spChg>
        <pc:spChg chg="del">
          <ac:chgData name="Mark Napieralla" userId="S::mark.napieralla@uwtsd.ac.uk::adf11754-427d-4f24-8c3e-391028db4a77" providerId="AD" clId="Web-{C04246DA-107F-F020-C61B-1706AF3E3750}" dt="2025-03-13T22:31:30.377" v="149"/>
          <ac:spMkLst>
            <pc:docMk/>
            <pc:sldMk cId="3972405810" sldId="310"/>
            <ac:spMk id="6" creationId="{0FCF189E-FB4A-D6D5-BA16-08823F7D6B38}"/>
          </ac:spMkLst>
        </pc:spChg>
        <pc:spChg chg="add del">
          <ac:chgData name="Mark Napieralla" userId="S::mark.napieralla@uwtsd.ac.uk::adf11754-427d-4f24-8c3e-391028db4a77" providerId="AD" clId="Web-{C04246DA-107F-F020-C61B-1706AF3E3750}" dt="2025-03-13T22:32:09.128" v="154"/>
          <ac:spMkLst>
            <pc:docMk/>
            <pc:sldMk cId="3972405810" sldId="310"/>
            <ac:spMk id="12" creationId="{93245F62-CCC4-49E4-B95B-EA6C1E790510}"/>
          </ac:spMkLst>
        </pc:spChg>
        <pc:spChg chg="add del">
          <ac:chgData name="Mark Napieralla" userId="S::mark.napieralla@uwtsd.ac.uk::adf11754-427d-4f24-8c3e-391028db4a77" providerId="AD" clId="Web-{C04246DA-107F-F020-C61B-1706AF3E3750}" dt="2025-03-13T22:32:09.128" v="154"/>
          <ac:spMkLst>
            <pc:docMk/>
            <pc:sldMk cId="3972405810" sldId="310"/>
            <ac:spMk id="14" creationId="{E6C0DD6B-6AA3-448F-9B99-8386295BC1B4}"/>
          </ac:spMkLst>
        </pc:spChg>
        <pc:spChg chg="add">
          <ac:chgData name="Mark Napieralla" userId="S::mark.napieralla@uwtsd.ac.uk::adf11754-427d-4f24-8c3e-391028db4a77" providerId="AD" clId="Web-{C04246DA-107F-F020-C61B-1706AF3E3750}" dt="2025-03-13T22:32:09.128" v="154"/>
          <ac:spMkLst>
            <pc:docMk/>
            <pc:sldMk cId="3972405810" sldId="310"/>
            <ac:spMk id="19" creationId="{27BDFED6-6E33-4606-AFE2-886ADB1C018E}"/>
          </ac:spMkLst>
        </pc:spChg>
        <pc:spChg chg="add">
          <ac:chgData name="Mark Napieralla" userId="S::mark.napieralla@uwtsd.ac.uk::adf11754-427d-4f24-8c3e-391028db4a77" providerId="AD" clId="Web-{C04246DA-107F-F020-C61B-1706AF3E3750}" dt="2025-03-13T22:32:09.128" v="154"/>
          <ac:spMkLst>
            <pc:docMk/>
            <pc:sldMk cId="3972405810" sldId="310"/>
            <ac:spMk id="21" creationId="{890DEF05-784E-4B61-89E4-04C4ECF4E5A0}"/>
          </ac:spMkLst>
        </pc:spChg>
        <pc:picChg chg="add mod ord">
          <ac:chgData name="Mark Napieralla" userId="S::mark.napieralla@uwtsd.ac.uk::adf11754-427d-4f24-8c3e-391028db4a77" providerId="AD" clId="Web-{C04246DA-107F-F020-C61B-1706AF3E3750}" dt="2025-03-13T22:32:09.128" v="154"/>
          <ac:picMkLst>
            <pc:docMk/>
            <pc:sldMk cId="3972405810" sldId="310"/>
            <ac:picMk id="7" creationId="{D937B168-86F8-1EFE-0689-536C54B93A87}"/>
          </ac:picMkLst>
        </pc:picChg>
        <pc:picChg chg="add mod">
          <ac:chgData name="Mark Napieralla" userId="S::mark.napieralla@uwtsd.ac.uk::adf11754-427d-4f24-8c3e-391028db4a77" providerId="AD" clId="Web-{C04246DA-107F-F020-C61B-1706AF3E3750}" dt="2025-03-13T22:32:09.128" v="154"/>
          <ac:picMkLst>
            <pc:docMk/>
            <pc:sldMk cId="3972405810" sldId="310"/>
            <ac:picMk id="8" creationId="{6C7A4899-E2B1-635B-7274-95100A2CDDF8}"/>
          </ac:picMkLst>
        </pc:picChg>
        <pc:cxnChg chg="add">
          <ac:chgData name="Mark Napieralla" userId="S::mark.napieralla@uwtsd.ac.uk::adf11754-427d-4f24-8c3e-391028db4a77" providerId="AD" clId="Web-{C04246DA-107F-F020-C61B-1706AF3E3750}" dt="2025-03-13T22:32:09.128" v="154"/>
          <ac:cxnSpMkLst>
            <pc:docMk/>
            <pc:sldMk cId="3972405810" sldId="310"/>
            <ac:cxnSpMk id="23" creationId="{C41BAEC7-F7B0-4224-8B18-8F74B7D87F0B}"/>
          </ac:cxnSpMkLst>
        </pc:cxn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F98B8C-2063-4257-8E86-052B435B6410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136945-BE58-4B82-9EAF-D8A749DC695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1437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AC3545A2-CC45-4D8C-8B05-B42C7536CF54}" type="slidenum">
              <a:rPr lang="en-GB" altLang="en-US" smtClean="0">
                <a:latin typeface="Arial" pitchFamily="34" charset="0"/>
                <a:cs typeface="Arial" pitchFamily="34" charset="0"/>
              </a:rPr>
              <a:pPr eaLnBrk="1" hangingPunct="1">
                <a:spcBef>
                  <a:spcPct val="0"/>
                </a:spcBef>
              </a:pPr>
              <a:t>5</a:t>
            </a:fld>
            <a:endParaRPr lang="en-GB" altLang="en-US">
              <a:latin typeface="Arial" pitchFamily="34" charset="0"/>
              <a:cs typeface="Arial" pitchFamily="34" charset="0"/>
            </a:endParaRPr>
          </a:p>
        </p:txBody>
      </p:sp>
      <p:sp>
        <p:nvSpPr>
          <p:cNvPr id="25603" name="Rectangle 2"/>
          <p:cNvSpPr>
            <a:spLocks noChangeArrowheads="1"/>
          </p:cNvSpPr>
          <p:nvPr/>
        </p:nvSpPr>
        <p:spPr bwMode="auto">
          <a:xfrm>
            <a:off x="3849689" y="0"/>
            <a:ext cx="2947987" cy="49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endParaRPr lang="en-GB" altLang="en-US" sz="1800" b="1">
              <a:solidFill>
                <a:srgbClr val="6699FF"/>
              </a:solidFill>
              <a:latin typeface="Times New Roman" pitchFamily="18" charset="0"/>
            </a:endParaRPr>
          </a:p>
        </p:txBody>
      </p:sp>
      <p:sp>
        <p:nvSpPr>
          <p:cNvPr id="25604" name="Rectangle 3"/>
          <p:cNvSpPr>
            <a:spLocks noChangeArrowheads="1"/>
          </p:cNvSpPr>
          <p:nvPr/>
        </p:nvSpPr>
        <p:spPr bwMode="auto">
          <a:xfrm>
            <a:off x="3849689" y="9428164"/>
            <a:ext cx="2947987" cy="49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9050" tIns="0" rIns="19050" bIns="0" anchor="b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algn="r" eaLnBrk="1" hangingPunct="1">
              <a:spcBef>
                <a:spcPct val="0"/>
              </a:spcBef>
            </a:pPr>
            <a:r>
              <a:rPr lang="en-US" altLang="en-US" sz="1000" i="1">
                <a:latin typeface="Times New Roman" pitchFamily="18" charset="0"/>
              </a:rPr>
              <a:t>8</a:t>
            </a:r>
          </a:p>
        </p:txBody>
      </p:sp>
      <p:sp>
        <p:nvSpPr>
          <p:cNvPr id="25605" name="Rectangle 4"/>
          <p:cNvSpPr>
            <a:spLocks noChangeArrowheads="1"/>
          </p:cNvSpPr>
          <p:nvPr/>
        </p:nvSpPr>
        <p:spPr bwMode="auto">
          <a:xfrm>
            <a:off x="-1587" y="9428164"/>
            <a:ext cx="2946401" cy="498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endParaRPr lang="en-GB" altLang="en-US" sz="1800" b="1">
              <a:solidFill>
                <a:srgbClr val="6699FF"/>
              </a:solidFill>
              <a:latin typeface="Times New Roman" pitchFamily="18" charset="0"/>
            </a:endParaRPr>
          </a:p>
        </p:txBody>
      </p:sp>
      <p:sp>
        <p:nvSpPr>
          <p:cNvPr id="25606" name="Rectangle 5"/>
          <p:cNvSpPr>
            <a:spLocks noChangeArrowheads="1"/>
          </p:cNvSpPr>
          <p:nvPr/>
        </p:nvSpPr>
        <p:spPr bwMode="auto">
          <a:xfrm>
            <a:off x="-1587" y="0"/>
            <a:ext cx="2946401" cy="495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endParaRPr lang="en-GB" altLang="en-US" sz="1800" b="1">
              <a:solidFill>
                <a:srgbClr val="6699FF"/>
              </a:solidFill>
              <a:latin typeface="Times New Roman" pitchFamily="18" charset="0"/>
            </a:endParaRPr>
          </a:p>
        </p:txBody>
      </p:sp>
      <p:sp>
        <p:nvSpPr>
          <p:cNvPr id="25607" name="Rectangle 6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925513" y="749300"/>
            <a:ext cx="4946650" cy="3711575"/>
          </a:xfrm>
          <a:noFill/>
          <a:ln cap="flat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5608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938213" y="4732339"/>
            <a:ext cx="4916487" cy="442753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 eaLnBrk="1" hangingPunct="1"/>
            <a:endParaRPr lang="en-GB" altLang="en-US">
              <a:latin typeface="Times New Roman" pitchFamily="18" charset="0"/>
              <a:ea typeface="ＭＳ Ｐゴシック" pitchFamily="34" charset="-128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54490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3288" y="741363"/>
            <a:ext cx="4935537" cy="3702050"/>
          </a:xfrm>
          <a:ln/>
        </p:spPr>
      </p:sp>
      <p:sp>
        <p:nvSpPr>
          <p:cNvPr id="522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>
              <a:latin typeface="Arial" pitchFamily="34" charset="0"/>
            </a:endParaRPr>
          </a:p>
        </p:txBody>
      </p:sp>
      <p:sp>
        <p:nvSpPr>
          <p:cNvPr id="522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 eaLnBrk="1" hangingPunct="1"/>
            <a:fld id="{DFA213FA-0F17-4665-8375-08C73D8DABC6}" type="slidenum">
              <a:rPr lang="en-GB" smtClean="0"/>
              <a:pPr eaLnBrk="1" hangingPunct="1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88634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09328C-5BB7-41C3-8207-9198C162409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53098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09328C-5BB7-41C3-8207-9198C162409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4690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371600" y="1143000"/>
            <a:ext cx="4114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B09328C-5BB7-41C3-8207-9198C162409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726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63512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958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74245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3468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1095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62456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99190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0905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7330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96472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F19A5F-9B0D-4C8D-B492-7E9635DE0EAE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38840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F19A5F-9B0D-4C8D-B492-7E9635DE0EAE}" type="datetimeFigureOut">
              <a:rPr lang="en-GB" smtClean="0"/>
              <a:t>14/03/2025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EC5195-7AAA-4B52-91A8-930F7362668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50743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0" r:id="rId1"/>
    <p:sldLayoutId id="2147483871" r:id="rId2"/>
    <p:sldLayoutId id="2147483872" r:id="rId3"/>
    <p:sldLayoutId id="2147483873" r:id="rId4"/>
    <p:sldLayoutId id="2147483874" r:id="rId5"/>
    <p:sldLayoutId id="2147483875" r:id="rId6"/>
    <p:sldLayoutId id="2147483876" r:id="rId7"/>
    <p:sldLayoutId id="2147483877" r:id="rId8"/>
    <p:sldLayoutId id="2147483878" r:id="rId9"/>
    <p:sldLayoutId id="2147483879" r:id="rId10"/>
    <p:sldLayoutId id="214748388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o.uk/url?sa=i&amp;rct=j&amp;q=&amp;esrc=s&amp;frm=1&amp;source=images&amp;cd=&amp;cad=rja&amp;docid=wI4DOw4ot7x7IM&amp;tbnid=hV1V33QpdnnT0M:&amp;ved=0CAUQjRw&amp;url=http://pryncepality.com/2012/01/04/david-beckhams-new-bodywear-collection-for-hm/&amp;ei=t3s1UvKwIIOQhQeix4HwDQ&amp;bvm=bv.52164340,d.ZG4&amp;psig=AFQjCNGubjpCMnA5kEm8SdwYlEi9zxQoXg&amp;ust=1379323185570994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_O5S6O0Trqc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youtube.com/watch?v=jsP0W7-tEOc" TargetMode="External"/><Relationship Id="rId4" Type="http://schemas.openxmlformats.org/officeDocument/2006/relationships/hyperlink" Target="https://www.youtube.com/watch?v=wmnajdChTbA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tiff"/><Relationship Id="rId2" Type="http://schemas.openxmlformats.org/officeDocument/2006/relationships/image" Target="../media/image17.tif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tiff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9591" y="5700840"/>
            <a:ext cx="2938038" cy="115716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975" y="2090522"/>
            <a:ext cx="3619500" cy="27146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/>
          <p:cNvSpPr/>
          <p:nvPr/>
        </p:nvSpPr>
        <p:spPr>
          <a:xfrm>
            <a:off x="3527377" y="2683639"/>
            <a:ext cx="561662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Mark </a:t>
            </a:r>
          </a:p>
          <a:p>
            <a:pPr algn="ctr"/>
            <a:r>
              <a:rPr lang="en-US" sz="60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Napieralla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2915817" y="1802098"/>
            <a:ext cx="3816424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531021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564" y="6021288"/>
            <a:ext cx="1721653" cy="678081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460374" y="7937"/>
            <a:ext cx="8296473" cy="1938992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Community Sports Development </a:t>
            </a:r>
            <a:endParaRPr lang="en-US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64" y="160338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Image result for sports development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44271" y="178520"/>
            <a:ext cx="1599729" cy="11997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/>
          <p:cNvSpPr txBox="1"/>
          <p:nvPr/>
        </p:nvSpPr>
        <p:spPr>
          <a:xfrm>
            <a:off x="155575" y="1946929"/>
            <a:ext cx="8736905" cy="286232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 u="sng" dirty="0"/>
              <a:t>The aims of todays lecture:</a:t>
            </a:r>
          </a:p>
          <a:p>
            <a:endParaRPr lang="en-GB" dirty="0"/>
          </a:p>
          <a:p>
            <a:r>
              <a:rPr lang="en-GB" dirty="0"/>
              <a:t>To look at marketing and the relevance in the sports development world</a:t>
            </a:r>
          </a:p>
          <a:p>
            <a:endParaRPr lang="en-GB" dirty="0"/>
          </a:p>
          <a:p>
            <a:r>
              <a:rPr lang="en-GB" dirty="0"/>
              <a:t>To understand the importance of creating links and partnerships to deliver projects</a:t>
            </a:r>
          </a:p>
          <a:p>
            <a:endParaRPr lang="en-GB" dirty="0"/>
          </a:p>
          <a:p>
            <a:r>
              <a:rPr lang="en-GB" dirty="0"/>
              <a:t>Re visit planning for sports development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513527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few definitions...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i="1" dirty="0"/>
          </a:p>
          <a:p>
            <a:endParaRPr lang="en-GB" sz="1600" dirty="0"/>
          </a:p>
        </p:txBody>
      </p:sp>
      <p:sp>
        <p:nvSpPr>
          <p:cNvPr id="4" name="Rounded Rectangular Callout 3"/>
          <p:cNvSpPr/>
          <p:nvPr/>
        </p:nvSpPr>
        <p:spPr>
          <a:xfrm>
            <a:off x="4860032" y="2060848"/>
            <a:ext cx="4104456" cy="3384376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Marketing is the activity, set of institutions, and processes for creating, communicating, delivering, and exchanging offerings that have value for customers, clients, partners, and society at large.</a:t>
            </a:r>
          </a:p>
          <a:p>
            <a:pPr algn="ctr"/>
            <a:r>
              <a:rPr lang="en-GB" i="1" dirty="0"/>
              <a:t>American Marketing Association (2013)</a:t>
            </a:r>
          </a:p>
          <a:p>
            <a:pPr algn="ctr"/>
            <a:endParaRPr lang="en-GB" dirty="0"/>
          </a:p>
        </p:txBody>
      </p:sp>
      <p:sp>
        <p:nvSpPr>
          <p:cNvPr id="5" name="Oval Callout 4"/>
          <p:cNvSpPr/>
          <p:nvPr/>
        </p:nvSpPr>
        <p:spPr>
          <a:xfrm>
            <a:off x="467544" y="1844824"/>
            <a:ext cx="4176464" cy="3528392"/>
          </a:xfrm>
          <a:prstGeom prst="wedgeEllipseCallou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i="1" dirty="0"/>
              <a:t>Marketing is the process by which companies create value for customers and build string customer relationships in order to capture value from customers in return with others.</a:t>
            </a:r>
          </a:p>
          <a:p>
            <a:pPr algn="ctr"/>
            <a:r>
              <a:rPr lang="en-GB" i="1" dirty="0"/>
              <a:t>Kotler &amp; Armstrong(2014)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92016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CIM definitions (Chartered Institute of Marketing)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28650" y="2708920"/>
            <a:ext cx="4032448" cy="2692895"/>
          </a:xfrm>
          <a:prstGeom prst="wedgeEllipseCallou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lnSpcReduction="10000"/>
          </a:bodyPr>
          <a:lstStyle/>
          <a:p>
            <a:pPr marL="0" indent="0">
              <a:buNone/>
            </a:pPr>
            <a:r>
              <a:rPr lang="en-GB" sz="2000" dirty="0">
                <a:solidFill>
                  <a:schemeClr val="tx1"/>
                </a:solidFill>
              </a:rPr>
              <a:t>Marketing is the management process responsible for identifying, anticipating and satisfying customer requirements profitably </a:t>
            </a:r>
            <a:r>
              <a:rPr lang="en-GB" sz="2000" i="1" dirty="0">
                <a:solidFill>
                  <a:schemeClr val="tx1"/>
                </a:solidFill>
              </a:rPr>
              <a:t>CIM (2010)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5" name="Rounded Rectangular Callout 4"/>
          <p:cNvSpPr/>
          <p:nvPr/>
        </p:nvSpPr>
        <p:spPr>
          <a:xfrm>
            <a:off x="5148064" y="2377479"/>
            <a:ext cx="3528392" cy="3024336"/>
          </a:xfrm>
          <a:prstGeom prst="wedgeRoundRectCallou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/>
              <a:t>The strategic business function that creates value by stimulating, facilitating and fulfilling customer demand.</a:t>
            </a:r>
          </a:p>
          <a:p>
            <a:r>
              <a:rPr lang="en-GB" i="1" dirty="0"/>
              <a:t>CIM (2007)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43350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6378067" y="4785266"/>
            <a:ext cx="1800225" cy="1008062"/>
          </a:xfrm>
          <a:prstGeom prst="rect">
            <a:avLst/>
          </a:prstGeom>
          <a:gradFill flip="none" rotWithShape="1">
            <a:gsLst>
              <a:gs pos="0">
                <a:srgbClr val="1966CD"/>
              </a:gs>
              <a:gs pos="0">
                <a:srgbClr val="E4C1ED"/>
              </a:gs>
              <a:gs pos="0">
                <a:srgbClr val="E4C1ED"/>
              </a:gs>
              <a:gs pos="0">
                <a:srgbClr val="BFD7F7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>
            <a:noFill/>
          </a:ln>
          <a:effectLst>
            <a:outerShdw blurRad="50800" dist="1778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4361942" y="3559716"/>
            <a:ext cx="1800225" cy="1008062"/>
          </a:xfrm>
          <a:prstGeom prst="rect">
            <a:avLst/>
          </a:prstGeom>
          <a:gradFill flip="none" rotWithShape="1">
            <a:gsLst>
              <a:gs pos="0">
                <a:srgbClr val="1966CD"/>
              </a:gs>
              <a:gs pos="0">
                <a:srgbClr val="E4C1ED"/>
              </a:gs>
              <a:gs pos="0">
                <a:srgbClr val="E4C1ED"/>
              </a:gs>
              <a:gs pos="0">
                <a:srgbClr val="BFD7F7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>
            <a:noFill/>
          </a:ln>
          <a:effectLst>
            <a:outerShdw blurRad="50800" dist="1778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2417255" y="2408778"/>
            <a:ext cx="1800225" cy="1008063"/>
          </a:xfrm>
          <a:prstGeom prst="rect">
            <a:avLst/>
          </a:prstGeom>
          <a:gradFill flip="none" rotWithShape="1">
            <a:gsLst>
              <a:gs pos="0">
                <a:srgbClr val="1966CD"/>
              </a:gs>
              <a:gs pos="0">
                <a:srgbClr val="E4C1ED"/>
              </a:gs>
              <a:gs pos="0">
                <a:srgbClr val="E4C1ED"/>
              </a:gs>
              <a:gs pos="0">
                <a:srgbClr val="BFD7F7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>
            <a:noFill/>
          </a:ln>
          <a:effectLst>
            <a:outerShdw blurRad="50800" dist="1778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9221" name="Freeform 7"/>
          <p:cNvSpPr>
            <a:spLocks/>
          </p:cNvSpPr>
          <p:nvPr/>
        </p:nvSpPr>
        <p:spPr bwMode="auto">
          <a:xfrm>
            <a:off x="2339467" y="1618203"/>
            <a:ext cx="1096963" cy="773113"/>
          </a:xfrm>
          <a:custGeom>
            <a:avLst/>
            <a:gdLst>
              <a:gd name="T0" fmla="*/ 0 w 691"/>
              <a:gd name="T1" fmla="*/ 0 h 487"/>
              <a:gd name="T2" fmla="*/ 2147483647 w 691"/>
              <a:gd name="T3" fmla="*/ 0 h 487"/>
              <a:gd name="T4" fmla="*/ 2147483647 w 691"/>
              <a:gd name="T5" fmla="*/ 2147483647 h 487"/>
              <a:gd name="T6" fmla="*/ 0 60000 65536"/>
              <a:gd name="T7" fmla="*/ 0 60000 65536"/>
              <a:gd name="T8" fmla="*/ 0 60000 65536"/>
              <a:gd name="T9" fmla="*/ 0 w 691"/>
              <a:gd name="T10" fmla="*/ 0 h 487"/>
              <a:gd name="T11" fmla="*/ 691 w 691"/>
              <a:gd name="T12" fmla="*/ 487 h 487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691" h="487">
                <a:moveTo>
                  <a:pt x="0" y="0"/>
                </a:moveTo>
                <a:lnTo>
                  <a:pt x="690" y="0"/>
                </a:lnTo>
                <a:lnTo>
                  <a:pt x="690" y="486"/>
                </a:lnTo>
              </a:path>
            </a:pathLst>
          </a:custGeom>
          <a:noFill/>
          <a:ln w="28575" cap="rnd">
            <a:solidFill>
              <a:srgbClr val="B659CF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617030" y="895891"/>
            <a:ext cx="1800225" cy="1008062"/>
          </a:xfrm>
          <a:prstGeom prst="rect">
            <a:avLst/>
          </a:prstGeom>
          <a:gradFill flip="none" rotWithShape="1">
            <a:gsLst>
              <a:gs pos="0">
                <a:srgbClr val="1966CD"/>
              </a:gs>
              <a:gs pos="0">
                <a:srgbClr val="E4C1ED"/>
              </a:gs>
              <a:gs pos="0">
                <a:srgbClr val="E4C1ED"/>
              </a:gs>
              <a:gs pos="0">
                <a:srgbClr val="BFD7F7"/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>
            <a:noFill/>
          </a:ln>
          <a:effectLst>
            <a:outerShdw blurRad="50800" dist="1778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9223" name="Rectangle 11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3124200" y="6356350"/>
            <a:ext cx="5551488" cy="3651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800" dirty="0">
                <a:cs typeface="Arial" pitchFamily="34" charset="0"/>
              </a:rPr>
              <a:t>Who are our competitors in Sport?</a:t>
            </a:r>
          </a:p>
        </p:txBody>
      </p:sp>
      <p:sp>
        <p:nvSpPr>
          <p:cNvPr id="9224" name="Rectangle 2"/>
          <p:cNvSpPr>
            <a:spLocks noChangeArrowheads="1"/>
          </p:cNvSpPr>
          <p:nvPr/>
        </p:nvSpPr>
        <p:spPr bwMode="auto">
          <a:xfrm>
            <a:off x="7200900" y="6629400"/>
            <a:ext cx="1905000" cy="228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endParaRPr lang="en-GB" altLang="en-US" sz="1000">
              <a:latin typeface="Arial" pitchFamily="34" charset="0"/>
            </a:endParaRPr>
          </a:p>
        </p:txBody>
      </p:sp>
      <p:sp>
        <p:nvSpPr>
          <p:cNvPr id="9225" name="Rectangle 3"/>
          <p:cNvSpPr>
            <a:spLocks noChangeArrowheads="1"/>
          </p:cNvSpPr>
          <p:nvPr/>
        </p:nvSpPr>
        <p:spPr bwMode="auto">
          <a:xfrm>
            <a:off x="0" y="6629400"/>
            <a:ext cx="4213225" cy="227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 anchor="ctr"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endParaRPr lang="en-GB" altLang="en-US" sz="1000">
              <a:latin typeface="Arial" pitchFamily="34" charset="0"/>
            </a:endParaRPr>
          </a:p>
        </p:txBody>
      </p:sp>
      <p:sp>
        <p:nvSpPr>
          <p:cNvPr id="9226" name="Freeform 4"/>
          <p:cNvSpPr>
            <a:spLocks/>
          </p:cNvSpPr>
          <p:nvPr/>
        </p:nvSpPr>
        <p:spPr bwMode="auto">
          <a:xfrm>
            <a:off x="4252405" y="2810416"/>
            <a:ext cx="1096962" cy="773112"/>
          </a:xfrm>
          <a:custGeom>
            <a:avLst/>
            <a:gdLst>
              <a:gd name="T0" fmla="*/ 0 w 691"/>
              <a:gd name="T1" fmla="*/ 0 h 487"/>
              <a:gd name="T2" fmla="*/ 2147483647 w 691"/>
              <a:gd name="T3" fmla="*/ 0 h 487"/>
              <a:gd name="T4" fmla="*/ 2147483647 w 691"/>
              <a:gd name="T5" fmla="*/ 2147483647 h 487"/>
              <a:gd name="T6" fmla="*/ 0 60000 65536"/>
              <a:gd name="T7" fmla="*/ 0 60000 65536"/>
              <a:gd name="T8" fmla="*/ 0 60000 65536"/>
              <a:gd name="T9" fmla="*/ 0 w 691"/>
              <a:gd name="T10" fmla="*/ 0 h 487"/>
              <a:gd name="T11" fmla="*/ 691 w 691"/>
              <a:gd name="T12" fmla="*/ 487 h 487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691" h="487">
                <a:moveTo>
                  <a:pt x="0" y="0"/>
                </a:moveTo>
                <a:lnTo>
                  <a:pt x="690" y="0"/>
                </a:lnTo>
                <a:lnTo>
                  <a:pt x="690" y="486"/>
                </a:lnTo>
              </a:path>
            </a:pathLst>
          </a:custGeom>
          <a:noFill/>
          <a:ln w="28575" cap="rnd">
            <a:solidFill>
              <a:srgbClr val="B659CF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9227" name="Freeform 6"/>
          <p:cNvSpPr>
            <a:spLocks/>
          </p:cNvSpPr>
          <p:nvPr/>
        </p:nvSpPr>
        <p:spPr bwMode="auto">
          <a:xfrm>
            <a:off x="6165342" y="4016916"/>
            <a:ext cx="1096963" cy="773112"/>
          </a:xfrm>
          <a:custGeom>
            <a:avLst/>
            <a:gdLst>
              <a:gd name="T0" fmla="*/ 0 w 691"/>
              <a:gd name="T1" fmla="*/ 0 h 487"/>
              <a:gd name="T2" fmla="*/ 2147483647 w 691"/>
              <a:gd name="T3" fmla="*/ 0 h 487"/>
              <a:gd name="T4" fmla="*/ 2147483647 w 691"/>
              <a:gd name="T5" fmla="*/ 2147483647 h 487"/>
              <a:gd name="T6" fmla="*/ 0 60000 65536"/>
              <a:gd name="T7" fmla="*/ 0 60000 65536"/>
              <a:gd name="T8" fmla="*/ 0 60000 65536"/>
              <a:gd name="T9" fmla="*/ 0 w 691"/>
              <a:gd name="T10" fmla="*/ 0 h 487"/>
              <a:gd name="T11" fmla="*/ 691 w 691"/>
              <a:gd name="T12" fmla="*/ 487 h 487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T9" t="T10" r="T11" b="T12"/>
            <a:pathLst>
              <a:path w="691" h="487">
                <a:moveTo>
                  <a:pt x="0" y="0"/>
                </a:moveTo>
                <a:lnTo>
                  <a:pt x="690" y="0"/>
                </a:lnTo>
                <a:lnTo>
                  <a:pt x="690" y="486"/>
                </a:lnTo>
              </a:path>
            </a:pathLst>
          </a:custGeom>
          <a:noFill/>
          <a:ln w="28575" cap="rnd">
            <a:solidFill>
              <a:srgbClr val="B659CF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9228" name="Rectangle 8"/>
          <p:cNvSpPr>
            <a:spLocks noGrp="1" noChangeArrowheads="1"/>
          </p:cNvSpPr>
          <p:nvPr>
            <p:ph type="title"/>
          </p:nvPr>
        </p:nvSpPr>
        <p:spPr>
          <a:xfrm>
            <a:off x="1763713" y="-76200"/>
            <a:ext cx="6911975" cy="869950"/>
          </a:xfrm>
        </p:spPr>
        <p:txBody>
          <a:bodyPr lIns="90488" tIns="44450" rIns="90488" bIns="44450"/>
          <a:lstStyle/>
          <a:p>
            <a:r>
              <a:rPr lang="en-US" altLang="en-US" dirty="0">
                <a:ea typeface="ＭＳ Ｐゴシック" pitchFamily="34" charset="-128"/>
              </a:rPr>
              <a:t>Customer Orientation</a:t>
            </a:r>
          </a:p>
        </p:txBody>
      </p:sp>
      <p:sp>
        <p:nvSpPr>
          <p:cNvPr id="12309" name="Rectangle 21"/>
          <p:cNvSpPr>
            <a:spLocks noChangeArrowheads="1"/>
          </p:cNvSpPr>
          <p:nvPr/>
        </p:nvSpPr>
        <p:spPr bwMode="auto">
          <a:xfrm>
            <a:off x="545592" y="895891"/>
            <a:ext cx="1800225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 b="1">
                <a:solidFill>
                  <a:srgbClr val="1966CD"/>
                </a:solidFill>
                <a:latin typeface="Arial" pitchFamily="34" charset="0"/>
              </a:rPr>
              <a:t>Customer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 b="1">
                <a:solidFill>
                  <a:srgbClr val="1966CD"/>
                </a:solidFill>
                <a:latin typeface="Arial" pitchFamily="34" charset="0"/>
              </a:rPr>
              <a:t>needs</a:t>
            </a:r>
            <a:endParaRPr lang="en-US" altLang="en-US" sz="1800" b="1">
              <a:solidFill>
                <a:srgbClr val="1966CD"/>
              </a:solidFill>
              <a:latin typeface="Arial" pitchFamily="34" charset="0"/>
            </a:endParaRPr>
          </a:p>
        </p:txBody>
      </p:sp>
      <p:sp>
        <p:nvSpPr>
          <p:cNvPr id="12310" name="Rectangle 22"/>
          <p:cNvSpPr>
            <a:spLocks noChangeArrowheads="1"/>
          </p:cNvSpPr>
          <p:nvPr/>
        </p:nvSpPr>
        <p:spPr bwMode="auto">
          <a:xfrm>
            <a:off x="6378067" y="4794791"/>
            <a:ext cx="1800225" cy="86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 b="1">
                <a:solidFill>
                  <a:srgbClr val="1966CD"/>
                </a:solidFill>
                <a:latin typeface="Arial" pitchFamily="34" charset="0"/>
              </a:rPr>
              <a:t>Customers</a:t>
            </a:r>
            <a:endParaRPr lang="en-US" altLang="en-US" sz="1800" b="1">
              <a:solidFill>
                <a:srgbClr val="1966CD"/>
              </a:solidFill>
              <a:latin typeface="Arial" pitchFamily="34" charset="0"/>
            </a:endParaRPr>
          </a:p>
        </p:txBody>
      </p:sp>
      <p:sp>
        <p:nvSpPr>
          <p:cNvPr id="12311" name="Rectangle 23"/>
          <p:cNvSpPr>
            <a:spLocks noChangeArrowheads="1"/>
          </p:cNvSpPr>
          <p:nvPr/>
        </p:nvSpPr>
        <p:spPr bwMode="auto">
          <a:xfrm>
            <a:off x="4317492" y="3642266"/>
            <a:ext cx="1800225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 b="1">
                <a:solidFill>
                  <a:srgbClr val="1966CD"/>
                </a:solidFill>
                <a:latin typeface="Arial" pitchFamily="34" charset="0"/>
              </a:rPr>
              <a:t>Marketing 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 b="1">
                <a:solidFill>
                  <a:srgbClr val="1966CD"/>
                </a:solidFill>
                <a:latin typeface="Arial" pitchFamily="34" charset="0"/>
              </a:rPr>
              <a:t>Products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 b="1">
                <a:solidFill>
                  <a:srgbClr val="1966CD"/>
                </a:solidFill>
                <a:latin typeface="Arial" pitchFamily="34" charset="0"/>
              </a:rPr>
              <a:t>and services</a:t>
            </a:r>
            <a:endParaRPr lang="en-US" altLang="en-US" sz="1800" b="1">
              <a:solidFill>
                <a:srgbClr val="1966CD"/>
              </a:solidFill>
              <a:latin typeface="Arial" pitchFamily="34" charset="0"/>
            </a:endParaRPr>
          </a:p>
        </p:txBody>
      </p:sp>
      <p:sp>
        <p:nvSpPr>
          <p:cNvPr id="12312" name="Rectangle 24"/>
          <p:cNvSpPr>
            <a:spLocks noChangeArrowheads="1"/>
          </p:cNvSpPr>
          <p:nvPr/>
        </p:nvSpPr>
        <p:spPr bwMode="auto">
          <a:xfrm>
            <a:off x="2445830" y="2418303"/>
            <a:ext cx="1800225" cy="936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 b="1">
                <a:solidFill>
                  <a:srgbClr val="1966CD"/>
                </a:solidFill>
                <a:latin typeface="Arial" pitchFamily="34" charset="0"/>
              </a:rPr>
              <a:t>Potential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 b="1">
                <a:solidFill>
                  <a:srgbClr val="1966CD"/>
                </a:solidFill>
                <a:latin typeface="Arial" pitchFamily="34" charset="0"/>
              </a:rPr>
              <a:t>Market</a:t>
            </a:r>
          </a:p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 b="1">
                <a:solidFill>
                  <a:srgbClr val="1966CD"/>
                </a:solidFill>
                <a:latin typeface="Arial" pitchFamily="34" charset="0"/>
              </a:rPr>
              <a:t>Opportunities</a:t>
            </a:r>
            <a:endParaRPr lang="en-US" altLang="en-US" sz="1800" b="1">
              <a:solidFill>
                <a:srgbClr val="1966CD"/>
              </a:solidFill>
              <a:latin typeface="Arial" pitchFamily="34" charset="0"/>
            </a:endParaRPr>
          </a:p>
        </p:txBody>
      </p:sp>
      <p:sp>
        <p:nvSpPr>
          <p:cNvPr id="2" name="Cloud Callout 1"/>
          <p:cNvSpPr/>
          <p:nvPr/>
        </p:nvSpPr>
        <p:spPr>
          <a:xfrm>
            <a:off x="4801680" y="751428"/>
            <a:ext cx="3376612" cy="2305050"/>
          </a:xfrm>
          <a:prstGeom prst="cloudCallout">
            <a:avLst>
              <a:gd name="adj1" fmla="val 41480"/>
              <a:gd name="adj2" fmla="val 107852"/>
            </a:avLst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sp>
        <p:nvSpPr>
          <p:cNvPr id="9234" name="TextBox 3"/>
          <p:cNvSpPr txBox="1">
            <a:spLocks noChangeArrowheads="1"/>
          </p:cNvSpPr>
          <p:nvPr/>
        </p:nvSpPr>
        <p:spPr bwMode="auto">
          <a:xfrm>
            <a:off x="5514467" y="1111791"/>
            <a:ext cx="2376488" cy="1816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pitchFamily="34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1pPr>
            <a:lvl2pPr marL="742950" indent="-285750" eaLnBrk="0" hangingPunct="0">
              <a:spcBef>
                <a:spcPct val="20000"/>
              </a:spcBef>
              <a:buFont typeface="Arial" pitchFamily="34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2pPr>
            <a:lvl3pPr marL="1143000" indent="-228600" eaLnBrk="0" hangingPunct="0">
              <a:spcBef>
                <a:spcPct val="20000"/>
              </a:spcBef>
              <a:buFont typeface="Arial" pitchFamily="34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3pPr>
            <a:lvl4pPr marL="1600200" indent="-228600" eaLnBrk="0" hangingPunct="0">
              <a:spcBef>
                <a:spcPct val="20000"/>
              </a:spcBef>
              <a:buFont typeface="Arial" pitchFamily="34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4pPr>
            <a:lvl5pPr marL="2057400" indent="-228600" eaLnBrk="0" hangingPunct="0">
              <a:spcBef>
                <a:spcPct val="20000"/>
              </a:spcBef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  <a:ea typeface="ＭＳ Ｐゴシック" pitchFamily="34" charset="-128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400">
                <a:latin typeface="Arial" pitchFamily="34" charset="0"/>
              </a:rPr>
              <a:t>The single most important thing to remember about any enterprise is that there are no results inside its walls. The result of a business is a satisfied customer (Peter Drucker, 2003)</a:t>
            </a:r>
          </a:p>
        </p:txBody>
      </p:sp>
      <p:sp>
        <p:nvSpPr>
          <p:cNvPr id="3" name="Rectangle 2"/>
          <p:cNvSpPr/>
          <p:nvPr/>
        </p:nvSpPr>
        <p:spPr>
          <a:xfrm>
            <a:off x="342416" y="3416841"/>
            <a:ext cx="3528392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Customer centred –market sensing and responding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Takes an outside-in perspective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Well-defined market, customer needs and integration of marketing activities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Creating lasting relationships based on customer value and satisfaction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1800" dirty="0"/>
              <a:t>Delivering better ‘value’ than your competitors</a:t>
            </a:r>
          </a:p>
        </p:txBody>
      </p:sp>
    </p:spTree>
    <p:extLst>
      <p:ext uri="{BB962C8B-B14F-4D97-AF65-F5344CB8AC3E}">
        <p14:creationId xmlns:p14="http://schemas.microsoft.com/office/powerpoint/2010/main" val="3221745166"/>
      </p:ext>
    </p:extLst>
  </p:cSld>
  <p:clrMapOvr>
    <a:masterClrMapping/>
  </p:clrMapOvr>
  <p:transition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23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23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3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309" grpId="0"/>
      <p:bldP spid="12310" grpId="0"/>
      <p:bldP spid="12311" grpId="0"/>
      <p:bldP spid="1231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306" name="Rectangle 12305">
            <a:extLst>
              <a:ext uri="{FF2B5EF4-FFF2-40B4-BE49-F238E27FC236}">
                <a16:creationId xmlns:a16="http://schemas.microsoft.com/office/drawing/2014/main" id="{AD96FDFD-4E42-4A06-B8B5-768A1DB9C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itle 1"/>
          <p:cNvSpPr txBox="1">
            <a:spLocks/>
          </p:cNvSpPr>
          <p:nvPr/>
        </p:nvSpPr>
        <p:spPr>
          <a:xfrm>
            <a:off x="287764" y="-402327"/>
            <a:ext cx="4594473" cy="19068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lnSpc>
                <a:spcPct val="90000"/>
              </a:lnSpc>
              <a:spcAft>
                <a:spcPts val="450"/>
              </a:spcAft>
            </a:pPr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Marketing </a:t>
            </a:r>
            <a:r>
              <a:rPr lang="en-US" b="1" i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of</a:t>
            </a:r>
            <a:r>
              <a:rPr lang="en-US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Sports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07504" y="1875783"/>
            <a:ext cx="4139952" cy="4476155"/>
          </a:xfrm>
        </p:spPr>
        <p:txBody>
          <a:bodyPr vert="horz" lIns="91440" tIns="45720" rIns="91440" bIns="45720" rtlCol="0">
            <a:noAutofit/>
          </a:bodyPr>
          <a:lstStyle/>
          <a:p>
            <a:pPr marL="0"/>
            <a:r>
              <a:rPr lang="en-US" sz="1600" dirty="0"/>
              <a:t>Of sport……… “sports leagues, teams, events, venues, or individual, as well as the marketing of sporting goods” (</a:t>
            </a:r>
            <a:r>
              <a:rPr lang="en-US" sz="1600" dirty="0" err="1"/>
              <a:t>Fetchko</a:t>
            </a:r>
            <a:r>
              <a:rPr lang="en-US" sz="1600" dirty="0"/>
              <a:t> et al, 2019,p4)</a:t>
            </a:r>
          </a:p>
          <a:p>
            <a:pPr marL="0"/>
            <a:endParaRPr lang="en-US" sz="1600" dirty="0"/>
          </a:p>
          <a:p>
            <a:pPr marL="0"/>
            <a:r>
              <a:rPr lang="en-US" sz="1600" dirty="0"/>
              <a:t>Efforts to encourage consumption of sport products, services and opportunities: </a:t>
            </a:r>
          </a:p>
          <a:p>
            <a:pPr marL="0"/>
            <a:endParaRPr lang="en-US" sz="1600" dirty="0"/>
          </a:p>
          <a:p>
            <a:r>
              <a:rPr lang="en-US" sz="1600" dirty="0"/>
              <a:t>Intangible: </a:t>
            </a:r>
          </a:p>
          <a:p>
            <a:pPr lvl="1"/>
            <a:r>
              <a:rPr lang="en-US" sz="1600" dirty="0"/>
              <a:t>Participant: Gym Membership, Subs/Fees to participant in team sports, Golf, Participant in an event i.e. The Cardiff Half </a:t>
            </a:r>
          </a:p>
          <a:p>
            <a:pPr lvl="1"/>
            <a:r>
              <a:rPr lang="en-US" sz="1600" dirty="0"/>
              <a:t>Spectator: Season ticket, Single event (Professional/Amateur) </a:t>
            </a:r>
          </a:p>
          <a:p>
            <a:r>
              <a:rPr lang="en-US" sz="1600" dirty="0"/>
              <a:t>Tangible: </a:t>
            </a:r>
          </a:p>
          <a:p>
            <a:pPr lvl="1"/>
            <a:r>
              <a:rPr lang="en-US" sz="1600" dirty="0"/>
              <a:t>Sports equipment</a:t>
            </a:r>
          </a:p>
          <a:p>
            <a:pPr lvl="1"/>
            <a:r>
              <a:rPr lang="en-US" sz="1600" dirty="0"/>
              <a:t>Apparel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46304EA-433B-409A-A978-1605A4A3B8A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099" r="11419" b="4"/>
          <a:stretch/>
        </p:blipFill>
        <p:spPr>
          <a:xfrm>
            <a:off x="6339726" y="3681465"/>
            <a:ext cx="2810949" cy="3176541"/>
          </a:xfrm>
          <a:custGeom>
            <a:avLst/>
            <a:gdLst/>
            <a:ahLst/>
            <a:cxnLst/>
            <a:rect l="l" t="t" r="r" b="b"/>
            <a:pathLst>
              <a:path w="3747932" h="3176541">
                <a:moveTo>
                  <a:pt x="3239865" y="21"/>
                </a:moveTo>
                <a:cubicBezTo>
                  <a:pt x="3261821" y="112"/>
                  <a:pt x="3278837" y="498"/>
                  <a:pt x="3290337" y="938"/>
                </a:cubicBezTo>
                <a:cubicBezTo>
                  <a:pt x="3401766" y="5376"/>
                  <a:pt x="3510165" y="23128"/>
                  <a:pt x="3616543" y="49449"/>
                </a:cubicBezTo>
                <a:lnTo>
                  <a:pt x="3747932" y="87091"/>
                </a:lnTo>
                <a:lnTo>
                  <a:pt x="3747932" y="3176541"/>
                </a:lnTo>
                <a:lnTo>
                  <a:pt x="401358" y="3176541"/>
                </a:lnTo>
                <a:lnTo>
                  <a:pt x="398780" y="3136258"/>
                </a:lnTo>
                <a:cubicBezTo>
                  <a:pt x="400956" y="3079023"/>
                  <a:pt x="437945" y="3052703"/>
                  <a:pt x="483325" y="3030665"/>
                </a:cubicBezTo>
                <a:cubicBezTo>
                  <a:pt x="498866" y="3023015"/>
                  <a:pt x="520932" y="3023320"/>
                  <a:pt x="526840" y="2999447"/>
                </a:cubicBezTo>
                <a:cubicBezTo>
                  <a:pt x="501352" y="2976798"/>
                  <a:pt x="470270" y="2995161"/>
                  <a:pt x="442916" y="2988735"/>
                </a:cubicBezTo>
                <a:cubicBezTo>
                  <a:pt x="420228" y="2983533"/>
                  <a:pt x="382618" y="2986286"/>
                  <a:pt x="413701" y="2944662"/>
                </a:cubicBezTo>
                <a:cubicBezTo>
                  <a:pt x="422716" y="2932726"/>
                  <a:pt x="412147" y="2923542"/>
                  <a:pt x="400645" y="2922625"/>
                </a:cubicBezTo>
                <a:cubicBezTo>
                  <a:pt x="308644" y="2913137"/>
                  <a:pt x="350915" y="2828968"/>
                  <a:pt x="321386" y="2784590"/>
                </a:cubicBezTo>
                <a:cubicBezTo>
                  <a:pt x="313307" y="2772348"/>
                  <a:pt x="322010" y="2751230"/>
                  <a:pt x="334753" y="2746027"/>
                </a:cubicBezTo>
                <a:cubicBezTo>
                  <a:pt x="416187" y="2711746"/>
                  <a:pt x="427377" y="2630027"/>
                  <a:pt x="466852" y="2559632"/>
                </a:cubicBezTo>
                <a:cubicBezTo>
                  <a:pt x="423957" y="2531782"/>
                  <a:pt x="372673" y="2525661"/>
                  <a:pt x="326361" y="2507602"/>
                </a:cubicBezTo>
                <a:cubicBezTo>
                  <a:pt x="278183" y="2488626"/>
                  <a:pt x="278183" y="2474547"/>
                  <a:pt x="317968" y="2419457"/>
                </a:cubicBezTo>
                <a:cubicBezTo>
                  <a:pt x="214465" y="2407519"/>
                  <a:pt x="214465" y="2407519"/>
                  <a:pt x="246479" y="2320903"/>
                </a:cubicBezTo>
                <a:cubicBezTo>
                  <a:pt x="159758" y="2312945"/>
                  <a:pt x="102570" y="2271933"/>
                  <a:pt x="89205" y="2182255"/>
                </a:cubicBezTo>
                <a:cubicBezTo>
                  <a:pt x="82677" y="2138795"/>
                  <a:pt x="43514" y="2118290"/>
                  <a:pt x="0" y="2089213"/>
                </a:cubicBezTo>
                <a:cubicBezTo>
                  <a:pt x="54081" y="2061053"/>
                  <a:pt x="90759" y="2002290"/>
                  <a:pt x="153855" y="2064423"/>
                </a:cubicBezTo>
                <a:cubicBezTo>
                  <a:pt x="176855" y="2087070"/>
                  <a:pt x="174683" y="2058300"/>
                  <a:pt x="177788" y="2050037"/>
                </a:cubicBezTo>
                <a:cubicBezTo>
                  <a:pt x="185247" y="2029838"/>
                  <a:pt x="169707" y="2016369"/>
                  <a:pt x="159450" y="2001067"/>
                </a:cubicBezTo>
                <a:cubicBezTo>
                  <a:pt x="149504" y="1985763"/>
                  <a:pt x="137691" y="1969543"/>
                  <a:pt x="134895" y="1952400"/>
                </a:cubicBezTo>
                <a:cubicBezTo>
                  <a:pt x="133031" y="1940465"/>
                  <a:pt x="142044" y="1923021"/>
                  <a:pt x="151990" y="1914144"/>
                </a:cubicBezTo>
                <a:cubicBezTo>
                  <a:pt x="204209" y="1867316"/>
                  <a:pt x="173127" y="1762030"/>
                  <a:pt x="271969" y="1748562"/>
                </a:cubicBezTo>
                <a:cubicBezTo>
                  <a:pt x="316415" y="1742443"/>
                  <a:pt x="337860" y="1703878"/>
                  <a:pt x="370497" y="1682760"/>
                </a:cubicBezTo>
                <a:cubicBezTo>
                  <a:pt x="483946" y="1608999"/>
                  <a:pt x="559787" y="1514119"/>
                  <a:pt x="594908" y="1383735"/>
                </a:cubicBezTo>
                <a:cubicBezTo>
                  <a:pt x="604543" y="1347620"/>
                  <a:pt x="641532" y="1318542"/>
                  <a:pt x="665465" y="1286713"/>
                </a:cubicBezTo>
                <a:cubicBezTo>
                  <a:pt x="653963" y="1263452"/>
                  <a:pt x="591178" y="1313647"/>
                  <a:pt x="613246" y="1252435"/>
                </a:cubicBezTo>
                <a:cubicBezTo>
                  <a:pt x="630030" y="1206524"/>
                  <a:pt x="672925" y="1178060"/>
                  <a:pt x="713332" y="1150820"/>
                </a:cubicBezTo>
                <a:cubicBezTo>
                  <a:pt x="759333" y="1119908"/>
                  <a:pt x="810307" y="1095117"/>
                  <a:pt x="831133" y="1037883"/>
                </a:cubicBezTo>
                <a:cubicBezTo>
                  <a:pt x="835485" y="1025640"/>
                  <a:pt x="849470" y="1012785"/>
                  <a:pt x="861903" y="1007887"/>
                </a:cubicBezTo>
                <a:cubicBezTo>
                  <a:pt x="1469751" y="63584"/>
                  <a:pt x="2910527" y="-1353"/>
                  <a:pt x="3239865" y="21"/>
                </a:cubicBezTo>
                <a:close/>
              </a:path>
            </a:pathLst>
          </a:custGeom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411" r="21194"/>
          <a:stretch/>
        </p:blipFill>
        <p:spPr bwMode="auto">
          <a:xfrm>
            <a:off x="4048707" y="2457970"/>
            <a:ext cx="2593775" cy="3476265"/>
          </a:xfrm>
          <a:custGeom>
            <a:avLst/>
            <a:gdLst/>
            <a:ahLst/>
            <a:cxnLst/>
            <a:rect l="l" t="t" r="r" b="b"/>
            <a:pathLst>
              <a:path w="3458367" h="3476265">
                <a:moveTo>
                  <a:pt x="549716" y="15"/>
                </a:moveTo>
                <a:cubicBezTo>
                  <a:pt x="557611" y="271"/>
                  <a:pt x="565778" y="3856"/>
                  <a:pt x="573176" y="4995"/>
                </a:cubicBezTo>
                <a:cubicBezTo>
                  <a:pt x="736504" y="30493"/>
                  <a:pt x="899830" y="58040"/>
                  <a:pt x="1063336" y="82398"/>
                </a:cubicBezTo>
                <a:cubicBezTo>
                  <a:pt x="1216195" y="105163"/>
                  <a:pt x="1370136" y="110398"/>
                  <a:pt x="1523717" y="122237"/>
                </a:cubicBezTo>
                <a:cubicBezTo>
                  <a:pt x="1709602" y="136580"/>
                  <a:pt x="1895127" y="156841"/>
                  <a:pt x="2079929" y="188711"/>
                </a:cubicBezTo>
                <a:cubicBezTo>
                  <a:pt x="2208244" y="211023"/>
                  <a:pt x="2337823" y="226502"/>
                  <a:pt x="2467943" y="208745"/>
                </a:cubicBezTo>
                <a:cubicBezTo>
                  <a:pt x="2474439" y="207834"/>
                  <a:pt x="2481839" y="204876"/>
                  <a:pt x="2487253" y="207834"/>
                </a:cubicBezTo>
                <a:cubicBezTo>
                  <a:pt x="2550419" y="241073"/>
                  <a:pt x="2619357" y="217168"/>
                  <a:pt x="2684869" y="238113"/>
                </a:cubicBezTo>
                <a:cubicBezTo>
                  <a:pt x="2668085" y="318930"/>
                  <a:pt x="2596077" y="312327"/>
                  <a:pt x="2555471" y="368331"/>
                </a:cubicBezTo>
                <a:cubicBezTo>
                  <a:pt x="2621704" y="390639"/>
                  <a:pt x="2681259" y="413178"/>
                  <a:pt x="2741717" y="430023"/>
                </a:cubicBezTo>
                <a:cubicBezTo>
                  <a:pt x="2805785" y="447780"/>
                  <a:pt x="2860106" y="495816"/>
                  <a:pt x="2922728" y="517216"/>
                </a:cubicBezTo>
                <a:cubicBezTo>
                  <a:pt x="2936085" y="521769"/>
                  <a:pt x="2952146" y="537704"/>
                  <a:pt x="2956838" y="553184"/>
                </a:cubicBezTo>
                <a:cubicBezTo>
                  <a:pt x="2971997" y="603269"/>
                  <a:pt x="3274647" y="743732"/>
                  <a:pt x="3238914" y="788350"/>
                </a:cubicBezTo>
                <a:cubicBezTo>
                  <a:pt x="3224116" y="806791"/>
                  <a:pt x="3204986" y="819994"/>
                  <a:pt x="3184953" y="838207"/>
                </a:cubicBezTo>
                <a:cubicBezTo>
                  <a:pt x="3215093" y="872582"/>
                  <a:pt x="3249020" y="887608"/>
                  <a:pt x="3285115" y="897852"/>
                </a:cubicBezTo>
                <a:cubicBezTo>
                  <a:pt x="3295944" y="901039"/>
                  <a:pt x="3306591" y="907413"/>
                  <a:pt x="3307674" y="922894"/>
                </a:cubicBezTo>
                <a:cubicBezTo>
                  <a:pt x="3308757" y="939056"/>
                  <a:pt x="3297748" y="945429"/>
                  <a:pt x="3288544" y="952944"/>
                </a:cubicBezTo>
                <a:cubicBezTo>
                  <a:pt x="3275731" y="963415"/>
                  <a:pt x="3263278" y="972523"/>
                  <a:pt x="3247036" y="973888"/>
                </a:cubicBezTo>
                <a:cubicBezTo>
                  <a:pt x="3220325" y="975937"/>
                  <a:pt x="3207513" y="1005076"/>
                  <a:pt x="3191993" y="1026930"/>
                </a:cubicBezTo>
                <a:cubicBezTo>
                  <a:pt x="3183330" y="1039224"/>
                  <a:pt x="3178998" y="1064037"/>
                  <a:pt x="3194157" y="1068363"/>
                </a:cubicBezTo>
                <a:cubicBezTo>
                  <a:pt x="3230613" y="1078837"/>
                  <a:pt x="3227725" y="1109114"/>
                  <a:pt x="3226824" y="1143489"/>
                </a:cubicBezTo>
                <a:cubicBezTo>
                  <a:pt x="3225560" y="1186061"/>
                  <a:pt x="3204083" y="1205638"/>
                  <a:pt x="3177734" y="1222030"/>
                </a:cubicBezTo>
                <a:cubicBezTo>
                  <a:pt x="3168711" y="1227720"/>
                  <a:pt x="3155898" y="1227493"/>
                  <a:pt x="3152469" y="1245250"/>
                </a:cubicBezTo>
                <a:cubicBezTo>
                  <a:pt x="3167267" y="1262097"/>
                  <a:pt x="3185314" y="1248439"/>
                  <a:pt x="3201197" y="1253218"/>
                </a:cubicBezTo>
                <a:cubicBezTo>
                  <a:pt x="3214370" y="1257088"/>
                  <a:pt x="3236208" y="1255040"/>
                  <a:pt x="3218160" y="1286000"/>
                </a:cubicBezTo>
                <a:cubicBezTo>
                  <a:pt x="3212926" y="1294878"/>
                  <a:pt x="3219062" y="1301709"/>
                  <a:pt x="3225741" y="1302392"/>
                </a:cubicBezTo>
                <a:cubicBezTo>
                  <a:pt x="3279159" y="1309449"/>
                  <a:pt x="3254615" y="1372054"/>
                  <a:pt x="3271761" y="1405063"/>
                </a:cubicBezTo>
                <a:cubicBezTo>
                  <a:pt x="3276452" y="1414169"/>
                  <a:pt x="3271399" y="1429877"/>
                  <a:pt x="3263999" y="1433747"/>
                </a:cubicBezTo>
                <a:cubicBezTo>
                  <a:pt x="3216716" y="1459245"/>
                  <a:pt x="3210220" y="1520028"/>
                  <a:pt x="3187299" y="1572389"/>
                </a:cubicBezTo>
                <a:cubicBezTo>
                  <a:pt x="3212205" y="1593104"/>
                  <a:pt x="3241982" y="1597657"/>
                  <a:pt x="3268872" y="1611089"/>
                </a:cubicBezTo>
                <a:cubicBezTo>
                  <a:pt x="3296846" y="1625204"/>
                  <a:pt x="3296846" y="1635676"/>
                  <a:pt x="3273746" y="1676653"/>
                </a:cubicBezTo>
                <a:cubicBezTo>
                  <a:pt x="3333842" y="1685532"/>
                  <a:pt x="3333842" y="1685532"/>
                  <a:pt x="3315254" y="1749957"/>
                </a:cubicBezTo>
                <a:cubicBezTo>
                  <a:pt x="3365607" y="1755877"/>
                  <a:pt x="3398812" y="1786382"/>
                  <a:pt x="3406572" y="1853085"/>
                </a:cubicBezTo>
                <a:cubicBezTo>
                  <a:pt x="3410362" y="1885411"/>
                  <a:pt x="3433101" y="1900663"/>
                  <a:pt x="3458367" y="1922291"/>
                </a:cubicBezTo>
                <a:cubicBezTo>
                  <a:pt x="3426966" y="1943236"/>
                  <a:pt x="3405669" y="1986945"/>
                  <a:pt x="3369034" y="1940730"/>
                </a:cubicBezTo>
                <a:cubicBezTo>
                  <a:pt x="3355680" y="1923885"/>
                  <a:pt x="3356941" y="1945284"/>
                  <a:pt x="3355138" y="1951430"/>
                </a:cubicBezTo>
                <a:cubicBezTo>
                  <a:pt x="3350807" y="1966455"/>
                  <a:pt x="3359830" y="1976472"/>
                  <a:pt x="3365786" y="1987854"/>
                </a:cubicBezTo>
                <a:cubicBezTo>
                  <a:pt x="3371561" y="1999237"/>
                  <a:pt x="3378420" y="2011302"/>
                  <a:pt x="3380043" y="2024054"/>
                </a:cubicBezTo>
                <a:cubicBezTo>
                  <a:pt x="3381125" y="2032931"/>
                  <a:pt x="3375892" y="2045905"/>
                  <a:pt x="3370117" y="2052509"/>
                </a:cubicBezTo>
                <a:cubicBezTo>
                  <a:pt x="3339797" y="2087340"/>
                  <a:pt x="3357844" y="2165652"/>
                  <a:pt x="3300454" y="2175670"/>
                </a:cubicBezTo>
                <a:cubicBezTo>
                  <a:pt x="3274647" y="2180221"/>
                  <a:pt x="3262195" y="2208906"/>
                  <a:pt x="3243246" y="2224614"/>
                </a:cubicBezTo>
                <a:cubicBezTo>
                  <a:pt x="3177374" y="2279478"/>
                  <a:pt x="3133338" y="2350051"/>
                  <a:pt x="3112946" y="2447031"/>
                </a:cubicBezTo>
                <a:cubicBezTo>
                  <a:pt x="3107352" y="2473894"/>
                  <a:pt x="3085875" y="2495522"/>
                  <a:pt x="3071979" y="2519197"/>
                </a:cubicBezTo>
                <a:cubicBezTo>
                  <a:pt x="3078657" y="2536499"/>
                  <a:pt x="3115112" y="2499164"/>
                  <a:pt x="3102298" y="2544694"/>
                </a:cubicBezTo>
                <a:cubicBezTo>
                  <a:pt x="3092553" y="2578843"/>
                  <a:pt x="3067647" y="2600014"/>
                  <a:pt x="3044185" y="2620276"/>
                </a:cubicBezTo>
                <a:cubicBezTo>
                  <a:pt x="3017476" y="2643268"/>
                  <a:pt x="2987879" y="2661708"/>
                  <a:pt x="2975787" y="2704279"/>
                </a:cubicBezTo>
                <a:cubicBezTo>
                  <a:pt x="2973260" y="2713386"/>
                  <a:pt x="2965140" y="2722947"/>
                  <a:pt x="2957921" y="2726591"/>
                </a:cubicBezTo>
                <a:cubicBezTo>
                  <a:pt x="2581458" y="3475797"/>
                  <a:pt x="1654740" y="3480805"/>
                  <a:pt x="1547901" y="3475568"/>
                </a:cubicBezTo>
                <a:cubicBezTo>
                  <a:pt x="1418503" y="3468966"/>
                  <a:pt x="1296143" y="3422753"/>
                  <a:pt x="1176132" y="3365156"/>
                </a:cubicBezTo>
                <a:cubicBezTo>
                  <a:pt x="1125418" y="3340797"/>
                  <a:pt x="1078316" y="3306195"/>
                  <a:pt x="1029045" y="3279332"/>
                </a:cubicBezTo>
                <a:cubicBezTo>
                  <a:pt x="961009" y="3242223"/>
                  <a:pt x="908492" y="3171424"/>
                  <a:pt x="840634" y="3141601"/>
                </a:cubicBezTo>
                <a:cubicBezTo>
                  <a:pt x="770793" y="3110867"/>
                  <a:pt x="711057" y="3054638"/>
                  <a:pt x="639229" y="3030734"/>
                </a:cubicBezTo>
                <a:cubicBezTo>
                  <a:pt x="601330" y="3017985"/>
                  <a:pt x="564695" y="2994993"/>
                  <a:pt x="570649" y="2929200"/>
                </a:cubicBezTo>
                <a:cubicBezTo>
                  <a:pt x="572274" y="2910532"/>
                  <a:pt x="562349" y="2895282"/>
                  <a:pt x="546647" y="2900745"/>
                </a:cubicBezTo>
                <a:cubicBezTo>
                  <a:pt x="516690" y="2910989"/>
                  <a:pt x="503154" y="2883898"/>
                  <a:pt x="486550" y="2863636"/>
                </a:cubicBezTo>
                <a:cubicBezTo>
                  <a:pt x="456953" y="2827667"/>
                  <a:pt x="428801" y="2789422"/>
                  <a:pt x="381697" y="2783503"/>
                </a:cubicBezTo>
                <a:cubicBezTo>
                  <a:pt x="390720" y="2755272"/>
                  <a:pt x="406060" y="2759371"/>
                  <a:pt x="420137" y="2765290"/>
                </a:cubicBezTo>
                <a:cubicBezTo>
                  <a:pt x="457133" y="2780772"/>
                  <a:pt x="493769" y="2798300"/>
                  <a:pt x="530765" y="2813781"/>
                </a:cubicBezTo>
                <a:cubicBezTo>
                  <a:pt x="554948" y="2823799"/>
                  <a:pt x="578952" y="2837912"/>
                  <a:pt x="611257" y="2826755"/>
                </a:cubicBezTo>
                <a:cubicBezTo>
                  <a:pt x="583463" y="2769843"/>
                  <a:pt x="536180" y="2759598"/>
                  <a:pt x="497920" y="2742071"/>
                </a:cubicBezTo>
                <a:cubicBezTo>
                  <a:pt x="450096" y="2719988"/>
                  <a:pt x="421942" y="2678326"/>
                  <a:pt x="388193" y="2631885"/>
                </a:cubicBezTo>
                <a:cubicBezTo>
                  <a:pt x="423386" y="2620730"/>
                  <a:pt x="445223" y="2654879"/>
                  <a:pt x="472834" y="2653056"/>
                </a:cubicBezTo>
                <a:cubicBezTo>
                  <a:pt x="474279" y="2647140"/>
                  <a:pt x="476804" y="2638488"/>
                  <a:pt x="476444" y="2638259"/>
                </a:cubicBezTo>
                <a:cubicBezTo>
                  <a:pt x="431326" y="2612763"/>
                  <a:pt x="410211" y="2564956"/>
                  <a:pt x="403173" y="2507131"/>
                </a:cubicBezTo>
                <a:cubicBezTo>
                  <a:pt x="399563" y="2477310"/>
                  <a:pt x="383140" y="2467976"/>
                  <a:pt x="366897" y="2454316"/>
                </a:cubicBezTo>
                <a:cubicBezTo>
                  <a:pt x="310230" y="2405826"/>
                  <a:pt x="250314" y="2361890"/>
                  <a:pt x="203752" y="2295188"/>
                </a:cubicBezTo>
                <a:cubicBezTo>
                  <a:pt x="257532" y="2304066"/>
                  <a:pt x="300665" y="2347547"/>
                  <a:pt x="358597" y="2366215"/>
                </a:cubicBezTo>
                <a:cubicBezTo>
                  <a:pt x="312577" y="2292910"/>
                  <a:pt x="253020" y="2255803"/>
                  <a:pt x="198698" y="2211409"/>
                </a:cubicBezTo>
                <a:cubicBezTo>
                  <a:pt x="173974" y="2191149"/>
                  <a:pt x="151055" y="2165197"/>
                  <a:pt x="121097" y="2154269"/>
                </a:cubicBezTo>
                <a:cubicBezTo>
                  <a:pt x="110448" y="2150400"/>
                  <a:pt x="92943" y="2142204"/>
                  <a:pt x="101425" y="2120577"/>
                </a:cubicBezTo>
                <a:cubicBezTo>
                  <a:pt x="108643" y="2102593"/>
                  <a:pt x="122900" y="2108055"/>
                  <a:pt x="135895" y="2113292"/>
                </a:cubicBezTo>
                <a:cubicBezTo>
                  <a:pt x="167116" y="2126269"/>
                  <a:pt x="199421" y="2126495"/>
                  <a:pt x="241652" y="2126269"/>
                </a:cubicBezTo>
                <a:cubicBezTo>
                  <a:pt x="206279" y="2066851"/>
                  <a:pt x="141489" y="2084608"/>
                  <a:pt x="111170" y="2022231"/>
                </a:cubicBezTo>
                <a:cubicBezTo>
                  <a:pt x="149069" y="2011302"/>
                  <a:pt x="178305" y="2033841"/>
                  <a:pt x="208987" y="2038166"/>
                </a:cubicBezTo>
                <a:cubicBezTo>
                  <a:pt x="236777" y="2042036"/>
                  <a:pt x="243636" y="2031565"/>
                  <a:pt x="237139" y="1997188"/>
                </a:cubicBezTo>
                <a:cubicBezTo>
                  <a:pt x="227034" y="1943690"/>
                  <a:pt x="242193" y="1916371"/>
                  <a:pt x="282618" y="1930941"/>
                </a:cubicBezTo>
                <a:cubicBezTo>
                  <a:pt x="320155" y="1944601"/>
                  <a:pt x="324125" y="1924568"/>
                  <a:pt x="314019" y="1894062"/>
                </a:cubicBezTo>
                <a:cubicBezTo>
                  <a:pt x="299582" y="1849671"/>
                  <a:pt x="316004" y="1815295"/>
                  <a:pt x="327194" y="1777960"/>
                </a:cubicBezTo>
                <a:cubicBezTo>
                  <a:pt x="344339" y="1721045"/>
                  <a:pt x="337121" y="1693272"/>
                  <a:pt x="300123" y="1650929"/>
                </a:cubicBezTo>
                <a:cubicBezTo>
                  <a:pt x="279370" y="1627251"/>
                  <a:pt x="256992" y="1607219"/>
                  <a:pt x="226852" y="1586731"/>
                </a:cubicBezTo>
                <a:cubicBezTo>
                  <a:pt x="296334" y="1575576"/>
                  <a:pt x="223423" y="1538013"/>
                  <a:pt x="247968" y="1514564"/>
                </a:cubicBezTo>
                <a:cubicBezTo>
                  <a:pt x="297056" y="1505003"/>
                  <a:pt x="337121" y="1579673"/>
                  <a:pt x="403895" y="1558274"/>
                </a:cubicBezTo>
                <a:cubicBezTo>
                  <a:pt x="321420" y="1493619"/>
                  <a:pt x="230281" y="1472448"/>
                  <a:pt x="170546" y="1386396"/>
                </a:cubicBezTo>
                <a:cubicBezTo>
                  <a:pt x="184261" y="1366817"/>
                  <a:pt x="197977" y="1385030"/>
                  <a:pt x="209707" y="1377746"/>
                </a:cubicBezTo>
                <a:cubicBezTo>
                  <a:pt x="209346" y="1373192"/>
                  <a:pt x="210250" y="1366362"/>
                  <a:pt x="208083" y="1364314"/>
                </a:cubicBezTo>
                <a:cubicBezTo>
                  <a:pt x="163508" y="1317416"/>
                  <a:pt x="162784" y="1316279"/>
                  <a:pt x="210610" y="1281675"/>
                </a:cubicBezTo>
                <a:cubicBezTo>
                  <a:pt x="227394" y="1269609"/>
                  <a:pt x="225950" y="1258909"/>
                  <a:pt x="217108" y="1243657"/>
                </a:cubicBezTo>
                <a:cubicBezTo>
                  <a:pt x="210790" y="1232957"/>
                  <a:pt x="203211" y="1223395"/>
                  <a:pt x="206820" y="1199947"/>
                </a:cubicBezTo>
                <a:cubicBezTo>
                  <a:pt x="232988" y="1229998"/>
                  <a:pt x="359499" y="1220208"/>
                  <a:pt x="381877" y="1217021"/>
                </a:cubicBezTo>
                <a:cubicBezTo>
                  <a:pt x="406963" y="1213607"/>
                  <a:pt x="431688" y="1199037"/>
                  <a:pt x="458035" y="1207003"/>
                </a:cubicBezTo>
                <a:cubicBezTo>
                  <a:pt x="479150" y="1213381"/>
                  <a:pt x="576966" y="1275073"/>
                  <a:pt x="590863" y="1204273"/>
                </a:cubicBezTo>
                <a:cubicBezTo>
                  <a:pt x="591585" y="1200858"/>
                  <a:pt x="631107" y="1208826"/>
                  <a:pt x="652403" y="1212696"/>
                </a:cubicBezTo>
                <a:cubicBezTo>
                  <a:pt x="671172" y="1215883"/>
                  <a:pt x="692288" y="1229998"/>
                  <a:pt x="704920" y="1201769"/>
                </a:cubicBezTo>
                <a:cubicBezTo>
                  <a:pt x="712320" y="1185150"/>
                  <a:pt x="681820" y="1153051"/>
                  <a:pt x="654569" y="1150320"/>
                </a:cubicBezTo>
                <a:cubicBezTo>
                  <a:pt x="630926" y="1147814"/>
                  <a:pt x="606202" y="1144172"/>
                  <a:pt x="583643" y="1151001"/>
                </a:cubicBezTo>
                <a:cubicBezTo>
                  <a:pt x="555852" y="1159198"/>
                  <a:pt x="540873" y="1145995"/>
                  <a:pt x="533111" y="1117538"/>
                </a:cubicBezTo>
                <a:cubicBezTo>
                  <a:pt x="524450" y="1086122"/>
                  <a:pt x="507845" y="1071550"/>
                  <a:pt x="484926" y="1056980"/>
                </a:cubicBezTo>
                <a:cubicBezTo>
                  <a:pt x="429340" y="1021696"/>
                  <a:pt x="375921" y="980946"/>
                  <a:pt x="314922" y="960456"/>
                </a:cubicBezTo>
                <a:cubicBezTo>
                  <a:pt x="302830" y="956358"/>
                  <a:pt x="289476" y="950894"/>
                  <a:pt x="283881" y="923805"/>
                </a:cubicBezTo>
                <a:cubicBezTo>
                  <a:pt x="449013" y="964326"/>
                  <a:pt x="599526" y="1069958"/>
                  <a:pt x="769890" y="1063811"/>
                </a:cubicBezTo>
                <a:cubicBezTo>
                  <a:pt x="723329" y="1030346"/>
                  <a:pt x="669369" y="1028524"/>
                  <a:pt x="619738" y="1005076"/>
                </a:cubicBezTo>
                <a:cubicBezTo>
                  <a:pt x="654930" y="987546"/>
                  <a:pt x="687956" y="1005759"/>
                  <a:pt x="721344" y="1015777"/>
                </a:cubicBezTo>
                <a:cubicBezTo>
                  <a:pt x="749317" y="1023970"/>
                  <a:pt x="774583" y="1025337"/>
                  <a:pt x="777650" y="976393"/>
                </a:cubicBezTo>
                <a:cubicBezTo>
                  <a:pt x="776566" y="973205"/>
                  <a:pt x="776747" y="969107"/>
                  <a:pt x="776929" y="965238"/>
                </a:cubicBezTo>
                <a:cubicBezTo>
                  <a:pt x="767542" y="944976"/>
                  <a:pt x="752926" y="934504"/>
                  <a:pt x="735601" y="928584"/>
                </a:cubicBezTo>
                <a:cubicBezTo>
                  <a:pt x="725133" y="924942"/>
                  <a:pt x="711237" y="919478"/>
                  <a:pt x="711416" y="904909"/>
                </a:cubicBezTo>
                <a:cubicBezTo>
                  <a:pt x="711958" y="850955"/>
                  <a:pt x="678571" y="835246"/>
                  <a:pt x="645185" y="819539"/>
                </a:cubicBezTo>
                <a:cubicBezTo>
                  <a:pt x="663773" y="792676"/>
                  <a:pt x="678391" y="812481"/>
                  <a:pt x="692468" y="810433"/>
                </a:cubicBezTo>
                <a:cubicBezTo>
                  <a:pt x="701672" y="809067"/>
                  <a:pt x="709973" y="806563"/>
                  <a:pt x="709973" y="792676"/>
                </a:cubicBezTo>
                <a:cubicBezTo>
                  <a:pt x="710154" y="781065"/>
                  <a:pt x="705822" y="767861"/>
                  <a:pt x="696799" y="767635"/>
                </a:cubicBezTo>
                <a:cubicBezTo>
                  <a:pt x="640312" y="765585"/>
                  <a:pt x="609090" y="690914"/>
                  <a:pt x="550437" y="690687"/>
                </a:cubicBezTo>
                <a:cubicBezTo>
                  <a:pt x="515425" y="690687"/>
                  <a:pt x="568666" y="648572"/>
                  <a:pt x="539068" y="631042"/>
                </a:cubicBezTo>
                <a:cubicBezTo>
                  <a:pt x="532570" y="627171"/>
                  <a:pt x="556032" y="621254"/>
                  <a:pt x="566500" y="622164"/>
                </a:cubicBezTo>
                <a:cubicBezTo>
                  <a:pt x="576786" y="623074"/>
                  <a:pt x="585990" y="634229"/>
                  <a:pt x="598443" y="626261"/>
                </a:cubicBezTo>
                <a:cubicBezTo>
                  <a:pt x="605300" y="597806"/>
                  <a:pt x="587615" y="587332"/>
                  <a:pt x="572996" y="579365"/>
                </a:cubicBezTo>
                <a:cubicBezTo>
                  <a:pt x="539247" y="560925"/>
                  <a:pt x="506402" y="538615"/>
                  <a:pt x="469405" y="532013"/>
                </a:cubicBezTo>
                <a:cubicBezTo>
                  <a:pt x="456232" y="529737"/>
                  <a:pt x="488355" y="499231"/>
                  <a:pt x="494671" y="488532"/>
                </a:cubicBezTo>
                <a:cubicBezTo>
                  <a:pt x="345782" y="376071"/>
                  <a:pt x="166756" y="381762"/>
                  <a:pt x="0" y="290928"/>
                </a:cubicBezTo>
                <a:cubicBezTo>
                  <a:pt x="36817" y="273173"/>
                  <a:pt x="63887" y="286148"/>
                  <a:pt x="88973" y="288880"/>
                </a:cubicBezTo>
                <a:cubicBezTo>
                  <a:pt x="151595" y="295708"/>
                  <a:pt x="213498" y="309822"/>
                  <a:pt x="275940" y="318246"/>
                </a:cubicBezTo>
                <a:cubicBezTo>
                  <a:pt x="306620" y="322344"/>
                  <a:pt x="335134" y="337824"/>
                  <a:pt x="369424" y="313239"/>
                </a:cubicBezTo>
                <a:cubicBezTo>
                  <a:pt x="392343" y="296847"/>
                  <a:pt x="428980" y="314604"/>
                  <a:pt x="457133" y="329174"/>
                </a:cubicBezTo>
                <a:cubicBezTo>
                  <a:pt x="480414" y="341238"/>
                  <a:pt x="502612" y="344425"/>
                  <a:pt x="533474" y="329174"/>
                </a:cubicBezTo>
                <a:cubicBezTo>
                  <a:pt x="505501" y="319841"/>
                  <a:pt x="484023" y="311645"/>
                  <a:pt x="462006" y="305953"/>
                </a:cubicBezTo>
                <a:cubicBezTo>
                  <a:pt x="444501" y="301400"/>
                  <a:pt x="486189" y="282960"/>
                  <a:pt x="507484" y="285237"/>
                </a:cubicBezTo>
                <a:cubicBezTo>
                  <a:pt x="537263" y="288423"/>
                  <a:pt x="520479" y="276586"/>
                  <a:pt x="515425" y="260195"/>
                </a:cubicBezTo>
                <a:cubicBezTo>
                  <a:pt x="510012" y="242665"/>
                  <a:pt x="526074" y="237203"/>
                  <a:pt x="536180" y="240844"/>
                </a:cubicBezTo>
                <a:cubicBezTo>
                  <a:pt x="574980" y="255187"/>
                  <a:pt x="613602" y="229917"/>
                  <a:pt x="653668" y="250407"/>
                </a:cubicBezTo>
                <a:cubicBezTo>
                  <a:pt x="643561" y="199867"/>
                  <a:pt x="621723" y="177784"/>
                  <a:pt x="576064" y="170726"/>
                </a:cubicBezTo>
                <a:cubicBezTo>
                  <a:pt x="558919" y="167996"/>
                  <a:pt x="541053" y="172093"/>
                  <a:pt x="526254" y="157522"/>
                </a:cubicBezTo>
                <a:cubicBezTo>
                  <a:pt x="517771" y="149101"/>
                  <a:pt x="508207" y="139084"/>
                  <a:pt x="514884" y="123603"/>
                </a:cubicBezTo>
                <a:cubicBezTo>
                  <a:pt x="519577" y="112674"/>
                  <a:pt x="529684" y="112674"/>
                  <a:pt x="537985" y="116318"/>
                </a:cubicBezTo>
                <a:cubicBezTo>
                  <a:pt x="575162" y="132483"/>
                  <a:pt x="613963" y="138400"/>
                  <a:pt x="652764" y="144320"/>
                </a:cubicBezTo>
                <a:cubicBezTo>
                  <a:pt x="658720" y="145230"/>
                  <a:pt x="665397" y="148191"/>
                  <a:pt x="672075" y="133164"/>
                </a:cubicBezTo>
                <a:cubicBezTo>
                  <a:pt x="599526" y="108805"/>
                  <a:pt x="530585" y="74202"/>
                  <a:pt x="456051" y="60770"/>
                </a:cubicBezTo>
                <a:cubicBezTo>
                  <a:pt x="457133" y="54397"/>
                  <a:pt x="458215" y="48022"/>
                  <a:pt x="459299" y="41649"/>
                </a:cubicBezTo>
                <a:cubicBezTo>
                  <a:pt x="517591" y="50753"/>
                  <a:pt x="575884" y="59859"/>
                  <a:pt x="649515" y="71243"/>
                </a:cubicBezTo>
                <a:cubicBezTo>
                  <a:pt x="604218" y="35045"/>
                  <a:pt x="561446" y="47111"/>
                  <a:pt x="527879" y="15013"/>
                </a:cubicBezTo>
                <a:cubicBezTo>
                  <a:pt x="534195" y="2833"/>
                  <a:pt x="541820" y="-241"/>
                  <a:pt x="549716" y="1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290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79" r="22488" b="1"/>
          <a:stretch/>
        </p:blipFill>
        <p:spPr bwMode="auto">
          <a:xfrm>
            <a:off x="5715768" y="-5"/>
            <a:ext cx="3434907" cy="3536502"/>
          </a:xfrm>
          <a:custGeom>
            <a:avLst/>
            <a:gdLst/>
            <a:ahLst/>
            <a:cxnLst/>
            <a:rect l="l" t="t" r="r" b="b"/>
            <a:pathLst>
              <a:path w="4579876" h="3536502">
                <a:moveTo>
                  <a:pt x="457312" y="0"/>
                </a:moveTo>
                <a:lnTo>
                  <a:pt x="4579876" y="0"/>
                </a:lnTo>
                <a:lnTo>
                  <a:pt x="4579876" y="3057029"/>
                </a:lnTo>
                <a:lnTo>
                  <a:pt x="4508441" y="3086568"/>
                </a:lnTo>
                <a:cubicBezTo>
                  <a:pt x="4391572" y="3126663"/>
                  <a:pt x="4301124" y="3221848"/>
                  <a:pt x="4183947" y="3271738"/>
                </a:cubicBezTo>
                <a:cubicBezTo>
                  <a:pt x="4099090" y="3307854"/>
                  <a:pt x="4017967" y="3354374"/>
                  <a:pt x="3930625" y="3387123"/>
                </a:cubicBezTo>
                <a:cubicBezTo>
                  <a:pt x="3723932" y="3464557"/>
                  <a:pt x="3513195" y="3526689"/>
                  <a:pt x="3290337" y="3535564"/>
                </a:cubicBezTo>
                <a:cubicBezTo>
                  <a:pt x="3106332" y="3542605"/>
                  <a:pt x="1510274" y="3535872"/>
                  <a:pt x="861903" y="2528615"/>
                </a:cubicBezTo>
                <a:cubicBezTo>
                  <a:pt x="849470" y="2523717"/>
                  <a:pt x="835485" y="2510862"/>
                  <a:pt x="831133" y="2498619"/>
                </a:cubicBezTo>
                <a:cubicBezTo>
                  <a:pt x="810307" y="2441385"/>
                  <a:pt x="759333" y="2416594"/>
                  <a:pt x="713333" y="2385682"/>
                </a:cubicBezTo>
                <a:cubicBezTo>
                  <a:pt x="672925" y="2358442"/>
                  <a:pt x="630030" y="2329978"/>
                  <a:pt x="613246" y="2284067"/>
                </a:cubicBezTo>
                <a:cubicBezTo>
                  <a:pt x="591179" y="2222855"/>
                  <a:pt x="653963" y="2273050"/>
                  <a:pt x="665465" y="2249789"/>
                </a:cubicBezTo>
                <a:cubicBezTo>
                  <a:pt x="641532" y="2217960"/>
                  <a:pt x="604543" y="2188882"/>
                  <a:pt x="594908" y="2152767"/>
                </a:cubicBezTo>
                <a:cubicBezTo>
                  <a:pt x="559787" y="2022383"/>
                  <a:pt x="483946" y="1927503"/>
                  <a:pt x="370497" y="1853742"/>
                </a:cubicBezTo>
                <a:cubicBezTo>
                  <a:pt x="337861" y="1832624"/>
                  <a:pt x="316415" y="1794059"/>
                  <a:pt x="271969" y="1787940"/>
                </a:cubicBezTo>
                <a:cubicBezTo>
                  <a:pt x="173127" y="1774472"/>
                  <a:pt x="204209" y="1669186"/>
                  <a:pt x="151990" y="1622358"/>
                </a:cubicBezTo>
                <a:cubicBezTo>
                  <a:pt x="142044" y="1613481"/>
                  <a:pt x="133031" y="1596037"/>
                  <a:pt x="134895" y="1584102"/>
                </a:cubicBezTo>
                <a:cubicBezTo>
                  <a:pt x="137691" y="1566959"/>
                  <a:pt x="149504" y="1550739"/>
                  <a:pt x="159450" y="1535435"/>
                </a:cubicBezTo>
                <a:cubicBezTo>
                  <a:pt x="169708" y="1520133"/>
                  <a:pt x="185247" y="1506664"/>
                  <a:pt x="177788" y="1486465"/>
                </a:cubicBezTo>
                <a:cubicBezTo>
                  <a:pt x="174683" y="1478202"/>
                  <a:pt x="176855" y="1449432"/>
                  <a:pt x="153856" y="1472079"/>
                </a:cubicBezTo>
                <a:cubicBezTo>
                  <a:pt x="90760" y="1534212"/>
                  <a:pt x="54082" y="1475449"/>
                  <a:pt x="0" y="1447289"/>
                </a:cubicBezTo>
                <a:cubicBezTo>
                  <a:pt x="43515" y="1418212"/>
                  <a:pt x="82677" y="1397707"/>
                  <a:pt x="89205" y="1354247"/>
                </a:cubicBezTo>
                <a:cubicBezTo>
                  <a:pt x="102570" y="1264569"/>
                  <a:pt x="159758" y="1223557"/>
                  <a:pt x="246479" y="1215599"/>
                </a:cubicBezTo>
                <a:cubicBezTo>
                  <a:pt x="214465" y="1128983"/>
                  <a:pt x="214465" y="1128983"/>
                  <a:pt x="317968" y="1117045"/>
                </a:cubicBezTo>
                <a:cubicBezTo>
                  <a:pt x="278183" y="1061955"/>
                  <a:pt x="278183" y="1047876"/>
                  <a:pt x="326362" y="1028900"/>
                </a:cubicBezTo>
                <a:cubicBezTo>
                  <a:pt x="372673" y="1010841"/>
                  <a:pt x="423957" y="1004720"/>
                  <a:pt x="466852" y="976870"/>
                </a:cubicBezTo>
                <a:cubicBezTo>
                  <a:pt x="427377" y="906475"/>
                  <a:pt x="416188" y="824756"/>
                  <a:pt x="334754" y="790475"/>
                </a:cubicBezTo>
                <a:cubicBezTo>
                  <a:pt x="322010" y="785272"/>
                  <a:pt x="313307" y="764154"/>
                  <a:pt x="321386" y="751912"/>
                </a:cubicBezTo>
                <a:cubicBezTo>
                  <a:pt x="350915" y="707534"/>
                  <a:pt x="308644" y="623365"/>
                  <a:pt x="400645" y="613877"/>
                </a:cubicBezTo>
                <a:cubicBezTo>
                  <a:pt x="412147" y="612959"/>
                  <a:pt x="422716" y="603776"/>
                  <a:pt x="413701" y="591839"/>
                </a:cubicBezTo>
                <a:cubicBezTo>
                  <a:pt x="382618" y="550216"/>
                  <a:pt x="420228" y="552969"/>
                  <a:pt x="442917" y="547767"/>
                </a:cubicBezTo>
                <a:cubicBezTo>
                  <a:pt x="470271" y="541341"/>
                  <a:pt x="501353" y="559703"/>
                  <a:pt x="526840" y="537055"/>
                </a:cubicBezTo>
                <a:cubicBezTo>
                  <a:pt x="520932" y="513181"/>
                  <a:pt x="498866" y="513487"/>
                  <a:pt x="483325" y="505836"/>
                </a:cubicBezTo>
                <a:cubicBezTo>
                  <a:pt x="437946" y="483799"/>
                  <a:pt x="400956" y="457479"/>
                  <a:pt x="398780" y="400243"/>
                </a:cubicBezTo>
                <a:cubicBezTo>
                  <a:pt x="397229" y="354028"/>
                  <a:pt x="392255" y="313323"/>
                  <a:pt x="455041" y="299242"/>
                </a:cubicBezTo>
                <a:cubicBezTo>
                  <a:pt x="481149" y="293426"/>
                  <a:pt x="473687" y="260067"/>
                  <a:pt x="458769" y="243538"/>
                </a:cubicBezTo>
                <a:cubicBezTo>
                  <a:pt x="432038" y="214157"/>
                  <a:pt x="409972" y="174981"/>
                  <a:pt x="363969" y="172227"/>
                </a:cubicBezTo>
                <a:cubicBezTo>
                  <a:pt x="335995" y="170391"/>
                  <a:pt x="314549" y="158146"/>
                  <a:pt x="292481" y="144069"/>
                </a:cubicBezTo>
                <a:cubicBezTo>
                  <a:pt x="276630" y="133966"/>
                  <a:pt x="257670" y="125398"/>
                  <a:pt x="259534" y="103668"/>
                </a:cubicBezTo>
                <a:cubicBezTo>
                  <a:pt x="261399" y="82855"/>
                  <a:pt x="279736" y="74286"/>
                  <a:pt x="298387" y="70001"/>
                </a:cubicBezTo>
                <a:cubicBezTo>
                  <a:pt x="345011" y="59672"/>
                  <a:pt x="389535" y="45726"/>
                  <a:pt x="430782" y="19902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168767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60B0EFB-53ED-4F35-B05D-F658EA021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D67B032-0253-BC8E-2E43-D40E6F243BC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4185" r="25946"/>
          <a:stretch/>
        </p:blipFill>
        <p:spPr>
          <a:xfrm>
            <a:off x="-5524" y="10"/>
            <a:ext cx="3641692" cy="6857990"/>
          </a:xfrm>
          <a:custGeom>
            <a:avLst/>
            <a:gdLst/>
            <a:ahLst/>
            <a:cxnLst/>
            <a:rect l="l" t="t" r="r" b="b"/>
            <a:pathLst>
              <a:path w="4636517" h="6858000">
                <a:moveTo>
                  <a:pt x="0" y="0"/>
                </a:moveTo>
                <a:lnTo>
                  <a:pt x="4636517" y="0"/>
                </a:lnTo>
                <a:lnTo>
                  <a:pt x="463651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!!Arc">
            <a:extLst>
              <a:ext uri="{FF2B5EF4-FFF2-40B4-BE49-F238E27FC236}">
                <a16:creationId xmlns:a16="http://schemas.microsoft.com/office/drawing/2014/main" id="{835EF3DD-7D43-4A27-8967-A92FD8CC9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05148" y="407987"/>
            <a:ext cx="2240924" cy="2987899"/>
          </a:xfrm>
          <a:prstGeom prst="arc">
            <a:avLst>
              <a:gd name="adj1" fmla="val 16200000"/>
              <a:gd name="adj2" fmla="val 256372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907CF8-F0C0-7188-060A-7A6E58979A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70286" y="407987"/>
            <a:ext cx="4291113" cy="1325563"/>
          </a:xfrm>
        </p:spPr>
        <p:txBody>
          <a:bodyPr>
            <a:normAutofit/>
          </a:bodyPr>
          <a:lstStyle/>
          <a:p>
            <a:r>
              <a:rPr lang="en-GB" dirty="0"/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B92F16-F639-BF68-471F-83B0D8B3CF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0286" y="1868487"/>
            <a:ext cx="4291113" cy="4351338"/>
          </a:xfrm>
        </p:spPr>
        <p:txBody>
          <a:bodyPr>
            <a:normAutofit/>
          </a:bodyPr>
          <a:lstStyle/>
          <a:p>
            <a:r>
              <a:rPr lang="en-GB" dirty="0"/>
              <a:t>Find a video marketing a community sport session</a:t>
            </a:r>
          </a:p>
          <a:p>
            <a:r>
              <a:rPr lang="en-GB" dirty="0"/>
              <a:t>Save and send the link through</a:t>
            </a:r>
          </a:p>
          <a:p>
            <a:r>
              <a:rPr lang="en-GB" dirty="0"/>
              <a:t>Describe why it is a good video marketing of the sport / activity  </a:t>
            </a:r>
          </a:p>
        </p:txBody>
      </p:sp>
    </p:spTree>
    <p:extLst>
      <p:ext uri="{BB962C8B-B14F-4D97-AF65-F5344CB8AC3E}">
        <p14:creationId xmlns:p14="http://schemas.microsoft.com/office/powerpoint/2010/main" val="1602888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Marketing </a:t>
            </a:r>
            <a:r>
              <a:rPr lang="en-GB" b="1" i="1" u="sng" dirty="0"/>
              <a:t> through </a:t>
            </a:r>
            <a:r>
              <a:rPr lang="en-GB" dirty="0"/>
              <a:t> Sport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……… “involves strategic marketing efforts of companies in which they partner with a sports entity for commercial benefit” (</a:t>
            </a:r>
            <a:r>
              <a:rPr lang="en-GB" dirty="0" err="1"/>
              <a:t>Fetchko</a:t>
            </a:r>
            <a:r>
              <a:rPr lang="en-GB" dirty="0"/>
              <a:t> et al, 2019, p4)</a:t>
            </a:r>
          </a:p>
          <a:p>
            <a:endParaRPr lang="en-GB" dirty="0"/>
          </a:p>
          <a:p>
            <a:r>
              <a:rPr lang="en-GB" dirty="0"/>
              <a:t>Benefits:</a:t>
            </a:r>
          </a:p>
          <a:p>
            <a:pPr lvl="1"/>
            <a:r>
              <a:rPr lang="en-GB" dirty="0"/>
              <a:t>Increased brand awareness</a:t>
            </a:r>
          </a:p>
          <a:p>
            <a:pPr lvl="1"/>
            <a:r>
              <a:rPr lang="en-GB" dirty="0"/>
              <a:t>Enhanced corporate image</a:t>
            </a:r>
          </a:p>
          <a:p>
            <a:pPr lvl="1"/>
            <a:r>
              <a:rPr lang="en-GB" dirty="0"/>
              <a:t>Brand association</a:t>
            </a:r>
          </a:p>
          <a:p>
            <a:pPr lvl="1"/>
            <a:r>
              <a:rPr lang="en-GB" dirty="0"/>
              <a:t>Increased sales</a:t>
            </a:r>
          </a:p>
          <a:p>
            <a:pPr lvl="1"/>
            <a:r>
              <a:rPr lang="en-GB" dirty="0"/>
              <a:t>Reach new consumer segments</a:t>
            </a:r>
          </a:p>
        </p:txBody>
      </p:sp>
    </p:spTree>
    <p:extLst>
      <p:ext uri="{BB962C8B-B14F-4D97-AF65-F5344CB8AC3E}">
        <p14:creationId xmlns:p14="http://schemas.microsoft.com/office/powerpoint/2010/main" val="2687339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419" name="Rectangle 17418">
            <a:extLst>
              <a:ext uri="{FF2B5EF4-FFF2-40B4-BE49-F238E27FC236}">
                <a16:creationId xmlns:a16="http://schemas.microsoft.com/office/drawing/2014/main" id="{5EBC18B6-E5C3-4AD1-97A4-E6A3477A0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459486" y="1078992"/>
            <a:ext cx="4704588" cy="15453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450"/>
              </a:spcAft>
              <a:defRPr/>
            </a:pPr>
            <a:r>
              <a:rPr lang="en-US" sz="45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Marketing </a:t>
            </a:r>
            <a:r>
              <a:rPr lang="en-US" sz="4500" i="1" u="sng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through</a:t>
            </a:r>
            <a:r>
              <a:rPr lang="en-US" sz="45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Sport</a:t>
            </a:r>
          </a:p>
        </p:txBody>
      </p:sp>
      <p:sp>
        <p:nvSpPr>
          <p:cNvPr id="17418" name="Rectangle 17417">
            <a:extLst>
              <a:ext uri="{FF2B5EF4-FFF2-40B4-BE49-F238E27FC236}">
                <a16:creationId xmlns:a16="http://schemas.microsoft.com/office/drawing/2014/main" id="{136A4AB6-B72B-4CC6-ADCF-BE807B6C3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28650" y="431969"/>
            <a:ext cx="73152" cy="4114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7411" name="Picture 2" descr="http://pryncepality.com/wp-content/uploads/2012/01/David-Beckham-for-HM-Bodywear.jpg">
            <a:hlinkClick r:id="rId3"/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6" b="13942"/>
          <a:stretch/>
        </p:blipFill>
        <p:spPr bwMode="auto">
          <a:xfrm>
            <a:off x="5763006" y="1"/>
            <a:ext cx="3380994" cy="224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20" name="Rectangle 17419">
            <a:extLst>
              <a:ext uri="{FF2B5EF4-FFF2-40B4-BE49-F238E27FC236}">
                <a16:creationId xmlns:a16="http://schemas.microsoft.com/office/drawing/2014/main" id="{B35D540D-9486-4236-952A-F72DC52D79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2935541"/>
            <a:ext cx="46634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459486" y="3355848"/>
            <a:ext cx="4704588" cy="28254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547688" lvl="1" indent="-228600">
              <a:lnSpc>
                <a:spcPct val="90000"/>
              </a:lnSpc>
              <a:spcBef>
                <a:spcPct val="20000"/>
              </a:spcBef>
              <a:buClr>
                <a:srgbClr val="A28E6A"/>
              </a:buClr>
              <a:buSzPct val="95000"/>
              <a:buFont typeface="Arial" panose="020B0604020202020204" pitchFamily="34" charset="0"/>
              <a:buChar char="•"/>
              <a:defRPr/>
            </a:pPr>
            <a:r>
              <a:rPr lang="en-US" sz="2400" dirty="0"/>
              <a:t>Sponsorship </a:t>
            </a:r>
            <a:r>
              <a:rPr lang="en-US" sz="2400" dirty="0" err="1"/>
              <a:t>eg</a:t>
            </a:r>
            <a:r>
              <a:rPr lang="en-US" sz="2400" dirty="0"/>
              <a:t> naming rights to stadia or teams</a:t>
            </a:r>
          </a:p>
          <a:p>
            <a:pPr marL="547688" lvl="1" indent="-228600">
              <a:lnSpc>
                <a:spcPct val="90000"/>
              </a:lnSpc>
              <a:spcBef>
                <a:spcPct val="20000"/>
              </a:spcBef>
              <a:buClr>
                <a:srgbClr val="A28E6A"/>
              </a:buClr>
              <a:buSzPct val="95000"/>
              <a:buFont typeface="Arial" panose="020B0604020202020204" pitchFamily="34" charset="0"/>
              <a:buChar char="•"/>
              <a:defRPr/>
            </a:pPr>
            <a:r>
              <a:rPr lang="en-US" sz="2400" dirty="0"/>
              <a:t>Product endorsement </a:t>
            </a:r>
            <a:r>
              <a:rPr lang="en-US" sz="2400" dirty="0" err="1"/>
              <a:t>eg</a:t>
            </a:r>
            <a:r>
              <a:rPr lang="en-US" sz="2400" dirty="0"/>
              <a:t> David Beckham </a:t>
            </a:r>
          </a:p>
          <a:p>
            <a:pPr marL="547688" lvl="1" indent="-228600">
              <a:lnSpc>
                <a:spcPct val="90000"/>
              </a:lnSpc>
              <a:spcBef>
                <a:spcPct val="20000"/>
              </a:spcBef>
              <a:buClr>
                <a:srgbClr val="A28E6A"/>
              </a:buClr>
              <a:buSzPct val="95000"/>
              <a:buFont typeface="Arial" panose="020B0604020202020204" pitchFamily="34" charset="0"/>
              <a:buChar char="•"/>
              <a:defRPr/>
            </a:pPr>
            <a:r>
              <a:rPr lang="en-US" sz="2400" dirty="0"/>
              <a:t>Official supplier/partner </a:t>
            </a:r>
            <a:r>
              <a:rPr lang="en-US" sz="2400" dirty="0" err="1"/>
              <a:t>eg</a:t>
            </a:r>
            <a:r>
              <a:rPr lang="en-US" sz="2400" dirty="0"/>
              <a:t> BMW or Holiday Inn to the BOA</a:t>
            </a:r>
          </a:p>
        </p:txBody>
      </p:sp>
      <p:pic>
        <p:nvPicPr>
          <p:cNvPr id="1026" name="Picture 2" descr="COVID-19 Has Forever Changed Sports Sponsorship - Ministry of Sport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5" r="13773" b="1"/>
          <a:stretch/>
        </p:blipFill>
        <p:spPr bwMode="auto">
          <a:xfrm>
            <a:off x="5763006" y="2308860"/>
            <a:ext cx="3380994" cy="224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6"/>
          <a:srcRect l="1671" r="7782" b="5"/>
          <a:stretch/>
        </p:blipFill>
        <p:spPr>
          <a:xfrm>
            <a:off x="5763006" y="4617720"/>
            <a:ext cx="3380994" cy="2240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0610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176"/>
    </mc:Choice>
    <mc:Fallback xmlns="">
      <p:transition spd="slow" advTm="44176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WTS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6965" y="5877272"/>
            <a:ext cx="1721653" cy="678081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51713" y="160338"/>
            <a:ext cx="8736905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/>
              <a:t>Marketing Task: Whiteboard presentation – 1 person to present findings back to the group</a:t>
            </a:r>
          </a:p>
          <a:p>
            <a:pPr algn="ctr"/>
            <a:r>
              <a:rPr lang="en-GB" b="1" u="sng" dirty="0"/>
              <a:t>Class to be split to 3 groups:</a:t>
            </a:r>
          </a:p>
          <a:p>
            <a:endParaRPr lang="en-GB" b="1" u="sng" dirty="0"/>
          </a:p>
          <a:p>
            <a:r>
              <a:rPr lang="en-GB" b="1" u="sng" dirty="0">
                <a:hlinkClick r:id="rId3"/>
              </a:rPr>
              <a:t>https://www.youtube.com/watch?v=_O5S6O0Trqc</a:t>
            </a:r>
            <a:endParaRPr lang="en-GB" b="1" u="sng" dirty="0"/>
          </a:p>
          <a:p>
            <a:r>
              <a:rPr lang="en-GB" b="1" u="sng" dirty="0">
                <a:hlinkClick r:id="rId4"/>
              </a:rPr>
              <a:t>https://www.youtube.com/watch?v=wmnajdChTbA</a:t>
            </a:r>
            <a:endParaRPr lang="en-GB" b="1" u="sng" dirty="0"/>
          </a:p>
          <a:p>
            <a:r>
              <a:rPr lang="en-GB" b="1" u="sng" dirty="0">
                <a:hlinkClick r:id="rId5"/>
              </a:rPr>
              <a:t>https://www.youtube.com/watch?v=jsP0W7-tEOc</a:t>
            </a:r>
            <a:endParaRPr lang="en-GB" b="1" u="sng" dirty="0"/>
          </a:p>
          <a:p>
            <a:endParaRPr lang="en-GB" b="1" u="sng" dirty="0"/>
          </a:p>
          <a:p>
            <a:r>
              <a:rPr lang="en-GB" b="1" dirty="0"/>
              <a:t>Consider 3 scenarios from the sports development world. </a:t>
            </a:r>
          </a:p>
          <a:p>
            <a:r>
              <a:rPr lang="en-GB" dirty="0"/>
              <a:t>Scenario 1- children considering attending a half term sports camp. </a:t>
            </a:r>
          </a:p>
          <a:p>
            <a:r>
              <a:rPr lang="en-GB" dirty="0"/>
              <a:t>Scenario 2 adults considering attending a GP Referral scheme. </a:t>
            </a:r>
          </a:p>
          <a:p>
            <a:r>
              <a:rPr lang="en-GB" dirty="0"/>
              <a:t>Scenario 3- A group of girls 14 years+ considering attending an US Girls / This Girl Can session. </a:t>
            </a:r>
          </a:p>
          <a:p>
            <a:endParaRPr lang="en-GB" b="1" u="sng" dirty="0"/>
          </a:p>
          <a:p>
            <a:r>
              <a:rPr lang="en-GB" b="1" u="sng" dirty="0"/>
              <a:t>Present back on the following:</a:t>
            </a:r>
          </a:p>
          <a:p>
            <a:endParaRPr lang="en-GB" b="1" u="sng" dirty="0"/>
          </a:p>
          <a:p>
            <a:r>
              <a:rPr lang="en-GB" dirty="0"/>
              <a:t>1- Who are your customers? What are their needs? Consider the different ages.</a:t>
            </a:r>
          </a:p>
          <a:p>
            <a:endParaRPr lang="en-GB" dirty="0"/>
          </a:p>
          <a:p>
            <a:r>
              <a:rPr lang="en-GB" dirty="0"/>
              <a:t>2- How can you reach this group of people / promote your session? </a:t>
            </a:r>
          </a:p>
          <a:p>
            <a:endParaRPr lang="en-GB" dirty="0"/>
          </a:p>
          <a:p>
            <a:r>
              <a:rPr lang="en-GB" dirty="0"/>
              <a:t>3- How can you create / build relationships with your customers? </a:t>
            </a:r>
          </a:p>
          <a:p>
            <a:endParaRPr lang="en-GB" dirty="0"/>
          </a:p>
          <a:p>
            <a:r>
              <a:rPr lang="en-GB" dirty="0"/>
              <a:t>4- What does good value and satisfaction look like?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141282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16F707-DEFD-7C44-63F9-3469787A15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0759" y="3752849"/>
            <a:ext cx="2468166" cy="2452687"/>
          </a:xfrm>
        </p:spPr>
        <p:txBody>
          <a:bodyPr anchor="ctr">
            <a:normAutofit/>
          </a:bodyPr>
          <a:lstStyle/>
          <a:p>
            <a:r>
              <a:rPr lang="en-GB" sz="3100">
                <a:ea typeface="Calibri Light"/>
                <a:cs typeface="Calibri Light"/>
              </a:rPr>
              <a:t>Who should we target with the marketing? </a:t>
            </a:r>
            <a:endParaRPr lang="en-GB" sz="3100"/>
          </a:p>
        </p:txBody>
      </p:sp>
      <p:pic>
        <p:nvPicPr>
          <p:cNvPr id="4" name="Picture 3" descr="How To Create A User Persona. Create User (Or Buyer) Personas For… | by  Rambabu Thapa | Medium">
            <a:extLst>
              <a:ext uri="{FF2B5EF4-FFF2-40B4-BE49-F238E27FC236}">
                <a16:creationId xmlns:a16="http://schemas.microsoft.com/office/drawing/2014/main" id="{C5F9F562-55F6-DEB0-D7EF-2E1C5FCE4B3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1198" b="6927"/>
          <a:stretch/>
        </p:blipFill>
        <p:spPr>
          <a:xfrm>
            <a:off x="20" y="10"/>
            <a:ext cx="9143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9AAC2B-0567-3410-33B3-C0222D18D6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67986" y="3752850"/>
            <a:ext cx="5614060" cy="245268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600">
                <a:ea typeface="Calibri"/>
                <a:cs typeface="Calibri"/>
              </a:rPr>
              <a:t>Creating a persona </a:t>
            </a:r>
          </a:p>
          <a:p>
            <a:r>
              <a:rPr lang="en-GB" sz="1600" dirty="0">
                <a:ea typeface="Calibri"/>
                <a:cs typeface="Calibri"/>
              </a:rPr>
              <a:t>Generating a person that you would like to target can help you identify a marketing style and strategy</a:t>
            </a:r>
          </a:p>
          <a:p>
            <a:r>
              <a:rPr lang="en-GB" sz="1600" dirty="0">
                <a:ea typeface="Calibri"/>
                <a:cs typeface="Calibri"/>
              </a:rPr>
              <a:t>Information can include....................</a:t>
            </a:r>
          </a:p>
        </p:txBody>
      </p:sp>
    </p:spTree>
    <p:extLst>
      <p:ext uri="{BB962C8B-B14F-4D97-AF65-F5344CB8AC3E}">
        <p14:creationId xmlns:p14="http://schemas.microsoft.com/office/powerpoint/2010/main" val="28885764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3708" y="237852"/>
            <a:ext cx="6172200" cy="423504"/>
          </a:xfrm>
        </p:spPr>
        <p:txBody>
          <a:bodyPr>
            <a:normAutofit fontScale="90000"/>
          </a:bodyPr>
          <a:lstStyle/>
          <a:p>
            <a:r>
              <a:rPr lang="en-GB"/>
              <a:t>Segmentation variables </a:t>
            </a:r>
            <a:r>
              <a:rPr lang="en-GB" sz="750"/>
              <a:t>(Kotler et al, 2013; Palmer, 2012, Masterson et al, 2017))</a:t>
            </a:r>
            <a:endParaRPr lang="en-GB" sz="270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1368967" y="1199220"/>
            <a:ext cx="3030141" cy="378042"/>
          </a:xfrm>
        </p:spPr>
        <p:txBody>
          <a:bodyPr/>
          <a:lstStyle/>
          <a:p>
            <a:r>
              <a:rPr lang="en-GB"/>
              <a:t>Demographic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1542149" y="1820701"/>
            <a:ext cx="3030141" cy="3170598"/>
          </a:xfrm>
        </p:spPr>
        <p:txBody>
          <a:bodyPr>
            <a:normAutofit fontScale="92500" lnSpcReduction="10000"/>
          </a:bodyPr>
          <a:lstStyle/>
          <a:p>
            <a:r>
              <a:rPr lang="en-GB"/>
              <a:t>Segmenting the market based on variables such as</a:t>
            </a:r>
          </a:p>
          <a:p>
            <a:pPr lvl="1"/>
            <a:r>
              <a:rPr lang="en-GB"/>
              <a:t>Age and life-cycle stage</a:t>
            </a:r>
          </a:p>
          <a:p>
            <a:pPr lvl="1"/>
            <a:r>
              <a:rPr lang="en-GB"/>
              <a:t>Family size</a:t>
            </a:r>
          </a:p>
          <a:p>
            <a:pPr lvl="1"/>
            <a:r>
              <a:rPr lang="en-GB"/>
              <a:t>Gender</a:t>
            </a:r>
          </a:p>
          <a:p>
            <a:pPr lvl="1"/>
            <a:r>
              <a:rPr lang="en-GB"/>
              <a:t>Income</a:t>
            </a:r>
          </a:p>
          <a:p>
            <a:pPr lvl="1"/>
            <a:r>
              <a:rPr lang="en-GB"/>
              <a:t>Social economic group</a:t>
            </a:r>
          </a:p>
          <a:p>
            <a:pPr lvl="1"/>
            <a:r>
              <a:rPr lang="en-GB"/>
              <a:t>Ethnicity</a:t>
            </a:r>
          </a:p>
          <a:p>
            <a:pPr lvl="1"/>
            <a:r>
              <a:rPr lang="en-GB"/>
              <a:t>Education</a:t>
            </a:r>
          </a:p>
          <a:p>
            <a:pPr lvl="1"/>
            <a:r>
              <a:rPr lang="en-GB"/>
              <a:t>Occupation </a:t>
            </a:r>
          </a:p>
          <a:p>
            <a:pPr lvl="1"/>
            <a:r>
              <a:rPr lang="en-GB"/>
              <a:t>Nationality</a:t>
            </a:r>
          </a:p>
          <a:p>
            <a:pPr lvl="1"/>
            <a:r>
              <a:rPr lang="en-GB"/>
              <a:t>Religion</a:t>
            </a:r>
          </a:p>
          <a:p>
            <a:pPr lvl="1"/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374152" y="1199221"/>
            <a:ext cx="3031331" cy="383120"/>
          </a:xfrm>
        </p:spPr>
        <p:txBody>
          <a:bodyPr/>
          <a:lstStyle/>
          <a:p>
            <a:r>
              <a:rPr lang="en-GB"/>
              <a:t>Geographic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74152" y="1819717"/>
            <a:ext cx="3031331" cy="3224604"/>
          </a:xfrm>
        </p:spPr>
        <p:txBody>
          <a:bodyPr>
            <a:normAutofit fontScale="92500" lnSpcReduction="10000"/>
          </a:bodyPr>
          <a:lstStyle/>
          <a:p>
            <a:r>
              <a:rPr lang="en-GB"/>
              <a:t>Segmenting the market into different geographical regions</a:t>
            </a:r>
          </a:p>
          <a:p>
            <a:pPr lvl="1"/>
            <a:r>
              <a:rPr lang="en-GB"/>
              <a:t>World region or country</a:t>
            </a:r>
          </a:p>
          <a:p>
            <a:pPr lvl="1"/>
            <a:r>
              <a:rPr lang="en-GB"/>
              <a:t>Country region</a:t>
            </a:r>
          </a:p>
          <a:p>
            <a:pPr lvl="1"/>
            <a:r>
              <a:rPr lang="en-GB"/>
              <a:t>County </a:t>
            </a:r>
          </a:p>
          <a:p>
            <a:pPr lvl="1"/>
            <a:r>
              <a:rPr lang="en-GB"/>
              <a:t>City</a:t>
            </a:r>
          </a:p>
          <a:p>
            <a:pPr lvl="1"/>
            <a:r>
              <a:rPr lang="en-GB"/>
              <a:t>Neighbourhoods</a:t>
            </a:r>
          </a:p>
          <a:p>
            <a:pPr lvl="1"/>
            <a:r>
              <a:rPr lang="en-GB"/>
              <a:t>Density</a:t>
            </a:r>
          </a:p>
          <a:p>
            <a:pPr lvl="1"/>
            <a:r>
              <a:rPr lang="en-GB"/>
              <a:t>Climatic zones</a:t>
            </a:r>
          </a:p>
          <a:p>
            <a:pPr marL="0" indent="0">
              <a:buNone/>
            </a:pPr>
            <a:endParaRPr lang="en-GB" sz="60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10" y="4846087"/>
            <a:ext cx="1740362" cy="1154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351497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42149" y="228257"/>
            <a:ext cx="6172200" cy="477510"/>
          </a:xfrm>
        </p:spPr>
        <p:txBody>
          <a:bodyPr>
            <a:normAutofit fontScale="90000"/>
          </a:bodyPr>
          <a:lstStyle/>
          <a:p>
            <a:r>
              <a:rPr lang="en-GB"/>
              <a:t>Segmentation variables </a:t>
            </a:r>
            <a:r>
              <a:rPr lang="en-GB" sz="1050"/>
              <a:t>(Kotler et al, 2013; Blythe, 2006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>
          <a:xfrm>
            <a:off x="613894" y="1060675"/>
            <a:ext cx="3030141" cy="494514"/>
          </a:xfrm>
        </p:spPr>
        <p:txBody>
          <a:bodyPr/>
          <a:lstStyle/>
          <a:p>
            <a:r>
              <a:rPr lang="en-GB"/>
              <a:t>Behavioural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05246" y="1801626"/>
            <a:ext cx="3445777" cy="4636355"/>
          </a:xfrm>
        </p:spPr>
        <p:txBody>
          <a:bodyPr>
            <a:normAutofit lnSpcReduction="10000"/>
          </a:bodyPr>
          <a:lstStyle/>
          <a:p>
            <a:r>
              <a:rPr lang="en-GB"/>
              <a:t>Segmenting the market based on how the consumer buys, use and feel about the product:</a:t>
            </a:r>
          </a:p>
          <a:p>
            <a:pPr lvl="1"/>
            <a:r>
              <a:rPr lang="en-GB"/>
              <a:t>Purchase occasion</a:t>
            </a:r>
          </a:p>
          <a:p>
            <a:pPr lvl="1"/>
            <a:r>
              <a:rPr lang="en-GB"/>
              <a:t>Benefits sought</a:t>
            </a:r>
          </a:p>
          <a:p>
            <a:pPr lvl="1"/>
            <a:r>
              <a:rPr lang="en-GB"/>
              <a:t>Usage</a:t>
            </a:r>
          </a:p>
          <a:p>
            <a:pPr lvl="1"/>
            <a:r>
              <a:rPr lang="en-GB"/>
              <a:t>Buyer readiness stage</a:t>
            </a:r>
          </a:p>
          <a:p>
            <a:pPr lvl="1"/>
            <a:r>
              <a:rPr lang="en-GB"/>
              <a:t>Attitude toward the product</a:t>
            </a:r>
          </a:p>
          <a:p>
            <a:pPr lvl="1"/>
            <a:r>
              <a:rPr lang="en-GB"/>
              <a:t>Loyalty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>
          <a:xfrm>
            <a:off x="5097062" y="1067603"/>
            <a:ext cx="3031331" cy="491132"/>
          </a:xfrm>
        </p:spPr>
        <p:txBody>
          <a:bodyPr/>
          <a:lstStyle/>
          <a:p>
            <a:r>
              <a:rPr lang="en-GB"/>
              <a:t>Psychographic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>
          <a:xfrm>
            <a:off x="4903861" y="1926316"/>
            <a:ext cx="3031331" cy="454630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dirty="0"/>
              <a:t>Segmenting the market into different segments based on:</a:t>
            </a:r>
          </a:p>
          <a:p>
            <a:pPr lvl="1"/>
            <a:r>
              <a:rPr lang="en-GB" dirty="0"/>
              <a:t>Lifestyle</a:t>
            </a:r>
            <a:endParaRPr lang="en-GB" dirty="0">
              <a:ea typeface="Calibri"/>
              <a:cs typeface="Calibri"/>
            </a:endParaRPr>
          </a:p>
          <a:p>
            <a:pPr lvl="1"/>
            <a:r>
              <a:rPr lang="en-GB" dirty="0"/>
              <a:t>Personality</a:t>
            </a:r>
            <a:endParaRPr lang="en-GB" dirty="0">
              <a:ea typeface="Calibri"/>
              <a:cs typeface="Calibri"/>
            </a:endParaRPr>
          </a:p>
          <a:p>
            <a:pPr lvl="1"/>
            <a:r>
              <a:rPr lang="en-GB" dirty="0"/>
              <a:t>Attitudes</a:t>
            </a:r>
            <a:endParaRPr lang="en-GB" dirty="0">
              <a:ea typeface="Calibri"/>
              <a:cs typeface="Calibri"/>
            </a:endParaRPr>
          </a:p>
          <a:p>
            <a:pPr lvl="1"/>
            <a:r>
              <a:rPr lang="en-GB" dirty="0"/>
              <a:t>Values</a:t>
            </a:r>
            <a:endParaRPr lang="en-GB" dirty="0">
              <a:ea typeface="Calibri"/>
              <a:cs typeface="Calibri"/>
            </a:endParaRPr>
          </a:p>
          <a:p>
            <a:pPr marL="457200" lvl="1" indent="0">
              <a:buNone/>
            </a:pPr>
            <a:endParaRPr lang="en-GB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59298575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27BDFED6-6E33-4606-AFE2-886ADB1C0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" name="Picture 7" descr="A screenshot of a personal information&#10;&#10;AI-generated content may be incorrect.">
            <a:extLst>
              <a:ext uri="{FF2B5EF4-FFF2-40B4-BE49-F238E27FC236}">
                <a16:creationId xmlns:a16="http://schemas.microsoft.com/office/drawing/2014/main" id="{6C7A4899-E2B1-635B-7274-95100A2CDDF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t="8320" r="3" b="11665"/>
          <a:stretch/>
        </p:blipFill>
        <p:spPr>
          <a:xfrm>
            <a:off x="3410952" y="-5"/>
            <a:ext cx="5733047" cy="3681406"/>
          </a:xfrm>
          <a:prstGeom prst="rect">
            <a:avLst/>
          </a:prstGeom>
        </p:spPr>
      </p:pic>
      <p:pic>
        <p:nvPicPr>
          <p:cNvPr id="7" name="Picture 6" descr="A blue text on a white background&#10;&#10;AI-generated content may be incorrect.">
            <a:extLst>
              <a:ext uri="{FF2B5EF4-FFF2-40B4-BE49-F238E27FC236}">
                <a16:creationId xmlns:a16="http://schemas.microsoft.com/office/drawing/2014/main" id="{D937B168-86F8-1EFE-0689-536C54B93A8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058" r="3758" b="2"/>
          <a:stretch/>
        </p:blipFill>
        <p:spPr>
          <a:xfrm>
            <a:off x="3410953" y="3681409"/>
            <a:ext cx="5733047" cy="3176595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890DEF05-784E-4B61-89E4-04C4ECF4E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36000">
                <a:schemeClr val="tx1">
                  <a:lumMod val="95000"/>
                  <a:lumOff val="5000"/>
                </a:schemeClr>
              </a:gs>
              <a:gs pos="81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2F3C67-8FC9-6319-D258-277BEDF65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115219"/>
            <a:ext cx="4046934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Use Xtensio to create a persona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C41BAEC7-F7B0-4224-8B18-8F74B7D87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28650" y="3681408"/>
            <a:ext cx="8515349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724058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1" y="1308558"/>
            <a:ext cx="5086350" cy="1004022"/>
          </a:xfrm>
        </p:spPr>
        <p:txBody>
          <a:bodyPr>
            <a:normAutofit/>
          </a:bodyPr>
          <a:lstStyle/>
          <a:p>
            <a:r>
              <a:rPr lang="en-GB"/>
              <a:t>Positioning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2A507EE-3D70-E186-3F97-2567DAB0D9E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663" r="11160"/>
          <a:stretch/>
        </p:blipFill>
        <p:spPr>
          <a:xfrm>
            <a:off x="16" y="857257"/>
            <a:ext cx="2816054" cy="5143493"/>
          </a:xfrm>
          <a:custGeom>
            <a:avLst/>
            <a:gdLst/>
            <a:ahLst/>
            <a:cxnLst/>
            <a:rect l="l" t="t" r="r" b="b"/>
            <a:pathLst>
              <a:path w="3754759" h="6858000">
                <a:moveTo>
                  <a:pt x="0" y="0"/>
                </a:moveTo>
                <a:lnTo>
                  <a:pt x="3405358" y="0"/>
                </a:lnTo>
                <a:lnTo>
                  <a:pt x="3406298" y="5103"/>
                </a:lnTo>
                <a:cubicBezTo>
                  <a:pt x="3408705" y="9272"/>
                  <a:pt x="3410993" y="13534"/>
                  <a:pt x="3408744" y="22806"/>
                </a:cubicBezTo>
                <a:cubicBezTo>
                  <a:pt x="3398212" y="18869"/>
                  <a:pt x="3412504" y="58782"/>
                  <a:pt x="3403554" y="60481"/>
                </a:cubicBezTo>
                <a:cubicBezTo>
                  <a:pt x="3417198" y="75379"/>
                  <a:pt x="3401704" y="83956"/>
                  <a:pt x="3406685" y="104437"/>
                </a:cubicBezTo>
                <a:cubicBezTo>
                  <a:pt x="3412035" y="113935"/>
                  <a:pt x="3413215" y="120918"/>
                  <a:pt x="3408439" y="130745"/>
                </a:cubicBezTo>
                <a:cubicBezTo>
                  <a:pt x="3434362" y="174436"/>
                  <a:pt x="3410826" y="157826"/>
                  <a:pt x="3422002" y="199353"/>
                </a:cubicBezTo>
                <a:cubicBezTo>
                  <a:pt x="3433366" y="235046"/>
                  <a:pt x="3441595" y="275734"/>
                  <a:pt x="3466217" y="309590"/>
                </a:cubicBezTo>
                <a:cubicBezTo>
                  <a:pt x="3473022" y="315692"/>
                  <a:pt x="3476249" y="331335"/>
                  <a:pt x="3473425" y="344525"/>
                </a:cubicBezTo>
                <a:cubicBezTo>
                  <a:pt x="3472938" y="346792"/>
                  <a:pt x="3472286" y="348904"/>
                  <a:pt x="3471491" y="350788"/>
                </a:cubicBezTo>
                <a:cubicBezTo>
                  <a:pt x="3476473" y="380853"/>
                  <a:pt x="3497528" y="490678"/>
                  <a:pt x="3503314" y="524915"/>
                </a:cubicBezTo>
                <a:cubicBezTo>
                  <a:pt x="3495110" y="528110"/>
                  <a:pt x="3511009" y="544789"/>
                  <a:pt x="3506208" y="556205"/>
                </a:cubicBezTo>
                <a:cubicBezTo>
                  <a:pt x="3501906" y="564424"/>
                  <a:pt x="3505727" y="571402"/>
                  <a:pt x="3506503" y="579730"/>
                </a:cubicBezTo>
                <a:cubicBezTo>
                  <a:pt x="3503352" y="590904"/>
                  <a:pt x="3511763" y="626437"/>
                  <a:pt x="3516997" y="635552"/>
                </a:cubicBezTo>
                <a:cubicBezTo>
                  <a:pt x="3534688" y="657082"/>
                  <a:pt x="3524838" y="708447"/>
                  <a:pt x="3538464" y="726388"/>
                </a:cubicBezTo>
                <a:cubicBezTo>
                  <a:pt x="3540659" y="733032"/>
                  <a:pt x="3541735" y="739585"/>
                  <a:pt x="3542115" y="746049"/>
                </a:cubicBezTo>
                <a:lnTo>
                  <a:pt x="3541598" y="764218"/>
                </a:lnTo>
                <a:lnTo>
                  <a:pt x="3538294" y="769538"/>
                </a:lnTo>
                <a:lnTo>
                  <a:pt x="3539714" y="780556"/>
                </a:lnTo>
                <a:lnTo>
                  <a:pt x="3539328" y="783752"/>
                </a:lnTo>
                <a:cubicBezTo>
                  <a:pt x="3538575" y="789859"/>
                  <a:pt x="3537953" y="795880"/>
                  <a:pt x="3537882" y="801812"/>
                </a:cubicBezTo>
                <a:cubicBezTo>
                  <a:pt x="3555332" y="793164"/>
                  <a:pt x="3540143" y="850853"/>
                  <a:pt x="3553763" y="833773"/>
                </a:cubicBezTo>
                <a:cubicBezTo>
                  <a:pt x="3556400" y="864868"/>
                  <a:pt x="3568671" y="840452"/>
                  <a:pt x="3557696" y="878520"/>
                </a:cubicBezTo>
                <a:cubicBezTo>
                  <a:pt x="3574636" y="926170"/>
                  <a:pt x="3572932" y="1002669"/>
                  <a:pt x="3596902" y="1039468"/>
                </a:cubicBezTo>
                <a:cubicBezTo>
                  <a:pt x="3588227" y="1035176"/>
                  <a:pt x="3582669" y="1055878"/>
                  <a:pt x="3587550" y="1069793"/>
                </a:cubicBezTo>
                <a:cubicBezTo>
                  <a:pt x="3553603" y="1054905"/>
                  <a:pt x="3620138" y="1124159"/>
                  <a:pt x="3598129" y="1137690"/>
                </a:cubicBezTo>
                <a:cubicBezTo>
                  <a:pt x="3619154" y="1137277"/>
                  <a:pt x="3657845" y="1198819"/>
                  <a:pt x="3642072" y="1229443"/>
                </a:cubicBezTo>
                <a:cubicBezTo>
                  <a:pt x="3648492" y="1274612"/>
                  <a:pt x="3667414" y="1305895"/>
                  <a:pt x="3662799" y="1353804"/>
                </a:cubicBezTo>
                <a:cubicBezTo>
                  <a:pt x="3665680" y="1355144"/>
                  <a:pt x="3668149" y="1357448"/>
                  <a:pt x="3670319" y="1360420"/>
                </a:cubicBezTo>
                <a:lnTo>
                  <a:pt x="3675717" y="1370453"/>
                </a:lnTo>
                <a:lnTo>
                  <a:pt x="3675458" y="1372456"/>
                </a:lnTo>
                <a:cubicBezTo>
                  <a:pt x="3675775" y="1380261"/>
                  <a:pt x="3677154" y="1384198"/>
                  <a:pt x="3678998" y="1386422"/>
                </a:cubicBezTo>
                <a:lnTo>
                  <a:pt x="3681613" y="1387932"/>
                </a:lnTo>
                <a:lnTo>
                  <a:pt x="3684619" y="1397028"/>
                </a:lnTo>
                <a:lnTo>
                  <a:pt x="3692094" y="1413643"/>
                </a:lnTo>
                <a:lnTo>
                  <a:pt x="3692036" y="1417975"/>
                </a:lnTo>
                <a:lnTo>
                  <a:pt x="3701043" y="1444940"/>
                </a:lnTo>
                <a:lnTo>
                  <a:pt x="3700474" y="1445893"/>
                </a:lnTo>
                <a:cubicBezTo>
                  <a:pt x="3699407" y="1448641"/>
                  <a:pt x="3699006" y="1451835"/>
                  <a:pt x="3699990" y="1456030"/>
                </a:cubicBezTo>
                <a:cubicBezTo>
                  <a:pt x="3688343" y="1458099"/>
                  <a:pt x="3696713" y="1461887"/>
                  <a:pt x="3700642" y="1474079"/>
                </a:cubicBezTo>
                <a:cubicBezTo>
                  <a:pt x="3683431" y="1480016"/>
                  <a:pt x="3700716" y="1509516"/>
                  <a:pt x="3693587" y="1522890"/>
                </a:cubicBezTo>
                <a:cubicBezTo>
                  <a:pt x="3696861" y="1531716"/>
                  <a:pt x="3700010" y="1541157"/>
                  <a:pt x="3702900" y="1551068"/>
                </a:cubicBezTo>
                <a:lnTo>
                  <a:pt x="3708038" y="1631578"/>
                </a:lnTo>
                <a:lnTo>
                  <a:pt x="3698097" y="1716642"/>
                </a:lnTo>
                <a:cubicBezTo>
                  <a:pt x="3699314" y="1747867"/>
                  <a:pt x="3695412" y="1775147"/>
                  <a:pt x="3700384" y="1801382"/>
                </a:cubicBezTo>
                <a:cubicBezTo>
                  <a:pt x="3696845" y="1812311"/>
                  <a:pt x="3695699" y="1822504"/>
                  <a:pt x="3702257" y="1832013"/>
                </a:cubicBezTo>
                <a:cubicBezTo>
                  <a:pt x="3701651" y="1861238"/>
                  <a:pt x="3693313" y="1868713"/>
                  <a:pt x="3700986" y="1886838"/>
                </a:cubicBezTo>
                <a:cubicBezTo>
                  <a:pt x="3687741" y="1903887"/>
                  <a:pt x="3693148" y="1904594"/>
                  <a:pt x="3697545" y="1912087"/>
                </a:cubicBezTo>
                <a:lnTo>
                  <a:pt x="3697885" y="1913171"/>
                </a:lnTo>
                <a:lnTo>
                  <a:pt x="3695987" y="1915505"/>
                </a:lnTo>
                <a:lnTo>
                  <a:pt x="3695284" y="1920179"/>
                </a:lnTo>
                <a:lnTo>
                  <a:pt x="3696499" y="1932787"/>
                </a:lnTo>
                <a:lnTo>
                  <a:pt x="3697473" y="1937503"/>
                </a:lnTo>
                <a:cubicBezTo>
                  <a:pt x="3697953" y="1940760"/>
                  <a:pt x="3698023" y="1942937"/>
                  <a:pt x="3697799" y="1944457"/>
                </a:cubicBezTo>
                <a:lnTo>
                  <a:pt x="3697642" y="1944638"/>
                </a:lnTo>
                <a:lnTo>
                  <a:pt x="3698268" y="1951136"/>
                </a:lnTo>
                <a:cubicBezTo>
                  <a:pt x="3699704" y="1962083"/>
                  <a:pt x="3701457" y="1972719"/>
                  <a:pt x="3703418" y="1982828"/>
                </a:cubicBezTo>
                <a:cubicBezTo>
                  <a:pt x="3694620" y="1991887"/>
                  <a:pt x="3707345" y="2028973"/>
                  <a:pt x="3689767" y="2025705"/>
                </a:cubicBezTo>
                <a:cubicBezTo>
                  <a:pt x="3691896" y="2039367"/>
                  <a:pt x="3699517" y="2047321"/>
                  <a:pt x="3687894" y="2043252"/>
                </a:cubicBezTo>
                <a:cubicBezTo>
                  <a:pt x="3688268" y="2047766"/>
                  <a:pt x="3687435" y="2050599"/>
                  <a:pt x="3686015" y="2052668"/>
                </a:cubicBezTo>
                <a:lnTo>
                  <a:pt x="3685329" y="2053280"/>
                </a:lnTo>
                <a:lnTo>
                  <a:pt x="3690348" y="2083660"/>
                </a:lnTo>
                <a:lnTo>
                  <a:pt x="3689688" y="2087758"/>
                </a:lnTo>
                <a:lnTo>
                  <a:pt x="3694656" y="2107476"/>
                </a:lnTo>
                <a:lnTo>
                  <a:pt x="3696317" y="2117709"/>
                </a:lnTo>
                <a:lnTo>
                  <a:pt x="3698652" y="2120508"/>
                </a:lnTo>
                <a:cubicBezTo>
                  <a:pt x="3700138" y="2123582"/>
                  <a:pt x="3700933" y="2128051"/>
                  <a:pt x="3700157" y="2135655"/>
                </a:cubicBezTo>
                <a:lnTo>
                  <a:pt x="3699626" y="2137431"/>
                </a:lnTo>
                <a:lnTo>
                  <a:pt x="3703486" y="2149795"/>
                </a:lnTo>
                <a:cubicBezTo>
                  <a:pt x="3705184" y="2153754"/>
                  <a:pt x="3707268" y="2157232"/>
                  <a:pt x="3709885" y="2160002"/>
                </a:cubicBezTo>
                <a:cubicBezTo>
                  <a:pt x="3698737" y="2203287"/>
                  <a:pt x="3712805" y="2242927"/>
                  <a:pt x="3712777" y="2289319"/>
                </a:cubicBezTo>
                <a:cubicBezTo>
                  <a:pt x="3693169" y="2310331"/>
                  <a:pt x="3722276" y="2389074"/>
                  <a:pt x="3742794" y="2399589"/>
                </a:cubicBezTo>
                <a:cubicBezTo>
                  <a:pt x="3725319" y="2400703"/>
                  <a:pt x="3751962" y="2457534"/>
                  <a:pt x="3753311" y="2472464"/>
                </a:cubicBezTo>
                <a:cubicBezTo>
                  <a:pt x="3753760" y="2477441"/>
                  <a:pt x="3751399" y="2477762"/>
                  <a:pt x="3743656" y="2469811"/>
                </a:cubicBezTo>
                <a:cubicBezTo>
                  <a:pt x="3746474" y="2485608"/>
                  <a:pt x="3738186" y="2502460"/>
                  <a:pt x="3730339" y="2493869"/>
                </a:cubicBezTo>
                <a:cubicBezTo>
                  <a:pt x="3748556" y="2541387"/>
                  <a:pt x="3736267" y="2613433"/>
                  <a:pt x="3746134" y="2667651"/>
                </a:cubicBezTo>
                <a:cubicBezTo>
                  <a:pt x="3730160" y="2698252"/>
                  <a:pt x="3745496" y="2681337"/>
                  <a:pt x="3743743" y="2712354"/>
                </a:cubicBezTo>
                <a:cubicBezTo>
                  <a:pt x="3759373" y="2703131"/>
                  <a:pt x="3736572" y="2750256"/>
                  <a:pt x="3754759" y="2751060"/>
                </a:cubicBezTo>
                <a:cubicBezTo>
                  <a:pt x="3753864" y="2756679"/>
                  <a:pt x="3752424" y="2762098"/>
                  <a:pt x="3750841" y="2767527"/>
                </a:cubicBezTo>
                <a:lnTo>
                  <a:pt x="3750021" y="2770377"/>
                </a:lnTo>
                <a:lnTo>
                  <a:pt x="3749874" y="2781617"/>
                </a:lnTo>
                <a:lnTo>
                  <a:pt x="3745916" y="2784975"/>
                </a:lnTo>
                <a:lnTo>
                  <a:pt x="3742888" y="2802030"/>
                </a:lnTo>
                <a:cubicBezTo>
                  <a:pt x="3742360" y="2808388"/>
                  <a:pt x="3742498" y="2815196"/>
                  <a:pt x="3743710" y="2822667"/>
                </a:cubicBezTo>
                <a:cubicBezTo>
                  <a:pt x="3751787" y="2840797"/>
                  <a:pt x="3744398" y="2870002"/>
                  <a:pt x="3746201" y="2896003"/>
                </a:cubicBezTo>
                <a:lnTo>
                  <a:pt x="3749006" y="2907846"/>
                </a:lnTo>
                <a:lnTo>
                  <a:pt x="3747206" y="2947037"/>
                </a:lnTo>
                <a:cubicBezTo>
                  <a:pt x="3747030" y="2958176"/>
                  <a:pt x="3747214" y="2969719"/>
                  <a:pt x="3748070" y="2981841"/>
                </a:cubicBezTo>
                <a:lnTo>
                  <a:pt x="3750937" y="3004278"/>
                </a:lnTo>
                <a:lnTo>
                  <a:pt x="3749761" y="3010254"/>
                </a:lnTo>
                <a:cubicBezTo>
                  <a:pt x="3750425" y="3020530"/>
                  <a:pt x="3756245" y="3033889"/>
                  <a:pt x="3749923" y="3032983"/>
                </a:cubicBezTo>
                <a:lnTo>
                  <a:pt x="3752658" y="3044429"/>
                </a:lnTo>
                <a:lnTo>
                  <a:pt x="3748217" y="3056076"/>
                </a:lnTo>
                <a:cubicBezTo>
                  <a:pt x="3747117" y="3057381"/>
                  <a:pt x="3745928" y="3058381"/>
                  <a:pt x="3744691" y="3059042"/>
                </a:cubicBezTo>
                <a:lnTo>
                  <a:pt x="3747123" y="3075102"/>
                </a:lnTo>
                <a:lnTo>
                  <a:pt x="3744190" y="3088509"/>
                </a:lnTo>
                <a:lnTo>
                  <a:pt x="3747093" y="3099930"/>
                </a:lnTo>
                <a:lnTo>
                  <a:pt x="3746799" y="3104743"/>
                </a:lnTo>
                <a:lnTo>
                  <a:pt x="3745610" y="3116729"/>
                </a:lnTo>
                <a:cubicBezTo>
                  <a:pt x="3744666" y="3122891"/>
                  <a:pt x="3743503" y="3129792"/>
                  <a:pt x="3742676" y="3137453"/>
                </a:cubicBezTo>
                <a:lnTo>
                  <a:pt x="3742441" y="3143884"/>
                </a:lnTo>
                <a:lnTo>
                  <a:pt x="3737104" y="3158122"/>
                </a:lnTo>
                <a:cubicBezTo>
                  <a:pt x="3733050" y="3168490"/>
                  <a:pt x="3730374" y="3176626"/>
                  <a:pt x="3733275" y="3185367"/>
                </a:cubicBezTo>
                <a:cubicBezTo>
                  <a:pt x="3728135" y="3200760"/>
                  <a:pt x="3712176" y="3212117"/>
                  <a:pt x="3717639" y="3233769"/>
                </a:cubicBezTo>
                <a:cubicBezTo>
                  <a:pt x="3709851" y="3227497"/>
                  <a:pt x="3717920" y="3258095"/>
                  <a:pt x="3710433" y="3262123"/>
                </a:cubicBezTo>
                <a:cubicBezTo>
                  <a:pt x="3704342" y="3264110"/>
                  <a:pt x="3705370" y="3273856"/>
                  <a:pt x="3703458" y="3281408"/>
                </a:cubicBezTo>
                <a:cubicBezTo>
                  <a:pt x="3697412" y="3287020"/>
                  <a:pt x="3693483" y="3324746"/>
                  <a:pt x="3695027" y="3337739"/>
                </a:cubicBezTo>
                <a:cubicBezTo>
                  <a:pt x="3703095" y="3374177"/>
                  <a:pt x="3679154" y="3404974"/>
                  <a:pt x="3684951" y="3434139"/>
                </a:cubicBezTo>
                <a:cubicBezTo>
                  <a:pt x="3684732" y="3441861"/>
                  <a:pt x="3683615" y="3448308"/>
                  <a:pt x="3681946" y="3453928"/>
                </a:cubicBezTo>
                <a:lnTo>
                  <a:pt x="3675939" y="3468021"/>
                </a:lnTo>
                <a:cubicBezTo>
                  <a:pt x="3674480" y="3468264"/>
                  <a:pt x="3673022" y="3468506"/>
                  <a:pt x="3671563" y="3468748"/>
                </a:cubicBezTo>
                <a:lnTo>
                  <a:pt x="3669360" y="3479164"/>
                </a:lnTo>
                <a:lnTo>
                  <a:pt x="3668060" y="3481325"/>
                </a:lnTo>
                <a:cubicBezTo>
                  <a:pt x="3665560" y="3485437"/>
                  <a:pt x="3663197" y="3489622"/>
                  <a:pt x="3661315" y="3494328"/>
                </a:cubicBezTo>
                <a:cubicBezTo>
                  <a:pt x="3678446" y="3506175"/>
                  <a:pt x="3648136" y="3536311"/>
                  <a:pt x="3664679" y="3537226"/>
                </a:cubicBezTo>
                <a:cubicBezTo>
                  <a:pt x="3657322" y="3565147"/>
                  <a:pt x="3674997" y="3558694"/>
                  <a:pt x="3654205" y="3577551"/>
                </a:cubicBezTo>
                <a:cubicBezTo>
                  <a:pt x="3653633" y="3634248"/>
                  <a:pt x="3628736" y="3694092"/>
                  <a:pt x="3637325" y="3749618"/>
                </a:cubicBezTo>
                <a:cubicBezTo>
                  <a:pt x="3631446" y="3736800"/>
                  <a:pt x="3620480" y="3747498"/>
                  <a:pt x="3620258" y="3763981"/>
                </a:cubicBezTo>
                <a:cubicBezTo>
                  <a:pt x="3596667" y="3715365"/>
                  <a:pt x="3630603" y="3842969"/>
                  <a:pt x="3608193" y="3830141"/>
                </a:cubicBezTo>
                <a:cubicBezTo>
                  <a:pt x="3625759" y="3852486"/>
                  <a:pt x="3638965" y="3943841"/>
                  <a:pt x="3616479" y="3951521"/>
                </a:cubicBezTo>
                <a:cubicBezTo>
                  <a:pt x="3607940" y="3994867"/>
                  <a:pt x="3614033" y="4040502"/>
                  <a:pt x="3595498" y="4074157"/>
                </a:cubicBezTo>
                <a:cubicBezTo>
                  <a:pt x="3597477" y="4078342"/>
                  <a:pt x="3598819" y="4082864"/>
                  <a:pt x="3599706" y="4087599"/>
                </a:cubicBezTo>
                <a:lnTo>
                  <a:pt x="3601103" y="4101515"/>
                </a:lnTo>
                <a:lnTo>
                  <a:pt x="3600274" y="4102849"/>
                </a:lnTo>
                <a:cubicBezTo>
                  <a:pt x="3598143" y="4109482"/>
                  <a:pt x="3598077" y="4114144"/>
                  <a:pt x="3598925" y="4117926"/>
                </a:cubicBezTo>
                <a:lnTo>
                  <a:pt x="3600630" y="4121966"/>
                </a:lnTo>
                <a:lnTo>
                  <a:pt x="3600331" y="4132543"/>
                </a:lnTo>
                <a:lnTo>
                  <a:pt x="3601432" y="4154003"/>
                </a:lnTo>
                <a:lnTo>
                  <a:pt x="3600054" y="4157433"/>
                </a:lnTo>
                <a:lnTo>
                  <a:pt x="3599248" y="4188888"/>
                </a:lnTo>
                <a:cubicBezTo>
                  <a:pt x="3598993" y="4188940"/>
                  <a:pt x="3598738" y="4188992"/>
                  <a:pt x="3598484" y="4189044"/>
                </a:cubicBezTo>
                <a:cubicBezTo>
                  <a:pt x="3596754" y="4190111"/>
                  <a:pt x="3595443" y="4192250"/>
                  <a:pt x="3594971" y="4196698"/>
                </a:cubicBezTo>
                <a:cubicBezTo>
                  <a:pt x="3584674" y="4185805"/>
                  <a:pt x="3590455" y="4197885"/>
                  <a:pt x="3589971" y="4211958"/>
                </a:cubicBezTo>
                <a:cubicBezTo>
                  <a:pt x="3573870" y="4198179"/>
                  <a:pt x="3579156" y="4240607"/>
                  <a:pt x="3569135" y="4243705"/>
                </a:cubicBezTo>
                <a:cubicBezTo>
                  <a:pt x="3569142" y="4254351"/>
                  <a:pt x="3568856" y="4265362"/>
                  <a:pt x="3568210" y="4276468"/>
                </a:cubicBezTo>
                <a:lnTo>
                  <a:pt x="3567613" y="4282925"/>
                </a:lnTo>
                <a:cubicBezTo>
                  <a:pt x="3567553" y="4282949"/>
                  <a:pt x="3567492" y="4282974"/>
                  <a:pt x="3567432" y="4282999"/>
                </a:cubicBezTo>
                <a:cubicBezTo>
                  <a:pt x="3566940" y="4284280"/>
                  <a:pt x="3566607" y="4286359"/>
                  <a:pt x="3566464" y="4289697"/>
                </a:cubicBezTo>
                <a:lnTo>
                  <a:pt x="3566526" y="4294698"/>
                </a:lnTo>
                <a:lnTo>
                  <a:pt x="3565367" y="4307225"/>
                </a:lnTo>
                <a:lnTo>
                  <a:pt x="3563841" y="4311164"/>
                </a:lnTo>
                <a:lnTo>
                  <a:pt x="3561610" y="4312189"/>
                </a:lnTo>
                <a:lnTo>
                  <a:pt x="3561734" y="4313408"/>
                </a:lnTo>
                <a:cubicBezTo>
                  <a:pt x="3564537" y="4323096"/>
                  <a:pt x="3569544" y="4327053"/>
                  <a:pt x="3553832" y="4334910"/>
                </a:cubicBezTo>
                <a:cubicBezTo>
                  <a:pt x="3557797" y="4356533"/>
                  <a:pt x="3548502" y="4358433"/>
                  <a:pt x="3542564" y="4385380"/>
                </a:cubicBezTo>
                <a:cubicBezTo>
                  <a:pt x="3547050" y="4398267"/>
                  <a:pt x="3544091" y="4407098"/>
                  <a:pt x="3538724" y="4415150"/>
                </a:cubicBezTo>
                <a:cubicBezTo>
                  <a:pt x="3538633" y="4442707"/>
                  <a:pt x="3529920" y="4465824"/>
                  <a:pt x="3525348" y="4495753"/>
                </a:cubicBezTo>
                <a:cubicBezTo>
                  <a:pt x="3529387" y="4530212"/>
                  <a:pt x="3514579" y="4543935"/>
                  <a:pt x="3509749" y="4575934"/>
                </a:cubicBezTo>
                <a:cubicBezTo>
                  <a:pt x="3519579" y="4606914"/>
                  <a:pt x="3496418" y="4596497"/>
                  <a:pt x="3489779" y="4611927"/>
                </a:cubicBezTo>
                <a:lnTo>
                  <a:pt x="3488856" y="4616508"/>
                </a:lnTo>
                <a:lnTo>
                  <a:pt x="3489486" y="4629163"/>
                </a:lnTo>
                <a:lnTo>
                  <a:pt x="3490242" y="4633947"/>
                </a:lnTo>
                <a:cubicBezTo>
                  <a:pt x="3490570" y="4637233"/>
                  <a:pt x="3490539" y="4639406"/>
                  <a:pt x="3490244" y="4640894"/>
                </a:cubicBezTo>
                <a:lnTo>
                  <a:pt x="3490078" y="4641059"/>
                </a:lnTo>
                <a:lnTo>
                  <a:pt x="3490403" y="4647582"/>
                </a:lnTo>
                <a:cubicBezTo>
                  <a:pt x="3491330" y="4658608"/>
                  <a:pt x="3492590" y="4669354"/>
                  <a:pt x="3494082" y="4679601"/>
                </a:cubicBezTo>
                <a:cubicBezTo>
                  <a:pt x="3484854" y="4687754"/>
                  <a:pt x="3495864" y="4725869"/>
                  <a:pt x="3478421" y="4720918"/>
                </a:cubicBezTo>
                <a:cubicBezTo>
                  <a:pt x="3479918" y="4734712"/>
                  <a:pt x="3487176" y="4743359"/>
                  <a:pt x="3475730" y="4738188"/>
                </a:cubicBezTo>
                <a:cubicBezTo>
                  <a:pt x="3475894" y="4742712"/>
                  <a:pt x="3474928" y="4745450"/>
                  <a:pt x="3473409" y="4747368"/>
                </a:cubicBezTo>
                <a:lnTo>
                  <a:pt x="3472696" y="4747913"/>
                </a:lnTo>
                <a:lnTo>
                  <a:pt x="3476304" y="4778609"/>
                </a:lnTo>
                <a:lnTo>
                  <a:pt x="3475454" y="4782623"/>
                </a:lnTo>
                <a:lnTo>
                  <a:pt x="3479507" y="4802712"/>
                </a:lnTo>
                <a:lnTo>
                  <a:pt x="3480695" y="4813049"/>
                </a:lnTo>
                <a:lnTo>
                  <a:pt x="3482902" y="4816057"/>
                </a:lnTo>
                <a:cubicBezTo>
                  <a:pt x="3484247" y="4819259"/>
                  <a:pt x="3484834" y="4823783"/>
                  <a:pt x="3483703" y="4831270"/>
                </a:cubicBezTo>
                <a:lnTo>
                  <a:pt x="3483090" y="4832984"/>
                </a:lnTo>
                <a:lnTo>
                  <a:pt x="3486378" y="4845654"/>
                </a:lnTo>
                <a:cubicBezTo>
                  <a:pt x="3487893" y="4849755"/>
                  <a:pt x="3489817" y="4853416"/>
                  <a:pt x="3492309" y="4856425"/>
                </a:cubicBezTo>
                <a:cubicBezTo>
                  <a:pt x="3479133" y="4898390"/>
                  <a:pt x="3491371" y="4939174"/>
                  <a:pt x="3489182" y="4985308"/>
                </a:cubicBezTo>
                <a:cubicBezTo>
                  <a:pt x="3492413" y="5037202"/>
                  <a:pt x="3496839" y="5073159"/>
                  <a:pt x="3498182" y="5107346"/>
                </a:cubicBezTo>
                <a:cubicBezTo>
                  <a:pt x="3500266" y="5123329"/>
                  <a:pt x="3506680" y="5240376"/>
                  <a:pt x="3499225" y="5231073"/>
                </a:cubicBezTo>
                <a:cubicBezTo>
                  <a:pt x="3515247" y="5280090"/>
                  <a:pt x="3497607" y="5309911"/>
                  <a:pt x="3504960" y="5364785"/>
                </a:cubicBezTo>
                <a:cubicBezTo>
                  <a:pt x="3487546" y="5393671"/>
                  <a:pt x="3503686" y="5378336"/>
                  <a:pt x="3500486" y="5409009"/>
                </a:cubicBezTo>
                <a:cubicBezTo>
                  <a:pt x="3516561" y="5401350"/>
                  <a:pt x="3491544" y="5446009"/>
                  <a:pt x="3509710" y="5448570"/>
                </a:cubicBezTo>
                <a:cubicBezTo>
                  <a:pt x="3508555" y="5454072"/>
                  <a:pt x="3506859" y="5459319"/>
                  <a:pt x="3505022" y="5464568"/>
                </a:cubicBezTo>
                <a:lnTo>
                  <a:pt x="3504070" y="5467320"/>
                </a:lnTo>
                <a:lnTo>
                  <a:pt x="3503399" y="5478483"/>
                </a:lnTo>
                <a:lnTo>
                  <a:pt x="3499281" y="5481443"/>
                </a:lnTo>
                <a:lnTo>
                  <a:pt x="3499047" y="5616712"/>
                </a:lnTo>
                <a:cubicBezTo>
                  <a:pt x="3502347" y="5628424"/>
                  <a:pt x="3503819" y="5666768"/>
                  <a:pt x="3498775" y="5675291"/>
                </a:cubicBezTo>
                <a:cubicBezTo>
                  <a:pt x="3497984" y="5683547"/>
                  <a:pt x="3500335" y="5692400"/>
                  <a:pt x="3494739" y="5697458"/>
                </a:cubicBezTo>
                <a:cubicBezTo>
                  <a:pt x="3492180" y="5715432"/>
                  <a:pt x="3486290" y="5756597"/>
                  <a:pt x="3483423" y="5783137"/>
                </a:cubicBezTo>
                <a:cubicBezTo>
                  <a:pt x="3491452" y="5796973"/>
                  <a:pt x="3477643" y="5819988"/>
                  <a:pt x="3477532" y="5856699"/>
                </a:cubicBezTo>
                <a:cubicBezTo>
                  <a:pt x="3486776" y="5871818"/>
                  <a:pt x="3477340" y="5881447"/>
                  <a:pt x="3490032" y="5910638"/>
                </a:cubicBezTo>
                <a:cubicBezTo>
                  <a:pt x="3488930" y="5911913"/>
                  <a:pt x="3487924" y="5913488"/>
                  <a:pt x="3487046" y="5915313"/>
                </a:cubicBezTo>
                <a:cubicBezTo>
                  <a:pt x="3481941" y="5925917"/>
                  <a:pt x="3482137" y="5942505"/>
                  <a:pt x="3487484" y="5952365"/>
                </a:cubicBezTo>
                <a:cubicBezTo>
                  <a:pt x="3504666" y="5999029"/>
                  <a:pt x="3505019" y="6042078"/>
                  <a:pt x="3509266" y="6082373"/>
                </a:cubicBezTo>
                <a:cubicBezTo>
                  <a:pt x="3512265" y="6128005"/>
                  <a:pt x="3492950" y="6098121"/>
                  <a:pt x="3509564" y="6154771"/>
                </a:cubicBezTo>
                <a:cubicBezTo>
                  <a:pt x="3503223" y="6161045"/>
                  <a:pt x="3503062" y="6168289"/>
                  <a:pt x="3506404" y="6180433"/>
                </a:cubicBezTo>
                <a:cubicBezTo>
                  <a:pt x="3507378" y="6202614"/>
                  <a:pt x="3491084" y="6201180"/>
                  <a:pt x="3501312" y="6223427"/>
                </a:cubicBezTo>
                <a:cubicBezTo>
                  <a:pt x="3492497" y="6219559"/>
                  <a:pt x="3498753" y="6265580"/>
                  <a:pt x="3489469" y="6255476"/>
                </a:cubicBezTo>
                <a:cubicBezTo>
                  <a:pt x="3481791" y="6270065"/>
                  <a:pt x="3495037" y="6276996"/>
                  <a:pt x="3488398" y="6291462"/>
                </a:cubicBezTo>
                <a:cubicBezTo>
                  <a:pt x="3487099" y="6307679"/>
                  <a:pt x="3497555" y="6282019"/>
                  <a:pt x="3498547" y="6299935"/>
                </a:cubicBezTo>
                <a:cubicBezTo>
                  <a:pt x="3498173" y="6321676"/>
                  <a:pt x="3514193" y="6321381"/>
                  <a:pt x="3494028" y="6338390"/>
                </a:cubicBezTo>
                <a:lnTo>
                  <a:pt x="3486030" y="6396716"/>
                </a:lnTo>
                <a:cubicBezTo>
                  <a:pt x="3491309" y="6409668"/>
                  <a:pt x="3488928" y="6420134"/>
                  <a:pt x="3484103" y="6430386"/>
                </a:cubicBezTo>
                <a:cubicBezTo>
                  <a:pt x="3485763" y="6460632"/>
                  <a:pt x="3478568" y="6488285"/>
                  <a:pt x="3475922" y="6522318"/>
                </a:cubicBezTo>
                <a:cubicBezTo>
                  <a:pt x="3482128" y="6559051"/>
                  <a:pt x="3468277" y="6578006"/>
                  <a:pt x="3465506" y="6614374"/>
                </a:cubicBezTo>
                <a:cubicBezTo>
                  <a:pt x="3478925" y="6650248"/>
                  <a:pt x="3446064" y="6638174"/>
                  <a:pt x="3446789" y="6668768"/>
                </a:cubicBezTo>
                <a:cubicBezTo>
                  <a:pt x="3458869" y="6718505"/>
                  <a:pt x="3435878" y="6667592"/>
                  <a:pt x="3439582" y="6744454"/>
                </a:cubicBezTo>
                <a:cubicBezTo>
                  <a:pt x="3441631" y="6748797"/>
                  <a:pt x="3439393" y="6758101"/>
                  <a:pt x="3436538" y="6757102"/>
                </a:cubicBezTo>
                <a:cubicBezTo>
                  <a:pt x="3437461" y="6773941"/>
                  <a:pt x="3420846" y="6822488"/>
                  <a:pt x="3424061" y="6846522"/>
                </a:cubicBezTo>
                <a:lnTo>
                  <a:pt x="3423032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29001" y="2508718"/>
            <a:ext cx="5086350" cy="2925548"/>
          </a:xfrm>
        </p:spPr>
        <p:txBody>
          <a:bodyPr anchor="t">
            <a:normAutofit/>
          </a:bodyPr>
          <a:lstStyle/>
          <a:p>
            <a:r>
              <a:rPr lang="en-GB" sz="1500"/>
              <a:t>Positioning…..”the place where a brand is perceived to occupy in the mind of the target market relative to other competing brands” (Masterson and Pickton, 2014, p.174)</a:t>
            </a:r>
          </a:p>
          <a:p>
            <a:r>
              <a:rPr lang="en-GB" sz="1500"/>
              <a:t>Creates a distinct competitive position (Baines et al, 2012)</a:t>
            </a:r>
          </a:p>
          <a:p>
            <a:endParaRPr lang="en-GB" sz="1500"/>
          </a:p>
          <a:p>
            <a:pPr lvl="0">
              <a:buClr>
                <a:srgbClr val="0BD0D9"/>
              </a:buClr>
            </a:pPr>
            <a:r>
              <a:rPr lang="en-GB" sz="1500"/>
              <a:t>Two fundamental elements: (Baines et al, 2012)</a:t>
            </a:r>
          </a:p>
          <a:p>
            <a:pPr lvl="1"/>
            <a:r>
              <a:rPr lang="en-GB" sz="1500"/>
              <a:t>Physical attributes - the functionality and capability that a brand offers.</a:t>
            </a:r>
          </a:p>
          <a:p>
            <a:pPr lvl="1"/>
            <a:r>
              <a:rPr lang="en-GB" sz="1500"/>
              <a:t>Communication - the way in which a brand is communicated and how consumers perceive the brand relative to other competing brands in the market place. </a:t>
            </a:r>
          </a:p>
          <a:p>
            <a:endParaRPr lang="en-GB" sz="1500"/>
          </a:p>
        </p:txBody>
      </p:sp>
    </p:spTree>
    <p:extLst>
      <p:ext uri="{BB962C8B-B14F-4D97-AF65-F5344CB8AC3E}">
        <p14:creationId xmlns:p14="http://schemas.microsoft.com/office/powerpoint/2010/main" val="20062671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CA1C15-E40E-F57F-921F-7EB9E3ADAB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1505" y="-2019"/>
            <a:ext cx="7886700" cy="1325563"/>
          </a:xfrm>
        </p:spPr>
        <p:txBody>
          <a:bodyPr/>
          <a:lstStyle/>
          <a:p>
            <a:r>
              <a:rPr lang="en-GB"/>
              <a:t>Task………….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433E1C-01AA-CF4F-8E94-77CDC36EB0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0668" y="1318996"/>
            <a:ext cx="3270613" cy="3263504"/>
          </a:xfrm>
        </p:spPr>
        <p:txBody>
          <a:bodyPr/>
          <a:lstStyle/>
          <a:p>
            <a:r>
              <a:rPr lang="en-GB"/>
              <a:t>Using the perceptual map undertake a positioning exercise of all the health and fitness clubs (UK) based on price and range of facilities</a:t>
            </a:r>
          </a:p>
          <a:p>
            <a:r>
              <a:rPr lang="en-GB"/>
              <a:t>Plot their position on the map and justify this with research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5951521-E921-903B-E413-5EC688A9B4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0469" y="1514475"/>
            <a:ext cx="5393531" cy="4486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58614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Planning Cycle Diagra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60648"/>
            <a:ext cx="4824536" cy="6442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17292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332656" y="-125903"/>
            <a:ext cx="7886700" cy="1325563"/>
          </a:xfrm>
        </p:spPr>
        <p:txBody>
          <a:bodyPr/>
          <a:lstStyle/>
          <a:p>
            <a:pPr algn="ctr"/>
            <a:r>
              <a:rPr lang="en-US" b="1" u="sng" dirty="0"/>
              <a:t>Partnership And Links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-6338" y="1124744"/>
            <a:ext cx="4130229" cy="325152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2000" dirty="0"/>
              <a:t>Forming partnerships and links can create bigger and better projects. In order for successful partnerships to work each partner must have something to gain from the agreement / </a:t>
            </a:r>
            <a:r>
              <a:rPr lang="en-US" sz="2000" dirty="0" err="1"/>
              <a:t>organisation</a:t>
            </a:r>
            <a:r>
              <a:rPr lang="en-US" sz="2000" dirty="0"/>
              <a:t> in place.</a:t>
            </a:r>
          </a:p>
          <a:p>
            <a:pPr marL="0" indent="0" algn="ctr">
              <a:buNone/>
            </a:pPr>
            <a:endParaRPr lang="en-US" sz="2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340100"/>
            <a:ext cx="2311400" cy="35179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83304" y="939545"/>
            <a:ext cx="2857500" cy="28575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52118" y="3838288"/>
            <a:ext cx="5891882" cy="3019712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580988" y="1014223"/>
            <a:ext cx="237626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dirty="0"/>
              <a:t>Individual Task- </a:t>
            </a:r>
            <a:r>
              <a:rPr lang="en-US" sz="2000" dirty="0"/>
              <a:t>You are setting up a girls only (US Girls / This girl can session). Who could you link with? </a:t>
            </a:r>
          </a:p>
          <a:p>
            <a:pPr algn="ctr"/>
            <a:endParaRPr lang="en-US" sz="2000" dirty="0"/>
          </a:p>
          <a:p>
            <a:pPr algn="ctr"/>
            <a:r>
              <a:rPr lang="en-US" sz="2000" dirty="0"/>
              <a:t>How could they contribute?</a:t>
            </a:r>
            <a:r>
              <a:rPr lang="en-US" sz="2000" b="1" dirty="0"/>
              <a:t>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796136" y="213714"/>
            <a:ext cx="283843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www.classtools.net</a:t>
            </a:r>
            <a:r>
              <a:rPr lang="en-US" dirty="0"/>
              <a:t>/random-name-picker/</a:t>
            </a:r>
          </a:p>
        </p:txBody>
      </p:sp>
    </p:spTree>
    <p:extLst>
      <p:ext uri="{BB962C8B-B14F-4D97-AF65-F5344CB8AC3E}">
        <p14:creationId xmlns:p14="http://schemas.microsoft.com/office/powerpoint/2010/main" val="6767044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9144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7348" y="551962"/>
            <a:ext cx="8249304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F41002-C54A-E8F4-44C9-460244029C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1293338"/>
            <a:ext cx="6858000" cy="327459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3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Next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E869C8-6BE9-8BB2-ADA1-3B31EEBE9F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3000" y="5514052"/>
            <a:ext cx="6858000" cy="65191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ctr">
              <a:buNone/>
            </a:pPr>
            <a:r>
              <a:rPr lang="en-US" sz="2400" kern="1200" dirty="0">
                <a:latin typeface="+mn-lt"/>
                <a:ea typeface="+mn-ea"/>
                <a:cs typeface="+mn-cs"/>
              </a:rPr>
              <a:t>Planning and</a:t>
            </a:r>
            <a:r>
              <a:rPr lang="en-US" sz="2400" dirty="0"/>
              <a:t> marketing</a:t>
            </a:r>
            <a:endParaRPr lang="en-US" sz="2400" kern="1200" dirty="0">
              <a:latin typeface="+mn-lt"/>
              <a:ea typeface="+mn-ea"/>
              <a:cs typeface="+mn-cs"/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447348" y="6354708"/>
            <a:ext cx="8250174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69427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39122CBD3A05148AE1E4B64ED649721" ma:contentTypeVersion="15" ma:contentTypeDescription="Create a new document." ma:contentTypeScope="" ma:versionID="bfc1702a732c83a0f7a0916b1744e73e">
  <xsd:schema xmlns:xsd="http://www.w3.org/2001/XMLSchema" xmlns:xs="http://www.w3.org/2001/XMLSchema" xmlns:p="http://schemas.microsoft.com/office/2006/metadata/properties" xmlns:ns3="635a58e6-9f95-4161-a30d-a0bf2b54da0d" xmlns:ns4="75da08c6-bc3b-4dbf-a82b-e760d15ae57b" targetNamespace="http://schemas.microsoft.com/office/2006/metadata/properties" ma:root="true" ma:fieldsID="c44419a4d1beacea02895aae2a6d7ade" ns3:_="" ns4:_="">
    <xsd:import namespace="635a58e6-9f95-4161-a30d-a0bf2b54da0d"/>
    <xsd:import namespace="75da08c6-bc3b-4dbf-a82b-e760d15ae57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_activity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ObjectDetectorVersion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SystemTags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35a58e6-9f95-4161-a30d-a0bf2b54da0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17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SystemTags" ma:index="21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da08c6-bc3b-4dbf-a82b-e760d15ae57b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35a58e6-9f95-4161-a30d-a0bf2b54da0d" xsi:nil="true"/>
  </documentManagement>
</p:properties>
</file>

<file path=customXml/itemProps1.xml><?xml version="1.0" encoding="utf-8"?>
<ds:datastoreItem xmlns:ds="http://schemas.openxmlformats.org/officeDocument/2006/customXml" ds:itemID="{FE69415B-C29B-4CC2-A30A-9FE72AB5287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35a58e6-9f95-4161-a30d-a0bf2b54da0d"/>
    <ds:schemaRef ds:uri="75da08c6-bc3b-4dbf-a82b-e760d15ae57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75DD9BC-D9DA-461A-A2AD-163974010AC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32EBB09-B93F-4B55-9D2F-9D9CE6D35351}">
  <ds:schemaRefs>
    <ds:schemaRef ds:uri="http://www.w3.org/XML/1998/namespace"/>
    <ds:schemaRef ds:uri="75da08c6-bc3b-4dbf-a82b-e760d15ae57b"/>
    <ds:schemaRef ds:uri="http://purl.org/dc/terms/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635a58e6-9f95-4161-a30d-a0bf2b54da0d"/>
    <ds:schemaRef ds:uri="http://schemas.microsoft.com/office/infopath/2007/PartnerControl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757</Words>
  <Application>Microsoft Office PowerPoint</Application>
  <PresentationFormat>On-screen Show (4:3)</PresentationFormat>
  <Paragraphs>105</Paragraphs>
  <Slides>19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Office Theme</vt:lpstr>
      <vt:lpstr>PowerPoint Presentation</vt:lpstr>
      <vt:lpstr>PowerPoint Presentation</vt:lpstr>
      <vt:lpstr>A few definitions...</vt:lpstr>
      <vt:lpstr>CIM definitions (Chartered Institute of Marketing)</vt:lpstr>
      <vt:lpstr>Customer Orientation</vt:lpstr>
      <vt:lpstr>PowerPoint Presentation</vt:lpstr>
      <vt:lpstr>Task</vt:lpstr>
      <vt:lpstr>Marketing  through  Sport</vt:lpstr>
      <vt:lpstr>PowerPoint Presentation</vt:lpstr>
      <vt:lpstr>PowerPoint Presentation</vt:lpstr>
      <vt:lpstr>Who should we target with the marketing? </vt:lpstr>
      <vt:lpstr>Segmentation variables (Kotler et al, 2013; Palmer, 2012, Masterson et al, 2017))</vt:lpstr>
      <vt:lpstr>Segmentation variables (Kotler et al, 2013; Blythe, 2006</vt:lpstr>
      <vt:lpstr>Use Xtensio to create a persona</vt:lpstr>
      <vt:lpstr>Positioning</vt:lpstr>
      <vt:lpstr>Task………….</vt:lpstr>
      <vt:lpstr>PowerPoint Presentation</vt:lpstr>
      <vt:lpstr>Partnership And Links</vt:lpstr>
      <vt:lpstr>Next week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Mark Napieralla</dc:creator>
  <cp:lastModifiedBy>Mark Napieralla</cp:lastModifiedBy>
  <cp:revision>104</cp:revision>
  <dcterms:created xsi:type="dcterms:W3CDTF">2020-02-14T07:58:28Z</dcterms:created>
  <dcterms:modified xsi:type="dcterms:W3CDTF">2025-03-14T09:24:24Z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0x010100839122CBD3A05148AE1E4B64ED649721</vt:lpwstr>
  </property>
</Properties>
</file>