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6858000" cy="9144000"/>
  <p:embeddedFontLst>
    <p:embeddedFont>
      <p:font typeface="Nunito" pitchFamily="2" charset="0"/>
      <p:regular r:id="rId16"/>
      <p:bold r:id="rId17"/>
      <p:italic r:id="rId18"/>
      <p:boldItalic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805" autoAdjust="0"/>
  </p:normalViewPr>
  <p:slideViewPr>
    <p:cSldViewPr snapToGrid="0">
      <p:cViewPr varScale="1">
        <p:scale>
          <a:sx n="84" d="100"/>
          <a:sy n="84" d="100"/>
        </p:scale>
        <p:origin x="996" y="90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26e92d47dec_0_1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g26e92d47dec_0_1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26e92d47dec_0_1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26e92d47dec_0_1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26e92d47dec_0_1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26e92d47dec_0_1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26e92d47dec_0_1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26e92d47dec_0_1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26e92d47dec_0_1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26e92d47dec_0_1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26e92d47dec_0_1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26e92d47dec_0_1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g26e92d47dec_0_1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3" name="Google Shape;173;g26e92d47dec_0_1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26e92d47dec_0_1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g26e92d47dec_0_1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g26e92d47dec_0_1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7" name="Google Shape;187;g26e92d47dec_0_1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None/>
            </a:pPr>
            <a:endParaRPr lang="en-US" sz="11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g26e92d47dec_0_1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" name="Google Shape;194;g26e92d47dec_0_1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g26e92d47dec_0_1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1" name="Google Shape;201;g26e92d47dec_0_1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g26e92d47dec_0_1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7" name="Google Shape;207;g26e92d47dec_0_1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accent6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" name="Google Shape;34;p2"/>
          <p:cNvSpPr txBox="1">
            <a:spLocks noGrp="1"/>
          </p:cNvSpPr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>
            <a:endParaRPr/>
          </a:p>
        </p:txBody>
      </p:sp>
      <p:sp>
        <p:nvSpPr>
          <p:cNvPr id="35" name="Google Shape;35;p2"/>
          <p:cNvSpPr txBox="1">
            <a:spLocks noGrp="1"/>
          </p:cNvSpPr>
          <p:nvPr>
            <p:ph type="subTitle" idx="1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6" name="Google Shape;36;p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3"/>
        </a:soli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" name="Google Shape;47;p3"/>
          <p:cNvSpPr txBox="1">
            <a:spLocks noGrp="1"/>
          </p:cNvSpPr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Google Shape;48;p3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bg>
      <p:bgPr>
        <a:solidFill>
          <a:schemeClr val="dk2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4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54" name="Google Shape;54;p4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5" name="Google Shape;55;p4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bg>
      <p:bgPr>
        <a:solidFill>
          <a:schemeClr val="dk2"/>
        </a:solidFill>
        <a:effectLst/>
      </p:bgPr>
    </p:bg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5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1" name="Google Shape;61;p5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2" name="Google Shape;62;p5"/>
          <p:cNvSpPr txBox="1">
            <a:spLocks noGrp="1"/>
          </p:cNvSpPr>
          <p:nvPr>
            <p:ph type="body" idx="2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3" name="Google Shape;63;p5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bg>
      <p:bgPr>
        <a:solidFill>
          <a:schemeClr val="dk2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6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9" name="Google Shape;69;p6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bg>
      <p:bgPr>
        <a:solidFill>
          <a:schemeClr val="accent3"/>
        </a:solidFill>
        <a:effectLst/>
      </p:bgPr>
    </p:bg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7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75" name="Google Shape;75;p7"/>
          <p:cNvSpPr txBox="1">
            <a:spLocks noGrp="1"/>
          </p:cNvSpPr>
          <p:nvPr>
            <p:ph type="body" idx="1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76" name="Google Shape;76;p7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1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3" name="Google Shape;93;p8"/>
          <p:cNvSpPr txBox="1">
            <a:spLocks noGrp="1"/>
          </p:cNvSpPr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94" name="Google Shape;94;p8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dk2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9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0" name="Google Shape;100;p9"/>
          <p:cNvSpPr txBox="1">
            <a:spLocks noGrp="1"/>
          </p:cNvSpPr>
          <p:nvPr>
            <p:ph type="subTitle" idx="1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1" name="Google Shape;101;p9"/>
          <p:cNvSpPr txBox="1">
            <a:spLocks noGrp="1"/>
          </p:cNvSpPr>
          <p:nvPr>
            <p:ph type="body" idx="2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102" name="Google Shape;102;p9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bg>
      <p:bgPr>
        <a:solidFill>
          <a:schemeClr val="accent1"/>
        </a:solidFill>
        <a:effectLst/>
      </p:bgPr>
    </p:bg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0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10"/>
          <p:cNvSpPr txBox="1">
            <a:spLocks noGrp="1"/>
          </p:cNvSpPr>
          <p:nvPr>
            <p:ph type="body" idx="1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>
            <a:endParaRPr/>
          </a:p>
        </p:txBody>
      </p:sp>
      <p:sp>
        <p:nvSpPr>
          <p:cNvPr id="108" name="Google Shape;108;p10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accent3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9" name="Google Shape;119;p11"/>
          <p:cNvSpPr txBox="1">
            <a:spLocks noGrp="1"/>
          </p:cNvSpPr>
          <p:nvPr>
            <p:ph type="title" hasCustomPrompt="1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>
            <a:spLocks noGrp="1"/>
          </p:cNvSpPr>
          <p:nvPr>
            <p:ph type="body" idx="1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 algn="ctr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 algn="ctr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121" name="Google Shape;121;p1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hift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●"/>
              <a:defRPr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lvl="1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lvl="2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lvl="3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lvl="4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lvl="5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lvl="6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lvl="7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lvl="8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3"/>
          <p:cNvSpPr txBox="1">
            <a:spLocks noGrp="1"/>
          </p:cNvSpPr>
          <p:nvPr>
            <p:ph type="ctrTitle"/>
          </p:nvPr>
        </p:nvSpPr>
        <p:spPr>
          <a:xfrm>
            <a:off x="1259625" y="1717850"/>
            <a:ext cx="6882900" cy="1656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 dirty="0">
                <a:solidFill>
                  <a:srgbClr val="000000"/>
                </a:solidFill>
                <a:latin typeface="+mj-lt"/>
                <a:ea typeface="Times New Roman"/>
                <a:cs typeface="Times New Roman"/>
                <a:sym typeface="Times New Roman"/>
              </a:rPr>
              <a:t>GROUP PROJECT PRESENTATION</a:t>
            </a:r>
            <a:endParaRPr sz="4000" b="1" dirty="0">
              <a:solidFill>
                <a:srgbClr val="000000"/>
              </a:solidFill>
              <a:latin typeface="+mj-lt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4"/>
          <p:cNvSpPr txBox="1">
            <a:spLocks noGrp="1"/>
          </p:cNvSpPr>
          <p:nvPr>
            <p:ph type="title"/>
          </p:nvPr>
        </p:nvSpPr>
        <p:spPr>
          <a:xfrm>
            <a:off x="744175" y="5157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000000"/>
                </a:solidFill>
                <a:latin typeface="+mj-lt"/>
                <a:ea typeface="Times New Roman"/>
                <a:cs typeface="Times New Roman"/>
                <a:sym typeface="Times New Roman"/>
              </a:rPr>
              <a:t>Introduction</a:t>
            </a:r>
            <a:endParaRPr b="1" dirty="0">
              <a:solidFill>
                <a:srgbClr val="000000"/>
              </a:solidFill>
              <a:latin typeface="+mj-lt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4" name="Google Shape;134;p14"/>
          <p:cNvSpPr txBox="1">
            <a:spLocks noGrp="1"/>
          </p:cNvSpPr>
          <p:nvPr>
            <p:ph type="body" idx="1"/>
          </p:nvPr>
        </p:nvSpPr>
        <p:spPr>
          <a:xfrm>
            <a:off x="155850" y="1409600"/>
            <a:ext cx="4522800" cy="302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Intervention plan is beneficial to provide appropriate guidance of </a:t>
            </a:r>
            <a:r>
              <a:rPr lang="en-GB" sz="10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</a:t>
            </a:r>
            <a:endParaRPr lang="en-US" sz="1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Inclusion of advanced technology assists in analysing the symptoms beforehand  </a:t>
            </a:r>
            <a:endParaRPr lang="en-US" sz="1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 is to evaluate the benefits of </a:t>
            </a:r>
            <a:r>
              <a:rPr lang="en-GB" sz="10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for elderly people</a:t>
            </a:r>
            <a:endParaRPr lang="en-US" sz="1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development of the intervention plan for the increasing number of stroke cases is significant as it helps in providing appropriate guidance to the people. </a:t>
            </a:r>
            <a:endParaRPr lang="en-US" sz="1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aim of this assessment is to analyse the potential benefits of </a:t>
            </a:r>
            <a:r>
              <a:rPr lang="en-GB" sz="10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as digital health promotion intervention to improve the health of elderly people. </a:t>
            </a:r>
            <a:endParaRPr lang="en-US" sz="1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usage of the advanced technology in the development of the </a:t>
            </a:r>
            <a:r>
              <a:rPr lang="en-GB" sz="10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is beneficial as it helps in appropriately monitoring the symptoms of stroke in order to take precautions beforehand. </a:t>
            </a:r>
            <a:endParaRPr lang="en-US" sz="1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35" name="Google Shape;135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56750" y="1252513"/>
            <a:ext cx="3981450" cy="3343275"/>
          </a:xfrm>
          <a:prstGeom prst="rec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5"/>
          <p:cNvSpPr txBox="1">
            <a:spLocks noGrp="1"/>
          </p:cNvSpPr>
          <p:nvPr>
            <p:ph type="title"/>
          </p:nvPr>
        </p:nvSpPr>
        <p:spPr>
          <a:xfrm>
            <a:off x="920629" y="3199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/>
            <a:r>
              <a:rPr lang="en-GB" b="1" dirty="0">
                <a:solidFill>
                  <a:schemeClr val="tx2">
                    <a:lumMod val="10000"/>
                  </a:schemeClr>
                </a:solidFill>
                <a:latin typeface="+mj-lt"/>
                <a:cs typeface="Times New Roman" pitchFamily="18" charset="0"/>
              </a:rPr>
              <a:t>Benefits of </a:t>
            </a:r>
            <a:r>
              <a:rPr lang="en-GB" b="1" dirty="0" err="1">
                <a:solidFill>
                  <a:schemeClr val="tx2">
                    <a:lumMod val="10000"/>
                  </a:schemeClr>
                </a:solidFill>
                <a:latin typeface="+mj-lt"/>
                <a:cs typeface="Times New Roman" pitchFamily="18" charset="0"/>
              </a:rPr>
              <a:t>StrokeSmart</a:t>
            </a:r>
            <a:r>
              <a:rPr lang="en-GB" b="1" dirty="0">
                <a:solidFill>
                  <a:schemeClr val="tx2">
                    <a:lumMod val="10000"/>
                  </a:schemeClr>
                </a:solidFill>
                <a:latin typeface="+mj-lt"/>
                <a:cs typeface="Times New Roman" pitchFamily="18" charset="0"/>
              </a:rPr>
              <a:t> app on chosen group</a:t>
            </a:r>
            <a:endParaRPr lang="en-US" b="1" dirty="0">
              <a:solidFill>
                <a:schemeClr val="tx2">
                  <a:lumMod val="10000"/>
                </a:schemeClr>
              </a:solidFill>
              <a:latin typeface="+mj-lt"/>
              <a:cs typeface="Times New Roman" pitchFamily="18" charset="0"/>
            </a:endParaRPr>
          </a:p>
        </p:txBody>
      </p:sp>
      <p:sp>
        <p:nvSpPr>
          <p:cNvPr id="141" name="Google Shape;141;p15"/>
          <p:cNvSpPr txBox="1">
            <a:spLocks noGrp="1"/>
          </p:cNvSpPr>
          <p:nvPr>
            <p:ph type="body" idx="1"/>
          </p:nvPr>
        </p:nvSpPr>
        <p:spPr>
          <a:xfrm>
            <a:off x="4092493" y="1274500"/>
            <a:ext cx="4846387" cy="35389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is beneficial for taking precautions beforehand</a:t>
            </a:r>
            <a:endParaRPr lang="en-US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assists in providing early screening that can help to seek treatment from the initial stage of stroke</a:t>
            </a:r>
            <a:endParaRPr lang="en-US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major health problem that is faced by the elderly people is stroke, especially above 55 years old. </a:t>
            </a:r>
            <a:endParaRPr lang="en-US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2022, approximately 136.8 thousand hospital admissions were noted for stroke in the UK (statista.com, 2024). </a:t>
            </a:r>
            <a:endParaRPr lang="en-US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reflects that the number of stroke cases in the UK is increasing at an extensive rate for which the inclusion of </a:t>
            </a:r>
            <a:r>
              <a:rPr lang="en-GB" sz="1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is beneficial for taking precautions beforehand (statista.com, 2024). </a:t>
            </a:r>
            <a:endParaRPr lang="en-US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assists in providing early screening for the elderly people that can help to seek treatment from the initial stage.  </a:t>
            </a:r>
            <a:endParaRPr lang="en-US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42" name="Google Shape;142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5119" y="1795775"/>
            <a:ext cx="3887375" cy="3027825"/>
          </a:xfrm>
          <a:prstGeom prst="rec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6"/>
          <p:cNvSpPr txBox="1">
            <a:spLocks noGrp="1"/>
          </p:cNvSpPr>
          <p:nvPr>
            <p:ph type="title"/>
          </p:nvPr>
        </p:nvSpPr>
        <p:spPr>
          <a:xfrm>
            <a:off x="819150" y="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/>
            <a:r>
              <a:rPr lang="en-GB" b="1" dirty="0">
                <a:solidFill>
                  <a:schemeClr val="tx2">
                    <a:lumMod val="10000"/>
                  </a:schemeClr>
                </a:solidFill>
                <a:latin typeface="+mj-lt"/>
                <a:cs typeface="Times New Roman" pitchFamily="18" charset="0"/>
              </a:rPr>
              <a:t>Benefits of </a:t>
            </a:r>
            <a:r>
              <a:rPr lang="en-GB" b="1" dirty="0" err="1">
                <a:solidFill>
                  <a:schemeClr val="tx2">
                    <a:lumMod val="10000"/>
                  </a:schemeClr>
                </a:solidFill>
                <a:latin typeface="+mj-lt"/>
                <a:cs typeface="Times New Roman" pitchFamily="18" charset="0"/>
              </a:rPr>
              <a:t>StrokeSmart</a:t>
            </a:r>
            <a:r>
              <a:rPr lang="en-GB" b="1" dirty="0">
                <a:solidFill>
                  <a:schemeClr val="tx2">
                    <a:lumMod val="10000"/>
                  </a:schemeClr>
                </a:solidFill>
                <a:latin typeface="+mj-lt"/>
                <a:cs typeface="Times New Roman" pitchFamily="18" charset="0"/>
              </a:rPr>
              <a:t> app on elderly people </a:t>
            </a:r>
            <a:endParaRPr lang="en-US" b="1" dirty="0">
              <a:solidFill>
                <a:schemeClr val="tx2">
                  <a:lumMod val="10000"/>
                </a:schemeClr>
              </a:solidFill>
              <a:latin typeface="+mj-lt"/>
              <a:cs typeface="Times New Roman" pitchFamily="18" charset="0"/>
            </a:endParaRPr>
          </a:p>
        </p:txBody>
      </p:sp>
      <p:sp>
        <p:nvSpPr>
          <p:cNvPr id="148" name="Google Shape;148;p16"/>
          <p:cNvSpPr txBox="1">
            <a:spLocks noGrp="1"/>
          </p:cNvSpPr>
          <p:nvPr>
            <p:ph type="body" idx="1"/>
          </p:nvPr>
        </p:nvSpPr>
        <p:spPr>
          <a:xfrm>
            <a:off x="626301" y="1377488"/>
            <a:ext cx="4517199" cy="322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0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SmartStroke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enables in keeping the medical records separately such as day to day records </a:t>
            </a:r>
            <a:endParaRPr lang="en-US" sz="1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Technological adaptation helps in improvising appropriate treatment (</a:t>
            </a:r>
            <a:r>
              <a:rPr lang="en-GB" sz="10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Taherdoost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</a:t>
            </a:r>
            <a:r>
              <a:rPr lang="en-GB" sz="10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Madanchian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2023) </a:t>
            </a:r>
            <a:endParaRPr lang="en-US" sz="1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</a:t>
            </a:r>
            <a:r>
              <a:rPr lang="en-GB" sz="10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SmartStroke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enables for the easy access to doctors and helps in keeping the medical records separately. </a:t>
            </a:r>
            <a:endParaRPr lang="en-US" sz="1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</a:t>
            </a:r>
            <a:r>
              <a:rPr lang="en-GB" sz="10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SmartStroke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is also beneficial in viewing the medical reports that helps the medical specialists for medication and treatment. </a:t>
            </a:r>
            <a:endParaRPr lang="en-US" sz="1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 stated by </a:t>
            </a:r>
            <a:r>
              <a:rPr lang="en-GB" sz="10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Taherdoost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</a:t>
            </a:r>
            <a:r>
              <a:rPr lang="en-GB" sz="10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Madanchian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(2023), the adaptation of the advanced technology in healthcare sheds a positive impact in improvising appropriate treatment. </a:t>
            </a:r>
            <a:endParaRPr lang="en-US" sz="1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this context, the inclusion of </a:t>
            </a:r>
            <a:r>
              <a:rPr lang="en-GB" sz="10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SmartStroke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can help in enhancing convenience for medical treatments for the stroke patients (</a:t>
            </a:r>
            <a:r>
              <a:rPr lang="en-GB" sz="10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Taherdoost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</a:t>
            </a:r>
            <a:r>
              <a:rPr lang="en-GB" sz="10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Madanchian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(2023).   </a:t>
            </a:r>
            <a:endParaRPr lang="en-US" sz="1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6420" y="1603332"/>
            <a:ext cx="3259585" cy="3102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7"/>
          <p:cNvSpPr txBox="1">
            <a:spLocks noGrp="1"/>
          </p:cNvSpPr>
          <p:nvPr>
            <p:ph type="title"/>
          </p:nvPr>
        </p:nvSpPr>
        <p:spPr>
          <a:xfrm>
            <a:off x="939125" y="5007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2">
                    <a:lumMod val="10000"/>
                  </a:schemeClr>
                </a:solidFill>
                <a:latin typeface="+mj-lt"/>
                <a:cs typeface="Times New Roman" pitchFamily="18" charset="0"/>
              </a:rPr>
              <a:t>Analysing the benefits of </a:t>
            </a:r>
            <a:r>
              <a:rPr lang="en-GB" b="1" dirty="0" err="1">
                <a:solidFill>
                  <a:schemeClr val="tx2">
                    <a:lumMod val="10000"/>
                  </a:schemeClr>
                </a:solidFill>
                <a:latin typeface="+mj-lt"/>
                <a:cs typeface="Times New Roman" pitchFamily="18" charset="0"/>
              </a:rPr>
              <a:t>StrokeSmart</a:t>
            </a:r>
            <a:r>
              <a:rPr lang="en-GB" b="1" dirty="0">
                <a:solidFill>
                  <a:schemeClr val="tx2">
                    <a:lumMod val="10000"/>
                  </a:schemeClr>
                </a:solidFill>
                <a:latin typeface="+mj-lt"/>
                <a:cs typeface="Times New Roman" pitchFamily="18" charset="0"/>
              </a:rPr>
              <a:t> app for the intervention </a:t>
            </a:r>
            <a:endParaRPr lang="en-US" b="1" dirty="0">
              <a:solidFill>
                <a:schemeClr val="tx2">
                  <a:lumMod val="10000"/>
                </a:schemeClr>
              </a:solidFill>
              <a:latin typeface="+mj-lt"/>
              <a:cs typeface="Times New Roman" pitchFamily="18" charset="0"/>
            </a:endParaRPr>
          </a:p>
        </p:txBody>
      </p:sp>
      <p:sp>
        <p:nvSpPr>
          <p:cNvPr id="155" name="Google Shape;155;p17"/>
          <p:cNvSpPr txBox="1">
            <a:spLocks noGrp="1"/>
          </p:cNvSpPr>
          <p:nvPr>
            <p:ph type="body" idx="1"/>
          </p:nvPr>
        </p:nvSpPr>
        <p:spPr>
          <a:xfrm>
            <a:off x="4572000" y="1679500"/>
            <a:ext cx="4309110" cy="324683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47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is it is a user friendly application for elderly people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Advanced technologies assists in providing security to patient’s information (Attaran, 2020)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incorporation of advanced technology in the digital health intervention is beneficial in providing appropriate treatment to the people (Attaran, 2020).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One of the major beneficial aspects of 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is it is a user friendly application on mobiles that assists the elderly users to focus on health factors related to stroke (Attaran, 2020).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According to the ideas of Attaran (2020), the use of technologies plays a significant role in solving critical issues in the healthcare industry and provides security.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advanced features along with the security measures in 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were helpful in providing appropriate information to the patients along with protecting the elderly patient’s information. 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56" name="Google Shape;156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7200" y="1748800"/>
            <a:ext cx="4011925" cy="2546025"/>
          </a:xfrm>
          <a:prstGeom prst="rec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8"/>
          <p:cNvSpPr txBox="1">
            <a:spLocks noGrp="1"/>
          </p:cNvSpPr>
          <p:nvPr>
            <p:ph type="title"/>
          </p:nvPr>
        </p:nvSpPr>
        <p:spPr>
          <a:xfrm>
            <a:off x="909125" y="197125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000000"/>
                </a:solidFill>
                <a:latin typeface="+mj-lt"/>
                <a:ea typeface="Times New Roman"/>
                <a:cs typeface="Times New Roman"/>
                <a:sym typeface="Times New Roman"/>
              </a:rPr>
              <a:t>Outlining the potential benefits of digital health promotion intervention</a:t>
            </a:r>
            <a:endParaRPr b="1" dirty="0">
              <a:solidFill>
                <a:srgbClr val="000000"/>
              </a:solidFill>
              <a:latin typeface="+mj-lt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2" name="Google Shape;162;p18"/>
          <p:cNvSpPr txBox="1">
            <a:spLocks noGrp="1"/>
          </p:cNvSpPr>
          <p:nvPr>
            <p:ph type="body" idx="1"/>
          </p:nvPr>
        </p:nvSpPr>
        <p:spPr>
          <a:xfrm>
            <a:off x="228600" y="905700"/>
            <a:ext cx="4794775" cy="333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Easy to use for elderly people and </a:t>
            </a:r>
            <a:r>
              <a:rPr lang="en-GB" sz="9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provides immediate feedback related to stroke </a:t>
            </a:r>
            <a:endParaRPr lang="en-US" sz="9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Promotion of healthcare technology provides guiding principles (Fleming </a:t>
            </a:r>
            <a:r>
              <a:rPr lang="en-GB" sz="900" i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al.,</a:t>
            </a: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2020)</a:t>
            </a:r>
            <a:endParaRPr lang="en-US" sz="9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Interactive educational modules to improve usability of </a:t>
            </a:r>
            <a:r>
              <a:rPr lang="en-GB" sz="9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</a:t>
            </a:r>
            <a:endParaRPr lang="en-US" sz="9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9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can be assessed by the people anytime from different locations </a:t>
            </a:r>
            <a:endParaRPr lang="en-US" sz="9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digital health promotion intervention is beneficial as it helps in providing advanced solutions to the people (Fleming </a:t>
            </a:r>
            <a:r>
              <a:rPr lang="en-GB" sz="900" i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 </a:t>
            </a: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2020), . </a:t>
            </a:r>
            <a:endParaRPr lang="en-US" sz="9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easy to use factor of </a:t>
            </a:r>
            <a:r>
              <a:rPr lang="en-GB" sz="9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is one of the advantageous factors for the elderly people to use and to keep a constant check on their health. </a:t>
            </a:r>
            <a:endParaRPr lang="en-US" sz="9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presence of interactive educational modules in the </a:t>
            </a:r>
            <a:r>
              <a:rPr lang="en-GB" sz="9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is beneficial as it helps in providing appropriate guidance to the elderly people to use the app appropriately. </a:t>
            </a:r>
            <a:endParaRPr lang="en-US" sz="9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According to the ideas of Fleming </a:t>
            </a:r>
            <a:r>
              <a:rPr lang="en-GB" sz="900" i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 </a:t>
            </a: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(2020), the promotion of healthcare technology on digital platforms is beneficial in providing guiding principles. The </a:t>
            </a:r>
            <a:r>
              <a:rPr lang="en-GB" sz="9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can be assessed by the people anytime and from any location that helps in reducing the hassle of travelling. </a:t>
            </a:r>
            <a:r>
              <a:rPr lang="en-GB" sz="9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9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provides immediate feedback regarding the indicative of a stroke that helps the elderly population to seek immediate medical attention if necessary.     </a:t>
            </a:r>
            <a:endParaRPr lang="en-US" sz="9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63" name="Google Shape;163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66409" y="1280160"/>
            <a:ext cx="3348991" cy="3497579"/>
          </a:xfrm>
          <a:prstGeom prst="rec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9"/>
          <p:cNvSpPr txBox="1">
            <a:spLocks noGrp="1"/>
          </p:cNvSpPr>
          <p:nvPr>
            <p:ph type="title"/>
          </p:nvPr>
        </p:nvSpPr>
        <p:spPr>
          <a:xfrm>
            <a:off x="943450" y="227475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2">
                    <a:lumMod val="10000"/>
                  </a:schemeClr>
                </a:solidFill>
                <a:latin typeface="+mj-lt"/>
                <a:cs typeface="Times New Roman" pitchFamily="18" charset="0"/>
              </a:rPr>
              <a:t>Discussing the impact of </a:t>
            </a:r>
            <a:r>
              <a:rPr lang="en-GB" b="1" dirty="0" err="1">
                <a:solidFill>
                  <a:schemeClr val="tx2">
                    <a:lumMod val="10000"/>
                  </a:schemeClr>
                </a:solidFill>
                <a:latin typeface="+mj-lt"/>
                <a:cs typeface="Times New Roman" pitchFamily="18" charset="0"/>
              </a:rPr>
              <a:t>StrokeSmart</a:t>
            </a:r>
            <a:r>
              <a:rPr lang="en-GB" b="1" dirty="0">
                <a:solidFill>
                  <a:schemeClr val="tx2">
                    <a:lumMod val="10000"/>
                  </a:schemeClr>
                </a:solidFill>
                <a:latin typeface="+mj-lt"/>
                <a:cs typeface="Times New Roman" pitchFamily="18" charset="0"/>
              </a:rPr>
              <a:t> App on intervention</a:t>
            </a:r>
            <a:endParaRPr lang="en-US" b="1" dirty="0">
              <a:solidFill>
                <a:schemeClr val="tx2">
                  <a:lumMod val="10000"/>
                </a:schemeClr>
              </a:solidFill>
              <a:latin typeface="+mj-lt"/>
              <a:cs typeface="Times New Roman" pitchFamily="18" charset="0"/>
            </a:endParaRPr>
          </a:p>
        </p:txBody>
      </p:sp>
      <p:sp>
        <p:nvSpPr>
          <p:cNvPr id="169" name="Google Shape;169;p19"/>
          <p:cNvSpPr txBox="1">
            <a:spLocks noGrp="1"/>
          </p:cNvSpPr>
          <p:nvPr>
            <p:ph type="body" idx="1"/>
          </p:nvPr>
        </p:nvSpPr>
        <p:spPr>
          <a:xfrm>
            <a:off x="4423700" y="1678488"/>
            <a:ext cx="4378800" cy="276023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550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helps to take preventive measures for stroke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Increasing awareness of digital health technology helps to understand health issues (Rodriguez </a:t>
            </a:r>
            <a:r>
              <a:rPr lang="en-GB" sz="1800" i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al.,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2020)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Awareness related to 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with guidance for the usability factor is beneficial in taking preventive measures among elderly population to reduce stroke cases.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 stated by Rodriguez </a:t>
            </a:r>
            <a:r>
              <a:rPr lang="en-GB" sz="1800" i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 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(2020), increasing awareness regarding digital health technology helps people to understand issues and seek treatment immediately.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easy usability of 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is helpful for elderly people to use the app to get immediate information regarding stroke (Rodriguez </a:t>
            </a:r>
            <a:r>
              <a:rPr lang="en-GB" sz="1800" i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al.,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2020).       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70" name="Google Shape;170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7625" y="1442800"/>
            <a:ext cx="3530425" cy="32500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0"/>
          <p:cNvSpPr txBox="1">
            <a:spLocks noGrp="1"/>
          </p:cNvSpPr>
          <p:nvPr>
            <p:ph type="title"/>
          </p:nvPr>
        </p:nvSpPr>
        <p:spPr>
          <a:xfrm>
            <a:off x="819150" y="315375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000000"/>
                </a:solidFill>
                <a:latin typeface="+mj-lt"/>
                <a:ea typeface="Times New Roman"/>
                <a:cs typeface="Times New Roman"/>
                <a:sym typeface="Times New Roman"/>
              </a:rPr>
              <a:t>Implication of digital health promotion intervention on education </a:t>
            </a:r>
            <a:endParaRPr b="1" dirty="0">
              <a:solidFill>
                <a:srgbClr val="000000"/>
              </a:solidFill>
              <a:latin typeface="+mj-lt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6" name="Google Shape;176;p20"/>
          <p:cNvSpPr txBox="1">
            <a:spLocks noGrp="1"/>
          </p:cNvSpPr>
          <p:nvPr>
            <p:ph type="body" idx="1"/>
          </p:nvPr>
        </p:nvSpPr>
        <p:spPr>
          <a:xfrm>
            <a:off x="438150" y="1762125"/>
            <a:ext cx="42795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47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Providing education on health intervention technology helps patients to access medical conditions (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Smuck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i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al., 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2021)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Promotion on social media helps to educate people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education on digital health promotion of the intervention is helpful in providing appropriate guidance to the people for the better usability of the app.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According to the ideas of 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Smuck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i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 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(2021), providing appropriate education regarding health intervention technology assists the patients in accessing the medical conditions.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promotion in digital platforms such as social media platforms by short videos is helpful in educating the patients regarding usability of apps and taking precautions beforehand.   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77" name="Google Shape;177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92040" y="1422375"/>
            <a:ext cx="3947160" cy="3219475"/>
          </a:xfrm>
          <a:prstGeom prst="rec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1"/>
          <p:cNvSpPr txBox="1">
            <a:spLocks noGrp="1"/>
          </p:cNvSpPr>
          <p:nvPr>
            <p:ph type="title"/>
          </p:nvPr>
        </p:nvSpPr>
        <p:spPr>
          <a:xfrm>
            <a:off x="819150" y="494850"/>
            <a:ext cx="7505700" cy="989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000000"/>
                </a:solidFill>
                <a:latin typeface="+mj-lt"/>
                <a:ea typeface="Times New Roman"/>
                <a:cs typeface="Times New Roman"/>
                <a:sym typeface="Times New Roman"/>
              </a:rPr>
              <a:t>Analysing impact of digital health promotion intervention on research </a:t>
            </a:r>
            <a:endParaRPr b="1" dirty="0">
              <a:solidFill>
                <a:srgbClr val="000000"/>
              </a:solidFill>
              <a:latin typeface="+mj-lt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3" name="Google Shape;183;p21"/>
          <p:cNvSpPr txBox="1">
            <a:spLocks noGrp="1"/>
          </p:cNvSpPr>
          <p:nvPr>
            <p:ph type="body" idx="1"/>
          </p:nvPr>
        </p:nvSpPr>
        <p:spPr>
          <a:xfrm>
            <a:off x="4572000" y="1649525"/>
            <a:ext cx="4160520" cy="278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550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Digital health intervention improvises features of the 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app (Haleem </a:t>
            </a:r>
            <a:r>
              <a:rPr lang="en-GB" sz="1800" i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al.,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2022</a:t>
            </a:r>
            <a:r>
              <a:rPr lang="en-GB" sz="1800" b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Improving features such as notifications medical conditions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research on the digital health intervention is helpful in improving the features of the app.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Improvement in healthcare app features helps in keeping the data of patients separately (Haleem </a:t>
            </a:r>
            <a:r>
              <a:rPr lang="en-GB" sz="1800" i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al.,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2022).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this context, the improvement in the features of 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such as notification for updating details that can benefit in taking preventive measures (Haleem </a:t>
            </a:r>
            <a:r>
              <a:rPr lang="en-GB" sz="1800" i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al.,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2022).  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84" name="Google Shape;184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4825" y="2013050"/>
            <a:ext cx="4067175" cy="2181225"/>
          </a:xfrm>
          <a:prstGeom prst="rect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22"/>
          <p:cNvSpPr txBox="1">
            <a:spLocks noGrp="1"/>
          </p:cNvSpPr>
          <p:nvPr>
            <p:ph type="title"/>
          </p:nvPr>
        </p:nvSpPr>
        <p:spPr>
          <a:xfrm>
            <a:off x="894125" y="4557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000000"/>
                </a:solidFill>
                <a:latin typeface="+mj-lt"/>
                <a:ea typeface="Times New Roman"/>
                <a:cs typeface="Times New Roman"/>
                <a:sym typeface="Times New Roman"/>
              </a:rPr>
              <a:t>Evaluating the impact of chosen digital health promotion intervention on policies </a:t>
            </a:r>
            <a:endParaRPr b="1" dirty="0">
              <a:solidFill>
                <a:srgbClr val="000000"/>
              </a:solidFill>
              <a:latin typeface="+mj-lt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0" name="Google Shape;190;p22"/>
          <p:cNvSpPr txBox="1">
            <a:spLocks noGrp="1"/>
          </p:cNvSpPr>
          <p:nvPr>
            <p:ph type="body" idx="1"/>
          </p:nvPr>
        </p:nvSpPr>
        <p:spPr>
          <a:xfrm>
            <a:off x="819150" y="1709500"/>
            <a:ext cx="3949200" cy="272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47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in taking preventive measures regarding stroke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Development of the policies improvises the performance of 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improvisation in the performance of 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is beneficial in taking preventive measures.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 stated by </a:t>
            </a:r>
            <a:r>
              <a:rPr lang="en-US" sz="180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Lee and Yoon</a:t>
            </a:r>
            <a:r>
              <a:rPr lang="en-US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(2021), the inclusion of policies in the development of technology in healthcare helps in avoiding of misuse of technologies and medication abuse.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development of the policies in regard to the improvement in the performance of 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by specialised medical specialists is helpful in the healthcare organisations in providing appropriate information regarding the medical history of the elderly people (</a:t>
            </a:r>
            <a:r>
              <a:rPr lang="en-US" sz="180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Lee and Yoon</a:t>
            </a:r>
            <a:r>
              <a:rPr lang="en-US" sz="1800" dirty="0">
                <a:solidFill>
                  <a:srgbClr val="000000"/>
                </a:solidFill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2021).   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91" name="Google Shape;191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02800" y="1562700"/>
            <a:ext cx="3830250" cy="3189950"/>
          </a:xfrm>
          <a:prstGeom prst="rec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3"/>
          <p:cNvSpPr txBox="1">
            <a:spLocks noGrp="1"/>
          </p:cNvSpPr>
          <p:nvPr>
            <p:ph type="title"/>
          </p:nvPr>
        </p:nvSpPr>
        <p:spPr>
          <a:xfrm>
            <a:off x="647175" y="470375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000000"/>
                </a:solidFill>
                <a:latin typeface="+mj-lt"/>
                <a:ea typeface="Times New Roman"/>
                <a:cs typeface="Times New Roman"/>
                <a:sym typeface="Times New Roman"/>
              </a:rPr>
              <a:t>Conclusion</a:t>
            </a:r>
            <a:endParaRPr b="1" dirty="0">
              <a:solidFill>
                <a:srgbClr val="000000"/>
              </a:solidFill>
              <a:latin typeface="+mj-lt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7" name="Google Shape;197;p23"/>
          <p:cNvSpPr txBox="1">
            <a:spLocks noGrp="1"/>
          </p:cNvSpPr>
          <p:nvPr>
            <p:ph type="body" idx="1"/>
          </p:nvPr>
        </p:nvSpPr>
        <p:spPr>
          <a:xfrm>
            <a:off x="388275" y="1198880"/>
            <a:ext cx="4505275" cy="346849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62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Promotion on social media platforms increases usability of 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to get information regarding stroke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Improvement in the healthcare policies, education and research assists to improve features of 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digital health promotion intervention on the different social media platforms is beneficial in increasing the usability of 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especially among the elderly population. </a:t>
            </a:r>
            <a:endParaRPr lang="en-US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Therefore, the improvement in the healthcare policies, education and research to improve the features of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StrokeSmart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 is helpful in taking preventive measures beforehand.</a:t>
            </a:r>
            <a:endParaRPr sz="20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98" name="Google Shape;198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10480" y="1381760"/>
            <a:ext cx="3645245" cy="2663965"/>
          </a:xfrm>
          <a:prstGeom prst="rec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4"/>
          <p:cNvSpPr txBox="1">
            <a:spLocks noGrp="1"/>
          </p:cNvSpPr>
          <p:nvPr>
            <p:ph type="title"/>
          </p:nvPr>
        </p:nvSpPr>
        <p:spPr>
          <a:xfrm>
            <a:off x="819150" y="4557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000000"/>
                </a:solidFill>
                <a:latin typeface="+mj-lt"/>
                <a:ea typeface="Times New Roman"/>
                <a:cs typeface="Times New Roman"/>
                <a:sym typeface="Times New Roman"/>
              </a:rPr>
              <a:t>Reference list </a:t>
            </a:r>
            <a:endParaRPr b="1" dirty="0">
              <a:solidFill>
                <a:srgbClr val="000000"/>
              </a:solidFill>
              <a:latin typeface="+mj-lt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4" name="Google Shape;204;p24"/>
          <p:cNvSpPr txBox="1">
            <a:spLocks noGrp="1"/>
          </p:cNvSpPr>
          <p:nvPr>
            <p:ph type="body" idx="1"/>
          </p:nvPr>
        </p:nvSpPr>
        <p:spPr>
          <a:xfrm>
            <a:off x="688932" y="1025383"/>
            <a:ext cx="7723600" cy="358419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/>
            <a:r>
              <a:rPr lang="en-GB" sz="1000" dirty="0">
                <a:latin typeface="+mj-lt"/>
                <a:cs typeface="Times New Roman" pitchFamily="18" charset="0"/>
              </a:rPr>
              <a:t>Attaran, M., (2022). Blockchain technology in healthcare: Challenges and opportunities. </a:t>
            </a:r>
            <a:r>
              <a:rPr lang="en-GB" sz="1000" i="1" dirty="0">
                <a:latin typeface="+mj-lt"/>
                <a:cs typeface="Times New Roman" pitchFamily="18" charset="0"/>
              </a:rPr>
              <a:t>International Journal of Healthcare Management</a:t>
            </a:r>
            <a:r>
              <a:rPr lang="en-GB" sz="1000" dirty="0">
                <a:latin typeface="+mj-lt"/>
                <a:cs typeface="Times New Roman" pitchFamily="18" charset="0"/>
              </a:rPr>
              <a:t>, </a:t>
            </a:r>
            <a:r>
              <a:rPr lang="en-GB" sz="1000" i="1" dirty="0">
                <a:latin typeface="+mj-lt"/>
                <a:cs typeface="Times New Roman" pitchFamily="18" charset="0"/>
              </a:rPr>
              <a:t>15</a:t>
            </a:r>
            <a:r>
              <a:rPr lang="en-GB" sz="1000" dirty="0">
                <a:latin typeface="+mj-lt"/>
                <a:cs typeface="Times New Roman" pitchFamily="18" charset="0"/>
              </a:rPr>
              <a:t>(1), pp.70-83.</a:t>
            </a:r>
            <a:endParaRPr lang="en-US" sz="1000" dirty="0">
              <a:latin typeface="+mj-lt"/>
              <a:cs typeface="Times New Roman" pitchFamily="18" charset="0"/>
            </a:endParaRPr>
          </a:p>
          <a:p>
            <a:pPr algn="just"/>
            <a:r>
              <a:rPr lang="en-GB" sz="1000" dirty="0">
                <a:latin typeface="+mj-lt"/>
                <a:cs typeface="Times New Roman" pitchFamily="18" charset="0"/>
              </a:rPr>
              <a:t>Fleming, G.A., Petrie, J.R., </a:t>
            </a:r>
            <a:r>
              <a:rPr lang="en-GB" sz="1000" dirty="0" err="1">
                <a:latin typeface="+mj-lt"/>
                <a:cs typeface="Times New Roman" pitchFamily="18" charset="0"/>
              </a:rPr>
              <a:t>Bergenstal</a:t>
            </a:r>
            <a:r>
              <a:rPr lang="en-GB" sz="1000" dirty="0">
                <a:latin typeface="+mj-lt"/>
                <a:cs typeface="Times New Roman" pitchFamily="18" charset="0"/>
              </a:rPr>
              <a:t>, R.M., </a:t>
            </a:r>
            <a:r>
              <a:rPr lang="en-GB" sz="1000" dirty="0" err="1">
                <a:latin typeface="+mj-lt"/>
                <a:cs typeface="Times New Roman" pitchFamily="18" charset="0"/>
              </a:rPr>
              <a:t>Holl</a:t>
            </a:r>
            <a:r>
              <a:rPr lang="en-GB" sz="1000" dirty="0">
                <a:latin typeface="+mj-lt"/>
                <a:cs typeface="Times New Roman" pitchFamily="18" charset="0"/>
              </a:rPr>
              <a:t>, R.W., Peters, A.L. and Heinemann, L., (2020). Diabetes digital app technology: benefits, challenges, and recommendations. A consensus report by the European Association for the Study of Diabetes (EASD) and the American Diabetes Association (ADA) Diabetes Technology Working Group. </a:t>
            </a:r>
            <a:r>
              <a:rPr lang="en-GB" sz="1000" i="1" dirty="0">
                <a:latin typeface="+mj-lt"/>
                <a:cs typeface="Times New Roman" pitchFamily="18" charset="0"/>
              </a:rPr>
              <a:t>Diabetes care</a:t>
            </a:r>
            <a:r>
              <a:rPr lang="en-GB" sz="1000" dirty="0">
                <a:latin typeface="+mj-lt"/>
                <a:cs typeface="Times New Roman" pitchFamily="18" charset="0"/>
              </a:rPr>
              <a:t>, </a:t>
            </a:r>
            <a:r>
              <a:rPr lang="en-GB" sz="1000" i="1" dirty="0">
                <a:latin typeface="+mj-lt"/>
                <a:cs typeface="Times New Roman" pitchFamily="18" charset="0"/>
              </a:rPr>
              <a:t>43</a:t>
            </a:r>
            <a:r>
              <a:rPr lang="en-GB" sz="1000" dirty="0">
                <a:latin typeface="+mj-lt"/>
                <a:cs typeface="Times New Roman" pitchFamily="18" charset="0"/>
              </a:rPr>
              <a:t>(1), pp.250-260.</a:t>
            </a:r>
            <a:endParaRPr lang="en-US" sz="1000" dirty="0">
              <a:latin typeface="+mj-lt"/>
              <a:cs typeface="Times New Roman" pitchFamily="18" charset="0"/>
            </a:endParaRPr>
          </a:p>
          <a:p>
            <a:pPr algn="just"/>
            <a:r>
              <a:rPr lang="en-GB" sz="1000" dirty="0">
                <a:latin typeface="+mj-lt"/>
                <a:cs typeface="Times New Roman" pitchFamily="18" charset="0"/>
              </a:rPr>
              <a:t>Haleem, A., Javaid, M., Singh, R.P. and </a:t>
            </a:r>
            <a:r>
              <a:rPr lang="en-GB" sz="1000" dirty="0" err="1">
                <a:latin typeface="+mj-lt"/>
                <a:cs typeface="Times New Roman" pitchFamily="18" charset="0"/>
              </a:rPr>
              <a:t>Suman</a:t>
            </a:r>
            <a:r>
              <a:rPr lang="en-GB" sz="1000" dirty="0">
                <a:latin typeface="+mj-lt"/>
                <a:cs typeface="Times New Roman" pitchFamily="18" charset="0"/>
              </a:rPr>
              <a:t>, R., (2022). Medical 4.0 technologies for healthcare: Features, capabilities, and applications. </a:t>
            </a:r>
            <a:r>
              <a:rPr lang="en-GB" sz="1000" i="1" dirty="0">
                <a:latin typeface="+mj-lt"/>
                <a:cs typeface="Times New Roman" pitchFamily="18" charset="0"/>
              </a:rPr>
              <a:t>Internet of Things and Cyber-Physical Systems</a:t>
            </a:r>
            <a:r>
              <a:rPr lang="en-GB" sz="1000" dirty="0">
                <a:latin typeface="+mj-lt"/>
                <a:cs typeface="Times New Roman" pitchFamily="18" charset="0"/>
              </a:rPr>
              <a:t>, </a:t>
            </a:r>
            <a:r>
              <a:rPr lang="en-GB" sz="1000" i="1" dirty="0">
                <a:latin typeface="+mj-lt"/>
                <a:cs typeface="Times New Roman" pitchFamily="18" charset="0"/>
              </a:rPr>
              <a:t>2</a:t>
            </a:r>
            <a:r>
              <a:rPr lang="en-GB" sz="1000" dirty="0">
                <a:latin typeface="+mj-lt"/>
                <a:cs typeface="Times New Roman" pitchFamily="18" charset="0"/>
              </a:rPr>
              <a:t>, pp.12-30.</a:t>
            </a:r>
            <a:endParaRPr lang="en-US" sz="1000" dirty="0">
              <a:latin typeface="+mj-lt"/>
              <a:cs typeface="Times New Roman" pitchFamily="18" charset="0"/>
            </a:endParaRPr>
          </a:p>
          <a:p>
            <a:pPr algn="just"/>
            <a:r>
              <a:rPr lang="en-US" sz="1000" dirty="0">
                <a:latin typeface="+mj-lt"/>
                <a:cs typeface="Times New Roman" pitchFamily="18" charset="0"/>
              </a:rPr>
              <a:t>Lee, D. and Yoon, S.N., (2021). Application of artificial intelligence-based technologies in the healthcare industry: Opportunities and challenges. </a:t>
            </a:r>
            <a:r>
              <a:rPr lang="en-US" sz="1000" i="1" dirty="0">
                <a:latin typeface="+mj-lt"/>
                <a:cs typeface="Times New Roman" pitchFamily="18" charset="0"/>
              </a:rPr>
              <a:t>International journal of environmental research and public health</a:t>
            </a:r>
            <a:r>
              <a:rPr lang="en-US" sz="1000" dirty="0">
                <a:latin typeface="+mj-lt"/>
                <a:cs typeface="Times New Roman" pitchFamily="18" charset="0"/>
              </a:rPr>
              <a:t>, </a:t>
            </a:r>
            <a:r>
              <a:rPr lang="en-US" sz="1000" i="1" dirty="0">
                <a:latin typeface="+mj-lt"/>
                <a:cs typeface="Times New Roman" pitchFamily="18" charset="0"/>
              </a:rPr>
              <a:t>18</a:t>
            </a:r>
            <a:r>
              <a:rPr lang="en-US" sz="1000" dirty="0">
                <a:latin typeface="+mj-lt"/>
                <a:cs typeface="Times New Roman" pitchFamily="18" charset="0"/>
              </a:rPr>
              <a:t>(1), p.271.</a:t>
            </a:r>
          </a:p>
          <a:p>
            <a:pPr algn="just"/>
            <a:r>
              <a:rPr lang="en-GB" sz="1000" dirty="0">
                <a:latin typeface="+mj-lt"/>
                <a:cs typeface="Times New Roman" pitchFamily="18" charset="0"/>
              </a:rPr>
              <a:t>Rodriguez, J.A., Clark, C.R. and Bates, D.W., (2020). Digital health equity as a necessity in the 21st century cures act era. </a:t>
            </a:r>
            <a:r>
              <a:rPr lang="en-GB" sz="1000" i="1" dirty="0">
                <a:latin typeface="+mj-lt"/>
                <a:cs typeface="Times New Roman" pitchFamily="18" charset="0"/>
              </a:rPr>
              <a:t>Jama</a:t>
            </a:r>
            <a:r>
              <a:rPr lang="en-GB" sz="1000" dirty="0">
                <a:latin typeface="+mj-lt"/>
                <a:cs typeface="Times New Roman" pitchFamily="18" charset="0"/>
              </a:rPr>
              <a:t>, </a:t>
            </a:r>
            <a:r>
              <a:rPr lang="en-GB" sz="1000" i="1" dirty="0">
                <a:latin typeface="+mj-lt"/>
                <a:cs typeface="Times New Roman" pitchFamily="18" charset="0"/>
              </a:rPr>
              <a:t>323</a:t>
            </a:r>
            <a:r>
              <a:rPr lang="en-GB" sz="1000" dirty="0">
                <a:latin typeface="+mj-lt"/>
                <a:cs typeface="Times New Roman" pitchFamily="18" charset="0"/>
              </a:rPr>
              <a:t>(23), pp.2381-2382.</a:t>
            </a:r>
            <a:endParaRPr lang="en-US" sz="1000" dirty="0">
              <a:latin typeface="+mj-lt"/>
              <a:cs typeface="Times New Roman" pitchFamily="18" charset="0"/>
            </a:endParaRPr>
          </a:p>
          <a:p>
            <a:pPr algn="just"/>
            <a:r>
              <a:rPr lang="en-GB" sz="1000" dirty="0" err="1">
                <a:latin typeface="+mj-lt"/>
                <a:cs typeface="Times New Roman" pitchFamily="18" charset="0"/>
              </a:rPr>
              <a:t>Smuck</a:t>
            </a:r>
            <a:r>
              <a:rPr lang="en-GB" sz="1000" dirty="0">
                <a:latin typeface="+mj-lt"/>
                <a:cs typeface="Times New Roman" pitchFamily="18" charset="0"/>
              </a:rPr>
              <a:t>, M., </a:t>
            </a:r>
            <a:r>
              <a:rPr lang="en-GB" sz="1000" dirty="0" err="1">
                <a:latin typeface="+mj-lt"/>
                <a:cs typeface="Times New Roman" pitchFamily="18" charset="0"/>
              </a:rPr>
              <a:t>Odonkor</a:t>
            </a:r>
            <a:r>
              <a:rPr lang="en-GB" sz="1000" dirty="0">
                <a:latin typeface="+mj-lt"/>
                <a:cs typeface="Times New Roman" pitchFamily="18" charset="0"/>
              </a:rPr>
              <a:t>, C.A., Wilt, J.K., Schmidt, N. and </a:t>
            </a:r>
            <a:r>
              <a:rPr lang="en-GB" sz="1000" dirty="0" err="1">
                <a:latin typeface="+mj-lt"/>
                <a:cs typeface="Times New Roman" pitchFamily="18" charset="0"/>
              </a:rPr>
              <a:t>Swiernik</a:t>
            </a:r>
            <a:r>
              <a:rPr lang="en-GB" sz="1000" dirty="0">
                <a:latin typeface="+mj-lt"/>
                <a:cs typeface="Times New Roman" pitchFamily="18" charset="0"/>
              </a:rPr>
              <a:t>, M.A., (2021). The emerging clinical role of wearables: factors for successful implementation in healthcare. </a:t>
            </a:r>
            <a:r>
              <a:rPr lang="en-GB" sz="1000" i="1" dirty="0">
                <a:latin typeface="+mj-lt"/>
                <a:cs typeface="Times New Roman" pitchFamily="18" charset="0"/>
              </a:rPr>
              <a:t>NPJ digital medicine</a:t>
            </a:r>
            <a:r>
              <a:rPr lang="en-GB" sz="1000" dirty="0">
                <a:latin typeface="+mj-lt"/>
                <a:cs typeface="Times New Roman" pitchFamily="18" charset="0"/>
              </a:rPr>
              <a:t>, </a:t>
            </a:r>
            <a:r>
              <a:rPr lang="en-GB" sz="1000" i="1" dirty="0">
                <a:latin typeface="+mj-lt"/>
                <a:cs typeface="Times New Roman" pitchFamily="18" charset="0"/>
              </a:rPr>
              <a:t>4</a:t>
            </a:r>
            <a:r>
              <a:rPr lang="en-GB" sz="1000" dirty="0">
                <a:latin typeface="+mj-lt"/>
                <a:cs typeface="Times New Roman" pitchFamily="18" charset="0"/>
              </a:rPr>
              <a:t>(1), pp.1-8.</a:t>
            </a:r>
            <a:endParaRPr lang="en-US" sz="1000" dirty="0">
              <a:latin typeface="+mj-lt"/>
              <a:cs typeface="Times New Roman" pitchFamily="18" charset="0"/>
            </a:endParaRPr>
          </a:p>
          <a:p>
            <a:pPr algn="just"/>
            <a:r>
              <a:rPr lang="en-GB" sz="1000" dirty="0">
                <a:latin typeface="+mj-lt"/>
                <a:cs typeface="Times New Roman" pitchFamily="18" charset="0"/>
              </a:rPr>
              <a:t>statista.com (2024). </a:t>
            </a:r>
            <a:r>
              <a:rPr lang="en-GB" sz="1000" i="1" dirty="0">
                <a:latin typeface="+mj-lt"/>
                <a:cs typeface="Times New Roman" pitchFamily="18" charset="0"/>
              </a:rPr>
              <a:t>“Number of inpatient episodes with a main diagnosis of stroke in the United Kingdom (UK) from 2011/12 to (2021)/22*”.</a:t>
            </a:r>
            <a:r>
              <a:rPr lang="en-GB" sz="1000" dirty="0">
                <a:latin typeface="+mj-lt"/>
                <a:cs typeface="Times New Roman" pitchFamily="18" charset="0"/>
              </a:rPr>
              <a:t> Available at: https://www.statista.com/statistics/1132426/hospital-admissions-for-stroke-in-the-uk/. [Accessed on: 14th April 2024]</a:t>
            </a:r>
            <a:endParaRPr lang="en-US" sz="1000" dirty="0">
              <a:latin typeface="+mj-lt"/>
              <a:cs typeface="Times New Roman" pitchFamily="18" charset="0"/>
            </a:endParaRPr>
          </a:p>
          <a:p>
            <a:pPr algn="just"/>
            <a:r>
              <a:rPr lang="en-US" sz="1000" dirty="0">
                <a:latin typeface="+mj-lt"/>
                <a:cs typeface="Times New Roman" pitchFamily="18" charset="0"/>
              </a:rPr>
              <a:t>Taherdoost, H. and </a:t>
            </a:r>
            <a:r>
              <a:rPr lang="en-US" sz="1000" dirty="0" err="1">
                <a:latin typeface="+mj-lt"/>
                <a:cs typeface="Times New Roman" pitchFamily="18" charset="0"/>
              </a:rPr>
              <a:t>Madanchian</a:t>
            </a:r>
            <a:r>
              <a:rPr lang="en-US" sz="1000" dirty="0">
                <a:latin typeface="+mj-lt"/>
                <a:cs typeface="Times New Roman" pitchFamily="18" charset="0"/>
              </a:rPr>
              <a:t>, M., (2023). Artificial intelligence and knowledge management: Impacts, benefits, and implementation. </a:t>
            </a:r>
            <a:r>
              <a:rPr lang="en-US" sz="1000" i="1" dirty="0">
                <a:latin typeface="+mj-lt"/>
                <a:cs typeface="Times New Roman" pitchFamily="18" charset="0"/>
              </a:rPr>
              <a:t>Computers</a:t>
            </a:r>
            <a:r>
              <a:rPr lang="en-US" sz="1000" dirty="0">
                <a:latin typeface="+mj-lt"/>
                <a:cs typeface="Times New Roman" pitchFamily="18" charset="0"/>
              </a:rPr>
              <a:t>, </a:t>
            </a:r>
            <a:r>
              <a:rPr lang="en-US" sz="1000" i="1" dirty="0">
                <a:latin typeface="+mj-lt"/>
                <a:cs typeface="Times New Roman" pitchFamily="18" charset="0"/>
              </a:rPr>
              <a:t>12</a:t>
            </a:r>
            <a:r>
              <a:rPr lang="en-US" sz="1000" dirty="0">
                <a:latin typeface="+mj-lt"/>
                <a:cs typeface="Times New Roman" pitchFamily="18" charset="0"/>
              </a:rPr>
              <a:t>(4), p.72.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" name="Google Shape;209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4800" y="737225"/>
            <a:ext cx="4138775" cy="1834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423700" y="2571750"/>
            <a:ext cx="4358700" cy="2017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1689</Words>
  <Application>Microsoft Office PowerPoint</Application>
  <PresentationFormat>On-screen Show (16:9)</PresentationFormat>
  <Paragraphs>76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Nunito</vt:lpstr>
      <vt:lpstr>Arial</vt:lpstr>
      <vt:lpstr>Calibri</vt:lpstr>
      <vt:lpstr>Times New Roman</vt:lpstr>
      <vt:lpstr>Symbol</vt:lpstr>
      <vt:lpstr>Shift</vt:lpstr>
      <vt:lpstr>GROUP PROJECT PRESENTATION</vt:lpstr>
      <vt:lpstr>Introduction</vt:lpstr>
      <vt:lpstr>Benefits of StrokeSmart app on chosen group</vt:lpstr>
      <vt:lpstr>Benefits of StrokeSmart app on elderly people </vt:lpstr>
      <vt:lpstr>Analysing the benefits of StrokeSmart app for the intervention </vt:lpstr>
      <vt:lpstr>Outlining the potential benefits of digital health promotion intervention</vt:lpstr>
      <vt:lpstr>Discussing the impact of StrokeSmart App on intervention</vt:lpstr>
      <vt:lpstr>Implication of digital health promotion intervention on education </vt:lpstr>
      <vt:lpstr>Analysing impact of digital health promotion intervention on research </vt:lpstr>
      <vt:lpstr>Evaluating the impact of chosen digital health promotion intervention on policies </vt:lpstr>
      <vt:lpstr>Conclusion</vt:lpstr>
      <vt:lpstr>Reference list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PROJECT PRESENTATION</dc:title>
  <cp:lastModifiedBy>Nabanita</cp:lastModifiedBy>
  <cp:revision>36</cp:revision>
  <dcterms:modified xsi:type="dcterms:W3CDTF">2024-04-16T12:40:20Z</dcterms:modified>
</cp:coreProperties>
</file>