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7" r:id="rId5"/>
    <p:sldId id="297" r:id="rId6"/>
    <p:sldId id="258" r:id="rId7"/>
    <p:sldId id="298" r:id="rId8"/>
    <p:sldId id="299" r:id="rId9"/>
    <p:sldId id="300" r:id="rId10"/>
    <p:sldId id="301" r:id="rId11"/>
    <p:sldId id="304" r:id="rId12"/>
    <p:sldId id="302" r:id="rId13"/>
    <p:sldId id="303" r:id="rId14"/>
    <p:sldId id="309" r:id="rId15"/>
    <p:sldId id="305" r:id="rId16"/>
    <p:sldId id="306" r:id="rId17"/>
    <p:sldId id="307" r:id="rId18"/>
    <p:sldId id="273" r:id="rId19"/>
    <p:sldId id="30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CD64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052" autoAdjust="0"/>
  </p:normalViewPr>
  <p:slideViewPr>
    <p:cSldViewPr>
      <p:cViewPr varScale="1">
        <p:scale>
          <a:sx n="59" d="100"/>
          <a:sy n="59" d="100"/>
        </p:scale>
        <p:origin x="68" y="12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A Griffiths" userId="970ac652-efaf-451a-9e9c-3191bf6940a9" providerId="ADAL" clId="{4CF1AF79-41B6-49ED-8387-A2EFD069B85B}"/>
    <pc:docChg chg="undo custSel modSld">
      <pc:chgData name="Helen A Griffiths" userId="970ac652-efaf-451a-9e9c-3191bf6940a9" providerId="ADAL" clId="{4CF1AF79-41B6-49ED-8387-A2EFD069B85B}" dt="2026-09-29T14:04:08.356" v="5" actId="26606"/>
      <pc:docMkLst>
        <pc:docMk/>
      </pc:docMkLst>
      <pc:sldChg chg="addSp delSp mod">
        <pc:chgData name="Helen A Griffiths" userId="970ac652-efaf-451a-9e9c-3191bf6940a9" providerId="ADAL" clId="{4CF1AF79-41B6-49ED-8387-A2EFD069B85B}" dt="2026-09-29T14:04:08.356" v="5" actId="26606"/>
        <pc:sldMkLst>
          <pc:docMk/>
          <pc:sldMk cId="1227199372" sldId="301"/>
        </pc:sldMkLst>
        <pc:spChg chg="add del">
          <ac:chgData name="Helen A Griffiths" userId="970ac652-efaf-451a-9e9c-3191bf6940a9" providerId="ADAL" clId="{4CF1AF79-41B6-49ED-8387-A2EFD069B85B}" dt="2026-09-29T14:04:08.356" v="5" actId="26606"/>
          <ac:spMkLst>
            <pc:docMk/>
            <pc:sldMk cId="1227199372" sldId="301"/>
            <ac:spMk id="3" creationId="{00000000-0000-0000-0000-000000000000}"/>
          </ac:spMkLst>
        </pc:spChg>
        <pc:spChg chg="add del">
          <ac:chgData name="Helen A Griffiths" userId="970ac652-efaf-451a-9e9c-3191bf6940a9" providerId="ADAL" clId="{4CF1AF79-41B6-49ED-8387-A2EFD069B85B}" dt="2026-09-29T14:03:32.471" v="2" actId="22"/>
          <ac:spMkLst>
            <pc:docMk/>
            <pc:sldMk cId="1227199372" sldId="301"/>
            <ac:spMk id="6" creationId="{2E180141-A456-BD7E-C81F-97FFC1C51436}"/>
          </ac:spMkLst>
        </pc:spChg>
        <pc:graphicFrameChg chg="add del">
          <ac:chgData name="Helen A Griffiths" userId="970ac652-efaf-451a-9e9c-3191bf6940a9" providerId="ADAL" clId="{4CF1AF79-41B6-49ED-8387-A2EFD069B85B}" dt="2026-09-29T14:04:08.356" v="5" actId="26606"/>
          <ac:graphicFrameMkLst>
            <pc:docMk/>
            <pc:sldMk cId="1227199372" sldId="301"/>
            <ac:graphicFrameMk id="12" creationId="{0EE9CFBB-E9C5-0941-BEA2-F265C00FCAA0}"/>
          </ac:graphicFrameMkLst>
        </pc:graphicFrameChg>
        <pc:picChg chg="del">
          <ac:chgData name="Helen A Griffiths" userId="970ac652-efaf-451a-9e9c-3191bf6940a9" providerId="ADAL" clId="{4CF1AF79-41B6-49ED-8387-A2EFD069B85B}" dt="2026-09-29T14:03:26.839" v="0" actId="478"/>
          <ac:picMkLst>
            <pc:docMk/>
            <pc:sldMk cId="1227199372" sldId="301"/>
            <ac:picMk id="7" creationId="{F7056A22-8892-9FA0-78E7-F63FDFBE6BBB}"/>
          </ac:picMkLst>
        </pc:picChg>
        <pc:picChg chg="add">
          <ac:chgData name="Helen A Griffiths" userId="970ac652-efaf-451a-9e9c-3191bf6940a9" providerId="ADAL" clId="{4CF1AF79-41B6-49ED-8387-A2EFD069B85B}" dt="2026-09-29T14:03:56.560" v="3" actId="22"/>
          <ac:picMkLst>
            <pc:docMk/>
            <pc:sldMk cId="1227199372" sldId="301"/>
            <ac:picMk id="10" creationId="{F2E82E34-1680-4D13-D66C-EF588C3FB72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2A7616-5FF0-4820-BFB6-8344BACE2E35}" type="datetimeFigureOut">
              <a:rPr lang="en-GB" smtClean="0"/>
              <a:t>29/09/2026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C31871-5EFB-49B0-B511-513B6AE2E6B5}" type="slidenum">
              <a:rPr lang="en-GB" smtClean="0"/>
              <a:t>‹#›</a:t>
            </a:fld>
            <a:endParaRPr lang="en-GB"/>
          </a:p>
        </p:txBody>
      </p:sp>
    </p:spTree>
    <p:extLst>
      <p:ext uri="{BB962C8B-B14F-4D97-AF65-F5344CB8AC3E}">
        <p14:creationId xmlns:p14="http://schemas.microsoft.com/office/powerpoint/2010/main" val="1242779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C31871-5EFB-49B0-B511-513B6AE2E6B5}" type="slidenum">
              <a:rPr lang="en-GB" smtClean="0"/>
              <a:t>1</a:t>
            </a:fld>
            <a:endParaRPr lang="en-GB"/>
          </a:p>
        </p:txBody>
      </p:sp>
    </p:spTree>
    <p:extLst>
      <p:ext uri="{BB962C8B-B14F-4D97-AF65-F5344CB8AC3E}">
        <p14:creationId xmlns:p14="http://schemas.microsoft.com/office/powerpoint/2010/main" val="1637584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GB" dirty="0"/>
          </a:p>
        </p:txBody>
      </p:sp>
      <p:sp>
        <p:nvSpPr>
          <p:cNvPr id="4" name="Slide Number Placeholder 3"/>
          <p:cNvSpPr>
            <a:spLocks noGrp="1"/>
          </p:cNvSpPr>
          <p:nvPr>
            <p:ph type="sldNum" sz="quarter" idx="10"/>
          </p:nvPr>
        </p:nvSpPr>
        <p:spPr/>
        <p:txBody>
          <a:bodyPr/>
          <a:lstStyle/>
          <a:p>
            <a:pPr>
              <a:defRPr/>
            </a:pPr>
            <a:fld id="{3A6F9006-4EF3-42DE-A9D5-E02F4126D2AE}" type="slidenum">
              <a:rPr lang="en-GB" altLang="en-US" smtClean="0"/>
              <a:pPr>
                <a:defRPr/>
              </a:pPr>
              <a:t>15</a:t>
            </a:fld>
            <a:endParaRPr lang="en-GB" altLang="en-US"/>
          </a:p>
        </p:txBody>
      </p:sp>
    </p:spTree>
    <p:extLst>
      <p:ext uri="{BB962C8B-B14F-4D97-AF65-F5344CB8AC3E}">
        <p14:creationId xmlns:p14="http://schemas.microsoft.com/office/powerpoint/2010/main" val="4115414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GB" dirty="0"/>
          </a:p>
        </p:txBody>
      </p:sp>
      <p:sp>
        <p:nvSpPr>
          <p:cNvPr id="4" name="Slide Number Placeholder 3"/>
          <p:cNvSpPr>
            <a:spLocks noGrp="1"/>
          </p:cNvSpPr>
          <p:nvPr>
            <p:ph type="sldNum" sz="quarter" idx="10"/>
          </p:nvPr>
        </p:nvSpPr>
        <p:spPr/>
        <p:txBody>
          <a:bodyPr/>
          <a:lstStyle/>
          <a:p>
            <a:pPr>
              <a:defRPr/>
            </a:pPr>
            <a:fld id="{3A6F9006-4EF3-42DE-A9D5-E02F4126D2AE}" type="slidenum">
              <a:rPr lang="en-GB" altLang="en-US" smtClean="0"/>
              <a:pPr>
                <a:defRPr/>
              </a:pPr>
              <a:t>16</a:t>
            </a:fld>
            <a:endParaRPr lang="en-GB" altLang="en-US"/>
          </a:p>
        </p:txBody>
      </p:sp>
    </p:spTree>
    <p:extLst>
      <p:ext uri="{BB962C8B-B14F-4D97-AF65-F5344CB8AC3E}">
        <p14:creationId xmlns:p14="http://schemas.microsoft.com/office/powerpoint/2010/main" val="37871914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7F47768-26AE-4A39-9868-497AD247D995}"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827505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F47768-26AE-4A39-9868-497AD247D995}"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716136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F47768-26AE-4A39-9868-497AD247D995}"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346032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7F47768-26AE-4A39-9868-497AD247D995}"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2389967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7F47768-26AE-4A39-9868-497AD247D995}" type="datetimeFigureOut">
              <a:rPr lang="en-GB" smtClean="0"/>
              <a:t>29/09/2026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420170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7F47768-26AE-4A39-9868-497AD247D995}" type="datetimeFigureOut">
              <a:rPr lang="en-GB" smtClean="0"/>
              <a:t>29/09/2026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160340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F47768-26AE-4A39-9868-497AD247D995}" type="datetimeFigureOut">
              <a:rPr lang="en-GB" smtClean="0"/>
              <a:t>29/09/2026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675086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F47768-26AE-4A39-9868-497AD247D995}"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2557102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F47768-26AE-4A39-9868-497AD247D995}"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3074355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F47768-26AE-4A39-9868-497AD247D995}"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1737411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F47768-26AE-4A39-9868-497AD247D995}"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6F1941-BD5E-43D4-BC4B-EF4E78EDCAE4}" type="slidenum">
              <a:rPr lang="en-GB" smtClean="0"/>
              <a:t>‹#›</a:t>
            </a:fld>
            <a:endParaRPr lang="en-GB"/>
          </a:p>
        </p:txBody>
      </p:sp>
    </p:spTree>
    <p:extLst>
      <p:ext uri="{BB962C8B-B14F-4D97-AF65-F5344CB8AC3E}">
        <p14:creationId xmlns:p14="http://schemas.microsoft.com/office/powerpoint/2010/main" val="37243921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cy-GB"/>
              <a:t>Click to edit Master title style</a:t>
            </a:r>
            <a:endParaRPr lang="en-US"/>
          </a:p>
        </p:txBody>
      </p:sp>
      <p:sp>
        <p:nvSpPr>
          <p:cNvPr id="3" name="Text Placeholder 2"/>
          <p:cNvSpPr>
            <a:spLocks noGrp="1"/>
          </p:cNvSpPr>
          <p:nvPr>
            <p:ph type="body" sz="half" idx="1"/>
          </p:nvPr>
        </p:nvSpPr>
        <p:spPr>
          <a:xfrm>
            <a:off x="457200" y="1719263"/>
            <a:ext cx="4038600" cy="4411662"/>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Content Placeholder 3"/>
          <p:cNvSpPr>
            <a:spLocks noGrp="1"/>
          </p:cNvSpPr>
          <p:nvPr>
            <p:ph sz="half" idx="2"/>
          </p:nvPr>
        </p:nvSpPr>
        <p:spPr>
          <a:xfrm>
            <a:off x="4648200" y="1719263"/>
            <a:ext cx="4038600" cy="4411662"/>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AA59D0C5-AE7D-410B-BFEE-A1B3454BDE82}" type="slidenum">
              <a:rPr lang="en-GB" altLang="en-US"/>
              <a:pPr>
                <a:defRPr/>
              </a:pPr>
              <a:t>‹#›</a:t>
            </a:fld>
            <a:endParaRPr lang="en-GB" altLang="en-US"/>
          </a:p>
        </p:txBody>
      </p:sp>
    </p:spTree>
    <p:extLst>
      <p:ext uri="{BB962C8B-B14F-4D97-AF65-F5344CB8AC3E}">
        <p14:creationId xmlns:p14="http://schemas.microsoft.com/office/powerpoint/2010/main" val="3137752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alpha val="41176"/>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F47768-26AE-4A39-9868-497AD247D995}" type="datetimeFigureOut">
              <a:rPr lang="en-GB" smtClean="0"/>
              <a:t>29/09/2026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6F1941-BD5E-43D4-BC4B-EF4E78EDCAE4}" type="slidenum">
              <a:rPr lang="en-GB" smtClean="0"/>
              <a:t>‹#›</a:t>
            </a:fld>
            <a:endParaRPr lang="en-GB"/>
          </a:p>
        </p:txBody>
      </p:sp>
    </p:spTree>
    <p:extLst>
      <p:ext uri="{BB962C8B-B14F-4D97-AF65-F5344CB8AC3E}">
        <p14:creationId xmlns:p14="http://schemas.microsoft.com/office/powerpoint/2010/main" val="985914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literacyandnumeracywithtugade.blogspot.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owl.excelsior.edu/writing-process/prewriting-strategies/prewriting-strategies-asking-defining-questions/"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blogs.glowscotland.org.uk/ea/newcumnockprimaryschoolea/parent-zone/supporting-your-childs-learning/numeracy-support/c670a1dcaaef00fe17f19c8a0d1a7672_literacy-clipart-literacy-numeracy-literacy-literacy-numeracy-_310-310/" TargetMode="External"/><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www.vecteezy.com/vector-art/371962-children-learning-at-school" TargetMode="External"/><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reachinghighernh.org/2018/07/02/learning-growth-competency-portfolio/"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blog.edmentum.com/four-assessment-trends-moving-next-generation-assessment-systems" TargetMode="External"/><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hyperlink" Target="https://stackoverflow.com/questions/55018698/if-i-look-at-my-watch-at-t2359590100-what-should-i-expect-to-see" TargetMode="External"/><Relationship Id="rId2" Type="http://schemas.openxmlformats.org/officeDocument/2006/relationships/image" Target="../media/image8.png"/><Relationship Id="rId1" Type="http://schemas.openxmlformats.org/officeDocument/2006/relationships/slideLayout" Target="../slideLayouts/slideLayout4.xml"/><Relationship Id="rId5" Type="http://schemas.openxmlformats.org/officeDocument/2006/relationships/hyperlink" Target="https://www.vecteezy.com/png/65856113-november-30th-calendar-icon" TargetMode="Externa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hyperlink" Target="https://clipground.com/clip-art-task.html" TargetMode="External"/><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pngall.com/writing-png/download/69010" TargetMode="External"/><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mindomo.com/fi/mindmap/choosing-the-right-mba-b1ae67f49a6b453dbf7cf307a41ee7a8" TargetMode="External"/><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mindomo.com/fi/mindmap/choosing-the-right-mba-b1ae67f49a6b453dbf7cf307a41ee7a8" TargetMode="External"/><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hwb.gov.wales/cwricwlwm-2008/fframwaith-llythrennedd-a-rhifedd-cenedlaethol-fersiwn-cwricwlwm-2008/fframwaith/?lang=en" TargetMode="External"/><Relationship Id="rId2" Type="http://schemas.openxmlformats.org/officeDocument/2006/relationships/hyperlink" Target="https://hwb.gov.wales/curriculum-2008/national-literacy-and-numeracy-framework-curriculum-for-wales-2008-version/framework/?lang=en" TargetMode="External"/><Relationship Id="rId1" Type="http://schemas.openxmlformats.org/officeDocument/2006/relationships/slideLayout" Target="../slideLayouts/slideLayout4.xml"/><Relationship Id="rId5" Type="http://schemas.openxmlformats.org/officeDocument/2006/relationships/hyperlink" Target="http://www.sasadoctor.com/wp-content/uploads/2020/06/jach9/abc-tefaq-pdf.html" TargetMode="Externa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hyperlink" Target="https://hwb.gov.wales/curriculum-2008/national-literacy-and-numeracy-framework-curriculum-for-wales-2008-version/framework/?lang=en" TargetMode="External"/><Relationship Id="rId2" Type="http://schemas.openxmlformats.org/officeDocument/2006/relationships/hyperlink" Target="https://hwb.gov.wales/cwricwlwm-2008/fframwaith-llythrennedd-a-rhifedd-cenedlaethol-fersiwn-cwricwlwm-2008/fframwaith/?lang=en" TargetMode="External"/><Relationship Id="rId1" Type="http://schemas.openxmlformats.org/officeDocument/2006/relationships/slideLayout" Target="../slideLayouts/slideLayout4.xml"/><Relationship Id="rId5" Type="http://schemas.openxmlformats.org/officeDocument/2006/relationships/hyperlink" Target="https://wallpapercave.com/123-wallpapers" TargetMode="Externa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hyperlink" Target="https://hwb.gov.wales/curriculum-for-wales/cross-curricular-skills-frameworks/digital-competence-framework/" TargetMode="External"/><Relationship Id="rId2" Type="http://schemas.openxmlformats.org/officeDocument/2006/relationships/hyperlink" Target="https://hwb.gov.wales/cwricwlwm-i-gymru/fframweithiau-sgiliau-trawsgwricwlaidd/fframwaith-cymhwysedd-digidol/" TargetMode="External"/><Relationship Id="rId1" Type="http://schemas.openxmlformats.org/officeDocument/2006/relationships/slideLayout" Target="../slideLayouts/slideLayout4.xml"/><Relationship Id="rId5" Type="http://schemas.openxmlformats.org/officeDocument/2006/relationships/hyperlink" Target="https://www.estyn.gov.wales/blog/digital-competence-improving-pupils-digital-skills" TargetMode="Externa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s://clipground.com/partner-work-clipart.html"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hyperlink" Target="https://www.cesvor.com/group-of-people-sharing-ideas/" TargetMode="External"/><Relationship Id="rId5" Type="http://schemas.openxmlformats.org/officeDocument/2006/relationships/image" Target="../media/image17.jpeg"/><Relationship Id="rId4" Type="http://schemas.openxmlformats.org/officeDocument/2006/relationships/hyperlink" Target="https://clipground.com/partner-work-clipar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2576" y="980728"/>
            <a:ext cx="7128792" cy="2043658"/>
          </a:xfrm>
        </p:spPr>
        <p:txBody>
          <a:bodyPr>
            <a:normAutofit fontScale="90000"/>
          </a:bodyPr>
          <a:lstStyle/>
          <a:p>
            <a:r>
              <a:rPr lang="en-GB" b="1" dirty="0"/>
              <a:t>ECES5022C</a:t>
            </a:r>
            <a:br>
              <a:rPr lang="en-GB" dirty="0"/>
            </a:br>
            <a:br>
              <a:rPr lang="en-GB" dirty="0"/>
            </a:br>
            <a:r>
              <a:rPr lang="en-GB" b="1" dirty="0"/>
              <a:t>Y Tri R</a:t>
            </a:r>
            <a:br>
              <a:rPr lang="en-GB" dirty="0"/>
            </a:br>
            <a:r>
              <a:rPr lang="en-GB" sz="4000" dirty="0"/>
              <a:t>The Three Rs </a:t>
            </a:r>
            <a:endParaRPr lang="en-GB" sz="4000" b="1" dirty="0"/>
          </a:p>
        </p:txBody>
      </p:sp>
      <p:sp>
        <p:nvSpPr>
          <p:cNvPr id="3" name="Subtitle 2"/>
          <p:cNvSpPr>
            <a:spLocks noGrp="1"/>
          </p:cNvSpPr>
          <p:nvPr>
            <p:ph type="subTitle" idx="1"/>
          </p:nvPr>
        </p:nvSpPr>
        <p:spPr>
          <a:xfrm>
            <a:off x="-248580" y="3717032"/>
            <a:ext cx="6400800" cy="1752600"/>
          </a:xfrm>
        </p:spPr>
        <p:txBody>
          <a:bodyPr vert="horz" lIns="91440" tIns="45720" rIns="91440" bIns="45720" rtlCol="0" anchor="t">
            <a:normAutofit/>
          </a:bodyPr>
          <a:lstStyle/>
          <a:p>
            <a:endParaRPr lang="en-GB" dirty="0"/>
          </a:p>
          <a:p>
            <a:r>
              <a:rPr lang="en-GB" dirty="0" err="1"/>
              <a:t>Sesiwn</a:t>
            </a:r>
            <a:r>
              <a:rPr lang="en-GB" dirty="0"/>
              <a:t> 1  / Session 1</a:t>
            </a:r>
            <a:endParaRPr lang="en-GB" dirty="0">
              <a:cs typeface="Calibri"/>
            </a:endParaRPr>
          </a:p>
          <a:p>
            <a:endParaRPr lang="en-GB" dirty="0"/>
          </a:p>
        </p:txBody>
      </p:sp>
      <p:pic>
        <p:nvPicPr>
          <p:cNvPr id="7" name="Picture 6" descr="A tree with letters and numbers&#10;&#10;Description automatically generated">
            <a:extLst>
              <a:ext uri="{FF2B5EF4-FFF2-40B4-BE49-F238E27FC236}">
                <a16:creationId xmlns:a16="http://schemas.microsoft.com/office/drawing/2014/main" id="{CE48C3A9-4D3D-4476-1382-C48A971E7F7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16016" y="895548"/>
            <a:ext cx="4171950" cy="4257675"/>
          </a:xfrm>
          <a:prstGeom prst="rect">
            <a:avLst/>
          </a:prstGeom>
        </p:spPr>
      </p:pic>
    </p:spTree>
    <p:extLst>
      <p:ext uri="{BB962C8B-B14F-4D97-AF65-F5344CB8AC3E}">
        <p14:creationId xmlns:p14="http://schemas.microsoft.com/office/powerpoint/2010/main" val="23008310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E3792-B117-9C9C-E886-780F34C4CC62}"/>
              </a:ext>
            </a:extLst>
          </p:cNvPr>
          <p:cNvSpPr>
            <a:spLocks noGrp="1"/>
          </p:cNvSpPr>
          <p:nvPr>
            <p:ph type="title"/>
          </p:nvPr>
        </p:nvSpPr>
        <p:spPr>
          <a:xfrm>
            <a:off x="457200" y="769461"/>
            <a:ext cx="8229600" cy="1143000"/>
          </a:xfrm>
        </p:spPr>
        <p:txBody>
          <a:bodyPr>
            <a:normAutofit fontScale="90000"/>
          </a:bodyPr>
          <a:lstStyle/>
          <a:p>
            <a:r>
              <a:rPr lang="en-GB" dirty="0"/>
              <a:t>Beth </a:t>
            </a:r>
            <a:r>
              <a:rPr lang="en-GB" dirty="0" err="1"/>
              <a:t>yw’r</a:t>
            </a:r>
            <a:r>
              <a:rPr lang="en-GB" dirty="0"/>
              <a:t> Tri R?</a:t>
            </a:r>
            <a:br>
              <a:rPr lang="en-GB" dirty="0"/>
            </a:br>
            <a:r>
              <a:rPr lang="en-GB" dirty="0"/>
              <a:t>What are the Three Rs?</a:t>
            </a:r>
            <a:br>
              <a:rPr lang="en-GB" dirty="0"/>
            </a:br>
            <a:endParaRPr lang="en-GB" dirty="0"/>
          </a:p>
        </p:txBody>
      </p:sp>
      <p:pic>
        <p:nvPicPr>
          <p:cNvPr id="5" name="Content Placeholder 4" descr="Many colorful circles with white question marks&#10;&#10;Description automatically generated">
            <a:extLst>
              <a:ext uri="{FF2B5EF4-FFF2-40B4-BE49-F238E27FC236}">
                <a16:creationId xmlns:a16="http://schemas.microsoft.com/office/drawing/2014/main" id="{6906470E-7942-1381-CF9E-FFBC93103015}"/>
              </a:ext>
            </a:extLst>
          </p:cNvPr>
          <p:cNvPicPr>
            <a:picLocks noGrp="1" noChangeAspect="1"/>
          </p:cNvPicPr>
          <p:nvPr>
            <p:ph idx="1"/>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45920" y="1912461"/>
            <a:ext cx="5852160" cy="3901440"/>
          </a:xfrm>
        </p:spPr>
      </p:pic>
      <p:sp>
        <p:nvSpPr>
          <p:cNvPr id="6" name="TextBox 5">
            <a:extLst>
              <a:ext uri="{FF2B5EF4-FFF2-40B4-BE49-F238E27FC236}">
                <a16:creationId xmlns:a16="http://schemas.microsoft.com/office/drawing/2014/main" id="{3B4883E1-D8E8-F012-0A8D-9C49BBDB50CD}"/>
              </a:ext>
            </a:extLst>
          </p:cNvPr>
          <p:cNvSpPr txBox="1"/>
          <p:nvPr/>
        </p:nvSpPr>
        <p:spPr>
          <a:xfrm>
            <a:off x="1645920" y="5813901"/>
            <a:ext cx="5852160" cy="230832"/>
          </a:xfrm>
          <a:prstGeom prst="rect">
            <a:avLst/>
          </a:prstGeom>
          <a:noFill/>
        </p:spPr>
        <p:txBody>
          <a:bodyPr wrap="square" rtlCol="0">
            <a:spAutoFit/>
          </a:bodyPr>
          <a:lstStyle/>
          <a:p>
            <a:r>
              <a:rPr lang="en-GB" sz="900">
                <a:hlinkClick r:id="rId3" tooltip="https://owl.excelsior.edu/writing-process/prewriting-strategies/prewriting-strategies-asking-defining-questions/"/>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646334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b="1" i="1" dirty="0" err="1">
                <a:latin typeface="Arial" panose="020B0604020202020204" pitchFamily="34" charset="0"/>
                <a:cs typeface="Arial" panose="020B0604020202020204" pitchFamily="34" charset="0"/>
              </a:rPr>
              <a:t>Amcan</a:t>
            </a:r>
            <a:r>
              <a:rPr lang="en-GB" sz="3600" b="1" i="1" dirty="0">
                <a:latin typeface="Arial" panose="020B0604020202020204" pitchFamily="34" charset="0"/>
                <a:cs typeface="Arial" panose="020B0604020202020204" pitchFamily="34" charset="0"/>
              </a:rPr>
              <a:t> y </a:t>
            </a:r>
            <a:r>
              <a:rPr lang="en-GB" sz="3600" b="1" i="1" dirty="0" err="1">
                <a:latin typeface="Arial" panose="020B0604020202020204" pitchFamily="34" charset="0"/>
                <a:cs typeface="Arial" panose="020B0604020202020204" pitchFamily="34" charset="0"/>
              </a:rPr>
              <a:t>Modiwl</a:t>
            </a:r>
            <a:r>
              <a:rPr lang="en-GB" sz="3600" b="1" i="1" dirty="0">
                <a:latin typeface="Arial" panose="020B0604020202020204" pitchFamily="34" charset="0"/>
                <a:cs typeface="Arial" panose="020B0604020202020204" pitchFamily="34" charset="0"/>
              </a:rPr>
              <a:t> / Module Aims </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pPr algn="just" rtl="0" fontAlgn="base"/>
            <a:r>
              <a:rPr lang="cy-GB" sz="1800" b="0" i="0" dirty="0">
                <a:solidFill>
                  <a:srgbClr val="000000"/>
                </a:solidFill>
                <a:effectLst/>
                <a:latin typeface="Arial" panose="020B0604020202020204" pitchFamily="34" charset="0"/>
              </a:rPr>
              <a:t>Deall y ddeddfwriaeth, y polisi ac ymarfer sy'n ymwneud â datblygu sgiliau llythrennedd, rhifedd a digidol a dadansoddi rôl llythrennedd, rhifedd a sgiliau digidol wrth wella dysgu a chyflawniad gydol oes. </a:t>
            </a:r>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a:bodyPr>
          <a:lstStyle/>
          <a:p>
            <a:pPr marL="68580" indent="0">
              <a:buNone/>
            </a:pPr>
            <a:endParaRPr lang="en-GB" sz="1800" b="0" i="0" dirty="0">
              <a:solidFill>
                <a:srgbClr val="000000"/>
              </a:solidFill>
              <a:effectLst/>
              <a:latin typeface="Arial" panose="020B0604020202020204" pitchFamily="34" charset="0"/>
            </a:endParaRPr>
          </a:p>
          <a:p>
            <a:pPr marL="68580" indent="0">
              <a:buNone/>
            </a:pPr>
            <a:endParaRPr lang="en-GB" sz="1800" dirty="0">
              <a:solidFill>
                <a:srgbClr val="000000"/>
              </a:solidFill>
              <a:latin typeface="Arial" panose="020B0604020202020204" pitchFamily="34" charset="0"/>
            </a:endParaRPr>
          </a:p>
          <a:p>
            <a:pPr marL="68580" indent="0">
              <a:buNone/>
            </a:pPr>
            <a:endParaRPr lang="en-GB" sz="1800" b="0" i="0" dirty="0">
              <a:solidFill>
                <a:srgbClr val="000000"/>
              </a:solidFill>
              <a:effectLst/>
              <a:latin typeface="Arial" panose="020B0604020202020204" pitchFamily="34" charset="0"/>
            </a:endParaRPr>
          </a:p>
          <a:p>
            <a:pPr marL="68580" indent="0">
              <a:buNone/>
            </a:pPr>
            <a:endParaRPr lang="en-GB" sz="1800" dirty="0">
              <a:solidFill>
                <a:srgbClr val="000000"/>
              </a:solidFill>
              <a:latin typeface="Arial" panose="020B0604020202020204" pitchFamily="34" charset="0"/>
            </a:endParaRPr>
          </a:p>
          <a:p>
            <a:pPr marL="68580" indent="0">
              <a:buNone/>
            </a:pPr>
            <a:endParaRPr lang="en-GB" sz="1800" b="0" i="0" dirty="0">
              <a:solidFill>
                <a:srgbClr val="000000"/>
              </a:solidFill>
              <a:effectLst/>
              <a:latin typeface="Arial" panose="020B0604020202020204" pitchFamily="34" charset="0"/>
            </a:endParaRPr>
          </a:p>
          <a:p>
            <a:pPr marL="68580" indent="0">
              <a:buNone/>
            </a:pPr>
            <a:endParaRPr lang="en-GB" sz="1800" dirty="0">
              <a:solidFill>
                <a:srgbClr val="000000"/>
              </a:solidFill>
              <a:latin typeface="Arial" panose="020B0604020202020204" pitchFamily="34" charset="0"/>
            </a:endParaRPr>
          </a:p>
          <a:p>
            <a:pPr marL="68580" indent="0">
              <a:buNone/>
            </a:pPr>
            <a:endParaRPr lang="en-GB" sz="1800" b="0" i="0" dirty="0">
              <a:solidFill>
                <a:srgbClr val="000000"/>
              </a:solidFill>
              <a:effectLst/>
              <a:latin typeface="Arial" panose="020B0604020202020204" pitchFamily="34" charset="0"/>
            </a:endParaRPr>
          </a:p>
          <a:p>
            <a:pPr marL="68580" indent="0">
              <a:buNone/>
            </a:pPr>
            <a:r>
              <a:rPr lang="en-GB" sz="1800" b="0" i="0" dirty="0">
                <a:solidFill>
                  <a:srgbClr val="000000"/>
                </a:solidFill>
                <a:effectLst/>
                <a:latin typeface="Arial" panose="020B0604020202020204" pitchFamily="34" charset="0"/>
              </a:rPr>
              <a:t>To understand the legislation, policy and practice related to the development of literacy, numeracy and digital skills and to analyse the role of literacy, numeracy and digital skills in enhancing learning and life-long achievement. </a:t>
            </a:r>
            <a:endParaRPr lang="en-GB" dirty="0"/>
          </a:p>
        </p:txBody>
      </p:sp>
      <p:pic>
        <p:nvPicPr>
          <p:cNvPr id="6" name="Picture 5" descr="A tree with letters and numbers">
            <a:extLst>
              <a:ext uri="{FF2B5EF4-FFF2-40B4-BE49-F238E27FC236}">
                <a16:creationId xmlns:a16="http://schemas.microsoft.com/office/drawing/2014/main" id="{D586DC1C-6512-97D3-9051-AAE078ECE40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835696" y="4077072"/>
            <a:ext cx="1656184" cy="1656184"/>
          </a:xfrm>
          <a:prstGeom prst="rect">
            <a:avLst/>
          </a:prstGeom>
        </p:spPr>
      </p:pic>
      <p:pic>
        <p:nvPicPr>
          <p:cNvPr id="7" name="Picture 6" descr="A tree with letters and numbers">
            <a:extLst>
              <a:ext uri="{FF2B5EF4-FFF2-40B4-BE49-F238E27FC236}">
                <a16:creationId xmlns:a16="http://schemas.microsoft.com/office/drawing/2014/main" id="{6D31EB8B-B6B4-403B-D260-8940AECD95A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51240" y="1700808"/>
            <a:ext cx="1656184" cy="1656184"/>
          </a:xfrm>
          <a:prstGeom prst="rect">
            <a:avLst/>
          </a:prstGeom>
        </p:spPr>
      </p:pic>
    </p:spTree>
    <p:extLst>
      <p:ext uri="{BB962C8B-B14F-4D97-AF65-F5344CB8AC3E}">
        <p14:creationId xmlns:p14="http://schemas.microsoft.com/office/powerpoint/2010/main" val="3697422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600" dirty="0" err="1">
                <a:latin typeface="Arial" panose="020B0604020202020204" pitchFamily="34" charset="0"/>
                <a:cs typeface="Arial" panose="020B0604020202020204" pitchFamily="34" charset="0"/>
              </a:rPr>
              <a:t>Deilliannau</a:t>
            </a:r>
            <a:r>
              <a:rPr lang="en-GB" sz="3600" dirty="0">
                <a:latin typeface="Arial" panose="020B0604020202020204" pitchFamily="34" charset="0"/>
                <a:cs typeface="Arial" panose="020B0604020202020204" pitchFamily="34" charset="0"/>
              </a:rPr>
              <a:t> Dysgu       </a:t>
            </a:r>
            <a:r>
              <a:rPr lang="en-GB" sz="3600" b="1" i="1" dirty="0">
                <a:latin typeface="Arial" panose="020B0604020202020204" pitchFamily="34" charset="0"/>
                <a:cs typeface="Arial" panose="020B0604020202020204" pitchFamily="34" charset="0"/>
              </a:rPr>
              <a:t>Learning Outcomes</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pPr marL="0" indent="0" algn="just" rtl="0" fontAlgn="base">
              <a:buNone/>
            </a:pPr>
            <a:endParaRPr lang="cy-GB" b="0" i="0" dirty="0">
              <a:solidFill>
                <a:srgbClr val="000000"/>
              </a:solidFill>
              <a:effectLst/>
              <a:latin typeface="Segoe UI" panose="020B0502040204020203" pitchFamily="34" charset="0"/>
            </a:endParaRPr>
          </a:p>
          <a:p>
            <a:pPr algn="just" rtl="0" fontAlgn="base">
              <a:buFont typeface="Arial" panose="020B0604020202020204" pitchFamily="34" charset="0"/>
              <a:buChar char="•"/>
            </a:pPr>
            <a:r>
              <a:rPr lang="cy-GB" sz="1800" b="0" i="0" dirty="0">
                <a:solidFill>
                  <a:srgbClr val="000000"/>
                </a:solidFill>
                <a:effectLst/>
                <a:latin typeface="Arial" panose="020B0604020202020204" pitchFamily="34" charset="0"/>
              </a:rPr>
              <a:t>adnabod, dadansoddi a gwerthuso dulliau effeithiol o godi lefelau cyrhaeddiad mewn rhifedd a llythrennedd gan gynnwys defnyddio technolegau digidol; </a:t>
            </a:r>
          </a:p>
          <a:p>
            <a:pPr marL="0" indent="0" algn="just" rtl="0" fontAlgn="base">
              <a:buNone/>
            </a:pPr>
            <a:endParaRPr lang="cy-GB" sz="1800" b="0" i="0" dirty="0">
              <a:solidFill>
                <a:srgbClr val="000000"/>
              </a:solidFill>
              <a:effectLst/>
              <a:latin typeface="Arial" panose="020B0604020202020204" pitchFamily="34" charset="0"/>
            </a:endParaRPr>
          </a:p>
          <a:p>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a:bodyPr>
          <a:lstStyle/>
          <a:p>
            <a:pPr marL="0" indent="0" algn="just" rtl="0" fontAlgn="base">
              <a:buNone/>
            </a:pPr>
            <a:endParaRPr lang="en-GB" b="0" i="0" dirty="0">
              <a:solidFill>
                <a:srgbClr val="000000"/>
              </a:solidFill>
              <a:effectLst/>
              <a:latin typeface="Segoe UI" panose="020B0502040204020203" pitchFamily="34" charset="0"/>
            </a:endParaRPr>
          </a:p>
          <a:p>
            <a:pPr marL="0" indent="0" algn="just" rtl="0" fontAlgn="base">
              <a:buNone/>
            </a:pPr>
            <a:endParaRPr lang="en-GB" dirty="0">
              <a:solidFill>
                <a:srgbClr val="000000"/>
              </a:solidFill>
              <a:latin typeface="Segoe UI" panose="020B0502040204020203" pitchFamily="34" charset="0"/>
            </a:endParaRPr>
          </a:p>
          <a:p>
            <a:pPr marL="0" indent="0" algn="just" rtl="0" fontAlgn="base">
              <a:buNone/>
            </a:pPr>
            <a:endParaRPr lang="en-GB" b="0" i="0" dirty="0">
              <a:solidFill>
                <a:srgbClr val="000000"/>
              </a:solidFill>
              <a:effectLst/>
              <a:latin typeface="Segoe UI" panose="020B0502040204020203" pitchFamily="34" charset="0"/>
            </a:endParaRPr>
          </a:p>
          <a:p>
            <a:pPr marL="0" indent="0" algn="just" rtl="0" fontAlgn="base">
              <a:buNone/>
            </a:pPr>
            <a:endParaRPr lang="en-GB" dirty="0">
              <a:solidFill>
                <a:srgbClr val="000000"/>
              </a:solidFill>
              <a:latin typeface="Segoe UI" panose="020B0502040204020203" pitchFamily="34" charset="0"/>
            </a:endParaRPr>
          </a:p>
          <a:p>
            <a:pPr marL="0" indent="0" algn="just" rtl="0" fontAlgn="base">
              <a:buNone/>
            </a:pPr>
            <a:endParaRPr lang="en-GB" b="0" i="0" dirty="0">
              <a:solidFill>
                <a:srgbClr val="000000"/>
              </a:solidFill>
              <a:effectLst/>
              <a:latin typeface="Segoe UI" panose="020B0502040204020203" pitchFamily="34" charset="0"/>
            </a:endParaRPr>
          </a:p>
          <a:p>
            <a:pPr marL="0" indent="0" algn="just" rtl="0" fontAlgn="base">
              <a:buNone/>
            </a:pPr>
            <a:endParaRPr lang="en-GB" b="0" i="0" dirty="0">
              <a:solidFill>
                <a:srgbClr val="000000"/>
              </a:solidFill>
              <a:effectLst/>
              <a:latin typeface="Segoe UI" panose="020B0502040204020203" pitchFamily="34" charset="0"/>
            </a:endParaRPr>
          </a:p>
          <a:p>
            <a:pPr algn="just" rtl="0" fontAlgn="base">
              <a:buFont typeface="Arial" panose="020B0604020202020204" pitchFamily="34" charset="0"/>
              <a:buChar char="•"/>
            </a:pPr>
            <a:r>
              <a:rPr lang="en-GB" sz="1800" b="0" i="0" dirty="0">
                <a:solidFill>
                  <a:srgbClr val="000000"/>
                </a:solidFill>
                <a:effectLst/>
                <a:latin typeface="Arial" panose="020B0604020202020204" pitchFamily="34" charset="0"/>
              </a:rPr>
              <a:t>identify, analyse and evaluate effective approaches to raising levels of achievement in numeracy and literacy including the use of digital technologies; </a:t>
            </a:r>
          </a:p>
          <a:p>
            <a:pPr marL="0" indent="0" algn="just" rtl="0" fontAlgn="base">
              <a:buNone/>
            </a:pPr>
            <a:endParaRPr lang="en-GB" sz="1800" b="0" i="0" dirty="0">
              <a:solidFill>
                <a:srgbClr val="000000"/>
              </a:solidFill>
              <a:effectLst/>
              <a:latin typeface="Arial" panose="020B0604020202020204" pitchFamily="34" charset="0"/>
            </a:endParaRPr>
          </a:p>
          <a:p>
            <a:endParaRPr lang="en-GB" i="1" dirty="0">
              <a:solidFill>
                <a:srgbClr val="FF0000"/>
              </a:solidFill>
            </a:endParaRPr>
          </a:p>
          <a:p>
            <a:endParaRPr lang="en-GB" dirty="0"/>
          </a:p>
          <a:p>
            <a:endParaRPr lang="en-GB" dirty="0"/>
          </a:p>
        </p:txBody>
      </p:sp>
      <p:pic>
        <p:nvPicPr>
          <p:cNvPr id="6" name="Picture 5" descr="A group of kids standing next to a table&#10;&#10;Description automatically generated">
            <a:extLst>
              <a:ext uri="{FF2B5EF4-FFF2-40B4-BE49-F238E27FC236}">
                <a16:creationId xmlns:a16="http://schemas.microsoft.com/office/drawing/2014/main" id="{A928BEF2-21EC-480F-C6F4-5E57EC1EA3A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8768" y="3949489"/>
            <a:ext cx="3347864" cy="2008718"/>
          </a:xfrm>
          <a:prstGeom prst="rect">
            <a:avLst/>
          </a:prstGeom>
        </p:spPr>
      </p:pic>
      <p:pic>
        <p:nvPicPr>
          <p:cNvPr id="7" name="Picture 6" descr="A group of kids standing next to a table&#10;&#10;Description automatically generated">
            <a:extLst>
              <a:ext uri="{FF2B5EF4-FFF2-40B4-BE49-F238E27FC236}">
                <a16:creationId xmlns:a16="http://schemas.microsoft.com/office/drawing/2014/main" id="{E3E7D1F2-856D-C1DE-20E1-A2734C15A4E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48064" y="1705839"/>
            <a:ext cx="3347864" cy="2008718"/>
          </a:xfrm>
          <a:prstGeom prst="rect">
            <a:avLst/>
          </a:prstGeom>
        </p:spPr>
      </p:pic>
    </p:spTree>
    <p:extLst>
      <p:ext uri="{BB962C8B-B14F-4D97-AF65-F5344CB8AC3E}">
        <p14:creationId xmlns:p14="http://schemas.microsoft.com/office/powerpoint/2010/main" val="1763133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600" dirty="0" err="1">
                <a:latin typeface="Arial" panose="020B0604020202020204" pitchFamily="34" charset="0"/>
                <a:cs typeface="Arial" panose="020B0604020202020204" pitchFamily="34" charset="0"/>
              </a:rPr>
              <a:t>Deilliannau</a:t>
            </a:r>
            <a:r>
              <a:rPr lang="en-GB" sz="3600" dirty="0">
                <a:latin typeface="Arial" panose="020B0604020202020204" pitchFamily="34" charset="0"/>
                <a:cs typeface="Arial" panose="020B0604020202020204" pitchFamily="34" charset="0"/>
              </a:rPr>
              <a:t> Dysgu       </a:t>
            </a:r>
            <a:r>
              <a:rPr lang="en-GB" sz="3600" b="1" i="1" dirty="0">
                <a:latin typeface="Arial" panose="020B0604020202020204" pitchFamily="34" charset="0"/>
                <a:cs typeface="Arial" panose="020B0604020202020204" pitchFamily="34" charset="0"/>
              </a:rPr>
              <a:t>Learning Outcomes</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pPr marL="0" indent="0" algn="just" rtl="0" fontAlgn="base">
              <a:buNone/>
            </a:pPr>
            <a:endParaRPr lang="cy-GB" b="0" i="0" dirty="0">
              <a:solidFill>
                <a:srgbClr val="000000"/>
              </a:solidFill>
              <a:effectLst/>
              <a:latin typeface="Segoe UI" panose="020B0502040204020203" pitchFamily="34" charset="0"/>
            </a:endParaRPr>
          </a:p>
          <a:p>
            <a:pPr marL="0" indent="0" algn="just" rtl="0" fontAlgn="base">
              <a:buNone/>
            </a:pPr>
            <a:endParaRPr lang="cy-GB" sz="18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cy-GB" sz="1800" b="0" i="0" dirty="0">
                <a:solidFill>
                  <a:srgbClr val="000000"/>
                </a:solidFill>
                <a:effectLst/>
                <a:latin typeface="Arial" panose="020B0604020202020204" pitchFamily="34" charset="0"/>
              </a:rPr>
              <a:t>gwerthuso'r cysylltiadau rhwng sgiliau llythrennedd, rhifedd a chymhwysedd digidol a meysydd eraill y cwricwlwm. </a:t>
            </a:r>
          </a:p>
          <a:p>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a:bodyPr>
          <a:lstStyle/>
          <a:p>
            <a:pPr marL="0" indent="0" algn="just" rtl="0" fontAlgn="base">
              <a:buNone/>
            </a:pPr>
            <a:endParaRPr lang="en-GB" b="0" i="0" dirty="0">
              <a:solidFill>
                <a:srgbClr val="000000"/>
              </a:solidFill>
              <a:effectLst/>
              <a:latin typeface="Segoe UI" panose="020B0502040204020203"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pPr marL="0" indent="0" algn="just" rtl="0" fontAlgn="base">
              <a:buNone/>
            </a:pPr>
            <a:endParaRPr lang="en-GB" sz="1800" dirty="0">
              <a:solidFill>
                <a:srgbClr val="000000"/>
              </a:solidFill>
              <a:latin typeface="Arial" panose="020B0604020202020204"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pPr marL="0" indent="0" algn="just" rtl="0" fontAlgn="base">
              <a:buNone/>
            </a:pPr>
            <a:endParaRPr lang="en-GB" sz="1800" dirty="0">
              <a:solidFill>
                <a:srgbClr val="000000"/>
              </a:solidFill>
              <a:latin typeface="Arial" panose="020B0604020202020204"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pPr marL="0" indent="0" algn="just" rtl="0" fontAlgn="base">
              <a:buNone/>
            </a:pPr>
            <a:endParaRPr lang="en-GB" sz="1800" dirty="0">
              <a:solidFill>
                <a:srgbClr val="000000"/>
              </a:solidFill>
              <a:latin typeface="Arial" panose="020B0604020202020204"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GB" sz="1800" b="0" i="0" dirty="0">
                <a:solidFill>
                  <a:srgbClr val="000000"/>
                </a:solidFill>
                <a:effectLst/>
                <a:latin typeface="Arial" panose="020B0604020202020204" pitchFamily="34" charset="0"/>
              </a:rPr>
              <a:t>evaluate the links between literacy, numeracy and digital competence skills and other curriculum areas. </a:t>
            </a:r>
          </a:p>
          <a:p>
            <a:endParaRPr lang="en-GB" i="1" dirty="0">
              <a:solidFill>
                <a:srgbClr val="FF0000"/>
              </a:solidFill>
            </a:endParaRPr>
          </a:p>
          <a:p>
            <a:endParaRPr lang="en-GB" dirty="0"/>
          </a:p>
          <a:p>
            <a:endParaRPr lang="en-GB" dirty="0"/>
          </a:p>
        </p:txBody>
      </p:sp>
      <p:pic>
        <p:nvPicPr>
          <p:cNvPr id="6" name="Picture 5" descr="A silhouette of a person working on a computer&#10;&#10;Description automatically generated">
            <a:extLst>
              <a:ext uri="{FF2B5EF4-FFF2-40B4-BE49-F238E27FC236}">
                <a16:creationId xmlns:a16="http://schemas.microsoft.com/office/drawing/2014/main" id="{1D3FB625-3E3B-DDCD-4C66-8BC27E15468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59632" y="3858099"/>
            <a:ext cx="2808312" cy="1831507"/>
          </a:xfrm>
          <a:prstGeom prst="rect">
            <a:avLst/>
          </a:prstGeom>
        </p:spPr>
      </p:pic>
      <p:pic>
        <p:nvPicPr>
          <p:cNvPr id="7" name="Picture 6" descr="A silhouette of a person working on a computer&#10;&#10;Description automatically generated">
            <a:extLst>
              <a:ext uri="{FF2B5EF4-FFF2-40B4-BE49-F238E27FC236}">
                <a16:creationId xmlns:a16="http://schemas.microsoft.com/office/drawing/2014/main" id="{83A8E806-ED1C-5E11-602C-549387A9599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436096" y="1844824"/>
            <a:ext cx="2808312" cy="1831507"/>
          </a:xfrm>
          <a:prstGeom prst="rect">
            <a:avLst/>
          </a:prstGeom>
        </p:spPr>
      </p:pic>
    </p:spTree>
    <p:extLst>
      <p:ext uri="{BB962C8B-B14F-4D97-AF65-F5344CB8AC3E}">
        <p14:creationId xmlns:p14="http://schemas.microsoft.com/office/powerpoint/2010/main" val="3053617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600" dirty="0" err="1">
                <a:latin typeface="Arial" panose="020B0604020202020204" pitchFamily="34" charset="0"/>
                <a:cs typeface="Arial" panose="020B0604020202020204" pitchFamily="34" charset="0"/>
              </a:rPr>
              <a:t>Deilliannau</a:t>
            </a:r>
            <a:r>
              <a:rPr lang="en-GB" sz="3600" dirty="0">
                <a:latin typeface="Arial" panose="020B0604020202020204" pitchFamily="34" charset="0"/>
                <a:cs typeface="Arial" panose="020B0604020202020204" pitchFamily="34" charset="0"/>
              </a:rPr>
              <a:t> Dysgu       </a:t>
            </a:r>
            <a:r>
              <a:rPr lang="en-GB" sz="3600" b="1" i="1" dirty="0">
                <a:latin typeface="Arial" panose="020B0604020202020204" pitchFamily="34" charset="0"/>
                <a:cs typeface="Arial" panose="020B0604020202020204" pitchFamily="34" charset="0"/>
              </a:rPr>
              <a:t>Learning Outcomes</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fontScale="92500" lnSpcReduction="10000"/>
          </a:bodyPr>
          <a:lstStyle/>
          <a:p>
            <a:pPr marL="0" indent="0" algn="just" rtl="0" fontAlgn="base">
              <a:buNone/>
            </a:pPr>
            <a:endParaRPr lang="cy-GB" sz="18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cy-GB" sz="2400" b="0" i="0" dirty="0">
                <a:solidFill>
                  <a:srgbClr val="000000"/>
                </a:solidFill>
                <a:effectLst/>
                <a:latin typeface="Arial" panose="020B0604020202020204" pitchFamily="34" charset="0"/>
              </a:rPr>
              <a:t>Pam bod y deilliannau dysgu mor bwysig?</a:t>
            </a:r>
          </a:p>
          <a:p>
            <a:pPr algn="just" rtl="0" fontAlgn="base">
              <a:buFont typeface="Arial" panose="020B0604020202020204" pitchFamily="34" charset="0"/>
              <a:buChar char="•"/>
            </a:pPr>
            <a:endParaRPr lang="cy-GB" sz="2400" dirty="0">
              <a:solidFill>
                <a:srgbClr val="000000"/>
              </a:solidFill>
              <a:latin typeface="Arial" panose="020B0604020202020204" pitchFamily="34" charset="0"/>
            </a:endParaRPr>
          </a:p>
          <a:p>
            <a:pPr algn="just" rtl="0" fontAlgn="base">
              <a:buFont typeface="Arial" panose="020B0604020202020204" pitchFamily="34" charset="0"/>
              <a:buChar char="•"/>
            </a:pPr>
            <a:r>
              <a:rPr lang="cy-GB" sz="2400" b="1" i="0" dirty="0">
                <a:solidFill>
                  <a:srgbClr val="000000"/>
                </a:solidFill>
                <a:effectLst/>
                <a:latin typeface="Arial" panose="020B0604020202020204" pitchFamily="34" charset="0"/>
              </a:rPr>
              <a:t>Cynnwys y dysgu</a:t>
            </a:r>
          </a:p>
          <a:p>
            <a:pPr algn="just" rtl="0" fontAlgn="base">
              <a:buFont typeface="Arial" panose="020B0604020202020204" pitchFamily="34" charset="0"/>
              <a:buChar char="•"/>
            </a:pPr>
            <a:r>
              <a:rPr lang="cy-GB" sz="2400" b="1" dirty="0">
                <a:solidFill>
                  <a:srgbClr val="000000"/>
                </a:solidFill>
                <a:latin typeface="Arial" panose="020B0604020202020204" pitchFamily="34" charset="0"/>
              </a:rPr>
              <a:t>Meini prawf asesiad</a:t>
            </a:r>
          </a:p>
          <a:p>
            <a:pPr algn="just" rtl="0" fontAlgn="base">
              <a:buFont typeface="Arial" panose="020B0604020202020204" pitchFamily="34" charset="0"/>
              <a:buChar char="•"/>
            </a:pPr>
            <a:r>
              <a:rPr lang="cy-GB" sz="2400" b="1" dirty="0">
                <a:solidFill>
                  <a:srgbClr val="000000"/>
                </a:solidFill>
                <a:latin typeface="Arial" panose="020B0604020202020204" pitchFamily="34" charset="0"/>
              </a:rPr>
              <a:t>Targedau o asesiadau Lefel 4?</a:t>
            </a:r>
            <a:endParaRPr lang="cy-GB" sz="2400" b="1" i="0" dirty="0">
              <a:solidFill>
                <a:srgbClr val="000000"/>
              </a:solidFill>
              <a:effectLst/>
              <a:latin typeface="Arial" panose="020B0604020202020204" pitchFamily="34" charset="0"/>
            </a:endParaRPr>
          </a:p>
          <a:p>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fontScale="92500" lnSpcReduction="10000"/>
          </a:bodyPr>
          <a:lstStyle/>
          <a:p>
            <a:pPr marL="0" indent="0" algn="just" rtl="0" fontAlgn="base">
              <a:buNone/>
            </a:pPr>
            <a:endParaRPr lang="en-GB" b="0" i="0" dirty="0">
              <a:solidFill>
                <a:srgbClr val="000000"/>
              </a:solidFill>
              <a:effectLst/>
              <a:latin typeface="Segoe UI" panose="020B0502040204020203"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pPr marL="0" indent="0" algn="just" rtl="0" fontAlgn="base">
              <a:buNone/>
            </a:pPr>
            <a:endParaRPr lang="en-GB" sz="1800" dirty="0">
              <a:solidFill>
                <a:srgbClr val="000000"/>
              </a:solidFill>
              <a:latin typeface="Arial" panose="020B0604020202020204"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pPr marL="0" indent="0" algn="just" rtl="0" fontAlgn="base">
              <a:buNone/>
            </a:pPr>
            <a:endParaRPr lang="en-GB" sz="1800" dirty="0">
              <a:solidFill>
                <a:srgbClr val="000000"/>
              </a:solidFill>
              <a:latin typeface="Arial" panose="020B0604020202020204"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GB" sz="2400" b="0" i="0" dirty="0">
                <a:solidFill>
                  <a:srgbClr val="000000"/>
                </a:solidFill>
                <a:effectLst/>
                <a:latin typeface="Arial" panose="020B0604020202020204" pitchFamily="34" charset="0"/>
              </a:rPr>
              <a:t>Why are the learning outcomes so important?</a:t>
            </a:r>
          </a:p>
          <a:p>
            <a:pPr algn="just" rtl="0" fontAlgn="base">
              <a:buFont typeface="Arial" panose="020B0604020202020204" pitchFamily="34" charset="0"/>
              <a:buChar char="•"/>
            </a:pPr>
            <a:endParaRPr lang="en-GB" sz="2400" dirty="0">
              <a:solidFill>
                <a:srgbClr val="000000"/>
              </a:solidFill>
              <a:latin typeface="Arial" panose="020B0604020202020204" pitchFamily="34" charset="0"/>
            </a:endParaRPr>
          </a:p>
          <a:p>
            <a:pPr algn="just" rtl="0" fontAlgn="base">
              <a:buFont typeface="Arial" panose="020B0604020202020204" pitchFamily="34" charset="0"/>
              <a:buChar char="•"/>
            </a:pPr>
            <a:r>
              <a:rPr lang="en-GB" sz="2400" b="1" i="0" dirty="0">
                <a:solidFill>
                  <a:srgbClr val="000000"/>
                </a:solidFill>
                <a:effectLst/>
                <a:latin typeface="Arial" panose="020B0604020202020204" pitchFamily="34" charset="0"/>
              </a:rPr>
              <a:t>Teaching content</a:t>
            </a:r>
          </a:p>
          <a:p>
            <a:pPr algn="just" rtl="0" fontAlgn="base">
              <a:buFont typeface="Arial" panose="020B0604020202020204" pitchFamily="34" charset="0"/>
              <a:buChar char="•"/>
            </a:pPr>
            <a:r>
              <a:rPr lang="en-GB" sz="2400" b="1" dirty="0">
                <a:solidFill>
                  <a:srgbClr val="000000"/>
                </a:solidFill>
                <a:latin typeface="Arial" panose="020B0604020202020204" pitchFamily="34" charset="0"/>
              </a:rPr>
              <a:t>Assessment criteria</a:t>
            </a:r>
          </a:p>
          <a:p>
            <a:pPr algn="just" rtl="0" fontAlgn="base">
              <a:buFont typeface="Arial" panose="020B0604020202020204" pitchFamily="34" charset="0"/>
              <a:buChar char="•"/>
            </a:pPr>
            <a:r>
              <a:rPr lang="en-GB" sz="2400" b="1" i="0" dirty="0">
                <a:solidFill>
                  <a:srgbClr val="000000"/>
                </a:solidFill>
                <a:effectLst/>
                <a:latin typeface="Arial" panose="020B0604020202020204" pitchFamily="34" charset="0"/>
              </a:rPr>
              <a:t>Level 4 assessment targets?</a:t>
            </a:r>
          </a:p>
          <a:p>
            <a:endParaRPr lang="en-GB" i="1" dirty="0">
              <a:solidFill>
                <a:srgbClr val="FF0000"/>
              </a:solidFill>
            </a:endParaRPr>
          </a:p>
          <a:p>
            <a:endParaRPr lang="en-GB" dirty="0"/>
          </a:p>
          <a:p>
            <a:endParaRPr lang="en-GB" dirty="0"/>
          </a:p>
        </p:txBody>
      </p:sp>
      <p:pic>
        <p:nvPicPr>
          <p:cNvPr id="6" name="Picture 5" descr="A group of cartoon kids walking on colorful columns&#10;&#10;Description automatically generated">
            <a:extLst>
              <a:ext uri="{FF2B5EF4-FFF2-40B4-BE49-F238E27FC236}">
                <a16:creationId xmlns:a16="http://schemas.microsoft.com/office/drawing/2014/main" id="{39FC8F2E-EBF3-8F7F-08EC-70AAEA465CC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115616" y="4393314"/>
            <a:ext cx="2736304" cy="1784235"/>
          </a:xfrm>
          <a:prstGeom prst="rect">
            <a:avLst/>
          </a:prstGeom>
        </p:spPr>
      </p:pic>
      <p:pic>
        <p:nvPicPr>
          <p:cNvPr id="7" name="Picture 6" descr="A group of cartoon kids walking on colorful columns&#10;&#10;Description automatically generated">
            <a:extLst>
              <a:ext uri="{FF2B5EF4-FFF2-40B4-BE49-F238E27FC236}">
                <a16:creationId xmlns:a16="http://schemas.microsoft.com/office/drawing/2014/main" id="{E2DC258C-0884-6F04-0A7C-3D91791FD4AA}"/>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652120" y="1628800"/>
            <a:ext cx="2561474" cy="1670236"/>
          </a:xfrm>
          <a:prstGeom prst="rect">
            <a:avLst/>
          </a:prstGeom>
        </p:spPr>
      </p:pic>
    </p:spTree>
    <p:extLst>
      <p:ext uri="{BB962C8B-B14F-4D97-AF65-F5344CB8AC3E}">
        <p14:creationId xmlns:p14="http://schemas.microsoft.com/office/powerpoint/2010/main" val="75379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414" y="274638"/>
            <a:ext cx="8229600" cy="1143000"/>
          </a:xfrm>
        </p:spPr>
        <p:txBody>
          <a:bodyPr>
            <a:normAutofit fontScale="90000"/>
          </a:bodyPr>
          <a:lstStyle/>
          <a:p>
            <a:pPr algn="ctr"/>
            <a:r>
              <a:rPr lang="en-GB" sz="3600" dirty="0" err="1">
                <a:latin typeface="Arial" panose="020B0604020202020204" pitchFamily="34" charset="0"/>
                <a:cs typeface="Arial" panose="020B0604020202020204" pitchFamily="34" charset="0"/>
              </a:rPr>
              <a:t>Asesiad</a:t>
            </a:r>
            <a:r>
              <a:rPr lang="en-GB" sz="3600" dirty="0">
                <a:latin typeface="Arial" panose="020B0604020202020204" pitchFamily="34" charset="0"/>
                <a:cs typeface="Arial" panose="020B0604020202020204" pitchFamily="34" charset="0"/>
              </a:rPr>
              <a:t> y </a:t>
            </a:r>
            <a:r>
              <a:rPr lang="en-GB" sz="3600" dirty="0" err="1">
                <a:latin typeface="Arial" panose="020B0604020202020204" pitchFamily="34" charset="0"/>
                <a:cs typeface="Arial" panose="020B0604020202020204" pitchFamily="34" charset="0"/>
              </a:rPr>
              <a:t>Modiwl</a:t>
            </a:r>
            <a:r>
              <a:rPr lang="en-GB" sz="3600" dirty="0">
                <a:latin typeface="Arial" panose="020B0604020202020204" pitchFamily="34" charset="0"/>
                <a:cs typeface="Arial" panose="020B0604020202020204" pitchFamily="34" charset="0"/>
              </a:rPr>
              <a:t>       </a:t>
            </a:r>
            <a:r>
              <a:rPr lang="en-GB" sz="3600" b="1" i="1" dirty="0">
                <a:latin typeface="Arial" panose="020B0604020202020204" pitchFamily="34" charset="0"/>
                <a:cs typeface="Arial" panose="020B0604020202020204" pitchFamily="34" charset="0"/>
              </a:rPr>
              <a:t>Module Assessment</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pPr marL="0" indent="0" algn="just" rtl="0" fontAlgn="base">
              <a:buNone/>
            </a:pPr>
            <a:endParaRPr lang="cy-GB" b="0" i="0" dirty="0">
              <a:solidFill>
                <a:srgbClr val="000000"/>
              </a:solidFill>
              <a:effectLst/>
              <a:latin typeface="Segoe UI" panose="020B0502040204020203" pitchFamily="34" charset="0"/>
            </a:endParaRPr>
          </a:p>
          <a:p>
            <a:r>
              <a:rPr lang="en-GB" dirty="0" err="1">
                <a:solidFill>
                  <a:schemeClr val="tx1"/>
                </a:solidFill>
              </a:rPr>
              <a:t>Astudiaeth</a:t>
            </a:r>
            <a:r>
              <a:rPr lang="en-GB" dirty="0">
                <a:solidFill>
                  <a:schemeClr val="tx1"/>
                </a:solidFill>
              </a:rPr>
              <a:t> </a:t>
            </a:r>
            <a:r>
              <a:rPr lang="en-GB" dirty="0" err="1">
                <a:solidFill>
                  <a:schemeClr val="tx1"/>
                </a:solidFill>
              </a:rPr>
              <a:t>Achos</a:t>
            </a:r>
            <a:r>
              <a:rPr lang="en-GB" dirty="0">
                <a:solidFill>
                  <a:schemeClr val="tx1"/>
                </a:solidFill>
              </a:rPr>
              <a:t> o </a:t>
            </a:r>
            <a:r>
              <a:rPr lang="en-GB" dirty="0" err="1">
                <a:solidFill>
                  <a:schemeClr val="tx1"/>
                </a:solidFill>
              </a:rPr>
              <a:t>Ymarfer</a:t>
            </a:r>
            <a:r>
              <a:rPr lang="en-GB" dirty="0">
                <a:solidFill>
                  <a:schemeClr val="tx1"/>
                </a:solidFill>
              </a:rPr>
              <a:t> </a:t>
            </a:r>
            <a:r>
              <a:rPr lang="en-GB" dirty="0" err="1">
                <a:solidFill>
                  <a:schemeClr val="tx1"/>
                </a:solidFill>
              </a:rPr>
              <a:t>Effeithiol</a:t>
            </a:r>
            <a:r>
              <a:rPr lang="en-GB" dirty="0">
                <a:solidFill>
                  <a:schemeClr val="tx1"/>
                </a:solidFill>
              </a:rPr>
              <a:t> (4000 o </a:t>
            </a:r>
            <a:r>
              <a:rPr lang="en-GB" dirty="0" err="1">
                <a:solidFill>
                  <a:schemeClr val="tx1"/>
                </a:solidFill>
              </a:rPr>
              <a:t>eiriau</a:t>
            </a:r>
            <a:r>
              <a:rPr lang="en-GB" dirty="0">
                <a:solidFill>
                  <a:schemeClr val="tx1"/>
                </a:solidFill>
              </a:rPr>
              <a:t> +/- 10%)</a:t>
            </a:r>
          </a:p>
          <a:p>
            <a:r>
              <a:rPr lang="en-GB" i="1" dirty="0" err="1">
                <a:solidFill>
                  <a:schemeClr val="tx1"/>
                </a:solidFill>
              </a:rPr>
              <a:t>Dyddiad</a:t>
            </a:r>
            <a:r>
              <a:rPr lang="en-GB" i="1" dirty="0">
                <a:solidFill>
                  <a:schemeClr val="tx1"/>
                </a:solidFill>
              </a:rPr>
              <a:t> </a:t>
            </a:r>
            <a:r>
              <a:rPr lang="en-GB" i="1" dirty="0" err="1">
                <a:solidFill>
                  <a:schemeClr val="tx1"/>
                </a:solidFill>
              </a:rPr>
              <a:t>Cyfwyno</a:t>
            </a:r>
            <a:r>
              <a:rPr lang="en-GB" i="1" dirty="0">
                <a:solidFill>
                  <a:schemeClr val="tx1"/>
                </a:solidFill>
              </a:rPr>
              <a:t>:</a:t>
            </a:r>
          </a:p>
          <a:p>
            <a:r>
              <a:rPr lang="en-GB" b="1" dirty="0">
                <a:solidFill>
                  <a:srgbClr val="FF0000"/>
                </a:solidFill>
              </a:rPr>
              <a:t>30/11/26 @ 23:59</a:t>
            </a:r>
          </a:p>
          <a:p>
            <a:endParaRPr lang="en-GB" b="1" dirty="0">
              <a:solidFill>
                <a:srgbClr val="FF0000"/>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a:bodyPr>
          <a:lstStyle/>
          <a:p>
            <a:pPr marL="0" indent="0" algn="just" rtl="0" fontAlgn="base">
              <a:buNone/>
            </a:pPr>
            <a:endParaRPr lang="en-GB" b="0" i="0" dirty="0">
              <a:solidFill>
                <a:srgbClr val="000000"/>
              </a:solidFill>
              <a:effectLst/>
              <a:latin typeface="Segoe UI" panose="020B0502040204020203" pitchFamily="34" charset="0"/>
            </a:endParaRPr>
          </a:p>
          <a:p>
            <a:r>
              <a:rPr lang="en-GB" i="1" dirty="0">
                <a:solidFill>
                  <a:schemeClr val="tx1"/>
                </a:solidFill>
              </a:rPr>
              <a:t>Case Study of Effective Practice (4000 words +/- 10%)</a:t>
            </a:r>
          </a:p>
          <a:p>
            <a:r>
              <a:rPr lang="en-GB" i="1" dirty="0">
                <a:solidFill>
                  <a:schemeClr val="tx1"/>
                </a:solidFill>
              </a:rPr>
              <a:t>Submission Deadline: </a:t>
            </a:r>
          </a:p>
          <a:p>
            <a:r>
              <a:rPr lang="en-GB" b="1" dirty="0">
                <a:solidFill>
                  <a:srgbClr val="FF0000"/>
                </a:solidFill>
              </a:rPr>
              <a:t>30/11/26 @ 23:59</a:t>
            </a:r>
          </a:p>
          <a:p>
            <a:endParaRPr lang="en-GB" i="1" dirty="0">
              <a:solidFill>
                <a:schemeClr val="tx1"/>
              </a:solidFill>
            </a:endParaRPr>
          </a:p>
          <a:p>
            <a:endParaRPr lang="en-GB" dirty="0"/>
          </a:p>
          <a:p>
            <a:endParaRPr lang="en-GB" dirty="0"/>
          </a:p>
        </p:txBody>
      </p:sp>
      <p:pic>
        <p:nvPicPr>
          <p:cNvPr id="8" name="Picture 7" descr="A red circle with black numbers&#10;&#10;Description automatically generated">
            <a:extLst>
              <a:ext uri="{FF2B5EF4-FFF2-40B4-BE49-F238E27FC236}">
                <a16:creationId xmlns:a16="http://schemas.microsoft.com/office/drawing/2014/main" id="{01199D5F-BA0F-997A-1E45-981306C886C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63688" y="4653136"/>
            <a:ext cx="1445146" cy="1445146"/>
          </a:xfrm>
          <a:prstGeom prst="rect">
            <a:avLst/>
          </a:prstGeom>
        </p:spPr>
      </p:pic>
      <p:pic>
        <p:nvPicPr>
          <p:cNvPr id="10" name="Picture 9">
            <a:extLst>
              <a:ext uri="{FF2B5EF4-FFF2-40B4-BE49-F238E27FC236}">
                <a16:creationId xmlns:a16="http://schemas.microsoft.com/office/drawing/2014/main" id="{F2E82E34-1680-4D13-D66C-EF588C3FB72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064932" y="4489359"/>
            <a:ext cx="1628800" cy="1628800"/>
          </a:xfrm>
          <a:prstGeom prst="rect">
            <a:avLst/>
          </a:prstGeom>
        </p:spPr>
      </p:pic>
    </p:spTree>
    <p:extLst>
      <p:ext uri="{BB962C8B-B14F-4D97-AF65-F5344CB8AC3E}">
        <p14:creationId xmlns:p14="http://schemas.microsoft.com/office/powerpoint/2010/main" val="1227199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287005"/>
            <a:ext cx="9108504" cy="1143000"/>
          </a:xfrm>
        </p:spPr>
        <p:txBody>
          <a:bodyPr>
            <a:normAutofit fontScale="90000"/>
          </a:bodyPr>
          <a:lstStyle/>
          <a:p>
            <a:pPr algn="ctr"/>
            <a:r>
              <a:rPr lang="en-GB" sz="3600" dirty="0" err="1">
                <a:latin typeface="Arial" panose="020B0604020202020204" pitchFamily="34" charset="0"/>
                <a:cs typeface="Arial" panose="020B0604020202020204" pitchFamily="34" charset="0"/>
              </a:rPr>
              <a:t>Asesiad</a:t>
            </a:r>
            <a:r>
              <a:rPr lang="en-GB" sz="3600" dirty="0">
                <a:latin typeface="Arial" panose="020B0604020202020204" pitchFamily="34" charset="0"/>
                <a:cs typeface="Arial" panose="020B0604020202020204" pitchFamily="34" charset="0"/>
              </a:rPr>
              <a:t> y </a:t>
            </a:r>
            <a:r>
              <a:rPr lang="en-GB" sz="3600" dirty="0" err="1">
                <a:latin typeface="Arial" panose="020B0604020202020204" pitchFamily="34" charset="0"/>
                <a:cs typeface="Arial" panose="020B0604020202020204" pitchFamily="34" charset="0"/>
              </a:rPr>
              <a:t>Modiwl</a:t>
            </a:r>
            <a:r>
              <a:rPr lang="en-GB" sz="3600" dirty="0">
                <a:latin typeface="Arial" panose="020B0604020202020204" pitchFamily="34" charset="0"/>
                <a:cs typeface="Arial" panose="020B0604020202020204" pitchFamily="34" charset="0"/>
              </a:rPr>
              <a:t>            </a:t>
            </a:r>
            <a:r>
              <a:rPr lang="en-GB" sz="3600" b="1" i="1" dirty="0">
                <a:latin typeface="Arial" panose="020B0604020202020204" pitchFamily="34" charset="0"/>
                <a:cs typeface="Arial" panose="020B0604020202020204" pitchFamily="34" charset="0"/>
              </a:rPr>
              <a:t>Module Assessment</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lnSpcReduction="10000"/>
          </a:bodyPr>
          <a:lstStyle/>
          <a:p>
            <a:pPr marL="0" indent="0" algn="just" rtl="0" fontAlgn="base">
              <a:buNone/>
            </a:pPr>
            <a:endParaRPr lang="cy-GB" b="0" i="0" dirty="0">
              <a:solidFill>
                <a:srgbClr val="000000"/>
              </a:solidFill>
              <a:effectLst/>
              <a:latin typeface="Segoe UI" panose="020B0502040204020203" pitchFamily="34" charset="0"/>
            </a:endParaRPr>
          </a:p>
          <a:p>
            <a:r>
              <a:rPr lang="en-GB" dirty="0" err="1">
                <a:solidFill>
                  <a:schemeClr val="tx1"/>
                </a:solidFill>
              </a:rPr>
              <a:t>Tasg</a:t>
            </a:r>
            <a:r>
              <a:rPr lang="en-GB" dirty="0">
                <a:solidFill>
                  <a:schemeClr val="tx1"/>
                </a:solidFill>
              </a:rPr>
              <a:t>: </a:t>
            </a:r>
            <a:r>
              <a:rPr lang="en-GB" dirty="0" err="1">
                <a:solidFill>
                  <a:schemeClr val="tx1"/>
                </a:solidFill>
              </a:rPr>
              <a:t>Cyflwynwch</a:t>
            </a:r>
            <a:r>
              <a:rPr lang="en-GB" dirty="0">
                <a:solidFill>
                  <a:schemeClr val="tx1"/>
                </a:solidFill>
              </a:rPr>
              <a:t> </a:t>
            </a:r>
            <a:r>
              <a:rPr lang="en-GB" dirty="0" err="1">
                <a:solidFill>
                  <a:schemeClr val="tx1"/>
                </a:solidFill>
              </a:rPr>
              <a:t>astudiaeth</a:t>
            </a:r>
            <a:r>
              <a:rPr lang="en-GB" dirty="0">
                <a:solidFill>
                  <a:schemeClr val="tx1"/>
                </a:solidFill>
              </a:rPr>
              <a:t> </a:t>
            </a:r>
            <a:r>
              <a:rPr lang="en-GB" dirty="0" err="1">
                <a:solidFill>
                  <a:schemeClr val="tx1"/>
                </a:solidFill>
              </a:rPr>
              <a:t>achos</a:t>
            </a:r>
            <a:r>
              <a:rPr lang="en-GB" dirty="0">
                <a:solidFill>
                  <a:schemeClr val="tx1"/>
                </a:solidFill>
              </a:rPr>
              <a:t> </a:t>
            </a:r>
            <a:r>
              <a:rPr lang="en-GB" dirty="0" err="1">
                <a:solidFill>
                  <a:schemeClr val="tx1"/>
                </a:solidFill>
              </a:rPr>
              <a:t>yn</a:t>
            </a:r>
            <a:r>
              <a:rPr lang="en-GB" dirty="0">
                <a:solidFill>
                  <a:schemeClr val="tx1"/>
                </a:solidFill>
              </a:rPr>
              <a:t> </a:t>
            </a:r>
            <a:r>
              <a:rPr lang="en-GB" dirty="0" err="1">
                <a:solidFill>
                  <a:schemeClr val="tx1"/>
                </a:solidFill>
              </a:rPr>
              <a:t>arddangos</a:t>
            </a:r>
            <a:r>
              <a:rPr lang="en-GB" dirty="0">
                <a:solidFill>
                  <a:schemeClr val="tx1"/>
                </a:solidFill>
              </a:rPr>
              <a:t> </a:t>
            </a:r>
            <a:r>
              <a:rPr lang="en-GB" dirty="0" err="1">
                <a:solidFill>
                  <a:schemeClr val="tx1"/>
                </a:solidFill>
              </a:rPr>
              <a:t>addysgu</a:t>
            </a:r>
            <a:r>
              <a:rPr lang="en-GB" dirty="0">
                <a:solidFill>
                  <a:schemeClr val="tx1"/>
                </a:solidFill>
              </a:rPr>
              <a:t> a </a:t>
            </a:r>
            <a:r>
              <a:rPr lang="en-GB" dirty="0" err="1">
                <a:solidFill>
                  <a:schemeClr val="tx1"/>
                </a:solidFill>
              </a:rPr>
              <a:t>dysgu</a:t>
            </a:r>
            <a:r>
              <a:rPr lang="en-GB" dirty="0">
                <a:solidFill>
                  <a:schemeClr val="tx1"/>
                </a:solidFill>
              </a:rPr>
              <a:t> </a:t>
            </a:r>
            <a:r>
              <a:rPr lang="en-GB" dirty="0" err="1">
                <a:solidFill>
                  <a:schemeClr val="tx1"/>
                </a:solidFill>
              </a:rPr>
              <a:t>traws-gwricwlaidd</a:t>
            </a:r>
            <a:r>
              <a:rPr lang="en-GB" dirty="0">
                <a:solidFill>
                  <a:schemeClr val="tx1"/>
                </a:solidFill>
              </a:rPr>
              <a:t> </a:t>
            </a:r>
            <a:r>
              <a:rPr lang="en-GB" dirty="0" err="1">
                <a:solidFill>
                  <a:schemeClr val="tx1"/>
                </a:solidFill>
              </a:rPr>
              <a:t>effeithiol</a:t>
            </a:r>
            <a:r>
              <a:rPr lang="en-GB" dirty="0">
                <a:solidFill>
                  <a:schemeClr val="tx1"/>
                </a:solidFill>
              </a:rPr>
              <a:t> </a:t>
            </a:r>
            <a:r>
              <a:rPr lang="en-GB" dirty="0" err="1">
                <a:solidFill>
                  <a:schemeClr val="tx1"/>
                </a:solidFill>
              </a:rPr>
              <a:t>ar</a:t>
            </a:r>
            <a:r>
              <a:rPr lang="en-GB" dirty="0">
                <a:solidFill>
                  <a:schemeClr val="tx1"/>
                </a:solidFill>
              </a:rPr>
              <a:t> </a:t>
            </a:r>
            <a:r>
              <a:rPr lang="en-GB" dirty="0" err="1">
                <a:solidFill>
                  <a:schemeClr val="tx1"/>
                </a:solidFill>
              </a:rPr>
              <a:t>gyfer</a:t>
            </a:r>
            <a:r>
              <a:rPr lang="en-GB" dirty="0">
                <a:solidFill>
                  <a:schemeClr val="tx1"/>
                </a:solidFill>
              </a:rPr>
              <a:t> </a:t>
            </a:r>
            <a:r>
              <a:rPr lang="en-GB" dirty="0" err="1">
                <a:solidFill>
                  <a:schemeClr val="tx1"/>
                </a:solidFill>
              </a:rPr>
              <a:t>datblygu</a:t>
            </a:r>
            <a:r>
              <a:rPr lang="en-GB" dirty="0">
                <a:solidFill>
                  <a:schemeClr val="tx1"/>
                </a:solidFill>
              </a:rPr>
              <a:t> </a:t>
            </a:r>
            <a:r>
              <a:rPr lang="en-GB" dirty="0" err="1">
                <a:solidFill>
                  <a:schemeClr val="tx1"/>
                </a:solidFill>
              </a:rPr>
              <a:t>sgiliau</a:t>
            </a:r>
            <a:r>
              <a:rPr lang="en-GB" dirty="0">
                <a:solidFill>
                  <a:schemeClr val="tx1"/>
                </a:solidFill>
              </a:rPr>
              <a:t> </a:t>
            </a:r>
            <a:r>
              <a:rPr lang="en-GB" dirty="0" err="1">
                <a:solidFill>
                  <a:schemeClr val="tx1"/>
                </a:solidFill>
              </a:rPr>
              <a:t>llythrennedd</a:t>
            </a:r>
            <a:r>
              <a:rPr lang="en-GB" dirty="0">
                <a:solidFill>
                  <a:schemeClr val="tx1"/>
                </a:solidFill>
              </a:rPr>
              <a:t> </a:t>
            </a:r>
            <a:r>
              <a:rPr lang="en-GB" b="1" dirty="0">
                <a:solidFill>
                  <a:schemeClr val="tx1"/>
                </a:solidFill>
              </a:rPr>
              <a:t>neu</a:t>
            </a:r>
            <a:r>
              <a:rPr lang="en-GB" dirty="0">
                <a:solidFill>
                  <a:schemeClr val="tx1"/>
                </a:solidFill>
              </a:rPr>
              <a:t> </a:t>
            </a:r>
            <a:r>
              <a:rPr lang="en-GB" dirty="0" err="1">
                <a:solidFill>
                  <a:schemeClr val="tx1"/>
                </a:solidFill>
              </a:rPr>
              <a:t>rifedd</a:t>
            </a:r>
            <a:r>
              <a:rPr lang="en-GB" dirty="0">
                <a:solidFill>
                  <a:schemeClr val="tx1"/>
                </a:solidFill>
              </a:rPr>
              <a:t>, </a:t>
            </a:r>
            <a:r>
              <a:rPr lang="en-GB" b="1" dirty="0">
                <a:solidFill>
                  <a:schemeClr val="tx1"/>
                </a:solidFill>
              </a:rPr>
              <a:t>a</a:t>
            </a:r>
            <a:r>
              <a:rPr lang="en-GB" dirty="0">
                <a:solidFill>
                  <a:schemeClr val="tx1"/>
                </a:solidFill>
              </a:rPr>
              <a:t> </a:t>
            </a:r>
            <a:r>
              <a:rPr lang="en-GB" dirty="0" err="1">
                <a:solidFill>
                  <a:schemeClr val="tx1"/>
                </a:solidFill>
              </a:rPr>
              <a:t>sgiliau</a:t>
            </a:r>
            <a:r>
              <a:rPr lang="en-GB" dirty="0">
                <a:solidFill>
                  <a:schemeClr val="tx1"/>
                </a:solidFill>
              </a:rPr>
              <a:t> </a:t>
            </a:r>
            <a:r>
              <a:rPr lang="en-GB" dirty="0" err="1">
                <a:solidFill>
                  <a:schemeClr val="tx1"/>
                </a:solidFill>
              </a:rPr>
              <a:t>cymhwysedd</a:t>
            </a:r>
            <a:r>
              <a:rPr lang="en-GB" dirty="0">
                <a:solidFill>
                  <a:schemeClr val="tx1"/>
                </a:solidFill>
              </a:rPr>
              <a:t> </a:t>
            </a:r>
            <a:r>
              <a:rPr lang="en-GB" dirty="0" err="1">
                <a:solidFill>
                  <a:schemeClr val="tx1"/>
                </a:solidFill>
              </a:rPr>
              <a:t>digidol</a:t>
            </a:r>
            <a:r>
              <a:rPr lang="en-GB" dirty="0">
                <a:solidFill>
                  <a:schemeClr val="tx1"/>
                </a:solidFill>
              </a:rPr>
              <a:t>, </a:t>
            </a:r>
            <a:r>
              <a:rPr lang="en-GB" dirty="0" err="1">
                <a:solidFill>
                  <a:schemeClr val="tx1"/>
                </a:solidFill>
              </a:rPr>
              <a:t>grŵp</a:t>
            </a:r>
            <a:r>
              <a:rPr lang="en-GB" dirty="0">
                <a:solidFill>
                  <a:schemeClr val="tx1"/>
                </a:solidFill>
              </a:rPr>
              <a:t> </a:t>
            </a:r>
            <a:r>
              <a:rPr lang="en-GB" dirty="0" err="1">
                <a:solidFill>
                  <a:schemeClr val="tx1"/>
                </a:solidFill>
              </a:rPr>
              <a:t>penodol</a:t>
            </a:r>
            <a:r>
              <a:rPr lang="en-GB" dirty="0">
                <a:solidFill>
                  <a:schemeClr val="tx1"/>
                </a:solidFill>
              </a:rPr>
              <a:t> o </a:t>
            </a:r>
            <a:r>
              <a:rPr lang="en-GB" dirty="0" err="1">
                <a:solidFill>
                  <a:schemeClr val="tx1"/>
                </a:solidFill>
              </a:rPr>
              <a:t>ddysgwyr</a:t>
            </a:r>
            <a:r>
              <a:rPr lang="en-GB" dirty="0">
                <a:solidFill>
                  <a:schemeClr val="tx1"/>
                </a:solidFill>
              </a:rPr>
              <a:t>. </a:t>
            </a:r>
            <a:endParaRPr lang="en-GB" i="1" dirty="0">
              <a:solidFill>
                <a:schemeClr val="tx1"/>
              </a:solidFill>
            </a:endParaRPr>
          </a:p>
          <a:p>
            <a:endParaRPr lang="en-GB" dirty="0">
              <a:solidFill>
                <a:schemeClr val="tx1"/>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lnSpcReduction="10000"/>
          </a:bodyPr>
          <a:lstStyle/>
          <a:p>
            <a:pPr marL="0" indent="0" algn="just" rtl="0" fontAlgn="base">
              <a:buNone/>
            </a:pPr>
            <a:endParaRPr lang="en-GB" b="0" i="0" dirty="0">
              <a:solidFill>
                <a:srgbClr val="000000"/>
              </a:solidFill>
              <a:effectLst/>
              <a:latin typeface="Segoe UI" panose="020B0502040204020203" pitchFamily="34" charset="0"/>
            </a:endParaRPr>
          </a:p>
          <a:p>
            <a:r>
              <a:rPr lang="en-GB" i="1" dirty="0">
                <a:solidFill>
                  <a:schemeClr val="tx1"/>
                </a:solidFill>
              </a:rPr>
              <a:t>Task: Present a case study highlighting effective cross-curricular teaching and learning for the development of literacy </a:t>
            </a:r>
            <a:r>
              <a:rPr lang="en-GB" b="1" i="1" dirty="0">
                <a:solidFill>
                  <a:schemeClr val="tx1"/>
                </a:solidFill>
              </a:rPr>
              <a:t>or</a:t>
            </a:r>
            <a:r>
              <a:rPr lang="en-GB" i="1" dirty="0">
                <a:solidFill>
                  <a:schemeClr val="tx1"/>
                </a:solidFill>
              </a:rPr>
              <a:t> numeracy skills, </a:t>
            </a:r>
            <a:r>
              <a:rPr lang="en-GB" b="1" i="1" dirty="0">
                <a:solidFill>
                  <a:schemeClr val="tx1"/>
                </a:solidFill>
              </a:rPr>
              <a:t>and</a:t>
            </a:r>
            <a:r>
              <a:rPr lang="en-GB" i="1" dirty="0">
                <a:solidFill>
                  <a:schemeClr val="tx1"/>
                </a:solidFill>
              </a:rPr>
              <a:t> digital competence skills, of a specific group of learners.</a:t>
            </a:r>
          </a:p>
          <a:p>
            <a:endParaRPr lang="en-GB" dirty="0"/>
          </a:p>
          <a:p>
            <a:endParaRPr lang="en-GB" dirty="0"/>
          </a:p>
        </p:txBody>
      </p:sp>
      <p:pic>
        <p:nvPicPr>
          <p:cNvPr id="6" name="Picture 5" descr="A clipboard with check marks and a pencil&#10;&#10;Description automatically generated">
            <a:extLst>
              <a:ext uri="{FF2B5EF4-FFF2-40B4-BE49-F238E27FC236}">
                <a16:creationId xmlns:a16="http://schemas.microsoft.com/office/drawing/2014/main" id="{9138628C-88F1-750E-1B2C-DA72ABCE250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635896" y="116632"/>
            <a:ext cx="1097871" cy="1066048"/>
          </a:xfrm>
          <a:prstGeom prst="rect">
            <a:avLst/>
          </a:prstGeom>
        </p:spPr>
      </p:pic>
    </p:spTree>
    <p:extLst>
      <p:ext uri="{BB962C8B-B14F-4D97-AF65-F5344CB8AC3E}">
        <p14:creationId xmlns:p14="http://schemas.microsoft.com/office/powerpoint/2010/main" val="3886383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err="1">
                <a:latin typeface="Arial" panose="020B0604020202020204" pitchFamily="34" charset="0"/>
                <a:cs typeface="Arial" panose="020B0604020202020204" pitchFamily="34" charset="0"/>
              </a:rPr>
              <a:t>Astudiaeth</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Achos</a:t>
            </a:r>
            <a:r>
              <a:rPr lang="en-GB" sz="3600" dirty="0">
                <a:latin typeface="Arial" panose="020B0604020202020204" pitchFamily="34" charset="0"/>
                <a:cs typeface="Arial" panose="020B0604020202020204" pitchFamily="34" charset="0"/>
              </a:rPr>
              <a:t>?       </a:t>
            </a:r>
            <a:r>
              <a:rPr lang="en-GB" sz="3600" b="1" i="1" dirty="0">
                <a:latin typeface="Arial" panose="020B0604020202020204" pitchFamily="34" charset="0"/>
                <a:cs typeface="Arial" panose="020B0604020202020204" pitchFamily="34" charset="0"/>
              </a:rPr>
              <a:t>Case Study?</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lnSpcReduction="10000"/>
          </a:bodyPr>
          <a:lstStyle/>
          <a:p>
            <a:pPr marL="0" indent="0" algn="just" rtl="0" fontAlgn="base">
              <a:buNone/>
            </a:pPr>
            <a:r>
              <a:rPr lang="cy-GB" sz="1800" b="0" i="0" dirty="0">
                <a:solidFill>
                  <a:srgbClr val="000000"/>
                </a:solidFill>
                <a:effectLst/>
                <a:latin typeface="Arial" panose="020B0604020202020204" pitchFamily="34" charset="0"/>
              </a:rPr>
              <a:t>Mae'r astudiaethau achos gorau yn dangos hanes llwyddiant, gan gynnwys y camau a gymerwyd a'r canlyniadau a gyflawnwyd:</a:t>
            </a:r>
          </a:p>
          <a:p>
            <a:pPr marL="0" indent="0" algn="just" rtl="0" fontAlgn="base">
              <a:buNone/>
            </a:pPr>
            <a:endParaRPr lang="cy-GB" sz="1800" b="0" i="0" dirty="0">
              <a:solidFill>
                <a:srgbClr val="000000"/>
              </a:solidFill>
              <a:effectLst/>
              <a:latin typeface="Arial" panose="020B0604020202020204" pitchFamily="34" charset="0"/>
            </a:endParaRPr>
          </a:p>
          <a:p>
            <a:pPr algn="just" fontAlgn="base"/>
            <a:r>
              <a:rPr lang="cy-GB" sz="1800" dirty="0">
                <a:solidFill>
                  <a:srgbClr val="000000"/>
                </a:solidFill>
                <a:latin typeface="Arial" panose="020B0604020202020204" pitchFamily="34" charset="0"/>
              </a:rPr>
              <a:t>a</a:t>
            </a:r>
            <a:r>
              <a:rPr lang="cy-GB" sz="1800" b="0" i="0" dirty="0">
                <a:solidFill>
                  <a:srgbClr val="000000"/>
                </a:solidFill>
                <a:effectLst/>
                <a:latin typeface="Arial" panose="020B0604020202020204" pitchFamily="34" charset="0"/>
              </a:rPr>
              <a:t>rddangos eich ymchwil i arferion effeithiol</a:t>
            </a:r>
          </a:p>
          <a:p>
            <a:pPr marL="0" indent="0" algn="just" rtl="0" fontAlgn="base">
              <a:buNone/>
            </a:pPr>
            <a:endParaRPr lang="cy-GB" sz="1800" b="0" i="0" dirty="0">
              <a:solidFill>
                <a:srgbClr val="000000"/>
              </a:solidFill>
              <a:effectLst/>
              <a:latin typeface="Arial" panose="020B0604020202020204" pitchFamily="34" charset="0"/>
            </a:endParaRPr>
          </a:p>
          <a:p>
            <a:pPr algn="just" fontAlgn="base"/>
            <a:r>
              <a:rPr lang="cy-GB" sz="1800" b="0" i="0" dirty="0">
                <a:solidFill>
                  <a:srgbClr val="000000"/>
                </a:solidFill>
                <a:effectLst/>
                <a:latin typeface="Arial" panose="020B0604020202020204" pitchFamily="34" charset="0"/>
              </a:rPr>
              <a:t>cynnwys trafodaeth ar strategaethau effeithiol</a:t>
            </a:r>
          </a:p>
          <a:p>
            <a:pPr marL="0" indent="0" algn="just" rtl="0" fontAlgn="base">
              <a:buNone/>
            </a:pPr>
            <a:endParaRPr lang="cy-GB" sz="1800" b="0" i="0" dirty="0">
              <a:solidFill>
                <a:srgbClr val="000000"/>
              </a:solidFill>
              <a:effectLst/>
              <a:latin typeface="Arial" panose="020B0604020202020204" pitchFamily="34" charset="0"/>
            </a:endParaRPr>
          </a:p>
          <a:p>
            <a:pPr algn="just" fontAlgn="base"/>
            <a:r>
              <a:rPr lang="cy-GB" sz="1800" b="0" i="0" dirty="0">
                <a:solidFill>
                  <a:srgbClr val="000000"/>
                </a:solidFill>
                <a:effectLst/>
                <a:latin typeface="Arial" panose="020B0604020202020204" pitchFamily="34" charset="0"/>
              </a:rPr>
              <a:t>darparu enghreifftiau o'r byd go iawn</a:t>
            </a:r>
          </a:p>
          <a:p>
            <a:pPr marL="0" indent="0" algn="just" fontAlgn="base">
              <a:buNone/>
            </a:pPr>
            <a:endParaRPr lang="cy-GB" sz="1800" b="0" i="0" dirty="0">
              <a:solidFill>
                <a:srgbClr val="000000"/>
              </a:solidFill>
              <a:effectLst/>
              <a:latin typeface="Arial" panose="020B0604020202020204" pitchFamily="34" charset="0"/>
            </a:endParaRPr>
          </a:p>
          <a:p>
            <a:pPr algn="just" fontAlgn="base"/>
            <a:r>
              <a:rPr lang="cy-GB" sz="1800" b="0" i="0" dirty="0">
                <a:solidFill>
                  <a:srgbClr val="000000"/>
                </a:solidFill>
                <a:effectLst/>
                <a:latin typeface="Arial" panose="020B0604020202020204" pitchFamily="34" charset="0"/>
              </a:rPr>
              <a:t>darparu arweiniad ar sail tystiolaeth ar gyfer ymarferwyr eraill</a:t>
            </a:r>
          </a:p>
          <a:p>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lnSpcReduction="10000"/>
          </a:bodyPr>
          <a:lstStyle/>
          <a:p>
            <a:pPr marL="0" indent="0" algn="just" rtl="0" fontAlgn="base">
              <a:buNone/>
            </a:pPr>
            <a:r>
              <a:rPr lang="en-GB" sz="1800" b="0" i="0" dirty="0">
                <a:solidFill>
                  <a:srgbClr val="000000"/>
                </a:solidFill>
                <a:effectLst/>
                <a:latin typeface="Arial" panose="020B0604020202020204" pitchFamily="34" charset="0"/>
              </a:rPr>
              <a:t>The best case studies show the story of success including the steps taken and the results achieved:</a:t>
            </a:r>
          </a:p>
          <a:p>
            <a:pPr marL="0" indent="0" algn="just" rtl="0" fontAlgn="base">
              <a:buNone/>
            </a:pPr>
            <a:endParaRPr lang="en-GB" sz="1800" b="0" i="0" dirty="0">
              <a:solidFill>
                <a:srgbClr val="000000"/>
              </a:solidFill>
              <a:effectLst/>
              <a:latin typeface="Arial" panose="020B0604020202020204" pitchFamily="34" charset="0"/>
            </a:endParaRPr>
          </a:p>
          <a:p>
            <a:pPr algn="just" fontAlgn="base"/>
            <a:r>
              <a:rPr lang="en-GB" sz="1800" b="0" i="0" dirty="0">
                <a:solidFill>
                  <a:srgbClr val="000000"/>
                </a:solidFill>
                <a:effectLst/>
                <a:latin typeface="Arial" panose="020B0604020202020204" pitchFamily="34" charset="0"/>
              </a:rPr>
              <a:t>showcase your research of effective practices</a:t>
            </a:r>
          </a:p>
          <a:p>
            <a:pPr marL="0" indent="0" algn="just" rtl="0" fontAlgn="base">
              <a:buNone/>
            </a:pPr>
            <a:endParaRPr lang="en-GB" sz="1800" b="0" i="0" dirty="0">
              <a:solidFill>
                <a:srgbClr val="000000"/>
              </a:solidFill>
              <a:effectLst/>
              <a:latin typeface="Arial" panose="020B0604020202020204" pitchFamily="34" charset="0"/>
            </a:endParaRPr>
          </a:p>
          <a:p>
            <a:pPr algn="just" fontAlgn="base"/>
            <a:r>
              <a:rPr lang="en-GB" sz="1800" dirty="0">
                <a:solidFill>
                  <a:srgbClr val="000000"/>
                </a:solidFill>
                <a:latin typeface="Arial" panose="020B0604020202020204" pitchFamily="34" charset="0"/>
              </a:rPr>
              <a:t>include discussion of effective strategies</a:t>
            </a:r>
          </a:p>
          <a:p>
            <a:pPr marL="0" indent="0" algn="just" rtl="0" fontAlgn="base">
              <a:buNone/>
            </a:pPr>
            <a:endParaRPr lang="en-GB" sz="1800" dirty="0">
              <a:solidFill>
                <a:srgbClr val="000000"/>
              </a:solidFill>
              <a:latin typeface="Arial" panose="020B0604020202020204" pitchFamily="34" charset="0"/>
            </a:endParaRPr>
          </a:p>
          <a:p>
            <a:pPr algn="just" fontAlgn="base"/>
            <a:r>
              <a:rPr lang="en-GB" sz="1800" dirty="0">
                <a:solidFill>
                  <a:srgbClr val="000000"/>
                </a:solidFill>
                <a:latin typeface="Arial" panose="020B0604020202020204" pitchFamily="34" charset="0"/>
              </a:rPr>
              <a:t>provide real world examples</a:t>
            </a:r>
          </a:p>
          <a:p>
            <a:pPr algn="just" fontAlgn="base"/>
            <a:endParaRPr lang="en-GB" sz="1800" dirty="0">
              <a:solidFill>
                <a:srgbClr val="000000"/>
              </a:solidFill>
              <a:latin typeface="Arial" panose="020B0604020202020204" pitchFamily="34" charset="0"/>
            </a:endParaRPr>
          </a:p>
          <a:p>
            <a:pPr algn="just" fontAlgn="base"/>
            <a:r>
              <a:rPr lang="en-GB" sz="1800" dirty="0">
                <a:solidFill>
                  <a:srgbClr val="000000"/>
                </a:solidFill>
                <a:latin typeface="Arial" panose="020B0604020202020204" pitchFamily="34" charset="0"/>
              </a:rPr>
              <a:t>provide evidence based guidance for other practitioners</a:t>
            </a:r>
          </a:p>
          <a:p>
            <a:pPr algn="just" fontAlgn="base"/>
            <a:endParaRPr lang="en-GB" sz="1800" dirty="0">
              <a:solidFill>
                <a:srgbClr val="000000"/>
              </a:solidFill>
              <a:latin typeface="Arial" panose="020B0604020202020204" pitchFamily="34" charset="0"/>
            </a:endParaRPr>
          </a:p>
          <a:p>
            <a:pPr marL="0" indent="0" algn="just" rtl="0" fontAlgn="base">
              <a:buNone/>
            </a:pPr>
            <a:endParaRPr lang="en-GB" sz="1800" dirty="0">
              <a:solidFill>
                <a:srgbClr val="000000"/>
              </a:solidFill>
              <a:latin typeface="Arial" panose="020B0604020202020204" pitchFamily="34" charset="0"/>
            </a:endParaRPr>
          </a:p>
          <a:p>
            <a:pPr marL="0" indent="0" algn="just" rtl="0" fontAlgn="base">
              <a:buNone/>
            </a:pPr>
            <a:endParaRPr lang="en-GB" sz="1800" dirty="0">
              <a:solidFill>
                <a:srgbClr val="000000"/>
              </a:solidFill>
              <a:latin typeface="Arial" panose="020B0604020202020204"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endParaRPr lang="en-GB" i="1" dirty="0">
              <a:solidFill>
                <a:srgbClr val="FF0000"/>
              </a:solidFill>
            </a:endParaRPr>
          </a:p>
          <a:p>
            <a:endParaRPr lang="en-GB" dirty="0"/>
          </a:p>
          <a:p>
            <a:endParaRPr lang="en-GB" dirty="0"/>
          </a:p>
        </p:txBody>
      </p:sp>
      <p:pic>
        <p:nvPicPr>
          <p:cNvPr id="6" name="Picture 5" descr="A hand holding a pencil&#10;&#10;Description automatically generated">
            <a:extLst>
              <a:ext uri="{FF2B5EF4-FFF2-40B4-BE49-F238E27FC236}">
                <a16:creationId xmlns:a16="http://schemas.microsoft.com/office/drawing/2014/main" id="{79C8F305-C397-D888-45E2-71D17BA60B5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78744" y="5222427"/>
            <a:ext cx="1296144" cy="1164370"/>
          </a:xfrm>
          <a:prstGeom prst="rect">
            <a:avLst/>
          </a:prstGeom>
        </p:spPr>
      </p:pic>
    </p:spTree>
    <p:extLst>
      <p:ext uri="{BB962C8B-B14F-4D97-AF65-F5344CB8AC3E}">
        <p14:creationId xmlns:p14="http://schemas.microsoft.com/office/powerpoint/2010/main" val="338879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600" dirty="0" err="1">
                <a:latin typeface="Arial" panose="020B0604020202020204" pitchFamily="34" charset="0"/>
                <a:cs typeface="Arial" panose="020B0604020202020204" pitchFamily="34" charset="0"/>
              </a:rPr>
              <a:t>Traws-gwricwlaidd</a:t>
            </a:r>
            <a:r>
              <a:rPr lang="en-GB" sz="3600" dirty="0">
                <a:latin typeface="Arial" panose="020B0604020202020204" pitchFamily="34" charset="0"/>
                <a:cs typeface="Arial" panose="020B0604020202020204" pitchFamily="34" charset="0"/>
              </a:rPr>
              <a:t>?       </a:t>
            </a:r>
            <a:r>
              <a:rPr lang="en-GB" sz="3600" b="1" i="1" dirty="0">
                <a:latin typeface="Arial" panose="020B0604020202020204" pitchFamily="34" charset="0"/>
                <a:cs typeface="Arial" panose="020B0604020202020204" pitchFamily="34" charset="0"/>
              </a:rPr>
              <a:t>Cross-curricular?</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a:normAutofit fontScale="77500" lnSpcReduction="20000"/>
          </a:bodyPr>
          <a:lstStyle/>
          <a:p>
            <a:pPr algn="just" fontAlgn="base"/>
            <a:r>
              <a:rPr lang="cy-GB" sz="2600" b="0" i="0" dirty="0">
                <a:solidFill>
                  <a:srgbClr val="000000"/>
                </a:solidFill>
                <a:effectLst/>
                <a:latin typeface="Arial" panose="020B0604020202020204" pitchFamily="34" charset="0"/>
              </a:rPr>
              <a:t>Mae dysgu trawsgwricwlaidd yn cynnwys sefydlu patrymau gwybodaeth rhwng gwahanol bynciau academaidd.</a:t>
            </a:r>
          </a:p>
          <a:p>
            <a:pPr algn="just" fontAlgn="base"/>
            <a:r>
              <a:rPr lang="cy-GB" sz="2600" b="0" i="0" dirty="0">
                <a:solidFill>
                  <a:srgbClr val="000000"/>
                </a:solidFill>
                <a:effectLst/>
                <a:latin typeface="Arial" panose="020B0604020202020204" pitchFamily="34" charset="0"/>
              </a:rPr>
              <a:t>Mae'n cynnig ffordd greadigol o ddatblygu gwybodaeth, dealltwriaeth a sgiliau ymarferol trwy astudio pynciau </a:t>
            </a:r>
            <a:r>
              <a:rPr lang="cy-GB" sz="2600" b="0" i="0" dirty="0" err="1">
                <a:solidFill>
                  <a:srgbClr val="000000"/>
                </a:solidFill>
                <a:effectLst/>
                <a:latin typeface="Arial" panose="020B0604020202020204" pitchFamily="34" charset="0"/>
              </a:rPr>
              <a:t>rhyng</a:t>
            </a:r>
            <a:r>
              <a:rPr lang="cy-GB" sz="2600" b="0" i="0" dirty="0">
                <a:solidFill>
                  <a:srgbClr val="000000"/>
                </a:solidFill>
                <a:effectLst/>
                <a:latin typeface="Arial" panose="020B0604020202020204" pitchFamily="34" charset="0"/>
              </a:rPr>
              <a:t>-gysylltiedig.</a:t>
            </a:r>
          </a:p>
          <a:p>
            <a:pPr algn="just" fontAlgn="base"/>
            <a:r>
              <a:rPr lang="cy-GB" sz="2600" b="0" i="0" dirty="0">
                <a:solidFill>
                  <a:srgbClr val="000000"/>
                </a:solidFill>
                <a:effectLst/>
                <a:latin typeface="Arial" panose="020B0604020202020204" pitchFamily="34" charset="0"/>
              </a:rPr>
              <a:t>Mae sicrhau bod y cysylltiadau rhwng gwersi yn naturiol a heb eu gorfodi yn allweddol i strategaeth ddysgu drawsgwricwlaidd lwyddiannus.</a:t>
            </a:r>
          </a:p>
          <a:p>
            <a:pPr marL="0" indent="0" algn="just" rtl="0" fontAlgn="base">
              <a:buNone/>
            </a:pPr>
            <a:endParaRPr lang="cy-GB" sz="1800" b="0" i="0" dirty="0">
              <a:solidFill>
                <a:srgbClr val="000000"/>
              </a:solidFill>
              <a:effectLst/>
              <a:latin typeface="Arial" panose="020B0604020202020204" pitchFamily="34" charset="0"/>
            </a:endParaRPr>
          </a:p>
          <a:p>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a:normAutofit fontScale="77500" lnSpcReduction="20000"/>
          </a:bodyPr>
          <a:lstStyle/>
          <a:p>
            <a:pPr algn="l"/>
            <a:r>
              <a:rPr lang="en-GB" b="0" i="0" dirty="0">
                <a:solidFill>
                  <a:srgbClr val="333333"/>
                </a:solidFill>
                <a:effectLst/>
                <a:latin typeface="robotobold"/>
              </a:rPr>
              <a:t>Cross-curricular</a:t>
            </a:r>
            <a:r>
              <a:rPr lang="en-GB" b="0" i="0" dirty="0">
                <a:solidFill>
                  <a:srgbClr val="333333"/>
                </a:solidFill>
                <a:effectLst/>
                <a:latin typeface="robotoregular"/>
              </a:rPr>
              <a:t> learning involves establishing patterns of information between different academic subjects.</a:t>
            </a:r>
          </a:p>
          <a:p>
            <a:pPr algn="l"/>
            <a:r>
              <a:rPr lang="en-GB" b="0" i="0" dirty="0">
                <a:solidFill>
                  <a:srgbClr val="333333"/>
                </a:solidFill>
                <a:effectLst/>
                <a:latin typeface="robotoregular"/>
              </a:rPr>
              <a:t>It offers a creative way of developing knowledge, understanding and practical skills through a study of interconnected topics.</a:t>
            </a:r>
          </a:p>
          <a:p>
            <a:pPr algn="l"/>
            <a:r>
              <a:rPr lang="en-GB" b="0" i="0" dirty="0">
                <a:solidFill>
                  <a:srgbClr val="333333"/>
                </a:solidFill>
                <a:effectLst/>
                <a:latin typeface="robotoregular"/>
              </a:rPr>
              <a:t>Making sure the links between lessons are natural and not forced is key to a successful cross-curricular learning strategy.</a:t>
            </a:r>
          </a:p>
        </p:txBody>
      </p:sp>
      <p:pic>
        <p:nvPicPr>
          <p:cNvPr id="6" name="Picture 5" descr="A variety of different colored icons&#10;&#10;Description automatically generated">
            <a:extLst>
              <a:ext uri="{FF2B5EF4-FFF2-40B4-BE49-F238E27FC236}">
                <a16:creationId xmlns:a16="http://schemas.microsoft.com/office/drawing/2014/main" id="{F45C3264-4FF6-745E-1391-05088FEF717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27784" y="5013176"/>
            <a:ext cx="1835696" cy="1297225"/>
          </a:xfrm>
          <a:prstGeom prst="rect">
            <a:avLst/>
          </a:prstGeom>
        </p:spPr>
      </p:pic>
    </p:spTree>
    <p:extLst>
      <p:ext uri="{BB962C8B-B14F-4D97-AF65-F5344CB8AC3E}">
        <p14:creationId xmlns:p14="http://schemas.microsoft.com/office/powerpoint/2010/main" val="2583793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600" dirty="0" err="1">
                <a:latin typeface="Arial" panose="020B0604020202020204" pitchFamily="34" charset="0"/>
                <a:cs typeface="Arial" panose="020B0604020202020204" pitchFamily="34" charset="0"/>
              </a:rPr>
              <a:t>Traws-gwricwlaidd</a:t>
            </a:r>
            <a:r>
              <a:rPr lang="en-GB" sz="3600" dirty="0">
                <a:latin typeface="Arial" panose="020B0604020202020204" pitchFamily="34" charset="0"/>
                <a:cs typeface="Arial" panose="020B0604020202020204" pitchFamily="34" charset="0"/>
              </a:rPr>
              <a:t>?       </a:t>
            </a:r>
            <a:r>
              <a:rPr lang="en-GB" sz="3600" b="1" i="1" dirty="0">
                <a:latin typeface="Arial" panose="020B0604020202020204" pitchFamily="34" charset="0"/>
                <a:cs typeface="Arial" panose="020B0604020202020204" pitchFamily="34" charset="0"/>
              </a:rPr>
              <a:t>Cross-curricular?</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a:bodyPr>
          <a:lstStyle/>
          <a:p>
            <a:pPr algn="just" fontAlgn="base"/>
            <a:r>
              <a:rPr lang="cy-GB" sz="2600" dirty="0">
                <a:latin typeface="Arial"/>
                <a:cs typeface="Arial"/>
              </a:rPr>
              <a:t>Trafodaeth grŵp</a:t>
            </a:r>
            <a:endParaRPr lang="en-US" dirty="0"/>
          </a:p>
          <a:p>
            <a:pPr algn="just"/>
            <a:r>
              <a:rPr lang="cy-GB" sz="2600" dirty="0">
                <a:latin typeface="Arial"/>
                <a:cs typeface="Arial"/>
              </a:rPr>
              <a:t>Trafodwch enghreifftiau o addysgu a dysgu traws-gwricwlaidd o'ch profiad chi / y grŵp</a:t>
            </a:r>
          </a:p>
          <a:p>
            <a:pPr algn="just"/>
            <a:r>
              <a:rPr lang="cy-GB" sz="2600" dirty="0">
                <a:latin typeface="Arial"/>
                <a:cs typeface="Arial"/>
              </a:rPr>
              <a:t>Beth yn union sy'n eu gwneud yn draws-gwricwlaidd?</a:t>
            </a:r>
          </a:p>
          <a:p>
            <a:pPr marL="0" indent="0" algn="just" rtl="0" fontAlgn="base">
              <a:buNone/>
            </a:pPr>
            <a:endParaRPr lang="cy-GB" sz="1800" b="0" i="0" dirty="0">
              <a:solidFill>
                <a:srgbClr val="000000"/>
              </a:solidFill>
              <a:effectLst/>
              <a:latin typeface="Arial" panose="020B0604020202020204" pitchFamily="34" charset="0"/>
            </a:endParaRPr>
          </a:p>
          <a:p>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r>
              <a:rPr lang="en-GB" dirty="0">
                <a:solidFill>
                  <a:srgbClr val="333333"/>
                </a:solidFill>
                <a:latin typeface="robotobold"/>
              </a:rPr>
              <a:t>Group discussion</a:t>
            </a:r>
          </a:p>
          <a:p>
            <a:r>
              <a:rPr lang="en-GB" dirty="0">
                <a:solidFill>
                  <a:srgbClr val="333333"/>
                </a:solidFill>
                <a:latin typeface="robotobold"/>
              </a:rPr>
              <a:t>Discuss examples of cross-curricular teaching and learning  from your own / group's experience</a:t>
            </a:r>
          </a:p>
          <a:p>
            <a:r>
              <a:rPr lang="en-GB" dirty="0">
                <a:solidFill>
                  <a:srgbClr val="333333"/>
                </a:solidFill>
                <a:latin typeface="robotobold"/>
              </a:rPr>
              <a:t>How exactly are they cross-curricular? Be specific.</a:t>
            </a:r>
          </a:p>
        </p:txBody>
      </p:sp>
      <p:pic>
        <p:nvPicPr>
          <p:cNvPr id="6" name="Picture 5" descr="A variety of different colored icons&#10;&#10;Description automatically generated">
            <a:extLst>
              <a:ext uri="{FF2B5EF4-FFF2-40B4-BE49-F238E27FC236}">
                <a16:creationId xmlns:a16="http://schemas.microsoft.com/office/drawing/2014/main" id="{F45C3264-4FF6-745E-1391-05088FEF717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27784" y="5013176"/>
            <a:ext cx="1835696" cy="1297225"/>
          </a:xfrm>
          <a:prstGeom prst="rect">
            <a:avLst/>
          </a:prstGeom>
        </p:spPr>
      </p:pic>
    </p:spTree>
    <p:extLst>
      <p:ext uri="{BB962C8B-B14F-4D97-AF65-F5344CB8AC3E}">
        <p14:creationId xmlns:p14="http://schemas.microsoft.com/office/powerpoint/2010/main" val="1868325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229600" cy="1143000"/>
          </a:xfrm>
        </p:spPr>
        <p:txBody>
          <a:bodyPr>
            <a:normAutofit/>
          </a:bodyPr>
          <a:lstStyle/>
          <a:p>
            <a:pPr algn="ctr"/>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Llythrennedd</a:t>
            </a:r>
            <a:r>
              <a:rPr lang="en-GB" sz="2400"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Literacy Skills?</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a:bodyPr>
          <a:lstStyle/>
          <a:p>
            <a:pPr marL="0" indent="0" algn="just" rtl="0" fontAlgn="base">
              <a:buNone/>
            </a:pPr>
            <a:endParaRPr lang="cy-GB" b="0" i="0" dirty="0">
              <a:solidFill>
                <a:srgbClr val="000000"/>
              </a:solidFill>
              <a:effectLst/>
              <a:latin typeface="Segoe UI" panose="020B0502040204020203" pitchFamily="34" charset="0"/>
            </a:endParaRPr>
          </a:p>
          <a:p>
            <a:pPr marL="0" indent="0" algn="just" rtl="0" fontAlgn="base">
              <a:buNone/>
            </a:pPr>
            <a:endParaRPr lang="cy-GB" sz="1800" b="0" i="0" dirty="0">
              <a:solidFill>
                <a:srgbClr val="000000"/>
              </a:solidFill>
              <a:effectLst/>
              <a:latin typeface="Arial" panose="020B0604020202020204" pitchFamily="34" charset="0"/>
            </a:endParaRPr>
          </a:p>
          <a:p>
            <a:endParaRPr lang="en-GB" dirty="0">
              <a:solidFill>
                <a:srgbClr val="FF0000"/>
              </a:solidFill>
            </a:endParaRPr>
          </a:p>
          <a:p>
            <a:r>
              <a:rPr lang="en-GB" dirty="0" err="1">
                <a:solidFill>
                  <a:schemeClr val="tx1"/>
                </a:solidFill>
              </a:rPr>
              <a:t>Trawsieithu</a:t>
            </a:r>
            <a:endParaRPr lang="en-GB" dirty="0" err="1">
              <a:solidFill>
                <a:schemeClr val="tx1"/>
              </a:solidFill>
              <a:cs typeface="Calibri"/>
            </a:endParaRPr>
          </a:p>
          <a:p>
            <a:r>
              <a:rPr lang="en-GB" dirty="0" err="1">
                <a:solidFill>
                  <a:schemeClr val="tx1"/>
                </a:solidFill>
                <a:cs typeface="Calibri"/>
              </a:rPr>
              <a:t>Gwrando</a:t>
            </a:r>
          </a:p>
          <a:p>
            <a:r>
              <a:rPr lang="en-GB" dirty="0" err="1">
                <a:solidFill>
                  <a:schemeClr val="tx1"/>
                </a:solidFill>
                <a:cs typeface="Calibri"/>
              </a:rPr>
              <a:t>Darllen</a:t>
            </a:r>
          </a:p>
          <a:p>
            <a:r>
              <a:rPr lang="en-GB" dirty="0" err="1">
                <a:solidFill>
                  <a:schemeClr val="tx1"/>
                </a:solidFill>
                <a:cs typeface="Calibri"/>
              </a:rPr>
              <a:t>Siarad</a:t>
            </a:r>
          </a:p>
          <a:p>
            <a:r>
              <a:rPr lang="en-GB" dirty="0" err="1">
                <a:solidFill>
                  <a:schemeClr val="tx1"/>
                </a:solidFill>
                <a:cs typeface="Calibri"/>
              </a:rPr>
              <a:t>Ysgrifennu</a:t>
            </a: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marL="0" indent="0" algn="just" rtl="0" fontAlgn="base">
              <a:buNone/>
            </a:pPr>
            <a:endParaRPr lang="en-GB" b="0" i="0" dirty="0">
              <a:solidFill>
                <a:srgbClr val="000000"/>
              </a:solidFill>
              <a:effectLst/>
              <a:latin typeface="Segoe UI" panose="020B0502040204020203"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endParaRPr lang="en-GB" i="1" dirty="0">
              <a:solidFill>
                <a:srgbClr val="FF0000"/>
              </a:solidFill>
            </a:endParaRPr>
          </a:p>
          <a:p>
            <a:r>
              <a:rPr lang="en-GB" dirty="0" err="1"/>
              <a:t>Datblygu</a:t>
            </a:r>
            <a:r>
              <a:rPr lang="en-GB" dirty="0"/>
              <a:t> </a:t>
            </a:r>
            <a:r>
              <a:rPr lang="en-GB" dirty="0" err="1"/>
              <a:t>hyfedredd</a:t>
            </a:r>
            <a:r>
              <a:rPr lang="en-GB" dirty="0"/>
              <a:t> </a:t>
            </a:r>
            <a:r>
              <a:rPr lang="en-GB" dirty="0" err="1"/>
              <a:t>mathemategol</a:t>
            </a:r>
            <a:endParaRPr lang="en-GB" dirty="0" err="1">
              <a:cs typeface="Calibri"/>
            </a:endParaRPr>
          </a:p>
          <a:p>
            <a:r>
              <a:rPr lang="en-GB" dirty="0">
                <a:cs typeface="Calibri"/>
              </a:rPr>
              <a:t>Deall y system </a:t>
            </a:r>
            <a:r>
              <a:rPr lang="en-GB" dirty="0" err="1">
                <a:cs typeface="Calibri"/>
              </a:rPr>
              <a:t>rif</a:t>
            </a:r>
            <a:endParaRPr lang="en-GB" dirty="0">
              <a:cs typeface="Calibri"/>
            </a:endParaRPr>
          </a:p>
          <a:p>
            <a:r>
              <a:rPr lang="en-GB" dirty="0" err="1">
                <a:cs typeface="Calibri"/>
              </a:rPr>
              <a:t>Geometreg</a:t>
            </a:r>
            <a:r>
              <a:rPr lang="en-GB" dirty="0">
                <a:cs typeface="Calibri"/>
              </a:rPr>
              <a:t> a </a:t>
            </a:r>
            <a:r>
              <a:rPr lang="en-GB" dirty="0" err="1">
                <a:cs typeface="Calibri"/>
              </a:rPr>
              <a:t>mesur</a:t>
            </a:r>
            <a:endParaRPr lang="en-GB">
              <a:cs typeface="Calibri"/>
            </a:endParaRPr>
          </a:p>
          <a:p>
            <a:r>
              <a:rPr lang="en-GB" dirty="0">
                <a:cs typeface="Calibri"/>
              </a:rPr>
              <a:t>Data</a:t>
            </a:r>
          </a:p>
          <a:p>
            <a:endParaRPr lang="en-GB" dirty="0">
              <a:cs typeface="Calibri"/>
            </a:endParaRPr>
          </a:p>
        </p:txBody>
      </p:sp>
      <p:sp>
        <p:nvSpPr>
          <p:cNvPr id="5" name="TextBox 4">
            <a:extLst>
              <a:ext uri="{FF2B5EF4-FFF2-40B4-BE49-F238E27FC236}">
                <a16:creationId xmlns:a16="http://schemas.microsoft.com/office/drawing/2014/main" id="{803D6C65-FD73-8CB4-ED7C-8B94F6F95373}"/>
              </a:ext>
            </a:extLst>
          </p:cNvPr>
          <p:cNvSpPr txBox="1"/>
          <p:nvPr/>
        </p:nvSpPr>
        <p:spPr>
          <a:xfrm>
            <a:off x="5220072" y="1700808"/>
            <a:ext cx="3096344" cy="830997"/>
          </a:xfrm>
          <a:prstGeom prst="rect">
            <a:avLst/>
          </a:prstGeom>
          <a:noFill/>
        </p:spPr>
        <p:txBody>
          <a:bodyPr wrap="square" rtlCol="0">
            <a:spAutoFit/>
          </a:bodyPr>
          <a:lstStyle/>
          <a:p>
            <a:r>
              <a:rPr lang="en-GB" sz="2400" dirty="0">
                <a:hlinkClick r:id="rId2"/>
              </a:rPr>
              <a:t>Framework - Hwb (</a:t>
            </a:r>
            <a:r>
              <a:rPr lang="en-GB" sz="2400" dirty="0" err="1">
                <a:hlinkClick r:id="rId2"/>
              </a:rPr>
              <a:t>gov.wales</a:t>
            </a:r>
            <a:r>
              <a:rPr lang="en-GB" sz="2400" dirty="0">
                <a:hlinkClick r:id="rId2"/>
              </a:rPr>
              <a:t>)</a:t>
            </a:r>
            <a:endParaRPr lang="en-GB" sz="2400" dirty="0"/>
          </a:p>
        </p:txBody>
      </p:sp>
      <p:sp>
        <p:nvSpPr>
          <p:cNvPr id="6" name="TextBox 5">
            <a:extLst>
              <a:ext uri="{FF2B5EF4-FFF2-40B4-BE49-F238E27FC236}">
                <a16:creationId xmlns:a16="http://schemas.microsoft.com/office/drawing/2014/main" id="{E4CB1C19-B85A-3DB9-2D9E-8EC0E702BEAE}"/>
              </a:ext>
            </a:extLst>
          </p:cNvPr>
          <p:cNvSpPr txBox="1"/>
          <p:nvPr/>
        </p:nvSpPr>
        <p:spPr>
          <a:xfrm>
            <a:off x="683568" y="1628800"/>
            <a:ext cx="3822576" cy="830997"/>
          </a:xfrm>
          <a:prstGeom prst="rect">
            <a:avLst/>
          </a:prstGeom>
          <a:noFill/>
        </p:spPr>
        <p:txBody>
          <a:bodyPr wrap="square" rtlCol="0">
            <a:spAutoFit/>
          </a:bodyPr>
          <a:lstStyle/>
          <a:p>
            <a:r>
              <a:rPr lang="en-GB" sz="2400" dirty="0" err="1">
                <a:hlinkClick r:id="rId3"/>
              </a:rPr>
              <a:t>Fframwaith</a:t>
            </a:r>
            <a:r>
              <a:rPr lang="en-GB" sz="2400" dirty="0">
                <a:hlinkClick r:id="rId3"/>
              </a:rPr>
              <a:t> - Hwb (</a:t>
            </a:r>
            <a:r>
              <a:rPr lang="en-GB" sz="2400" dirty="0" err="1">
                <a:hlinkClick r:id="rId3"/>
              </a:rPr>
              <a:t>gov.wales</a:t>
            </a:r>
            <a:r>
              <a:rPr lang="en-GB" sz="2400" dirty="0">
                <a:hlinkClick r:id="rId3"/>
              </a:rPr>
              <a:t>)</a:t>
            </a:r>
            <a:endParaRPr lang="en-GB" sz="2400" dirty="0"/>
          </a:p>
        </p:txBody>
      </p:sp>
      <p:pic>
        <p:nvPicPr>
          <p:cNvPr id="8" name="Picture 7" descr="A logo of a company&#10;&#10;Description automatically generated">
            <a:extLst>
              <a:ext uri="{FF2B5EF4-FFF2-40B4-BE49-F238E27FC236}">
                <a16:creationId xmlns:a16="http://schemas.microsoft.com/office/drawing/2014/main" id="{ED709751-145C-70E3-DBB1-99F3D40D6C08}"/>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995936" y="520051"/>
            <a:ext cx="1296144" cy="617083"/>
          </a:xfrm>
          <a:prstGeom prst="rect">
            <a:avLst/>
          </a:prstGeom>
        </p:spPr>
      </p:pic>
    </p:spTree>
    <p:extLst>
      <p:ext uri="{BB962C8B-B14F-4D97-AF65-F5344CB8AC3E}">
        <p14:creationId xmlns:p14="http://schemas.microsoft.com/office/powerpoint/2010/main" val="344899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Rhifedd</a:t>
            </a:r>
            <a:r>
              <a:rPr lang="en-GB" sz="2400"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Numeracy Skills?</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lnSpcReduction="10000"/>
          </a:bodyPr>
          <a:lstStyle/>
          <a:p>
            <a:pPr marL="0" indent="0" algn="just" rtl="0" fontAlgn="base">
              <a:buNone/>
            </a:pPr>
            <a:endParaRPr lang="cy-GB" b="0" i="0" dirty="0">
              <a:solidFill>
                <a:srgbClr val="000000"/>
              </a:solidFill>
              <a:effectLst/>
              <a:latin typeface="Segoe UI" panose="020B0502040204020203" pitchFamily="34" charset="0"/>
            </a:endParaRPr>
          </a:p>
          <a:p>
            <a:pPr marL="0" indent="0" algn="just" rtl="0" fontAlgn="base">
              <a:buNone/>
            </a:pPr>
            <a:endParaRPr lang="cy-GB" sz="1800" b="0" i="0" dirty="0">
              <a:solidFill>
                <a:srgbClr val="000000"/>
              </a:solidFill>
              <a:effectLst/>
              <a:latin typeface="Arial" panose="020B0604020202020204" pitchFamily="34" charset="0"/>
            </a:endParaRPr>
          </a:p>
          <a:p>
            <a:endParaRPr lang="en-GB" dirty="0">
              <a:solidFill>
                <a:srgbClr val="FF0000"/>
              </a:solidFill>
            </a:endParaRPr>
          </a:p>
          <a:p>
            <a:r>
              <a:rPr lang="en-GB" dirty="0" err="1">
                <a:solidFill>
                  <a:schemeClr val="tx1"/>
                </a:solidFill>
              </a:rPr>
              <a:t>Translanguaging</a:t>
            </a:r>
            <a:endParaRPr lang="en-GB" dirty="0" err="1">
              <a:solidFill>
                <a:schemeClr val="tx1"/>
              </a:solidFill>
              <a:cs typeface="Calibri"/>
            </a:endParaRPr>
          </a:p>
          <a:p>
            <a:r>
              <a:rPr lang="en-GB" dirty="0">
                <a:solidFill>
                  <a:schemeClr val="tx1"/>
                </a:solidFill>
                <a:cs typeface="Calibri"/>
              </a:rPr>
              <a:t>Listening</a:t>
            </a:r>
          </a:p>
          <a:p>
            <a:r>
              <a:rPr lang="en-GB" dirty="0">
                <a:solidFill>
                  <a:schemeClr val="tx1"/>
                </a:solidFill>
                <a:cs typeface="Calibri"/>
              </a:rPr>
              <a:t>Reading</a:t>
            </a:r>
          </a:p>
          <a:p>
            <a:r>
              <a:rPr lang="en-GB" dirty="0">
                <a:solidFill>
                  <a:schemeClr val="tx1"/>
                </a:solidFill>
                <a:cs typeface="Calibri"/>
              </a:rPr>
              <a:t>Speaking</a:t>
            </a:r>
          </a:p>
          <a:p>
            <a:r>
              <a:rPr lang="en-GB" dirty="0">
                <a:solidFill>
                  <a:schemeClr val="tx1"/>
                </a:solidFill>
                <a:cs typeface="Calibri"/>
              </a:rPr>
              <a:t>Writing</a:t>
            </a: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lnSpcReduction="10000"/>
          </a:bodyPr>
          <a:lstStyle/>
          <a:p>
            <a:pPr marL="0" indent="0" algn="just" rtl="0" fontAlgn="base">
              <a:buNone/>
            </a:pPr>
            <a:endParaRPr lang="en-GB" b="0" i="0" dirty="0">
              <a:solidFill>
                <a:srgbClr val="000000"/>
              </a:solidFill>
              <a:effectLst/>
              <a:latin typeface="Segoe UI" panose="020B0502040204020203" pitchFamily="34" charset="0"/>
            </a:endParaRPr>
          </a:p>
          <a:p>
            <a:pPr marL="0" indent="0" algn="just" rtl="0" fontAlgn="base">
              <a:buNone/>
            </a:pPr>
            <a:endParaRPr lang="en-GB" sz="1800" b="0" i="0" dirty="0">
              <a:solidFill>
                <a:srgbClr val="000000"/>
              </a:solidFill>
              <a:effectLst/>
              <a:latin typeface="Arial" panose="020B0604020202020204" pitchFamily="34" charset="0"/>
            </a:endParaRPr>
          </a:p>
          <a:p>
            <a:endParaRPr lang="en-GB" i="1" dirty="0">
              <a:solidFill>
                <a:srgbClr val="FF0000"/>
              </a:solidFill>
            </a:endParaRPr>
          </a:p>
          <a:p>
            <a:r>
              <a:rPr lang="en-GB" dirty="0"/>
              <a:t>Developing mathematical proficiency</a:t>
            </a:r>
            <a:endParaRPr lang="en-GB" dirty="0">
              <a:cs typeface="Calibri"/>
            </a:endParaRPr>
          </a:p>
          <a:p>
            <a:r>
              <a:rPr lang="en-GB" dirty="0">
                <a:cs typeface="Calibri"/>
              </a:rPr>
              <a:t>Understanding the number system</a:t>
            </a:r>
          </a:p>
          <a:p>
            <a:r>
              <a:rPr lang="en-GB" dirty="0">
                <a:cs typeface="Calibri"/>
              </a:rPr>
              <a:t>Geometry and measurement</a:t>
            </a:r>
          </a:p>
          <a:p>
            <a:r>
              <a:rPr lang="en-GB" dirty="0">
                <a:cs typeface="Calibri"/>
              </a:rPr>
              <a:t>Data</a:t>
            </a:r>
          </a:p>
          <a:p>
            <a:endParaRPr lang="en-GB" dirty="0">
              <a:cs typeface="Calibri"/>
            </a:endParaRPr>
          </a:p>
          <a:p>
            <a:endParaRPr lang="en-GB" dirty="0">
              <a:cs typeface="Calibri"/>
            </a:endParaRPr>
          </a:p>
        </p:txBody>
      </p:sp>
      <p:sp>
        <p:nvSpPr>
          <p:cNvPr id="5" name="TextBox 4">
            <a:extLst>
              <a:ext uri="{FF2B5EF4-FFF2-40B4-BE49-F238E27FC236}">
                <a16:creationId xmlns:a16="http://schemas.microsoft.com/office/drawing/2014/main" id="{FCC6AFB3-A208-1A10-EE4A-B1FEADE890FB}"/>
              </a:ext>
            </a:extLst>
          </p:cNvPr>
          <p:cNvSpPr txBox="1"/>
          <p:nvPr/>
        </p:nvSpPr>
        <p:spPr>
          <a:xfrm>
            <a:off x="683568" y="1628800"/>
            <a:ext cx="3822576" cy="830997"/>
          </a:xfrm>
          <a:prstGeom prst="rect">
            <a:avLst/>
          </a:prstGeom>
          <a:noFill/>
        </p:spPr>
        <p:txBody>
          <a:bodyPr wrap="square" rtlCol="0">
            <a:spAutoFit/>
          </a:bodyPr>
          <a:lstStyle/>
          <a:p>
            <a:r>
              <a:rPr lang="en-GB" sz="2400" dirty="0" err="1">
                <a:hlinkClick r:id="rId2"/>
              </a:rPr>
              <a:t>Fframwaith</a:t>
            </a:r>
            <a:r>
              <a:rPr lang="en-GB" sz="2400" dirty="0">
                <a:hlinkClick r:id="rId2"/>
              </a:rPr>
              <a:t> - Hwb (</a:t>
            </a:r>
            <a:r>
              <a:rPr lang="en-GB" sz="2400" dirty="0" err="1">
                <a:hlinkClick r:id="rId2"/>
              </a:rPr>
              <a:t>gov.wales</a:t>
            </a:r>
            <a:r>
              <a:rPr lang="en-GB" sz="2400" dirty="0">
                <a:hlinkClick r:id="rId2"/>
              </a:rPr>
              <a:t>)</a:t>
            </a:r>
            <a:endParaRPr lang="en-GB" sz="2400" dirty="0"/>
          </a:p>
        </p:txBody>
      </p:sp>
      <p:sp>
        <p:nvSpPr>
          <p:cNvPr id="6" name="TextBox 5">
            <a:extLst>
              <a:ext uri="{FF2B5EF4-FFF2-40B4-BE49-F238E27FC236}">
                <a16:creationId xmlns:a16="http://schemas.microsoft.com/office/drawing/2014/main" id="{A2EAB20E-3FFC-CBD2-01DD-8A76368CF7B1}"/>
              </a:ext>
            </a:extLst>
          </p:cNvPr>
          <p:cNvSpPr txBox="1"/>
          <p:nvPr/>
        </p:nvSpPr>
        <p:spPr>
          <a:xfrm>
            <a:off x="5220072" y="1700808"/>
            <a:ext cx="3096344" cy="830997"/>
          </a:xfrm>
          <a:prstGeom prst="rect">
            <a:avLst/>
          </a:prstGeom>
          <a:noFill/>
        </p:spPr>
        <p:txBody>
          <a:bodyPr wrap="square" rtlCol="0">
            <a:spAutoFit/>
          </a:bodyPr>
          <a:lstStyle/>
          <a:p>
            <a:r>
              <a:rPr lang="en-GB" sz="2400" dirty="0">
                <a:hlinkClick r:id="rId3"/>
              </a:rPr>
              <a:t>Framework - Hwb (</a:t>
            </a:r>
            <a:r>
              <a:rPr lang="en-GB" sz="2400" dirty="0" err="1">
                <a:hlinkClick r:id="rId3"/>
              </a:rPr>
              <a:t>gov.wales</a:t>
            </a:r>
            <a:r>
              <a:rPr lang="en-GB" sz="2400" dirty="0">
                <a:hlinkClick r:id="rId3"/>
              </a:rPr>
              <a:t>)</a:t>
            </a:r>
            <a:endParaRPr lang="en-GB" sz="2400" dirty="0"/>
          </a:p>
        </p:txBody>
      </p:sp>
      <p:pic>
        <p:nvPicPr>
          <p:cNvPr id="8" name="Picture 7" descr="A close-up of several numbers&#10;&#10;Description automatically generated">
            <a:extLst>
              <a:ext uri="{FF2B5EF4-FFF2-40B4-BE49-F238E27FC236}">
                <a16:creationId xmlns:a16="http://schemas.microsoft.com/office/drawing/2014/main" id="{E6446AC4-9877-0CE7-1903-CBE366CF1664}"/>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491880" y="274638"/>
            <a:ext cx="1619672" cy="911066"/>
          </a:xfrm>
          <a:prstGeom prst="rect">
            <a:avLst/>
          </a:prstGeom>
        </p:spPr>
      </p:pic>
    </p:spTree>
    <p:extLst>
      <p:ext uri="{BB962C8B-B14F-4D97-AF65-F5344CB8AC3E}">
        <p14:creationId xmlns:p14="http://schemas.microsoft.com/office/powerpoint/2010/main" val="1409968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Cymhwysedd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Digidol</a:t>
            </a:r>
            <a:r>
              <a:rPr lang="en-GB" sz="2400" dirty="0">
                <a:latin typeface="Arial" panose="020B0604020202020204" pitchFamily="34" charset="0"/>
                <a:cs typeface="Arial" panose="020B0604020202020204" pitchFamily="34" charset="0"/>
              </a:rPr>
              <a:t>? D</a:t>
            </a:r>
            <a:r>
              <a:rPr lang="en-GB" sz="2400" b="1" i="1" dirty="0">
                <a:latin typeface="Arial" panose="020B0604020202020204" pitchFamily="34" charset="0"/>
                <a:cs typeface="Arial" panose="020B0604020202020204" pitchFamily="34" charset="0"/>
              </a:rPr>
              <a:t>igital Competence Skills?</a:t>
            </a:r>
          </a:p>
        </p:txBody>
      </p:sp>
      <p:sp>
        <p:nvSpPr>
          <p:cNvPr id="3" name="Content Placeholder 2"/>
          <p:cNvSpPr>
            <a:spLocks noGrp="1"/>
          </p:cNvSpPr>
          <p:nvPr>
            <p:ph sz="half" idx="1"/>
          </p:nvPr>
        </p:nvSpPr>
        <p:spPr>
          <a:xfrm>
            <a:off x="533400" y="1417638"/>
            <a:ext cx="4038600" cy="4996557"/>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lnSpcReduction="10000"/>
          </a:bodyPr>
          <a:lstStyle/>
          <a:p>
            <a:pPr marL="0" indent="0" rtl="0" fontAlgn="base">
              <a:buNone/>
            </a:pPr>
            <a:r>
              <a:rPr lang="en-GB" sz="2400" dirty="0">
                <a:hlinkClick r:id="rId2"/>
              </a:rPr>
              <a:t>Fframwaith Cymhwysedd Digidol - Hwb (gov.wales)</a:t>
            </a:r>
            <a:endParaRPr lang="cy-GB" sz="3600" b="0" i="0" dirty="0">
              <a:solidFill>
                <a:srgbClr val="000000"/>
              </a:solidFill>
              <a:effectLst/>
              <a:latin typeface="Arial" panose="020B0604020202020204" pitchFamily="34" charset="0"/>
            </a:endParaRPr>
          </a:p>
          <a:p>
            <a:r>
              <a:rPr lang="en-GB" dirty="0">
                <a:solidFill>
                  <a:schemeClr val="tx1"/>
                </a:solidFill>
                <a:cs typeface="Calibri"/>
              </a:rPr>
              <a:t>Rhan o </a:t>
            </a:r>
            <a:r>
              <a:rPr lang="en-GB" dirty="0" err="1">
                <a:solidFill>
                  <a:schemeClr val="tx1"/>
                </a:solidFill>
                <a:cs typeface="Calibri"/>
              </a:rPr>
              <a:t>Fframweithiau'r</a:t>
            </a:r>
            <a:r>
              <a:rPr lang="en-GB" dirty="0">
                <a:solidFill>
                  <a:schemeClr val="tx1"/>
                </a:solidFill>
                <a:cs typeface="Calibri"/>
              </a:rPr>
              <a:t> </a:t>
            </a:r>
            <a:r>
              <a:rPr lang="en-GB" dirty="0" err="1">
                <a:solidFill>
                  <a:schemeClr val="tx1"/>
                </a:solidFill>
                <a:cs typeface="Calibri"/>
              </a:rPr>
              <a:t>sgiliau</a:t>
            </a:r>
            <a:r>
              <a:rPr lang="en-GB" dirty="0">
                <a:solidFill>
                  <a:schemeClr val="tx1"/>
                </a:solidFill>
                <a:cs typeface="Calibri"/>
              </a:rPr>
              <a:t> </a:t>
            </a:r>
            <a:r>
              <a:rPr lang="en-GB" dirty="0" err="1">
                <a:solidFill>
                  <a:schemeClr val="tx1"/>
                </a:solidFill>
                <a:cs typeface="Calibri"/>
              </a:rPr>
              <a:t>trawsgwricwlaidd</a:t>
            </a:r>
          </a:p>
          <a:p>
            <a:r>
              <a:rPr lang="en-GB" dirty="0" err="1">
                <a:solidFill>
                  <a:schemeClr val="tx1"/>
                </a:solidFill>
              </a:rPr>
              <a:t>Dinasyddiaeth</a:t>
            </a:r>
            <a:endParaRPr lang="en-GB" dirty="0" err="1">
              <a:solidFill>
                <a:schemeClr val="tx1"/>
              </a:solidFill>
              <a:cs typeface="Calibri"/>
            </a:endParaRPr>
          </a:p>
          <a:p>
            <a:r>
              <a:rPr lang="en-GB" dirty="0" err="1">
                <a:solidFill>
                  <a:schemeClr val="tx1"/>
                </a:solidFill>
              </a:rPr>
              <a:t>Rhyngweithio</a:t>
            </a:r>
            <a:r>
              <a:rPr lang="en-GB" dirty="0">
                <a:solidFill>
                  <a:schemeClr val="tx1"/>
                </a:solidFill>
              </a:rPr>
              <a:t> a </a:t>
            </a:r>
            <a:r>
              <a:rPr lang="en-GB" dirty="0" err="1">
                <a:solidFill>
                  <a:schemeClr val="tx1"/>
                </a:solidFill>
              </a:rPr>
              <a:t>Chydweithio</a:t>
            </a:r>
            <a:endParaRPr lang="en-GB" dirty="0">
              <a:solidFill>
                <a:schemeClr val="tx1"/>
              </a:solidFill>
            </a:endParaRPr>
          </a:p>
          <a:p>
            <a:r>
              <a:rPr lang="en-GB" dirty="0" err="1">
                <a:solidFill>
                  <a:schemeClr val="tx1"/>
                </a:solidFill>
              </a:rPr>
              <a:t>Cynhyrchu</a:t>
            </a:r>
            <a:endParaRPr lang="en-GB" dirty="0">
              <a:solidFill>
                <a:schemeClr val="tx1"/>
              </a:solidFill>
            </a:endParaRPr>
          </a:p>
          <a:p>
            <a:r>
              <a:rPr lang="en-GB" dirty="0">
                <a:solidFill>
                  <a:schemeClr val="tx1"/>
                </a:solidFill>
              </a:rPr>
              <a:t>Data a </a:t>
            </a:r>
            <a:r>
              <a:rPr lang="en-GB" dirty="0" err="1">
                <a:solidFill>
                  <a:schemeClr val="tx1"/>
                </a:solidFill>
              </a:rPr>
              <a:t>Meddwl</a:t>
            </a:r>
            <a:r>
              <a:rPr lang="en-GB" dirty="0">
                <a:solidFill>
                  <a:schemeClr val="tx1"/>
                </a:solidFill>
              </a:rPr>
              <a:t> </a:t>
            </a:r>
            <a:r>
              <a:rPr lang="en-GB" dirty="0" err="1">
                <a:solidFill>
                  <a:schemeClr val="tx1"/>
                </a:solidFill>
              </a:rPr>
              <a:t>Cyfrifiadurol</a:t>
            </a:r>
            <a:endParaRPr lang="en-GB" dirty="0">
              <a:solidFill>
                <a:schemeClr val="tx1"/>
              </a:solidFill>
            </a:endParaRPr>
          </a:p>
        </p:txBody>
      </p:sp>
      <p:sp>
        <p:nvSpPr>
          <p:cNvPr id="4" name="Content Placeholder 3"/>
          <p:cNvSpPr>
            <a:spLocks noGrp="1"/>
          </p:cNvSpPr>
          <p:nvPr>
            <p:ph sz="half" idx="2"/>
          </p:nvPr>
        </p:nvSpPr>
        <p:spPr>
          <a:xfrm>
            <a:off x="4860032" y="1484784"/>
            <a:ext cx="4038600" cy="4929411"/>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lnSpcReduction="10000"/>
          </a:bodyPr>
          <a:lstStyle/>
          <a:p>
            <a:pPr marL="0" indent="0" fontAlgn="base">
              <a:buNone/>
            </a:pPr>
            <a:r>
              <a:rPr lang="en-GB" sz="2400" dirty="0">
                <a:hlinkClick r:id="rId3"/>
              </a:rPr>
              <a:t>Digital Competence Framework - Hwb (gov.wales)</a:t>
            </a:r>
            <a:endParaRPr lang="en-GB" i="1" dirty="0">
              <a:solidFill>
                <a:srgbClr val="FF0000"/>
              </a:solidFill>
            </a:endParaRPr>
          </a:p>
          <a:p>
            <a:r>
              <a:rPr lang="en-GB" sz="2400" dirty="0">
                <a:cs typeface="Calibri"/>
              </a:rPr>
              <a:t>Part of the Cross-</a:t>
            </a:r>
            <a:r>
              <a:rPr lang="en-GB" sz="2400">
                <a:cs typeface="Calibri"/>
              </a:rPr>
              <a:t>Curricular</a:t>
            </a:r>
            <a:r>
              <a:rPr lang="en-GB" sz="2400" dirty="0">
                <a:cs typeface="Calibri"/>
              </a:rPr>
              <a:t> Skills Framework</a:t>
            </a:r>
          </a:p>
          <a:p>
            <a:r>
              <a:rPr lang="en-GB" dirty="0"/>
              <a:t>Citizenship</a:t>
            </a:r>
          </a:p>
          <a:p>
            <a:r>
              <a:rPr lang="en-GB" dirty="0"/>
              <a:t>Interacting and Collaborating</a:t>
            </a:r>
          </a:p>
          <a:p>
            <a:r>
              <a:rPr lang="en-GB" dirty="0"/>
              <a:t>Producing</a:t>
            </a:r>
          </a:p>
          <a:p>
            <a:r>
              <a:rPr lang="en-GB" dirty="0"/>
              <a:t>Data and Computational Thinking</a:t>
            </a:r>
          </a:p>
        </p:txBody>
      </p:sp>
      <p:pic>
        <p:nvPicPr>
          <p:cNvPr id="7" name="Picture 6" descr="A hand holding a tablet with books on it&#10;&#10;Description automatically generated">
            <a:extLst>
              <a:ext uri="{FF2B5EF4-FFF2-40B4-BE49-F238E27FC236}">
                <a16:creationId xmlns:a16="http://schemas.microsoft.com/office/drawing/2014/main" id="{EC73C426-A32C-50CF-0325-EA18E83160D5}"/>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803239" y="5879038"/>
            <a:ext cx="1819402" cy="852845"/>
          </a:xfrm>
          <a:prstGeom prst="rect">
            <a:avLst/>
          </a:prstGeom>
        </p:spPr>
      </p:pic>
    </p:spTree>
    <p:extLst>
      <p:ext uri="{BB962C8B-B14F-4D97-AF65-F5344CB8AC3E}">
        <p14:creationId xmlns:p14="http://schemas.microsoft.com/office/powerpoint/2010/main" val="974875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sz="half" idx="1"/>
          </p:nvPr>
        </p:nvSpPr>
        <p:spPr>
          <a:xfrm>
            <a:off x="457200" y="1772816"/>
            <a:ext cx="3898776" cy="4752528"/>
          </a:xfrm>
        </p:spPr>
        <p:style>
          <a:lnRef idx="2">
            <a:schemeClr val="accent4"/>
          </a:lnRef>
          <a:fillRef idx="1">
            <a:schemeClr val="lt1"/>
          </a:fillRef>
          <a:effectRef idx="0">
            <a:schemeClr val="accent4"/>
          </a:effectRef>
          <a:fontRef idx="minor">
            <a:schemeClr val="dk1"/>
          </a:fontRef>
        </p:style>
        <p:txBody>
          <a:bodyPr>
            <a:normAutofit/>
          </a:bodyPr>
          <a:lstStyle/>
          <a:p>
            <a:pPr marL="0" indent="0" eaLnBrk="1" hangingPunct="1">
              <a:buNone/>
            </a:pPr>
            <a:r>
              <a:rPr lang="en-GB" altLang="cy-GB" sz="2400" b="1" dirty="0">
                <a:ea typeface="ＭＳ Ｐゴシック" panose="020B0600070205080204" pitchFamily="34" charset="-128"/>
              </a:rPr>
              <a:t>Gyda </a:t>
            </a:r>
            <a:r>
              <a:rPr lang="en-GB" altLang="cy-GB" sz="2400" b="1" dirty="0" err="1">
                <a:ea typeface="ＭＳ Ｐゴシック" panose="020B0600070205080204" pitchFamily="34" charset="-128"/>
              </a:rPr>
              <a:t>phartner</a:t>
            </a:r>
            <a:r>
              <a:rPr lang="en-GB" altLang="cy-GB" sz="2400" b="1" dirty="0">
                <a:ea typeface="ＭＳ Ｐゴシック" panose="020B0600070205080204" pitchFamily="34" charset="-128"/>
              </a:rPr>
              <a:t>:</a:t>
            </a:r>
          </a:p>
          <a:p>
            <a:r>
              <a:rPr lang="en-GB" altLang="cy-GB" sz="2400" b="1" dirty="0" err="1">
                <a:ea typeface="ＭＳ Ｐゴシック" panose="020B0600070205080204" pitchFamily="34" charset="-128"/>
              </a:rPr>
              <a:t>Ysgogwch</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eich</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gwybodaeth</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flaenorol</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trwy</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restru</a:t>
            </a:r>
            <a:r>
              <a:rPr lang="en-GB" altLang="cy-GB" sz="2400" b="1" dirty="0">
                <a:ea typeface="ＭＳ Ｐゴシック" panose="020B0600070205080204" pitchFamily="34" charset="-128"/>
              </a:rPr>
              <a:t> o </a:t>
            </a:r>
            <a:r>
              <a:rPr lang="en-GB" altLang="cy-GB" sz="2400" b="1" dirty="0" err="1">
                <a:ea typeface="ＭＳ Ｐゴシック" panose="020B0600070205080204" pitchFamily="34" charset="-128"/>
              </a:rPr>
              <a:t>leiaf</a:t>
            </a:r>
            <a:r>
              <a:rPr lang="en-GB" altLang="cy-GB" sz="2400" b="1" dirty="0">
                <a:ea typeface="ＭＳ Ｐゴシック" panose="020B0600070205080204" pitchFamily="34" charset="-128"/>
              </a:rPr>
              <a:t> 5 </a:t>
            </a:r>
            <a:r>
              <a:rPr lang="en-GB" altLang="cy-GB" sz="2400" b="1" dirty="0" err="1">
                <a:ea typeface="ＭＳ Ｐゴシック" panose="020B0600070205080204" pitchFamily="34" charset="-128"/>
              </a:rPr>
              <a:t>stori</a:t>
            </a:r>
            <a:r>
              <a:rPr lang="en-GB" altLang="cy-GB" sz="2400" b="1" dirty="0">
                <a:ea typeface="ＭＳ Ｐゴシック" panose="020B0600070205080204" pitchFamily="34" charset="-128"/>
              </a:rPr>
              <a:t> y </a:t>
            </a:r>
            <a:r>
              <a:rPr lang="en-GB" altLang="cy-GB" sz="2400" b="1" dirty="0" err="1">
                <a:ea typeface="ＭＳ Ｐゴシック" panose="020B0600070205080204" pitchFamily="34" charset="-128"/>
              </a:rPr>
              <a:t>gellid</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eu</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defnyddio</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fel</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catalydd</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i</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gefnogi</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datblygiad</a:t>
            </a:r>
            <a:r>
              <a:rPr lang="en-GB" altLang="cy-GB" sz="2400" b="1" dirty="0">
                <a:ea typeface="ＭＳ Ｐゴシック" panose="020B0600070205080204" pitchFamily="34" charset="-128"/>
              </a:rPr>
              <a:t> a </a:t>
            </a:r>
            <a:r>
              <a:rPr lang="en-GB" altLang="cy-GB" sz="2400" b="1" dirty="0" err="1">
                <a:ea typeface="ＭＳ Ｐゴシック" panose="020B0600070205080204" pitchFamily="34" charset="-128"/>
              </a:rPr>
              <a:t>dealltwriaeth</a:t>
            </a:r>
            <a:r>
              <a:rPr lang="en-GB" altLang="cy-GB" sz="2400" b="1" dirty="0">
                <a:ea typeface="ＭＳ Ｐゴシック" panose="020B0600070205080204" pitchFamily="34" charset="-128"/>
              </a:rPr>
              <a:t> o </a:t>
            </a:r>
            <a:r>
              <a:rPr lang="en-GB" altLang="cy-GB" sz="2400" b="1" dirty="0" err="1">
                <a:ea typeface="ＭＳ Ｐゴシック" panose="020B0600070205080204" pitchFamily="34" charset="-128"/>
              </a:rPr>
              <a:t>sgiliau</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llythrennedd</a:t>
            </a:r>
            <a:r>
              <a:rPr lang="en-GB" altLang="cy-GB" sz="2400" b="1" dirty="0">
                <a:ea typeface="ＭＳ Ｐゴシック" panose="020B0600070205080204" pitchFamily="34" charset="-128"/>
              </a:rPr>
              <a:t> a </a:t>
            </a:r>
            <a:r>
              <a:rPr lang="en-GB" altLang="cy-GB" sz="2400" b="1" dirty="0" err="1">
                <a:ea typeface="ＭＳ Ｐゴシック" panose="020B0600070205080204" pitchFamily="34" charset="-128"/>
              </a:rPr>
              <a:t>rhifedd</a:t>
            </a:r>
            <a:r>
              <a:rPr lang="en-GB" altLang="cy-GB" sz="2400" b="1" dirty="0">
                <a:ea typeface="ＭＳ Ｐゴシック" panose="020B0600070205080204" pitchFamily="34" charset="-128"/>
              </a:rPr>
              <a:t>.</a:t>
            </a:r>
          </a:p>
          <a:p>
            <a:r>
              <a:rPr lang="en-GB" altLang="cy-GB" sz="2400" b="1" dirty="0">
                <a:ea typeface="ＭＳ Ｐゴシック" panose="020B0600070205080204" pitchFamily="34" charset="-128"/>
              </a:rPr>
              <a:t>Sut y </a:t>
            </a:r>
            <a:r>
              <a:rPr lang="en-GB" altLang="cy-GB" sz="2400" b="1" dirty="0" err="1">
                <a:ea typeface="ＭＳ Ｐゴシック" panose="020B0600070205080204" pitchFamily="34" charset="-128"/>
              </a:rPr>
              <a:t>gellid</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gwella</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sgiliau</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cymhwysedd</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digidol</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trwy</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eich</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dewis</a:t>
            </a:r>
            <a:r>
              <a:rPr lang="en-GB" altLang="cy-GB" sz="2400" b="1" dirty="0">
                <a:ea typeface="ＭＳ Ｐゴシック" panose="020B0600070205080204" pitchFamily="34" charset="-128"/>
              </a:rPr>
              <a:t> o </a:t>
            </a:r>
            <a:r>
              <a:rPr lang="en-GB" altLang="cy-GB" sz="2400" b="1" dirty="0" err="1">
                <a:ea typeface="ＭＳ Ｐゴシック" panose="020B0600070205080204" pitchFamily="34" charset="-128"/>
              </a:rPr>
              <a:t>adnoddau</a:t>
            </a:r>
            <a:r>
              <a:rPr lang="en-GB" altLang="cy-GB" sz="2400" b="1" dirty="0">
                <a:ea typeface="ＭＳ Ｐゴシック" panose="020B0600070205080204" pitchFamily="34" charset="-128"/>
              </a:rPr>
              <a:t>.</a:t>
            </a:r>
          </a:p>
          <a:p>
            <a:pPr marL="0" indent="0" eaLnBrk="1" hangingPunct="1">
              <a:buNone/>
            </a:pPr>
            <a:endParaRPr lang="en-GB" altLang="cy-GB" sz="2400" b="1" dirty="0">
              <a:ea typeface="ＭＳ Ｐゴシック" panose="020B0600070205080204" pitchFamily="34" charset="-128"/>
            </a:endParaRPr>
          </a:p>
          <a:p>
            <a:pPr marL="0" indent="0" eaLnBrk="1" hangingPunct="1">
              <a:buNone/>
            </a:pPr>
            <a:endParaRPr lang="en-GB" altLang="cy-GB" sz="2400" dirty="0">
              <a:ea typeface="ＭＳ Ｐゴシック" panose="020B0600070205080204" pitchFamily="34" charset="-128"/>
            </a:endParaRPr>
          </a:p>
          <a:p>
            <a:pPr eaLnBrk="1" hangingPunct="1">
              <a:buFont typeface="Wingdings" panose="05000000000000000000" pitchFamily="2" charset="2"/>
              <a:buNone/>
            </a:pPr>
            <a:endParaRPr lang="en-GB" altLang="cy-GB" sz="3200" dirty="0">
              <a:ea typeface="ＭＳ Ｐゴシック" panose="020B0600070205080204" pitchFamily="34" charset="-128"/>
            </a:endParaRPr>
          </a:p>
        </p:txBody>
      </p:sp>
      <p:sp>
        <p:nvSpPr>
          <p:cNvPr id="7171" name="Content Placeholder 3"/>
          <p:cNvSpPr>
            <a:spLocks noGrp="1"/>
          </p:cNvSpPr>
          <p:nvPr>
            <p:ph sz="half" idx="2"/>
          </p:nvPr>
        </p:nvSpPr>
        <p:spPr>
          <a:xfrm>
            <a:off x="4644008" y="1772816"/>
            <a:ext cx="4182616" cy="4752528"/>
          </a:xfrm>
        </p:spPr>
        <p:style>
          <a:lnRef idx="2">
            <a:schemeClr val="accent5"/>
          </a:lnRef>
          <a:fillRef idx="1">
            <a:schemeClr val="lt1"/>
          </a:fillRef>
          <a:effectRef idx="0">
            <a:schemeClr val="accent5"/>
          </a:effectRef>
          <a:fontRef idx="minor">
            <a:schemeClr val="dk1"/>
          </a:fontRef>
        </p:style>
        <p:txBody>
          <a:bodyPr>
            <a:normAutofit/>
          </a:bodyPr>
          <a:lstStyle/>
          <a:p>
            <a:pPr marL="0" indent="0">
              <a:buNone/>
            </a:pPr>
            <a:r>
              <a:rPr lang="en-GB" altLang="cy-GB" sz="2400" b="1" i="1" dirty="0">
                <a:ea typeface="ＭＳ Ｐゴシック" panose="020B0600070205080204" pitchFamily="34" charset="-128"/>
              </a:rPr>
              <a:t>With a partner:</a:t>
            </a:r>
          </a:p>
          <a:p>
            <a:r>
              <a:rPr lang="en-GB" altLang="cy-GB" sz="2400" b="1" i="1" dirty="0">
                <a:ea typeface="ＭＳ Ｐゴシック" panose="020B0600070205080204" pitchFamily="34" charset="-128"/>
              </a:rPr>
              <a:t>Activate your prior knowledge by listing at least 5 stories that could be used as a catalyst to support the development and understanding of </a:t>
            </a:r>
            <a:r>
              <a:rPr lang="en-GB" altLang="cy-GB" sz="2400" b="1" i="1" u="sng" dirty="0">
                <a:ea typeface="ＭＳ Ｐゴシック" panose="020B0600070205080204" pitchFamily="34" charset="-128"/>
              </a:rPr>
              <a:t>both</a:t>
            </a:r>
            <a:r>
              <a:rPr lang="en-GB" altLang="cy-GB" sz="2400" b="1" i="1" dirty="0">
                <a:ea typeface="ＭＳ Ｐゴシック" panose="020B0600070205080204" pitchFamily="34" charset="-128"/>
              </a:rPr>
              <a:t> literacy and numeracy skills.</a:t>
            </a:r>
          </a:p>
          <a:p>
            <a:r>
              <a:rPr lang="en-GB" altLang="cy-GB" sz="2400" b="1" i="1" dirty="0">
                <a:ea typeface="ＭＳ Ｐゴシック" panose="020B0600070205080204" pitchFamily="34" charset="-128"/>
              </a:rPr>
              <a:t>How could digital competence skills be enhanced through your choice of resources.</a:t>
            </a:r>
            <a:endParaRPr lang="en-GB" altLang="cy-GB" sz="2400" i="1" dirty="0">
              <a:ea typeface="ＭＳ Ｐゴシック" panose="020B0600070205080204" pitchFamily="34" charset="-128"/>
            </a:endParaRPr>
          </a:p>
          <a:p>
            <a:endParaRPr lang="en-US" altLang="cy-GB" sz="2400" dirty="0">
              <a:ea typeface="ＭＳ Ｐゴシック" panose="020B0600070205080204" pitchFamily="34" charset="-128"/>
            </a:endParaRPr>
          </a:p>
        </p:txBody>
      </p:sp>
      <p:sp>
        <p:nvSpPr>
          <p:cNvPr id="7172" name="Title 1"/>
          <p:cNvSpPr>
            <a:spLocks noGrp="1"/>
          </p:cNvSpPr>
          <p:nvPr>
            <p:ph type="title"/>
          </p:nvPr>
        </p:nvSpPr>
        <p:spPr>
          <a:xfrm>
            <a:off x="323528" y="306830"/>
            <a:ext cx="8229600" cy="1143000"/>
          </a:xfrm>
        </p:spPr>
        <p:txBody>
          <a:bodyPr>
            <a:normAutofit/>
          </a:bodyPr>
          <a:lstStyle/>
          <a:p>
            <a:r>
              <a:rPr lang="en-GB" altLang="cy-GB" dirty="0" err="1">
                <a:ea typeface="ＭＳ Ｐゴシック" panose="020B0600070205080204" pitchFamily="34" charset="-128"/>
              </a:rPr>
              <a:t>Tasg</a:t>
            </a:r>
            <a:r>
              <a:rPr lang="en-GB" altLang="cy-GB" dirty="0">
                <a:ea typeface="ＭＳ Ｐゴシック" panose="020B0600070205080204" pitchFamily="34" charset="-128"/>
              </a:rPr>
              <a:t>                       </a:t>
            </a:r>
            <a:r>
              <a:rPr lang="en-GB" altLang="cy-GB" b="1" dirty="0">
                <a:ea typeface="ＭＳ Ｐゴシック" panose="020B0600070205080204" pitchFamily="34" charset="-128"/>
              </a:rPr>
              <a:t>Task</a:t>
            </a:r>
            <a:endParaRPr lang="cy-GB" altLang="cy-GB" b="1" dirty="0">
              <a:ea typeface="ＭＳ Ｐゴシック" panose="020B0600070205080204" pitchFamily="34" charset="-128"/>
            </a:endParaRPr>
          </a:p>
        </p:txBody>
      </p:sp>
      <p:pic>
        <p:nvPicPr>
          <p:cNvPr id="3" name="Picture 2" descr="A person and person sitting at a table looking at a piece of paper&#10;&#10;Description automatically generated">
            <a:extLst>
              <a:ext uri="{FF2B5EF4-FFF2-40B4-BE49-F238E27FC236}">
                <a16:creationId xmlns:a16="http://schemas.microsoft.com/office/drawing/2014/main" id="{6CC2F2E9-4EEF-2FCA-A98A-614D2A7F13C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674113" y="263774"/>
            <a:ext cx="1528429" cy="1229112"/>
          </a:xfrm>
          <a:prstGeom prst="rect">
            <a:avLst/>
          </a:prstGeom>
        </p:spPr>
      </p:pic>
    </p:spTree>
    <p:extLst>
      <p:ext uri="{BB962C8B-B14F-4D97-AF65-F5344CB8AC3E}">
        <p14:creationId xmlns:p14="http://schemas.microsoft.com/office/powerpoint/2010/main" val="2872421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sz="half" idx="1"/>
          </p:nvPr>
        </p:nvSpPr>
        <p:spPr>
          <a:xfrm>
            <a:off x="457200" y="1772816"/>
            <a:ext cx="3898776" cy="4752528"/>
          </a:xfrm>
        </p:spPr>
        <p:style>
          <a:lnRef idx="2">
            <a:schemeClr val="accent4"/>
          </a:lnRef>
          <a:fillRef idx="1">
            <a:schemeClr val="lt1"/>
          </a:fillRef>
          <a:effectRef idx="0">
            <a:schemeClr val="accent4"/>
          </a:effectRef>
          <a:fontRef idx="minor">
            <a:schemeClr val="dk1"/>
          </a:fontRef>
        </p:style>
        <p:txBody>
          <a:bodyPr>
            <a:normAutofit/>
          </a:bodyPr>
          <a:lstStyle/>
          <a:p>
            <a:pPr marL="0" indent="0" eaLnBrk="1" hangingPunct="1">
              <a:buNone/>
            </a:pPr>
            <a:r>
              <a:rPr lang="en-GB" altLang="cy-GB" sz="2400" b="1" dirty="0" err="1">
                <a:ea typeface="ＭＳ Ｐゴシック" panose="020B0600070205080204" pitchFamily="34" charset="-128"/>
              </a:rPr>
              <a:t>Rhannwch</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eich</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syniadau</a:t>
            </a:r>
            <a:r>
              <a:rPr lang="en-GB" altLang="cy-GB" sz="2400" b="1" dirty="0">
                <a:ea typeface="ＭＳ Ｐゴシック" panose="020B0600070205080204" pitchFamily="34" charset="-128"/>
              </a:rPr>
              <a:t> gyda </a:t>
            </a:r>
            <a:r>
              <a:rPr lang="en-GB" altLang="cy-GB" sz="2400" b="1" dirty="0" err="1">
                <a:ea typeface="ＭＳ Ｐゴシック" panose="020B0600070205080204" pitchFamily="34" charset="-128"/>
              </a:rPr>
              <a:t>gweddill</a:t>
            </a:r>
            <a:r>
              <a:rPr lang="en-GB" altLang="cy-GB" sz="2400" b="1" dirty="0">
                <a:ea typeface="ＭＳ Ｐゴシック" panose="020B0600070205080204" pitchFamily="34" charset="-128"/>
              </a:rPr>
              <a:t> y </a:t>
            </a:r>
            <a:r>
              <a:rPr lang="en-GB" altLang="cy-GB" sz="2400" b="1" dirty="0" err="1">
                <a:ea typeface="ＭＳ Ｐゴシック" panose="020B0600070205080204" pitchFamily="34" charset="-128"/>
              </a:rPr>
              <a:t>grŵp</a:t>
            </a:r>
            <a:r>
              <a:rPr lang="en-GB" altLang="cy-GB" sz="2400" b="1" dirty="0">
                <a:ea typeface="ＭＳ Ｐゴシック" panose="020B0600070205080204" pitchFamily="34" charset="-128"/>
              </a:rPr>
              <a:t>.</a:t>
            </a:r>
          </a:p>
          <a:p>
            <a:pPr marL="0" indent="0" eaLnBrk="1" hangingPunct="1">
              <a:buNone/>
            </a:pPr>
            <a:endParaRPr lang="en-GB" altLang="cy-GB" sz="2400" b="1" dirty="0">
              <a:ea typeface="ＭＳ Ｐゴシック" panose="020B0600070205080204" pitchFamily="34" charset="-128"/>
            </a:endParaRPr>
          </a:p>
          <a:p>
            <a:pPr marL="0" indent="0" eaLnBrk="1" hangingPunct="1">
              <a:buNone/>
            </a:pPr>
            <a:r>
              <a:rPr lang="en-GB" altLang="cy-GB" sz="2400" b="1" dirty="0" err="1">
                <a:ea typeface="ＭＳ Ｐゴシック" panose="020B0600070205080204" pitchFamily="34" charset="-128"/>
              </a:rPr>
              <a:t>Sylwadau</a:t>
            </a:r>
            <a:r>
              <a:rPr lang="en-GB" altLang="cy-GB" sz="2400" b="1" dirty="0">
                <a:ea typeface="ＭＳ Ｐゴシック" panose="020B0600070205080204" pitchFamily="34" charset="-128"/>
              </a:rPr>
              <a:t>?</a:t>
            </a:r>
          </a:p>
          <a:p>
            <a:pPr marL="0" indent="0" eaLnBrk="1" hangingPunct="1">
              <a:buNone/>
            </a:pPr>
            <a:r>
              <a:rPr lang="en-GB" altLang="cy-GB" sz="2400" b="1" dirty="0" err="1">
                <a:ea typeface="ＭＳ Ｐゴシック" panose="020B0600070205080204" pitchFamily="34" charset="-128"/>
              </a:rPr>
              <a:t>Cwestiynau</a:t>
            </a:r>
            <a:r>
              <a:rPr lang="en-GB" altLang="cy-GB" sz="2400" b="1" dirty="0">
                <a:ea typeface="ＭＳ Ｐゴシック" panose="020B0600070205080204" pitchFamily="34" charset="-128"/>
              </a:rPr>
              <a:t>?</a:t>
            </a:r>
          </a:p>
          <a:p>
            <a:pPr marL="0" indent="0" eaLnBrk="1" hangingPunct="1">
              <a:buNone/>
            </a:pPr>
            <a:r>
              <a:rPr lang="en-GB" altLang="cy-GB" sz="2400" b="1" dirty="0">
                <a:ea typeface="ＭＳ Ｐゴシック" panose="020B0600070205080204" pitchFamily="34" charset="-128"/>
              </a:rPr>
              <a:t>Y </a:t>
            </a:r>
            <a:r>
              <a:rPr lang="en-GB" altLang="cy-GB" sz="2400" b="1" dirty="0" err="1">
                <a:ea typeface="ＭＳ Ｐゴシック" panose="020B0600070205080204" pitchFamily="34" charset="-128"/>
              </a:rPr>
              <a:t>peth</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gorau</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byddaf</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yn</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cymryd</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o’r</a:t>
            </a:r>
            <a:r>
              <a:rPr lang="en-GB" altLang="cy-GB" sz="2400" b="1" dirty="0">
                <a:ea typeface="ＭＳ Ｐゴシック" panose="020B0600070205080204" pitchFamily="34" charset="-128"/>
              </a:rPr>
              <a:t> </a:t>
            </a:r>
            <a:r>
              <a:rPr lang="en-GB" altLang="cy-GB" sz="2400" b="1" dirty="0" err="1">
                <a:ea typeface="ＭＳ Ｐゴシック" panose="020B0600070205080204" pitchFamily="34" charset="-128"/>
              </a:rPr>
              <a:t>sesiwn</a:t>
            </a:r>
            <a:r>
              <a:rPr lang="en-GB" altLang="cy-GB" sz="2400" b="1" dirty="0">
                <a:ea typeface="ＭＳ Ｐゴシック" panose="020B0600070205080204" pitchFamily="34" charset="-128"/>
              </a:rPr>
              <a:t> hon?</a:t>
            </a:r>
          </a:p>
          <a:p>
            <a:pPr marL="0" indent="0" eaLnBrk="1" hangingPunct="1">
              <a:buNone/>
            </a:pPr>
            <a:endParaRPr lang="en-GB" altLang="cy-GB" sz="2400" b="1" dirty="0">
              <a:ea typeface="ＭＳ Ｐゴシック" panose="020B0600070205080204" pitchFamily="34" charset="-128"/>
            </a:endParaRPr>
          </a:p>
          <a:p>
            <a:pPr marL="0" indent="0" eaLnBrk="1" hangingPunct="1">
              <a:buNone/>
            </a:pPr>
            <a:endParaRPr lang="en-GB" altLang="cy-GB" sz="2400" dirty="0">
              <a:ea typeface="ＭＳ Ｐゴシック" panose="020B0600070205080204" pitchFamily="34" charset="-128"/>
            </a:endParaRPr>
          </a:p>
          <a:p>
            <a:pPr eaLnBrk="1" hangingPunct="1">
              <a:buFont typeface="Wingdings" panose="05000000000000000000" pitchFamily="2" charset="2"/>
              <a:buNone/>
            </a:pPr>
            <a:endParaRPr lang="en-GB" altLang="cy-GB" sz="3200" dirty="0">
              <a:ea typeface="ＭＳ Ｐゴシック" panose="020B0600070205080204" pitchFamily="34" charset="-128"/>
            </a:endParaRPr>
          </a:p>
        </p:txBody>
      </p:sp>
      <p:sp>
        <p:nvSpPr>
          <p:cNvPr id="7171" name="Content Placeholder 3"/>
          <p:cNvSpPr>
            <a:spLocks noGrp="1"/>
          </p:cNvSpPr>
          <p:nvPr>
            <p:ph sz="half" idx="2"/>
          </p:nvPr>
        </p:nvSpPr>
        <p:spPr>
          <a:xfrm>
            <a:off x="4644008" y="1772816"/>
            <a:ext cx="4182616" cy="4752528"/>
          </a:xfrm>
        </p:spPr>
        <p:style>
          <a:lnRef idx="2">
            <a:schemeClr val="accent5"/>
          </a:lnRef>
          <a:fillRef idx="1">
            <a:schemeClr val="lt1"/>
          </a:fillRef>
          <a:effectRef idx="0">
            <a:schemeClr val="accent5"/>
          </a:effectRef>
          <a:fontRef idx="minor">
            <a:schemeClr val="dk1"/>
          </a:fontRef>
        </p:style>
        <p:txBody>
          <a:bodyPr>
            <a:normAutofit/>
          </a:bodyPr>
          <a:lstStyle/>
          <a:p>
            <a:pPr marL="0" indent="0">
              <a:buNone/>
            </a:pPr>
            <a:r>
              <a:rPr lang="en-GB" altLang="cy-GB" sz="2400" b="1" i="1" dirty="0">
                <a:ea typeface="ＭＳ Ｐゴシック" panose="020B0600070205080204" pitchFamily="34" charset="-128"/>
              </a:rPr>
              <a:t>Share your thoughts with the rest of the group.</a:t>
            </a:r>
          </a:p>
          <a:p>
            <a:pPr marL="0" indent="0">
              <a:buNone/>
            </a:pPr>
            <a:endParaRPr lang="en-GB" altLang="cy-GB" sz="2400" b="1" i="1" dirty="0">
              <a:ea typeface="ＭＳ Ｐゴシック" panose="020B0600070205080204" pitchFamily="34" charset="-128"/>
            </a:endParaRPr>
          </a:p>
          <a:p>
            <a:pPr marL="0" indent="0">
              <a:buNone/>
            </a:pPr>
            <a:r>
              <a:rPr lang="en-GB" altLang="cy-GB" sz="2400" b="1" i="1" dirty="0">
                <a:ea typeface="ＭＳ Ｐゴシック" panose="020B0600070205080204" pitchFamily="34" charset="-128"/>
              </a:rPr>
              <a:t>Comments?</a:t>
            </a:r>
          </a:p>
          <a:p>
            <a:pPr marL="0" indent="0">
              <a:buNone/>
            </a:pPr>
            <a:r>
              <a:rPr lang="en-GB" altLang="cy-GB" sz="2400" b="1" i="1" dirty="0">
                <a:ea typeface="ＭＳ Ｐゴシック" panose="020B0600070205080204" pitchFamily="34" charset="-128"/>
              </a:rPr>
              <a:t>Questions?</a:t>
            </a:r>
          </a:p>
          <a:p>
            <a:pPr marL="0" indent="0">
              <a:buNone/>
            </a:pPr>
            <a:r>
              <a:rPr lang="en-GB" altLang="cy-GB" sz="2400" b="1" i="1" dirty="0">
                <a:ea typeface="ＭＳ Ｐゴシック" panose="020B0600070205080204" pitchFamily="34" charset="-128"/>
              </a:rPr>
              <a:t>Top take-away from this session?</a:t>
            </a:r>
            <a:endParaRPr lang="en-GB" altLang="cy-GB" sz="2400" i="1" dirty="0">
              <a:ea typeface="ＭＳ Ｐゴシック" panose="020B0600070205080204" pitchFamily="34" charset="-128"/>
            </a:endParaRPr>
          </a:p>
          <a:p>
            <a:endParaRPr lang="en-US" altLang="cy-GB" sz="2400" dirty="0">
              <a:ea typeface="ＭＳ Ｐゴシック" panose="020B0600070205080204" pitchFamily="34" charset="-128"/>
            </a:endParaRPr>
          </a:p>
        </p:txBody>
      </p:sp>
      <p:sp>
        <p:nvSpPr>
          <p:cNvPr id="7172" name="Title 1"/>
          <p:cNvSpPr>
            <a:spLocks noGrp="1"/>
          </p:cNvSpPr>
          <p:nvPr>
            <p:ph type="title"/>
          </p:nvPr>
        </p:nvSpPr>
        <p:spPr>
          <a:xfrm>
            <a:off x="323528" y="306830"/>
            <a:ext cx="8229600" cy="1143000"/>
          </a:xfrm>
        </p:spPr>
        <p:txBody>
          <a:bodyPr>
            <a:normAutofit/>
          </a:bodyPr>
          <a:lstStyle/>
          <a:p>
            <a:r>
              <a:rPr lang="en-GB" altLang="cy-GB" dirty="0" err="1">
                <a:ea typeface="ＭＳ Ｐゴシック" panose="020B0600070205080204" pitchFamily="34" charset="-128"/>
              </a:rPr>
              <a:t>Adborth</a:t>
            </a:r>
            <a:r>
              <a:rPr lang="en-GB" altLang="cy-GB" dirty="0">
                <a:ea typeface="ＭＳ Ｐゴシック" panose="020B0600070205080204" pitchFamily="34" charset="-128"/>
              </a:rPr>
              <a:t>                       </a:t>
            </a:r>
            <a:r>
              <a:rPr lang="en-GB" altLang="cy-GB" b="1" dirty="0">
                <a:ea typeface="ＭＳ Ｐゴシック" panose="020B0600070205080204" pitchFamily="34" charset="-128"/>
              </a:rPr>
              <a:t>Feedback</a:t>
            </a:r>
            <a:endParaRPr lang="cy-GB" altLang="cy-GB" b="1" dirty="0">
              <a:ea typeface="ＭＳ Ｐゴシック" panose="020B0600070205080204" pitchFamily="34" charset="-128"/>
            </a:endParaRPr>
          </a:p>
        </p:txBody>
      </p:sp>
      <p:pic>
        <p:nvPicPr>
          <p:cNvPr id="3" name="Picture 2" descr="A person and person sitting at a table looking at a piece of paper&#10;&#10;Description automatically generated">
            <a:extLst>
              <a:ext uri="{FF2B5EF4-FFF2-40B4-BE49-F238E27FC236}">
                <a16:creationId xmlns:a16="http://schemas.microsoft.com/office/drawing/2014/main" id="{6CC2F2E9-4EEF-2FCA-A98A-614D2A7F13C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674113" y="263774"/>
            <a:ext cx="1528429" cy="1229112"/>
          </a:xfrm>
          <a:prstGeom prst="rect">
            <a:avLst/>
          </a:prstGeom>
        </p:spPr>
      </p:pic>
      <p:pic>
        <p:nvPicPr>
          <p:cNvPr id="4" name="Picture 3" descr="A group of people holding up colorful speech bubbles&#10;&#10;Description automatically generated">
            <a:extLst>
              <a:ext uri="{FF2B5EF4-FFF2-40B4-BE49-F238E27FC236}">
                <a16:creationId xmlns:a16="http://schemas.microsoft.com/office/drawing/2014/main" id="{8CC517A3-285C-CA13-0574-160BEACD546F}"/>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88216" y="4930040"/>
            <a:ext cx="2315632" cy="1466528"/>
          </a:xfrm>
          <a:prstGeom prst="rect">
            <a:avLst/>
          </a:prstGeom>
        </p:spPr>
      </p:pic>
      <p:pic>
        <p:nvPicPr>
          <p:cNvPr id="5" name="Picture 4" descr="A group of people holding up colorful speech bubbles&#10;&#10;Description automatically generated">
            <a:extLst>
              <a:ext uri="{FF2B5EF4-FFF2-40B4-BE49-F238E27FC236}">
                <a16:creationId xmlns:a16="http://schemas.microsoft.com/office/drawing/2014/main" id="{C2675CD2-138E-AF7F-C58C-AC22122D9EA7}"/>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80112" y="4949167"/>
            <a:ext cx="2232248" cy="1413720"/>
          </a:xfrm>
          <a:prstGeom prst="rect">
            <a:avLst/>
          </a:prstGeom>
        </p:spPr>
      </p:pic>
    </p:spTree>
    <p:extLst>
      <p:ext uri="{BB962C8B-B14F-4D97-AF65-F5344CB8AC3E}">
        <p14:creationId xmlns:p14="http://schemas.microsoft.com/office/powerpoint/2010/main" val="3068879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71E5BCA7E29E442ACEA7DE787893430" ma:contentTypeVersion="6" ma:contentTypeDescription="Create a new document." ma:contentTypeScope="" ma:versionID="96b96694c5b529937d2438159ba0870b">
  <xsd:schema xmlns:xsd="http://www.w3.org/2001/XMLSchema" xmlns:xs="http://www.w3.org/2001/XMLSchema" xmlns:p="http://schemas.microsoft.com/office/2006/metadata/properties" xmlns:ns2="a4c544ec-8a57-4b04-9908-10cfc1a3d94b" xmlns:ns3="ad2e13bf-badd-4d45-afe1-83b4a166ce96" targetNamespace="http://schemas.microsoft.com/office/2006/metadata/properties" ma:root="true" ma:fieldsID="8f43375640730a6051becd15d454715b" ns2:_="" ns3:_="">
    <xsd:import namespace="a4c544ec-8a57-4b04-9908-10cfc1a3d94b"/>
    <xsd:import namespace="ad2e13bf-badd-4d45-afe1-83b4a166ce9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c544ec-8a57-4b04-9908-10cfc1a3d9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2e13bf-badd-4d45-afe1-83b4a166ce9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ad2e13bf-badd-4d45-afe1-83b4a166ce96">
      <UserInfo>
        <DisplayName>Sue Ainsworth</DisplayName>
        <AccountId>12</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DE241F-243F-4C29-9058-6ABA8FCC16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c544ec-8a57-4b04-9908-10cfc1a3d94b"/>
    <ds:schemaRef ds:uri="ad2e13bf-badd-4d45-afe1-83b4a166ce9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516FF2D-772E-468A-9F69-522155E855F8}">
  <ds:schemaRefs>
    <ds:schemaRef ds:uri="http://schemas.microsoft.com/office/2006/metadata/properties"/>
    <ds:schemaRef ds:uri="http://schemas.microsoft.com/office/infopath/2007/PartnerControls"/>
    <ds:schemaRef ds:uri="ad2e13bf-badd-4d45-afe1-83b4a166ce96"/>
  </ds:schemaRefs>
</ds:datastoreItem>
</file>

<file path=customXml/itemProps3.xml><?xml version="1.0" encoding="utf-8"?>
<ds:datastoreItem xmlns:ds="http://schemas.openxmlformats.org/officeDocument/2006/customXml" ds:itemID="{E8002065-A566-4F12-8C67-4D3A60918C6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2409</TotalTime>
  <Words>873</Words>
  <Application>Microsoft Office PowerPoint</Application>
  <PresentationFormat>On-screen Show (4:3)</PresentationFormat>
  <Paragraphs>189</Paragraphs>
  <Slides>16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ＭＳ Ｐゴシック</vt:lpstr>
      <vt:lpstr>robotobold</vt:lpstr>
      <vt:lpstr>robotoregular</vt:lpstr>
      <vt:lpstr>Arial</vt:lpstr>
      <vt:lpstr>Calibri</vt:lpstr>
      <vt:lpstr>Segoe UI</vt:lpstr>
      <vt:lpstr>Wingdings</vt:lpstr>
      <vt:lpstr>Office Theme</vt:lpstr>
      <vt:lpstr>ECES5022C  Y Tri R The Three Rs </vt:lpstr>
      <vt:lpstr>Beth yw’r Tri R? What are the Three Rs? </vt:lpstr>
      <vt:lpstr>Amcan y Modiwl / Module Aims </vt:lpstr>
      <vt:lpstr>Deilliannau Dysgu       Learning Outcomes</vt:lpstr>
      <vt:lpstr>Deilliannau Dysgu       Learning Outcomes</vt:lpstr>
      <vt:lpstr>Deilliannau Dysgu       Learning Outcomes</vt:lpstr>
      <vt:lpstr>Asesiad y Modiwl       Module Assessment</vt:lpstr>
      <vt:lpstr>Asesiad y Modiwl            Module Assessment</vt:lpstr>
      <vt:lpstr>Astudiaeth Achos?       Case Study?</vt:lpstr>
      <vt:lpstr>Traws-gwricwlaidd?       Cross-curricular?</vt:lpstr>
      <vt:lpstr>Traws-gwricwlaidd?       Cross-curricular?</vt:lpstr>
      <vt:lpstr>Sgiliau Llythrennedd?                        Literacy Skills?</vt:lpstr>
      <vt:lpstr>Sgiliau Rhifedd?                      Numeracy Skills?</vt:lpstr>
      <vt:lpstr>Sgiliau Cymhwysedd Digidol? Digital Competence Skills?</vt:lpstr>
      <vt:lpstr>Tasg                       Task</vt:lpstr>
      <vt:lpstr>Adborth                       Feedback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SJEU5002/C  All Means All: Inclusive Education  Pawb yn golygu Pawb: Addysg Cynhwysol</dc:title>
  <dc:creator>Sarah Stewart</dc:creator>
  <cp:lastModifiedBy>Helen A Griffiths</cp:lastModifiedBy>
  <cp:revision>190</cp:revision>
  <dcterms:created xsi:type="dcterms:W3CDTF">2017-08-03T07:47:10Z</dcterms:created>
  <dcterms:modified xsi:type="dcterms:W3CDTF">2026-09-29T14:04:15Z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0x010100F71E5BCA7E29E442ACEA7DE787893430</vt:lpwstr>
  </property>
</Properties>
</file>