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7" r:id="rId6"/>
    <p:sldId id="259" r:id="rId7"/>
    <p:sldId id="260" r:id="rId8"/>
    <p:sldId id="263" r:id="rId9"/>
    <p:sldId id="266" r:id="rId10"/>
    <p:sldId id="265" r:id="rId11"/>
    <p:sldId id="270" r:id="rId12"/>
    <p:sldId id="264" r:id="rId13"/>
    <p:sldId id="268" r:id="rId14"/>
    <p:sldId id="271" r:id="rId15"/>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7B6D2D-21F2-4F6F-A2A0-EB6948ECAB27}" type="doc">
      <dgm:prSet loTypeId="urn:microsoft.com/office/officeart/2005/8/layout/cycle6" loCatId="cycle" qsTypeId="urn:microsoft.com/office/officeart/2005/8/quickstyle/simple3" qsCatId="simple" csTypeId="urn:microsoft.com/office/officeart/2005/8/colors/colorful5" csCatId="colorful" phldr="1"/>
      <dgm:spPr/>
      <dgm:t>
        <a:bodyPr/>
        <a:lstStyle/>
        <a:p>
          <a:endParaRPr lang="en-US"/>
        </a:p>
      </dgm:t>
    </dgm:pt>
    <dgm:pt modelId="{ACFD54F9-185F-44B0-8F31-70ED696BB148}">
      <dgm:prSet/>
      <dgm:spPr/>
      <dgm:t>
        <a:bodyPr/>
        <a:lstStyle/>
        <a:p>
          <a:r>
            <a:rPr lang="en-GB"/>
            <a:t>Gay marriage</a:t>
          </a:r>
          <a:endParaRPr lang="en-US"/>
        </a:p>
      </dgm:t>
    </dgm:pt>
    <dgm:pt modelId="{1FAD1DD4-A57F-43A9-BDCF-0B1583F0D98B}" type="parTrans" cxnId="{2B860E64-020C-4EFE-B972-398F5DB69910}">
      <dgm:prSet/>
      <dgm:spPr/>
      <dgm:t>
        <a:bodyPr/>
        <a:lstStyle/>
        <a:p>
          <a:endParaRPr lang="en-US"/>
        </a:p>
      </dgm:t>
    </dgm:pt>
    <dgm:pt modelId="{F55201C2-22D2-49EB-9B90-D9D37E1FB0B4}" type="sibTrans" cxnId="{2B860E64-020C-4EFE-B972-398F5DB69910}">
      <dgm:prSet/>
      <dgm:spPr/>
      <dgm:t>
        <a:bodyPr/>
        <a:lstStyle/>
        <a:p>
          <a:endParaRPr lang="en-US"/>
        </a:p>
      </dgm:t>
    </dgm:pt>
    <dgm:pt modelId="{922B354D-8450-4A31-9FE6-668D6FB33951}">
      <dgm:prSet/>
      <dgm:spPr/>
      <dgm:t>
        <a:bodyPr/>
        <a:lstStyle/>
        <a:p>
          <a:r>
            <a:rPr lang="en-GB"/>
            <a:t>Gay adoption rights</a:t>
          </a:r>
          <a:endParaRPr lang="en-US"/>
        </a:p>
      </dgm:t>
    </dgm:pt>
    <dgm:pt modelId="{10077DCB-3922-4E80-BA8C-08525DC73909}" type="parTrans" cxnId="{FBE24B4D-E079-465F-8541-A3E696ACD09A}">
      <dgm:prSet/>
      <dgm:spPr/>
      <dgm:t>
        <a:bodyPr/>
        <a:lstStyle/>
        <a:p>
          <a:endParaRPr lang="en-US"/>
        </a:p>
      </dgm:t>
    </dgm:pt>
    <dgm:pt modelId="{564383FF-E930-4C31-8EFB-232BE6B4613E}" type="sibTrans" cxnId="{FBE24B4D-E079-465F-8541-A3E696ACD09A}">
      <dgm:prSet/>
      <dgm:spPr/>
      <dgm:t>
        <a:bodyPr/>
        <a:lstStyle/>
        <a:p>
          <a:endParaRPr lang="en-US"/>
        </a:p>
      </dgm:t>
    </dgm:pt>
    <dgm:pt modelId="{B5B58C4D-7AF3-4C74-9CEB-66BB0A745D74}">
      <dgm:prSet/>
      <dgm:spPr/>
      <dgm:t>
        <a:bodyPr/>
        <a:lstStyle/>
        <a:p>
          <a:r>
            <a:rPr lang="en-GB" dirty="0"/>
            <a:t>Equality Act 2010 </a:t>
          </a:r>
          <a:endParaRPr lang="en-US" dirty="0"/>
        </a:p>
      </dgm:t>
    </dgm:pt>
    <dgm:pt modelId="{B1FCF2B8-5B13-40A8-9544-AB8950657440}" type="parTrans" cxnId="{3C807157-88ED-43CF-BB00-019B01EF01A6}">
      <dgm:prSet/>
      <dgm:spPr/>
      <dgm:t>
        <a:bodyPr/>
        <a:lstStyle/>
        <a:p>
          <a:endParaRPr lang="en-US"/>
        </a:p>
      </dgm:t>
    </dgm:pt>
    <dgm:pt modelId="{F90D235E-7B1F-4FC3-A07E-94285ECBBB2C}" type="sibTrans" cxnId="{3C807157-88ED-43CF-BB00-019B01EF01A6}">
      <dgm:prSet/>
      <dgm:spPr/>
      <dgm:t>
        <a:bodyPr/>
        <a:lstStyle/>
        <a:p>
          <a:endParaRPr lang="en-US"/>
        </a:p>
      </dgm:t>
    </dgm:pt>
    <dgm:pt modelId="{5FB42A9B-6C0D-407F-883A-671549EBEB59}">
      <dgm:prSet/>
      <dgm:spPr/>
      <dgm:t>
        <a:bodyPr/>
        <a:lstStyle/>
        <a:p>
          <a:r>
            <a:rPr lang="en-GB"/>
            <a:t>Education</a:t>
          </a:r>
          <a:endParaRPr lang="en-US"/>
        </a:p>
      </dgm:t>
    </dgm:pt>
    <dgm:pt modelId="{65F0D2A2-8C5E-484D-882D-11D936CFA905}" type="parTrans" cxnId="{27F587FA-C810-4291-964A-E20C64876391}">
      <dgm:prSet/>
      <dgm:spPr/>
      <dgm:t>
        <a:bodyPr/>
        <a:lstStyle/>
        <a:p>
          <a:endParaRPr lang="en-US"/>
        </a:p>
      </dgm:t>
    </dgm:pt>
    <dgm:pt modelId="{96190C4C-26C0-4440-A781-948BF9CB6782}" type="sibTrans" cxnId="{27F587FA-C810-4291-964A-E20C64876391}">
      <dgm:prSet/>
      <dgm:spPr/>
      <dgm:t>
        <a:bodyPr/>
        <a:lstStyle/>
        <a:p>
          <a:endParaRPr lang="en-US"/>
        </a:p>
      </dgm:t>
    </dgm:pt>
    <dgm:pt modelId="{37CC2C62-B7BA-44ED-A790-0F1454848622}">
      <dgm:prSet/>
      <dgm:spPr/>
      <dgm:t>
        <a:bodyPr/>
        <a:lstStyle/>
        <a:p>
          <a:r>
            <a:rPr lang="en-GB" dirty="0"/>
            <a:t>Military </a:t>
          </a:r>
          <a:endParaRPr lang="en-US" dirty="0"/>
        </a:p>
      </dgm:t>
    </dgm:pt>
    <dgm:pt modelId="{62E0F072-53F3-4928-9B00-9F45C3E2DE89}" type="parTrans" cxnId="{6E870BAB-51B2-43FD-9DBD-24C31CFB04FA}">
      <dgm:prSet/>
      <dgm:spPr/>
      <dgm:t>
        <a:bodyPr/>
        <a:lstStyle/>
        <a:p>
          <a:endParaRPr lang="en-US"/>
        </a:p>
      </dgm:t>
    </dgm:pt>
    <dgm:pt modelId="{D845D11A-069B-4BD9-BA98-12BAB64D3B91}" type="sibTrans" cxnId="{6E870BAB-51B2-43FD-9DBD-24C31CFB04FA}">
      <dgm:prSet/>
      <dgm:spPr/>
      <dgm:t>
        <a:bodyPr/>
        <a:lstStyle/>
        <a:p>
          <a:endParaRPr lang="en-US"/>
        </a:p>
      </dgm:t>
    </dgm:pt>
    <dgm:pt modelId="{CDB6778A-B7CE-4D32-B309-E9FA08DCD1D9}">
      <dgm:prSet/>
      <dgm:spPr/>
      <dgm:t>
        <a:bodyPr/>
        <a:lstStyle/>
        <a:p>
          <a:r>
            <a:rPr lang="en-US" dirty="0"/>
            <a:t>Gender recognition Act 2004 </a:t>
          </a:r>
        </a:p>
      </dgm:t>
    </dgm:pt>
    <dgm:pt modelId="{A8D236C5-6E38-4BC3-9424-F0DF6CACAE5F}" type="parTrans" cxnId="{210288FE-41FE-4B35-A60B-A78F74F8FC0F}">
      <dgm:prSet/>
      <dgm:spPr/>
      <dgm:t>
        <a:bodyPr/>
        <a:lstStyle/>
        <a:p>
          <a:endParaRPr lang="en-GB"/>
        </a:p>
      </dgm:t>
    </dgm:pt>
    <dgm:pt modelId="{4727E2F6-36EA-433B-A10F-05EE8CA4F2A8}" type="sibTrans" cxnId="{210288FE-41FE-4B35-A60B-A78F74F8FC0F}">
      <dgm:prSet/>
      <dgm:spPr/>
      <dgm:t>
        <a:bodyPr/>
        <a:lstStyle/>
        <a:p>
          <a:endParaRPr lang="en-GB"/>
        </a:p>
      </dgm:t>
    </dgm:pt>
    <dgm:pt modelId="{3D404AC1-F5FC-4C2C-97D6-26AFCF14244C}" type="pres">
      <dgm:prSet presAssocID="{A37B6D2D-21F2-4F6F-A2A0-EB6948ECAB27}" presName="cycle" presStyleCnt="0">
        <dgm:presLayoutVars>
          <dgm:dir/>
          <dgm:resizeHandles val="exact"/>
        </dgm:presLayoutVars>
      </dgm:prSet>
      <dgm:spPr/>
    </dgm:pt>
    <dgm:pt modelId="{FCB01BD4-C8D2-4AD7-8E02-DE569051E179}" type="pres">
      <dgm:prSet presAssocID="{ACFD54F9-185F-44B0-8F31-70ED696BB148}" presName="node" presStyleLbl="node1" presStyleIdx="0" presStyleCnt="6" custRadScaleRad="100552" custRadScaleInc="2237">
        <dgm:presLayoutVars>
          <dgm:bulletEnabled val="1"/>
        </dgm:presLayoutVars>
      </dgm:prSet>
      <dgm:spPr/>
    </dgm:pt>
    <dgm:pt modelId="{A37E8833-6B41-4A8D-A749-C2EDFE81740F}" type="pres">
      <dgm:prSet presAssocID="{ACFD54F9-185F-44B0-8F31-70ED696BB148}" presName="spNode" presStyleCnt="0"/>
      <dgm:spPr/>
    </dgm:pt>
    <dgm:pt modelId="{A8F3374F-7FC1-473B-A0CE-D4EF052BCC2B}" type="pres">
      <dgm:prSet presAssocID="{F55201C2-22D2-49EB-9B90-D9D37E1FB0B4}" presName="sibTrans" presStyleLbl="sibTrans1D1" presStyleIdx="0" presStyleCnt="6"/>
      <dgm:spPr/>
    </dgm:pt>
    <dgm:pt modelId="{2818624D-1B85-4D58-BEE1-89B477BA1FC8}" type="pres">
      <dgm:prSet presAssocID="{922B354D-8450-4A31-9FE6-668D6FB33951}" presName="node" presStyleLbl="node1" presStyleIdx="1" presStyleCnt="6">
        <dgm:presLayoutVars>
          <dgm:bulletEnabled val="1"/>
        </dgm:presLayoutVars>
      </dgm:prSet>
      <dgm:spPr/>
    </dgm:pt>
    <dgm:pt modelId="{9A7560B2-F0B6-4D53-B21D-69C9E8E7DCEF}" type="pres">
      <dgm:prSet presAssocID="{922B354D-8450-4A31-9FE6-668D6FB33951}" presName="spNode" presStyleCnt="0"/>
      <dgm:spPr/>
    </dgm:pt>
    <dgm:pt modelId="{6B32C04B-F3A6-4950-B764-ABA8ED1D124C}" type="pres">
      <dgm:prSet presAssocID="{564383FF-E930-4C31-8EFB-232BE6B4613E}" presName="sibTrans" presStyleLbl="sibTrans1D1" presStyleIdx="1" presStyleCnt="6"/>
      <dgm:spPr/>
    </dgm:pt>
    <dgm:pt modelId="{2F9863FB-B48D-4C92-9938-C71F47225A1B}" type="pres">
      <dgm:prSet presAssocID="{B5B58C4D-7AF3-4C74-9CEB-66BB0A745D74}" presName="node" presStyleLbl="node1" presStyleIdx="2" presStyleCnt="6">
        <dgm:presLayoutVars>
          <dgm:bulletEnabled val="1"/>
        </dgm:presLayoutVars>
      </dgm:prSet>
      <dgm:spPr/>
    </dgm:pt>
    <dgm:pt modelId="{63D376E2-BCAC-4981-B8D1-717C3CC4BAAA}" type="pres">
      <dgm:prSet presAssocID="{B5B58C4D-7AF3-4C74-9CEB-66BB0A745D74}" presName="spNode" presStyleCnt="0"/>
      <dgm:spPr/>
    </dgm:pt>
    <dgm:pt modelId="{9C120BF5-C894-46F1-B2F7-00D675B1726E}" type="pres">
      <dgm:prSet presAssocID="{F90D235E-7B1F-4FC3-A07E-94285ECBBB2C}" presName="sibTrans" presStyleLbl="sibTrans1D1" presStyleIdx="2" presStyleCnt="6"/>
      <dgm:spPr/>
    </dgm:pt>
    <dgm:pt modelId="{8097272F-BCAA-4586-9345-3C41AA2EE9A9}" type="pres">
      <dgm:prSet presAssocID="{5FB42A9B-6C0D-407F-883A-671549EBEB59}" presName="node" presStyleLbl="node1" presStyleIdx="3" presStyleCnt="6" custRadScaleRad="101572" custRadScaleInc="-2614">
        <dgm:presLayoutVars>
          <dgm:bulletEnabled val="1"/>
        </dgm:presLayoutVars>
      </dgm:prSet>
      <dgm:spPr/>
    </dgm:pt>
    <dgm:pt modelId="{4D4DF041-6307-4BDA-A89C-5EE224A0C978}" type="pres">
      <dgm:prSet presAssocID="{5FB42A9B-6C0D-407F-883A-671549EBEB59}" presName="spNode" presStyleCnt="0"/>
      <dgm:spPr/>
    </dgm:pt>
    <dgm:pt modelId="{88B9F60B-7DE3-4646-BC51-3D20252D2C34}" type="pres">
      <dgm:prSet presAssocID="{96190C4C-26C0-4440-A781-948BF9CB6782}" presName="sibTrans" presStyleLbl="sibTrans1D1" presStyleIdx="3" presStyleCnt="6"/>
      <dgm:spPr/>
    </dgm:pt>
    <dgm:pt modelId="{8AA68579-0F65-4998-9FAF-171A17F2D2AE}" type="pres">
      <dgm:prSet presAssocID="{37CC2C62-B7BA-44ED-A790-0F1454848622}" presName="node" presStyleLbl="node1" presStyleIdx="4" presStyleCnt="6">
        <dgm:presLayoutVars>
          <dgm:bulletEnabled val="1"/>
        </dgm:presLayoutVars>
      </dgm:prSet>
      <dgm:spPr/>
    </dgm:pt>
    <dgm:pt modelId="{E2189517-C88C-46C2-B34D-F2879171C5DE}" type="pres">
      <dgm:prSet presAssocID="{37CC2C62-B7BA-44ED-A790-0F1454848622}" presName="spNode" presStyleCnt="0"/>
      <dgm:spPr/>
    </dgm:pt>
    <dgm:pt modelId="{68887538-7D7F-45BE-B136-9BFCFC516DAE}" type="pres">
      <dgm:prSet presAssocID="{D845D11A-069B-4BD9-BA98-12BAB64D3B91}" presName="sibTrans" presStyleLbl="sibTrans1D1" presStyleIdx="4" presStyleCnt="6"/>
      <dgm:spPr/>
    </dgm:pt>
    <dgm:pt modelId="{50258757-98FB-4C16-8574-ECC9F40FBBD0}" type="pres">
      <dgm:prSet presAssocID="{CDB6778A-B7CE-4D32-B309-E9FA08DCD1D9}" presName="node" presStyleLbl="node1" presStyleIdx="5" presStyleCnt="6">
        <dgm:presLayoutVars>
          <dgm:bulletEnabled val="1"/>
        </dgm:presLayoutVars>
      </dgm:prSet>
      <dgm:spPr/>
    </dgm:pt>
    <dgm:pt modelId="{87391851-E47C-4D8E-BE4E-3790B1E89C07}" type="pres">
      <dgm:prSet presAssocID="{CDB6778A-B7CE-4D32-B309-E9FA08DCD1D9}" presName="spNode" presStyleCnt="0"/>
      <dgm:spPr/>
    </dgm:pt>
    <dgm:pt modelId="{215FC244-279D-45C7-B2CE-6A1B62CBA58A}" type="pres">
      <dgm:prSet presAssocID="{4727E2F6-36EA-433B-A10F-05EE8CA4F2A8}" presName="sibTrans" presStyleLbl="sibTrans1D1" presStyleIdx="5" presStyleCnt="6"/>
      <dgm:spPr/>
    </dgm:pt>
  </dgm:ptLst>
  <dgm:cxnLst>
    <dgm:cxn modelId="{F4FEA40B-2620-4FE8-8CB5-19BBE98B7D1F}" type="presOf" srcId="{564383FF-E930-4C31-8EFB-232BE6B4613E}" destId="{6B32C04B-F3A6-4950-B764-ABA8ED1D124C}" srcOrd="0" destOrd="0" presId="urn:microsoft.com/office/officeart/2005/8/layout/cycle6"/>
    <dgm:cxn modelId="{C6BCB629-F220-4617-BB09-3FBEAED0DF2A}" type="presOf" srcId="{922B354D-8450-4A31-9FE6-668D6FB33951}" destId="{2818624D-1B85-4D58-BEE1-89B477BA1FC8}" srcOrd="0" destOrd="0" presId="urn:microsoft.com/office/officeart/2005/8/layout/cycle6"/>
    <dgm:cxn modelId="{FF9DD333-22D8-425F-8CDC-2D1C70B4350D}" type="presOf" srcId="{ACFD54F9-185F-44B0-8F31-70ED696BB148}" destId="{FCB01BD4-C8D2-4AD7-8E02-DE569051E179}" srcOrd="0" destOrd="0" presId="urn:microsoft.com/office/officeart/2005/8/layout/cycle6"/>
    <dgm:cxn modelId="{2666D75D-E330-4158-8C1F-8FEE87C00D0F}" type="presOf" srcId="{F90D235E-7B1F-4FC3-A07E-94285ECBBB2C}" destId="{9C120BF5-C894-46F1-B2F7-00D675B1726E}" srcOrd="0" destOrd="0" presId="urn:microsoft.com/office/officeart/2005/8/layout/cycle6"/>
    <dgm:cxn modelId="{9EBEFC42-DB30-419D-A833-43564E10C255}" type="presOf" srcId="{5FB42A9B-6C0D-407F-883A-671549EBEB59}" destId="{8097272F-BCAA-4586-9345-3C41AA2EE9A9}" srcOrd="0" destOrd="0" presId="urn:microsoft.com/office/officeart/2005/8/layout/cycle6"/>
    <dgm:cxn modelId="{C672EA43-7D71-46A4-A63B-7F7C68FBDBB9}" type="presOf" srcId="{37CC2C62-B7BA-44ED-A790-0F1454848622}" destId="{8AA68579-0F65-4998-9FAF-171A17F2D2AE}" srcOrd="0" destOrd="0" presId="urn:microsoft.com/office/officeart/2005/8/layout/cycle6"/>
    <dgm:cxn modelId="{2B860E64-020C-4EFE-B972-398F5DB69910}" srcId="{A37B6D2D-21F2-4F6F-A2A0-EB6948ECAB27}" destId="{ACFD54F9-185F-44B0-8F31-70ED696BB148}" srcOrd="0" destOrd="0" parTransId="{1FAD1DD4-A57F-43A9-BDCF-0B1583F0D98B}" sibTransId="{F55201C2-22D2-49EB-9B90-D9D37E1FB0B4}"/>
    <dgm:cxn modelId="{57C6906B-548F-4B8A-88F8-06FAF7B0BAE5}" type="presOf" srcId="{A37B6D2D-21F2-4F6F-A2A0-EB6948ECAB27}" destId="{3D404AC1-F5FC-4C2C-97D6-26AFCF14244C}" srcOrd="0" destOrd="0" presId="urn:microsoft.com/office/officeart/2005/8/layout/cycle6"/>
    <dgm:cxn modelId="{FBE24B4D-E079-465F-8541-A3E696ACD09A}" srcId="{A37B6D2D-21F2-4F6F-A2A0-EB6948ECAB27}" destId="{922B354D-8450-4A31-9FE6-668D6FB33951}" srcOrd="1" destOrd="0" parTransId="{10077DCB-3922-4E80-BA8C-08525DC73909}" sibTransId="{564383FF-E930-4C31-8EFB-232BE6B4613E}"/>
    <dgm:cxn modelId="{6667EC74-8917-4CD9-B085-5AD40FAFE627}" type="presOf" srcId="{CDB6778A-B7CE-4D32-B309-E9FA08DCD1D9}" destId="{50258757-98FB-4C16-8574-ECC9F40FBBD0}" srcOrd="0" destOrd="0" presId="urn:microsoft.com/office/officeart/2005/8/layout/cycle6"/>
    <dgm:cxn modelId="{3C807157-88ED-43CF-BB00-019B01EF01A6}" srcId="{A37B6D2D-21F2-4F6F-A2A0-EB6948ECAB27}" destId="{B5B58C4D-7AF3-4C74-9CEB-66BB0A745D74}" srcOrd="2" destOrd="0" parTransId="{B1FCF2B8-5B13-40A8-9544-AB8950657440}" sibTransId="{F90D235E-7B1F-4FC3-A07E-94285ECBBB2C}"/>
    <dgm:cxn modelId="{6A8D6488-C5D0-4955-B001-9AD9A55D113D}" type="presOf" srcId="{B5B58C4D-7AF3-4C74-9CEB-66BB0A745D74}" destId="{2F9863FB-B48D-4C92-9938-C71F47225A1B}" srcOrd="0" destOrd="0" presId="urn:microsoft.com/office/officeart/2005/8/layout/cycle6"/>
    <dgm:cxn modelId="{6E870BAB-51B2-43FD-9DBD-24C31CFB04FA}" srcId="{A37B6D2D-21F2-4F6F-A2A0-EB6948ECAB27}" destId="{37CC2C62-B7BA-44ED-A790-0F1454848622}" srcOrd="4" destOrd="0" parTransId="{62E0F072-53F3-4928-9B00-9F45C3E2DE89}" sibTransId="{D845D11A-069B-4BD9-BA98-12BAB64D3B91}"/>
    <dgm:cxn modelId="{D824AFBE-89EF-4CEB-B67B-1FFD9E4A078B}" type="presOf" srcId="{D845D11A-069B-4BD9-BA98-12BAB64D3B91}" destId="{68887538-7D7F-45BE-B136-9BFCFC516DAE}" srcOrd="0" destOrd="0" presId="urn:microsoft.com/office/officeart/2005/8/layout/cycle6"/>
    <dgm:cxn modelId="{FB247FCD-CA9E-4049-BC46-5ECC36F3FF53}" type="presOf" srcId="{F55201C2-22D2-49EB-9B90-D9D37E1FB0B4}" destId="{A8F3374F-7FC1-473B-A0CE-D4EF052BCC2B}" srcOrd="0" destOrd="0" presId="urn:microsoft.com/office/officeart/2005/8/layout/cycle6"/>
    <dgm:cxn modelId="{5D2270D4-DADC-45E9-AF8B-41101E28E994}" type="presOf" srcId="{96190C4C-26C0-4440-A781-948BF9CB6782}" destId="{88B9F60B-7DE3-4646-BC51-3D20252D2C34}" srcOrd="0" destOrd="0" presId="urn:microsoft.com/office/officeart/2005/8/layout/cycle6"/>
    <dgm:cxn modelId="{27F587FA-C810-4291-964A-E20C64876391}" srcId="{A37B6D2D-21F2-4F6F-A2A0-EB6948ECAB27}" destId="{5FB42A9B-6C0D-407F-883A-671549EBEB59}" srcOrd="3" destOrd="0" parTransId="{65F0D2A2-8C5E-484D-882D-11D936CFA905}" sibTransId="{96190C4C-26C0-4440-A781-948BF9CB6782}"/>
    <dgm:cxn modelId="{138724FE-B999-4A0C-A1D5-8BB1E227C41B}" type="presOf" srcId="{4727E2F6-36EA-433B-A10F-05EE8CA4F2A8}" destId="{215FC244-279D-45C7-B2CE-6A1B62CBA58A}" srcOrd="0" destOrd="0" presId="urn:microsoft.com/office/officeart/2005/8/layout/cycle6"/>
    <dgm:cxn modelId="{210288FE-41FE-4B35-A60B-A78F74F8FC0F}" srcId="{A37B6D2D-21F2-4F6F-A2A0-EB6948ECAB27}" destId="{CDB6778A-B7CE-4D32-B309-E9FA08DCD1D9}" srcOrd="5" destOrd="0" parTransId="{A8D236C5-6E38-4BC3-9424-F0DF6CACAE5F}" sibTransId="{4727E2F6-36EA-433B-A10F-05EE8CA4F2A8}"/>
    <dgm:cxn modelId="{60A6D22E-4950-40CA-84B0-8100D3E653DA}" type="presParOf" srcId="{3D404AC1-F5FC-4C2C-97D6-26AFCF14244C}" destId="{FCB01BD4-C8D2-4AD7-8E02-DE569051E179}" srcOrd="0" destOrd="0" presId="urn:microsoft.com/office/officeart/2005/8/layout/cycle6"/>
    <dgm:cxn modelId="{81D9AB08-52F9-471A-85B7-1F294DB5D3E1}" type="presParOf" srcId="{3D404AC1-F5FC-4C2C-97D6-26AFCF14244C}" destId="{A37E8833-6B41-4A8D-A749-C2EDFE81740F}" srcOrd="1" destOrd="0" presId="urn:microsoft.com/office/officeart/2005/8/layout/cycle6"/>
    <dgm:cxn modelId="{C4E0090E-1627-42C4-9B61-2FBE51627E47}" type="presParOf" srcId="{3D404AC1-F5FC-4C2C-97D6-26AFCF14244C}" destId="{A8F3374F-7FC1-473B-A0CE-D4EF052BCC2B}" srcOrd="2" destOrd="0" presId="urn:microsoft.com/office/officeart/2005/8/layout/cycle6"/>
    <dgm:cxn modelId="{B9FC047D-BFDB-487A-8823-A3B40D17C5F0}" type="presParOf" srcId="{3D404AC1-F5FC-4C2C-97D6-26AFCF14244C}" destId="{2818624D-1B85-4D58-BEE1-89B477BA1FC8}" srcOrd="3" destOrd="0" presId="urn:microsoft.com/office/officeart/2005/8/layout/cycle6"/>
    <dgm:cxn modelId="{7E566D74-249A-415D-BF5C-08DF66F67C7B}" type="presParOf" srcId="{3D404AC1-F5FC-4C2C-97D6-26AFCF14244C}" destId="{9A7560B2-F0B6-4D53-B21D-69C9E8E7DCEF}" srcOrd="4" destOrd="0" presId="urn:microsoft.com/office/officeart/2005/8/layout/cycle6"/>
    <dgm:cxn modelId="{F91DFCEA-E9B0-4997-9277-A5FE313CAA76}" type="presParOf" srcId="{3D404AC1-F5FC-4C2C-97D6-26AFCF14244C}" destId="{6B32C04B-F3A6-4950-B764-ABA8ED1D124C}" srcOrd="5" destOrd="0" presId="urn:microsoft.com/office/officeart/2005/8/layout/cycle6"/>
    <dgm:cxn modelId="{E7BA7607-5FED-406E-BC10-C1701D625A9A}" type="presParOf" srcId="{3D404AC1-F5FC-4C2C-97D6-26AFCF14244C}" destId="{2F9863FB-B48D-4C92-9938-C71F47225A1B}" srcOrd="6" destOrd="0" presId="urn:microsoft.com/office/officeart/2005/8/layout/cycle6"/>
    <dgm:cxn modelId="{559C35EF-95B6-4035-8DEC-319D1FED6E79}" type="presParOf" srcId="{3D404AC1-F5FC-4C2C-97D6-26AFCF14244C}" destId="{63D376E2-BCAC-4981-B8D1-717C3CC4BAAA}" srcOrd="7" destOrd="0" presId="urn:microsoft.com/office/officeart/2005/8/layout/cycle6"/>
    <dgm:cxn modelId="{85EB5C6D-7D19-4B1E-9C09-214766F287D3}" type="presParOf" srcId="{3D404AC1-F5FC-4C2C-97D6-26AFCF14244C}" destId="{9C120BF5-C894-46F1-B2F7-00D675B1726E}" srcOrd="8" destOrd="0" presId="urn:microsoft.com/office/officeart/2005/8/layout/cycle6"/>
    <dgm:cxn modelId="{28D9F82C-D995-4BD1-8013-5F7EFF39045C}" type="presParOf" srcId="{3D404AC1-F5FC-4C2C-97D6-26AFCF14244C}" destId="{8097272F-BCAA-4586-9345-3C41AA2EE9A9}" srcOrd="9" destOrd="0" presId="urn:microsoft.com/office/officeart/2005/8/layout/cycle6"/>
    <dgm:cxn modelId="{9ED2C147-E045-4029-BD6B-862AB93DF4F4}" type="presParOf" srcId="{3D404AC1-F5FC-4C2C-97D6-26AFCF14244C}" destId="{4D4DF041-6307-4BDA-A89C-5EE224A0C978}" srcOrd="10" destOrd="0" presId="urn:microsoft.com/office/officeart/2005/8/layout/cycle6"/>
    <dgm:cxn modelId="{4F164EAC-4832-43C0-92CB-2A2286FDB7E0}" type="presParOf" srcId="{3D404AC1-F5FC-4C2C-97D6-26AFCF14244C}" destId="{88B9F60B-7DE3-4646-BC51-3D20252D2C34}" srcOrd="11" destOrd="0" presId="urn:microsoft.com/office/officeart/2005/8/layout/cycle6"/>
    <dgm:cxn modelId="{E6C88C2C-434F-4648-8758-6A195812E80D}" type="presParOf" srcId="{3D404AC1-F5FC-4C2C-97D6-26AFCF14244C}" destId="{8AA68579-0F65-4998-9FAF-171A17F2D2AE}" srcOrd="12" destOrd="0" presId="urn:microsoft.com/office/officeart/2005/8/layout/cycle6"/>
    <dgm:cxn modelId="{CCB295C5-EFA9-4FEB-9672-7C8CACCBD13D}" type="presParOf" srcId="{3D404AC1-F5FC-4C2C-97D6-26AFCF14244C}" destId="{E2189517-C88C-46C2-B34D-F2879171C5DE}" srcOrd="13" destOrd="0" presId="urn:microsoft.com/office/officeart/2005/8/layout/cycle6"/>
    <dgm:cxn modelId="{D12E58C0-8939-4B5F-8D66-68999A27D905}" type="presParOf" srcId="{3D404AC1-F5FC-4C2C-97D6-26AFCF14244C}" destId="{68887538-7D7F-45BE-B136-9BFCFC516DAE}" srcOrd="14" destOrd="0" presId="urn:microsoft.com/office/officeart/2005/8/layout/cycle6"/>
    <dgm:cxn modelId="{2E737160-189F-4BC3-85A6-E71B9D35391C}" type="presParOf" srcId="{3D404AC1-F5FC-4C2C-97D6-26AFCF14244C}" destId="{50258757-98FB-4C16-8574-ECC9F40FBBD0}" srcOrd="15" destOrd="0" presId="urn:microsoft.com/office/officeart/2005/8/layout/cycle6"/>
    <dgm:cxn modelId="{7C1CEB5C-1125-4164-8DEB-A8A4EE57F2D2}" type="presParOf" srcId="{3D404AC1-F5FC-4C2C-97D6-26AFCF14244C}" destId="{87391851-E47C-4D8E-BE4E-3790B1E89C07}" srcOrd="16" destOrd="0" presId="urn:microsoft.com/office/officeart/2005/8/layout/cycle6"/>
    <dgm:cxn modelId="{A43832AE-7101-49AA-A72E-835FEABFD09C}" type="presParOf" srcId="{3D404AC1-F5FC-4C2C-97D6-26AFCF14244C}" destId="{215FC244-279D-45C7-B2CE-6A1B62CBA58A}" srcOrd="17"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7CC0D4-E170-4E46-AEFC-2CD21E1D4B8D}" type="doc">
      <dgm:prSet loTypeId="urn:microsoft.com/office/officeart/2005/8/layout/cycle3" loCatId="cycle" qsTypeId="urn:microsoft.com/office/officeart/2005/8/quickstyle/simple5" qsCatId="simple" csTypeId="urn:microsoft.com/office/officeart/2005/8/colors/accent0_2" csCatId="mainScheme" phldr="1"/>
      <dgm:spPr/>
      <dgm:t>
        <a:bodyPr/>
        <a:lstStyle/>
        <a:p>
          <a:endParaRPr lang="en-US"/>
        </a:p>
      </dgm:t>
    </dgm:pt>
    <dgm:pt modelId="{AF873E70-3DCE-4D4F-BBA9-63DF6C30042B}">
      <dgm:prSet/>
      <dgm:spPr/>
      <dgm:t>
        <a:bodyPr/>
        <a:lstStyle/>
        <a:p>
          <a:r>
            <a:rPr lang="en-GB"/>
            <a:t>Poverty</a:t>
          </a:r>
          <a:endParaRPr lang="en-US"/>
        </a:p>
      </dgm:t>
    </dgm:pt>
    <dgm:pt modelId="{877EBC49-551F-474A-9D97-9344D94EEE04}" type="parTrans" cxnId="{64CDCD2E-9A11-48C9-A42C-1EF5C2108054}">
      <dgm:prSet/>
      <dgm:spPr/>
      <dgm:t>
        <a:bodyPr/>
        <a:lstStyle/>
        <a:p>
          <a:endParaRPr lang="en-US"/>
        </a:p>
      </dgm:t>
    </dgm:pt>
    <dgm:pt modelId="{5EAE518C-D313-4604-A861-F174B7878704}" type="sibTrans" cxnId="{64CDCD2E-9A11-48C9-A42C-1EF5C2108054}">
      <dgm:prSet/>
      <dgm:spPr/>
      <dgm:t>
        <a:bodyPr/>
        <a:lstStyle/>
        <a:p>
          <a:endParaRPr lang="en-US"/>
        </a:p>
      </dgm:t>
    </dgm:pt>
    <dgm:pt modelId="{0FB45875-0934-4757-B785-C731D967223A}">
      <dgm:prSet/>
      <dgm:spPr/>
      <dgm:t>
        <a:bodyPr/>
        <a:lstStyle/>
        <a:p>
          <a:r>
            <a:rPr lang="en-GB" dirty="0"/>
            <a:t> violence</a:t>
          </a:r>
          <a:endParaRPr lang="en-US" dirty="0"/>
        </a:p>
      </dgm:t>
    </dgm:pt>
    <dgm:pt modelId="{4BB15541-0EBE-4017-8C3B-BF1ED8174328}" type="parTrans" cxnId="{9455AEBC-289F-4B12-9AD4-EBAF4126ADFB}">
      <dgm:prSet/>
      <dgm:spPr/>
      <dgm:t>
        <a:bodyPr/>
        <a:lstStyle/>
        <a:p>
          <a:endParaRPr lang="en-US"/>
        </a:p>
      </dgm:t>
    </dgm:pt>
    <dgm:pt modelId="{7C633797-BE63-4432-9D32-4EEFEC0C1E0A}" type="sibTrans" cxnId="{9455AEBC-289F-4B12-9AD4-EBAF4126ADFB}">
      <dgm:prSet/>
      <dgm:spPr/>
      <dgm:t>
        <a:bodyPr/>
        <a:lstStyle/>
        <a:p>
          <a:endParaRPr lang="en-US"/>
        </a:p>
      </dgm:t>
    </dgm:pt>
    <dgm:pt modelId="{E5833199-02F0-451A-9D07-79DE0613EE44}">
      <dgm:prSet/>
      <dgm:spPr/>
      <dgm:t>
        <a:bodyPr/>
        <a:lstStyle/>
        <a:p>
          <a:r>
            <a:rPr lang="en-GB"/>
            <a:t>Suicide</a:t>
          </a:r>
          <a:endParaRPr lang="en-US"/>
        </a:p>
      </dgm:t>
    </dgm:pt>
    <dgm:pt modelId="{B01B67F6-2C29-4DA1-B11D-BA18E3CF26F7}" type="parTrans" cxnId="{5E12C9BE-9643-4862-BDDD-9D479C989AA5}">
      <dgm:prSet/>
      <dgm:spPr/>
      <dgm:t>
        <a:bodyPr/>
        <a:lstStyle/>
        <a:p>
          <a:endParaRPr lang="en-US"/>
        </a:p>
      </dgm:t>
    </dgm:pt>
    <dgm:pt modelId="{70E70548-D752-4E68-9BAA-670C05A1DBD0}" type="sibTrans" cxnId="{5E12C9BE-9643-4862-BDDD-9D479C989AA5}">
      <dgm:prSet/>
      <dgm:spPr/>
      <dgm:t>
        <a:bodyPr/>
        <a:lstStyle/>
        <a:p>
          <a:endParaRPr lang="en-US"/>
        </a:p>
      </dgm:t>
    </dgm:pt>
    <dgm:pt modelId="{4836C769-5B24-4733-BF6C-F486AC612E9F}">
      <dgm:prSet/>
      <dgm:spPr/>
      <dgm:t>
        <a:bodyPr/>
        <a:lstStyle/>
        <a:p>
          <a:r>
            <a:rPr lang="en-GB" dirty="0" err="1"/>
            <a:t>Crimalised</a:t>
          </a:r>
          <a:endParaRPr lang="en-US" dirty="0"/>
        </a:p>
      </dgm:t>
    </dgm:pt>
    <dgm:pt modelId="{D83C4A25-954D-4A52-8ABE-28367A1E1579}" type="parTrans" cxnId="{0ADD9308-542D-44F4-BE01-D14DA56F1509}">
      <dgm:prSet/>
      <dgm:spPr/>
      <dgm:t>
        <a:bodyPr/>
        <a:lstStyle/>
        <a:p>
          <a:endParaRPr lang="en-US"/>
        </a:p>
      </dgm:t>
    </dgm:pt>
    <dgm:pt modelId="{D5FBA172-A9A5-4073-A52B-73359AB00C2E}" type="sibTrans" cxnId="{0ADD9308-542D-44F4-BE01-D14DA56F1509}">
      <dgm:prSet/>
      <dgm:spPr/>
      <dgm:t>
        <a:bodyPr/>
        <a:lstStyle/>
        <a:p>
          <a:endParaRPr lang="en-US"/>
        </a:p>
      </dgm:t>
    </dgm:pt>
    <dgm:pt modelId="{153E956A-3FCB-47C8-8C53-83C2944159DA}">
      <dgm:prSet/>
      <dgm:spPr/>
      <dgm:t>
        <a:bodyPr/>
        <a:lstStyle/>
        <a:p>
          <a:r>
            <a:rPr lang="en-GB" dirty="0"/>
            <a:t>Oppressed</a:t>
          </a:r>
          <a:endParaRPr lang="en-US" dirty="0"/>
        </a:p>
      </dgm:t>
    </dgm:pt>
    <dgm:pt modelId="{8248FB2D-AFF7-4790-A46A-F28864F29309}" type="parTrans" cxnId="{3C432431-9588-4F07-925C-84C2067C011F}">
      <dgm:prSet/>
      <dgm:spPr/>
      <dgm:t>
        <a:bodyPr/>
        <a:lstStyle/>
        <a:p>
          <a:endParaRPr lang="en-US"/>
        </a:p>
      </dgm:t>
    </dgm:pt>
    <dgm:pt modelId="{4E8BA8E2-3F26-4A42-B179-4F1BC8E97C6A}" type="sibTrans" cxnId="{3C432431-9588-4F07-925C-84C2067C011F}">
      <dgm:prSet/>
      <dgm:spPr/>
      <dgm:t>
        <a:bodyPr/>
        <a:lstStyle/>
        <a:p>
          <a:endParaRPr lang="en-US"/>
        </a:p>
      </dgm:t>
    </dgm:pt>
    <dgm:pt modelId="{9F984320-C48B-4FE1-81B0-FA32DA2CBA05}">
      <dgm:prSet/>
      <dgm:spPr/>
      <dgm:t>
        <a:bodyPr/>
        <a:lstStyle/>
        <a:p>
          <a:r>
            <a:rPr lang="en-US" dirty="0"/>
            <a:t>Poor health</a:t>
          </a:r>
        </a:p>
      </dgm:t>
    </dgm:pt>
    <dgm:pt modelId="{81C24579-C80A-484D-BDA8-DBAC6CE8CB12}" type="parTrans" cxnId="{6EBA90A9-08D0-404F-B307-1721EB7B24AE}">
      <dgm:prSet/>
      <dgm:spPr/>
      <dgm:t>
        <a:bodyPr/>
        <a:lstStyle/>
        <a:p>
          <a:endParaRPr lang="en-GB"/>
        </a:p>
      </dgm:t>
    </dgm:pt>
    <dgm:pt modelId="{00D12487-3E28-4C70-BE23-CCF630F527AF}" type="sibTrans" cxnId="{6EBA90A9-08D0-404F-B307-1721EB7B24AE}">
      <dgm:prSet/>
      <dgm:spPr/>
      <dgm:t>
        <a:bodyPr/>
        <a:lstStyle/>
        <a:p>
          <a:endParaRPr lang="en-GB"/>
        </a:p>
      </dgm:t>
    </dgm:pt>
    <dgm:pt modelId="{6D8324E4-4A2C-4F60-9496-511780A62BDC}">
      <dgm:prSet/>
      <dgm:spPr/>
      <dgm:t>
        <a:bodyPr/>
        <a:lstStyle/>
        <a:p>
          <a:r>
            <a:rPr lang="en-US" dirty="0"/>
            <a:t>Restricted role in society </a:t>
          </a:r>
        </a:p>
      </dgm:t>
    </dgm:pt>
    <dgm:pt modelId="{3CFB44EF-AA7E-4E10-BE56-2FF71437B2C8}" type="parTrans" cxnId="{0F1E0926-9498-4C46-8CD4-FD166474EDDA}">
      <dgm:prSet/>
      <dgm:spPr/>
      <dgm:t>
        <a:bodyPr/>
        <a:lstStyle/>
        <a:p>
          <a:endParaRPr lang="en-GB"/>
        </a:p>
      </dgm:t>
    </dgm:pt>
    <dgm:pt modelId="{07483027-4049-484D-867A-55427CC2E255}" type="sibTrans" cxnId="{0F1E0926-9498-4C46-8CD4-FD166474EDDA}">
      <dgm:prSet/>
      <dgm:spPr/>
      <dgm:t>
        <a:bodyPr/>
        <a:lstStyle/>
        <a:p>
          <a:endParaRPr lang="en-US"/>
        </a:p>
      </dgm:t>
    </dgm:pt>
    <dgm:pt modelId="{7EAFDF9A-BD9C-414C-9500-E14EB81D96E2}">
      <dgm:prSet/>
      <dgm:spPr/>
      <dgm:t>
        <a:bodyPr/>
        <a:lstStyle/>
        <a:p>
          <a:r>
            <a:rPr lang="en-US" dirty="0"/>
            <a:t>Denied love and family life </a:t>
          </a:r>
        </a:p>
      </dgm:t>
    </dgm:pt>
    <dgm:pt modelId="{C59F30C3-1450-4DE2-8003-456B08393AC6}" type="parTrans" cxnId="{1EDA6FEC-D7E3-4976-9514-9247552F1CA9}">
      <dgm:prSet/>
      <dgm:spPr/>
      <dgm:t>
        <a:bodyPr/>
        <a:lstStyle/>
        <a:p>
          <a:endParaRPr lang="en-GB"/>
        </a:p>
      </dgm:t>
    </dgm:pt>
    <dgm:pt modelId="{29E59D68-F4BD-4A5D-B03B-68D6B1C05A74}" type="sibTrans" cxnId="{1EDA6FEC-D7E3-4976-9514-9247552F1CA9}">
      <dgm:prSet/>
      <dgm:spPr/>
      <dgm:t>
        <a:bodyPr/>
        <a:lstStyle/>
        <a:p>
          <a:endParaRPr lang="en-US"/>
        </a:p>
      </dgm:t>
    </dgm:pt>
    <dgm:pt modelId="{355246E9-247C-4167-AD08-262103113A25}" type="pres">
      <dgm:prSet presAssocID="{467CC0D4-E170-4E46-AEFC-2CD21E1D4B8D}" presName="Name0" presStyleCnt="0">
        <dgm:presLayoutVars>
          <dgm:dir/>
          <dgm:resizeHandles val="exact"/>
        </dgm:presLayoutVars>
      </dgm:prSet>
      <dgm:spPr/>
    </dgm:pt>
    <dgm:pt modelId="{EC8A0A32-F96E-4A00-BCD3-5D58AABEEA1E}" type="pres">
      <dgm:prSet presAssocID="{467CC0D4-E170-4E46-AEFC-2CD21E1D4B8D}" presName="cycle" presStyleCnt="0"/>
      <dgm:spPr/>
    </dgm:pt>
    <dgm:pt modelId="{D6B0CE3A-FAFF-4C7D-A5E8-0C3B51ECA964}" type="pres">
      <dgm:prSet presAssocID="{AF873E70-3DCE-4D4F-BBA9-63DF6C30042B}" presName="nodeFirstNode" presStyleLbl="node1" presStyleIdx="0" presStyleCnt="8">
        <dgm:presLayoutVars>
          <dgm:bulletEnabled val="1"/>
        </dgm:presLayoutVars>
      </dgm:prSet>
      <dgm:spPr/>
    </dgm:pt>
    <dgm:pt modelId="{C89D45F4-483D-463C-9706-E3F91CFE74BC}" type="pres">
      <dgm:prSet presAssocID="{5EAE518C-D313-4604-A861-F174B7878704}" presName="sibTransFirstNode" presStyleLbl="bgShp" presStyleIdx="0" presStyleCnt="1"/>
      <dgm:spPr/>
    </dgm:pt>
    <dgm:pt modelId="{17120AEB-0683-4E18-B6BA-AB934384AC5C}" type="pres">
      <dgm:prSet presAssocID="{0FB45875-0934-4757-B785-C731D967223A}" presName="nodeFollowingNodes" presStyleLbl="node1" presStyleIdx="1" presStyleCnt="8">
        <dgm:presLayoutVars>
          <dgm:bulletEnabled val="1"/>
        </dgm:presLayoutVars>
      </dgm:prSet>
      <dgm:spPr/>
    </dgm:pt>
    <dgm:pt modelId="{688BE40F-6CE5-431E-BACF-69088537D2F8}" type="pres">
      <dgm:prSet presAssocID="{E5833199-02F0-451A-9D07-79DE0613EE44}" presName="nodeFollowingNodes" presStyleLbl="node1" presStyleIdx="2" presStyleCnt="8">
        <dgm:presLayoutVars>
          <dgm:bulletEnabled val="1"/>
        </dgm:presLayoutVars>
      </dgm:prSet>
      <dgm:spPr/>
    </dgm:pt>
    <dgm:pt modelId="{5FB75071-7B73-4F31-B035-4EF67356F7C1}" type="pres">
      <dgm:prSet presAssocID="{4836C769-5B24-4733-BF6C-F486AC612E9F}" presName="nodeFollowingNodes" presStyleLbl="node1" presStyleIdx="3" presStyleCnt="8">
        <dgm:presLayoutVars>
          <dgm:bulletEnabled val="1"/>
        </dgm:presLayoutVars>
      </dgm:prSet>
      <dgm:spPr/>
    </dgm:pt>
    <dgm:pt modelId="{522E647F-2C90-4675-AD42-C3D07FB6934B}" type="pres">
      <dgm:prSet presAssocID="{153E956A-3FCB-47C8-8C53-83C2944159DA}" presName="nodeFollowingNodes" presStyleLbl="node1" presStyleIdx="4" presStyleCnt="8">
        <dgm:presLayoutVars>
          <dgm:bulletEnabled val="1"/>
        </dgm:presLayoutVars>
      </dgm:prSet>
      <dgm:spPr/>
    </dgm:pt>
    <dgm:pt modelId="{3C3A2A8F-C563-4CC0-AF45-A94353260082}" type="pres">
      <dgm:prSet presAssocID="{9F984320-C48B-4FE1-81B0-FA32DA2CBA05}" presName="nodeFollowingNodes" presStyleLbl="node1" presStyleIdx="5" presStyleCnt="8">
        <dgm:presLayoutVars>
          <dgm:bulletEnabled val="1"/>
        </dgm:presLayoutVars>
      </dgm:prSet>
      <dgm:spPr/>
    </dgm:pt>
    <dgm:pt modelId="{5F7795D2-884B-4CC4-A9D7-646801BB932C}" type="pres">
      <dgm:prSet presAssocID="{6D8324E4-4A2C-4F60-9496-511780A62BDC}" presName="nodeFollowingNodes" presStyleLbl="node1" presStyleIdx="6" presStyleCnt="8">
        <dgm:presLayoutVars>
          <dgm:bulletEnabled val="1"/>
        </dgm:presLayoutVars>
      </dgm:prSet>
      <dgm:spPr/>
    </dgm:pt>
    <dgm:pt modelId="{10DDA50C-8C44-4BD8-8C37-A09759F04845}" type="pres">
      <dgm:prSet presAssocID="{7EAFDF9A-BD9C-414C-9500-E14EB81D96E2}" presName="nodeFollowingNodes" presStyleLbl="node1" presStyleIdx="7" presStyleCnt="8">
        <dgm:presLayoutVars>
          <dgm:bulletEnabled val="1"/>
        </dgm:presLayoutVars>
      </dgm:prSet>
      <dgm:spPr/>
    </dgm:pt>
  </dgm:ptLst>
  <dgm:cxnLst>
    <dgm:cxn modelId="{2E75B402-A158-463E-B083-315C0CC2AA69}" type="presOf" srcId="{153E956A-3FCB-47C8-8C53-83C2944159DA}" destId="{522E647F-2C90-4675-AD42-C3D07FB6934B}" srcOrd="0" destOrd="0" presId="urn:microsoft.com/office/officeart/2005/8/layout/cycle3"/>
    <dgm:cxn modelId="{0ADD9308-542D-44F4-BE01-D14DA56F1509}" srcId="{467CC0D4-E170-4E46-AEFC-2CD21E1D4B8D}" destId="{4836C769-5B24-4733-BF6C-F486AC612E9F}" srcOrd="3" destOrd="0" parTransId="{D83C4A25-954D-4A52-8ABE-28367A1E1579}" sibTransId="{D5FBA172-A9A5-4073-A52B-73359AB00C2E}"/>
    <dgm:cxn modelId="{0F1E0926-9498-4C46-8CD4-FD166474EDDA}" srcId="{467CC0D4-E170-4E46-AEFC-2CD21E1D4B8D}" destId="{6D8324E4-4A2C-4F60-9496-511780A62BDC}" srcOrd="6" destOrd="0" parTransId="{3CFB44EF-AA7E-4E10-BE56-2FF71437B2C8}" sibTransId="{07483027-4049-484D-867A-55427CC2E255}"/>
    <dgm:cxn modelId="{64CDCD2E-9A11-48C9-A42C-1EF5C2108054}" srcId="{467CC0D4-E170-4E46-AEFC-2CD21E1D4B8D}" destId="{AF873E70-3DCE-4D4F-BBA9-63DF6C30042B}" srcOrd="0" destOrd="0" parTransId="{877EBC49-551F-474A-9D97-9344D94EEE04}" sibTransId="{5EAE518C-D313-4604-A861-F174B7878704}"/>
    <dgm:cxn modelId="{3C432431-9588-4F07-925C-84C2067C011F}" srcId="{467CC0D4-E170-4E46-AEFC-2CD21E1D4B8D}" destId="{153E956A-3FCB-47C8-8C53-83C2944159DA}" srcOrd="4" destOrd="0" parTransId="{8248FB2D-AFF7-4790-A46A-F28864F29309}" sibTransId="{4E8BA8E2-3F26-4A42-B179-4F1BC8E97C6A}"/>
    <dgm:cxn modelId="{CC6D7760-1A9B-4506-950F-5B133DACD93A}" type="presOf" srcId="{6D8324E4-4A2C-4F60-9496-511780A62BDC}" destId="{5F7795D2-884B-4CC4-A9D7-646801BB932C}" srcOrd="0" destOrd="0" presId="urn:microsoft.com/office/officeart/2005/8/layout/cycle3"/>
    <dgm:cxn modelId="{B572F144-6513-4A96-9AF2-B1DB0F1D4B9C}" type="presOf" srcId="{7EAFDF9A-BD9C-414C-9500-E14EB81D96E2}" destId="{10DDA50C-8C44-4BD8-8C37-A09759F04845}" srcOrd="0" destOrd="0" presId="urn:microsoft.com/office/officeart/2005/8/layout/cycle3"/>
    <dgm:cxn modelId="{6ABB2066-B312-48ED-9F2D-6FABA2DFC48F}" type="presOf" srcId="{9F984320-C48B-4FE1-81B0-FA32DA2CBA05}" destId="{3C3A2A8F-C563-4CC0-AF45-A94353260082}" srcOrd="0" destOrd="0" presId="urn:microsoft.com/office/officeart/2005/8/layout/cycle3"/>
    <dgm:cxn modelId="{EF345D66-8F92-45E7-BD17-638A5CDFD820}" type="presOf" srcId="{E5833199-02F0-451A-9D07-79DE0613EE44}" destId="{688BE40F-6CE5-431E-BACF-69088537D2F8}" srcOrd="0" destOrd="0" presId="urn:microsoft.com/office/officeart/2005/8/layout/cycle3"/>
    <dgm:cxn modelId="{5CFBCAA7-A4D7-4329-BEA3-79A84FB55F9B}" type="presOf" srcId="{467CC0D4-E170-4E46-AEFC-2CD21E1D4B8D}" destId="{355246E9-247C-4167-AD08-262103113A25}" srcOrd="0" destOrd="0" presId="urn:microsoft.com/office/officeart/2005/8/layout/cycle3"/>
    <dgm:cxn modelId="{6EBA90A9-08D0-404F-B307-1721EB7B24AE}" srcId="{467CC0D4-E170-4E46-AEFC-2CD21E1D4B8D}" destId="{9F984320-C48B-4FE1-81B0-FA32DA2CBA05}" srcOrd="5" destOrd="0" parTransId="{81C24579-C80A-484D-BDA8-DBAC6CE8CB12}" sibTransId="{00D12487-3E28-4C70-BE23-CCF630F527AF}"/>
    <dgm:cxn modelId="{9455AEBC-289F-4B12-9AD4-EBAF4126ADFB}" srcId="{467CC0D4-E170-4E46-AEFC-2CD21E1D4B8D}" destId="{0FB45875-0934-4757-B785-C731D967223A}" srcOrd="1" destOrd="0" parTransId="{4BB15541-0EBE-4017-8C3B-BF1ED8174328}" sibTransId="{7C633797-BE63-4432-9D32-4EEFEC0C1E0A}"/>
    <dgm:cxn modelId="{5E12C9BE-9643-4862-BDDD-9D479C989AA5}" srcId="{467CC0D4-E170-4E46-AEFC-2CD21E1D4B8D}" destId="{E5833199-02F0-451A-9D07-79DE0613EE44}" srcOrd="2" destOrd="0" parTransId="{B01B67F6-2C29-4DA1-B11D-BA18E3CF26F7}" sibTransId="{70E70548-D752-4E68-9BAA-670C05A1DBD0}"/>
    <dgm:cxn modelId="{FD5848DA-97B9-42B9-8A67-4C3138791F4A}" type="presOf" srcId="{0FB45875-0934-4757-B785-C731D967223A}" destId="{17120AEB-0683-4E18-B6BA-AB934384AC5C}" srcOrd="0" destOrd="0" presId="urn:microsoft.com/office/officeart/2005/8/layout/cycle3"/>
    <dgm:cxn modelId="{394D84E7-B6FA-4B45-BA67-7CDEEA2BC5D0}" type="presOf" srcId="{4836C769-5B24-4733-BF6C-F486AC612E9F}" destId="{5FB75071-7B73-4F31-B035-4EF67356F7C1}" srcOrd="0" destOrd="0" presId="urn:microsoft.com/office/officeart/2005/8/layout/cycle3"/>
    <dgm:cxn modelId="{FD99B4E9-CB05-4E41-B4DC-93B6744EE2E7}" type="presOf" srcId="{AF873E70-3DCE-4D4F-BBA9-63DF6C30042B}" destId="{D6B0CE3A-FAFF-4C7D-A5E8-0C3B51ECA964}" srcOrd="0" destOrd="0" presId="urn:microsoft.com/office/officeart/2005/8/layout/cycle3"/>
    <dgm:cxn modelId="{1EDA6FEC-D7E3-4976-9514-9247552F1CA9}" srcId="{467CC0D4-E170-4E46-AEFC-2CD21E1D4B8D}" destId="{7EAFDF9A-BD9C-414C-9500-E14EB81D96E2}" srcOrd="7" destOrd="0" parTransId="{C59F30C3-1450-4DE2-8003-456B08393AC6}" sibTransId="{29E59D68-F4BD-4A5D-B03B-68D6B1C05A74}"/>
    <dgm:cxn modelId="{05B3C1F8-C6F2-420E-AFD6-3A3698B04737}" type="presOf" srcId="{5EAE518C-D313-4604-A861-F174B7878704}" destId="{C89D45F4-483D-463C-9706-E3F91CFE74BC}" srcOrd="0" destOrd="0" presId="urn:microsoft.com/office/officeart/2005/8/layout/cycle3"/>
    <dgm:cxn modelId="{25324FED-A0C1-4560-8EF1-D74A24166935}" type="presParOf" srcId="{355246E9-247C-4167-AD08-262103113A25}" destId="{EC8A0A32-F96E-4A00-BCD3-5D58AABEEA1E}" srcOrd="0" destOrd="0" presId="urn:microsoft.com/office/officeart/2005/8/layout/cycle3"/>
    <dgm:cxn modelId="{981E37A5-22C6-4B09-A1D4-5F3D269BC2A8}" type="presParOf" srcId="{EC8A0A32-F96E-4A00-BCD3-5D58AABEEA1E}" destId="{D6B0CE3A-FAFF-4C7D-A5E8-0C3B51ECA964}" srcOrd="0" destOrd="0" presId="urn:microsoft.com/office/officeart/2005/8/layout/cycle3"/>
    <dgm:cxn modelId="{EC07851B-EA53-456A-9BFA-607B4C33560F}" type="presParOf" srcId="{EC8A0A32-F96E-4A00-BCD3-5D58AABEEA1E}" destId="{C89D45F4-483D-463C-9706-E3F91CFE74BC}" srcOrd="1" destOrd="0" presId="urn:microsoft.com/office/officeart/2005/8/layout/cycle3"/>
    <dgm:cxn modelId="{EC09A5C5-823F-4215-B3B5-C0CC314EE1B0}" type="presParOf" srcId="{EC8A0A32-F96E-4A00-BCD3-5D58AABEEA1E}" destId="{17120AEB-0683-4E18-B6BA-AB934384AC5C}" srcOrd="2" destOrd="0" presId="urn:microsoft.com/office/officeart/2005/8/layout/cycle3"/>
    <dgm:cxn modelId="{583EA3C8-9CE8-4C02-A23E-3A8BF315E5CD}" type="presParOf" srcId="{EC8A0A32-F96E-4A00-BCD3-5D58AABEEA1E}" destId="{688BE40F-6CE5-431E-BACF-69088537D2F8}" srcOrd="3" destOrd="0" presId="urn:microsoft.com/office/officeart/2005/8/layout/cycle3"/>
    <dgm:cxn modelId="{327564A7-2B3A-43EC-98EF-D20215BA5837}" type="presParOf" srcId="{EC8A0A32-F96E-4A00-BCD3-5D58AABEEA1E}" destId="{5FB75071-7B73-4F31-B035-4EF67356F7C1}" srcOrd="4" destOrd="0" presId="urn:microsoft.com/office/officeart/2005/8/layout/cycle3"/>
    <dgm:cxn modelId="{39274AAA-8295-4947-97AC-67AB2B4616A4}" type="presParOf" srcId="{EC8A0A32-F96E-4A00-BCD3-5D58AABEEA1E}" destId="{522E647F-2C90-4675-AD42-C3D07FB6934B}" srcOrd="5" destOrd="0" presId="urn:microsoft.com/office/officeart/2005/8/layout/cycle3"/>
    <dgm:cxn modelId="{5CAB4FA1-EE6A-4887-9F10-F4E23DAD06CC}" type="presParOf" srcId="{EC8A0A32-F96E-4A00-BCD3-5D58AABEEA1E}" destId="{3C3A2A8F-C563-4CC0-AF45-A94353260082}" srcOrd="6" destOrd="0" presId="urn:microsoft.com/office/officeart/2005/8/layout/cycle3"/>
    <dgm:cxn modelId="{9BFE6DCC-C3B6-458D-B529-AC644BE6B65F}" type="presParOf" srcId="{EC8A0A32-F96E-4A00-BCD3-5D58AABEEA1E}" destId="{5F7795D2-884B-4CC4-A9D7-646801BB932C}" srcOrd="7" destOrd="0" presId="urn:microsoft.com/office/officeart/2005/8/layout/cycle3"/>
    <dgm:cxn modelId="{7C9304D3-97FC-4E35-B566-7D2FF9682562}" type="presParOf" srcId="{EC8A0A32-F96E-4A00-BCD3-5D58AABEEA1E}" destId="{10DDA50C-8C44-4BD8-8C37-A09759F04845}" srcOrd="8" destOrd="0" presId="urn:microsoft.com/office/officeart/2005/8/layout/cycle3"/>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01BD4-C8D2-4AD7-8E02-DE569051E179}">
      <dsp:nvSpPr>
        <dsp:cNvPr id="0" name=""/>
        <dsp:cNvSpPr/>
      </dsp:nvSpPr>
      <dsp:spPr>
        <a:xfrm>
          <a:off x="3077449" y="0"/>
          <a:ext cx="933238" cy="606604"/>
        </a:xfrm>
        <a:prstGeom prst="roundRect">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marriage</a:t>
          </a:r>
          <a:endParaRPr lang="en-US" sz="1100" kern="1200"/>
        </a:p>
      </dsp:txBody>
      <dsp:txXfrm>
        <a:off x="3107061" y="29612"/>
        <a:ext cx="874014" cy="547380"/>
      </dsp:txXfrm>
    </dsp:sp>
    <dsp:sp modelId="{A8F3374F-7FC1-473B-A0CE-D4EF052BCC2B}">
      <dsp:nvSpPr>
        <dsp:cNvPr id="0" name=""/>
        <dsp:cNvSpPr/>
      </dsp:nvSpPr>
      <dsp:spPr>
        <a:xfrm>
          <a:off x="2101649" y="302330"/>
          <a:ext cx="2857666" cy="2857666"/>
        </a:xfrm>
        <a:custGeom>
          <a:avLst/>
          <a:gdLst/>
          <a:ahLst/>
          <a:cxnLst/>
          <a:rect l="0" t="0" r="0" b="0"/>
          <a:pathLst>
            <a:path>
              <a:moveTo>
                <a:pt x="1914876" y="85208"/>
              </a:moveTo>
              <a:arcTo wR="1428833" hR="1428833" stAng="17393226" swAng="1474646"/>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18624D-1B85-4D58-BEE1-89B477BA1FC8}">
      <dsp:nvSpPr>
        <dsp:cNvPr id="0" name=""/>
        <dsp:cNvSpPr/>
      </dsp:nvSpPr>
      <dsp:spPr>
        <a:xfrm>
          <a:off x="4303637" y="715782"/>
          <a:ext cx="933238" cy="606604"/>
        </a:xfrm>
        <a:prstGeom prst="roundRect">
          <a:avLst/>
        </a:prstGeom>
        <a:solidFill>
          <a:schemeClr val="accent5">
            <a:hueOff val="3826304"/>
            <a:satOff val="-4987"/>
            <a:lumOff val="-125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adoption rights</a:t>
          </a:r>
          <a:endParaRPr lang="en-US" sz="1100" kern="1200"/>
        </a:p>
      </dsp:txBody>
      <dsp:txXfrm>
        <a:off x="4333249" y="745394"/>
        <a:ext cx="874014" cy="547380"/>
      </dsp:txXfrm>
    </dsp:sp>
    <dsp:sp modelId="{6B32C04B-F3A6-4950-B764-ABA8ED1D124C}">
      <dsp:nvSpPr>
        <dsp:cNvPr id="0" name=""/>
        <dsp:cNvSpPr/>
      </dsp:nvSpPr>
      <dsp:spPr>
        <a:xfrm>
          <a:off x="2104017" y="304668"/>
          <a:ext cx="2857666" cy="2857666"/>
        </a:xfrm>
        <a:custGeom>
          <a:avLst/>
          <a:gdLst/>
          <a:ahLst/>
          <a:cxnLst/>
          <a:rect l="0" t="0" r="0" b="0"/>
          <a:pathLst>
            <a:path>
              <a:moveTo>
                <a:pt x="2799587" y="1025600"/>
              </a:moveTo>
              <a:arcTo wR="1428833" hR="1428833" stAng="20616467" swAng="1967067"/>
            </a:path>
          </a:pathLst>
        </a:custGeom>
        <a:noFill/>
        <a:ln w="9525" cap="flat" cmpd="sng" algn="ctr">
          <a:solidFill>
            <a:schemeClr val="accent5">
              <a:hueOff val="3826304"/>
              <a:satOff val="-4987"/>
              <a:lumOff val="-1255"/>
              <a:alphaOff val="0"/>
            </a:schemeClr>
          </a:solidFill>
          <a:prstDash val="solid"/>
        </a:ln>
        <a:effectLst/>
      </dsp:spPr>
      <dsp:style>
        <a:lnRef idx="1">
          <a:scrgbClr r="0" g="0" b="0"/>
        </a:lnRef>
        <a:fillRef idx="0">
          <a:scrgbClr r="0" g="0" b="0"/>
        </a:fillRef>
        <a:effectRef idx="0">
          <a:scrgbClr r="0" g="0" b="0"/>
        </a:effectRef>
        <a:fontRef idx="minor"/>
      </dsp:style>
    </dsp:sp>
    <dsp:sp modelId="{2F9863FB-B48D-4C92-9938-C71F47225A1B}">
      <dsp:nvSpPr>
        <dsp:cNvPr id="0" name=""/>
        <dsp:cNvSpPr/>
      </dsp:nvSpPr>
      <dsp:spPr>
        <a:xfrm>
          <a:off x="4303637" y="2144615"/>
          <a:ext cx="933238" cy="606604"/>
        </a:xfrm>
        <a:prstGeom prst="roundRect">
          <a:avLst/>
        </a:prstGeom>
        <a:solidFill>
          <a:schemeClr val="accent5">
            <a:hueOff val="7652608"/>
            <a:satOff val="-9974"/>
            <a:lumOff val="-251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Equality Act 2010 </a:t>
          </a:r>
          <a:endParaRPr lang="en-US" sz="1100" kern="1200" dirty="0"/>
        </a:p>
      </dsp:txBody>
      <dsp:txXfrm>
        <a:off x="4333249" y="2174227"/>
        <a:ext cx="874014" cy="547380"/>
      </dsp:txXfrm>
    </dsp:sp>
    <dsp:sp modelId="{9C120BF5-C894-46F1-B2F7-00D675B1726E}">
      <dsp:nvSpPr>
        <dsp:cNvPr id="0" name=""/>
        <dsp:cNvSpPr/>
      </dsp:nvSpPr>
      <dsp:spPr>
        <a:xfrm>
          <a:off x="2101613" y="307042"/>
          <a:ext cx="2857666" cy="2857666"/>
        </a:xfrm>
        <a:custGeom>
          <a:avLst/>
          <a:gdLst/>
          <a:ahLst/>
          <a:cxnLst/>
          <a:rect l="0" t="0" r="0" b="0"/>
          <a:pathLst>
            <a:path>
              <a:moveTo>
                <a:pt x="2429736" y="2448517"/>
              </a:moveTo>
              <a:arcTo wR="1428833" hR="1428833" stAng="2731953" swAng="1469606"/>
            </a:path>
          </a:pathLst>
        </a:custGeom>
        <a:noFill/>
        <a:ln w="9525" cap="flat" cmpd="sng" algn="ctr">
          <a:solidFill>
            <a:schemeClr val="accent5">
              <a:hueOff val="7652608"/>
              <a:satOff val="-9974"/>
              <a:lumOff val="-2510"/>
              <a:alphaOff val="0"/>
            </a:schemeClr>
          </a:solidFill>
          <a:prstDash val="solid"/>
        </a:ln>
        <a:effectLst/>
      </dsp:spPr>
      <dsp:style>
        <a:lnRef idx="1">
          <a:scrgbClr r="0" g="0" b="0"/>
        </a:lnRef>
        <a:fillRef idx="0">
          <a:scrgbClr r="0" g="0" b="0"/>
        </a:fillRef>
        <a:effectRef idx="0">
          <a:scrgbClr r="0" g="0" b="0"/>
        </a:effectRef>
        <a:fontRef idx="minor"/>
      </dsp:style>
    </dsp:sp>
    <dsp:sp modelId="{8097272F-BCAA-4586-9345-3C41AA2EE9A9}">
      <dsp:nvSpPr>
        <dsp:cNvPr id="0" name=""/>
        <dsp:cNvSpPr/>
      </dsp:nvSpPr>
      <dsp:spPr>
        <a:xfrm>
          <a:off x="3079473" y="2860398"/>
          <a:ext cx="933238" cy="606604"/>
        </a:xfrm>
        <a:prstGeom prst="roundRect">
          <a:avLst/>
        </a:prstGeom>
        <a:solidFill>
          <a:schemeClr val="accent5">
            <a:hueOff val="11478913"/>
            <a:satOff val="-14962"/>
            <a:lumOff val="-376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Education</a:t>
          </a:r>
          <a:endParaRPr lang="en-US" sz="1100" kern="1200"/>
        </a:p>
      </dsp:txBody>
      <dsp:txXfrm>
        <a:off x="3109085" y="2890010"/>
        <a:ext cx="874014" cy="547380"/>
      </dsp:txXfrm>
    </dsp:sp>
    <dsp:sp modelId="{88B9F60B-7DE3-4646-BC51-3D20252D2C34}">
      <dsp:nvSpPr>
        <dsp:cNvPr id="0" name=""/>
        <dsp:cNvSpPr/>
      </dsp:nvSpPr>
      <dsp:spPr>
        <a:xfrm>
          <a:off x="2106324" y="306947"/>
          <a:ext cx="2857666" cy="2857666"/>
        </a:xfrm>
        <a:custGeom>
          <a:avLst/>
          <a:gdLst/>
          <a:ahLst/>
          <a:cxnLst/>
          <a:rect l="0" t="0" r="0" b="0"/>
          <a:pathLst>
            <a:path>
              <a:moveTo>
                <a:pt x="967034" y="2780982"/>
              </a:moveTo>
              <a:arcTo wR="1428833" hR="1428833" stAng="6531392" swAng="1535671"/>
            </a:path>
          </a:pathLst>
        </a:custGeom>
        <a:noFill/>
        <a:ln w="9525" cap="flat" cmpd="sng" algn="ctr">
          <a:solidFill>
            <a:schemeClr val="accent5">
              <a:hueOff val="11478913"/>
              <a:satOff val="-14962"/>
              <a:lumOff val="-3765"/>
              <a:alphaOff val="0"/>
            </a:schemeClr>
          </a:solidFill>
          <a:prstDash val="solid"/>
        </a:ln>
        <a:effectLst/>
      </dsp:spPr>
      <dsp:style>
        <a:lnRef idx="1">
          <a:scrgbClr r="0" g="0" b="0"/>
        </a:lnRef>
        <a:fillRef idx="0">
          <a:scrgbClr r="0" g="0" b="0"/>
        </a:fillRef>
        <a:effectRef idx="0">
          <a:scrgbClr r="0" g="0" b="0"/>
        </a:effectRef>
        <a:fontRef idx="minor"/>
      </dsp:style>
    </dsp:sp>
    <dsp:sp modelId="{8AA68579-0F65-4998-9FAF-171A17F2D2AE}">
      <dsp:nvSpPr>
        <dsp:cNvPr id="0" name=""/>
        <dsp:cNvSpPr/>
      </dsp:nvSpPr>
      <dsp:spPr>
        <a:xfrm>
          <a:off x="1828825" y="2144615"/>
          <a:ext cx="933238" cy="606604"/>
        </a:xfrm>
        <a:prstGeom prst="roundRect">
          <a:avLst/>
        </a:prstGeom>
        <a:solidFill>
          <a:schemeClr val="accent5">
            <a:hueOff val="15305217"/>
            <a:satOff val="-19949"/>
            <a:lumOff val="-502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Military </a:t>
          </a:r>
          <a:endParaRPr lang="en-US" sz="1100" kern="1200" dirty="0"/>
        </a:p>
      </dsp:txBody>
      <dsp:txXfrm>
        <a:off x="1858437" y="2174227"/>
        <a:ext cx="874014" cy="547380"/>
      </dsp:txXfrm>
    </dsp:sp>
    <dsp:sp modelId="{68887538-7D7F-45BE-B136-9BFCFC516DAE}">
      <dsp:nvSpPr>
        <dsp:cNvPr id="0" name=""/>
        <dsp:cNvSpPr/>
      </dsp:nvSpPr>
      <dsp:spPr>
        <a:xfrm>
          <a:off x="2104017" y="304668"/>
          <a:ext cx="2857666" cy="2857666"/>
        </a:xfrm>
        <a:custGeom>
          <a:avLst/>
          <a:gdLst/>
          <a:ahLst/>
          <a:cxnLst/>
          <a:rect l="0" t="0" r="0" b="0"/>
          <a:pathLst>
            <a:path>
              <a:moveTo>
                <a:pt x="58078" y="1832065"/>
              </a:moveTo>
              <a:arcTo wR="1428833" hR="1428833" stAng="9816467" swAng="1967067"/>
            </a:path>
          </a:pathLst>
        </a:custGeom>
        <a:noFill/>
        <a:ln w="9525" cap="flat" cmpd="sng" algn="ctr">
          <a:solidFill>
            <a:schemeClr val="accent5">
              <a:hueOff val="15305217"/>
              <a:satOff val="-19949"/>
              <a:lumOff val="-5020"/>
              <a:alphaOff val="0"/>
            </a:schemeClr>
          </a:solidFill>
          <a:prstDash val="solid"/>
        </a:ln>
        <a:effectLst/>
      </dsp:spPr>
      <dsp:style>
        <a:lnRef idx="1">
          <a:scrgbClr r="0" g="0" b="0"/>
        </a:lnRef>
        <a:fillRef idx="0">
          <a:scrgbClr r="0" g="0" b="0"/>
        </a:fillRef>
        <a:effectRef idx="0">
          <a:scrgbClr r="0" g="0" b="0"/>
        </a:effectRef>
        <a:fontRef idx="minor"/>
      </dsp:style>
    </dsp:sp>
    <dsp:sp modelId="{50258757-98FB-4C16-8574-ECC9F40FBBD0}">
      <dsp:nvSpPr>
        <dsp:cNvPr id="0" name=""/>
        <dsp:cNvSpPr/>
      </dsp:nvSpPr>
      <dsp:spPr>
        <a:xfrm>
          <a:off x="1828825" y="715782"/>
          <a:ext cx="933238" cy="606604"/>
        </a:xfrm>
        <a:prstGeom prst="roundRect">
          <a:avLst/>
        </a:prstGeom>
        <a:solidFill>
          <a:schemeClr val="accent5">
            <a:hueOff val="19131520"/>
            <a:satOff val="-24936"/>
            <a:lumOff val="-627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Gender recognition Act 2004 </a:t>
          </a:r>
        </a:p>
      </dsp:txBody>
      <dsp:txXfrm>
        <a:off x="1858437" y="745394"/>
        <a:ext cx="874014" cy="547380"/>
      </dsp:txXfrm>
    </dsp:sp>
    <dsp:sp modelId="{215FC244-279D-45C7-B2CE-6A1B62CBA58A}">
      <dsp:nvSpPr>
        <dsp:cNvPr id="0" name=""/>
        <dsp:cNvSpPr/>
      </dsp:nvSpPr>
      <dsp:spPr>
        <a:xfrm>
          <a:off x="2106303" y="302409"/>
          <a:ext cx="2857666" cy="2857666"/>
        </a:xfrm>
        <a:custGeom>
          <a:avLst/>
          <a:gdLst/>
          <a:ahLst/>
          <a:cxnLst/>
          <a:rect l="0" t="0" r="0" b="0"/>
          <a:pathLst>
            <a:path>
              <a:moveTo>
                <a:pt x="428227" y="408855"/>
              </a:moveTo>
              <a:arcTo wR="1428833" hR="1428833" stAng="13532958" swAng="1530615"/>
            </a:path>
          </a:pathLst>
        </a:custGeom>
        <a:noFill/>
        <a:ln w="9525" cap="flat" cmpd="sng" algn="ctr">
          <a:solidFill>
            <a:schemeClr val="accent5">
              <a:hueOff val="19131520"/>
              <a:satOff val="-24936"/>
              <a:lumOff val="-627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D45F4-483D-463C-9706-E3F91CFE74BC}">
      <dsp:nvSpPr>
        <dsp:cNvPr id="0" name=""/>
        <dsp:cNvSpPr/>
      </dsp:nvSpPr>
      <dsp:spPr>
        <a:xfrm>
          <a:off x="383820" y="76268"/>
          <a:ext cx="5772662" cy="5772662"/>
        </a:xfrm>
        <a:prstGeom prst="circularArrow">
          <a:avLst>
            <a:gd name="adj1" fmla="val 5544"/>
            <a:gd name="adj2" fmla="val 330680"/>
            <a:gd name="adj3" fmla="val 14657046"/>
            <a:gd name="adj4" fmla="val 16869816"/>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6B0CE3A-FAFF-4C7D-A5E8-0C3B51ECA964}">
      <dsp:nvSpPr>
        <dsp:cNvPr id="0" name=""/>
        <dsp:cNvSpPr/>
      </dsp:nvSpPr>
      <dsp:spPr>
        <a:xfrm>
          <a:off x="2462194" y="12929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Poverty</a:t>
          </a:r>
          <a:endParaRPr lang="en-US" sz="1800" kern="1200"/>
        </a:p>
      </dsp:txBody>
      <dsp:txXfrm>
        <a:off x="2501635" y="168738"/>
        <a:ext cx="1537032" cy="729075"/>
      </dsp:txXfrm>
    </dsp:sp>
    <dsp:sp modelId="{17120AEB-0683-4E18-B6BA-AB934384AC5C}">
      <dsp:nvSpPr>
        <dsp:cNvPr id="0" name=""/>
        <dsp:cNvSpPr/>
      </dsp:nvSpPr>
      <dsp:spPr>
        <a:xfrm>
          <a:off x="4202871"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violence</a:t>
          </a:r>
          <a:endParaRPr lang="en-US" sz="1800" kern="1200" dirty="0"/>
        </a:p>
      </dsp:txBody>
      <dsp:txXfrm>
        <a:off x="4242312" y="889751"/>
        <a:ext cx="1537032" cy="729075"/>
      </dsp:txXfrm>
    </dsp:sp>
    <dsp:sp modelId="{688BE40F-6CE5-431E-BACF-69088537D2F8}">
      <dsp:nvSpPr>
        <dsp:cNvPr id="0" name=""/>
        <dsp:cNvSpPr/>
      </dsp:nvSpPr>
      <dsp:spPr>
        <a:xfrm>
          <a:off x="492388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Suicide</a:t>
          </a:r>
          <a:endParaRPr lang="en-US" sz="1800" kern="1200"/>
        </a:p>
      </dsp:txBody>
      <dsp:txXfrm>
        <a:off x="4963325" y="2630428"/>
        <a:ext cx="1537032" cy="729075"/>
      </dsp:txXfrm>
    </dsp:sp>
    <dsp:sp modelId="{5FB75071-7B73-4F31-B035-4EF67356F7C1}">
      <dsp:nvSpPr>
        <dsp:cNvPr id="0" name=""/>
        <dsp:cNvSpPr/>
      </dsp:nvSpPr>
      <dsp:spPr>
        <a:xfrm>
          <a:off x="4202871"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err="1"/>
            <a:t>Crimalised</a:t>
          </a:r>
          <a:endParaRPr lang="en-US" sz="1800" kern="1200" dirty="0"/>
        </a:p>
      </dsp:txBody>
      <dsp:txXfrm>
        <a:off x="4242312" y="4371106"/>
        <a:ext cx="1537032" cy="729075"/>
      </dsp:txXfrm>
    </dsp:sp>
    <dsp:sp modelId="{522E647F-2C90-4675-AD42-C3D07FB6934B}">
      <dsp:nvSpPr>
        <dsp:cNvPr id="0" name=""/>
        <dsp:cNvSpPr/>
      </dsp:nvSpPr>
      <dsp:spPr>
        <a:xfrm>
          <a:off x="2462194" y="505267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Oppressed</a:t>
          </a:r>
          <a:endParaRPr lang="en-US" sz="1800" kern="1200" dirty="0"/>
        </a:p>
      </dsp:txBody>
      <dsp:txXfrm>
        <a:off x="2501635" y="5092118"/>
        <a:ext cx="1537032" cy="729075"/>
      </dsp:txXfrm>
    </dsp:sp>
    <dsp:sp modelId="{3C3A2A8F-C563-4CC0-AF45-A94353260082}">
      <dsp:nvSpPr>
        <dsp:cNvPr id="0" name=""/>
        <dsp:cNvSpPr/>
      </dsp:nvSpPr>
      <dsp:spPr>
        <a:xfrm>
          <a:off x="721516"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health</a:t>
          </a:r>
        </a:p>
      </dsp:txBody>
      <dsp:txXfrm>
        <a:off x="760957" y="4371106"/>
        <a:ext cx="1537032" cy="729075"/>
      </dsp:txXfrm>
    </dsp:sp>
    <dsp:sp modelId="{5F7795D2-884B-4CC4-A9D7-646801BB932C}">
      <dsp:nvSpPr>
        <dsp:cNvPr id="0" name=""/>
        <dsp:cNvSpPr/>
      </dsp:nvSpPr>
      <dsp:spPr>
        <a:xfrm>
          <a:off x="50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Restricted role in society </a:t>
          </a:r>
        </a:p>
      </dsp:txBody>
      <dsp:txXfrm>
        <a:off x="39945" y="2630428"/>
        <a:ext cx="1537032" cy="729075"/>
      </dsp:txXfrm>
    </dsp:sp>
    <dsp:sp modelId="{10DDA50C-8C44-4BD8-8C37-A09759F04845}">
      <dsp:nvSpPr>
        <dsp:cNvPr id="0" name=""/>
        <dsp:cNvSpPr/>
      </dsp:nvSpPr>
      <dsp:spPr>
        <a:xfrm>
          <a:off x="721516"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Denied love and family life </a:t>
          </a:r>
        </a:p>
      </dsp:txBody>
      <dsp:txXfrm>
        <a:off x="760957" y="889751"/>
        <a:ext cx="1537032" cy="729075"/>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1/10/2019</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1/10/2019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flickr.com/photos/93065544@N07/8459330935" TargetMode="External"/><Relationship Id="rId5" Type="http://schemas.openxmlformats.org/officeDocument/2006/relationships/image" Target="../media/image5.jp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journeyforfairtrade.blogspot.co.uk/2011/10/rights-based-approach-to-fair-trade.html" TargetMode="External"/><Relationship Id="rId5" Type="http://schemas.openxmlformats.org/officeDocument/2006/relationships/image" Target="../media/image6.jp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2.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commons.wikimedia.org/wiki/File:Flag-map_of_Greater_Russia.svg"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3.jpg"/><Relationship Id="rId4" Type="http://schemas.openxmlformats.org/officeDocument/2006/relationships/image" Target="../media/image2.jpeg"/><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3.jpg"/><Relationship Id="rId10" Type="http://schemas.microsoft.com/office/2007/relationships/diagramDrawing" Target="../diagrams/drawing2.xml"/><Relationship Id="rId4" Type="http://schemas.openxmlformats.org/officeDocument/2006/relationships/image" Target="../media/image2.jpe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buckmire.blogspot.com/2010/05/president-obama-proclaims-june-lgbt.html" TargetMode="External"/><Relationship Id="rId5" Type="http://schemas.openxmlformats.org/officeDocument/2006/relationships/image" Target="../media/image3.jp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4A2E-7454-426F-B0EA-C9CE4E14C4BD}"/>
              </a:ext>
            </a:extLst>
          </p:cNvPr>
          <p:cNvSpPr>
            <a:spLocks noGrp="1"/>
          </p:cNvSpPr>
          <p:nvPr>
            <p:ph type="ctrTitle"/>
          </p:nvPr>
        </p:nvSpPr>
        <p:spPr>
          <a:xfrm rot="21420000">
            <a:off x="891201" y="662656"/>
            <a:ext cx="9755187" cy="2766528"/>
          </a:xfrm>
        </p:spPr>
        <p:txBody>
          <a:bodyPr/>
          <a:lstStyle/>
          <a:p>
            <a:r>
              <a:rPr lang="en-GB" dirty="0">
                <a:solidFill>
                  <a:schemeClr val="accent1">
                    <a:lumMod val="50000"/>
                  </a:schemeClr>
                </a:solidFill>
              </a:rPr>
              <a:t>Human Rights  </a:t>
            </a:r>
            <a:r>
              <a:rPr lang="en-GB" dirty="0">
                <a:solidFill>
                  <a:schemeClr val="tx1">
                    <a:lumMod val="85000"/>
                    <a:lumOff val="15000"/>
                  </a:schemeClr>
                </a:solidFill>
              </a:rPr>
              <a:t>vs</a:t>
            </a:r>
            <a:r>
              <a:rPr lang="en-GB" dirty="0"/>
              <a:t>   </a:t>
            </a:r>
            <a:r>
              <a:rPr lang="en-GB" dirty="0">
                <a:solidFill>
                  <a:srgbClr val="C00000"/>
                </a:solidFill>
              </a:rPr>
              <a:t>Legislation</a:t>
            </a:r>
          </a:p>
        </p:txBody>
      </p:sp>
      <p:sp>
        <p:nvSpPr>
          <p:cNvPr id="3" name="Subtitle 2">
            <a:extLst>
              <a:ext uri="{FF2B5EF4-FFF2-40B4-BE49-F238E27FC236}">
                <a16:creationId xmlns:a16="http://schemas.microsoft.com/office/drawing/2014/main" id="{0154134A-447D-4D60-9633-3CA30B708901}"/>
              </a:ext>
            </a:extLst>
          </p:cNvPr>
          <p:cNvSpPr>
            <a:spLocks noGrp="1"/>
          </p:cNvSpPr>
          <p:nvPr>
            <p:ph type="subTitle" idx="1"/>
          </p:nvPr>
        </p:nvSpPr>
        <p:spPr>
          <a:xfrm rot="21420000">
            <a:off x="-500109" y="3426696"/>
            <a:ext cx="11217674" cy="1014103"/>
          </a:xfrm>
        </p:spPr>
        <p:txBody>
          <a:bodyPr/>
          <a:lstStyle/>
          <a:p>
            <a:r>
              <a:rPr lang="en-GB" sz="2400" dirty="0"/>
              <a:t>Consequences of power and control over  </a:t>
            </a:r>
            <a:r>
              <a:rPr lang="en-GB" sz="2400" dirty="0">
                <a:solidFill>
                  <a:schemeClr val="accent6">
                    <a:lumMod val="75000"/>
                  </a:schemeClr>
                </a:solidFill>
              </a:rPr>
              <a:t>lesbian,</a:t>
            </a:r>
            <a:r>
              <a:rPr lang="en-GB" sz="2400" dirty="0"/>
              <a:t> </a:t>
            </a:r>
            <a:r>
              <a:rPr lang="en-GB" sz="2400" dirty="0">
                <a:solidFill>
                  <a:srgbClr val="7030A0"/>
                </a:solidFill>
              </a:rPr>
              <a:t>gay</a:t>
            </a:r>
            <a:r>
              <a:rPr lang="en-GB" sz="2400" dirty="0"/>
              <a:t>, </a:t>
            </a:r>
            <a:r>
              <a:rPr lang="en-GB" sz="2400" dirty="0">
                <a:solidFill>
                  <a:srgbClr val="00B050"/>
                </a:solidFill>
              </a:rPr>
              <a:t>bisexual</a:t>
            </a:r>
            <a:r>
              <a:rPr lang="en-GB" sz="2400" dirty="0"/>
              <a:t>, </a:t>
            </a:r>
            <a:r>
              <a:rPr lang="en-GB" sz="2400" dirty="0">
                <a:solidFill>
                  <a:srgbClr val="FFC000"/>
                </a:solidFill>
              </a:rPr>
              <a:t>trans</a:t>
            </a:r>
            <a:r>
              <a:rPr lang="en-GB" sz="2400" dirty="0"/>
              <a:t> persons</a:t>
            </a:r>
          </a:p>
          <a:p>
            <a:r>
              <a:rPr lang="en-GB" sz="2400" dirty="0">
                <a:solidFill>
                  <a:schemeClr val="accent1">
                    <a:lumMod val="75000"/>
                  </a:schemeClr>
                </a:solidFill>
              </a:rPr>
              <a:t>L</a:t>
            </a:r>
            <a:r>
              <a:rPr lang="en-GB" sz="2400" dirty="0">
                <a:solidFill>
                  <a:schemeClr val="accent6">
                    <a:lumMod val="75000"/>
                  </a:schemeClr>
                </a:solidFill>
              </a:rPr>
              <a:t>G</a:t>
            </a:r>
            <a:r>
              <a:rPr lang="en-GB" sz="2400" dirty="0">
                <a:solidFill>
                  <a:srgbClr val="FFC000"/>
                </a:solidFill>
              </a:rPr>
              <a:t>B</a:t>
            </a:r>
            <a:r>
              <a:rPr lang="en-GB" sz="2400" dirty="0">
                <a:solidFill>
                  <a:srgbClr val="00B050"/>
                </a:solidFill>
              </a:rPr>
              <a:t>T</a:t>
            </a:r>
            <a:r>
              <a:rPr lang="en-GB" sz="2400" dirty="0"/>
              <a:t>  </a:t>
            </a:r>
          </a:p>
        </p:txBody>
      </p:sp>
      <p:sp>
        <p:nvSpPr>
          <p:cNvPr id="4" name="TextBox 3">
            <a:extLst>
              <a:ext uri="{FF2B5EF4-FFF2-40B4-BE49-F238E27FC236}">
                <a16:creationId xmlns:a16="http://schemas.microsoft.com/office/drawing/2014/main" id="{FEFF34DA-C578-43DE-96E5-93025190B9B8}"/>
              </a:ext>
            </a:extLst>
          </p:cNvPr>
          <p:cNvSpPr txBox="1"/>
          <p:nvPr/>
        </p:nvSpPr>
        <p:spPr>
          <a:xfrm>
            <a:off x="1354667" y="5147733"/>
            <a:ext cx="3239911" cy="369332"/>
          </a:xfrm>
          <a:prstGeom prst="rect">
            <a:avLst/>
          </a:prstGeom>
          <a:noFill/>
        </p:spPr>
        <p:txBody>
          <a:bodyPr wrap="square" rtlCol="0">
            <a:spAutoFit/>
          </a:bodyPr>
          <a:lstStyle/>
          <a:p>
            <a:r>
              <a:rPr lang="en-GB" dirty="0">
                <a:latin typeface="Arial Nova" panose="020B0604020202020204" pitchFamily="34" charset="0"/>
              </a:rPr>
              <a:t>Rachael France</a:t>
            </a:r>
          </a:p>
        </p:txBody>
      </p:sp>
      <p:pic>
        <p:nvPicPr>
          <p:cNvPr id="5" name="Recorded Sound">
            <a:hlinkClick r:id="" action="ppaction://media"/>
            <a:extLst>
              <a:ext uri="{FF2B5EF4-FFF2-40B4-BE49-F238E27FC236}">
                <a16:creationId xmlns:a16="http://schemas.microsoft.com/office/drawing/2014/main" id="{49A598D5-7EEA-4D83-AF3D-8B4EFA6EA6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289778" y="2719762"/>
            <a:ext cx="609600" cy="609600"/>
          </a:xfrm>
          <a:prstGeom prst="rect">
            <a:avLst/>
          </a:prstGeom>
        </p:spPr>
      </p:pic>
    </p:spTree>
    <p:extLst>
      <p:ext uri="{BB962C8B-B14F-4D97-AF65-F5344CB8AC3E}">
        <p14:creationId xmlns:p14="http://schemas.microsoft.com/office/powerpoint/2010/main" val="2647633908"/>
      </p:ext>
    </p:extLst>
  </p:cSld>
  <p:clrMapOvr>
    <a:masterClrMapping/>
  </p:clrMapOvr>
  <mc:AlternateContent xmlns:mc="http://schemas.openxmlformats.org/markup-compatibility/2006" xmlns:p14="http://schemas.microsoft.com/office/powerpoint/2010/main">
    <mc:Choice Requires="p14">
      <p:transition spd="slow" p14:dur="2000" advTm="41945"/>
    </mc:Choice>
    <mc:Fallback xmlns="">
      <p:transition spd="slow" advTm="41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05EE6-18E3-40B9-B1D3-685BF76A0118}"/>
              </a:ext>
            </a:extLst>
          </p:cNvPr>
          <p:cNvSpPr>
            <a:spLocks noGrp="1"/>
          </p:cNvSpPr>
          <p:nvPr>
            <p:ph type="title"/>
          </p:nvPr>
        </p:nvSpPr>
        <p:spPr>
          <a:xfrm>
            <a:off x="6556354" y="728869"/>
            <a:ext cx="4575472" cy="318881"/>
          </a:xfrm>
        </p:spPr>
        <p:txBody>
          <a:bodyPr>
            <a:normAutofit fontScale="90000"/>
          </a:bodyPr>
          <a:lstStyle/>
          <a:p>
            <a:r>
              <a:rPr lang="en-GB" sz="3800" dirty="0"/>
              <a:t>Contents </a:t>
            </a:r>
            <a:br>
              <a:rPr lang="en-GB" sz="3800" dirty="0"/>
            </a:br>
            <a:endParaRPr lang="en-GB" sz="3800" dirty="0"/>
          </a:p>
        </p:txBody>
      </p:sp>
      <p:sp>
        <p:nvSpPr>
          <p:cNvPr id="102" name="Rectangle 101">
            <a:extLst>
              <a:ext uri="{FF2B5EF4-FFF2-40B4-BE49-F238E27FC236}">
                <a16:creationId xmlns:a16="http://schemas.microsoft.com/office/drawing/2014/main" id="{5520A7E8-6A79-41A1-9554-E864828E7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hammer, tool, table, indoor&#10;&#10;Description automatically generated">
            <a:extLst>
              <a:ext uri="{FF2B5EF4-FFF2-40B4-BE49-F238E27FC236}">
                <a16:creationId xmlns:a16="http://schemas.microsoft.com/office/drawing/2014/main" id="{759B47C3-D61C-4ACD-A64B-6F2C371900D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7640" r="9092" b="16163"/>
          <a:stretch/>
        </p:blipFill>
        <p:spPr>
          <a:xfrm>
            <a:off x="750708" y="1406576"/>
            <a:ext cx="5099864" cy="2785197"/>
          </a:xfrm>
          <a:prstGeom prst="rect">
            <a:avLst/>
          </a:prstGeom>
          <a:solidFill>
            <a:schemeClr val="accent3">
              <a:lumMod val="75000"/>
            </a:schemeClr>
          </a:solidFill>
        </p:spPr>
      </p:pic>
      <p:sp>
        <p:nvSpPr>
          <p:cNvPr id="6" name="TextBox 5">
            <a:extLst>
              <a:ext uri="{FF2B5EF4-FFF2-40B4-BE49-F238E27FC236}">
                <a16:creationId xmlns:a16="http://schemas.microsoft.com/office/drawing/2014/main" id="{B5DA00F6-2551-4F19-A714-947858184A8E}"/>
              </a:ext>
            </a:extLst>
          </p:cNvPr>
          <p:cNvSpPr txBox="1"/>
          <p:nvPr/>
        </p:nvSpPr>
        <p:spPr>
          <a:xfrm>
            <a:off x="3692609" y="3991718"/>
            <a:ext cx="21579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93065544@N07/84593309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F1CFC830-C9D1-4431-B3D3-70D0576AA4AD}"/>
              </a:ext>
            </a:extLst>
          </p:cNvPr>
          <p:cNvSpPr txBox="1"/>
          <p:nvPr/>
        </p:nvSpPr>
        <p:spPr>
          <a:xfrm>
            <a:off x="1329369" y="4529056"/>
            <a:ext cx="4521203" cy="276999"/>
          </a:xfrm>
          <a:prstGeom prst="rect">
            <a:avLst/>
          </a:prstGeom>
          <a:noFill/>
        </p:spPr>
        <p:txBody>
          <a:bodyPr wrap="square" rtlCol="0">
            <a:spAutoFit/>
          </a:bodyPr>
          <a:lstStyle/>
          <a:p>
            <a:r>
              <a:rPr lang="en-GB" sz="1200" dirty="0">
                <a:latin typeface="Arial Nova" panose="020B0504020202020204" pitchFamily="34" charset="0"/>
              </a:rPr>
              <a:t>(https://media.giphy.com/media/isMS5AtzBOxMY/giphy.gif)</a:t>
            </a:r>
          </a:p>
        </p:txBody>
      </p:sp>
      <p:sp>
        <p:nvSpPr>
          <p:cNvPr id="9" name="Content Placeholder 2">
            <a:extLst>
              <a:ext uri="{FF2B5EF4-FFF2-40B4-BE49-F238E27FC236}">
                <a16:creationId xmlns:a16="http://schemas.microsoft.com/office/drawing/2014/main" id="{5EE088D6-85B5-4FD4-A6A1-AF697766E29F}"/>
              </a:ext>
            </a:extLst>
          </p:cNvPr>
          <p:cNvSpPr txBox="1">
            <a:spLocks/>
          </p:cNvSpPr>
          <p:nvPr/>
        </p:nvSpPr>
        <p:spPr>
          <a:xfrm>
            <a:off x="6556353" y="1406576"/>
            <a:ext cx="5271469" cy="4403673"/>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a:t>
            </a:r>
          </a:p>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global achievements </a:t>
            </a:r>
          </a:p>
          <a:p>
            <a:pPr>
              <a:lnSpc>
                <a:spcPct val="110000"/>
              </a:lnSpc>
            </a:pPr>
            <a:r>
              <a:rPr lang="en-GB" sz="1800" dirty="0">
                <a:solidFill>
                  <a:schemeClr val="accent1"/>
                </a:solidFill>
                <a:latin typeface="Arial" panose="020B0604020202020204" pitchFamily="34" charset="0"/>
                <a:cs typeface="Arial" panose="020B0604020202020204" pitchFamily="34" charset="0"/>
              </a:rPr>
              <a:t>Russian federal  law  2013</a:t>
            </a:r>
          </a:p>
          <a:p>
            <a:pPr>
              <a:lnSpc>
                <a:spcPct val="110000"/>
              </a:lnSpc>
            </a:pPr>
            <a:r>
              <a:rPr lang="en-GB" sz="1800" dirty="0">
                <a:solidFill>
                  <a:schemeClr val="accent1"/>
                </a:solidFill>
                <a:latin typeface="Arial" panose="020B0604020202020204" pitchFamily="34" charset="0"/>
                <a:cs typeface="Arial" panose="020B0604020202020204" pitchFamily="34" charset="0"/>
              </a:rPr>
              <a:t>Consequences</a:t>
            </a:r>
          </a:p>
          <a:p>
            <a:pPr>
              <a:lnSpc>
                <a:spcPct val="110000"/>
              </a:lnSpc>
            </a:pPr>
            <a:r>
              <a:rPr lang="en-GB" sz="1800" dirty="0">
                <a:solidFill>
                  <a:schemeClr val="accent1"/>
                </a:solidFill>
                <a:latin typeface="Arial" panose="020B0604020202020204" pitchFamily="34" charset="0"/>
                <a:cs typeface="Arial" panose="020B0604020202020204" pitchFamily="34" charset="0"/>
              </a:rPr>
              <a:t>Conclusion  </a:t>
            </a:r>
          </a:p>
          <a:p>
            <a:pPr>
              <a:lnSpc>
                <a:spcPct val="110000"/>
              </a:lnSpc>
            </a:pPr>
            <a:r>
              <a:rPr lang="en-GB" sz="1800" i="1" dirty="0" err="1">
                <a:solidFill>
                  <a:schemeClr val="accent1"/>
                </a:solidFill>
                <a:latin typeface="Arial" panose="020B0604020202020204" pitchFamily="34" charset="0"/>
                <a:cs typeface="Arial" panose="020B0604020202020204" pitchFamily="34" charset="0"/>
              </a:rPr>
              <a:t>ApPENDIX</a:t>
            </a:r>
            <a:r>
              <a:rPr lang="en-GB" sz="1800" i="1" dirty="0">
                <a:solidFill>
                  <a:schemeClr val="accent1"/>
                </a:solidFill>
                <a:latin typeface="Arial" panose="020B0604020202020204" pitchFamily="34" charset="0"/>
                <a:cs typeface="Arial" panose="020B0604020202020204" pitchFamily="34" charset="0"/>
              </a:rPr>
              <a:t> 1</a:t>
            </a:r>
            <a:r>
              <a:rPr lang="en-GB" sz="1800" dirty="0">
                <a:solidFill>
                  <a:schemeClr val="accent1"/>
                </a:solidFill>
                <a:latin typeface="Arial" panose="020B0604020202020204" pitchFamily="34" charset="0"/>
                <a:cs typeface="Arial" panose="020B0604020202020204" pitchFamily="34" charset="0"/>
              </a:rPr>
              <a:t>- HUMAN RIGHTS RESPONSE TO the </a:t>
            </a:r>
            <a:r>
              <a:rPr lang="en-GB" sz="1800" dirty="0" err="1">
                <a:solidFill>
                  <a:schemeClr val="accent1"/>
                </a:solidFill>
                <a:latin typeface="Arial" panose="020B0604020202020204" pitchFamily="34" charset="0"/>
                <a:cs typeface="Arial" panose="020B0604020202020204" pitchFamily="34" charset="0"/>
              </a:rPr>
              <a:t>RUSSIAn</a:t>
            </a:r>
            <a:r>
              <a:rPr lang="en-GB" sz="1800" dirty="0">
                <a:solidFill>
                  <a:schemeClr val="accent1"/>
                </a:solidFill>
                <a:latin typeface="Arial" panose="020B0604020202020204" pitchFamily="34" charset="0"/>
                <a:cs typeface="Arial" panose="020B0604020202020204" pitchFamily="34" charset="0"/>
              </a:rPr>
              <a:t> 2013 FEDERAL LAW </a:t>
            </a:r>
          </a:p>
          <a:p>
            <a:pPr>
              <a:lnSpc>
                <a:spcPct val="110000"/>
              </a:lnSpc>
            </a:pPr>
            <a:r>
              <a:rPr lang="en-GB" sz="1800" i="1" dirty="0">
                <a:solidFill>
                  <a:schemeClr val="accent1"/>
                </a:solidFill>
                <a:latin typeface="Arial" panose="020B0604020202020204" pitchFamily="34" charset="0"/>
                <a:cs typeface="Arial" panose="020B0604020202020204" pitchFamily="34" charset="0"/>
              </a:rPr>
              <a:t>Appendix 2- </a:t>
            </a:r>
            <a:r>
              <a:rPr lang="en-GB" sz="1800" dirty="0">
                <a:solidFill>
                  <a:schemeClr val="accent1"/>
                </a:solidFill>
                <a:latin typeface="Arial" panose="020B0604020202020204" pitchFamily="34" charset="0"/>
                <a:cs typeface="Arial" panose="020B0604020202020204" pitchFamily="34" charset="0"/>
              </a:rPr>
              <a:t>Common LGBT concepts </a:t>
            </a:r>
          </a:p>
          <a:p>
            <a:pPr>
              <a:lnSpc>
                <a:spcPct val="110000"/>
              </a:lnSpc>
            </a:pPr>
            <a:r>
              <a:rPr lang="en-GB" sz="1800" dirty="0">
                <a:solidFill>
                  <a:schemeClr val="accent1"/>
                </a:solidFill>
                <a:latin typeface="Arial" panose="020B0604020202020204" pitchFamily="34" charset="0"/>
                <a:cs typeface="Arial" panose="020B0604020202020204" pitchFamily="34" charset="0"/>
              </a:rPr>
              <a:t>References </a:t>
            </a:r>
          </a:p>
          <a:p>
            <a:pPr>
              <a:lnSpc>
                <a:spcPct val="110000"/>
              </a:lnSpc>
            </a:pPr>
            <a:endParaRPr lang="en-GB" sz="1700" dirty="0">
              <a:latin typeface="Arial" panose="020B0604020202020204" pitchFamily="34" charset="0"/>
              <a:cs typeface="Arial" panose="020B0604020202020204" pitchFamily="34" charset="0"/>
            </a:endParaRPr>
          </a:p>
          <a:p>
            <a:pPr>
              <a:lnSpc>
                <a:spcPct val="110000"/>
              </a:lnSpc>
            </a:pPr>
            <a:endParaRPr lang="en-GB" sz="1700" dirty="0"/>
          </a:p>
        </p:txBody>
      </p:sp>
      <p:pic>
        <p:nvPicPr>
          <p:cNvPr id="8" name="Recorded Sound">
            <a:hlinkClick r:id="" action="ppaction://media"/>
            <a:extLst>
              <a:ext uri="{FF2B5EF4-FFF2-40B4-BE49-F238E27FC236}">
                <a16:creationId xmlns:a16="http://schemas.microsoft.com/office/drawing/2014/main" id="{D30F64A2-15BE-4DFD-8602-26CF4978F49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240972" y="1853030"/>
            <a:ext cx="609600" cy="609600"/>
          </a:xfrm>
          <a:prstGeom prst="rect">
            <a:avLst/>
          </a:prstGeom>
        </p:spPr>
      </p:pic>
    </p:spTree>
    <p:extLst>
      <p:ext uri="{BB962C8B-B14F-4D97-AF65-F5344CB8AC3E}">
        <p14:creationId xmlns:p14="http://schemas.microsoft.com/office/powerpoint/2010/main" val="27278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7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1437-3CBC-4098-8A4A-3F541CC777DA}"/>
              </a:ext>
            </a:extLst>
          </p:cNvPr>
          <p:cNvSpPr>
            <a:spLocks noGrp="1"/>
          </p:cNvSpPr>
          <p:nvPr>
            <p:ph type="title"/>
          </p:nvPr>
        </p:nvSpPr>
        <p:spPr>
          <a:xfrm>
            <a:off x="5678089" y="685800"/>
            <a:ext cx="5404593" cy="1151965"/>
          </a:xfrm>
        </p:spPr>
        <p:txBody>
          <a:bodyPr>
            <a:normAutofit/>
          </a:bodyPr>
          <a:lstStyle/>
          <a:p>
            <a:r>
              <a:rPr lang="en-GB" sz="5000" dirty="0"/>
              <a:t>LGBT Human Rights </a:t>
            </a:r>
          </a:p>
        </p:txBody>
      </p:sp>
      <p:sp>
        <p:nvSpPr>
          <p:cNvPr id="19" name="Rectangle 18">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4" descr="A close up of a sign&#10;&#10;Description automatically generated">
            <a:extLst>
              <a:ext uri="{FF2B5EF4-FFF2-40B4-BE49-F238E27FC236}">
                <a16:creationId xmlns:a16="http://schemas.microsoft.com/office/drawing/2014/main" id="{2A7BC364-60BA-4F3A-9AAD-0F203B1200B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77280" y="689358"/>
            <a:ext cx="3365158" cy="4219634"/>
          </a:xfrm>
          <a:prstGeom prst="rect">
            <a:avLst/>
          </a:prstGeom>
        </p:spPr>
      </p:pic>
      <p:sp>
        <p:nvSpPr>
          <p:cNvPr id="11" name="Content Placeholder 10">
            <a:extLst>
              <a:ext uri="{FF2B5EF4-FFF2-40B4-BE49-F238E27FC236}">
                <a16:creationId xmlns:a16="http://schemas.microsoft.com/office/drawing/2014/main" id="{3AE1419F-D7B1-4BC5-BF32-1E0D4540B7C3}"/>
              </a:ext>
            </a:extLst>
          </p:cNvPr>
          <p:cNvSpPr>
            <a:spLocks noGrp="1"/>
          </p:cNvSpPr>
          <p:nvPr>
            <p:ph sz="quarter" idx="13"/>
          </p:nvPr>
        </p:nvSpPr>
        <p:spPr>
          <a:xfrm>
            <a:off x="5672425" y="2071048"/>
            <a:ext cx="6019334" cy="3548702"/>
          </a:xfrm>
        </p:spPr>
        <p:txBody>
          <a:bodyPr>
            <a:normAutofit/>
          </a:bodyPr>
          <a:lstStyle/>
          <a:p>
            <a:r>
              <a:rPr lang="en-US" sz="1800" dirty="0">
                <a:solidFill>
                  <a:schemeClr val="accent1"/>
                </a:solidFill>
                <a:latin typeface="Arial" panose="020B0604020202020204" pitchFamily="34" charset="0"/>
                <a:cs typeface="Arial" panose="020B0604020202020204" pitchFamily="34" charset="0"/>
              </a:rPr>
              <a:t>Every individual should be able to exercise their human rights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Human rights legislation protects the rights of LGBT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However, Many governments fail to protect LGBT </a:t>
            </a:r>
            <a:r>
              <a:rPr lang="en-US" sz="1800" dirty="0">
                <a:solidFill>
                  <a:schemeClr val="accent2">
                    <a:lumMod val="50000"/>
                  </a:schemeClr>
                </a:solidFill>
                <a:latin typeface="Arial" panose="020B0604020202020204" pitchFamily="34" charset="0"/>
                <a:cs typeface="Arial" panose="020B0604020202020204" pitchFamily="34" charset="0"/>
              </a:rPr>
              <a:t>citizens </a:t>
            </a:r>
          </a:p>
        </p:txBody>
      </p:sp>
      <p:sp>
        <p:nvSpPr>
          <p:cNvPr id="6" name="TextBox 5">
            <a:extLst>
              <a:ext uri="{FF2B5EF4-FFF2-40B4-BE49-F238E27FC236}">
                <a16:creationId xmlns:a16="http://schemas.microsoft.com/office/drawing/2014/main" id="{4355E2B8-491E-483D-97E2-09BA39F1501F}"/>
              </a:ext>
            </a:extLst>
          </p:cNvPr>
          <p:cNvSpPr txBox="1"/>
          <p:nvPr/>
        </p:nvSpPr>
        <p:spPr>
          <a:xfrm>
            <a:off x="2261044" y="4708937"/>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journeyforfairtrade.blogspot.co.uk/2011/10/rights-based-approach-to-fair-trad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3" name="TextBox 2">
            <a:extLst>
              <a:ext uri="{FF2B5EF4-FFF2-40B4-BE49-F238E27FC236}">
                <a16:creationId xmlns:a16="http://schemas.microsoft.com/office/drawing/2014/main" id="{EB3D9D80-A2B8-4A43-9592-F8CF4C5AF3D1}"/>
              </a:ext>
            </a:extLst>
          </p:cNvPr>
          <p:cNvSpPr txBox="1"/>
          <p:nvPr/>
        </p:nvSpPr>
        <p:spPr>
          <a:xfrm>
            <a:off x="1896532" y="5793090"/>
            <a:ext cx="75184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(AMNESTY INTERNATIONAL, 2019) (</a:t>
            </a:r>
            <a:r>
              <a:rPr lang="en-GB" dirty="0" err="1">
                <a:latin typeface="Calibri" panose="020F0502020204030204" pitchFamily="34" charset="0"/>
                <a:ea typeface="Calibri" panose="020F0502020204030204" pitchFamily="34" charset="0"/>
                <a:cs typeface="Times New Roman" panose="02020603050405020304" pitchFamily="18" charset="0"/>
              </a:rPr>
              <a:t>Hellum</a:t>
            </a:r>
            <a:r>
              <a:rPr lang="en-GB" dirty="0">
                <a:latin typeface="Calibri" panose="020F0502020204030204" pitchFamily="34" charset="0"/>
                <a:ea typeface="Calibri" panose="020F0502020204030204" pitchFamily="34" charset="0"/>
                <a:cs typeface="Times New Roman" panose="02020603050405020304" pitchFamily="18" charset="0"/>
              </a:rPr>
              <a:t>, 2018)</a:t>
            </a:r>
          </a:p>
        </p:txBody>
      </p:sp>
      <p:pic>
        <p:nvPicPr>
          <p:cNvPr id="4" name="Recorded Sound">
            <a:hlinkClick r:id="" action="ppaction://media"/>
            <a:extLst>
              <a:ext uri="{FF2B5EF4-FFF2-40B4-BE49-F238E27FC236}">
                <a16:creationId xmlns:a16="http://schemas.microsoft.com/office/drawing/2014/main" id="{79F7102A-039D-4549-AB1E-DE4A0F49DC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86400" y="2965036"/>
            <a:ext cx="609600" cy="609600"/>
          </a:xfrm>
          <a:prstGeom prst="rect">
            <a:avLst/>
          </a:prstGeom>
        </p:spPr>
      </p:pic>
    </p:spTree>
    <p:extLst>
      <p:ext uri="{BB962C8B-B14F-4D97-AF65-F5344CB8AC3E}">
        <p14:creationId xmlns:p14="http://schemas.microsoft.com/office/powerpoint/2010/main" val="2603603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87CF-8698-46BF-ADAB-51EE4396AF5B}"/>
              </a:ext>
            </a:extLst>
          </p:cNvPr>
          <p:cNvSpPr>
            <a:spLocks noGrp="1"/>
          </p:cNvSpPr>
          <p:nvPr>
            <p:ph type="title"/>
          </p:nvPr>
        </p:nvSpPr>
        <p:spPr>
          <a:xfrm>
            <a:off x="615463" y="1567131"/>
            <a:ext cx="10396882" cy="256736"/>
          </a:xfrm>
        </p:spPr>
        <p:txBody>
          <a:bodyPr>
            <a:normAutofit fontScale="90000"/>
          </a:bodyPr>
          <a:lstStyle/>
          <a:p>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r>
              <a:rPr lang="en-GB" sz="3600" dirty="0"/>
              <a:t>LGBT Human Rights; global Achievements</a:t>
            </a:r>
            <a:br>
              <a:rPr lang="en-GB" sz="3600" dirty="0"/>
            </a:br>
            <a:br>
              <a:rPr lang="en-GB" sz="3100" dirty="0"/>
            </a:br>
            <a:br>
              <a:rPr lang="en-GB" sz="3100" dirty="0"/>
            </a:br>
            <a:r>
              <a:rPr lang="en-GB" sz="1800" dirty="0">
                <a:solidFill>
                  <a:schemeClr val="accent1"/>
                </a:solidFill>
                <a:latin typeface="Arial" panose="020B0604020202020204" pitchFamily="34" charset="0"/>
                <a:cs typeface="Arial" panose="020B0604020202020204" pitchFamily="34" charset="0"/>
              </a:rPr>
              <a:t>don’t ask don’t tell policy was overturned in America 2011</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2015- love wins in America </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child and parents have a right to family life</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from 2020 LGBT studies will be inclusive in the United Kingdom (UK)</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The UK equality Act 2010 protects LGBT persons from discrimination</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gender recognition act 2004 became the first law in the world ALLOWING GENDER CHANGE WITHOUT SURGERY</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2000" dirty="0"/>
              <a:t> </a:t>
            </a:r>
            <a:br>
              <a:rPr lang="en-GB" sz="2000" dirty="0"/>
            </a:br>
            <a:endParaRPr lang="en-GB" sz="2000" dirty="0"/>
          </a:p>
        </p:txBody>
      </p:sp>
      <p:graphicFrame>
        <p:nvGraphicFramePr>
          <p:cNvPr id="5" name="Content Placeholder 2">
            <a:extLst>
              <a:ext uri="{FF2B5EF4-FFF2-40B4-BE49-F238E27FC236}">
                <a16:creationId xmlns:a16="http://schemas.microsoft.com/office/drawing/2014/main" id="{42494AEF-B583-4B4A-95BA-974909EAB5F7}"/>
              </a:ext>
            </a:extLst>
          </p:cNvPr>
          <p:cNvGraphicFramePr>
            <a:graphicFrameLocks noGrp="1"/>
          </p:cNvGraphicFramePr>
          <p:nvPr>
            <p:ph sz="quarter" idx="13"/>
            <p:extLst>
              <p:ext uri="{D42A27DB-BD31-4B8C-83A1-F6EECF244321}">
                <p14:modId xmlns:p14="http://schemas.microsoft.com/office/powerpoint/2010/main" val="1721425012"/>
              </p:ext>
            </p:extLst>
          </p:nvPr>
        </p:nvGraphicFramePr>
        <p:xfrm>
          <a:off x="6299033" y="301107"/>
          <a:ext cx="7065701" cy="34670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87A1546-28C1-4880-BC35-F09971145E4E}"/>
              </a:ext>
            </a:extLst>
          </p:cNvPr>
          <p:cNvSpPr txBox="1"/>
          <p:nvPr/>
        </p:nvSpPr>
        <p:spPr>
          <a:xfrm>
            <a:off x="902825" y="5440101"/>
            <a:ext cx="6632294"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8A19B109-0A38-4620-8070-41F94861B84A}"/>
              </a:ext>
            </a:extLst>
          </p:cNvPr>
          <p:cNvSpPr txBox="1"/>
          <p:nvPr/>
        </p:nvSpPr>
        <p:spPr>
          <a:xfrm>
            <a:off x="231494" y="5563121"/>
            <a:ext cx="11516810" cy="1404039"/>
          </a:xfrm>
          <a:prstGeom prst="rect">
            <a:avLst/>
          </a:prstGeom>
          <a:noFill/>
        </p:spPr>
        <p:txBody>
          <a:bodyPr wrap="square" rtlCol="0">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(United Kingdom Government (UK), 2015) (Human Rights Campaign, 2019) (The National Archives, 2019) (Stonewall Acceptance without exception, 2015)</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Recorded Sound">
            <a:hlinkClick r:id="" action="ppaction://media"/>
            <a:extLst>
              <a:ext uri="{FF2B5EF4-FFF2-40B4-BE49-F238E27FC236}">
                <a16:creationId xmlns:a16="http://schemas.microsoft.com/office/drawing/2014/main" id="{98BE8FAC-33AD-4340-89CA-B3D2D009285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169152" y="2646930"/>
            <a:ext cx="609600" cy="609600"/>
          </a:xfrm>
          <a:prstGeom prst="rect">
            <a:avLst/>
          </a:prstGeom>
        </p:spPr>
      </p:pic>
    </p:spTree>
    <p:extLst>
      <p:ext uri="{BB962C8B-B14F-4D97-AF65-F5344CB8AC3E}">
        <p14:creationId xmlns:p14="http://schemas.microsoft.com/office/powerpoint/2010/main" val="69248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37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4389-F898-4319-ADBC-609D1A65042C}"/>
              </a:ext>
            </a:extLst>
          </p:cNvPr>
          <p:cNvSpPr>
            <a:spLocks noGrp="1"/>
          </p:cNvSpPr>
          <p:nvPr>
            <p:ph type="title"/>
          </p:nvPr>
        </p:nvSpPr>
        <p:spPr>
          <a:xfrm>
            <a:off x="5678089" y="685800"/>
            <a:ext cx="5404593" cy="1151965"/>
          </a:xfrm>
        </p:spPr>
        <p:txBody>
          <a:bodyPr>
            <a:normAutofit/>
          </a:bodyPr>
          <a:lstStyle/>
          <a:p>
            <a:r>
              <a:rPr lang="en-US" sz="3800" b="1" dirty="0">
                <a:latin typeface="ff26"/>
              </a:rPr>
              <a:t>Federal Law № 135-FZ 1</a:t>
            </a:r>
            <a:br>
              <a:rPr lang="en-US" sz="3800" b="1" dirty="0">
                <a:latin typeface="Source Sans Pro" panose="020B0503030403020204" pitchFamily="34" charset="0"/>
              </a:rPr>
            </a:br>
            <a:endParaRPr lang="en-GB" sz="3800" b="1" dirty="0"/>
          </a:p>
        </p:txBody>
      </p:sp>
      <p:sp>
        <p:nvSpPr>
          <p:cNvPr id="31" name="Rectangle 22">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ales of Justice">
            <a:extLst>
              <a:ext uri="{FF2B5EF4-FFF2-40B4-BE49-F238E27FC236}">
                <a16:creationId xmlns:a16="http://schemas.microsoft.com/office/drawing/2014/main" id="{4984D775-05C2-4FF4-A128-F00110C225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0708" y="690023"/>
            <a:ext cx="4218303" cy="4218303"/>
          </a:xfrm>
          <a:prstGeom prst="rect">
            <a:avLst/>
          </a:prstGeom>
        </p:spPr>
      </p:pic>
      <p:sp>
        <p:nvSpPr>
          <p:cNvPr id="3" name="Content Placeholder 2">
            <a:extLst>
              <a:ext uri="{FF2B5EF4-FFF2-40B4-BE49-F238E27FC236}">
                <a16:creationId xmlns:a16="http://schemas.microsoft.com/office/drawing/2014/main" id="{920C100F-97E8-4F50-8CA5-6C8E405F5F36}"/>
              </a:ext>
            </a:extLst>
          </p:cNvPr>
          <p:cNvSpPr>
            <a:spLocks noGrp="1"/>
          </p:cNvSpPr>
          <p:nvPr>
            <p:ph sz="quarter" idx="13"/>
          </p:nvPr>
        </p:nvSpPr>
        <p:spPr>
          <a:xfrm>
            <a:off x="5672425" y="2071048"/>
            <a:ext cx="5410257" cy="2837943"/>
          </a:xfrm>
        </p:spPr>
        <p:txBody>
          <a:bodyPr>
            <a:normAutofit/>
          </a:bodyPr>
          <a:lstStyle/>
          <a:p>
            <a:pPr marL="0" indent="0">
              <a:lnSpc>
                <a:spcPct val="110000"/>
              </a:lnSpc>
              <a:buNone/>
            </a:pPr>
            <a:r>
              <a:rPr lang="en-US" dirty="0">
                <a:latin typeface="ff26"/>
              </a:rPr>
              <a:t>On amending Article 5 of the Federal Law “On the protection of children from information harmful to their health and development” and other legal instruments of the Russian Federation in order to protect children from information promoting rejection of traditional family values. (June 29, 2013)</a:t>
            </a:r>
            <a:endParaRPr lang="en-US" dirty="0">
              <a:latin typeface="Source Sans Pro" panose="020B0503030403020204" pitchFamily="34" charset="0"/>
            </a:endParaRPr>
          </a:p>
          <a:p>
            <a:pPr>
              <a:lnSpc>
                <a:spcPct val="110000"/>
              </a:lnSpc>
            </a:pPr>
            <a:endParaRPr lang="en-GB" dirty="0"/>
          </a:p>
        </p:txBody>
      </p:sp>
      <p:sp>
        <p:nvSpPr>
          <p:cNvPr id="5" name="TextBox 4">
            <a:extLst>
              <a:ext uri="{FF2B5EF4-FFF2-40B4-BE49-F238E27FC236}">
                <a16:creationId xmlns:a16="http://schemas.microsoft.com/office/drawing/2014/main" id="{ED530B6F-90DA-43FC-9481-82F7E4A64C93}"/>
              </a:ext>
            </a:extLst>
          </p:cNvPr>
          <p:cNvSpPr txBox="1"/>
          <p:nvPr/>
        </p:nvSpPr>
        <p:spPr>
          <a:xfrm>
            <a:off x="3939822" y="5791200"/>
            <a:ext cx="6366934" cy="376777"/>
          </a:xfrm>
          <a:prstGeom prst="rect">
            <a:avLst/>
          </a:prstGeom>
          <a:noFill/>
        </p:spPr>
        <p:txBody>
          <a:bodyPr wrap="square" rtlCol="0">
            <a:spAutoFit/>
          </a:bodyPr>
          <a:lstStyle/>
          <a:p>
            <a:endParaRPr lang="en-GB" dirty="0"/>
          </a:p>
        </p:txBody>
      </p:sp>
      <p:sp>
        <p:nvSpPr>
          <p:cNvPr id="6" name="Rectangle 1">
            <a:extLst>
              <a:ext uri="{FF2B5EF4-FFF2-40B4-BE49-F238E27FC236}">
                <a16:creationId xmlns:a16="http://schemas.microsoft.com/office/drawing/2014/main" id="{B185FDDC-1EF8-4787-8C91-446956FFD7E8}"/>
              </a:ext>
            </a:extLst>
          </p:cNvPr>
          <p:cNvSpPr>
            <a:spLocks noChangeArrowheads="1"/>
          </p:cNvSpPr>
          <p:nvPr/>
        </p:nvSpPr>
        <p:spPr bwMode="auto">
          <a:xfrm>
            <a:off x="0" y="5860200"/>
            <a:ext cx="11571111"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(Threefold, 2018)</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CF4FA136-40A8-48BA-ABA3-4C52D7918E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59411" y="3777343"/>
            <a:ext cx="609600" cy="609600"/>
          </a:xfrm>
          <a:prstGeom prst="rect">
            <a:avLst/>
          </a:prstGeom>
        </p:spPr>
      </p:pic>
    </p:spTree>
    <p:extLst>
      <p:ext uri="{BB962C8B-B14F-4D97-AF65-F5344CB8AC3E}">
        <p14:creationId xmlns:p14="http://schemas.microsoft.com/office/powerpoint/2010/main" val="48793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DC85C1A-682E-4570-B694-E647480D52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034FC06A-2730-4DF6-BA54-01841CF5C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9" name="Content Placeholder 4">
            <a:extLst>
              <a:ext uri="{FF2B5EF4-FFF2-40B4-BE49-F238E27FC236}">
                <a16:creationId xmlns:a16="http://schemas.microsoft.com/office/drawing/2014/main" id="{35BE3403-211C-4FA7-8659-F86CA94D5194}"/>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2747" r="9092" b="15038"/>
          <a:stretch/>
        </p:blipFill>
        <p:spPr>
          <a:xfrm>
            <a:off x="20" y="-13242"/>
            <a:ext cx="11734780" cy="6408728"/>
          </a:xfrm>
          <a:prstGeom prst="rect">
            <a:avLst/>
          </a:prstGeom>
          <a:ln>
            <a:noFill/>
          </a:ln>
        </p:spPr>
      </p:pic>
      <p:sp>
        <p:nvSpPr>
          <p:cNvPr id="18" name="Freeform 9">
            <a:extLst>
              <a:ext uri="{FF2B5EF4-FFF2-40B4-BE49-F238E27FC236}">
                <a16:creationId xmlns:a16="http://schemas.microsoft.com/office/drawing/2014/main" id="{897CE552-6A52-4098-8E3F-A138ED7EE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9">
            <a:extLst>
              <a:ext uri="{FF2B5EF4-FFF2-40B4-BE49-F238E27FC236}">
                <a16:creationId xmlns:a16="http://schemas.microsoft.com/office/drawing/2014/main" id="{F1628277-2971-49BD-90BE-B4191A3E3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7540157" cy="6380796"/>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50275D-2792-4B78-A0B4-256A256F00E6}"/>
              </a:ext>
            </a:extLst>
          </p:cNvPr>
          <p:cNvSpPr>
            <a:spLocks noGrp="1"/>
          </p:cNvSpPr>
          <p:nvPr>
            <p:ph type="title"/>
          </p:nvPr>
        </p:nvSpPr>
        <p:spPr>
          <a:xfrm>
            <a:off x="711219" y="358783"/>
            <a:ext cx="6397155" cy="1151965"/>
          </a:xfrm>
        </p:spPr>
        <p:txBody>
          <a:bodyPr>
            <a:normAutofit/>
          </a:bodyPr>
          <a:lstStyle/>
          <a:p>
            <a:r>
              <a:rPr lang="en-GB" sz="3200" dirty="0">
                <a:solidFill>
                  <a:schemeClr val="bg1"/>
                </a:solidFill>
              </a:rPr>
              <a:t>Russian Federal law 2013</a:t>
            </a:r>
          </a:p>
        </p:txBody>
      </p:sp>
      <p:sp>
        <p:nvSpPr>
          <p:cNvPr id="11" name="Content Placeholder 10">
            <a:extLst>
              <a:ext uri="{FF2B5EF4-FFF2-40B4-BE49-F238E27FC236}">
                <a16:creationId xmlns:a16="http://schemas.microsoft.com/office/drawing/2014/main" id="{8EF292A9-AB8C-4A8C-85AB-0531E3BF35C3}"/>
              </a:ext>
            </a:extLst>
          </p:cNvPr>
          <p:cNvSpPr>
            <a:spLocks noGrp="1"/>
          </p:cNvSpPr>
          <p:nvPr>
            <p:ph sz="quarter" idx="13"/>
          </p:nvPr>
        </p:nvSpPr>
        <p:spPr>
          <a:xfrm>
            <a:off x="685801" y="1510748"/>
            <a:ext cx="6397156" cy="4661451"/>
          </a:xfrm>
        </p:spPr>
        <p:txBody>
          <a:bodyPr>
            <a:normAutofit fontScale="92500" lnSpcReduction="10000"/>
          </a:bodyPr>
          <a:lstStyle/>
          <a:p>
            <a:pPr marL="0" indent="0">
              <a:buNone/>
            </a:pPr>
            <a:r>
              <a:rPr lang="en-US" sz="1800" dirty="0">
                <a:solidFill>
                  <a:schemeClr val="bg1"/>
                </a:solidFill>
                <a:latin typeface="Arial" panose="020B0604020202020204" pitchFamily="34" charset="0"/>
                <a:cs typeface="Arial" panose="020B0604020202020204" pitchFamily="34" charset="0"/>
              </a:rPr>
              <a:t>Also known as the ‘’gay propaganda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law proposes to protect </a:t>
            </a:r>
            <a:r>
              <a:rPr lang="en-US" sz="1800" dirty="0" err="1">
                <a:solidFill>
                  <a:schemeClr val="bg1"/>
                </a:solidFill>
                <a:latin typeface="Arial" panose="020B0604020202020204" pitchFamily="34" charset="0"/>
                <a:cs typeface="Arial" panose="020B0604020202020204" pitchFamily="34" charset="0"/>
              </a:rPr>
              <a:t>childrens</a:t>
            </a:r>
            <a:r>
              <a:rPr lang="en-US" sz="1800" dirty="0">
                <a:solidFill>
                  <a:schemeClr val="bg1"/>
                </a:solidFill>
                <a:latin typeface="Arial" panose="020B0604020202020204" pitchFamily="34" charset="0"/>
                <a:cs typeface="Arial" panose="020B0604020202020204" pitchFamily="34" charset="0"/>
              </a:rPr>
              <a:t> mental health through banning all LGBT material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Russian federation is bound by the human rights adopted by the soviet union</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International law over rules national law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there have been increasing reports relating to human rights violation  and the federal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B3E6584-BF34-4648-8016-3A886C0E2922}"/>
              </a:ext>
            </a:extLst>
          </p:cNvPr>
          <p:cNvSpPr txBox="1"/>
          <p:nvPr/>
        </p:nvSpPr>
        <p:spPr>
          <a:xfrm>
            <a:off x="9459818" y="6208683"/>
            <a:ext cx="22749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commons.wikimedia.org/wiki/File:Flag-map_of_Greater_Russia.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TextBox 2">
            <a:extLst>
              <a:ext uri="{FF2B5EF4-FFF2-40B4-BE49-F238E27FC236}">
                <a16:creationId xmlns:a16="http://schemas.microsoft.com/office/drawing/2014/main" id="{9AC7906C-4760-413B-AB6B-C8510DDA0A76}"/>
              </a:ext>
            </a:extLst>
          </p:cNvPr>
          <p:cNvSpPr txBox="1"/>
          <p:nvPr/>
        </p:nvSpPr>
        <p:spPr>
          <a:xfrm>
            <a:off x="948267" y="5984423"/>
            <a:ext cx="6617306"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(United Nations Treaty Collection, 2019) </a:t>
            </a:r>
          </a:p>
        </p:txBody>
      </p:sp>
      <p:pic>
        <p:nvPicPr>
          <p:cNvPr id="4" name="Recorded Sound">
            <a:hlinkClick r:id="" action="ppaction://media"/>
            <a:extLst>
              <a:ext uri="{FF2B5EF4-FFF2-40B4-BE49-F238E27FC236}">
                <a16:creationId xmlns:a16="http://schemas.microsoft.com/office/drawing/2014/main" id="{DF61D90B-2E66-43C1-A426-5F8237F471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731780" y="2727680"/>
            <a:ext cx="609600" cy="609600"/>
          </a:xfrm>
          <a:prstGeom prst="rect">
            <a:avLst/>
          </a:prstGeom>
        </p:spPr>
      </p:pic>
    </p:spTree>
    <p:extLst>
      <p:ext uri="{BB962C8B-B14F-4D97-AF65-F5344CB8AC3E}">
        <p14:creationId xmlns:p14="http://schemas.microsoft.com/office/powerpoint/2010/main" val="291276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5C90836-5ADB-4D63-A39D-D9BC0E10B4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24">
            <a:extLst>
              <a:ext uri="{FF2B5EF4-FFF2-40B4-BE49-F238E27FC236}">
                <a16:creationId xmlns:a16="http://schemas.microsoft.com/office/drawing/2014/main" id="{EC076BC1-44A9-43BA-9FA0-93D9F5636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7" name="Freeform 9">
            <a:extLst>
              <a:ext uri="{FF2B5EF4-FFF2-40B4-BE49-F238E27FC236}">
                <a16:creationId xmlns:a16="http://schemas.microsoft.com/office/drawing/2014/main" id="{10EBC408-9E16-4483-93FA-BB4E0D06D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9" name="Rectangle 28">
            <a:extLst>
              <a:ext uri="{FF2B5EF4-FFF2-40B4-BE49-F238E27FC236}">
                <a16:creationId xmlns:a16="http://schemas.microsoft.com/office/drawing/2014/main" id="{1DAA8918-7760-46BA-B19F-9818085CB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C20A6A-5F3A-40A8-BC49-F9EDDADF9B4C}"/>
              </a:ext>
            </a:extLst>
          </p:cNvPr>
          <p:cNvSpPr>
            <a:spLocks noGrp="1"/>
          </p:cNvSpPr>
          <p:nvPr>
            <p:ph type="title"/>
          </p:nvPr>
        </p:nvSpPr>
        <p:spPr>
          <a:xfrm>
            <a:off x="685802" y="685800"/>
            <a:ext cx="3381946" cy="4846967"/>
          </a:xfrm>
        </p:spPr>
        <p:txBody>
          <a:bodyPr>
            <a:normAutofit/>
          </a:bodyPr>
          <a:lstStyle/>
          <a:p>
            <a:r>
              <a:rPr lang="en-GB" sz="4100" dirty="0">
                <a:solidFill>
                  <a:srgbClr val="FFFFFF"/>
                </a:solidFill>
              </a:rPr>
              <a:t>consequences</a:t>
            </a:r>
          </a:p>
        </p:txBody>
      </p:sp>
      <p:graphicFrame>
        <p:nvGraphicFramePr>
          <p:cNvPr id="18" name="Content Placeholder 2">
            <a:extLst>
              <a:ext uri="{FF2B5EF4-FFF2-40B4-BE49-F238E27FC236}">
                <a16:creationId xmlns:a16="http://schemas.microsoft.com/office/drawing/2014/main" id="{DC874596-4884-4962-BF14-512C4A436465}"/>
              </a:ext>
            </a:extLst>
          </p:cNvPr>
          <p:cNvGraphicFramePr>
            <a:graphicFrameLocks noGrp="1"/>
          </p:cNvGraphicFramePr>
          <p:nvPr>
            <p:ph sz="quarter" idx="13"/>
            <p:extLst>
              <p:ext uri="{D42A27DB-BD31-4B8C-83A1-F6EECF244321}">
                <p14:modId xmlns:p14="http://schemas.microsoft.com/office/powerpoint/2010/main" val="2152959924"/>
              </p:ext>
            </p:extLst>
          </p:nvPr>
        </p:nvGraphicFramePr>
        <p:xfrm>
          <a:off x="4965895" y="213919"/>
          <a:ext cx="6540303" cy="59899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8A101948-9D30-4973-95F2-1911CCAF73D8}"/>
              </a:ext>
            </a:extLst>
          </p:cNvPr>
          <p:cNvSpPr txBox="1"/>
          <p:nvPr/>
        </p:nvSpPr>
        <p:spPr>
          <a:xfrm>
            <a:off x="101600" y="5296586"/>
            <a:ext cx="5057422" cy="3336747"/>
          </a:xfrm>
          <a:prstGeom prst="rect">
            <a:avLst/>
          </a:prstGeom>
          <a:noFill/>
        </p:spPr>
        <p:txBody>
          <a:bodyPr wrap="square" rtlCol="0">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(Randy </a:t>
            </a:r>
            <a:r>
              <a:rPr lang="en-GB" sz="1200" dirty="0" err="1">
                <a:latin typeface="Calibri" panose="020F0502020204030204" pitchFamily="34" charset="0"/>
                <a:ea typeface="Calibri" panose="020F0502020204030204" pitchFamily="34" charset="0"/>
                <a:cs typeface="Times New Roman" panose="02020603050405020304" pitchFamily="18" charset="0"/>
              </a:rPr>
              <a:t>Albelda</a:t>
            </a:r>
            <a:r>
              <a:rPr lang="en-GB" sz="1200" dirty="0">
                <a:latin typeface="Calibri" panose="020F0502020204030204" pitchFamily="34" charset="0"/>
                <a:ea typeface="Calibri" panose="020F0502020204030204" pitchFamily="34" charset="0"/>
                <a:cs typeface="Times New Roman" panose="02020603050405020304" pitchFamily="18" charset="0"/>
              </a:rPr>
              <a:t> et al. 2016) (ILGA EUROPE, 2017)</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(Emily </a:t>
            </a:r>
            <a:r>
              <a:rPr lang="en-GB" sz="1200" dirty="0" err="1">
                <a:latin typeface="Calibri" panose="020F0502020204030204" pitchFamily="34" charset="0"/>
                <a:ea typeface="Calibri" panose="020F0502020204030204" pitchFamily="34" charset="0"/>
                <a:cs typeface="Times New Roman" panose="02020603050405020304" pitchFamily="18" charset="0"/>
              </a:rPr>
              <a:t>Hylton</a:t>
            </a:r>
            <a:r>
              <a:rPr lang="en-GB" sz="1200" dirty="0">
                <a:latin typeface="Calibri" panose="020F0502020204030204" pitchFamily="34" charset="0"/>
                <a:ea typeface="Calibri" panose="020F0502020204030204" pitchFamily="34" charset="0"/>
                <a:cs typeface="Times New Roman" panose="02020603050405020304" pitchFamily="18" charset="0"/>
              </a:rPr>
              <a:t> et al. 2017) (</a:t>
            </a:r>
            <a:r>
              <a:rPr lang="en-GB" sz="1200" dirty="0" err="1">
                <a:latin typeface="Calibri" panose="020F0502020204030204" pitchFamily="34" charset="0"/>
                <a:ea typeface="Calibri" panose="020F0502020204030204" pitchFamily="34" charset="0"/>
                <a:cs typeface="Times New Roman" panose="02020603050405020304" pitchFamily="18" charset="0"/>
              </a:rPr>
              <a:t>Mezey</a:t>
            </a:r>
            <a:r>
              <a:rPr lang="en-GB" sz="1200" dirty="0">
                <a:latin typeface="Calibri" panose="020F0502020204030204" pitchFamily="34" charset="0"/>
                <a:ea typeface="Calibri" panose="020F0502020204030204" pitchFamily="34" charset="0"/>
                <a:cs typeface="Times New Roman" panose="02020603050405020304" pitchFamily="18" charset="0"/>
              </a:rPr>
              <a:t>, 2017) (Human Rights First, 2013)</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(Michael Garcia </a:t>
            </a:r>
            <a:r>
              <a:rPr lang="en-GB" sz="1200" dirty="0" err="1">
                <a:latin typeface="Calibri" panose="020F0502020204030204" pitchFamily="34" charset="0"/>
                <a:ea typeface="Calibri" panose="020F0502020204030204" pitchFamily="34" charset="0"/>
                <a:cs typeface="Times New Roman" panose="02020603050405020304" pitchFamily="18" charset="0"/>
              </a:rPr>
              <a:t>Bochenek</a:t>
            </a:r>
            <a:r>
              <a:rPr lang="en-GB" sz="1200" dirty="0">
                <a:latin typeface="Calibri" panose="020F0502020204030204" pitchFamily="34" charset="0"/>
                <a:ea typeface="Calibri" panose="020F0502020204030204" pitchFamily="34" charset="0"/>
                <a:cs typeface="Times New Roman" panose="02020603050405020304" pitchFamily="18" charset="0"/>
              </a:rPr>
              <a:t> et al. 2018) (Human Rights Watch, 2018)</a:t>
            </a:r>
          </a:p>
          <a:p>
            <a:pPr>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4" name="Recorded Sound">
            <a:hlinkClick r:id="" action="ppaction://media"/>
            <a:extLst>
              <a:ext uri="{FF2B5EF4-FFF2-40B4-BE49-F238E27FC236}">
                <a16:creationId xmlns:a16="http://schemas.microsoft.com/office/drawing/2014/main" id="{37A35201-FC71-4B74-9AAC-81E9F0C368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896295" y="2904085"/>
            <a:ext cx="609600" cy="609600"/>
          </a:xfrm>
          <a:prstGeom prst="rect">
            <a:avLst/>
          </a:prstGeom>
        </p:spPr>
      </p:pic>
    </p:spTree>
    <p:extLst>
      <p:ext uri="{BB962C8B-B14F-4D97-AF65-F5344CB8AC3E}">
        <p14:creationId xmlns:p14="http://schemas.microsoft.com/office/powerpoint/2010/main" val="132454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6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89" name="Picture 82">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0" name="Freeform: Shape 84">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3" cy="6214534"/>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F3753270-3162-4654-8F5B-09800B33179D}"/>
              </a:ext>
            </a:extLst>
          </p:cNvPr>
          <p:cNvSpPr>
            <a:spLocks noGrp="1"/>
          </p:cNvSpPr>
          <p:nvPr>
            <p:ph sz="quarter" idx="13"/>
          </p:nvPr>
        </p:nvSpPr>
        <p:spPr>
          <a:xfrm>
            <a:off x="552450" y="495300"/>
            <a:ext cx="10528058" cy="5848350"/>
          </a:xfrm>
        </p:spPr>
        <p:txBody>
          <a:bodyPr anchor="t">
            <a:normAutofit fontScale="85000" lnSpcReduction="10000"/>
          </a:bodyPr>
          <a:lstStyle/>
          <a:p>
            <a:pPr marL="0" indent="0">
              <a:lnSpc>
                <a:spcPct val="110000"/>
              </a:lnSpc>
              <a:buNone/>
            </a:pPr>
            <a:r>
              <a:rPr lang="en-GB" sz="3200" dirty="0">
                <a:solidFill>
                  <a:schemeClr val="tx1">
                    <a:lumMod val="85000"/>
                    <a:lumOff val="15000"/>
                  </a:schemeClr>
                </a:solidFill>
                <a:latin typeface="Arial" panose="020B0604020202020204" pitchFamily="34" charset="0"/>
                <a:cs typeface="Arial" panose="020B0604020202020204" pitchFamily="34" charset="0"/>
              </a:rPr>
              <a:t>                                  </a:t>
            </a:r>
            <a:r>
              <a:rPr lang="en-GB" sz="3200" dirty="0">
                <a:solidFill>
                  <a:schemeClr val="accent2">
                    <a:lumMod val="50000"/>
                  </a:schemeClr>
                </a:solidFill>
                <a:latin typeface="+mj-lt"/>
                <a:cs typeface="Arial" panose="020B0604020202020204" pitchFamily="34" charset="0"/>
              </a:rPr>
              <a:t>Conclusion </a:t>
            </a:r>
            <a:endParaRPr lang="en-GB" sz="3200" dirty="0">
              <a:solidFill>
                <a:schemeClr val="accent2">
                  <a:lumMod val="50000"/>
                </a:schemeClr>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illustrates that many human rights  appear to be violated due to the propaganda law 2013  including; Article 20 of the human rights declaration; freedom of assembly  and association,  article 10; freedom of expression, the right to privacy, and the </a:t>
            </a:r>
            <a:r>
              <a:rPr lang="en-GB" sz="1500" dirty="0" err="1">
                <a:solidFill>
                  <a:schemeClr val="accent1"/>
                </a:solidFill>
                <a:latin typeface="Arial" panose="020B0604020202020204" pitchFamily="34" charset="0"/>
                <a:cs typeface="Arial" panose="020B0604020202020204" pitchFamily="34" charset="0"/>
              </a:rPr>
              <a:t>prohibItion</a:t>
            </a:r>
            <a:r>
              <a:rPr lang="en-GB" sz="1500" dirty="0">
                <a:solidFill>
                  <a:schemeClr val="accent1"/>
                </a:solidFill>
                <a:latin typeface="Arial" panose="020B0604020202020204" pitchFamily="34" charset="0"/>
                <a:cs typeface="Arial" panose="020B0604020202020204" pitchFamily="34" charset="0"/>
              </a:rPr>
              <a:t> of discrimination (article 14)</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err="1">
                <a:solidFill>
                  <a:schemeClr val="accent1"/>
                </a:solidFill>
                <a:latin typeface="Arial" panose="020B0604020202020204" pitchFamily="34" charset="0"/>
                <a:cs typeface="Arial" panose="020B0604020202020204" pitchFamily="34" charset="0"/>
              </a:rPr>
              <a:t>Russias</a:t>
            </a:r>
            <a:r>
              <a:rPr lang="en-GB" sz="1500" dirty="0">
                <a:solidFill>
                  <a:schemeClr val="accent1"/>
                </a:solidFill>
                <a:latin typeface="Arial" panose="020B0604020202020204" pitchFamily="34" charset="0"/>
                <a:cs typeface="Arial" panose="020B0604020202020204" pitchFamily="34" charset="0"/>
              </a:rPr>
              <a:t> policy regime is evidently incompatible with human rights principles,</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Heteronormative values threaten LGBT persons security significantly under the propaganda law 2013,</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Consequently effecting health, educational opportunities, access to services, family relations, employment, adequate living standards and safety,</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demonstrates the power and control on a macro and micro level in society whilst concluding that a need for the protection of LGBT human rights is vital to help prevent poor health, violence and poverty and increase education opportunities and full equality for all.</a:t>
            </a:r>
          </a:p>
        </p:txBody>
      </p:sp>
      <p:sp>
        <p:nvSpPr>
          <p:cNvPr id="6" name="TextBox 5">
            <a:extLst>
              <a:ext uri="{FF2B5EF4-FFF2-40B4-BE49-F238E27FC236}">
                <a16:creationId xmlns:a16="http://schemas.microsoft.com/office/drawing/2014/main" id="{4ED6ACEF-A896-47ED-889D-D531CA4CA684}"/>
              </a:ext>
            </a:extLst>
          </p:cNvPr>
          <p:cNvSpPr txBox="1"/>
          <p:nvPr/>
        </p:nvSpPr>
        <p:spPr>
          <a:xfrm>
            <a:off x="9910606" y="6870700"/>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buckmire.blogspot.com/2010/05/president-obama-proclaims-june-lgb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2" name="Recorded Sound">
            <a:hlinkClick r:id="" action="ppaction://media"/>
            <a:extLst>
              <a:ext uri="{FF2B5EF4-FFF2-40B4-BE49-F238E27FC236}">
                <a16:creationId xmlns:a16="http://schemas.microsoft.com/office/drawing/2014/main" id="{C5256114-4173-4542-B328-D564CC986D2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199" y="2840182"/>
            <a:ext cx="609600" cy="609600"/>
          </a:xfrm>
          <a:prstGeom prst="rect">
            <a:avLst/>
          </a:prstGeom>
        </p:spPr>
      </p:pic>
    </p:spTree>
    <p:extLst>
      <p:ext uri="{BB962C8B-B14F-4D97-AF65-F5344CB8AC3E}">
        <p14:creationId xmlns:p14="http://schemas.microsoft.com/office/powerpoint/2010/main" val="233023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1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092F-E251-4FF3-84EC-7259CE14D0BE}"/>
              </a:ext>
            </a:extLst>
          </p:cNvPr>
          <p:cNvSpPr>
            <a:spLocks noGrp="1"/>
          </p:cNvSpPr>
          <p:nvPr>
            <p:ph type="title"/>
          </p:nvPr>
        </p:nvSpPr>
        <p:spPr>
          <a:xfrm>
            <a:off x="511828" y="328481"/>
            <a:ext cx="10738299" cy="1151965"/>
          </a:xfrm>
        </p:spPr>
        <p:txBody>
          <a:bodyPr>
            <a:normAutofit/>
          </a:bodyPr>
          <a:lstStyle/>
          <a:p>
            <a:r>
              <a:rPr lang="en-GB" sz="2400" i="1" dirty="0"/>
              <a:t>Appendix 1 </a:t>
            </a:r>
            <a:r>
              <a:rPr lang="en-GB" sz="2400" dirty="0"/>
              <a:t>– Human rights Response to the </a:t>
            </a:r>
            <a:r>
              <a:rPr lang="en-GB" sz="2400" dirty="0" err="1"/>
              <a:t>russian</a:t>
            </a:r>
            <a:r>
              <a:rPr lang="en-GB" sz="2400" dirty="0"/>
              <a:t> ‘’gay propaganda law  2013’’</a:t>
            </a:r>
          </a:p>
        </p:txBody>
      </p:sp>
      <p:sp>
        <p:nvSpPr>
          <p:cNvPr id="3" name="Content Placeholder 2">
            <a:extLst>
              <a:ext uri="{FF2B5EF4-FFF2-40B4-BE49-F238E27FC236}">
                <a16:creationId xmlns:a16="http://schemas.microsoft.com/office/drawing/2014/main" id="{7F501361-7BE0-409C-8050-0E25522583D2}"/>
              </a:ext>
            </a:extLst>
          </p:cNvPr>
          <p:cNvSpPr>
            <a:spLocks noGrp="1"/>
          </p:cNvSpPr>
          <p:nvPr>
            <p:ph sz="quarter" idx="13"/>
          </p:nvPr>
        </p:nvSpPr>
        <p:spPr>
          <a:xfrm>
            <a:off x="683625" y="1569156"/>
            <a:ext cx="10394707" cy="3805429"/>
          </a:xfrm>
        </p:spPr>
        <p:txBody>
          <a:bodyPr>
            <a:normAutofit/>
          </a:bodyPr>
          <a:lstStyle/>
          <a:p>
            <a:r>
              <a:rPr lang="en-US" sz="1600" dirty="0">
                <a:solidFill>
                  <a:srgbClr val="444444"/>
                </a:solidFill>
                <a:latin typeface="Freight Text W03"/>
              </a:rPr>
              <a:t>By enshrining discrimination in national law, Russia’s “gay propaganda” law violates Russia’s international human rights obligations. International bodies—including the European Court of Human Rights and the United Nations Committee on the Rights of the Child—have strongly condemned it for this reason.</a:t>
            </a:r>
          </a:p>
          <a:p>
            <a:pPr marL="0" indent="0">
              <a:buNone/>
            </a:pPr>
            <a:endParaRPr lang="en-US" sz="1600" dirty="0">
              <a:solidFill>
                <a:srgbClr val="444444"/>
              </a:solidFill>
              <a:latin typeface="Freight Text W03"/>
            </a:endParaRPr>
          </a:p>
          <a:p>
            <a:r>
              <a:rPr lang="en-US" sz="1600" dirty="0">
                <a:solidFill>
                  <a:srgbClr val="444444"/>
                </a:solidFill>
                <a:latin typeface="Freight Text W03"/>
              </a:rPr>
              <a:t>The path forward requires repeal of the law and other reforms that uphold the basic rights of LGBT youth to freedom of expression and access to information.</a:t>
            </a:r>
          </a:p>
          <a:p>
            <a:endParaRPr lang="en-US" sz="1600" dirty="0">
              <a:solidFill>
                <a:srgbClr val="444444"/>
              </a:solidFill>
              <a:latin typeface="Freight Text W03"/>
            </a:endParaRPr>
          </a:p>
          <a:p>
            <a:r>
              <a:rPr lang="en-US" sz="1600" dirty="0">
                <a:solidFill>
                  <a:srgbClr val="444444"/>
                </a:solidFill>
                <a:latin typeface="Freight Text W03"/>
              </a:rPr>
              <a:t>Introduce legislation to protect the rights of all LGBT people</a:t>
            </a:r>
            <a:endParaRPr lang="en-GB" sz="1600" dirty="0"/>
          </a:p>
        </p:txBody>
      </p:sp>
      <p:sp>
        <p:nvSpPr>
          <p:cNvPr id="4" name="TextBox 3">
            <a:extLst>
              <a:ext uri="{FF2B5EF4-FFF2-40B4-BE49-F238E27FC236}">
                <a16:creationId xmlns:a16="http://schemas.microsoft.com/office/drawing/2014/main" id="{9A7CCF39-874E-4BBA-A994-551FEA968E32}"/>
              </a:ext>
            </a:extLst>
          </p:cNvPr>
          <p:cNvSpPr txBox="1"/>
          <p:nvPr/>
        </p:nvSpPr>
        <p:spPr>
          <a:xfrm>
            <a:off x="2822222" y="5796648"/>
            <a:ext cx="91440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(Human Rights Watch, 2018)</a:t>
            </a:r>
          </a:p>
        </p:txBody>
      </p:sp>
    </p:spTree>
    <p:extLst>
      <p:ext uri="{BB962C8B-B14F-4D97-AF65-F5344CB8AC3E}">
        <p14:creationId xmlns:p14="http://schemas.microsoft.com/office/powerpoint/2010/main" val="2506646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2766-8209-4B17-BE18-254D8104847B}"/>
              </a:ext>
            </a:extLst>
          </p:cNvPr>
          <p:cNvSpPr>
            <a:spLocks noGrp="1"/>
          </p:cNvSpPr>
          <p:nvPr>
            <p:ph type="title"/>
          </p:nvPr>
        </p:nvSpPr>
        <p:spPr>
          <a:xfrm>
            <a:off x="-146757" y="664535"/>
            <a:ext cx="10148711" cy="547634"/>
          </a:xfrm>
        </p:spPr>
        <p:txBody>
          <a:bodyPr>
            <a:normAutofit/>
          </a:bodyPr>
          <a:lstStyle/>
          <a:p>
            <a:r>
              <a:rPr lang="en-GB" sz="2800" dirty="0"/>
              <a:t>                                                       </a:t>
            </a:r>
            <a:r>
              <a:rPr lang="en-GB" sz="2800" i="1" dirty="0"/>
              <a:t>appendix 2</a:t>
            </a:r>
            <a:r>
              <a:rPr lang="en-GB" sz="2800" dirty="0"/>
              <a:t> - Common LGBT concepts</a:t>
            </a:r>
          </a:p>
        </p:txBody>
      </p:sp>
      <p:sp>
        <p:nvSpPr>
          <p:cNvPr id="3" name="Content Placeholder 2">
            <a:extLst>
              <a:ext uri="{FF2B5EF4-FFF2-40B4-BE49-F238E27FC236}">
                <a16:creationId xmlns:a16="http://schemas.microsoft.com/office/drawing/2014/main" id="{AAF7DF4D-6296-4A2C-8F94-82597F883FE3}"/>
              </a:ext>
            </a:extLst>
          </p:cNvPr>
          <p:cNvSpPr>
            <a:spLocks noGrp="1"/>
          </p:cNvSpPr>
          <p:nvPr>
            <p:ph sz="quarter" idx="13"/>
          </p:nvPr>
        </p:nvSpPr>
        <p:spPr>
          <a:xfrm>
            <a:off x="158044" y="801511"/>
            <a:ext cx="11413067" cy="5497689"/>
          </a:xfrm>
        </p:spPr>
        <p:txBody>
          <a:bodyPr>
            <a:normAutofit/>
          </a:bodyPr>
          <a:lstStyle/>
          <a:p>
            <a:r>
              <a:rPr lang="en-GB" sz="1600" dirty="0" err="1">
                <a:solidFill>
                  <a:schemeClr val="accent1"/>
                </a:solidFill>
              </a:rPr>
              <a:t>Lgbt</a:t>
            </a:r>
            <a:r>
              <a:rPr lang="en-GB" sz="1600" dirty="0">
                <a:solidFill>
                  <a:schemeClr val="accent1"/>
                </a:solidFill>
              </a:rPr>
              <a:t>; </a:t>
            </a:r>
            <a:r>
              <a:rPr lang="en-US" sz="1400" dirty="0">
                <a:solidFill>
                  <a:schemeClr val="accent2">
                    <a:lumMod val="50000"/>
                  </a:schemeClr>
                </a:solidFill>
                <a:latin typeface="Roboto Condensed"/>
              </a:rPr>
              <a:t> lesbian, gay, bi and trans.</a:t>
            </a:r>
            <a:endParaRPr lang="en-GB" sz="1400" dirty="0">
              <a:solidFill>
                <a:schemeClr val="accent2">
                  <a:lumMod val="50000"/>
                </a:schemeClr>
              </a:solidFill>
              <a:latin typeface="Roboto Condensed"/>
            </a:endParaRPr>
          </a:p>
          <a:p>
            <a:endParaRPr lang="en-GB" sz="1400" dirty="0">
              <a:solidFill>
                <a:schemeClr val="accent2">
                  <a:lumMod val="50000"/>
                </a:schemeClr>
              </a:solidFill>
              <a:latin typeface="Roboto Condensed"/>
            </a:endParaRPr>
          </a:p>
          <a:p>
            <a:r>
              <a:rPr lang="en-GB" sz="1600" dirty="0">
                <a:solidFill>
                  <a:schemeClr val="accent1"/>
                </a:solidFill>
              </a:rPr>
              <a:t>Homosexual;</a:t>
            </a:r>
            <a:r>
              <a:rPr lang="en-US" sz="1600" dirty="0">
                <a:solidFill>
                  <a:srgbClr val="000000"/>
                </a:solidFill>
                <a:latin typeface="Roboto Condensed"/>
              </a:rPr>
              <a:t> </a:t>
            </a:r>
            <a:r>
              <a:rPr lang="en-US" sz="1400" dirty="0">
                <a:solidFill>
                  <a:schemeClr val="accent2">
                    <a:lumMod val="50000"/>
                  </a:schemeClr>
                </a:solidFill>
                <a:latin typeface="Roboto Condensed"/>
              </a:rPr>
              <a:t> to describe someone who has an emotional romantic and/or sexual orientation towards someone of the same gender. The term ‘gay’ is now more generally used.</a:t>
            </a:r>
          </a:p>
          <a:p>
            <a:endParaRPr lang="en-GB" sz="1400" dirty="0">
              <a:solidFill>
                <a:schemeClr val="accent1"/>
              </a:solidFill>
            </a:endParaRPr>
          </a:p>
          <a:p>
            <a:r>
              <a:rPr lang="en-GB" sz="1600" dirty="0">
                <a:solidFill>
                  <a:schemeClr val="accent1"/>
                </a:solidFill>
              </a:rPr>
              <a:t>Bisexual; </a:t>
            </a:r>
            <a:r>
              <a:rPr lang="en-US" sz="1400" dirty="0">
                <a:solidFill>
                  <a:schemeClr val="accent2">
                    <a:lumMod val="50000"/>
                  </a:schemeClr>
                </a:solidFill>
                <a:latin typeface="Roboto Condensed"/>
              </a:rPr>
              <a:t>used to describe an emotional, romantic and/or sexual orientation towards more than one gender.</a:t>
            </a:r>
            <a:br>
              <a:rPr lang="en-US" sz="1400" dirty="0">
                <a:solidFill>
                  <a:schemeClr val="accent2">
                    <a:lumMod val="50000"/>
                  </a:schemeClr>
                </a:solidFill>
              </a:rPr>
            </a:br>
            <a:endParaRPr lang="en-GB" sz="1400" dirty="0">
              <a:solidFill>
                <a:schemeClr val="accent1"/>
              </a:solidFill>
            </a:endParaRPr>
          </a:p>
        </p:txBody>
      </p:sp>
      <p:sp>
        <p:nvSpPr>
          <p:cNvPr id="4" name="TextBox 3">
            <a:extLst>
              <a:ext uri="{FF2B5EF4-FFF2-40B4-BE49-F238E27FC236}">
                <a16:creationId xmlns:a16="http://schemas.microsoft.com/office/drawing/2014/main" id="{00AFA6D3-552A-4468-A196-96D883D0EE3D}"/>
              </a:ext>
            </a:extLst>
          </p:cNvPr>
          <p:cNvSpPr txBox="1"/>
          <p:nvPr/>
        </p:nvSpPr>
        <p:spPr>
          <a:xfrm>
            <a:off x="6479822" y="5868713"/>
            <a:ext cx="5712178"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(Stonewall acceptance without exception, 2017)</a:t>
            </a:r>
          </a:p>
        </p:txBody>
      </p:sp>
    </p:spTree>
    <p:extLst>
      <p:ext uri="{BB962C8B-B14F-4D97-AF65-F5344CB8AC3E}">
        <p14:creationId xmlns:p14="http://schemas.microsoft.com/office/powerpoint/2010/main" val="983942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78108-A4F1-4EE1-BF2D-E5B4E1315098}"/>
              </a:ext>
            </a:extLst>
          </p:cNvPr>
          <p:cNvSpPr>
            <a:spLocks noGrp="1"/>
          </p:cNvSpPr>
          <p:nvPr>
            <p:ph type="title"/>
          </p:nvPr>
        </p:nvSpPr>
        <p:spPr>
          <a:xfrm>
            <a:off x="2751576" y="348605"/>
            <a:ext cx="10396882" cy="1151965"/>
          </a:xfrm>
        </p:spPr>
        <p:txBody>
          <a:bodyPr>
            <a:normAutofit/>
          </a:bodyPr>
          <a:lstStyle/>
          <a:p>
            <a:r>
              <a:rPr lang="en-GB" sz="2800" i="1" dirty="0"/>
              <a:t>Appendix 2- </a:t>
            </a:r>
            <a:r>
              <a:rPr lang="en-GB" sz="2800" dirty="0"/>
              <a:t>Common LGBT concepts</a:t>
            </a:r>
          </a:p>
        </p:txBody>
      </p:sp>
      <p:sp>
        <p:nvSpPr>
          <p:cNvPr id="3" name="Content Placeholder 2">
            <a:extLst>
              <a:ext uri="{FF2B5EF4-FFF2-40B4-BE49-F238E27FC236}">
                <a16:creationId xmlns:a16="http://schemas.microsoft.com/office/drawing/2014/main" id="{B57A5D6D-4E98-4109-ABFE-459B055700D1}"/>
              </a:ext>
            </a:extLst>
          </p:cNvPr>
          <p:cNvSpPr>
            <a:spLocks noGrp="1"/>
          </p:cNvSpPr>
          <p:nvPr>
            <p:ph sz="quarter" idx="13"/>
          </p:nvPr>
        </p:nvSpPr>
        <p:spPr>
          <a:xfrm>
            <a:off x="168812" y="1500570"/>
            <a:ext cx="11451102" cy="4829892"/>
          </a:xfrm>
        </p:spPr>
        <p:txBody>
          <a:bodyPr>
            <a:normAutofit/>
          </a:bodyPr>
          <a:lstStyle/>
          <a:p>
            <a:pPr lvl="0">
              <a:lnSpc>
                <a:spcPct val="170000"/>
              </a:lnSpc>
              <a:buClr>
                <a:srgbClr val="346492">
                  <a:lumMod val="60000"/>
                  <a:lumOff val="40000"/>
                </a:srgbClr>
              </a:buClr>
            </a:pPr>
            <a:r>
              <a:rPr lang="en-GB" sz="1600" dirty="0">
                <a:solidFill>
                  <a:srgbClr val="6DA5D4">
                    <a:lumMod val="50000"/>
                  </a:srgbClr>
                </a:solidFill>
              </a:rPr>
              <a:t>Trans;</a:t>
            </a:r>
            <a:r>
              <a:rPr lang="en-US" sz="1600" dirty="0">
                <a:solidFill>
                  <a:srgbClr val="6DA5D4">
                    <a:lumMod val="50000"/>
                  </a:srgbClr>
                </a:solidFill>
                <a:latin typeface="Roboto Condensed"/>
              </a:rPr>
              <a:t> </a:t>
            </a:r>
            <a:r>
              <a:rPr lang="en-US" sz="1400" dirty="0">
                <a:solidFill>
                  <a:srgbClr val="6DA5D4">
                    <a:lumMod val="50000"/>
                  </a:srgbClr>
                </a:solidFill>
                <a:latin typeface="Roboto Condensed"/>
              </a:rPr>
              <a:t>An umbrella term to describe people whose gender is not the same as, or does not sit comfortably with, the sex they were assigned at birth.</a:t>
            </a:r>
          </a:p>
          <a:p>
            <a:pPr lvl="0">
              <a:lnSpc>
                <a:spcPct val="170000"/>
              </a:lnSpc>
              <a:buClr>
                <a:srgbClr val="346492">
                  <a:lumMod val="60000"/>
                  <a:lumOff val="40000"/>
                </a:srgbClr>
              </a:buClr>
            </a:pPr>
            <a:endParaRPr lang="en-US" sz="1400" dirty="0">
              <a:solidFill>
                <a:prstClr val="black">
                  <a:lumMod val="85000"/>
                  <a:lumOff val="15000"/>
                </a:prstClr>
              </a:solidFill>
              <a:latin typeface="Roboto Condensed"/>
            </a:endParaRPr>
          </a:p>
          <a:p>
            <a:pPr lvl="0" fontAlgn="base">
              <a:lnSpc>
                <a:spcPct val="170000"/>
              </a:lnSpc>
              <a:buClr>
                <a:srgbClr val="346492">
                  <a:lumMod val="60000"/>
                  <a:lumOff val="40000"/>
                </a:srgbClr>
              </a:buClr>
            </a:pPr>
            <a:r>
              <a:rPr lang="en-US" sz="1600" dirty="0">
                <a:solidFill>
                  <a:srgbClr val="6DA5D4">
                    <a:lumMod val="50000"/>
                  </a:srgbClr>
                </a:solidFill>
              </a:rPr>
              <a:t>Sexual orientation;  </a:t>
            </a:r>
            <a:r>
              <a:rPr lang="en-US" sz="1600" dirty="0">
                <a:solidFill>
                  <a:srgbClr val="6DA5D4">
                    <a:lumMod val="50000"/>
                  </a:srgbClr>
                </a:solidFill>
                <a:latin typeface="&amp;quot"/>
              </a:rPr>
              <a:t>A person’s emotional, romantic and/or sexual attraction to another person.</a:t>
            </a:r>
          </a:p>
          <a:p>
            <a:pPr lvl="0" fontAlgn="base">
              <a:lnSpc>
                <a:spcPct val="170000"/>
              </a:lnSpc>
              <a:buClr>
                <a:srgbClr val="346492">
                  <a:lumMod val="60000"/>
                  <a:lumOff val="40000"/>
                </a:srgbClr>
              </a:buClr>
            </a:pPr>
            <a:endParaRPr lang="en-US" sz="1600" dirty="0">
              <a:solidFill>
                <a:prstClr val="black">
                  <a:lumMod val="85000"/>
                  <a:lumOff val="15000"/>
                </a:prstClr>
              </a:solidFill>
              <a:latin typeface="&amp;quot"/>
            </a:endParaRPr>
          </a:p>
          <a:p>
            <a:pPr lvl="0" fontAlgn="base">
              <a:lnSpc>
                <a:spcPct val="170000"/>
              </a:lnSpc>
              <a:buClr>
                <a:srgbClr val="346492">
                  <a:lumMod val="60000"/>
                  <a:lumOff val="40000"/>
                </a:srgbClr>
              </a:buClr>
            </a:pPr>
            <a:r>
              <a:rPr lang="en-US" sz="1600" dirty="0">
                <a:solidFill>
                  <a:srgbClr val="6DA5D4">
                    <a:lumMod val="50000"/>
                  </a:srgbClr>
                </a:solidFill>
              </a:rPr>
              <a:t>Gender expression;  </a:t>
            </a:r>
            <a:r>
              <a:rPr lang="en-US" sz="1600" dirty="0">
                <a:solidFill>
                  <a:srgbClr val="6DA5D4">
                    <a:lumMod val="50000"/>
                  </a:srgbClr>
                </a:solidFill>
                <a:latin typeface="&amp;quot"/>
              </a:rPr>
              <a:t>How a person chooses to outwardly express their gender, within the context of societal expectations of gender. </a:t>
            </a:r>
          </a:p>
          <a:p>
            <a:pPr lvl="0">
              <a:buClr>
                <a:srgbClr val="346492">
                  <a:lumMod val="60000"/>
                  <a:lumOff val="40000"/>
                </a:srgbClr>
              </a:buClr>
            </a:pPr>
            <a:endParaRPr lang="en-GB" sz="1400" dirty="0">
              <a:solidFill>
                <a:prstClr val="black">
                  <a:lumMod val="85000"/>
                  <a:lumOff val="15000"/>
                </a:prstClr>
              </a:solidFill>
            </a:endParaRPr>
          </a:p>
          <a:p>
            <a:endParaRPr lang="en-GB" dirty="0"/>
          </a:p>
        </p:txBody>
      </p:sp>
      <p:sp>
        <p:nvSpPr>
          <p:cNvPr id="4" name="TextBox 3">
            <a:extLst>
              <a:ext uri="{FF2B5EF4-FFF2-40B4-BE49-F238E27FC236}">
                <a16:creationId xmlns:a16="http://schemas.microsoft.com/office/drawing/2014/main" id="{3A33D9E4-343F-422B-BC84-8B76AF7EBA67}"/>
              </a:ext>
            </a:extLst>
          </p:cNvPr>
          <p:cNvSpPr txBox="1"/>
          <p:nvPr/>
        </p:nvSpPr>
        <p:spPr>
          <a:xfrm>
            <a:off x="5059106" y="5776926"/>
            <a:ext cx="5781822" cy="375552"/>
          </a:xfrm>
          <a:prstGeom prst="rect">
            <a:avLst/>
          </a:prstGeom>
          <a:noFill/>
        </p:spPr>
        <p:txBody>
          <a:bodyPr wrap="square" rtlCol="0">
            <a:spAutoFit/>
          </a:bodyPr>
          <a:lstStyle/>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(Stonewall acceptance without exception, 2017)</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1100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93D82-0E86-4D29-B360-819DA8410FF6}"/>
              </a:ext>
            </a:extLst>
          </p:cNvPr>
          <p:cNvSpPr>
            <a:spLocks noGrp="1"/>
          </p:cNvSpPr>
          <p:nvPr>
            <p:ph type="title"/>
          </p:nvPr>
        </p:nvSpPr>
        <p:spPr>
          <a:xfrm>
            <a:off x="553157" y="199567"/>
            <a:ext cx="10396882" cy="1151965"/>
          </a:xfrm>
        </p:spPr>
        <p:txBody>
          <a:bodyPr/>
          <a:lstStyle/>
          <a:p>
            <a:r>
              <a:rPr lang="en-GB" sz="2800" dirty="0"/>
              <a:t>References</a:t>
            </a:r>
            <a:r>
              <a:rPr lang="en-GB" dirty="0"/>
              <a:t> </a:t>
            </a:r>
          </a:p>
        </p:txBody>
      </p:sp>
      <p:sp>
        <p:nvSpPr>
          <p:cNvPr id="4" name="Rectangle 1">
            <a:extLst>
              <a:ext uri="{FF2B5EF4-FFF2-40B4-BE49-F238E27FC236}">
                <a16:creationId xmlns:a16="http://schemas.microsoft.com/office/drawing/2014/main" id="{6AFD678D-36D8-4F1C-9C0E-C702F4CE8C42}"/>
              </a:ext>
            </a:extLst>
          </p:cNvPr>
          <p:cNvSpPr>
            <a:spLocks noGrp="1" noChangeArrowheads="1"/>
          </p:cNvSpPr>
          <p:nvPr>
            <p:ph sz="quarter" idx="13"/>
          </p:nvPr>
        </p:nvSpPr>
        <p:spPr bwMode="auto">
          <a:xfrm>
            <a:off x="315410" y="1089924"/>
            <a:ext cx="11323433" cy="4678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(UK), U. K. G.,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Equality Act 2010: guidance.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https://www.gov.uk/guidance/equality-act-2010-guidance</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2nd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Archives, T. N.,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Gender Recognition Act 2004-.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https://www.legislation.gov.uk/ukpga/2004/7/contents</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Campaign, H. R.,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Repeal of “Don’t Ask, Don’t Tell”.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https://www.hrc.org/resources/the-repeal-of-dont-ask-dont-tell</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6th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collection, U. N. T.,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CHAPTER IV HUMAN RIGHTS International Covenant on Civil and Political Rights.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https://treaties.un.org/pages/ViewDetails.aspx?src=IND&amp;mtdsg_no=IV-4&amp;chapter=4&amp;lang=en</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Emily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Hylton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Andrea L. Wirtz, Carla E. Zelaya, C. L. A. P. V. M. P. D. I. K. N. G. C. B., 2017. Sexual Identity, Stigma, and Depression: the Role of the “Anti-gay Propaganda Law” in Mental Health among Men Who Have Sex with Men in Moscow, Russia.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Urban Health,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94(3), pp. 319-329.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 I., 2017.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Russian ‘propaganda’ law breaches human rights - first judgment of its kind.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https://www.ilga-europe.org/resources/news/latest-news/bayev-and-others-russia-judgment</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0389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BA352-CA12-4FFB-AD5A-50282B9CDA27}"/>
              </a:ext>
            </a:extLst>
          </p:cNvPr>
          <p:cNvSpPr>
            <a:spLocks noGrp="1"/>
          </p:cNvSpPr>
          <p:nvPr>
            <p:ph type="title"/>
          </p:nvPr>
        </p:nvSpPr>
        <p:spPr>
          <a:xfrm>
            <a:off x="584201" y="247857"/>
            <a:ext cx="10396882" cy="1151965"/>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6C9F15-68A2-4F1A-8274-D90AA404EC9A}"/>
              </a:ext>
            </a:extLst>
          </p:cNvPr>
          <p:cNvSpPr>
            <a:spLocks noGrp="1"/>
          </p:cNvSpPr>
          <p:nvPr>
            <p:ph sz="quarter" idx="13"/>
          </p:nvPr>
        </p:nvSpPr>
        <p:spPr>
          <a:xfrm>
            <a:off x="586376" y="666044"/>
            <a:ext cx="10394707" cy="5373510"/>
          </a:xfrm>
        </p:spPr>
        <p:txBody>
          <a:bodyPr>
            <a:normAutofit/>
          </a:bodyPr>
          <a:lstStyle/>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2015.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Adoption and fostering.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https://www.stonewall.org.uk/help-advice/parenting-rights/adoption-and-fostering</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Glossary of terms.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https://www.stonewall.org.uk/help-advice/glossary-terms</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8th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first, h. r., 2013.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Convenient Targets The Anti-“Propaganda” Law &amp; the Threat to LGBT Rights in Russia,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New York : Human Rights First.</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err="1">
                <a:latin typeface="Calibri" panose="020F0502020204030204" pitchFamily="34" charset="0"/>
                <a:ea typeface="Calibri" panose="020F0502020204030204" pitchFamily="34" charset="0"/>
                <a:cs typeface="Times New Roman" panose="02020603050405020304" pitchFamily="18" charset="0"/>
              </a:rPr>
              <a:t>Hellum</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 A., 2018.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Human Rights, Sexual Orientation, and Gender Identity.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Milton: Routledge.</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INTERNATIONAL, A., 2019.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The State of LGBT Human Rights Worldwide.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latin typeface="Calibri" panose="020F0502020204030204" pitchFamily="34" charset="0"/>
                <a:ea typeface="Calibri" panose="020F0502020204030204" pitchFamily="34" charset="0"/>
                <a:cs typeface="Times New Roman" panose="02020603050405020304" pitchFamily="18" charset="0"/>
              </a:rPr>
              <a:t>https://www.amnestyusa.org/the-state-of-lgbt-rights-worldwide/</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[Accessed 8th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84737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21F5-056F-4D40-80C9-89056B33653E}"/>
              </a:ext>
            </a:extLst>
          </p:cNvPr>
          <p:cNvSpPr>
            <a:spLocks noGrp="1"/>
          </p:cNvSpPr>
          <p:nvPr>
            <p:ph type="title"/>
          </p:nvPr>
        </p:nvSpPr>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F064B6-5039-47F4-B4F3-D3740864B9F4}"/>
              </a:ext>
            </a:extLst>
          </p:cNvPr>
          <p:cNvSpPr>
            <a:spLocks noGrp="1"/>
          </p:cNvSpPr>
          <p:nvPr>
            <p:ph sz="quarter" idx="13"/>
          </p:nvPr>
        </p:nvSpPr>
        <p:spPr>
          <a:xfrm>
            <a:off x="259644" y="1546578"/>
            <a:ext cx="10820863" cy="4255911"/>
          </a:xfrm>
        </p:spPr>
        <p:txBody>
          <a:bodyPr/>
          <a:lstStyle/>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Mezey, S. G.,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Beyond Marriage: Continuing Battles for LGBT Rights.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London: Rowman &amp; Littlefield.</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Michael Garcia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Bochenek</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K. N.,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 ‘Gay Propaganda’ Law Endangers Children,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https://www.hrw.org/news/2018/12/12/russia-gay-propaganda-law-endangers-children: Human Rights Watch.</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Randy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Albelda</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M. L. B. A. S. G. J. G., 2016. Poverty in the Lesbian, Gay, and Bisexual Community.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UCLA CCPR Population Working Papers,</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16th August, pp. 7-21.</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Rights, T. E. P. I. o. L.,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Tags: propaganda law.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http://www.lgbt-ep.eu/tag/propaganda-law/</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Threefold,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Russian law provisions as amended by Federal Law No. 135-FZ "On Amending [...] certain laws of the Russian Federation with the view to protect children from information propagating the negation of traditional family values".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http://threefold.ru/russian-laws-amended-federal-law-no-135-fz-amending-certain-laws-russian-federation-view-protect-children</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6th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Watch, H. R.,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No Support,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https://www.hrw.org/report/2018/12/11/no-support/russias-gay-propaganda-law-imperils-lgbt-youth#: Human Rights Watch.</a:t>
            </a:r>
            <a:endParaRPr lang="en-GB" altLang="en-US" sz="1200" cap="none" dirty="0">
              <a:solidFill>
                <a:prstClr val="black"/>
              </a:solidFill>
            </a:endParaRPr>
          </a:p>
          <a:p>
            <a:endParaRPr lang="en-GB" dirty="0"/>
          </a:p>
        </p:txBody>
      </p:sp>
    </p:spTree>
    <p:extLst>
      <p:ext uri="{BB962C8B-B14F-4D97-AF65-F5344CB8AC3E}">
        <p14:creationId xmlns:p14="http://schemas.microsoft.com/office/powerpoint/2010/main" val="19340484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183</TotalTime>
  <Words>992</Words>
  <Application>Microsoft Office PowerPoint</Application>
  <PresentationFormat>Widescreen</PresentationFormat>
  <Paragraphs>137</Paragraphs>
  <Slides>14</Slides>
  <Notes>0</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&amp;quot</vt:lpstr>
      <vt:lpstr>Arial</vt:lpstr>
      <vt:lpstr>Arial Nova</vt:lpstr>
      <vt:lpstr>Calibri</vt:lpstr>
      <vt:lpstr>ff26</vt:lpstr>
      <vt:lpstr>Freight Text W03</vt:lpstr>
      <vt:lpstr>Impact</vt:lpstr>
      <vt:lpstr>Roboto Condensed</vt:lpstr>
      <vt:lpstr>Source Sans Pro</vt:lpstr>
      <vt:lpstr>Main Event</vt:lpstr>
      <vt:lpstr>Human Rights  vs   Legislation</vt:lpstr>
      <vt:lpstr>Contents  </vt:lpstr>
      <vt:lpstr>LGBT Human Rights </vt:lpstr>
      <vt:lpstr>         LGBT Human Rights; global Achievements   don’t ask don’t tell policy was overturned in America 2011   2015- love wins in America    child and parents have a right to family life   from 2020 LGBT studies will be inclusive in the United Kingdom (UK)   The UK equality Act 2010 protects LGBT persons from discrimination  gender recognition act 2004 became the first law in the world ALLOWING GENDER CHANGE WITHOUT SURGERY    </vt:lpstr>
      <vt:lpstr>Federal Law № 135-FZ 1 </vt:lpstr>
      <vt:lpstr>Russian Federal law 2013</vt:lpstr>
      <vt:lpstr>consequences</vt:lpstr>
      <vt:lpstr>PowerPoint Presentation</vt:lpstr>
      <vt:lpstr>Appendix 1 – Human rights Response to the russian ‘’gay propaganda law  2013’’</vt:lpstr>
      <vt:lpstr>                                                       appendix 2 - Common LGBT concepts</vt:lpstr>
      <vt:lpstr>Appendix 2- Common LGBT concepts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vs   Legislation</dc:title>
  <dc:creator>Rachael france-Gould</dc:creator>
  <cp:lastModifiedBy>Rachael france-Gould</cp:lastModifiedBy>
  <cp:revision>23</cp:revision>
  <cp:lastPrinted>2019-01-09T16:52:24Z</cp:lastPrinted>
  <dcterms:created xsi:type="dcterms:W3CDTF">2019-01-09T16:17:26Z</dcterms:created>
  <dcterms:modified xsi:type="dcterms:W3CDTF">2019-01-10T12:46:11Z</dcterms:modified>
</cp:coreProperties>
</file>