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5" autoAdjust="0"/>
    <p:restoredTop sz="94660"/>
  </p:normalViewPr>
  <p:slideViewPr>
    <p:cSldViewPr snapToGrid="0">
      <p:cViewPr varScale="1">
        <p:scale>
          <a:sx n="114" d="100"/>
          <a:sy n="114" d="100"/>
        </p:scale>
        <p:origin x="30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1/21/2018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1/21/2018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1/21/2018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1/21/2018</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1/21/2018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1/21/2018</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theirishstory.com/2015/02/09/the-northern-ireland-conflict-1968-1998-an-overview/#.WmSOgUx2uUk" TargetMode="External"/><Relationship Id="rId2" Type="http://schemas.openxmlformats.org/officeDocument/2006/relationships/hyperlink" Target="http://www.bbc.co.uk/history/troubl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fansinaflashbulb.wordpress.com/2010/01/29/bloody-sunday-through-gilles-peresss-eyes/" TargetMode="External"/><Relationship Id="rId2" Type="http://schemas.openxmlformats.org/officeDocument/2006/relationships/hyperlink" Target="https://www.reddit.com/r/HistoryPorn/comments/3dieft/british_army_soldiers_stand_in_front_of_a_burning/" TargetMode="External"/><Relationship Id="rId1" Type="http://schemas.openxmlformats.org/officeDocument/2006/relationships/slideLayout" Target="../slideLayouts/slideLayout2.xml"/><Relationship Id="rId5" Type="http://schemas.openxmlformats.org/officeDocument/2006/relationships/hyperlink" Target="http://www.vintag.es/2014/08/pictures-of-female-ira-fighters-in-1970s.html" TargetMode="External"/><Relationship Id="rId4" Type="http://schemas.openxmlformats.org/officeDocument/2006/relationships/hyperlink" Target="http://www.independent.co.uk/news/uk/home-news/shankill-road-bombing-the-history-of-collusion-between-mi5-and-the-ira-a6833586.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410C7-66B6-41BC-B15E-74A27435A90F}"/>
              </a:ext>
            </a:extLst>
          </p:cNvPr>
          <p:cNvSpPr>
            <a:spLocks noGrp="1"/>
          </p:cNvSpPr>
          <p:nvPr>
            <p:ph type="ctrTitle"/>
          </p:nvPr>
        </p:nvSpPr>
        <p:spPr/>
        <p:txBody>
          <a:bodyPr/>
          <a:lstStyle/>
          <a:p>
            <a:r>
              <a:rPr lang="en-GB" sz="3200"/>
              <a:t>Faced </a:t>
            </a:r>
            <a:r>
              <a:rPr lang="en-GB" sz="3200" dirty="0"/>
              <a:t>with an increasing para-military threat and mounting violence and bloodshed, in what ways did the British Government’s approach towards security issues in Northern Ireland change during the first decade of ‘The Troubles’,  and how effective were these changes? </a:t>
            </a:r>
          </a:p>
        </p:txBody>
      </p:sp>
      <p:sp>
        <p:nvSpPr>
          <p:cNvPr id="3" name="Subtitle 2">
            <a:extLst>
              <a:ext uri="{FF2B5EF4-FFF2-40B4-BE49-F238E27FC236}">
                <a16:creationId xmlns:a16="http://schemas.microsoft.com/office/drawing/2014/main" id="{B3D0F6EA-F9C8-41AF-B577-5F19D62DEC8F}"/>
              </a:ext>
            </a:extLst>
          </p:cNvPr>
          <p:cNvSpPr>
            <a:spLocks noGrp="1"/>
          </p:cNvSpPr>
          <p:nvPr>
            <p:ph type="subTitle" idx="1"/>
          </p:nvPr>
        </p:nvSpPr>
        <p:spPr/>
        <p:txBody>
          <a:bodyPr/>
          <a:lstStyle/>
          <a:p>
            <a:r>
              <a:rPr lang="en-GB" dirty="0"/>
              <a:t>An Essay Presentation by Robin Taylor (1500662)</a:t>
            </a:r>
          </a:p>
        </p:txBody>
      </p:sp>
    </p:spTree>
    <p:extLst>
      <p:ext uri="{BB962C8B-B14F-4D97-AF65-F5344CB8AC3E}">
        <p14:creationId xmlns:p14="http://schemas.microsoft.com/office/powerpoint/2010/main" val="1777914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B006A-3C4A-4BAB-BB41-C3D625B4F8F6}"/>
              </a:ext>
            </a:extLst>
          </p:cNvPr>
          <p:cNvSpPr>
            <a:spLocks noGrp="1"/>
          </p:cNvSpPr>
          <p:nvPr>
            <p:ph type="title"/>
          </p:nvPr>
        </p:nvSpPr>
        <p:spPr/>
        <p:txBody>
          <a:bodyPr/>
          <a:lstStyle/>
          <a:p>
            <a:r>
              <a:rPr lang="en-GB" dirty="0"/>
              <a:t>Deployment of the British Army 1969</a:t>
            </a:r>
          </a:p>
        </p:txBody>
      </p:sp>
      <p:sp>
        <p:nvSpPr>
          <p:cNvPr id="3" name="Content Placeholder 2">
            <a:extLst>
              <a:ext uri="{FF2B5EF4-FFF2-40B4-BE49-F238E27FC236}">
                <a16:creationId xmlns:a16="http://schemas.microsoft.com/office/drawing/2014/main" id="{B54C8BC8-D238-4E78-A830-F9EDAC1AA65D}"/>
              </a:ext>
            </a:extLst>
          </p:cNvPr>
          <p:cNvSpPr>
            <a:spLocks noGrp="1"/>
          </p:cNvSpPr>
          <p:nvPr>
            <p:ph idx="1"/>
          </p:nvPr>
        </p:nvSpPr>
        <p:spPr>
          <a:xfrm>
            <a:off x="0" y="2020711"/>
            <a:ext cx="5246186" cy="3636511"/>
          </a:xfrm>
        </p:spPr>
        <p:txBody>
          <a:bodyPr/>
          <a:lstStyle/>
          <a:p>
            <a:r>
              <a:rPr lang="en-GB" dirty="0"/>
              <a:t>Following increasing violence towards Catholics </a:t>
            </a:r>
          </a:p>
          <a:p>
            <a:r>
              <a:rPr lang="en-GB" dirty="0"/>
              <a:t>Accompanied by Direct Rule from Westminster, Irish Parliament stopped</a:t>
            </a:r>
          </a:p>
          <a:p>
            <a:r>
              <a:rPr lang="en-GB" dirty="0"/>
              <a:t>Brought in Martial Law Internment in 1971</a:t>
            </a:r>
          </a:p>
        </p:txBody>
      </p:sp>
      <p:pic>
        <p:nvPicPr>
          <p:cNvPr id="4" name="Picture 3">
            <a:extLst>
              <a:ext uri="{FF2B5EF4-FFF2-40B4-BE49-F238E27FC236}">
                <a16:creationId xmlns:a16="http://schemas.microsoft.com/office/drawing/2014/main" id="{0C2EA153-7B3F-4534-869A-402A8C0774F2}"/>
              </a:ext>
            </a:extLst>
          </p:cNvPr>
          <p:cNvPicPr>
            <a:picLocks noChangeAspect="1"/>
          </p:cNvPicPr>
          <p:nvPr/>
        </p:nvPicPr>
        <p:blipFill>
          <a:blip r:embed="rId2"/>
          <a:stretch>
            <a:fillRect/>
          </a:stretch>
        </p:blipFill>
        <p:spPr>
          <a:xfrm>
            <a:off x="5065268" y="2020711"/>
            <a:ext cx="6957398" cy="4633736"/>
          </a:xfrm>
          <a:prstGeom prst="rect">
            <a:avLst/>
          </a:prstGeom>
        </p:spPr>
      </p:pic>
    </p:spTree>
    <p:extLst>
      <p:ext uri="{BB962C8B-B14F-4D97-AF65-F5344CB8AC3E}">
        <p14:creationId xmlns:p14="http://schemas.microsoft.com/office/powerpoint/2010/main" val="1644734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D923E-D1F4-4B5D-B1B8-1A9E355CFB1A}"/>
              </a:ext>
            </a:extLst>
          </p:cNvPr>
          <p:cNvSpPr>
            <a:spLocks noGrp="1"/>
          </p:cNvSpPr>
          <p:nvPr>
            <p:ph type="title"/>
          </p:nvPr>
        </p:nvSpPr>
        <p:spPr/>
        <p:txBody>
          <a:bodyPr/>
          <a:lstStyle/>
          <a:p>
            <a:r>
              <a:rPr lang="en-GB" dirty="0"/>
              <a:t>Effectiveness of the military</a:t>
            </a:r>
          </a:p>
        </p:txBody>
      </p:sp>
      <p:sp>
        <p:nvSpPr>
          <p:cNvPr id="3" name="Content Placeholder 2">
            <a:extLst>
              <a:ext uri="{FF2B5EF4-FFF2-40B4-BE49-F238E27FC236}">
                <a16:creationId xmlns:a16="http://schemas.microsoft.com/office/drawing/2014/main" id="{A14F47EC-D6B4-4033-9877-70736DD69EFB}"/>
              </a:ext>
            </a:extLst>
          </p:cNvPr>
          <p:cNvSpPr>
            <a:spLocks noGrp="1"/>
          </p:cNvSpPr>
          <p:nvPr>
            <p:ph idx="1"/>
          </p:nvPr>
        </p:nvSpPr>
        <p:spPr>
          <a:xfrm>
            <a:off x="310712" y="2222287"/>
            <a:ext cx="5028932" cy="3636511"/>
          </a:xfrm>
        </p:spPr>
        <p:txBody>
          <a:bodyPr/>
          <a:lstStyle/>
          <a:p>
            <a:r>
              <a:rPr lang="en-GB" dirty="0"/>
              <a:t>Effective – Stopped violence momentarily</a:t>
            </a:r>
          </a:p>
          <a:p>
            <a:r>
              <a:rPr lang="en-GB" dirty="0"/>
              <a:t>Not effective – Civilians continued to be hurt, increased wariness of the British, bolstered Ulster paramilitaries and gave them confidence</a:t>
            </a:r>
          </a:p>
          <a:p>
            <a:r>
              <a:rPr lang="en-GB" dirty="0"/>
              <a:t>Overall ineffective at stemming the tide of bloodshed</a:t>
            </a:r>
          </a:p>
        </p:txBody>
      </p:sp>
      <p:pic>
        <p:nvPicPr>
          <p:cNvPr id="4" name="Picture 3">
            <a:extLst>
              <a:ext uri="{FF2B5EF4-FFF2-40B4-BE49-F238E27FC236}">
                <a16:creationId xmlns:a16="http://schemas.microsoft.com/office/drawing/2014/main" id="{31DE3F9B-F1E3-431B-A466-25E695C48ECF}"/>
              </a:ext>
            </a:extLst>
          </p:cNvPr>
          <p:cNvPicPr>
            <a:picLocks noChangeAspect="1"/>
          </p:cNvPicPr>
          <p:nvPr/>
        </p:nvPicPr>
        <p:blipFill>
          <a:blip r:embed="rId2"/>
          <a:stretch>
            <a:fillRect/>
          </a:stretch>
        </p:blipFill>
        <p:spPr>
          <a:xfrm>
            <a:off x="5434514" y="2041664"/>
            <a:ext cx="6610730" cy="4477668"/>
          </a:xfrm>
          <a:prstGeom prst="rect">
            <a:avLst/>
          </a:prstGeom>
        </p:spPr>
      </p:pic>
    </p:spTree>
    <p:extLst>
      <p:ext uri="{BB962C8B-B14F-4D97-AF65-F5344CB8AC3E}">
        <p14:creationId xmlns:p14="http://schemas.microsoft.com/office/powerpoint/2010/main" val="2176112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3F502-21FA-4995-AF9C-461DBCFF5354}"/>
              </a:ext>
            </a:extLst>
          </p:cNvPr>
          <p:cNvSpPr>
            <a:spLocks noGrp="1"/>
          </p:cNvSpPr>
          <p:nvPr>
            <p:ph type="title"/>
          </p:nvPr>
        </p:nvSpPr>
        <p:spPr/>
        <p:txBody>
          <a:bodyPr/>
          <a:lstStyle/>
          <a:p>
            <a:r>
              <a:rPr lang="en-GB" dirty="0"/>
              <a:t>The Sunningdale Agreement 1973</a:t>
            </a:r>
          </a:p>
        </p:txBody>
      </p:sp>
      <p:sp>
        <p:nvSpPr>
          <p:cNvPr id="3" name="Content Placeholder 2">
            <a:extLst>
              <a:ext uri="{FF2B5EF4-FFF2-40B4-BE49-F238E27FC236}">
                <a16:creationId xmlns:a16="http://schemas.microsoft.com/office/drawing/2014/main" id="{12D3222C-1EB2-4130-9688-E6D767F4C5D1}"/>
              </a:ext>
            </a:extLst>
          </p:cNvPr>
          <p:cNvSpPr>
            <a:spLocks noGrp="1"/>
          </p:cNvSpPr>
          <p:nvPr>
            <p:ph idx="1"/>
          </p:nvPr>
        </p:nvSpPr>
        <p:spPr>
          <a:xfrm>
            <a:off x="550264" y="2381677"/>
            <a:ext cx="5061970" cy="3636511"/>
          </a:xfrm>
        </p:spPr>
        <p:txBody>
          <a:bodyPr/>
          <a:lstStyle/>
          <a:p>
            <a:r>
              <a:rPr lang="en-GB" dirty="0"/>
              <a:t>Compromise to set up power-sharing administration with Northern Irish Parliament</a:t>
            </a:r>
          </a:p>
          <a:p>
            <a:r>
              <a:rPr lang="en-GB" dirty="0"/>
              <a:t>Three parties (the Ulster Unionist Party (UUP), the Social Democratic and Labour Party (SDLP) and the Alliance Party)</a:t>
            </a:r>
          </a:p>
          <a:p>
            <a:r>
              <a:rPr lang="en-GB" dirty="0"/>
              <a:t>Crushed by strikes from the Ulster Workers Council</a:t>
            </a:r>
          </a:p>
        </p:txBody>
      </p:sp>
      <p:pic>
        <p:nvPicPr>
          <p:cNvPr id="4" name="Picture 3">
            <a:extLst>
              <a:ext uri="{FF2B5EF4-FFF2-40B4-BE49-F238E27FC236}">
                <a16:creationId xmlns:a16="http://schemas.microsoft.com/office/drawing/2014/main" id="{3B7BA817-CEC8-459B-9FC0-C8BF372EAD77}"/>
              </a:ext>
            </a:extLst>
          </p:cNvPr>
          <p:cNvPicPr>
            <a:picLocks noChangeAspect="1"/>
          </p:cNvPicPr>
          <p:nvPr/>
        </p:nvPicPr>
        <p:blipFill>
          <a:blip r:embed="rId2"/>
          <a:stretch>
            <a:fillRect/>
          </a:stretch>
        </p:blipFill>
        <p:spPr>
          <a:xfrm>
            <a:off x="5915971" y="2171952"/>
            <a:ext cx="5968431" cy="4476323"/>
          </a:xfrm>
          <a:prstGeom prst="rect">
            <a:avLst/>
          </a:prstGeom>
        </p:spPr>
      </p:pic>
    </p:spTree>
    <p:extLst>
      <p:ext uri="{BB962C8B-B14F-4D97-AF65-F5344CB8AC3E}">
        <p14:creationId xmlns:p14="http://schemas.microsoft.com/office/powerpoint/2010/main" val="2360897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F261-C853-43A6-AABB-1C9BD686F422}"/>
              </a:ext>
            </a:extLst>
          </p:cNvPr>
          <p:cNvSpPr>
            <a:spLocks noGrp="1"/>
          </p:cNvSpPr>
          <p:nvPr>
            <p:ph type="title"/>
          </p:nvPr>
        </p:nvSpPr>
        <p:spPr/>
        <p:txBody>
          <a:bodyPr/>
          <a:lstStyle/>
          <a:p>
            <a:r>
              <a:rPr lang="en-GB" dirty="0"/>
              <a:t>Effectiveness of Political Cohesion</a:t>
            </a:r>
          </a:p>
        </p:txBody>
      </p:sp>
      <p:sp>
        <p:nvSpPr>
          <p:cNvPr id="3" name="Content Placeholder 2">
            <a:extLst>
              <a:ext uri="{FF2B5EF4-FFF2-40B4-BE49-F238E27FC236}">
                <a16:creationId xmlns:a16="http://schemas.microsoft.com/office/drawing/2014/main" id="{D2EC3ACE-8434-4889-85E7-33C418894AA3}"/>
              </a:ext>
            </a:extLst>
          </p:cNvPr>
          <p:cNvSpPr>
            <a:spLocks noGrp="1"/>
          </p:cNvSpPr>
          <p:nvPr>
            <p:ph idx="1"/>
          </p:nvPr>
        </p:nvSpPr>
        <p:spPr>
          <a:xfrm>
            <a:off x="818712" y="2222287"/>
            <a:ext cx="5171027" cy="3636511"/>
          </a:xfrm>
        </p:spPr>
        <p:txBody>
          <a:bodyPr/>
          <a:lstStyle/>
          <a:p>
            <a:r>
              <a:rPr lang="en-GB" dirty="0"/>
              <a:t>Effective – Showed willingness for peace in Ulster</a:t>
            </a:r>
          </a:p>
          <a:p>
            <a:r>
              <a:rPr lang="en-GB" dirty="0"/>
              <a:t>Not effective – Little co-operation, military presence bred scepticism</a:t>
            </a:r>
          </a:p>
          <a:p>
            <a:r>
              <a:rPr lang="en-GB" dirty="0"/>
              <a:t>Overall not effective, as very little deliberation was taken on the part of the Irish</a:t>
            </a:r>
          </a:p>
        </p:txBody>
      </p:sp>
      <p:pic>
        <p:nvPicPr>
          <p:cNvPr id="4" name="Picture 3">
            <a:extLst>
              <a:ext uri="{FF2B5EF4-FFF2-40B4-BE49-F238E27FC236}">
                <a16:creationId xmlns:a16="http://schemas.microsoft.com/office/drawing/2014/main" id="{9A69887F-C34B-43A9-AE8C-F128385E376F}"/>
              </a:ext>
            </a:extLst>
          </p:cNvPr>
          <p:cNvPicPr>
            <a:picLocks noChangeAspect="1"/>
          </p:cNvPicPr>
          <p:nvPr/>
        </p:nvPicPr>
        <p:blipFill>
          <a:blip r:embed="rId2"/>
          <a:stretch>
            <a:fillRect/>
          </a:stretch>
        </p:blipFill>
        <p:spPr>
          <a:xfrm>
            <a:off x="5989739" y="2467499"/>
            <a:ext cx="5920870" cy="4122053"/>
          </a:xfrm>
          <a:prstGeom prst="rect">
            <a:avLst/>
          </a:prstGeom>
        </p:spPr>
      </p:pic>
    </p:spTree>
    <p:extLst>
      <p:ext uri="{BB962C8B-B14F-4D97-AF65-F5344CB8AC3E}">
        <p14:creationId xmlns:p14="http://schemas.microsoft.com/office/powerpoint/2010/main" val="1823934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F2D01-C0A2-4568-83D4-A212A233E92E}"/>
              </a:ext>
            </a:extLst>
          </p:cNvPr>
          <p:cNvSpPr>
            <a:spLocks noGrp="1"/>
          </p:cNvSpPr>
          <p:nvPr>
            <p:ph type="title"/>
          </p:nvPr>
        </p:nvSpPr>
        <p:spPr/>
        <p:txBody>
          <a:bodyPr/>
          <a:lstStyle/>
          <a:p>
            <a:r>
              <a:rPr lang="en-GB" dirty="0"/>
              <a:t>Ban on the Ulster Volunteer Force 1975</a:t>
            </a:r>
          </a:p>
        </p:txBody>
      </p:sp>
      <p:sp>
        <p:nvSpPr>
          <p:cNvPr id="3" name="Content Placeholder 2">
            <a:extLst>
              <a:ext uri="{FF2B5EF4-FFF2-40B4-BE49-F238E27FC236}">
                <a16:creationId xmlns:a16="http://schemas.microsoft.com/office/drawing/2014/main" id="{CE383DAC-06F0-4DEB-AE8F-DB0ECC2C2E6A}"/>
              </a:ext>
            </a:extLst>
          </p:cNvPr>
          <p:cNvSpPr>
            <a:spLocks noGrp="1"/>
          </p:cNvSpPr>
          <p:nvPr>
            <p:ph idx="1"/>
          </p:nvPr>
        </p:nvSpPr>
        <p:spPr>
          <a:xfrm>
            <a:off x="818712" y="2222287"/>
            <a:ext cx="5204583" cy="3636511"/>
          </a:xfrm>
        </p:spPr>
        <p:txBody>
          <a:bodyPr/>
          <a:lstStyle/>
          <a:p>
            <a:r>
              <a:rPr lang="en-GB" dirty="0"/>
              <a:t>Ban lifted the previous year, but killings brought it back</a:t>
            </a:r>
          </a:p>
          <a:p>
            <a:r>
              <a:rPr lang="en-GB" dirty="0"/>
              <a:t>Provisional IRA rescinded ceasefire to continue violence</a:t>
            </a:r>
          </a:p>
          <a:p>
            <a:r>
              <a:rPr lang="en-GB" dirty="0"/>
              <a:t>New tactic – “Long War” </a:t>
            </a:r>
          </a:p>
        </p:txBody>
      </p:sp>
      <p:pic>
        <p:nvPicPr>
          <p:cNvPr id="4" name="Picture 3">
            <a:extLst>
              <a:ext uri="{FF2B5EF4-FFF2-40B4-BE49-F238E27FC236}">
                <a16:creationId xmlns:a16="http://schemas.microsoft.com/office/drawing/2014/main" id="{6A6924BD-9058-4A25-9A18-9DC6A7D43EBD}"/>
              </a:ext>
            </a:extLst>
          </p:cNvPr>
          <p:cNvPicPr>
            <a:picLocks noChangeAspect="1"/>
          </p:cNvPicPr>
          <p:nvPr/>
        </p:nvPicPr>
        <p:blipFill>
          <a:blip r:embed="rId2"/>
          <a:stretch>
            <a:fillRect/>
          </a:stretch>
        </p:blipFill>
        <p:spPr>
          <a:xfrm>
            <a:off x="5872294" y="2222362"/>
            <a:ext cx="6069609" cy="4442954"/>
          </a:xfrm>
          <a:prstGeom prst="rect">
            <a:avLst/>
          </a:prstGeom>
        </p:spPr>
      </p:pic>
    </p:spTree>
    <p:extLst>
      <p:ext uri="{BB962C8B-B14F-4D97-AF65-F5344CB8AC3E}">
        <p14:creationId xmlns:p14="http://schemas.microsoft.com/office/powerpoint/2010/main" val="2656543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FEB0D-A164-416E-94AB-E9F484B398CD}"/>
              </a:ext>
            </a:extLst>
          </p:cNvPr>
          <p:cNvSpPr>
            <a:spLocks noGrp="1"/>
          </p:cNvSpPr>
          <p:nvPr>
            <p:ph type="title"/>
          </p:nvPr>
        </p:nvSpPr>
        <p:spPr/>
        <p:txBody>
          <a:bodyPr/>
          <a:lstStyle/>
          <a:p>
            <a:r>
              <a:rPr lang="en-GB" dirty="0"/>
              <a:t>Effectiveness of the attempted peace</a:t>
            </a:r>
          </a:p>
        </p:txBody>
      </p:sp>
      <p:sp>
        <p:nvSpPr>
          <p:cNvPr id="3" name="Content Placeholder 2">
            <a:extLst>
              <a:ext uri="{FF2B5EF4-FFF2-40B4-BE49-F238E27FC236}">
                <a16:creationId xmlns:a16="http://schemas.microsoft.com/office/drawing/2014/main" id="{A1B1BC0C-D3CC-43B2-A964-D42426309744}"/>
              </a:ext>
            </a:extLst>
          </p:cNvPr>
          <p:cNvSpPr>
            <a:spLocks noGrp="1"/>
          </p:cNvSpPr>
          <p:nvPr>
            <p:ph idx="1"/>
          </p:nvPr>
        </p:nvSpPr>
        <p:spPr>
          <a:xfrm>
            <a:off x="709655" y="2339732"/>
            <a:ext cx="4600576" cy="3636511"/>
          </a:xfrm>
        </p:spPr>
        <p:txBody>
          <a:bodyPr/>
          <a:lstStyle/>
          <a:p>
            <a:r>
              <a:rPr lang="en-GB" dirty="0"/>
              <a:t>Effective – Briefly quieted violence</a:t>
            </a:r>
          </a:p>
          <a:p>
            <a:r>
              <a:rPr lang="en-GB" dirty="0"/>
              <a:t>Not effective – Did not prevent further violence, only exacerbated Troubles, did not bring about meaningful peace</a:t>
            </a:r>
          </a:p>
          <a:p>
            <a:r>
              <a:rPr lang="en-GB" dirty="0"/>
              <a:t>Overall not effective, as banning the UVF only made them go underground, and the violence could not be sated</a:t>
            </a:r>
          </a:p>
        </p:txBody>
      </p:sp>
      <p:pic>
        <p:nvPicPr>
          <p:cNvPr id="5" name="Picture 4">
            <a:extLst>
              <a:ext uri="{FF2B5EF4-FFF2-40B4-BE49-F238E27FC236}">
                <a16:creationId xmlns:a16="http://schemas.microsoft.com/office/drawing/2014/main" id="{77B51794-0C95-41B7-9BF7-F3094F9862C9}"/>
              </a:ext>
            </a:extLst>
          </p:cNvPr>
          <p:cNvPicPr>
            <a:picLocks noChangeAspect="1"/>
          </p:cNvPicPr>
          <p:nvPr/>
        </p:nvPicPr>
        <p:blipFill>
          <a:blip r:embed="rId2"/>
          <a:stretch>
            <a:fillRect/>
          </a:stretch>
        </p:blipFill>
        <p:spPr>
          <a:xfrm>
            <a:off x="5704514" y="2222287"/>
            <a:ext cx="6125536" cy="4380922"/>
          </a:xfrm>
          <a:prstGeom prst="rect">
            <a:avLst/>
          </a:prstGeom>
        </p:spPr>
      </p:pic>
    </p:spTree>
    <p:extLst>
      <p:ext uri="{BB962C8B-B14F-4D97-AF65-F5344CB8AC3E}">
        <p14:creationId xmlns:p14="http://schemas.microsoft.com/office/powerpoint/2010/main" val="1768572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AEB1-1C41-4C59-9C53-7F5ABB712D86}"/>
              </a:ext>
            </a:extLst>
          </p:cNvPr>
          <p:cNvSpPr>
            <a:spLocks noGrp="1"/>
          </p:cNvSpPr>
          <p:nvPr>
            <p:ph type="title"/>
          </p:nvPr>
        </p:nvSpPr>
        <p:spPr>
          <a:xfrm>
            <a:off x="801288" y="505911"/>
            <a:ext cx="10571998" cy="970450"/>
          </a:xfrm>
        </p:spPr>
        <p:txBody>
          <a:bodyPr/>
          <a:lstStyle/>
          <a:p>
            <a:r>
              <a:rPr lang="en-GB" dirty="0"/>
              <a:t>Conclusion</a:t>
            </a:r>
          </a:p>
        </p:txBody>
      </p:sp>
      <p:sp>
        <p:nvSpPr>
          <p:cNvPr id="3" name="Content Placeholder 2">
            <a:extLst>
              <a:ext uri="{FF2B5EF4-FFF2-40B4-BE49-F238E27FC236}">
                <a16:creationId xmlns:a16="http://schemas.microsoft.com/office/drawing/2014/main" id="{6D1EDB0F-A44A-49B5-822E-263798931CBB}"/>
              </a:ext>
            </a:extLst>
          </p:cNvPr>
          <p:cNvSpPr>
            <a:spLocks noGrp="1"/>
          </p:cNvSpPr>
          <p:nvPr>
            <p:ph idx="1"/>
          </p:nvPr>
        </p:nvSpPr>
        <p:spPr>
          <a:xfrm>
            <a:off x="818713" y="2222287"/>
            <a:ext cx="4516686" cy="3636511"/>
          </a:xfrm>
        </p:spPr>
        <p:txBody>
          <a:bodyPr/>
          <a:lstStyle/>
          <a:p>
            <a:r>
              <a:rPr lang="en-GB" dirty="0"/>
              <a:t>British responses were haphazard and spur-of-the-moment</a:t>
            </a:r>
          </a:p>
          <a:p>
            <a:r>
              <a:rPr lang="en-GB" dirty="0"/>
              <a:t>Not effective in preventing further violence in Ireland</a:t>
            </a:r>
          </a:p>
          <a:p>
            <a:r>
              <a:rPr lang="en-GB" dirty="0"/>
              <a:t>Only escalated the amount of dead over the course of the Troubles</a:t>
            </a:r>
          </a:p>
          <a:p>
            <a:r>
              <a:rPr lang="en-GB" dirty="0"/>
              <a:t>However, the British did make an effort to cut the bloodshed</a:t>
            </a:r>
          </a:p>
        </p:txBody>
      </p:sp>
      <p:pic>
        <p:nvPicPr>
          <p:cNvPr id="4" name="Picture 3">
            <a:extLst>
              <a:ext uri="{FF2B5EF4-FFF2-40B4-BE49-F238E27FC236}">
                <a16:creationId xmlns:a16="http://schemas.microsoft.com/office/drawing/2014/main" id="{A3883773-FC4D-4CB6-AF51-A3FC45C36BFD}"/>
              </a:ext>
            </a:extLst>
          </p:cNvPr>
          <p:cNvPicPr>
            <a:picLocks noChangeAspect="1"/>
          </p:cNvPicPr>
          <p:nvPr/>
        </p:nvPicPr>
        <p:blipFill>
          <a:blip r:embed="rId2"/>
          <a:stretch>
            <a:fillRect/>
          </a:stretch>
        </p:blipFill>
        <p:spPr>
          <a:xfrm>
            <a:off x="5419288" y="2222287"/>
            <a:ext cx="6514227" cy="4364532"/>
          </a:xfrm>
          <a:prstGeom prst="rect">
            <a:avLst/>
          </a:prstGeom>
        </p:spPr>
      </p:pic>
    </p:spTree>
    <p:extLst>
      <p:ext uri="{BB962C8B-B14F-4D97-AF65-F5344CB8AC3E}">
        <p14:creationId xmlns:p14="http://schemas.microsoft.com/office/powerpoint/2010/main" val="842704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1FF28-8875-4864-96D9-0AE481F4897D}"/>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834BA91B-E1BF-4A1D-9A97-3B61F6634C59}"/>
              </a:ext>
            </a:extLst>
          </p:cNvPr>
          <p:cNvSpPr>
            <a:spLocks noGrp="1"/>
          </p:cNvSpPr>
          <p:nvPr>
            <p:ph idx="1"/>
          </p:nvPr>
        </p:nvSpPr>
        <p:spPr/>
        <p:txBody>
          <a:bodyPr/>
          <a:lstStyle/>
          <a:p>
            <a:r>
              <a:rPr lang="en-GB" dirty="0"/>
              <a:t>Books: - Mitchell, C, </a:t>
            </a:r>
            <a:r>
              <a:rPr lang="en-GB" i="1" dirty="0"/>
              <a:t>Religion, Identity and Politics in Northern Ireland, (</a:t>
            </a:r>
            <a:r>
              <a:rPr lang="en-GB" dirty="0"/>
              <a:t>Ashgate Publishing, Surrey: 2013)</a:t>
            </a:r>
          </a:p>
          <a:p>
            <a:pPr marL="0" indent="0">
              <a:buNone/>
            </a:pPr>
            <a:r>
              <a:rPr lang="en-GB" dirty="0"/>
              <a:t>- McGarry, J &amp; O'Leary, B, </a:t>
            </a:r>
            <a:r>
              <a:rPr lang="en-GB" i="1" dirty="0"/>
              <a:t>Explaining Northern Ireland</a:t>
            </a:r>
            <a:r>
              <a:rPr lang="en-GB" dirty="0"/>
              <a:t>, (Wiley-Blackwell, New Jersey: 1995)</a:t>
            </a:r>
          </a:p>
          <a:p>
            <a:pPr marL="0" indent="0">
              <a:buNone/>
            </a:pPr>
            <a:r>
              <a:rPr lang="en-GB" dirty="0"/>
              <a:t>- McEvoy, J, </a:t>
            </a:r>
            <a:r>
              <a:rPr lang="en-GB" i="1" dirty="0"/>
              <a:t>The Politics of Northern Ireland, </a:t>
            </a:r>
            <a:r>
              <a:rPr lang="en-GB" dirty="0"/>
              <a:t>(Edinburgh University Press, Edinburgh: 2008)</a:t>
            </a:r>
          </a:p>
          <a:p>
            <a:r>
              <a:rPr lang="en-GB" dirty="0"/>
              <a:t>Websites: - </a:t>
            </a:r>
            <a:r>
              <a:rPr lang="en-GB" dirty="0">
                <a:hlinkClick r:id="rId2"/>
              </a:rPr>
              <a:t>http://www.bbc.co.uk/history/troubles</a:t>
            </a:r>
            <a:endParaRPr lang="en-GB" dirty="0"/>
          </a:p>
          <a:p>
            <a:pPr marL="0" indent="0">
              <a:buNone/>
            </a:pPr>
            <a:r>
              <a:rPr lang="en-GB" u="sng" dirty="0">
                <a:hlinkClick r:id="rId3"/>
              </a:rPr>
              <a:t>- </a:t>
            </a:r>
            <a:r>
              <a:rPr lang="en-GB" dirty="0">
                <a:hlinkClick r:id="rId3"/>
              </a:rPr>
              <a:t>http://www.theirishstory.com/2015/02/09/the-northern-ireland-conflict-1968-1998-an-overview/#.WmSOgUx2uUk</a:t>
            </a:r>
            <a:r>
              <a:rPr lang="en-GB" dirty="0"/>
              <a:t> </a:t>
            </a:r>
          </a:p>
          <a:p>
            <a:r>
              <a:rPr lang="en-GB" dirty="0"/>
              <a:t>Primary source: - Kieffer, L, (personal communication, January 2018)</a:t>
            </a:r>
          </a:p>
        </p:txBody>
      </p:sp>
    </p:spTree>
    <p:extLst>
      <p:ext uri="{BB962C8B-B14F-4D97-AF65-F5344CB8AC3E}">
        <p14:creationId xmlns:p14="http://schemas.microsoft.com/office/powerpoint/2010/main" val="163575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5A231-7381-402D-8366-A453505DFAD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0EC61C3-2D45-4DE3-9926-D9521164FEE4}"/>
              </a:ext>
            </a:extLst>
          </p:cNvPr>
          <p:cNvSpPr>
            <a:spLocks noGrp="1"/>
          </p:cNvSpPr>
          <p:nvPr>
            <p:ph idx="1"/>
          </p:nvPr>
        </p:nvSpPr>
        <p:spPr>
          <a:xfrm>
            <a:off x="810000" y="2365696"/>
            <a:ext cx="10554574" cy="4340390"/>
          </a:xfrm>
        </p:spPr>
        <p:txBody>
          <a:bodyPr>
            <a:normAutofit/>
          </a:bodyPr>
          <a:lstStyle/>
          <a:p>
            <a:r>
              <a:rPr lang="en-GB" dirty="0"/>
              <a:t>Slide 2 - </a:t>
            </a:r>
            <a:r>
              <a:rPr lang="en-GB" dirty="0">
                <a:hlinkClick r:id="rId2"/>
              </a:rPr>
              <a:t>https://www.reddit.com/r/HistoryPorn/comments/3dieft/british_army_soldiers_stand_in_front_of_a_burning/</a:t>
            </a:r>
            <a:endParaRPr lang="en-GB" dirty="0"/>
          </a:p>
          <a:p>
            <a:r>
              <a:rPr lang="en-GB" dirty="0"/>
              <a:t>Slide 3 - </a:t>
            </a:r>
            <a:r>
              <a:rPr lang="en-GB" dirty="0">
                <a:hlinkClick r:id="rId3"/>
              </a:rPr>
              <a:t>https://fansinaflashbulb.wordpress.com/2010/01/29/bloody-sunday-through-gilles-peresss-eyes/</a:t>
            </a:r>
            <a:endParaRPr lang="en-GB" dirty="0"/>
          </a:p>
          <a:p>
            <a:r>
              <a:rPr lang="en-GB" dirty="0"/>
              <a:t>Slide 4 - </a:t>
            </a:r>
            <a:r>
              <a:rPr lang="en-GB" dirty="0">
                <a:hlinkClick r:id="rId4"/>
              </a:rPr>
              <a:t>http://www.independent.co.uk/news/uk/home-news/shankill-road-bombing-the-history-of-collusion-between-mi5-and-the-ira-a6833586.html</a:t>
            </a:r>
            <a:endParaRPr lang="en-GB" dirty="0"/>
          </a:p>
          <a:p>
            <a:r>
              <a:rPr lang="en-GB" dirty="0"/>
              <a:t>Slide 5 - </a:t>
            </a:r>
            <a:r>
              <a:rPr lang="en-GB" dirty="0">
                <a:hlinkClick r:id="rId5"/>
              </a:rPr>
              <a:t>http://www.vintag.es/2014/08/pictures-of-female-ira-fighters-in-1970s.html</a:t>
            </a:r>
            <a:endParaRPr lang="en-GB" dirty="0"/>
          </a:p>
          <a:p>
            <a:r>
              <a:rPr lang="en-GB" dirty="0"/>
              <a:t>Slide 6 – https://teara.govt.nz/en/photograph/3962/ulster-volunteer-force</a:t>
            </a:r>
          </a:p>
          <a:p>
            <a:r>
              <a:rPr lang="en-GB" dirty="0"/>
              <a:t>Slide 7 –http://alphahistory.com/northernireland/loyalist-paramilitaries/</a:t>
            </a:r>
          </a:p>
          <a:p>
            <a:r>
              <a:rPr lang="en-GB" dirty="0"/>
              <a:t>Slide 8 - https://www.pinterest.co.uk/pin/101331060338251841/</a:t>
            </a:r>
          </a:p>
          <a:p>
            <a:endParaRPr lang="en-GB" dirty="0"/>
          </a:p>
          <a:p>
            <a:endParaRPr lang="en-GB" dirty="0"/>
          </a:p>
        </p:txBody>
      </p:sp>
    </p:spTree>
    <p:extLst>
      <p:ext uri="{BB962C8B-B14F-4D97-AF65-F5344CB8AC3E}">
        <p14:creationId xmlns:p14="http://schemas.microsoft.com/office/powerpoint/2010/main" val="28724381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8664B0"/>
      </a:accent1>
      <a:accent2>
        <a:srgbClr val="D75BCD"/>
      </a:accent2>
      <a:accent3>
        <a:srgbClr val="E54D86"/>
      </a:accent3>
      <a:accent4>
        <a:srgbClr val="DE4547"/>
      </a:accent4>
      <a:accent5>
        <a:srgbClr val="F16E40"/>
      </a:accent5>
      <a:accent6>
        <a:srgbClr val="EB9C5A"/>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7AF46513-5B0D-4B03-9323-32F3F0BFC9D6}"/>
    </a:ext>
  </a:extLst>
</a:theme>
</file>

<file path=docProps/app.xml><?xml version="1.0" encoding="utf-8"?>
<Properties xmlns="http://schemas.openxmlformats.org/officeDocument/2006/extended-properties" xmlns:vt="http://schemas.openxmlformats.org/officeDocument/2006/docPropsVTypes">
  <Template>TM03457503[[fn=Quotable]]</Template>
  <TotalTime>89</TotalTime>
  <Words>574</Words>
  <Application>Microsoft Office PowerPoint</Application>
  <PresentationFormat>Widescreen</PresentationFormat>
  <Paragraphs>46</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Century Gothic</vt:lpstr>
      <vt:lpstr>Wingdings 2</vt:lpstr>
      <vt:lpstr>Quotable</vt:lpstr>
      <vt:lpstr>Faced with an increasing para-military threat and mounting violence and bloodshed, in what ways did the British Government’s approach towards security issues in Northern Ireland change during the first decade of ‘The Troubles’,  and how effective were these changes? </vt:lpstr>
      <vt:lpstr>Deployment of the British Army 1969</vt:lpstr>
      <vt:lpstr>Effectiveness of the military</vt:lpstr>
      <vt:lpstr>The Sunningdale Agreement 1973</vt:lpstr>
      <vt:lpstr>Effectiveness of Political Cohesion</vt:lpstr>
      <vt:lpstr>Ban on the Ulster Volunteer Force 1975</vt:lpstr>
      <vt:lpstr>Effectiveness of the attempted peace</vt:lpstr>
      <vt:lpstr>Conclusion</vt:lpstr>
      <vt:lpstr>Bibliography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Faced with an increasing para-military threat and mounting violence and bloodshed, in what ways did the British Government’s approach towards security issues in Northern Ireland change during the first decade of ‘The Troubles’,  and how effective were these changes? </dc:title>
  <dc:creator>Robin Taylor</dc:creator>
  <cp:lastModifiedBy>Robin Taylor</cp:lastModifiedBy>
  <cp:revision>11</cp:revision>
  <dcterms:created xsi:type="dcterms:W3CDTF">2018-01-21T11:45:23Z</dcterms:created>
  <dcterms:modified xsi:type="dcterms:W3CDTF">2018-01-21T13:29:32Z</dcterms:modified>
</cp:coreProperties>
</file>