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3000" r:id="rId2"/>
    <p:sldId id="3001" r:id="rId3"/>
    <p:sldId id="3003" r:id="rId4"/>
    <p:sldId id="3002" r:id="rId5"/>
    <p:sldId id="3016" r:id="rId6"/>
    <p:sldId id="3004" r:id="rId7"/>
    <p:sldId id="3006" r:id="rId8"/>
    <p:sldId id="3012" r:id="rId9"/>
    <p:sldId id="3013" r:id="rId10"/>
    <p:sldId id="3014" r:id="rId11"/>
    <p:sldId id="3015" r:id="rId12"/>
    <p:sldId id="3007" r:id="rId13"/>
    <p:sldId id="3021" r:id="rId14"/>
    <p:sldId id="3008" r:id="rId15"/>
    <p:sldId id="3010" r:id="rId16"/>
    <p:sldId id="3009" r:id="rId17"/>
    <p:sldId id="3011" r:id="rId18"/>
    <p:sldId id="3020" r:id="rId19"/>
    <p:sldId id="3017" r:id="rId20"/>
    <p:sldId id="3018" r:id="rId21"/>
    <p:sldId id="3019" r:id="rId2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4F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3447" autoAdjust="0"/>
  </p:normalViewPr>
  <p:slideViewPr>
    <p:cSldViewPr snapToGrid="0" snapToObjects="1">
      <p:cViewPr varScale="1">
        <p:scale>
          <a:sx n="63" d="100"/>
          <a:sy n="63" d="100"/>
        </p:scale>
        <p:origin x="8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1T18:16:53.02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4001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reference slide lists all 10 selected variables with a plain-English description, grouped into Usage, Tenure and Billing categories, so the lecturer can see exactly what each feature means before the Multivariate Analysis section.</a:t>
            </a:r>
          </a:p>
          <a:p>
            <a:r>
              <a:rPr lang="en-US" dirty="0"/>
              <a:t>Talking point: nine of the ten are usage/call-volume metrics and are highly correlated with each other (r up to 0.98), while eqpdays is the one tenure variable and turns out to be the strongest predictor - this sets up the correlation heatmap on the next slide.</a:t>
            </a:r>
          </a:p>
          <a:p>
            <a:r>
              <a:rPr lang="en-US" dirty="0"/>
              <a:t>If asked what else could be relevant: mention that demographic and account fields (age, income, contract type, credit rating) exist in the original 100 variables but weren't in the statistical top 10 - flag them as a natural extension for future work, consistent with the Limitations &amp; Next Steps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combined slide covers loading the dataset and the first overview of it in one place. State the key numbers: 100,000 customer records, 100 raw variables, narrowed down to the 10 most predictive features, with 49.6% of customers churned.</a:t>
            </a:r>
          </a:p>
          <a:p>
            <a:r>
              <a:rPr lang="en-US" dirty="0"/>
              <a:t>Walk through the two code screenshots briefly: Step 3 loads the CSV and confirms its shape (100,000 rows x 100 columns); Step 4 cleans the churn column by dropping Customer_ID and coercing churn to numeric.</a:t>
            </a:r>
          </a:p>
          <a:p>
            <a:r>
              <a:rPr lang="en-US" dirty="0"/>
              <a:t>Finish on the chart: the target variable is already well balanced (50,438 retained vs 49,562 churned), so there's no severe class imbalance problem going into the analysis - though SMOTE is still applied later during modelling for extra robustness. This balance is foundational to how every later chart should be read.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combined slide covers two related multivariate findings side by side: which features matter most, and how churners differ from retained customers.</a:t>
            </a:r>
          </a:p>
          <a:p>
            <a:r>
              <a:rPr lang="en-US" dirty="0"/>
              <a:t>Left chart: eqpdays (days since the handset was last upgraded) is the single strongest predictor of churn. The usage features (mou_Mean, avg6mou, avg3mou, avg3qty) rank closely behind as a cluster, confirming overall call volume as the second pillar of churn risk.</a:t>
            </a:r>
          </a:p>
          <a:p>
            <a:r>
              <a:rPr lang="en-US" dirty="0"/>
              <a:t>Right chart: quantify the churn 'signature' - churners have about 15.9% longer device tenure and 11-13% lower usage across every call-volume metric. Describe this as a 'quietly disengaging' pattern rather than a sudden event - this sets up the customer segments on the next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Final Executive Summary slide - be transparent about limitations before finishing with next steps; this shows academic rigour to the lecturer.</a:t>
            </a:r>
          </a:p>
          <a:p>
            <a:r>
              <a:rPr lang="en-US" dirty="0"/>
              <a:t>Limitations to state: the analysis was narrowed to 10 of the original 100 variables, so some weaker but jointly informative signals may have been excluded; outliers in usage metrics (up to 8.3% in mou_opkv_Mean) were retained rather than removed, which can widen variance in summary statistics; and correlation does not imply causation - the eqpdays and usage relationships are associative, not proven drivers of churn.</a:t>
            </a:r>
          </a:p>
          <a:p>
            <a:r>
              <a:rPr lang="en-US" dirty="0"/>
              <a:t>Next steps to state: validate these findings with a predictive model (e.g. logistic regression or random forest) on the SMOTE-balanced, scaled feature set already prepared; test the eqpdays threshold against real upgrade-offer response rates in a pilot campaign; and extend the EDA to demographic variables (e.g. marital status, household) to see if they sharpen the two-segment view.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Closing slide - thank the lecturer and open the floor for questions and discussion.</a:t>
            </a:r>
          </a:p>
          <a:p>
            <a:r>
              <a:rPr lang="en-US" dirty="0"/>
              <a:t>Be ready to defend: (1) why eqpdays is a stronger signal than any usage metric, (2) why outliers were kept rather than removed, and (3) how the two customer segments would translate into a real retention campaign.</a:t>
            </a:r>
          </a:p>
          <a:p>
            <a:r>
              <a:rPr lang="en-US" dirty="0"/>
              <a:t>If asked about limitations, refer back to slide 22 rather than improvising a new answer.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43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1463040"/>
            <a:ext cx="4754880" cy="4754880"/>
          </a:xfrm>
          <a:prstGeom prst="ellipse">
            <a:avLst/>
          </a:prstGeom>
          <a:solidFill>
            <a:srgbClr val="C9B6E4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058400" y="4023360"/>
            <a:ext cx="3840480" cy="3840480"/>
          </a:xfrm>
          <a:prstGeom prst="ellipse">
            <a:avLst/>
          </a:prstGeom>
          <a:solidFill>
            <a:srgbClr val="F4A6B7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-1088617" y="4611704"/>
            <a:ext cx="3291840" cy="3291840"/>
          </a:xfrm>
          <a:prstGeom prst="ellipse">
            <a:avLst/>
          </a:prstGeom>
          <a:solidFill>
            <a:srgbClr val="A8C7E8">
              <a:alpha val="20000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822960" y="18745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C9B6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EXPLORATORY DATA ANALYSIS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77240" y="2240280"/>
            <a:ext cx="96012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Telecom Customer Churn</a:t>
            </a:r>
            <a:endParaRPr lang="en-US" sz="4800" dirty="0"/>
          </a:p>
        </p:txBody>
      </p:sp>
      <p:sp>
        <p:nvSpPr>
          <p:cNvPr id="7" name="Text 5"/>
          <p:cNvSpPr/>
          <p:nvPr/>
        </p:nvSpPr>
        <p:spPr>
          <a:xfrm>
            <a:off x="822960" y="3291840"/>
            <a:ext cx="8686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600" dirty="0">
                <a:solidFill>
                  <a:schemeClr val="bg1"/>
                </a:solidFill>
              </a:rPr>
              <a:t>Revealing how customer behaviour and revenue patterns relate to churn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8" name="Image 0" descr="icons/FaDatabas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5943600"/>
            <a:ext cx="393192" cy="39319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222168" y="5937584"/>
            <a:ext cx="5012355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50" dirty="0">
                <a:solidFill>
                  <a:srgbClr val="E4DE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Dataset: Telecom_Customer_churn.csv </a:t>
            </a:r>
            <a:r>
              <a:rPr lang="en-US" sz="11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</a:t>
            </a:r>
            <a:r>
              <a:rPr lang="en-US" sz="1150" dirty="0">
                <a:solidFill>
                  <a:srgbClr val="E4DE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100,000 customers  </a:t>
            </a:r>
            <a:r>
              <a:rPr lang="en-US" sz="11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</a:t>
            </a:r>
            <a:r>
              <a:rPr lang="en-US" sz="1150" dirty="0">
                <a:solidFill>
                  <a:srgbClr val="E4DE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 variables</a:t>
            </a:r>
            <a:endParaRPr lang="en-US" sz="1150" dirty="0"/>
          </a:p>
        </p:txBody>
      </p:sp>
      <p:sp>
        <p:nvSpPr>
          <p:cNvPr id="14" name="Text 9"/>
          <p:cNvSpPr/>
          <p:nvPr/>
        </p:nvSpPr>
        <p:spPr>
          <a:xfrm>
            <a:off x="7409046" y="4005674"/>
            <a:ext cx="4384307" cy="180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Presented by: Sahyra Khan   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Module: L7 - </a:t>
            </a:r>
            <a:r>
              <a:rPr lang="en-GB" sz="12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Data Mining &amp; Visualisation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  ACCA7015  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Student ID: 2237641 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Lecturer: Dr. Nouh </a:t>
            </a:r>
            <a:r>
              <a:rPr lang="en-US" sz="1200" b="1" dirty="0" err="1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Elmitwally</a:t>
            </a: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accent3">
                    <a:lumMod val="60000"/>
                    <a:lumOff val="40000"/>
                  </a:schemeClr>
                </a:solidFill>
                <a:ea typeface="Calibri" pitchFamily="34" charset="-122"/>
                <a:cs typeface="Calibri" pitchFamily="34" charset="-120"/>
              </a:rPr>
              <a:t>Date: </a:t>
            </a:r>
            <a:r>
              <a:rPr lang="en-US" sz="1200" b="1" dirty="0">
                <a:solidFill>
                  <a:srgbClr val="9B92B5"/>
                </a:solidFill>
                <a:ea typeface="Calibri" pitchFamily="34" charset="-122"/>
                <a:cs typeface="Calibri" pitchFamily="34" charset="-120"/>
              </a:rPr>
              <a:t>03-07-2026 </a:t>
            </a:r>
            <a:endParaRPr lang="en-US" sz="12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 of This Presentation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54480"/>
            <a:ext cx="11064240" cy="868680"/>
          </a:xfrm>
          <a:prstGeom prst="roundRect">
            <a:avLst>
              <a:gd name="adj" fmla="val 12632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41248" y="1723644"/>
            <a:ext cx="530352" cy="530352"/>
          </a:xfrm>
          <a:prstGeom prst="ellipse">
            <a:avLst/>
          </a:prstGeom>
          <a:solidFill>
            <a:srgbClr val="EDE6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pptx_build/icons/FaDatabase_6B5B9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552" y="1856232"/>
            <a:ext cx="265176" cy="26517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835640" y="1682496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100" b="1" dirty="0">
                <a:solidFill>
                  <a:srgbClr val="C9B6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100" dirty="0"/>
          </a:p>
        </p:txBody>
      </p:sp>
      <p:sp>
        <p:nvSpPr>
          <p:cNvPr id="8" name="Text 5"/>
          <p:cNvSpPr/>
          <p:nvPr/>
        </p:nvSpPr>
        <p:spPr>
          <a:xfrm>
            <a:off x="1783080" y="1664208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Overview</a:t>
            </a:r>
            <a:endParaRPr lang="en-US" sz="1650" dirty="0"/>
          </a:p>
        </p:txBody>
      </p:sp>
      <p:sp>
        <p:nvSpPr>
          <p:cNvPr id="9" name="Text 6"/>
          <p:cNvSpPr/>
          <p:nvPr/>
        </p:nvSpPr>
        <p:spPr>
          <a:xfrm>
            <a:off x="1783080" y="2011680"/>
            <a:ext cx="8778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scope, structure, and target variable balance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548640" y="2569464"/>
            <a:ext cx="11064240" cy="868680"/>
          </a:xfrm>
          <a:prstGeom prst="roundRect">
            <a:avLst>
              <a:gd name="adj" fmla="val 12632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41248" y="2738628"/>
            <a:ext cx="530352" cy="530352"/>
          </a:xfrm>
          <a:prstGeom prst="ellipse">
            <a:avLst/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/home/claude/pptx_build/icons/FaChartBar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7552" y="2871216"/>
            <a:ext cx="265176" cy="265176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0835640" y="269748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100" b="1" dirty="0">
                <a:solidFill>
                  <a:srgbClr val="A8C7E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100" dirty="0"/>
          </a:p>
        </p:txBody>
      </p:sp>
      <p:sp>
        <p:nvSpPr>
          <p:cNvPr id="14" name="Text 10"/>
          <p:cNvSpPr/>
          <p:nvPr/>
        </p:nvSpPr>
        <p:spPr>
          <a:xfrm>
            <a:off x="1783080" y="2679192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Handling</a:t>
            </a:r>
            <a:endParaRPr lang="en-US" sz="1650" dirty="0"/>
          </a:p>
        </p:txBody>
      </p:sp>
      <p:sp>
        <p:nvSpPr>
          <p:cNvPr id="15" name="Text 11"/>
          <p:cNvSpPr/>
          <p:nvPr/>
        </p:nvSpPr>
        <p:spPr>
          <a:xfrm>
            <a:off x="1783080" y="3026664"/>
            <a:ext cx="8778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Cleaning, imputation, encoding &amp; feature selection</a:t>
            </a:r>
            <a:endParaRPr lang="en-US" sz="1150" dirty="0"/>
          </a:p>
        </p:txBody>
      </p:sp>
      <p:sp>
        <p:nvSpPr>
          <p:cNvPr id="16" name="Shape 12"/>
          <p:cNvSpPr/>
          <p:nvPr/>
        </p:nvSpPr>
        <p:spPr>
          <a:xfrm>
            <a:off x="548640" y="3584448"/>
            <a:ext cx="11064240" cy="868680"/>
          </a:xfrm>
          <a:prstGeom prst="roundRect">
            <a:avLst>
              <a:gd name="adj" fmla="val 12632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3"/>
          <p:cNvSpPr/>
          <p:nvPr/>
        </p:nvSpPr>
        <p:spPr>
          <a:xfrm>
            <a:off x="841248" y="3753612"/>
            <a:ext cx="530352" cy="530352"/>
          </a:xfrm>
          <a:prstGeom prst="ellipse">
            <a:avLst/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2" descr="/home/claude/pptx_build/icons/FaProjectDiagram_6B5B9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552" y="3886200"/>
            <a:ext cx="265176" cy="265176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0835640" y="3712464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100" b="1" dirty="0">
                <a:solidFill>
                  <a:srgbClr val="F4A6B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100" dirty="0"/>
          </a:p>
        </p:txBody>
      </p:sp>
      <p:sp>
        <p:nvSpPr>
          <p:cNvPr id="20" name="Text 15"/>
          <p:cNvSpPr/>
          <p:nvPr/>
        </p:nvSpPr>
        <p:spPr>
          <a:xfrm>
            <a:off x="1783080" y="3694176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Univariate Analysis</a:t>
            </a:r>
            <a:endParaRPr lang="en-US" sz="1650" dirty="0"/>
          </a:p>
        </p:txBody>
      </p:sp>
      <p:sp>
        <p:nvSpPr>
          <p:cNvPr id="21" name="Text 16"/>
          <p:cNvSpPr/>
          <p:nvPr/>
        </p:nvSpPr>
        <p:spPr>
          <a:xfrm>
            <a:off x="1783080" y="4041648"/>
            <a:ext cx="8778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Distribution shape, outliers &amp; feature patterns</a:t>
            </a:r>
            <a:endParaRPr lang="en-US" sz="1150" dirty="0"/>
          </a:p>
        </p:txBody>
      </p:sp>
      <p:sp>
        <p:nvSpPr>
          <p:cNvPr id="22" name="Shape 17"/>
          <p:cNvSpPr/>
          <p:nvPr/>
        </p:nvSpPr>
        <p:spPr>
          <a:xfrm>
            <a:off x="548640" y="4599432"/>
            <a:ext cx="11064240" cy="868680"/>
          </a:xfrm>
          <a:prstGeom prst="roundRect">
            <a:avLst>
              <a:gd name="adj" fmla="val 12632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3" name="Shape 18"/>
          <p:cNvSpPr/>
          <p:nvPr/>
        </p:nvSpPr>
        <p:spPr>
          <a:xfrm>
            <a:off x="841248" y="4768596"/>
            <a:ext cx="530352" cy="530352"/>
          </a:xfrm>
          <a:prstGeom prst="ellipse">
            <a:avLst/>
          </a:prstGeom>
          <a:solidFill>
            <a:srgbClr val="FDF1E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/home/claude/pptx_build/icons/FaBook_6B5B9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7552" y="4901184"/>
            <a:ext cx="265176" cy="265176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10835640" y="4727448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100" b="1" dirty="0">
                <a:solidFill>
                  <a:srgbClr val="F6C9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100" dirty="0"/>
          </a:p>
        </p:txBody>
      </p:sp>
      <p:sp>
        <p:nvSpPr>
          <p:cNvPr id="26" name="Text 20"/>
          <p:cNvSpPr/>
          <p:nvPr/>
        </p:nvSpPr>
        <p:spPr>
          <a:xfrm>
            <a:off x="1783080" y="4709160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Multivariate Analysis</a:t>
            </a:r>
            <a:endParaRPr lang="en-US" sz="1650" dirty="0"/>
          </a:p>
        </p:txBody>
      </p:sp>
      <p:sp>
        <p:nvSpPr>
          <p:cNvPr id="27" name="Text 21b"/>
          <p:cNvSpPr/>
          <p:nvPr/>
        </p:nvSpPr>
        <p:spPr>
          <a:xfrm>
            <a:off x="1783080" y="5056632"/>
            <a:ext cx="8778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 importance, correlations &amp; customer segments</a:t>
            </a:r>
            <a:endParaRPr lang="en-US" sz="1150" dirty="0"/>
          </a:p>
        </p:txBody>
      </p:sp>
      <p:sp>
        <p:nvSpPr>
          <p:cNvPr id="28" name="Shape 22"/>
          <p:cNvSpPr/>
          <p:nvPr/>
        </p:nvSpPr>
        <p:spPr>
          <a:xfrm>
            <a:off x="548640" y="5614416"/>
            <a:ext cx="11064240" cy="868680"/>
          </a:xfrm>
          <a:prstGeom prst="roundRect">
            <a:avLst>
              <a:gd name="adj" fmla="val 12632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3"/>
          <p:cNvSpPr/>
          <p:nvPr/>
        </p:nvSpPr>
        <p:spPr>
          <a:xfrm>
            <a:off x="841248" y="5783580"/>
            <a:ext cx="530352" cy="530352"/>
          </a:xfrm>
          <a:prstGeom prst="ellipse">
            <a:avLst/>
          </a:prstGeom>
          <a:solidFill>
            <a:srgbClr val="E9F7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0" name="Image 4" descr="/home/claude/pptx_build/icons/FaClipboardCheck_6B5B95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7552" y="5916168"/>
            <a:ext cx="265176" cy="265176"/>
          </a:xfrm>
          <a:prstGeom prst="rect">
            <a:avLst/>
          </a:prstGeom>
        </p:spPr>
      </p:pic>
      <p:sp>
        <p:nvSpPr>
          <p:cNvPr id="31" name="Text 24"/>
          <p:cNvSpPr/>
          <p:nvPr/>
        </p:nvSpPr>
        <p:spPr>
          <a:xfrm>
            <a:off x="10835640" y="5742432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100" b="1" dirty="0">
                <a:solidFill>
                  <a:srgbClr val="A8DC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100" dirty="0"/>
          </a:p>
        </p:txBody>
      </p:sp>
      <p:sp>
        <p:nvSpPr>
          <p:cNvPr id="32" name="Text 25"/>
          <p:cNvSpPr/>
          <p:nvPr/>
        </p:nvSpPr>
        <p:spPr>
          <a:xfrm>
            <a:off x="1783080" y="5724144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Executive Summary</a:t>
            </a:r>
            <a:endParaRPr lang="en-US" sz="1650" dirty="0"/>
          </a:p>
        </p:txBody>
      </p:sp>
      <p:sp>
        <p:nvSpPr>
          <p:cNvPr id="33" name="Text 26"/>
          <p:cNvSpPr/>
          <p:nvPr/>
        </p:nvSpPr>
        <p:spPr>
          <a:xfrm>
            <a:off x="1783080" y="6071616"/>
            <a:ext cx="8778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insights, recommendations &amp; next steps</a:t>
            </a:r>
            <a:endParaRPr lang="en-US" sz="1150" dirty="0"/>
          </a:p>
        </p:txBody>
      </p:sp>
      <p:sp>
        <p:nvSpPr>
          <p:cNvPr id="35" name="Text 2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Eyebrow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· DATA OVERVIEW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13232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&amp; Background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10972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ea typeface="Calibri" pitchFamily="34" charset="-122"/>
                <a:cs typeface="Calibri" pitchFamily="34" charset="-120"/>
              </a:rPr>
              <a:t>Customer churn — when a subscriber leaves their provider — is one of the biggest challenges telecom companies face.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544068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48640" y="2103120"/>
            <a:ext cx="64008" cy="1965960"/>
          </a:xfrm>
          <a:prstGeom prst="rect">
            <a:avLst/>
          </a:prstGeom>
          <a:solidFill>
            <a:srgbClr val="C9B6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68680" y="230428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Most customers already have a provider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868680" y="2880360"/>
            <a:ext cx="4846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Telecom markets are mature, so providers mostly compete for the same customers instead of finding new ones. That makes keeping customers the main way to grow.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172200" y="2103120"/>
            <a:ext cx="544068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172200" y="2103120"/>
            <a:ext cx="64008" cy="1965960"/>
          </a:xfrm>
          <a:prstGeom prst="rect">
            <a:avLst/>
          </a:prstGeom>
          <a:solidFill>
            <a:srgbClr val="A8C7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92240" y="230428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Keeping a customer costs far less than finding one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6492240" y="2880360"/>
            <a:ext cx="4846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Winning a new customer costs about 5–7 times more than keeping an existing one. Even small drops in churn make a big difference to revenue.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48640" y="4251960"/>
            <a:ext cx="544068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8640" y="4251960"/>
            <a:ext cx="64008" cy="1965960"/>
          </a:xfrm>
          <a:prstGeom prst="rect">
            <a:avLst/>
          </a:prstGeom>
          <a:solidFill>
            <a:srgbClr val="F4A6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68680" y="445312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lot of churn could be prevented</a:t>
            </a:r>
            <a:endParaRPr lang="en-US" sz="1550" dirty="0"/>
          </a:p>
        </p:txBody>
      </p:sp>
      <p:sp>
        <p:nvSpPr>
          <p:cNvPr id="16" name="Text 14"/>
          <p:cNvSpPr/>
          <p:nvPr/>
        </p:nvSpPr>
        <p:spPr>
          <a:xfrm>
            <a:off x="868680" y="5029200"/>
            <a:ext cx="4846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Telecom churn can reach 15–30%, among the highest of any industry. Many at-risk customers show warning signs first, like falling usage or more support contact.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6172200" y="4251960"/>
            <a:ext cx="544068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172200" y="4251960"/>
            <a:ext cx="64008" cy="1965960"/>
          </a:xfrm>
          <a:prstGeom prst="rect">
            <a:avLst/>
          </a:prstGeom>
          <a:solidFill>
            <a:srgbClr val="A8DC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92240" y="445312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This is why EDA matters</a:t>
            </a:r>
            <a:endParaRPr lang="en-US" sz="1550" dirty="0"/>
          </a:p>
        </p:txBody>
      </p:sp>
      <p:sp>
        <p:nvSpPr>
          <p:cNvPr id="20" name="Text 18"/>
          <p:cNvSpPr/>
          <p:nvPr/>
        </p:nvSpPr>
        <p:spPr>
          <a:xfrm>
            <a:off x="6492240" y="5029200"/>
            <a:ext cx="4846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 we can predict churn, we first need to understand the data itself. This presentation focuses on that first step — turning raw data into clear insight.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Eyebrow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· DATA OVERVIEW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13232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 &amp; Objectives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11064240" cy="960120"/>
          </a:xfrm>
          <a:prstGeom prst="roundRect">
            <a:avLst>
              <a:gd name="adj" fmla="val 11429"/>
            </a:avLst>
          </a:prstGeom>
          <a:solidFill>
            <a:srgbClr val="EDE6F7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664208"/>
            <a:ext cx="1188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5B5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868680" y="1947672"/>
            <a:ext cx="10424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5000"/>
              </a:lnSpc>
            </a:pPr>
            <a:r>
              <a:rPr lang="en-GB" sz="1600" dirty="0"/>
              <a:t>To clean, explore, and analyse the Telecom Customer Churn dataset through EDA in order to identify the key factors behind customer attrition.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548640" y="269748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063240"/>
            <a:ext cx="356616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77240" y="3291840"/>
            <a:ext cx="502920" cy="502920"/>
          </a:xfrm>
          <a:prstGeom prst="ellipse">
            <a:avLst/>
          </a:prstGeom>
          <a:solidFill>
            <a:srgbClr val="EDE6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0" descr="/home/claude/pptx_build/icons/FaFilter_6B5B9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3429000"/>
            <a:ext cx="246888" cy="246888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3520440" y="3246120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B6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777240" y="3913632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3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Clean &amp; prepare the data</a:t>
            </a:r>
            <a:endParaRPr lang="en-US" sz="1350" dirty="0"/>
          </a:p>
        </p:txBody>
      </p:sp>
      <p:sp>
        <p:nvSpPr>
          <p:cNvPr id="13" name="Text 10"/>
          <p:cNvSpPr/>
          <p:nvPr/>
        </p:nvSpPr>
        <p:spPr>
          <a:xfrm>
            <a:off x="777240" y="4204208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Handle missing values and select the most relevant features.</a:t>
            </a:r>
            <a:endParaRPr lang="en-US" sz="1030" dirty="0"/>
          </a:p>
        </p:txBody>
      </p:sp>
      <p:sp>
        <p:nvSpPr>
          <p:cNvPr id="14" name="Shape 11"/>
          <p:cNvSpPr/>
          <p:nvPr/>
        </p:nvSpPr>
        <p:spPr>
          <a:xfrm>
            <a:off x="4297680" y="3063240"/>
            <a:ext cx="356616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526280" y="3291840"/>
            <a:ext cx="502920" cy="502920"/>
          </a:xfrm>
          <a:prstGeom prst="ellipse">
            <a:avLst/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1" descr="/home/claude/pptx_build/icons/FaSearch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0" y="3429000"/>
            <a:ext cx="246888" cy="246888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7269480" y="3246120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B6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600" dirty="0"/>
          </a:p>
        </p:txBody>
      </p:sp>
      <p:sp>
        <p:nvSpPr>
          <p:cNvPr id="18" name="Text 14"/>
          <p:cNvSpPr/>
          <p:nvPr/>
        </p:nvSpPr>
        <p:spPr>
          <a:xfrm>
            <a:off x="4526280" y="3840480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3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Examine individual variables</a:t>
            </a:r>
            <a:endParaRPr lang="en-US" sz="1350" dirty="0"/>
          </a:p>
        </p:txBody>
      </p:sp>
      <p:sp>
        <p:nvSpPr>
          <p:cNvPr id="19" name="Text 15"/>
          <p:cNvSpPr/>
          <p:nvPr/>
        </p:nvSpPr>
        <p:spPr>
          <a:xfrm>
            <a:off x="4526280" y="4214368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distribution patterns, outliers, and class balance in churn.</a:t>
            </a:r>
            <a:endParaRPr lang="en-US" sz="1030" dirty="0"/>
          </a:p>
        </p:txBody>
      </p:sp>
      <p:sp>
        <p:nvSpPr>
          <p:cNvPr id="20" name="Shape 16"/>
          <p:cNvSpPr/>
          <p:nvPr/>
        </p:nvSpPr>
        <p:spPr>
          <a:xfrm>
            <a:off x="8046720" y="3063240"/>
            <a:ext cx="356616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7"/>
          <p:cNvSpPr/>
          <p:nvPr/>
        </p:nvSpPr>
        <p:spPr>
          <a:xfrm>
            <a:off x="8275320" y="3291840"/>
            <a:ext cx="502920" cy="502920"/>
          </a:xfrm>
          <a:prstGeom prst="ellipse">
            <a:avLst/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2" descr="/home/claude/pptx_build/icons/FaChartLine_6B5B9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2480" y="3429000"/>
            <a:ext cx="246888" cy="246888"/>
          </a:xfrm>
          <a:prstGeom prst="rect">
            <a:avLst/>
          </a:prstGeom>
        </p:spPr>
      </p:pic>
      <p:sp>
        <p:nvSpPr>
          <p:cNvPr id="23" name="Text 18"/>
          <p:cNvSpPr/>
          <p:nvPr/>
        </p:nvSpPr>
        <p:spPr>
          <a:xfrm>
            <a:off x="11018520" y="3246120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B6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600" dirty="0"/>
          </a:p>
        </p:txBody>
      </p:sp>
      <p:sp>
        <p:nvSpPr>
          <p:cNvPr id="24" name="Text 19"/>
          <p:cNvSpPr/>
          <p:nvPr/>
        </p:nvSpPr>
        <p:spPr>
          <a:xfrm>
            <a:off x="8275320" y="3852672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3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Analyse relationships</a:t>
            </a:r>
            <a:endParaRPr lang="en-US" sz="1350" dirty="0"/>
          </a:p>
        </p:txBody>
      </p:sp>
      <p:sp>
        <p:nvSpPr>
          <p:cNvPr id="25" name="Text 20"/>
          <p:cNvSpPr/>
          <p:nvPr/>
        </p:nvSpPr>
        <p:spPr>
          <a:xfrm>
            <a:off x="8275320" y="4169664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Explore links between usage, billing, and tenure variables to identify churn drivers.</a:t>
            </a:r>
            <a:endParaRPr lang="en-US" sz="1030" dirty="0"/>
          </a:p>
        </p:txBody>
      </p:sp>
      <p:sp>
        <p:nvSpPr>
          <p:cNvPr id="26" name="Shape 21"/>
          <p:cNvSpPr/>
          <p:nvPr/>
        </p:nvSpPr>
        <p:spPr>
          <a:xfrm>
            <a:off x="548640" y="4782312"/>
            <a:ext cx="356616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2"/>
          <p:cNvSpPr/>
          <p:nvPr/>
        </p:nvSpPr>
        <p:spPr>
          <a:xfrm>
            <a:off x="777240" y="5010912"/>
            <a:ext cx="502920" cy="502920"/>
          </a:xfrm>
          <a:prstGeom prst="ellipse">
            <a:avLst/>
          </a:prstGeom>
          <a:solidFill>
            <a:srgbClr val="E9F7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3" descr="/home/claude/pptx_build/icons/FaSitemap_6B5B9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400" y="5148072"/>
            <a:ext cx="246888" cy="246888"/>
          </a:xfrm>
          <a:prstGeom prst="rect">
            <a:avLst/>
          </a:prstGeom>
        </p:spPr>
      </p:pic>
      <p:sp>
        <p:nvSpPr>
          <p:cNvPr id="29" name="Text 23"/>
          <p:cNvSpPr/>
          <p:nvPr/>
        </p:nvSpPr>
        <p:spPr>
          <a:xfrm>
            <a:off x="3520440" y="496519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B6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600" dirty="0"/>
          </a:p>
        </p:txBody>
      </p:sp>
      <p:sp>
        <p:nvSpPr>
          <p:cNvPr id="30" name="Text 24"/>
          <p:cNvSpPr/>
          <p:nvPr/>
        </p:nvSpPr>
        <p:spPr>
          <a:xfrm>
            <a:off x="777240" y="5650992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3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Identify customer segments</a:t>
            </a:r>
            <a:endParaRPr lang="en-US" sz="1350" dirty="0"/>
          </a:p>
        </p:txBody>
      </p:sp>
      <p:sp>
        <p:nvSpPr>
          <p:cNvPr id="31" name="Text 25"/>
          <p:cNvSpPr/>
          <p:nvPr/>
        </p:nvSpPr>
        <p:spPr>
          <a:xfrm>
            <a:off x="777240" y="5898896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5000"/>
              </a:lnSpc>
            </a:pPr>
            <a:r>
              <a:rPr lang="en-GB" sz="1050" dirty="0">
                <a:solidFill>
                  <a:schemeClr val="bg2">
                    <a:lumMod val="50000"/>
                  </a:schemeClr>
                </a:solidFill>
              </a:rPr>
              <a:t>Identify customer groups with different levels of churn risk.</a:t>
            </a:r>
            <a:endParaRPr lang="en-US" sz="103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2" name="Shape 26"/>
          <p:cNvSpPr/>
          <p:nvPr/>
        </p:nvSpPr>
        <p:spPr>
          <a:xfrm>
            <a:off x="4297680" y="4782312"/>
            <a:ext cx="356616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27"/>
          <p:cNvSpPr/>
          <p:nvPr/>
        </p:nvSpPr>
        <p:spPr>
          <a:xfrm>
            <a:off x="4526280" y="5010912"/>
            <a:ext cx="502920" cy="502920"/>
          </a:xfrm>
          <a:prstGeom prst="ellipse">
            <a:avLst/>
          </a:prstGeom>
          <a:solidFill>
            <a:srgbClr val="FDF1E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4" name="Image 4" descr="/home/claude/pptx_build/icons/FaRocket_6B5B95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3440" y="5148072"/>
            <a:ext cx="246888" cy="246888"/>
          </a:xfrm>
          <a:prstGeom prst="rect">
            <a:avLst/>
          </a:prstGeom>
        </p:spPr>
      </p:pic>
      <p:sp>
        <p:nvSpPr>
          <p:cNvPr id="35" name="Text 28"/>
          <p:cNvSpPr/>
          <p:nvPr/>
        </p:nvSpPr>
        <p:spPr>
          <a:xfrm>
            <a:off x="7269480" y="496519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C9B6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600" dirty="0"/>
          </a:p>
        </p:txBody>
      </p:sp>
      <p:sp>
        <p:nvSpPr>
          <p:cNvPr id="36" name="Text 29"/>
          <p:cNvSpPr/>
          <p:nvPr/>
        </p:nvSpPr>
        <p:spPr>
          <a:xfrm>
            <a:off x="4526280" y="5650992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3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Translate findings into action</a:t>
            </a:r>
            <a:endParaRPr lang="en-US" sz="1350" dirty="0"/>
          </a:p>
        </p:txBody>
      </p:sp>
      <p:sp>
        <p:nvSpPr>
          <p:cNvPr id="37" name="Text 30"/>
          <p:cNvSpPr/>
          <p:nvPr/>
        </p:nvSpPr>
        <p:spPr>
          <a:xfrm>
            <a:off x="4526280" y="5925312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 insights into actionable retention recommendations.</a:t>
            </a:r>
            <a:endParaRPr lang="en-US" sz="103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5674C2CF-6BD4-A0AA-FACC-91C61F401490}"/>
                  </a:ext>
                </a:extLst>
              </p14:cNvPr>
              <p14:cNvContentPartPr/>
              <p14:nvPr/>
            </p14:nvContentPartPr>
            <p14:xfrm>
              <a:off x="7690640" y="1554560"/>
              <a:ext cx="360" cy="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5674C2CF-6BD4-A0AA-FACC-91C61F40149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684520" y="1548440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Key Variables Selected for Analysis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/>
          <p:cNvSpPr/>
          <p:nvPr/>
        </p:nvSpPr>
        <p:spPr>
          <a:xfrm>
            <a:off x="548640" y="80772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Variables Selected for Analysis</a:t>
            </a:r>
            <a:endParaRPr lang="en-US" sz="2800" dirty="0"/>
          </a:p>
        </p:txBody>
      </p:sp>
      <p:graphicFrame>
        <p:nvGraphicFramePr>
          <p:cNvPr id="5" name="Table Left"/>
          <p:cNvGraphicFramePr>
            <a:graphicFrameLocks noGrp="1"/>
          </p:cNvGraphicFramePr>
          <p:nvPr/>
        </p:nvGraphicFramePr>
        <p:xfrm>
          <a:off x="548640" y="1615440"/>
          <a:ext cx="5486400" cy="3886200"/>
        </p:xfrm>
        <a:graphic>
          <a:graphicData uri="http://schemas.openxmlformats.org/drawingml/2006/table">
            <a:tbl>
              <a:tblPr firstRow="1">
                <a:tableStyleId>{5940675A-B579-460E-94D1-54222C63F5DA}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Variable</a:t>
                      </a:r>
                    </a:p>
                  </a:txBody>
                  <a:tcPr>
                    <a:solidFill>
                      <a:srgbClr val="5B547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What it measures</a:t>
                      </a:r>
                    </a:p>
                  </a:txBody>
                  <a:tcPr>
                    <a:solidFill>
                      <a:srgbClr val="5B54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eqpdays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6E90B8"/>
                          </a:solidFill>
                          <a:latin typeface="Calibri" pitchFamily="34" charset="0"/>
                        </a:rPr>
                        <a:t>Tenure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Days since the customer's handset/equipment was last upgraded — strongest single churn predictor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mou_Mean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Mean monthly minutes of use — overall call-volume baseline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avg6mou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Average monthly minutes of use over the previous 6 months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avg3mou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Average monthly minutes of use over the previous 3 months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avg3qty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Average monthly number of calls over the previous 3 months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6" name="Table Right"/>
          <p:cNvGraphicFramePr>
            <a:graphicFrameLocks noGrp="1"/>
          </p:cNvGraphicFramePr>
          <p:nvPr/>
        </p:nvGraphicFramePr>
        <p:xfrm>
          <a:off x="6157595" y="1615440"/>
          <a:ext cx="5486400" cy="3886200"/>
        </p:xfrm>
        <a:graphic>
          <a:graphicData uri="http://schemas.openxmlformats.org/drawingml/2006/table">
            <a:tbl>
              <a:tblPr firstRow="1">
                <a:tableStyleId>{5940675A-B579-460E-94D1-54222C63F5DA}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Variable</a:t>
                      </a:r>
                    </a:p>
                  </a:txBody>
                  <a:tcPr>
                    <a:solidFill>
                      <a:srgbClr val="5B547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What it measures</a:t>
                      </a:r>
                    </a:p>
                  </a:txBody>
                  <a:tcPr>
                    <a:solidFill>
                      <a:srgbClr val="5B54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mou_cvce_Mean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Mean minutes of use of completed voice calls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totmrc_Mean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C46A76"/>
                          </a:solidFill>
                          <a:latin typeface="Calibri" pitchFamily="34" charset="0"/>
                        </a:rPr>
                        <a:t>Billing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Mean total monthly recurring charge — the customer's base plan cost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mou_peav_Mean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Mean minutes of use of peak-time voice calls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mou_opkv_Mean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Mean minutes of use of off-peak voice calls</a:t>
                      </a:r>
                    </a:p>
                  </a:txBody>
                  <a:tcPr>
                    <a:solidFill>
                      <a:srgbClr val="F0EC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40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443C5C"/>
                          </a:solidFill>
                          <a:latin typeface="Calibri" pitchFamily="34" charset="0"/>
                        </a:rPr>
                        <a:t>mou_rvce_Mean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5FA382"/>
                          </a:solidFill>
                          <a:latin typeface="Calibri" pitchFamily="34" charset="0"/>
                        </a:rPr>
                        <a:t>Usage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5000"/>
                        </a:lnSpc>
                        <a:buNone/>
                      </a:pPr>
                      <a:r>
                        <a:rPr lang="en-US" sz="1050" dirty="0">
                          <a:solidFill>
                            <a:srgbClr val="5B5470"/>
                          </a:solidFill>
                          <a:latin typeface="Calibri" pitchFamily="34" charset="0"/>
                        </a:rPr>
                        <a:t>Mean minutes of use of received (incoming) voice calls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Note callout"/>
          <p:cNvSpPr/>
          <p:nvPr/>
        </p:nvSpPr>
        <p:spPr>
          <a:xfrm>
            <a:off x="548640" y="5661660"/>
            <a:ext cx="11094720" cy="640080"/>
          </a:xfrm>
          <a:prstGeom prst="roundRect">
            <a:avLst>
              <a:gd name="adj" fmla="val 8000"/>
            </a:avLst>
          </a:prstGeom>
          <a:solidFill>
            <a:srgbClr val="FDF1E3"/>
          </a:solidFill>
          <a:ln/>
        </p:spPr>
        <p:txBody>
          <a:bodyPr wrap="square" lIns="182880" tIns="45720" rIns="182880" bIns="45720" rtlCol="0" anchor="ctr"/>
          <a:lstStyle/>
          <a:p>
            <a:pPr>
              <a:lnSpc>
                <a:spcPct val="110000"/>
              </a:lnSpc>
            </a:pPr>
            <a:r>
              <a:rPr lang="en-GB" sz="1100" b="1" dirty="0"/>
              <a:t>Finding:</a:t>
            </a:r>
            <a:r>
              <a:rPr lang="en-GB" sz="1100" dirty="0"/>
              <a:t> The analysis focused on the </a:t>
            </a:r>
            <a:r>
              <a:rPr lang="en-GB" sz="1100" b="1" dirty="0"/>
              <a:t>10 most important features</a:t>
            </a:r>
            <a:r>
              <a:rPr lang="en-GB" sz="1100" dirty="0"/>
              <a:t> related to customer usage, billing, and handset age, with </a:t>
            </a:r>
            <a:r>
              <a:rPr lang="en-GB" sz="1100" b="1" dirty="0" err="1"/>
              <a:t>eqpdays</a:t>
            </a:r>
            <a:r>
              <a:rPr lang="en-GB" sz="1100" dirty="0"/>
              <a:t> identified as the strongest predictor of customer churn.</a:t>
            </a:r>
            <a:endParaRPr lang="en-US" sz="1100" dirty="0"/>
          </a:p>
        </p:txBody>
      </p:sp>
      <p:sp>
        <p:nvSpPr>
          <p:cNvPr id="2" name="Eyebrow">
            <a:extLst>
              <a:ext uri="{FF2B5EF4-FFF2-40B4-BE49-F238E27FC236}">
                <a16:creationId xmlns:a16="http://schemas.microsoft.com/office/drawing/2014/main" id="{A50717AC-4576-53B7-566C-E296FE832685}"/>
              </a:ext>
            </a:extLst>
          </p:cNvPr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· DATA OVERVIEW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Loading and Dataset Overview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yebrow"/>
          <p:cNvSpPr/>
          <p:nvPr/>
        </p:nvSpPr>
        <p:spPr>
          <a:xfrm>
            <a:off x="548640" y="365760"/>
            <a:ext cx="7315200" cy="2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· DATA OVERVIEW</a:t>
            </a:r>
            <a:endParaRPr lang="en-US" sz="1300" dirty="0"/>
          </a:p>
        </p:txBody>
      </p:sp>
      <p:sp>
        <p:nvSpPr>
          <p:cNvPr id="3" name="Title"/>
          <p:cNvSpPr/>
          <p:nvPr/>
        </p:nvSpPr>
        <p:spPr>
          <a:xfrm>
            <a:off x="548640" y="655760"/>
            <a:ext cx="10972800" cy="5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Loading &amp; Dataset Overview</a:t>
            </a:r>
            <a:endParaRPr lang="en-US" sz="2600" dirty="0"/>
          </a:p>
        </p:txBody>
      </p:sp>
      <p:sp>
        <p:nvSpPr>
          <p:cNvPr id="4" name="Subtitle"/>
          <p:cNvSpPr/>
          <p:nvPr/>
        </p:nvSpPr>
        <p:spPr>
          <a:xfrm>
            <a:off x="548640" y="1200000"/>
            <a:ext cx="109728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100,000 telecom customer records across 100 raw variables, narrowed to the 10 most predictive usage and tenure features</a:t>
            </a:r>
            <a:endParaRPr lang="en-US" sz="1200" dirty="0"/>
          </a:p>
        </p:txBody>
      </p:sp>
      <p:sp>
        <p:nvSpPr>
          <p:cNvPr id="10" name="Pill BG 1"/>
          <p:cNvSpPr/>
          <p:nvPr/>
        </p:nvSpPr>
        <p:spPr>
          <a:xfrm>
            <a:off x="548640" y="1560000"/>
            <a:ext cx="2661180" cy="620000"/>
          </a:xfrm>
          <a:prstGeom prst="roundRect">
            <a:avLst>
              <a:gd name="adj" fmla="val 10000"/>
            </a:avLst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Pill Num 1"/>
          <p:cNvSpPr/>
          <p:nvPr/>
        </p:nvSpPr>
        <p:spPr>
          <a:xfrm>
            <a:off x="728640" y="1625000"/>
            <a:ext cx="230118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B5470"/>
                </a:solidFill>
                <a:latin typeface="Cambria" pitchFamily="34" charset="0"/>
              </a:rPr>
              <a:t>100,000</a:t>
            </a:r>
          </a:p>
        </p:txBody>
      </p:sp>
      <p:sp>
        <p:nvSpPr>
          <p:cNvPr id="12" name="Pill Label 1"/>
          <p:cNvSpPr/>
          <p:nvPr/>
        </p:nvSpPr>
        <p:spPr>
          <a:xfrm>
            <a:off x="728640" y="1965000"/>
            <a:ext cx="2301180" cy="1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8B84A0"/>
                </a:solidFill>
                <a:latin typeface="Calibri" pitchFamily="34" charset="0"/>
              </a:rPr>
              <a:t>Customer records</a:t>
            </a:r>
          </a:p>
        </p:txBody>
      </p:sp>
      <p:sp>
        <p:nvSpPr>
          <p:cNvPr id="13" name="Pill BG 2"/>
          <p:cNvSpPr/>
          <p:nvPr/>
        </p:nvSpPr>
        <p:spPr>
          <a:xfrm>
            <a:off x="3359820" y="1560000"/>
            <a:ext cx="2661180" cy="620000"/>
          </a:xfrm>
          <a:prstGeom prst="roundRect">
            <a:avLst>
              <a:gd name="adj" fmla="val 10000"/>
            </a:avLst>
          </a:prstGeom>
          <a:solidFill>
            <a:srgbClr val="E9F7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Pill Num 2"/>
          <p:cNvSpPr/>
          <p:nvPr/>
        </p:nvSpPr>
        <p:spPr>
          <a:xfrm>
            <a:off x="3539820" y="1625000"/>
            <a:ext cx="230118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B5470"/>
                </a:solidFill>
                <a:latin typeface="Cambria" pitchFamily="34" charset="0"/>
              </a:rPr>
              <a:t>100</a:t>
            </a:r>
          </a:p>
        </p:txBody>
      </p:sp>
      <p:sp>
        <p:nvSpPr>
          <p:cNvPr id="15" name="Pill Label 2"/>
          <p:cNvSpPr/>
          <p:nvPr/>
        </p:nvSpPr>
        <p:spPr>
          <a:xfrm>
            <a:off x="3539820" y="1965000"/>
            <a:ext cx="2301180" cy="1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8B84A0"/>
                </a:solidFill>
                <a:latin typeface="Calibri" pitchFamily="34" charset="0"/>
              </a:rPr>
              <a:t>Raw variables</a:t>
            </a:r>
          </a:p>
        </p:txBody>
      </p:sp>
      <p:sp>
        <p:nvSpPr>
          <p:cNvPr id="16" name="Pill BG 3"/>
          <p:cNvSpPr/>
          <p:nvPr/>
        </p:nvSpPr>
        <p:spPr>
          <a:xfrm>
            <a:off x="6171000" y="1560000"/>
            <a:ext cx="2661180" cy="620000"/>
          </a:xfrm>
          <a:prstGeom prst="roundRect">
            <a:avLst>
              <a:gd name="adj" fmla="val 10000"/>
            </a:avLst>
          </a:prstGeom>
          <a:solidFill>
            <a:srgbClr val="EDE6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Pill Num 3"/>
          <p:cNvSpPr/>
          <p:nvPr/>
        </p:nvSpPr>
        <p:spPr>
          <a:xfrm>
            <a:off x="6351000" y="1625000"/>
            <a:ext cx="230118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B5470"/>
                </a:solidFill>
                <a:latin typeface="Cambria" pitchFamily="34" charset="0"/>
              </a:rPr>
              <a:t>10</a:t>
            </a:r>
          </a:p>
        </p:txBody>
      </p:sp>
      <p:sp>
        <p:nvSpPr>
          <p:cNvPr id="18" name="Pill Label 3"/>
          <p:cNvSpPr/>
          <p:nvPr/>
        </p:nvSpPr>
        <p:spPr>
          <a:xfrm>
            <a:off x="6351000" y="1965000"/>
            <a:ext cx="2301180" cy="1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8B84A0"/>
                </a:solidFill>
                <a:latin typeface="Calibri" pitchFamily="34" charset="0"/>
              </a:rPr>
              <a:t>Selected features</a:t>
            </a:r>
          </a:p>
        </p:txBody>
      </p:sp>
      <p:sp>
        <p:nvSpPr>
          <p:cNvPr id="19" name="Pill BG 4"/>
          <p:cNvSpPr/>
          <p:nvPr/>
        </p:nvSpPr>
        <p:spPr>
          <a:xfrm>
            <a:off x="8982180" y="1560000"/>
            <a:ext cx="2661180" cy="620000"/>
          </a:xfrm>
          <a:prstGeom prst="roundRect">
            <a:avLst>
              <a:gd name="adj" fmla="val 10000"/>
            </a:avLst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Pill Num 4"/>
          <p:cNvSpPr/>
          <p:nvPr/>
        </p:nvSpPr>
        <p:spPr>
          <a:xfrm>
            <a:off x="9162180" y="1625000"/>
            <a:ext cx="230118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B5470"/>
                </a:solidFill>
                <a:latin typeface="Cambria" pitchFamily="34" charset="0"/>
              </a:rPr>
              <a:t>49.6%</a:t>
            </a:r>
          </a:p>
        </p:txBody>
      </p:sp>
      <p:sp>
        <p:nvSpPr>
          <p:cNvPr id="21" name="Pill Label 4"/>
          <p:cNvSpPr/>
          <p:nvPr/>
        </p:nvSpPr>
        <p:spPr>
          <a:xfrm>
            <a:off x="9162180" y="1965000"/>
            <a:ext cx="2301180" cy="1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8B84A0"/>
                </a:solidFill>
                <a:latin typeface="Calibri" pitchFamily="34" charset="0"/>
              </a:rPr>
              <a:t>Customers churned</a:t>
            </a:r>
          </a:p>
        </p:txBody>
      </p:sp>
      <p:pic>
        <p:nvPicPr>
          <p:cNvPr id="30" name="Image Load Ste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2320000"/>
            <a:ext cx="5400000" cy="1339950"/>
          </a:xfrm>
          <a:prstGeom prst="rect">
            <a:avLst/>
          </a:prstGeom>
        </p:spPr>
      </p:pic>
      <p:sp>
        <p:nvSpPr>
          <p:cNvPr id="31" name="Caption 1"/>
          <p:cNvSpPr/>
          <p:nvPr/>
        </p:nvSpPr>
        <p:spPr>
          <a:xfrm>
            <a:off x="548640" y="3699950"/>
            <a:ext cx="5400000" cy="3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00" b="1" i="1" dirty="0">
                <a:latin typeface="Calibri" pitchFamily="34" charset="0"/>
              </a:rPr>
              <a:t>Step 3 - </a:t>
            </a:r>
            <a:r>
              <a:rPr lang="en-GB" sz="1000" b="1" dirty="0"/>
              <a:t>Finding: The dataset loaded successfully, containing 100,000 rows and 100 columns, ready for analysis</a:t>
            </a:r>
            <a:endParaRPr lang="en-US" sz="1000" b="1" i="1" dirty="0">
              <a:latin typeface="Calibri" pitchFamily="34" charset="0"/>
            </a:endParaRPr>
          </a:p>
        </p:txBody>
      </p:sp>
      <p:pic>
        <p:nvPicPr>
          <p:cNvPr id="32" name="Image Clean Ste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" y="4139950"/>
            <a:ext cx="5400000" cy="1693000"/>
          </a:xfrm>
          <a:prstGeom prst="rect">
            <a:avLst/>
          </a:prstGeom>
        </p:spPr>
      </p:pic>
      <p:sp>
        <p:nvSpPr>
          <p:cNvPr id="33" name="Caption 2"/>
          <p:cNvSpPr/>
          <p:nvPr/>
        </p:nvSpPr>
        <p:spPr>
          <a:xfrm>
            <a:off x="548640" y="5892950"/>
            <a:ext cx="5400000" cy="4500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00" b="1" i="1" dirty="0">
                <a:latin typeface="Calibri" pitchFamily="34" charset="0"/>
              </a:rPr>
              <a:t>Step 4  - </a:t>
            </a:r>
            <a:r>
              <a:rPr lang="en-GB" sz="1000" b="1" dirty="0"/>
              <a:t>Finding: The churn column was cleaned by removing Customer ID, converting churn to numeric values, and confirming a balanced class distribution.</a:t>
            </a:r>
            <a:endParaRPr lang="en-US" sz="1000" b="1" i="1" dirty="0">
              <a:solidFill>
                <a:srgbClr val="8B84A0"/>
              </a:solidFill>
              <a:latin typeface="Calibri" pitchFamily="34" charset="0"/>
            </a:endParaRPr>
          </a:p>
        </p:txBody>
      </p:sp>
      <p:pic>
        <p:nvPicPr>
          <p:cNvPr id="34" name="Image Churn Chart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6375" y="2320000"/>
            <a:ext cx="4200000" cy="3150000"/>
          </a:xfrm>
          <a:prstGeom prst="rect">
            <a:avLst/>
          </a:prstGeom>
        </p:spPr>
      </p:pic>
      <p:sp>
        <p:nvSpPr>
          <p:cNvPr id="35" name="Chart insight"/>
          <p:cNvSpPr/>
          <p:nvPr/>
        </p:nvSpPr>
        <p:spPr>
          <a:xfrm>
            <a:off x="6248640" y="5540000"/>
            <a:ext cx="5394720" cy="6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5B5470"/>
                </a:solidFill>
                <a:latin typeface="Calibri" pitchFamily="34" charset="0"/>
              </a:rPr>
              <a:t>Churn is binary (0 = retained, 1 = churned) and near-balanced — no severe class imbalance, though SMOTE is still applied during modelling for added robustness.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70432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601200" y="-640080"/>
            <a:ext cx="2926080" cy="2926080"/>
          </a:xfrm>
          <a:prstGeom prst="ellipse">
            <a:avLst/>
          </a:prstGeom>
          <a:solidFill>
            <a:srgbClr val="C9B6E4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01" name="Eyebrow"/>
          <p:cNvSpPr/>
          <p:nvPr/>
        </p:nvSpPr>
        <p:spPr>
          <a:xfrm>
            <a:off x="640080" y="182880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· DATA OVERVIEW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-731520" y="-457200"/>
            <a:ext cx="2011680" cy="2011680"/>
          </a:xfrm>
          <a:prstGeom prst="ellipse">
            <a:avLst/>
          </a:prstGeom>
          <a:solidFill>
            <a:srgbClr val="C9B6E4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438912"/>
            <a:ext cx="91440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Analysing the Churn Variable</a:t>
            </a:r>
            <a:endParaRPr lang="en-US" sz="3000" dirty="0"/>
          </a:p>
        </p:txBody>
      </p:sp>
      <p:pic>
        <p:nvPicPr>
          <p:cNvPr id="7" name="Image 0" descr="/home/claude/charts2/code_churn_snippe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353312"/>
            <a:ext cx="3840480" cy="118872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502920" y="2560320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Code used to visualise the churn class distribution</a:t>
            </a:r>
            <a:endParaRPr lang="en-US" sz="950" b="1" dirty="0"/>
          </a:p>
        </p:txBody>
      </p:sp>
      <p:pic>
        <p:nvPicPr>
          <p:cNvPr id="9" name="Image 1" descr="/home/claude/charts/churn_distributi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" y="2907792"/>
            <a:ext cx="3840480" cy="288036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02920" y="5779008"/>
            <a:ext cx="3840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Class distribution of churn (sns.countplot)</a:t>
            </a:r>
            <a:endParaRPr lang="en-US" sz="950" b="1" dirty="0"/>
          </a:p>
        </p:txBody>
      </p:sp>
      <p:pic>
        <p:nvPicPr>
          <p:cNvPr id="11" name="Image 2" descr="/home/claude/charts2/donut_chur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0560" y="1325880"/>
            <a:ext cx="4114800" cy="416052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8549640" y="1353312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EDE6F7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8"/>
          <p:cNvSpPr/>
          <p:nvPr/>
        </p:nvSpPr>
        <p:spPr>
          <a:xfrm>
            <a:off x="8549640" y="1815084"/>
            <a:ext cx="493776" cy="493776"/>
          </a:xfrm>
          <a:prstGeom prst="ellipse">
            <a:avLst/>
          </a:prstGeom>
          <a:solidFill>
            <a:srgbClr val="C9B6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9"/>
          <p:cNvSpPr/>
          <p:nvPr/>
        </p:nvSpPr>
        <p:spPr>
          <a:xfrm>
            <a:off x="8549640" y="1815084"/>
            <a:ext cx="493776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15" name="Text 10"/>
          <p:cNvSpPr/>
          <p:nvPr/>
        </p:nvSpPr>
        <p:spPr>
          <a:xfrm>
            <a:off x="9189720" y="1517904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Balanced classes</a:t>
            </a:r>
            <a:endParaRPr lang="en-US" sz="1400" dirty="0"/>
          </a:p>
        </p:txBody>
      </p:sp>
      <p:sp>
        <p:nvSpPr>
          <p:cNvPr id="16" name="Text 11"/>
          <p:cNvSpPr/>
          <p:nvPr/>
        </p:nvSpPr>
        <p:spPr>
          <a:xfrm>
            <a:off x="9189720" y="1883664"/>
            <a:ext cx="269748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50,438 retained vs 49,562 churned — very close to a 50/50 split, which is ideal for fair and unbiased analysis.</a:t>
            </a:r>
            <a:endParaRPr lang="en-US" sz="1050" dirty="0"/>
          </a:p>
        </p:txBody>
      </p:sp>
      <p:sp>
        <p:nvSpPr>
          <p:cNvPr id="17" name="Shape 12"/>
          <p:cNvSpPr/>
          <p:nvPr/>
        </p:nvSpPr>
        <p:spPr>
          <a:xfrm>
            <a:off x="8549640" y="297180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E8F0FA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3"/>
          <p:cNvSpPr/>
          <p:nvPr/>
        </p:nvSpPr>
        <p:spPr>
          <a:xfrm>
            <a:off x="8549640" y="3433572"/>
            <a:ext cx="493776" cy="493776"/>
          </a:xfrm>
          <a:prstGeom prst="ellipse">
            <a:avLst/>
          </a:prstGeom>
          <a:solidFill>
            <a:srgbClr val="A8C7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4"/>
          <p:cNvSpPr/>
          <p:nvPr/>
        </p:nvSpPr>
        <p:spPr>
          <a:xfrm>
            <a:off x="8549640" y="3433572"/>
            <a:ext cx="493776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20" name="Text 15"/>
          <p:cNvSpPr/>
          <p:nvPr/>
        </p:nvSpPr>
        <p:spPr>
          <a:xfrm>
            <a:off x="9189720" y="3136392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resampling bias</a:t>
            </a:r>
            <a:endParaRPr lang="en-US" sz="1400" dirty="0"/>
          </a:p>
        </p:txBody>
      </p:sp>
      <p:sp>
        <p:nvSpPr>
          <p:cNvPr id="21" name="Text 16"/>
          <p:cNvSpPr/>
          <p:nvPr/>
        </p:nvSpPr>
        <p:spPr>
          <a:xfrm>
            <a:off x="9189720" y="3502152"/>
            <a:ext cx="269748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Because both classes are near-equal, EDA insights are not skewed towards the majority class.</a:t>
            </a:r>
            <a:endParaRPr lang="en-US" sz="1050" dirty="0"/>
          </a:p>
        </p:txBody>
      </p:sp>
      <p:sp>
        <p:nvSpPr>
          <p:cNvPr id="22" name="Shape 17"/>
          <p:cNvSpPr/>
          <p:nvPr/>
        </p:nvSpPr>
        <p:spPr>
          <a:xfrm>
            <a:off x="8549640" y="4590288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E9F7F0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8549640" y="5052060"/>
            <a:ext cx="493776" cy="493776"/>
          </a:xfrm>
          <a:prstGeom prst="ellipse">
            <a:avLst/>
          </a:prstGeom>
          <a:solidFill>
            <a:srgbClr val="A8DC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9"/>
          <p:cNvSpPr/>
          <p:nvPr/>
        </p:nvSpPr>
        <p:spPr>
          <a:xfrm>
            <a:off x="8549640" y="5052060"/>
            <a:ext cx="493776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25" name="Text 20"/>
          <p:cNvSpPr/>
          <p:nvPr/>
        </p:nvSpPr>
        <p:spPr>
          <a:xfrm>
            <a:off x="9189720" y="4754880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matters</a:t>
            </a:r>
            <a:endParaRPr lang="en-US" sz="1400" dirty="0"/>
          </a:p>
        </p:txBody>
      </p:sp>
      <p:sp>
        <p:nvSpPr>
          <p:cNvPr id="26" name="Text 21"/>
          <p:cNvSpPr/>
          <p:nvPr/>
        </p:nvSpPr>
        <p:spPr>
          <a:xfrm>
            <a:off x="9189720" y="5120640"/>
            <a:ext cx="269748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balanced target means feature relationships (correlation, importance) can be interpreted directly as churn signals.</a:t>
            </a:r>
            <a:endParaRPr lang="en-US" sz="1050" dirty="0"/>
          </a:p>
        </p:txBody>
      </p:sp>
      <p:sp>
        <p:nvSpPr>
          <p:cNvPr id="28" name="Text 23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70432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9601200" y="-640080"/>
            <a:ext cx="2926080" cy="2926080"/>
          </a:xfrm>
          <a:prstGeom prst="ellipse">
            <a:avLst/>
          </a:prstGeom>
          <a:solidFill>
            <a:srgbClr val="C9B6E4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01" name="Eyebrow"/>
          <p:cNvSpPr/>
          <p:nvPr/>
        </p:nvSpPr>
        <p:spPr>
          <a:xfrm>
            <a:off x="640080" y="182880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· DATA HANDLING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-731520" y="-457200"/>
            <a:ext cx="2011680" cy="2011680"/>
          </a:xfrm>
          <a:prstGeom prst="ellipse">
            <a:avLst/>
          </a:prstGeom>
          <a:solidFill>
            <a:srgbClr val="C9B6E4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438912"/>
            <a:ext cx="10058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2800" b="1" dirty="0">
                <a:solidFill>
                  <a:schemeClr val="bg1"/>
                </a:solidFill>
              </a:rPr>
              <a:t>Data Preparation: Fixing the Target &amp; Missing Values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Shape 5"/>
          <p:cNvSpPr/>
          <p:nvPr/>
        </p:nvSpPr>
        <p:spPr>
          <a:xfrm>
            <a:off x="502920" y="1298448"/>
            <a:ext cx="5577840" cy="2148840"/>
          </a:xfrm>
          <a:prstGeom prst="roundRect">
            <a:avLst>
              <a:gd name="adj" fmla="val 4255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0" descr="/home/claude/charts2/colab_clea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389888"/>
            <a:ext cx="5394960" cy="169164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502920" y="3154680"/>
            <a:ext cx="5577840" cy="292608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21792" y="3163824"/>
            <a:ext cx="53400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 — Coercing churn to numeric &amp; removing the Customer_ID column</a:t>
            </a:r>
            <a:endParaRPr lang="en-US" sz="930" dirty="0"/>
          </a:p>
        </p:txBody>
      </p:sp>
      <p:sp>
        <p:nvSpPr>
          <p:cNvPr id="11" name="Shape 8"/>
          <p:cNvSpPr/>
          <p:nvPr/>
        </p:nvSpPr>
        <p:spPr>
          <a:xfrm>
            <a:off x="6309360" y="1298448"/>
            <a:ext cx="5486400" cy="2148840"/>
          </a:xfrm>
          <a:prstGeom prst="roundRect">
            <a:avLst>
              <a:gd name="adj" fmla="val 4255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1" descr="/home/claude/charts2/colab_step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1801368"/>
            <a:ext cx="5303520" cy="1188720"/>
          </a:xfrm>
          <a:prstGeom prst="rect">
            <a:avLst/>
          </a:prstGeom>
        </p:spPr>
      </p:pic>
      <p:sp>
        <p:nvSpPr>
          <p:cNvPr id="13" name="Shape 9"/>
          <p:cNvSpPr/>
          <p:nvPr/>
        </p:nvSpPr>
        <p:spPr>
          <a:xfrm>
            <a:off x="6309360" y="3154680"/>
            <a:ext cx="5486400" cy="292608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6428232" y="3163824"/>
            <a:ext cx="52486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5 — Placeholder codes ('NA', 'U', '') converted to NaN for consistent handling</a:t>
            </a:r>
            <a:endParaRPr lang="en-US" sz="930" dirty="0"/>
          </a:p>
        </p:txBody>
      </p:sp>
      <p:sp>
        <p:nvSpPr>
          <p:cNvPr id="15" name="Shape 11"/>
          <p:cNvSpPr/>
          <p:nvPr/>
        </p:nvSpPr>
        <p:spPr>
          <a:xfrm>
            <a:off x="502920" y="3639312"/>
            <a:ext cx="5577840" cy="2724912"/>
          </a:xfrm>
          <a:prstGeom prst="roundRect">
            <a:avLst>
              <a:gd name="adj" fmla="val 4027"/>
            </a:avLst>
          </a:prstGeom>
          <a:solidFill>
            <a:srgbClr val="EDE6F7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502920" y="3639312"/>
            <a:ext cx="64008" cy="2724912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749808" y="3822192"/>
            <a:ext cx="5074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Pipeline order</a:t>
            </a:r>
            <a:endParaRPr lang="en-US" sz="1600" dirty="0"/>
          </a:p>
        </p:txBody>
      </p:sp>
      <p:sp>
        <p:nvSpPr>
          <p:cNvPr id="18" name="Text 14"/>
          <p:cNvSpPr/>
          <p:nvPr/>
        </p:nvSpPr>
        <p:spPr>
          <a:xfrm>
            <a:off x="749808" y="4297680"/>
            <a:ext cx="5029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Drop ID  →  Fix churn dtype  →  Standardise missing codes  →  Impute  →  Encode</a:t>
            </a:r>
            <a:endParaRPr lang="en-US" sz="1300" dirty="0"/>
          </a:p>
        </p:txBody>
      </p:sp>
      <p:sp>
        <p:nvSpPr>
          <p:cNvPr id="19" name="Text 15"/>
          <p:cNvSpPr/>
          <p:nvPr/>
        </p:nvSpPr>
        <p:spPr>
          <a:xfrm>
            <a:off x="749808" y="4965192"/>
            <a:ext cx="50292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i="1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step is applied in sequence so that later steps (encoding, scaling) always operate on clean, fully-typed data.</a:t>
            </a:r>
            <a:endParaRPr lang="en-US" sz="1200" dirty="0"/>
          </a:p>
        </p:txBody>
      </p:sp>
      <p:sp>
        <p:nvSpPr>
          <p:cNvPr id="20" name="Shape 16"/>
          <p:cNvSpPr/>
          <p:nvPr/>
        </p:nvSpPr>
        <p:spPr>
          <a:xfrm>
            <a:off x="6309360" y="3639312"/>
            <a:ext cx="5486400" cy="2724912"/>
          </a:xfrm>
          <a:prstGeom prst="roundRect">
            <a:avLst>
              <a:gd name="adj" fmla="val 4027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7"/>
          <p:cNvSpPr/>
          <p:nvPr/>
        </p:nvSpPr>
        <p:spPr>
          <a:xfrm>
            <a:off x="6309360" y="3639312"/>
            <a:ext cx="64008" cy="2724912"/>
          </a:xfrm>
          <a:prstGeom prst="rect">
            <a:avLst/>
          </a:prstGeom>
          <a:solidFill>
            <a:srgbClr val="A8DC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/>
          <p:nvPr/>
        </p:nvSpPr>
        <p:spPr>
          <a:xfrm>
            <a:off x="6537960" y="3822192"/>
            <a:ext cx="4983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Reasoning Behind the Steps</a:t>
            </a:r>
            <a:endParaRPr lang="en-US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3" name="Text 19"/>
          <p:cNvSpPr/>
          <p:nvPr/>
        </p:nvSpPr>
        <p:spPr>
          <a:xfrm>
            <a:off x="6537960" y="4297680"/>
            <a:ext cx="498348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0000"/>
              </a:lnSpc>
              <a:spcAft>
                <a:spcPts val="1000"/>
              </a:spcAft>
              <a:buSzPct val="100000"/>
              <a:buChar char="●"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Customer_ID carries no predictive signal and is dropped — keeping it would only introduce noise.</a:t>
            </a:r>
            <a:endParaRPr lang="en-US" sz="1150" dirty="0"/>
          </a:p>
          <a:p>
            <a:pPr marL="342900" indent="-342900">
              <a:lnSpc>
                <a:spcPct val="120000"/>
              </a:lnSpc>
              <a:spcAft>
                <a:spcPts val="1000"/>
              </a:spcAft>
              <a:buSzPct val="100000"/>
              <a:buChar char="●"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'U' (Unknown/Unspecified), 'NA' and empty strings are placeholders, not true NaN — standardising them ensures every statistical method treats missingness correctly.</a:t>
            </a:r>
            <a:endParaRPr lang="en-US" sz="1150" dirty="0"/>
          </a:p>
          <a:p>
            <a:pPr marL="342900" indent="-342900">
              <a:lnSpc>
                <a:spcPct val="120000"/>
              </a:lnSpc>
              <a:spcAft>
                <a:spcPts val="1000"/>
              </a:spcAft>
              <a:buSzPct val="100000"/>
              <a:buChar char="●"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Coercing churn to numeric guards against silent string/NaN errors that would break downstream modelling steps.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70432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9601200" y="-640080"/>
            <a:ext cx="2926080" cy="2926080"/>
          </a:xfrm>
          <a:prstGeom prst="ellipse">
            <a:avLst/>
          </a:prstGeom>
          <a:solidFill>
            <a:srgbClr val="C9B6E4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01" name="Eyebrow"/>
          <p:cNvSpPr/>
          <p:nvPr/>
        </p:nvSpPr>
        <p:spPr>
          <a:xfrm>
            <a:off x="640080" y="182880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· DATA HANDLING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-731520" y="-457200"/>
            <a:ext cx="2011680" cy="2011680"/>
          </a:xfrm>
          <a:prstGeom prst="ellipse">
            <a:avLst/>
          </a:prstGeom>
          <a:solidFill>
            <a:srgbClr val="C9B6E4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438912"/>
            <a:ext cx="91440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ea typeface="Cambria" pitchFamily="34" charset="-122"/>
                <a:cs typeface="Cambria" pitchFamily="34" charset="-120"/>
              </a:rPr>
              <a:t>Imputation Strategy</a:t>
            </a:r>
            <a:endParaRPr lang="en-US" sz="3000" dirty="0"/>
          </a:p>
        </p:txBody>
      </p:sp>
      <p:sp>
        <p:nvSpPr>
          <p:cNvPr id="7" name="Shape 5"/>
          <p:cNvSpPr/>
          <p:nvPr/>
        </p:nvSpPr>
        <p:spPr>
          <a:xfrm>
            <a:off x="502920" y="1298448"/>
            <a:ext cx="5577840" cy="1737360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0" descr="/home/claude/charts2/colab_step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389888"/>
            <a:ext cx="5394960" cy="114300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502920" y="2761488"/>
            <a:ext cx="5577840" cy="274320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40080" y="2770632"/>
            <a:ext cx="5303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6 — Separating numerical vs categorical columns before imputation</a:t>
            </a:r>
            <a:endParaRPr lang="en-US" sz="930" dirty="0"/>
          </a:p>
        </p:txBody>
      </p:sp>
      <p:sp>
        <p:nvSpPr>
          <p:cNvPr id="11" name="Shape 8"/>
          <p:cNvSpPr/>
          <p:nvPr/>
        </p:nvSpPr>
        <p:spPr>
          <a:xfrm>
            <a:off x="502920" y="3200400"/>
            <a:ext cx="5577840" cy="22860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1" descr="/home/claude/charts2/colab_step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" y="3291840"/>
            <a:ext cx="5394960" cy="1737360"/>
          </a:xfrm>
          <a:prstGeom prst="rect">
            <a:avLst/>
          </a:prstGeom>
        </p:spPr>
      </p:pic>
      <p:sp>
        <p:nvSpPr>
          <p:cNvPr id="13" name="Shape 9"/>
          <p:cNvSpPr/>
          <p:nvPr/>
        </p:nvSpPr>
        <p:spPr>
          <a:xfrm>
            <a:off x="502920" y="5212080"/>
            <a:ext cx="5577840" cy="274320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640080" y="5221224"/>
            <a:ext cx="5303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7 — Median imputation (numeric), mode imputation (categorical)</a:t>
            </a:r>
            <a:endParaRPr lang="en-US" sz="930" dirty="0"/>
          </a:p>
        </p:txBody>
      </p:sp>
      <p:sp>
        <p:nvSpPr>
          <p:cNvPr id="15" name="Shape 11"/>
          <p:cNvSpPr/>
          <p:nvPr/>
        </p:nvSpPr>
        <p:spPr>
          <a:xfrm>
            <a:off x="6263640" y="1298448"/>
            <a:ext cx="5440680" cy="4892040"/>
          </a:xfrm>
          <a:prstGeom prst="roundRect">
            <a:avLst>
              <a:gd name="adj" fmla="val 2243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6263640" y="1298448"/>
            <a:ext cx="64008" cy="4892040"/>
          </a:xfrm>
          <a:prstGeom prst="rect">
            <a:avLst/>
          </a:prstGeom>
          <a:solidFill>
            <a:srgbClr val="A8DC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6583680" y="1508760"/>
            <a:ext cx="4937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Analytical Justification</a:t>
            </a:r>
            <a:endParaRPr lang="en-US" sz="1700" dirty="0"/>
          </a:p>
        </p:txBody>
      </p:sp>
      <p:sp>
        <p:nvSpPr>
          <p:cNvPr id="18" name="Shape 14"/>
          <p:cNvSpPr/>
          <p:nvPr/>
        </p:nvSpPr>
        <p:spPr>
          <a:xfrm>
            <a:off x="6537960" y="2084832"/>
            <a:ext cx="4937760" cy="1325880"/>
          </a:xfrm>
          <a:prstGeom prst="roundRect">
            <a:avLst>
              <a:gd name="adj" fmla="val 6897"/>
            </a:avLst>
          </a:prstGeom>
          <a:solidFill>
            <a:srgbClr val="EDE6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6720840" y="2194560"/>
            <a:ext cx="4572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Median imputation (numerical)</a:t>
            </a:r>
            <a:endParaRPr lang="en-US" sz="1300" dirty="0"/>
          </a:p>
        </p:txBody>
      </p:sp>
      <p:sp>
        <p:nvSpPr>
          <p:cNvPr id="20" name="Text 16"/>
          <p:cNvSpPr/>
          <p:nvPr/>
        </p:nvSpPr>
        <p:spPr>
          <a:xfrm>
            <a:off x="6720840" y="2560320"/>
            <a:ext cx="4572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Usage and revenue features such as mou_Mean are strongly right-skewed with outliers. The median is unaffected by extreme values, whereas the mean would pull imputed values upward and distort distributions.</a:t>
            </a:r>
            <a:endParaRPr lang="en-US" sz="1050" dirty="0"/>
          </a:p>
        </p:txBody>
      </p:sp>
      <p:sp>
        <p:nvSpPr>
          <p:cNvPr id="21" name="Shape 17"/>
          <p:cNvSpPr/>
          <p:nvPr/>
        </p:nvSpPr>
        <p:spPr>
          <a:xfrm>
            <a:off x="6537960" y="3520440"/>
            <a:ext cx="4937760" cy="1325880"/>
          </a:xfrm>
          <a:prstGeom prst="roundRect">
            <a:avLst>
              <a:gd name="adj" fmla="val 6897"/>
            </a:avLst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/>
          <p:nvPr/>
        </p:nvSpPr>
        <p:spPr>
          <a:xfrm>
            <a:off x="6720840" y="3630168"/>
            <a:ext cx="4572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Most-frequent imputation (categorical)</a:t>
            </a:r>
            <a:endParaRPr lang="en-US" sz="1300" dirty="0"/>
          </a:p>
        </p:txBody>
      </p:sp>
      <p:sp>
        <p:nvSpPr>
          <p:cNvPr id="23" name="Text 19"/>
          <p:cNvSpPr/>
          <p:nvPr/>
        </p:nvSpPr>
        <p:spPr>
          <a:xfrm>
            <a:off x="6720840" y="3995928"/>
            <a:ext cx="4572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Categorical fields like ethnic and creditcd have no meaningful numeric average. Replacing missing entries with the most common value preserves the realistic distribution of categories.</a:t>
            </a:r>
            <a:endParaRPr lang="en-US" sz="1050" dirty="0"/>
          </a:p>
        </p:txBody>
      </p:sp>
      <p:sp>
        <p:nvSpPr>
          <p:cNvPr id="24" name="Shape 20"/>
          <p:cNvSpPr/>
          <p:nvPr/>
        </p:nvSpPr>
        <p:spPr>
          <a:xfrm>
            <a:off x="6537960" y="4956048"/>
            <a:ext cx="4937760" cy="1325880"/>
          </a:xfrm>
          <a:prstGeom prst="roundRect">
            <a:avLst>
              <a:gd name="adj" fmla="val 6897"/>
            </a:avLst>
          </a:prstGeom>
          <a:solidFill>
            <a:srgbClr val="E9F7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6720840" y="5065776"/>
            <a:ext cx="4572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Column-type split (Step 6)</a:t>
            </a:r>
            <a:endParaRPr lang="en-US" sz="1300" dirty="0"/>
          </a:p>
        </p:txBody>
      </p:sp>
      <p:sp>
        <p:nvSpPr>
          <p:cNvPr id="26" name="Text 22"/>
          <p:cNvSpPr/>
          <p:nvPr/>
        </p:nvSpPr>
        <p:spPr>
          <a:xfrm>
            <a:off x="6720840" y="5431536"/>
            <a:ext cx="4572000" cy="758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Separating numerical and categorical columns first ensures each imputer is applied only to the correct dtype — preventing silent type errors and keeping the pipeline explicit and auditable.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70432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601200" y="-640080"/>
            <a:ext cx="2926080" cy="2926080"/>
          </a:xfrm>
          <a:prstGeom prst="ellipse">
            <a:avLst/>
          </a:prstGeom>
          <a:solidFill>
            <a:srgbClr val="C9B6E4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01" name="Eyebrow"/>
          <p:cNvSpPr/>
          <p:nvPr/>
        </p:nvSpPr>
        <p:spPr>
          <a:xfrm>
            <a:off x="640080" y="182880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· DATA HANDLING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-731520" y="-457200"/>
            <a:ext cx="2011680" cy="2011680"/>
          </a:xfrm>
          <a:prstGeom prst="ellipse">
            <a:avLst/>
          </a:prstGeom>
          <a:solidFill>
            <a:srgbClr val="C9B6E4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438912"/>
            <a:ext cx="10058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Encoding Categorical Variables</a:t>
            </a:r>
            <a:endParaRPr lang="en-US" sz="3000" dirty="0"/>
          </a:p>
        </p:txBody>
      </p:sp>
      <p:sp>
        <p:nvSpPr>
          <p:cNvPr id="7" name="Shape 5"/>
          <p:cNvSpPr/>
          <p:nvPr/>
        </p:nvSpPr>
        <p:spPr>
          <a:xfrm>
            <a:off x="502920" y="1298448"/>
            <a:ext cx="11201400" cy="2999232"/>
          </a:xfrm>
          <a:prstGeom prst="roundRect">
            <a:avLst>
              <a:gd name="adj" fmla="val 3049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0" descr="/home/claude/charts2/colab_step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389888"/>
            <a:ext cx="11018520" cy="242316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502920" y="4023360"/>
            <a:ext cx="11201400" cy="274320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40080" y="4032504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8 — One-hot encoding via pd.get_dummies (drop_first=True avoids the dummy-variable trap) → dataset expands from 100 to 199 columns</a:t>
            </a:r>
            <a:endParaRPr lang="en-US" sz="95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B5F2A22-07E7-AB7D-F747-5E28989DD308}"/>
              </a:ext>
            </a:extLst>
          </p:cNvPr>
          <p:cNvSpPr txBox="1"/>
          <p:nvPr/>
        </p:nvSpPr>
        <p:spPr>
          <a:xfrm>
            <a:off x="502920" y="4941760"/>
            <a:ext cx="11201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Finding:</a:t>
            </a:r>
            <a:r>
              <a:rPr lang="en-GB" dirty="0"/>
              <a:t> After one-hot encoding, the dataset increased from </a:t>
            </a:r>
            <a:r>
              <a:rPr lang="en-GB" b="1" dirty="0"/>
              <a:t>100 to 199 columns</a:t>
            </a:r>
            <a:r>
              <a:rPr lang="en-GB" dirty="0"/>
              <a:t>. Categorical features such as </a:t>
            </a:r>
            <a:r>
              <a:rPr lang="en-GB" b="1" dirty="0"/>
              <a:t>ethnic</a:t>
            </a:r>
            <a:r>
              <a:rPr lang="en-GB" dirty="0"/>
              <a:t> and </a:t>
            </a:r>
            <a:r>
              <a:rPr lang="en-GB" b="1" dirty="0"/>
              <a:t>credited</a:t>
            </a:r>
            <a:r>
              <a:rPr lang="en-GB" dirty="0"/>
              <a:t> were converted into multiple yes/no (binary) columns, allowing them to be analysed alongside numerical features for correlation and feature importance.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70432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9601200" y="-640080"/>
            <a:ext cx="2926080" cy="2926080"/>
          </a:xfrm>
          <a:prstGeom prst="ellipse">
            <a:avLst/>
          </a:prstGeom>
          <a:solidFill>
            <a:srgbClr val="C9B6E4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01" name="Eyebrow"/>
          <p:cNvSpPr/>
          <p:nvPr/>
        </p:nvSpPr>
        <p:spPr>
          <a:xfrm>
            <a:off x="640080" y="182880"/>
            <a:ext cx="731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· DATA HANDLING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-731520" y="-457200"/>
            <a:ext cx="2011680" cy="2011680"/>
          </a:xfrm>
          <a:prstGeom prst="ellipse">
            <a:avLst/>
          </a:prstGeom>
          <a:solidFill>
            <a:srgbClr val="C9B6E4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438912"/>
            <a:ext cx="10515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Feature Selection &amp; Preparation for Modelling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502920" y="1298448"/>
            <a:ext cx="3703320" cy="251460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0" y="1408176"/>
            <a:ext cx="384048" cy="384048"/>
          </a:xfrm>
          <a:prstGeom prst="ellipse">
            <a:avLst/>
          </a:prstGeom>
          <a:solidFill>
            <a:srgbClr val="C9B6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657600" y="140817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9</a:t>
            </a:r>
            <a:endParaRPr lang="en-US" sz="1200" dirty="0"/>
          </a:p>
        </p:txBody>
      </p:sp>
      <p:pic>
        <p:nvPicPr>
          <p:cNvPr id="10" name="Image 0" descr="/home/claude/charts2/colab_step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" y="1499616"/>
            <a:ext cx="3483864" cy="1755648"/>
          </a:xfrm>
          <a:prstGeom prst="rect">
            <a:avLst/>
          </a:prstGeom>
        </p:spPr>
      </p:pic>
      <p:sp>
        <p:nvSpPr>
          <p:cNvPr id="11" name="Shape 8"/>
          <p:cNvSpPr/>
          <p:nvPr/>
        </p:nvSpPr>
        <p:spPr>
          <a:xfrm>
            <a:off x="502920" y="3520440"/>
            <a:ext cx="3703320" cy="292608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612648" y="3529584"/>
            <a:ext cx="348386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9 — </a:t>
            </a:r>
            <a:r>
              <a:rPr lang="en-US" sz="850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SelectKBest</a:t>
            </a: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reduces 199 columns to 30 most relevant features</a:t>
            </a:r>
            <a:endParaRPr lang="en-US" sz="850" dirty="0"/>
          </a:p>
        </p:txBody>
      </p:sp>
      <p:sp>
        <p:nvSpPr>
          <p:cNvPr id="13" name="Shape 10"/>
          <p:cNvSpPr/>
          <p:nvPr/>
        </p:nvSpPr>
        <p:spPr>
          <a:xfrm>
            <a:off x="4297680" y="1298448"/>
            <a:ext cx="3703320" cy="251460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452360" y="1408176"/>
            <a:ext cx="384048" cy="384048"/>
          </a:xfrm>
          <a:prstGeom prst="ellipse">
            <a:avLst/>
          </a:prstGeom>
          <a:solidFill>
            <a:srgbClr val="F4A6B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452360" y="140817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</a:t>
            </a:r>
            <a:endParaRPr lang="en-US" sz="1200" dirty="0"/>
          </a:p>
        </p:txBody>
      </p:sp>
      <p:pic>
        <p:nvPicPr>
          <p:cNvPr id="16" name="Image 1" descr="/home/claude/charts2/colab_step1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7408" y="1499616"/>
            <a:ext cx="3483864" cy="1463040"/>
          </a:xfrm>
          <a:prstGeom prst="rect">
            <a:avLst/>
          </a:prstGeom>
        </p:spPr>
      </p:pic>
      <p:sp>
        <p:nvSpPr>
          <p:cNvPr id="17" name="Shape 13"/>
          <p:cNvSpPr/>
          <p:nvPr/>
        </p:nvSpPr>
        <p:spPr>
          <a:xfrm>
            <a:off x="4297680" y="3520440"/>
            <a:ext cx="3703320" cy="292608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4"/>
          <p:cNvSpPr/>
          <p:nvPr/>
        </p:nvSpPr>
        <p:spPr>
          <a:xfrm>
            <a:off x="4407408" y="3529584"/>
            <a:ext cx="348386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11 — SMOTE balances the training set: 40,350 samples per class after resampling</a:t>
            </a:r>
            <a:endParaRPr lang="en-US" sz="850" dirty="0"/>
          </a:p>
        </p:txBody>
      </p:sp>
      <p:sp>
        <p:nvSpPr>
          <p:cNvPr id="19" name="Shape 15"/>
          <p:cNvSpPr/>
          <p:nvPr/>
        </p:nvSpPr>
        <p:spPr>
          <a:xfrm>
            <a:off x="8092440" y="1298448"/>
            <a:ext cx="3703320" cy="251460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E8E4F0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6"/>
          <p:cNvSpPr/>
          <p:nvPr/>
        </p:nvSpPr>
        <p:spPr>
          <a:xfrm>
            <a:off x="11247120" y="1408176"/>
            <a:ext cx="384048" cy="384048"/>
          </a:xfrm>
          <a:prstGeom prst="ellipse">
            <a:avLst/>
          </a:prstGeom>
          <a:solidFill>
            <a:srgbClr val="A8DC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7"/>
          <p:cNvSpPr/>
          <p:nvPr/>
        </p:nvSpPr>
        <p:spPr>
          <a:xfrm>
            <a:off x="11247120" y="140817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43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</a:t>
            </a:r>
            <a:endParaRPr lang="en-US" sz="1200" dirty="0"/>
          </a:p>
        </p:txBody>
      </p:sp>
      <p:pic>
        <p:nvPicPr>
          <p:cNvPr id="22" name="Image 2" descr="/home/claude/charts2/colab_step12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2168" y="1499616"/>
            <a:ext cx="3483864" cy="914400"/>
          </a:xfrm>
          <a:prstGeom prst="rect">
            <a:avLst/>
          </a:prstGeom>
        </p:spPr>
      </p:pic>
      <p:sp>
        <p:nvSpPr>
          <p:cNvPr id="23" name="Shape 18"/>
          <p:cNvSpPr/>
          <p:nvPr/>
        </p:nvSpPr>
        <p:spPr>
          <a:xfrm>
            <a:off x="8092440" y="3520440"/>
            <a:ext cx="3703320" cy="292608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9"/>
          <p:cNvSpPr/>
          <p:nvPr/>
        </p:nvSpPr>
        <p:spPr>
          <a:xfrm>
            <a:off x="8202168" y="3529584"/>
            <a:ext cx="348386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12 — StandardScaler normalises all features to mean 0, standard deviation 1</a:t>
            </a:r>
            <a:endParaRPr lang="en-US" sz="850" dirty="0"/>
          </a:p>
        </p:txBody>
      </p:sp>
      <p:sp>
        <p:nvSpPr>
          <p:cNvPr id="25" name="Shape 20"/>
          <p:cNvSpPr/>
          <p:nvPr/>
        </p:nvSpPr>
        <p:spPr>
          <a:xfrm>
            <a:off x="502920" y="3950208"/>
            <a:ext cx="11201400" cy="2487168"/>
          </a:xfrm>
          <a:prstGeom prst="roundRect">
            <a:avLst>
              <a:gd name="adj" fmla="val 4412"/>
            </a:avLst>
          </a:prstGeom>
          <a:solidFill>
            <a:srgbClr val="EDE6F7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6" name="Shape 21"/>
          <p:cNvSpPr/>
          <p:nvPr/>
        </p:nvSpPr>
        <p:spPr>
          <a:xfrm>
            <a:off x="502920" y="3950208"/>
            <a:ext cx="64008" cy="2487168"/>
          </a:xfrm>
          <a:prstGeom prst="rect">
            <a:avLst/>
          </a:prstGeom>
          <a:solidFill>
            <a:srgbClr val="443C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2"/>
          <p:cNvSpPr/>
          <p:nvPr/>
        </p:nvSpPr>
        <p:spPr>
          <a:xfrm>
            <a:off x="749808" y="4114800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199 columns down to 30 meaningful features</a:t>
            </a:r>
            <a:endParaRPr lang="en-US" sz="1650" dirty="0"/>
          </a:p>
        </p:txBody>
      </p:sp>
      <p:sp>
        <p:nvSpPr>
          <p:cNvPr id="28" name="Text 23"/>
          <p:cNvSpPr/>
          <p:nvPr/>
        </p:nvSpPr>
        <p:spPr>
          <a:xfrm>
            <a:off x="749808" y="4617720"/>
            <a:ext cx="10698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●"/>
            </a:pPr>
            <a:r>
              <a:rPr lang="en-US" sz="1180" dirty="0" err="1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SelectKBest</a:t>
            </a:r>
            <a:r>
              <a:rPr lang="en-US" sz="118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scores each feature by how strongly it separates churners from retained customers, keeping only the 30 most statistically significant — removing noise and reducing dimensionality.</a:t>
            </a:r>
            <a:endParaRPr lang="en-US" sz="1180" dirty="0"/>
          </a:p>
        </p:txBody>
      </p:sp>
      <p:sp>
        <p:nvSpPr>
          <p:cNvPr id="29" name="Text 24"/>
          <p:cNvSpPr/>
          <p:nvPr/>
        </p:nvSpPr>
        <p:spPr>
          <a:xfrm>
            <a:off x="749808" y="5120640"/>
            <a:ext cx="10698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●"/>
            </a:pPr>
            <a:r>
              <a:rPr lang="en-US" sz="118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SMOTE synthesises additional minority-class training examples so the model sees equal numbers of both classes (40,350 each), preventing it from being biased towards predicting the majority class.</a:t>
            </a:r>
            <a:endParaRPr lang="en-US" sz="1180" dirty="0"/>
          </a:p>
        </p:txBody>
      </p:sp>
      <p:sp>
        <p:nvSpPr>
          <p:cNvPr id="30" name="Text 25"/>
          <p:cNvSpPr/>
          <p:nvPr/>
        </p:nvSpPr>
        <p:spPr>
          <a:xfrm>
            <a:off x="749808" y="5623560"/>
            <a:ext cx="10698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●"/>
            </a:pPr>
            <a:r>
              <a:rPr lang="en-US" sz="118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StandardScaler brings all features onto the same scale (mean = 0, std = 1), which is essential for distance- and gradient-based models that would otherwise be dominated by features with large numeric ranges.</a:t>
            </a:r>
            <a:endParaRPr lang="en-US" sz="11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· UNIVARIATE ANALYSIS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Distribution shape of key usage features</a:t>
            </a:r>
            <a:endParaRPr lang="en-US" sz="3000" dirty="0"/>
          </a:p>
        </p:txBody>
      </p:sp>
      <p:pic>
        <p:nvPicPr>
          <p:cNvPr id="4" name="Image 0" descr="/home/claude/charts/distributions_pai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463039"/>
            <a:ext cx="7589520" cy="4168327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8397240" y="1389219"/>
            <a:ext cx="3246120" cy="3365438"/>
          </a:xfrm>
          <a:prstGeom prst="roundRect">
            <a:avLst>
              <a:gd name="adj" fmla="val 3429"/>
            </a:avLst>
          </a:prstGeom>
          <a:solidFill>
            <a:srgbClr val="FDF1E3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854440" y="1778508"/>
            <a:ext cx="2788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Reading the shape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8641080" y="2011680"/>
            <a:ext cx="2788920" cy="2468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●"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features are strongly right-skewed  most customers cluster at low values, with a long tail of high users.</a:t>
            </a:r>
            <a:endParaRPr lang="en-US" sz="1150" dirty="0"/>
          </a:p>
          <a:p>
            <a:pPr marL="342900" indent="-342900">
              <a:lnSpc>
                <a:spcPct val="150000"/>
              </a:lnSpc>
              <a:buSzPct val="100000"/>
              <a:buChar char="●"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eqpdays (handset tenure) peaks around 250–400 days.</a:t>
            </a:r>
            <a:endParaRPr lang="en-US" sz="1150" dirty="0"/>
          </a:p>
          <a:p>
            <a:pPr marL="342900" indent="-342900">
              <a:lnSpc>
                <a:spcPct val="150000"/>
              </a:lnSpc>
              <a:buSzPct val="100000"/>
              <a:buChar char="●"/>
            </a:pPr>
            <a:r>
              <a:rPr lang="en-US" sz="115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mou_Mean (minutes of use) is heavily concentrated under 500 minutes.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761695" y="5943600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All 10 selected features show similar right-skew — a pattern addressed later through scaling and outlier-aware analysis (see Data Quality).</a:t>
            </a:r>
            <a:endParaRPr lang="en-US" sz="1200" b="1" dirty="0"/>
          </a:p>
        </p:txBody>
      </p:sp>
      <p:sp>
        <p:nvSpPr>
          <p:cNvPr id="10" name="Text 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EA55D4-1673-66AA-A35E-00C865D5BC6F}"/>
              </a:ext>
            </a:extLst>
          </p:cNvPr>
          <p:cNvSpPr txBox="1"/>
          <p:nvPr/>
        </p:nvSpPr>
        <p:spPr>
          <a:xfrm>
            <a:off x="918812" y="818147"/>
            <a:ext cx="10647545" cy="553998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tx1"/>
                </a:solidFill>
              </a:rPr>
              <a:t>Distribution of the Top 10 Features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2CC294-E771-1716-74D1-D547C3756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813" y="1918491"/>
            <a:ext cx="5169166" cy="41213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CB30432-E8B2-8DF0-188E-CD93A57D2EB5}"/>
              </a:ext>
            </a:extLst>
          </p:cNvPr>
          <p:cNvSpPr txBox="1"/>
          <p:nvPr/>
        </p:nvSpPr>
        <p:spPr>
          <a:xfrm>
            <a:off x="6561221" y="1918491"/>
            <a:ext cx="4711965" cy="3892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b="1" dirty="0"/>
              <a:t>Key Finding:</a:t>
            </a:r>
            <a:r>
              <a:rPr lang="en-GB" dirty="0"/>
              <a:t> Most numerical features are </a:t>
            </a:r>
            <a:r>
              <a:rPr lang="en-GB" b="1" dirty="0"/>
              <a:t>positively skewed</a:t>
            </a:r>
            <a:r>
              <a:rPr lang="en-GB" dirty="0"/>
              <a:t>, with the majority of values concentrated at the lower end and a small number of very high values (outliers). This indicates that most customers have relatively low usage, while only a few have exceptionally high usage.</a:t>
            </a:r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B9FF1105-147C-6D9D-2A0A-96C60D330449}"/>
              </a:ext>
            </a:extLst>
          </p:cNvPr>
          <p:cNvSpPr/>
          <p:nvPr/>
        </p:nvSpPr>
        <p:spPr>
          <a:xfrm>
            <a:off x="918812" y="317521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· UNIVARIATE ANALYSIS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1220106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· UNIVARIATE ANALYSIS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quality: outliers in usage features</a:t>
            </a:r>
            <a:endParaRPr lang="en-US" sz="3000" dirty="0"/>
          </a:p>
        </p:txBody>
      </p:sp>
      <p:pic>
        <p:nvPicPr>
          <p:cNvPr id="4" name="Image 0" descr="/home/claude/charts/outlier_boxplo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600200"/>
            <a:ext cx="6400800" cy="34747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132320" y="1463040"/>
            <a:ext cx="4480560" cy="41148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1" descr="icons/FaExclamationTriangle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6640" y="1737360"/>
            <a:ext cx="310896" cy="31089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845552" y="1709928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IQR outlier scan (1.5×IQR rule)</a:t>
            </a:r>
            <a:endParaRPr lang="en-US" sz="145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7406640" y="2240280"/>
          <a:ext cx="3931920" cy="2240280"/>
        </p:xfrm>
        <a:graphic>
          <a:graphicData uri="http://schemas.openxmlformats.org/drawingml/2006/table">
            <a:tbl>
              <a:tblPr/>
              <a:tblGrid>
                <a:gridCol w="1965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5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5B54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Feature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E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b="1" dirty="0">
                          <a:solidFill>
                            <a:srgbClr val="5B54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Outliers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E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mou_opkv_Mean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8.3%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mou_rvce_Mean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7.2%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mou_peav_Mean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5.9%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mou_cvce_Mean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5.8%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avg3qty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5.4%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totmrc_Mean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dirty="0">
                          <a:solidFill>
                            <a:srgbClr val="8B84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1.8%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ECF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9" name="Text 4"/>
          <p:cNvSpPr/>
          <p:nvPr/>
        </p:nvSpPr>
        <p:spPr>
          <a:xfrm>
            <a:off x="7406640" y="4800600"/>
            <a:ext cx="3931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80" i="1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High-usage outliers are retained — they likely represent genuine heavy-user / business accounts, not data errors. Median imputation and scaling reduce their distortion on downstream analysis.</a:t>
            </a:r>
            <a:endParaRPr lang="en-US" sz="1080" dirty="0"/>
          </a:p>
        </p:txBody>
      </p:sp>
      <p:sp>
        <p:nvSpPr>
          <p:cNvPr id="11" name="Text 6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2E0D34-454E-4CD1-3AA3-99EBBE911AC9}"/>
              </a:ext>
            </a:extLst>
          </p:cNvPr>
          <p:cNvSpPr txBox="1"/>
          <p:nvPr/>
        </p:nvSpPr>
        <p:spPr>
          <a:xfrm>
            <a:off x="610530" y="5349240"/>
            <a:ext cx="60941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/>
              <a:t>Finding: A small number of high-usage outliers were identified and retained as they represent genuine customer behaviour.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Feature Importance and Churn Comparison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yebrow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C7E8"/>
                </a:solidFill>
                <a:latin typeface="Calibri" pitchFamily="34" charset="0"/>
              </a:rPr>
              <a:t>04 · MULTIVARIATE ANALYSIS</a:t>
            </a:r>
          </a:p>
        </p:txBody>
      </p:sp>
      <p:sp>
        <p:nvSpPr>
          <p:cNvPr id="3" name="Title"/>
          <p:cNvSpPr/>
          <p:nvPr/>
        </p:nvSpPr>
        <p:spPr>
          <a:xfrm>
            <a:off x="548640" y="68580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5B5470"/>
                </a:solidFill>
                <a:latin typeface="Cambria" pitchFamily="34" charset="0"/>
              </a:rPr>
              <a:t>Feature Importance &amp; Churn Comparison</a:t>
            </a:r>
          </a:p>
        </p:txBody>
      </p:sp>
      <p:sp>
        <p:nvSpPr>
          <p:cNvPr id="4" name="Left heading"/>
          <p:cNvSpPr/>
          <p:nvPr/>
        </p:nvSpPr>
        <p:spPr>
          <a:xfrm>
            <a:off x="548640" y="1463040"/>
            <a:ext cx="5400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</a:rPr>
              <a:t>Which features matter most?</a:t>
            </a:r>
          </a:p>
        </p:txBody>
      </p:sp>
      <p:sp>
        <p:nvSpPr>
          <p:cNvPr id="5" name="Right heading"/>
          <p:cNvSpPr/>
          <p:nvPr/>
        </p:nvSpPr>
        <p:spPr>
          <a:xfrm>
            <a:off x="6248640" y="1463040"/>
            <a:ext cx="539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</a:rPr>
              <a:t>How churners differ</a:t>
            </a:r>
          </a:p>
        </p:txBody>
      </p:sp>
      <p:pic>
        <p:nvPicPr>
          <p:cNvPr id="6" name="Feature importance char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8640" y="1830000"/>
            <a:ext cx="4000000" cy="2500000"/>
          </a:xfrm>
          <a:prstGeom prst="rect">
            <a:avLst/>
          </a:prstGeom>
        </p:spPr>
      </p:pic>
      <p:pic>
        <p:nvPicPr>
          <p:cNvPr id="7" name="Churn signature chart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1000" y="1830000"/>
            <a:ext cx="4750000" cy="2500000"/>
          </a:xfrm>
          <a:prstGeom prst="rect">
            <a:avLst/>
          </a:prstGeom>
        </p:spPr>
      </p:pic>
      <p:sp>
        <p:nvSpPr>
          <p:cNvPr id="8" name="Left insight card"/>
          <p:cNvSpPr/>
          <p:nvPr/>
        </p:nvSpPr>
        <p:spPr>
          <a:xfrm>
            <a:off x="548640" y="4430000"/>
            <a:ext cx="5400000" cy="1050000"/>
          </a:xfrm>
          <a:prstGeom prst="roundRect">
            <a:avLst>
              <a:gd name="adj" fmla="val 5000"/>
            </a:avLst>
          </a:prstGeom>
          <a:solidFill>
            <a:srgbClr val="FDF1E3"/>
          </a:solidFill>
          <a:ln/>
        </p:spPr>
        <p:txBody>
          <a:bodyPr wrap="square" lIns="182880" tIns="91440" rIns="182880" bIns="9144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050" dirty="0">
                <a:solidFill>
                  <a:srgbClr val="5B5470"/>
                </a:solidFill>
                <a:latin typeface="Calibri" pitchFamily="34" charset="0"/>
              </a:rPr>
              <a:t>Top signal: </a:t>
            </a:r>
            <a:r>
              <a:rPr lang="en-US" sz="1050" b="1" dirty="0">
                <a:solidFill>
                  <a:srgbClr val="5B5470"/>
                </a:solidFill>
                <a:latin typeface="Calibri" pitchFamily="34" charset="0"/>
              </a:rPr>
              <a:t>eqpdays</a:t>
            </a:r>
            <a:r>
              <a:rPr lang="en-US" sz="1050" dirty="0">
                <a:solidFill>
                  <a:srgbClr val="5B5470"/>
                </a:solidFill>
                <a:latin typeface="Calibri" pitchFamily="34" charset="0"/>
              </a:rPr>
              <a:t> is the single strongest predictor. Usage features (mou_Mean, avg6mou, avg3mou, avg3qty) cluster closely behind, confirming call volume as the second pillar of churn risk alongside device tenure.</a:t>
            </a:r>
          </a:p>
        </p:txBody>
      </p:sp>
      <p:sp>
        <p:nvSpPr>
          <p:cNvPr id="9" name="Right insight card"/>
          <p:cNvSpPr/>
          <p:nvPr/>
        </p:nvSpPr>
        <p:spPr>
          <a:xfrm>
            <a:off x="6248640" y="4430000"/>
            <a:ext cx="5394720" cy="1050000"/>
          </a:xfrm>
          <a:prstGeom prst="roundRect">
            <a:avLst>
              <a:gd name="adj" fmla="val 5000"/>
            </a:avLst>
          </a:prstGeom>
          <a:solidFill>
            <a:srgbClr val="EDE6F7"/>
          </a:solidFill>
          <a:ln/>
        </p:spPr>
        <p:txBody>
          <a:bodyPr wrap="square" lIns="182880" tIns="91440" rIns="182880" bIns="9144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050" dirty="0">
                <a:solidFill>
                  <a:srgbClr val="5B5470"/>
                </a:solidFill>
                <a:latin typeface="Calibri" pitchFamily="34" charset="0"/>
              </a:rPr>
              <a:t>Churners show longer device tenure (</a:t>
            </a:r>
            <a:r>
              <a:rPr lang="en-US" sz="1050" b="1" dirty="0">
                <a:solidFill>
                  <a:srgbClr val="5B5470"/>
                </a:solidFill>
                <a:latin typeface="Calibri" pitchFamily="34" charset="0"/>
              </a:rPr>
              <a:t>+15.9% eqpdays</a:t>
            </a:r>
            <a:r>
              <a:rPr lang="en-US" sz="1050" dirty="0">
                <a:solidFill>
                  <a:srgbClr val="5B5470"/>
                </a:solidFill>
                <a:latin typeface="Calibri" pitchFamily="34" charset="0"/>
              </a:rPr>
              <a:t>) and 11–13% lower usage across every call-volume metric — a ‘quietly disengaging’ pattern rather than a sudden event.</a:t>
            </a:r>
          </a:p>
        </p:txBody>
      </p:sp>
      <p:sp>
        <p:nvSpPr>
          <p:cNvPr id="11" name="Page number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989442-3D42-178F-D9F8-4DE6F75768A0}"/>
              </a:ext>
            </a:extLst>
          </p:cNvPr>
          <p:cNvSpPr txBox="1"/>
          <p:nvPr/>
        </p:nvSpPr>
        <p:spPr>
          <a:xfrm>
            <a:off x="548640" y="5824942"/>
            <a:ext cx="1109471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Finding: Customers with older devices and lower phone usage were more likely to churn, with </a:t>
            </a:r>
            <a:r>
              <a:rPr lang="en-GB" sz="1200" dirty="0" err="1"/>
              <a:t>eqpdays</a:t>
            </a:r>
            <a:r>
              <a:rPr lang="en-GB" sz="1200" dirty="0"/>
              <a:t> identified as the strongest predictor.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4A6B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· MULTIVARIATE ANALYSIS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Correlation heatmap - Top 10 features</a:t>
            </a:r>
            <a:endParaRPr lang="en-US" sz="3000" dirty="0"/>
          </a:p>
        </p:txBody>
      </p:sp>
      <p:pic>
        <p:nvPicPr>
          <p:cNvPr id="4" name="Image 0" descr="/home/claude/charts/correlation_heatma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1" y="1157158"/>
            <a:ext cx="6035040" cy="50749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766560" y="146304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relationships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6766560" y="1920240"/>
            <a:ext cx="4937760" cy="1234440"/>
          </a:xfrm>
          <a:prstGeom prst="roundRect">
            <a:avLst>
              <a:gd name="adj" fmla="val 7407"/>
            </a:avLst>
          </a:prstGeom>
          <a:solidFill>
            <a:srgbClr val="FCEAEE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995160" y="2039112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Usage features move together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995160" y="2359152"/>
            <a:ext cx="448056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mou_Mean, avg6mou, avg3mou and avg3qty are highly correlated (r = 0.84–0.98) — they all describe the same underlying 'call volume' behaviour.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6766560" y="3310128"/>
            <a:ext cx="4937760" cy="1234440"/>
          </a:xfrm>
          <a:prstGeom prst="roundRect">
            <a:avLst>
              <a:gd name="adj" fmla="val 7407"/>
            </a:avLst>
          </a:prstGeom>
          <a:solidFill>
            <a:srgbClr val="FCEAEE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995160" y="3429000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eqpdays stands apart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995160" y="3749040"/>
            <a:ext cx="448056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Handset tenure is the only feature positively correlated with churn (r = 0.11) and negatively correlated with every usage feature (r ≈ -0.21 to -0.31).</a:t>
            </a:r>
            <a:endParaRPr lang="en-US" sz="1080" dirty="0"/>
          </a:p>
        </p:txBody>
      </p:sp>
      <p:sp>
        <p:nvSpPr>
          <p:cNvPr id="12" name="Shape 9"/>
          <p:cNvSpPr/>
          <p:nvPr/>
        </p:nvSpPr>
        <p:spPr>
          <a:xfrm>
            <a:off x="6766560" y="4700016"/>
            <a:ext cx="4937760" cy="1234440"/>
          </a:xfrm>
          <a:prstGeom prst="roundRect">
            <a:avLst>
              <a:gd name="adj" fmla="val 7407"/>
            </a:avLst>
          </a:prstGeom>
          <a:solidFill>
            <a:srgbClr val="FCEAEE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995160" y="4818888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Usage features correlate weakly, negatively with churn</a:t>
            </a:r>
            <a:endParaRPr lang="en-US" sz="1300" dirty="0"/>
          </a:p>
        </p:txBody>
      </p:sp>
      <p:sp>
        <p:nvSpPr>
          <p:cNvPr id="14" name="Text 11"/>
          <p:cNvSpPr/>
          <p:nvPr/>
        </p:nvSpPr>
        <p:spPr>
          <a:xfrm>
            <a:off x="6995160" y="5138928"/>
            <a:ext cx="448056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minutes-of-use features show small negative correlations with churn (r ≈ -0.04 to -0.07) — lower usage is mildly associated with churn.</a:t>
            </a:r>
            <a:endParaRPr lang="en-US" sz="1080" dirty="0"/>
          </a:p>
        </p:txBody>
      </p:sp>
      <p:sp>
        <p:nvSpPr>
          <p:cNvPr id="16" name="Text 13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45B62D7-9347-58D7-475B-9A100A021945}"/>
              </a:ext>
            </a:extLst>
          </p:cNvPr>
          <p:cNvSpPr txBox="1"/>
          <p:nvPr/>
        </p:nvSpPr>
        <p:spPr>
          <a:xfrm>
            <a:off x="627883" y="6150786"/>
            <a:ext cx="577291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Usage features are strongly related because they measure similar customer behaviour. </a:t>
            </a:r>
            <a:r>
              <a:rPr lang="en-GB" sz="1100" dirty="0" err="1"/>
              <a:t>eqpdays</a:t>
            </a:r>
            <a:r>
              <a:rPr lang="en-GB" sz="1100" dirty="0"/>
              <a:t> is the strongest predictor of churn. Lower phone usage is linked to a slightly higher chance of churn.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4A6B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· MULTIVARIATE ANALYSIS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 natural customer segments emerge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691640"/>
            <a:ext cx="5212080" cy="3931920"/>
          </a:xfrm>
          <a:prstGeom prst="roundRect">
            <a:avLst>
              <a:gd name="adj" fmla="val 3256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005840" y="2057400"/>
            <a:ext cx="777240" cy="777240"/>
          </a:xfrm>
          <a:prstGeom prst="ellipse">
            <a:avLst/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FaPhoneAlt_6B5B9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008" y="2258568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05840" y="3108960"/>
            <a:ext cx="44805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Active engaged users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1005840" y="3703320"/>
            <a:ext cx="44805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mou_Mean, avg6mou, avg3mou &amp; avg3qty; shorter eqpdays (recent device upgrades); lower churn likelihood.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1005840" y="5029200"/>
            <a:ext cx="4480560" cy="411480"/>
          </a:xfrm>
          <a:prstGeom prst="roundRect">
            <a:avLst>
              <a:gd name="adj" fmla="val 111111"/>
            </a:avLst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05840" y="5029200"/>
            <a:ext cx="4480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5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churn risk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6309360" y="1691640"/>
            <a:ext cx="5212080" cy="3931920"/>
          </a:xfrm>
          <a:prstGeom prst="roundRect">
            <a:avLst>
              <a:gd name="adj" fmla="val 3256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6675120" y="2057400"/>
            <a:ext cx="777240" cy="777240"/>
          </a:xfrm>
          <a:prstGeom prst="ellipse">
            <a:avLst/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1" descr="icons/FaClock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6288" y="2258568"/>
            <a:ext cx="384048" cy="384048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6675120" y="3108960"/>
            <a:ext cx="44805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Disengaging / overdue-upgrade users</a:t>
            </a:r>
            <a:endParaRPr lang="en-US" sz="1900" dirty="0"/>
          </a:p>
        </p:txBody>
      </p:sp>
      <p:sp>
        <p:nvSpPr>
          <p:cNvPr id="15" name="Text 11"/>
          <p:cNvSpPr/>
          <p:nvPr/>
        </p:nvSpPr>
        <p:spPr>
          <a:xfrm>
            <a:off x="6675120" y="3703320"/>
            <a:ext cx="44805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usage across all call-volume metrics; long eqpdays (overdue device upgrade); higher churn likelihood.</a:t>
            </a:r>
            <a:endParaRPr lang="en-US" sz="1300" dirty="0"/>
          </a:p>
        </p:txBody>
      </p:sp>
      <p:sp>
        <p:nvSpPr>
          <p:cNvPr id="16" name="Shape 12"/>
          <p:cNvSpPr/>
          <p:nvPr/>
        </p:nvSpPr>
        <p:spPr>
          <a:xfrm>
            <a:off x="6675120" y="5029200"/>
            <a:ext cx="4480560" cy="411480"/>
          </a:xfrm>
          <a:prstGeom prst="roundRect">
            <a:avLst>
              <a:gd name="adj" fmla="val 111111"/>
            </a:avLst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6675120" y="5029200"/>
            <a:ext cx="4480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5B5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churn risk</a:t>
            </a:r>
            <a:endParaRPr lang="en-US" sz="1150" dirty="0"/>
          </a:p>
        </p:txBody>
      </p:sp>
      <p:sp>
        <p:nvSpPr>
          <p:cNvPr id="19" name="Text 1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b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DC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· EXECUTIVE SUMMARY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Executive Summary</a:t>
            </a:r>
            <a:endParaRPr lang="en-US" sz="3000" dirty="0"/>
          </a:p>
        </p:txBody>
      </p:sp>
      <p:sp>
        <p:nvSpPr>
          <p:cNvPr id="4" name="Card 1"/>
          <p:cNvSpPr/>
          <p:nvPr/>
        </p:nvSpPr>
        <p:spPr>
          <a:xfrm>
            <a:off x="548640" y="1554480"/>
            <a:ext cx="3545840" cy="25146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Card 1 circle"/>
          <p:cNvSpPr/>
          <p:nvPr/>
        </p:nvSpPr>
        <p:spPr>
          <a:xfrm>
            <a:off x="777240" y="1783080"/>
            <a:ext cx="502920" cy="502920"/>
          </a:xfrm>
          <a:prstGeom prst="ellipse">
            <a:avLst/>
          </a:prstGeom>
          <a:solidFill>
            <a:srgbClr val="EDE6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Card 1 icon" descr="icons/FaClock_6B5B9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920240"/>
            <a:ext cx="246888" cy="246888"/>
          </a:xfrm>
          <a:prstGeom prst="rect">
            <a:avLst/>
          </a:prstGeom>
        </p:spPr>
      </p:pic>
      <p:sp>
        <p:nvSpPr>
          <p:cNvPr id="7" name="Card 1 header"/>
          <p:cNvSpPr/>
          <p:nvPr/>
        </p:nvSpPr>
        <p:spPr>
          <a:xfrm>
            <a:off x="777240" y="2385060"/>
            <a:ext cx="3084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Device tenure signals risk</a:t>
            </a:r>
            <a:endParaRPr lang="en-US" sz="1400" dirty="0"/>
          </a:p>
        </p:txBody>
      </p:sp>
      <p:sp>
        <p:nvSpPr>
          <p:cNvPr id="8" name="Card 1 desc"/>
          <p:cNvSpPr/>
          <p:nvPr/>
        </p:nvSpPr>
        <p:spPr>
          <a:xfrm>
            <a:off x="777240" y="2925888"/>
            <a:ext cx="30846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Longer time since the last device upgrade (eqpdays) is the single strongest predictor of churn.</a:t>
            </a:r>
            <a:endParaRPr lang="en-US" sz="1100" dirty="0"/>
          </a:p>
        </p:txBody>
      </p:sp>
      <p:sp>
        <p:nvSpPr>
          <p:cNvPr id="9" name="Card 2"/>
          <p:cNvSpPr/>
          <p:nvPr/>
        </p:nvSpPr>
        <p:spPr>
          <a:xfrm>
            <a:off x="4323080" y="1554480"/>
            <a:ext cx="3545840" cy="25146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Card 2 circle"/>
          <p:cNvSpPr/>
          <p:nvPr/>
        </p:nvSpPr>
        <p:spPr>
          <a:xfrm>
            <a:off x="4551680" y="1783080"/>
            <a:ext cx="502920" cy="502920"/>
          </a:xfrm>
          <a:prstGeom prst="ellipse">
            <a:avLst/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Card 2 icon" descr="icons/FaChartLine_6B5B9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8840" y="1920240"/>
            <a:ext cx="246888" cy="246888"/>
          </a:xfrm>
          <a:prstGeom prst="rect">
            <a:avLst/>
          </a:prstGeom>
        </p:spPr>
      </p:pic>
      <p:sp>
        <p:nvSpPr>
          <p:cNvPr id="12" name="Card 2 header"/>
          <p:cNvSpPr/>
          <p:nvPr/>
        </p:nvSpPr>
        <p:spPr>
          <a:xfrm>
            <a:off x="4551680" y="2385060"/>
            <a:ext cx="3084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Usage decline is an early sign</a:t>
            </a:r>
            <a:endParaRPr lang="en-US" sz="1400" dirty="0"/>
          </a:p>
        </p:txBody>
      </p:sp>
      <p:sp>
        <p:nvSpPr>
          <p:cNvPr id="13" name="Card 2 desc"/>
          <p:cNvSpPr/>
          <p:nvPr/>
        </p:nvSpPr>
        <p:spPr>
          <a:xfrm>
            <a:off x="4551680" y="2925888"/>
            <a:ext cx="30846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Churners use 11–13% less across every call-volume metric — a gradual, “quietly disengaging” pattern.</a:t>
            </a:r>
            <a:endParaRPr lang="en-US" sz="1100" dirty="0"/>
          </a:p>
        </p:txBody>
      </p:sp>
      <p:sp>
        <p:nvSpPr>
          <p:cNvPr id="14" name="Card 3"/>
          <p:cNvSpPr/>
          <p:nvPr/>
        </p:nvSpPr>
        <p:spPr>
          <a:xfrm>
            <a:off x="8097520" y="1554480"/>
            <a:ext cx="3545840" cy="25146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Card 3 circle"/>
          <p:cNvSpPr/>
          <p:nvPr/>
        </p:nvSpPr>
        <p:spPr>
          <a:xfrm>
            <a:off x="8326120" y="1783080"/>
            <a:ext cx="502920" cy="502920"/>
          </a:xfrm>
          <a:prstGeom prst="ellipse">
            <a:avLst/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Card 3 icon" descr="icons/FaUsers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3280" y="1920240"/>
            <a:ext cx="246888" cy="246888"/>
          </a:xfrm>
          <a:prstGeom prst="rect">
            <a:avLst/>
          </a:prstGeom>
        </p:spPr>
      </p:pic>
      <p:sp>
        <p:nvSpPr>
          <p:cNvPr id="17" name="Card 3 header"/>
          <p:cNvSpPr/>
          <p:nvPr/>
        </p:nvSpPr>
        <p:spPr>
          <a:xfrm>
            <a:off x="8326120" y="2385060"/>
            <a:ext cx="3084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 clear risk segments</a:t>
            </a:r>
            <a:endParaRPr lang="en-US" sz="1400" dirty="0"/>
          </a:p>
        </p:txBody>
      </p:sp>
      <p:sp>
        <p:nvSpPr>
          <p:cNvPr id="18" name="Card 3 desc"/>
          <p:cNvSpPr/>
          <p:nvPr/>
        </p:nvSpPr>
        <p:spPr>
          <a:xfrm>
            <a:off x="8326120" y="2925888"/>
            <a:ext cx="30846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Active, recently-upgraded users are low-risk; disengaged, overdue-upgrade users are high-risk.</a:t>
            </a:r>
            <a:endParaRPr lang="en-US" sz="1100" dirty="0"/>
          </a:p>
        </p:txBody>
      </p:sp>
      <p:sp>
        <p:nvSpPr>
          <p:cNvPr id="19" name="Recommendation banner"/>
          <p:cNvSpPr/>
          <p:nvPr/>
        </p:nvSpPr>
        <p:spPr>
          <a:xfrm>
            <a:off x="548640" y="4411980"/>
            <a:ext cx="11094720" cy="1350000"/>
          </a:xfrm>
          <a:prstGeom prst="roundRect">
            <a:avLst>
              <a:gd name="adj" fmla="val 5000"/>
            </a:avLst>
          </a:prstGeom>
          <a:solidFill>
            <a:srgbClr val="FDF1E3"/>
          </a:solidFill>
          <a:ln/>
        </p:spPr>
        <p:txBody>
          <a:bodyPr wrap="square" lIns="365760" tIns="182880" rIns="365760" bIns="182880" rtlCol="0" anchor="ctr"/>
          <a:lstStyle/>
          <a:p>
            <a:pPr marL="0" indent="0">
              <a:lnSpc>
                <a:spcPct val="128000"/>
              </a:lnSpc>
              <a:buNone/>
            </a:pPr>
            <a:r>
              <a:rPr lang="en-US" sz="1300" b="1" dirty="0">
                <a:solidFill>
                  <a:srgbClr val="5B5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recommendation: </a:t>
            </a:r>
            <a:r>
              <a:rPr lang="en-US" sz="1300" dirty="0">
                <a:solidFill>
                  <a:srgbClr val="5B5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Trigger loyalty offers once a customer passes ~500 days without a device upgrade, and flag accounts automatically when usage starts declining — together these two signals catch churn risk early enough to act on.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DC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· EXECUTIVE SUMMARY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54480"/>
            <a:ext cx="548640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77240" y="1783080"/>
            <a:ext cx="502920" cy="502920"/>
          </a:xfrm>
          <a:prstGeom prst="ellipse">
            <a:avLst/>
          </a:prstGeom>
          <a:solidFill>
            <a:srgbClr val="EDE6F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icons/FaClock_6B5B9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920240"/>
            <a:ext cx="246888" cy="24688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17320" y="175564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Target overdue-upgrade customers</a:t>
            </a:r>
            <a:endParaRPr lang="en-US" sz="1450" dirty="0"/>
          </a:p>
        </p:txBody>
      </p:sp>
      <p:sp>
        <p:nvSpPr>
          <p:cNvPr id="8" name="Text 5"/>
          <p:cNvSpPr/>
          <p:nvPr/>
        </p:nvSpPr>
        <p:spPr>
          <a:xfrm>
            <a:off x="1417320" y="2286000"/>
            <a:ext cx="43891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Trigger loyalty offers once a customer passes ~500 days without an upgrade.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6263640" y="1554480"/>
            <a:ext cx="548640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6492240" y="1783080"/>
            <a:ext cx="502920" cy="502920"/>
          </a:xfrm>
          <a:prstGeom prst="ellipse">
            <a:avLst/>
          </a:prstGeom>
          <a:solidFill>
            <a:srgbClr val="E8F0F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icons/FaChartLine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400" y="1920240"/>
            <a:ext cx="246888" cy="24688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132320" y="175564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Monitor usage decline as an early-warning signal</a:t>
            </a:r>
            <a:endParaRPr lang="en-US" sz="1450" dirty="0"/>
          </a:p>
        </p:txBody>
      </p:sp>
      <p:sp>
        <p:nvSpPr>
          <p:cNvPr id="13" name="Text 9"/>
          <p:cNvSpPr/>
          <p:nvPr/>
        </p:nvSpPr>
        <p:spPr>
          <a:xfrm>
            <a:off x="7132320" y="2286000"/>
            <a:ext cx="43891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Flag accounts automatically when monthly usage starts falling.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548640" y="3749040"/>
            <a:ext cx="548640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777240" y="3977640"/>
            <a:ext cx="502920" cy="502920"/>
          </a:xfrm>
          <a:prstGeom prst="ellipse">
            <a:avLst/>
          </a:prstGeom>
          <a:solidFill>
            <a:srgbClr val="FCEA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icons/FaUsers_6B5B9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" y="4114800"/>
            <a:ext cx="246888" cy="24688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417320" y="395020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Personalise retention by segment</a:t>
            </a:r>
            <a:endParaRPr lang="en-US" sz="1450" dirty="0"/>
          </a:p>
        </p:txBody>
      </p:sp>
      <p:sp>
        <p:nvSpPr>
          <p:cNvPr id="18" name="Text 13"/>
          <p:cNvSpPr/>
          <p:nvPr/>
        </p:nvSpPr>
        <p:spPr>
          <a:xfrm>
            <a:off x="1417320" y="4480560"/>
            <a:ext cx="43891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Reward high-usage customers; re-engage low-usage, long-tenure ones.</a:t>
            </a:r>
            <a:endParaRPr lang="en-US" sz="1100" dirty="0"/>
          </a:p>
        </p:txBody>
      </p:sp>
      <p:sp>
        <p:nvSpPr>
          <p:cNvPr id="19" name="Shape 14"/>
          <p:cNvSpPr/>
          <p:nvPr/>
        </p:nvSpPr>
        <p:spPr>
          <a:xfrm>
            <a:off x="6263640" y="3749040"/>
            <a:ext cx="548640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>
            <a:solidFill>
              <a:srgbClr val="F0ECF7"/>
            </a:solidFill>
            <a:prstDash val="solid"/>
          </a:ln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6492240" y="3977640"/>
            <a:ext cx="502920" cy="502920"/>
          </a:xfrm>
          <a:prstGeom prst="ellipse">
            <a:avLst/>
          </a:prstGeom>
          <a:solidFill>
            <a:srgbClr val="E9F7F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icons/FaCogs_6B5B9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29400" y="4114800"/>
            <a:ext cx="246888" cy="24688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132320" y="395020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Simplify the monitoring feature set</a:t>
            </a:r>
            <a:endParaRPr lang="en-US" sz="1450" dirty="0"/>
          </a:p>
        </p:txBody>
      </p:sp>
      <p:sp>
        <p:nvSpPr>
          <p:cNvPr id="23" name="Text 17"/>
          <p:cNvSpPr/>
          <p:nvPr/>
        </p:nvSpPr>
        <p:spPr>
          <a:xfrm>
            <a:off x="7132320" y="4480560"/>
            <a:ext cx="43891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 risk with just eqpdays + 1–2 usage metrics — skip the rest.</a:t>
            </a:r>
            <a:endParaRPr lang="en-US" sz="1100" dirty="0"/>
          </a:p>
        </p:txBody>
      </p:sp>
      <p:sp>
        <p:nvSpPr>
          <p:cNvPr id="25" name="Text 19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F8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8DC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· EXECUTIVE SUMMARY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2136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 &amp; next steps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54480"/>
            <a:ext cx="5349240" cy="2641600"/>
          </a:xfrm>
          <a:prstGeom prst="roundRect">
            <a:avLst>
              <a:gd name="adj" fmla="val 2727"/>
            </a:avLst>
          </a:prstGeom>
          <a:solidFill>
            <a:srgbClr val="FDF1E3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pic>
        <p:nvPicPr>
          <p:cNvPr id="5" name="Image 0" descr="icons/FaExclamationTriangle_6B5B9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80" y="1810512"/>
            <a:ext cx="292608" cy="29260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298448" y="178308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868680" y="2286000"/>
            <a:ext cx="4709160" cy="16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30000"/>
              </a:lnSpc>
              <a:buSzPct val="100000"/>
              <a:buChar char="●"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the top 10 of 100 original variables were analyzed.</a:t>
            </a:r>
          </a:p>
          <a:p>
            <a:pPr>
              <a:lnSpc>
                <a:spcPct val="130000"/>
              </a:lnSpc>
              <a:buSzPct val="100000"/>
            </a:pPr>
            <a:endParaRPr lang="en-US" sz="1200" dirty="0"/>
          </a:p>
          <a:p>
            <a:pPr marL="342900" indent="-342900">
              <a:lnSpc>
                <a:spcPct val="130000"/>
              </a:lnSpc>
              <a:buSzPct val="100000"/>
              <a:buChar char="●"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Outliers were kept, not removed — this widens some statistics.</a:t>
            </a:r>
          </a:p>
          <a:p>
            <a:pPr marL="342900" indent="-342900">
              <a:lnSpc>
                <a:spcPct val="130000"/>
              </a:lnSpc>
              <a:buSzPct val="100000"/>
              <a:buChar char="●"/>
            </a:pPr>
            <a:endParaRPr lang="en-US" sz="1200" dirty="0"/>
          </a:p>
          <a:p>
            <a:pPr marL="342900" indent="-342900">
              <a:lnSpc>
                <a:spcPct val="130000"/>
              </a:lnSpc>
              <a:buSzPct val="100000"/>
              <a:buChar char="●"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Correlation isn’t causation — links are associative, not proven.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6217920" y="1554480"/>
            <a:ext cx="5349240" cy="2641600"/>
          </a:xfrm>
          <a:prstGeom prst="roundRect">
            <a:avLst>
              <a:gd name="adj" fmla="val 2727"/>
            </a:avLst>
          </a:prstGeom>
          <a:solidFill>
            <a:srgbClr val="E9F7F0"/>
          </a:solidFill>
          <a:ln/>
          <a:effectLst>
            <a:outerShdw blurRad="101600" dist="38100" dir="5400000" algn="bl" rotWithShape="0">
              <a:srgbClr val="443C5C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Image 1" descr="icons/FaRocket_6B5B9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960" y="1810512"/>
            <a:ext cx="292608" cy="292608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967728" y="178308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5B547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Next steps</a:t>
            </a:r>
            <a:endParaRPr lang="en-US" sz="1700" dirty="0"/>
          </a:p>
        </p:txBody>
      </p:sp>
      <p:sp>
        <p:nvSpPr>
          <p:cNvPr id="11" name="Text 7"/>
          <p:cNvSpPr/>
          <p:nvPr/>
        </p:nvSpPr>
        <p:spPr>
          <a:xfrm>
            <a:off x="6537960" y="2286000"/>
            <a:ext cx="4709160" cy="16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30000"/>
              </a:lnSpc>
              <a:buSzPct val="100000"/>
              <a:buChar char="●"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findings with a predictive model.</a:t>
            </a:r>
          </a:p>
          <a:p>
            <a:pPr>
              <a:lnSpc>
                <a:spcPct val="130000"/>
              </a:lnSpc>
              <a:buSzPct val="100000"/>
            </a:pPr>
            <a:endParaRPr lang="en-US" sz="1200" dirty="0"/>
          </a:p>
          <a:p>
            <a:pPr marL="342900" indent="-342900">
              <a:lnSpc>
                <a:spcPct val="130000"/>
              </a:lnSpc>
              <a:buSzPct val="100000"/>
              <a:buChar char="●"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Pilot-test the eqpdays threshold in a real campaign.</a:t>
            </a:r>
          </a:p>
          <a:p>
            <a:pPr>
              <a:lnSpc>
                <a:spcPct val="130000"/>
              </a:lnSpc>
              <a:buSzPct val="100000"/>
            </a:pPr>
            <a:endParaRPr lang="en-US" sz="1200" dirty="0"/>
          </a:p>
          <a:p>
            <a:pPr marL="342900" indent="-342900">
              <a:lnSpc>
                <a:spcPct val="130000"/>
              </a:lnSpc>
              <a:buSzPct val="100000"/>
              <a:buChar char="●"/>
            </a:pPr>
            <a:r>
              <a:rPr lang="en-US" sz="12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demographic variables to sharpen customer segments.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43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1463040"/>
            <a:ext cx="4754880" cy="4754880"/>
          </a:xfrm>
          <a:prstGeom prst="ellipse">
            <a:avLst/>
          </a:prstGeom>
          <a:solidFill>
            <a:srgbClr val="C9B6E4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280160" y="4572000"/>
            <a:ext cx="3291840" cy="3291840"/>
          </a:xfrm>
          <a:prstGeom prst="ellipse">
            <a:avLst/>
          </a:prstGeom>
          <a:solidFill>
            <a:srgbClr val="F4A6B7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2468880"/>
            <a:ext cx="9144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868680" y="3383280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D9D2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84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B92B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2612</TotalTime>
  <Words>2859</Words>
  <Application>Microsoft Office PowerPoint</Application>
  <PresentationFormat>Widescreen</PresentationFormat>
  <Paragraphs>292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Telecom Customer Churn – Exploratory Data Analysis</dc:title>
  <dc:subject>PptxGenJS Presentation</dc:subject>
  <dc:creator>Student</dc:creator>
  <cp:lastModifiedBy>Sahyra Khan (2237641)</cp:lastModifiedBy>
  <cp:revision>17</cp:revision>
  <dcterms:created xsi:type="dcterms:W3CDTF">2026-06-29T19:35:30Z</dcterms:created>
  <dcterms:modified xsi:type="dcterms:W3CDTF">2026-07-02T16:45:02Z</dcterms:modified>
</cp:coreProperties>
</file>