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1"/>
  </p:sldMasterIdLst>
  <p:notesMasterIdLst>
    <p:notesMasterId r:id="rId28"/>
  </p:notesMasterIdLst>
  <p:sldIdLst>
    <p:sldId id="276" r:id="rId2"/>
    <p:sldId id="258" r:id="rId3"/>
    <p:sldId id="294" r:id="rId4"/>
    <p:sldId id="295" r:id="rId5"/>
    <p:sldId id="257" r:id="rId6"/>
    <p:sldId id="260" r:id="rId7"/>
    <p:sldId id="284" r:id="rId8"/>
    <p:sldId id="266" r:id="rId9"/>
    <p:sldId id="267" r:id="rId10"/>
    <p:sldId id="268" r:id="rId11"/>
    <p:sldId id="269" r:id="rId12"/>
    <p:sldId id="288" r:id="rId13"/>
    <p:sldId id="270" r:id="rId14"/>
    <p:sldId id="286" r:id="rId15"/>
    <p:sldId id="289" r:id="rId16"/>
    <p:sldId id="290" r:id="rId17"/>
    <p:sldId id="271" r:id="rId18"/>
    <p:sldId id="287" r:id="rId19"/>
    <p:sldId id="291" r:id="rId20"/>
    <p:sldId id="272" r:id="rId21"/>
    <p:sldId id="273" r:id="rId22"/>
    <p:sldId id="275" r:id="rId23"/>
    <p:sldId id="292" r:id="rId24"/>
    <p:sldId id="293" r:id="rId25"/>
    <p:sldId id="285" r:id="rId26"/>
    <p:sldId id="259" r:id="rId2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96" autoAdjust="0"/>
    <p:restoredTop sz="94627" autoAdjust="0"/>
  </p:normalViewPr>
  <p:slideViewPr>
    <p:cSldViewPr snapToGrid="0">
      <p:cViewPr varScale="1">
        <p:scale>
          <a:sx n="47" d="100"/>
          <a:sy n="47" d="100"/>
        </p:scale>
        <p:origin x="60" y="10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0" d="100"/>
          <a:sy n="80" d="100"/>
        </p:scale>
        <p:origin x="2331" y="6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F1493E-E156-4B86-AC04-4543DECA48CD}" type="datetimeFigureOut">
              <a:rPr lang="en-GB" smtClean="0"/>
              <a:t>25/10/2021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1DBE1D-C133-4507-B679-5ACA2CD54C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70343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1DBE1D-C133-4507-B679-5ACA2CD54C53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80472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1DBE1D-C133-4507-B679-5ACA2CD54C53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82574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1DBE1D-C133-4507-B679-5ACA2CD54C53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47170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1DBE1D-C133-4507-B679-5ACA2CD54C53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53684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4341668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1DBE1D-C133-4507-B679-5ACA2CD54C53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52861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1DBE1D-C133-4507-B679-5ACA2CD54C53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35546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1DBE1D-C133-4507-B679-5ACA2CD54C53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519210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1DBE1D-C133-4507-B679-5ACA2CD54C53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75810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1DBE1D-C133-4507-B679-5ACA2CD54C53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3402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1DBE1D-C133-4507-B679-5ACA2CD54C53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13661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1DBE1D-C133-4507-B679-5ACA2CD54C53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71323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1DBE1D-C133-4507-B679-5ACA2CD54C53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1982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1DBE1D-C133-4507-B679-5ACA2CD54C53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557716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1DBE1D-C133-4507-B679-5ACA2CD54C53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441807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1DBE1D-C133-4507-B679-5ACA2CD54C53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98990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1DBE1D-C133-4507-B679-5ACA2CD54C53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762681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1DBE1D-C133-4507-B679-5ACA2CD54C53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018228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1DBE1D-C133-4507-B679-5ACA2CD54C53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184770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1DBE1D-C133-4507-B679-5ACA2CD54C53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220925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10835" y="4400550"/>
            <a:ext cx="6608619" cy="3600450"/>
          </a:xfrm>
        </p:spPr>
        <p:txBody>
          <a:bodyPr/>
          <a:lstStyle/>
          <a:p>
            <a:pPr fontAlgn="base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1DBE1D-C133-4507-B679-5ACA2CD54C53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041600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1DBE1D-C133-4507-B679-5ACA2CD54C53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859078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1DBE1D-C133-4507-B679-5ACA2CD54C53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69369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1DBE1D-C133-4507-B679-5ACA2CD54C53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23015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FF4FE-F34B-420E-8182-5BCD862EBB13}" type="datetimeFigureOut">
              <a:rPr lang="en-GB" smtClean="0"/>
              <a:t>25/10/2021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6A7A3-7CD3-49F1-97ED-EAA15435D9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96047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FF4FE-F34B-420E-8182-5BCD862EBB13}" type="datetimeFigureOut">
              <a:rPr lang="en-GB" smtClean="0"/>
              <a:t>25/10/2021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6A7A3-7CD3-49F1-97ED-EAA15435D9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31628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FF4FE-F34B-420E-8182-5BCD862EBB13}" type="datetimeFigureOut">
              <a:rPr lang="en-GB" smtClean="0"/>
              <a:t>25/10/2021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6A7A3-7CD3-49F1-97ED-EAA15435D9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80698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FF4FE-F34B-420E-8182-5BCD862EBB13}" type="datetimeFigureOut">
              <a:rPr lang="en-GB" smtClean="0"/>
              <a:t>25/10/2021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6A7A3-7CD3-49F1-97ED-EAA15435D9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34844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FF4FE-F34B-420E-8182-5BCD862EBB13}" type="datetimeFigureOut">
              <a:rPr lang="en-GB" smtClean="0"/>
              <a:t>25/10/2021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6A7A3-7CD3-49F1-97ED-EAA15435D9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33205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FF4FE-F34B-420E-8182-5BCD862EBB13}" type="datetimeFigureOut">
              <a:rPr lang="en-GB" smtClean="0"/>
              <a:t>25/10/2021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6A7A3-7CD3-49F1-97ED-EAA15435D9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6139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FF4FE-F34B-420E-8182-5BCD862EBB13}" type="datetimeFigureOut">
              <a:rPr lang="en-GB" smtClean="0"/>
              <a:t>25/10/2021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6A7A3-7CD3-49F1-97ED-EAA15435D9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16488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FF4FE-F34B-420E-8182-5BCD862EBB13}" type="datetimeFigureOut">
              <a:rPr lang="en-GB" smtClean="0"/>
              <a:t>25/10/2021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6A7A3-7CD3-49F1-97ED-EAA15435D9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03893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6A7A3-7CD3-49F1-97ED-EAA15435D9B1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FF4FE-F34B-420E-8182-5BCD862EBB13}" type="datetimeFigureOut">
              <a:rPr lang="en-GB" smtClean="0"/>
              <a:t>25/10/2021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075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FF4FE-F34B-420E-8182-5BCD862EBB13}" type="datetimeFigureOut">
              <a:rPr lang="en-GB" smtClean="0"/>
              <a:t>25/10/2021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6A7A3-7CD3-49F1-97ED-EAA15435D9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49197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FF4FE-F34B-420E-8182-5BCD862EBB13}" type="datetimeFigureOut">
              <a:rPr lang="en-GB" smtClean="0"/>
              <a:t>25/10/2021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6A7A3-7CD3-49F1-97ED-EAA15435D9B1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160917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FF4FE-F34B-420E-8182-5BCD862EBB13}" type="datetimeFigureOut">
              <a:rPr lang="en-GB" smtClean="0"/>
              <a:t>25/10/2021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6A7A3-7CD3-49F1-97ED-EAA15435D9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34278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FF4FE-F34B-420E-8182-5BCD862EBB13}" type="datetimeFigureOut">
              <a:rPr lang="en-GB" smtClean="0"/>
              <a:t>25/10/2021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6A7A3-7CD3-49F1-97ED-EAA15435D9B1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4042393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FF4FE-F34B-420E-8182-5BCD862EBB13}" type="datetimeFigureOut">
              <a:rPr lang="en-GB" smtClean="0"/>
              <a:t>25/10/2021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6A7A3-7CD3-49F1-97ED-EAA15435D9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510842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FF4FE-F34B-420E-8182-5BCD862EBB13}" type="datetimeFigureOut">
              <a:rPr lang="en-GB" smtClean="0"/>
              <a:t>25/10/2021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6A7A3-7CD3-49F1-97ED-EAA15435D9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612375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EFF4FE-F34B-420E-8182-5BCD862EBB13}" type="datetimeFigureOut">
              <a:rPr lang="en-GB" smtClean="0"/>
              <a:t>25/10/2021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6A7A3-7CD3-49F1-97ED-EAA15435D9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35989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EFF4FE-F34B-420E-8182-5BCD862EBB13}" type="datetimeFigureOut">
              <a:rPr lang="en-GB" smtClean="0"/>
              <a:t>25/10/2021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8A46A7A3-7CD3-49F1-97ED-EAA15435D9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2621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pngimg.com/download/38196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pngimg.com/download/38196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www.clker.com/clipart-compare.html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pixabay.com/illustrations/target-dart-aim-objective-success-1414788/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://www.dougberger.net/archive/tag/older-people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://www.childtrends.org/publications/building-bridges-share-research-children-youth-policymakers/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hotsigns.net/Thinking-Emoji-67-Decal_p_112.html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mikegershon.com/resources/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mikegershon.com/resources/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clipartbest.com/httpwwwclipartbestcomclipart-exclamation-point" TargetMode="External"/><Relationship Id="rId4" Type="http://schemas.openxmlformats.org/officeDocument/2006/relationships/image" Target="../media/image1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://www.teacher.org/career/montessori-teacher/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www.balletcurriculum.com/questioning-hands-and-fingers/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://www.clipartpanda.com/categories/differentiation-clipart" TargetMode="Externa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pinterest.com/pin/89368373825456030/" TargetMode="External"/><Relationship Id="rId3" Type="http://schemas.openxmlformats.org/officeDocument/2006/relationships/image" Target="../media/image16.jpeg"/><Relationship Id="rId7" Type="http://schemas.openxmlformats.org/officeDocument/2006/relationships/image" Target="../media/image18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Relationship Id="rId6" Type="http://schemas.openxmlformats.org/officeDocument/2006/relationships/hyperlink" Target="https://pixnio.com/people/children-kids/child-boy-playing-explore-outdoor-classroom" TargetMode="External"/><Relationship Id="rId5" Type="http://schemas.openxmlformats.org/officeDocument/2006/relationships/image" Target="../media/image17.jpeg"/><Relationship Id="rId10" Type="http://schemas.openxmlformats.org/officeDocument/2006/relationships/hyperlink" Target="https://resilienteducator.com/classroom-resources/outdoor-learning-ece/" TargetMode="External"/><Relationship Id="rId4" Type="http://schemas.openxmlformats.org/officeDocument/2006/relationships/hyperlink" Target="https://www.chicagotribune.com/lifestyles/ct-life-back-to-school-resources-roundup-0825-story.html" TargetMode="External"/><Relationship Id="rId9" Type="http://schemas.openxmlformats.org/officeDocument/2006/relationships/image" Target="../media/image19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://edgeeffects.net/planning-pedagogy/blooms_new/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mikegershon.com/resources/" TargetMode="Externa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://campus.extension.org/course/view.php?id=719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houghtco.com/what-is-a-lesson-plan-2081359" TargetMode="External"/><Relationship Id="rId7" Type="http://schemas.openxmlformats.org/officeDocument/2006/relationships/hyperlink" Target="http://www.sharonwilliamseducational.co.uk/blog/lesson-planning-2-starters-and-plenaries-and-why-they-are-so-important-to-the-learning-process" TargetMode="Externa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itv.com/news/wales/2015-05-14/report-foundation-phase-is-improving-standards-but-not-tackling-poverty-gap/" TargetMode="External"/><Relationship Id="rId5" Type="http://schemas.openxmlformats.org/officeDocument/2006/relationships/hyperlink" Target="https://search-proquestcom.ezproxy.uwtsd.ac.uk/docview/2068975077?accountid=130472&amp;rfr_id=info%3Axri%2Fsid%3Aprimo" TargetMode="External"/><Relationship Id="rId4" Type="http://schemas.openxmlformats.org/officeDocument/2006/relationships/hyperlink" Target="https://mikegershon.com/resource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38960" y="3224091"/>
            <a:ext cx="7766936" cy="1646302"/>
          </a:xfrm>
        </p:spPr>
        <p:txBody>
          <a:bodyPr/>
          <a:lstStyle/>
          <a:p>
            <a:br>
              <a:rPr lang="en-GB" dirty="0"/>
            </a:br>
            <a:r>
              <a:rPr lang="en-GB" dirty="0" err="1"/>
              <a:t>Astudiaethau</a:t>
            </a:r>
            <a:r>
              <a:rPr lang="en-GB" dirty="0"/>
              <a:t> </a:t>
            </a:r>
            <a:r>
              <a:rPr lang="en-GB" dirty="0" err="1"/>
              <a:t>Cwricwlwm</a:t>
            </a:r>
            <a:r>
              <a:rPr lang="en-GB" dirty="0"/>
              <a:t> ac </a:t>
            </a:r>
            <a:r>
              <a:rPr lang="en-GB" dirty="0" err="1"/>
              <a:t>Asesu</a:t>
            </a:r>
            <a:br>
              <a:rPr lang="en-GB" dirty="0"/>
            </a:br>
            <a:r>
              <a:rPr lang="en-GB" dirty="0"/>
              <a:t>Curriculum and Assessment Studies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35012" y="5173994"/>
            <a:ext cx="8239907" cy="1859637"/>
          </a:xfrm>
        </p:spPr>
        <p:txBody>
          <a:bodyPr>
            <a:noAutofit/>
          </a:bodyPr>
          <a:lstStyle/>
          <a:p>
            <a:pPr algn="ctr"/>
            <a:r>
              <a:rPr lang="en-GB" sz="2400" dirty="0" err="1"/>
              <a:t>Sesiwn</a:t>
            </a:r>
            <a:r>
              <a:rPr lang="en-GB" sz="2400" dirty="0"/>
              <a:t> 4 / Session 4</a:t>
            </a:r>
          </a:p>
        </p:txBody>
      </p:sp>
      <p:pic>
        <p:nvPicPr>
          <p:cNvPr id="5" name="Picture 4"/>
          <p:cNvPicPr/>
          <p:nvPr/>
        </p:nvPicPr>
        <p:blipFill rotWithShape="1">
          <a:blip r:embed="rId3"/>
          <a:srcRect l="47701" t="25678" r="17470" b="40664"/>
          <a:stretch/>
        </p:blipFill>
        <p:spPr bwMode="auto">
          <a:xfrm rot="19437505">
            <a:off x="1495642" y="776401"/>
            <a:ext cx="2973049" cy="174351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cture 5"/>
          <p:cNvPicPr/>
          <p:nvPr/>
        </p:nvPicPr>
        <p:blipFill rotWithShape="1">
          <a:blip r:embed="rId4"/>
          <a:srcRect l="54017" t="25325" r="25631" b="39543"/>
          <a:stretch/>
        </p:blipFill>
        <p:spPr bwMode="auto">
          <a:xfrm>
            <a:off x="1034097" y="3767913"/>
            <a:ext cx="1948070" cy="179567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665902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4400" dirty="0" err="1"/>
              <a:t>Deilliannau</a:t>
            </a:r>
            <a:r>
              <a:rPr lang="en-GB" sz="4400" dirty="0"/>
              <a:t> </a:t>
            </a:r>
            <a:r>
              <a:rPr lang="en-GB" sz="4400" dirty="0" err="1"/>
              <a:t>Dysgu</a:t>
            </a:r>
            <a:br>
              <a:rPr lang="en-GB" sz="4400" dirty="0"/>
            </a:br>
            <a:r>
              <a:rPr lang="en-GB" sz="4400" dirty="0"/>
              <a:t>Learning Outcomes</a:t>
            </a:r>
            <a:br>
              <a:rPr lang="en-GB" sz="4400" dirty="0"/>
            </a:b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214433" y="2401327"/>
            <a:ext cx="4184035" cy="3880772"/>
          </a:xfrm>
        </p:spPr>
        <p:txBody>
          <a:bodyPr>
            <a:normAutofit lnSpcReduction="10000"/>
          </a:bodyPr>
          <a:lstStyle/>
          <a:p>
            <a:pPr marL="342900" lvl="0" indent="-342900" algn="just"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en-GB" sz="2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Critically analyse the concepts related to curriculum and educational assessment theory and practice in extending conceptual understanding of education.</a:t>
            </a:r>
            <a:endParaRPr lang="en-GB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4" y="2390779"/>
            <a:ext cx="4184034" cy="3880773"/>
          </a:xfrm>
        </p:spPr>
        <p:txBody>
          <a:bodyPr>
            <a:normAutofit lnSpcReduction="10000"/>
          </a:bodyPr>
          <a:lstStyle/>
          <a:p>
            <a:pPr lvl="0" fontAlgn="base" hangingPunct="0"/>
            <a:r>
              <a:rPr lang="cy-GB" sz="2800" dirty="0"/>
              <a:t>Dadansoddi'n feirniadol y cysyniadau sy'n gysylltiedig â theori ac ymarfer asesu'r cwricwlwm ac addysgol wrth ymestyn dealltwriaeth gysyniadol o addysg.</a:t>
            </a:r>
          </a:p>
          <a:p>
            <a:pPr lvl="0" fontAlgn="base" hangingPunct="0"/>
            <a:endParaRPr lang="cy-GB" sz="2800" dirty="0"/>
          </a:p>
        </p:txBody>
      </p:sp>
    </p:spTree>
    <p:extLst>
      <p:ext uri="{BB962C8B-B14F-4D97-AF65-F5344CB8AC3E}">
        <p14:creationId xmlns:p14="http://schemas.microsoft.com/office/powerpoint/2010/main" val="39371291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4400" dirty="0" err="1"/>
              <a:t>Deilliannau</a:t>
            </a:r>
            <a:r>
              <a:rPr lang="en-GB" sz="4400" dirty="0"/>
              <a:t> </a:t>
            </a:r>
            <a:r>
              <a:rPr lang="en-GB" sz="4400" dirty="0" err="1"/>
              <a:t>Dysgu</a:t>
            </a:r>
            <a:br>
              <a:rPr lang="en-GB" sz="4400" dirty="0"/>
            </a:br>
            <a:r>
              <a:rPr lang="en-GB" sz="4400" dirty="0"/>
              <a:t>Learning Outcomes</a:t>
            </a:r>
            <a:br>
              <a:rPr lang="en-GB" sz="4400" dirty="0"/>
            </a:b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44631" y="2356035"/>
            <a:ext cx="4184035" cy="3880772"/>
          </a:xfrm>
        </p:spPr>
        <p:txBody>
          <a:bodyPr>
            <a:normAutofit fontScale="92500" lnSpcReduction="10000"/>
          </a:bodyPr>
          <a:lstStyle/>
          <a:p>
            <a:pPr marL="342900" lvl="0" indent="-342900" algn="just"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en-GB" sz="26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Critically discuss and demonstrate critical awareness of philosophical, sociological, economic and professional factors associated with development &amp; implementation curriculum</a:t>
            </a:r>
            <a:r>
              <a:rPr lang="en-GB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endParaRPr lang="en-GB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fontAlgn="base" hangingPunct="0"/>
            <a:endParaRPr lang="en-GB" sz="28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4010" y="2307172"/>
            <a:ext cx="4184034" cy="3880773"/>
          </a:xfrm>
        </p:spPr>
        <p:txBody>
          <a:bodyPr>
            <a:normAutofit fontScale="92500" lnSpcReduction="10000"/>
          </a:bodyPr>
          <a:lstStyle/>
          <a:p>
            <a:pPr lvl="0" fontAlgn="base" hangingPunct="0"/>
            <a:r>
              <a:rPr lang="cy-GB" sz="2800" dirty="0"/>
              <a:t>Trafod a dangos ymwybyddiaeth feirniadol o ffactorau athronyddol, cymdeithasegol, economaidd a phroffesiynol sy'n gysylltiedig â datblygu a chwricwlwm gweithredu.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1781837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4400" dirty="0" err="1"/>
              <a:t>Deilliannau</a:t>
            </a:r>
            <a:r>
              <a:rPr lang="en-GB" sz="4400" dirty="0"/>
              <a:t> </a:t>
            </a:r>
            <a:r>
              <a:rPr lang="en-GB" sz="4400" dirty="0" err="1"/>
              <a:t>Dysgu</a:t>
            </a:r>
            <a:br>
              <a:rPr lang="en-GB" sz="4400" dirty="0"/>
            </a:br>
            <a:r>
              <a:rPr lang="en-GB" sz="4400" dirty="0"/>
              <a:t>Learning Outcomes</a:t>
            </a:r>
            <a:br>
              <a:rPr lang="en-GB" sz="4400" dirty="0"/>
            </a:b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844485" y="2216431"/>
            <a:ext cx="4184035" cy="3880772"/>
          </a:xfrm>
        </p:spPr>
        <p:txBody>
          <a:bodyPr>
            <a:normAutofit fontScale="92500"/>
          </a:bodyPr>
          <a:lstStyle/>
          <a:p>
            <a:pPr marL="457200" algn="just">
              <a:spcAft>
                <a:spcPts val="1000"/>
              </a:spcAft>
            </a:pP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en-GB" sz="2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Demonstrate an enhanced understanding of the main principles and practices of assessment and evaluation within a chosen educational context. </a:t>
            </a:r>
            <a:endParaRPr lang="en-GB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189" y="2216430"/>
            <a:ext cx="4184034" cy="3880773"/>
          </a:xfrm>
        </p:spPr>
        <p:txBody>
          <a:bodyPr>
            <a:normAutofit fontScale="92500"/>
          </a:bodyPr>
          <a:lstStyle/>
          <a:p>
            <a:pPr lvl="0" fontAlgn="base" hangingPunct="0"/>
            <a:r>
              <a:rPr lang="cy-GB" sz="2800" dirty="0"/>
              <a:t>Dangos gwell dealltwriaeth o brif egwyddorion ac arferion asesu a gwerthuso o fewn cyd-destun addysgol a ddewiswyd.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0119180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Beth </a:t>
            </a:r>
            <a:r>
              <a:rPr lang="en-GB" dirty="0" err="1"/>
              <a:t>yw</a:t>
            </a:r>
            <a:r>
              <a:rPr lang="en-GB" dirty="0"/>
              <a:t> </a:t>
            </a:r>
            <a:r>
              <a:rPr lang="en-GB" dirty="0" err="1"/>
              <a:t>cynllunio</a:t>
            </a:r>
            <a:r>
              <a:rPr lang="en-GB" dirty="0"/>
              <a:t> a </a:t>
            </a:r>
            <a:r>
              <a:rPr lang="en-GB" dirty="0" err="1"/>
              <a:t>pham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fod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bwysig</a:t>
            </a:r>
            <a:r>
              <a:rPr lang="en-GB" dirty="0"/>
              <a:t>? </a:t>
            </a:r>
            <a:br>
              <a:rPr lang="en-GB" dirty="0"/>
            </a:br>
            <a:r>
              <a:rPr lang="en-GB" dirty="0"/>
              <a:t>What is planning and why is it important?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10095" y="2160589"/>
            <a:ext cx="5126181" cy="3880772"/>
          </a:xfrm>
        </p:spPr>
        <p:txBody>
          <a:bodyPr>
            <a:noAutofit/>
          </a:bodyPr>
          <a:lstStyle/>
          <a:p>
            <a:r>
              <a:rPr lang="en-GB" sz="2400" dirty="0" err="1"/>
              <a:t>Penderfynu</a:t>
            </a:r>
            <a:r>
              <a:rPr lang="en-GB" sz="2400" dirty="0"/>
              <a:t> </a:t>
            </a:r>
            <a:r>
              <a:rPr lang="en-GB" sz="2400" dirty="0" err="1"/>
              <a:t>beth</a:t>
            </a:r>
            <a:r>
              <a:rPr lang="en-GB" sz="2400" dirty="0"/>
              <a:t> a </a:t>
            </a:r>
            <a:r>
              <a:rPr lang="en-GB" sz="2400" dirty="0" err="1"/>
              <a:t>sut</a:t>
            </a:r>
            <a:r>
              <a:rPr lang="en-GB" sz="2400" dirty="0"/>
              <a:t> </a:t>
            </a:r>
            <a:r>
              <a:rPr lang="en-GB" sz="2400" dirty="0" err="1"/>
              <a:t>i</a:t>
            </a:r>
            <a:r>
              <a:rPr lang="en-GB" sz="2400" dirty="0"/>
              <a:t> </a:t>
            </a:r>
            <a:r>
              <a:rPr lang="en-GB" sz="2400" dirty="0" err="1"/>
              <a:t>addysgu</a:t>
            </a:r>
            <a:endParaRPr lang="en-GB" sz="2400" dirty="0"/>
          </a:p>
          <a:p>
            <a:r>
              <a:rPr lang="en-GB" sz="2400" dirty="0" err="1"/>
              <a:t>Gosod</a:t>
            </a:r>
            <a:r>
              <a:rPr lang="en-GB" sz="2400" dirty="0"/>
              <a:t> </a:t>
            </a:r>
            <a:r>
              <a:rPr lang="en-GB" sz="2400" dirty="0" err="1"/>
              <a:t>nodau</a:t>
            </a:r>
            <a:endParaRPr lang="en-GB" sz="2400" dirty="0"/>
          </a:p>
          <a:p>
            <a:r>
              <a:rPr lang="en-GB" sz="2400" dirty="0" err="1"/>
              <a:t>Datblygu</a:t>
            </a:r>
            <a:r>
              <a:rPr lang="en-GB" sz="2400" dirty="0"/>
              <a:t> </a:t>
            </a:r>
            <a:r>
              <a:rPr lang="en-GB" sz="2400" dirty="0" err="1"/>
              <a:t>strategaethau</a:t>
            </a:r>
            <a:endParaRPr lang="en-GB" sz="2400" dirty="0"/>
          </a:p>
          <a:p>
            <a:r>
              <a:rPr lang="en-GB" sz="2400" dirty="0" err="1"/>
              <a:t>Amlinellu</a:t>
            </a:r>
            <a:r>
              <a:rPr lang="en-GB" sz="2400" dirty="0"/>
              <a:t> </a:t>
            </a:r>
            <a:r>
              <a:rPr lang="en-GB" sz="2400" dirty="0" err="1"/>
              <a:t>gweithgareddau</a:t>
            </a:r>
            <a:r>
              <a:rPr lang="en-GB" sz="2400" dirty="0"/>
              <a:t> </a:t>
            </a:r>
            <a:r>
              <a:rPr lang="en-GB" sz="2400" dirty="0" err="1"/>
              <a:t>i</a:t>
            </a:r>
            <a:r>
              <a:rPr lang="en-GB" sz="2400" dirty="0"/>
              <a:t> </a:t>
            </a:r>
            <a:r>
              <a:rPr lang="en-GB" sz="2400" dirty="0" err="1"/>
              <a:t>gwrdd</a:t>
            </a:r>
            <a:r>
              <a:rPr lang="en-GB" sz="2400" dirty="0"/>
              <a:t> a </a:t>
            </a:r>
            <a:r>
              <a:rPr lang="en-GB" sz="2400" dirty="0" err="1"/>
              <a:t>nodau</a:t>
            </a:r>
            <a:endParaRPr lang="en-GB" sz="2400" dirty="0"/>
          </a:p>
          <a:p>
            <a:r>
              <a:rPr lang="en-GB" sz="2400" dirty="0" err="1"/>
              <a:t>Rhan</a:t>
            </a:r>
            <a:r>
              <a:rPr lang="en-GB" sz="2400" dirty="0"/>
              <a:t> o broses </a:t>
            </a:r>
            <a:r>
              <a:rPr lang="en-GB" sz="2400" dirty="0" err="1"/>
              <a:t>sy’n</a:t>
            </a:r>
            <a:r>
              <a:rPr lang="en-GB" sz="2400" dirty="0"/>
              <a:t> </a:t>
            </a:r>
            <a:r>
              <a:rPr lang="en-GB" sz="2400" dirty="0" err="1"/>
              <a:t>bwydo</a:t>
            </a:r>
            <a:r>
              <a:rPr lang="en-GB" sz="2400" dirty="0"/>
              <a:t> </a:t>
            </a:r>
            <a:r>
              <a:rPr lang="en-GB" sz="2400" dirty="0" err="1"/>
              <a:t>dysgu</a:t>
            </a:r>
            <a:r>
              <a:rPr lang="en-GB" sz="2400" dirty="0"/>
              <a:t>, </a:t>
            </a:r>
            <a:r>
              <a:rPr lang="en-GB" sz="2400" dirty="0" err="1"/>
              <a:t>asesu</a:t>
            </a:r>
            <a:r>
              <a:rPr lang="en-GB" sz="2400" dirty="0"/>
              <a:t>, </a:t>
            </a:r>
            <a:r>
              <a:rPr lang="en-GB" sz="2400" dirty="0" err="1"/>
              <a:t>gwerthuso</a:t>
            </a:r>
            <a:r>
              <a:rPr lang="en-GB" sz="2400" dirty="0"/>
              <a:t>, ac </a:t>
            </a:r>
            <a:r>
              <a:rPr lang="en-GB" sz="2400" dirty="0" err="1"/>
              <a:t>adrodd</a:t>
            </a:r>
            <a:r>
              <a:rPr lang="en-GB" sz="2400" dirty="0"/>
              <a:t> </a:t>
            </a:r>
            <a:r>
              <a:rPr lang="en-GB" sz="2400" dirty="0" err="1"/>
              <a:t>nôl</a:t>
            </a:r>
            <a:endParaRPr lang="en-GB" sz="2400" dirty="0"/>
          </a:p>
          <a:p>
            <a:r>
              <a:rPr lang="en-GB" sz="2400" dirty="0" err="1"/>
              <a:t>Heb</a:t>
            </a:r>
            <a:r>
              <a:rPr lang="en-GB" sz="2400" dirty="0"/>
              <a:t> </a:t>
            </a:r>
            <a:r>
              <a:rPr lang="en-GB" sz="2400" dirty="0" err="1"/>
              <a:t>gynllunio</a:t>
            </a:r>
            <a:r>
              <a:rPr lang="en-GB" sz="2400" dirty="0"/>
              <a:t> </a:t>
            </a:r>
            <a:r>
              <a:rPr lang="en-GB" sz="2400" dirty="0" err="1"/>
              <a:t>mae</a:t>
            </a:r>
            <a:r>
              <a:rPr lang="en-GB" sz="2400" dirty="0"/>
              <a:t> </a:t>
            </a:r>
            <a:r>
              <a:rPr lang="en-GB" sz="2400" dirty="0" err="1"/>
              <a:t>cyfle</a:t>
            </a:r>
            <a:r>
              <a:rPr lang="en-GB" sz="2400" dirty="0"/>
              <a:t> </a:t>
            </a:r>
            <a:r>
              <a:rPr lang="en-GB" sz="2400" dirty="0" err="1"/>
              <a:t>i</a:t>
            </a:r>
            <a:r>
              <a:rPr lang="en-GB" sz="2400" dirty="0"/>
              <a:t> </a:t>
            </a:r>
            <a:r>
              <a:rPr lang="en-GB" sz="2400" dirty="0" err="1"/>
              <a:t>ddatblygu</a:t>
            </a:r>
            <a:r>
              <a:rPr lang="en-GB" sz="2400" dirty="0"/>
              <a:t> </a:t>
            </a:r>
            <a:r>
              <a:rPr lang="en-GB" sz="2400" dirty="0" err="1"/>
              <a:t>gwybodaeth</a:t>
            </a:r>
            <a:r>
              <a:rPr lang="en-GB" sz="2400" dirty="0"/>
              <a:t>, </a:t>
            </a:r>
            <a:r>
              <a:rPr lang="en-GB" sz="2400" dirty="0" err="1"/>
              <a:t>sgiliau</a:t>
            </a:r>
            <a:r>
              <a:rPr lang="en-GB" sz="2400" dirty="0"/>
              <a:t> a </a:t>
            </a:r>
            <a:r>
              <a:rPr lang="en-GB" sz="2400" dirty="0" err="1"/>
              <a:t>syniadau’n</a:t>
            </a:r>
            <a:r>
              <a:rPr lang="en-GB" sz="2400" dirty="0"/>
              <a:t> </a:t>
            </a:r>
            <a:r>
              <a:rPr lang="en-GB" sz="2400" dirty="0" err="1"/>
              <a:t>gallu</a:t>
            </a:r>
            <a:r>
              <a:rPr lang="en-GB" sz="2400" dirty="0"/>
              <a:t> </a:t>
            </a:r>
            <a:r>
              <a:rPr lang="en-GB" sz="2400" dirty="0" err="1"/>
              <a:t>cael</a:t>
            </a:r>
            <a:r>
              <a:rPr lang="en-GB" sz="2400" dirty="0"/>
              <a:t> </a:t>
            </a:r>
            <a:r>
              <a:rPr lang="en-GB" sz="2400" dirty="0" err="1"/>
              <a:t>eu</a:t>
            </a:r>
            <a:r>
              <a:rPr lang="en-GB" sz="2400" dirty="0"/>
              <a:t> </a:t>
            </a:r>
            <a:r>
              <a:rPr lang="en-GB" sz="2400" dirty="0" err="1"/>
              <a:t>colli</a:t>
            </a:r>
            <a:endParaRPr lang="en-GB" sz="24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713615" y="2160589"/>
            <a:ext cx="5924203" cy="4367673"/>
          </a:xfrm>
        </p:spPr>
        <p:txBody>
          <a:bodyPr>
            <a:noAutofit/>
          </a:bodyPr>
          <a:lstStyle/>
          <a:p>
            <a:r>
              <a:rPr lang="en-GB" sz="2400" dirty="0"/>
              <a:t>Deciding what and how to teach</a:t>
            </a:r>
          </a:p>
          <a:p>
            <a:r>
              <a:rPr lang="en-GB" sz="2400" dirty="0"/>
              <a:t>Involves setting goals</a:t>
            </a:r>
          </a:p>
          <a:p>
            <a:r>
              <a:rPr lang="en-GB" sz="2400" dirty="0"/>
              <a:t>Developing strategies</a:t>
            </a:r>
          </a:p>
          <a:p>
            <a:r>
              <a:rPr lang="en-GB" sz="2400" dirty="0"/>
              <a:t>Outlining activities to meet goals</a:t>
            </a:r>
          </a:p>
          <a:p>
            <a:r>
              <a:rPr lang="en-GB" sz="2400" dirty="0"/>
              <a:t>Part of a process that feeds into teaching, assessment, evaluation and reporting </a:t>
            </a:r>
          </a:p>
          <a:p>
            <a:r>
              <a:rPr lang="en-GB" sz="2400" dirty="0"/>
              <a:t>Without planning opportunities to develop knowledge, skills and ideas can be missed</a:t>
            </a:r>
          </a:p>
        </p:txBody>
      </p:sp>
      <p:pic>
        <p:nvPicPr>
          <p:cNvPr id="6" name="Picture 5" descr="Icon&#10;&#10;Description automatically generated">
            <a:extLst>
              <a:ext uri="{FF2B5EF4-FFF2-40B4-BE49-F238E27FC236}">
                <a16:creationId xmlns:a16="http://schemas.microsoft.com/office/drawing/2014/main" id="{26B33B40-4B4E-43A8-A674-BAD4600654B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9839959" y="255693"/>
            <a:ext cx="1674707" cy="1674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70344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Beth </a:t>
            </a:r>
            <a:r>
              <a:rPr lang="en-GB" dirty="0" err="1"/>
              <a:t>sy’n</a:t>
            </a:r>
            <a:r>
              <a:rPr lang="en-GB" dirty="0"/>
              <a:t> </a:t>
            </a:r>
            <a:r>
              <a:rPr lang="en-GB" dirty="0" err="1"/>
              <a:t>dylanwadu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gynllunio</a:t>
            </a:r>
            <a:r>
              <a:rPr lang="en-GB" dirty="0"/>
              <a:t>? </a:t>
            </a:r>
            <a:br>
              <a:rPr lang="en-GB" dirty="0"/>
            </a:br>
            <a:r>
              <a:rPr lang="en-GB" dirty="0"/>
              <a:t>What influences planning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GB" sz="3200" dirty="0" err="1"/>
              <a:t>Polisiau</a:t>
            </a:r>
            <a:r>
              <a:rPr lang="en-GB" sz="3200" dirty="0"/>
              <a:t> a </a:t>
            </a:r>
            <a:r>
              <a:rPr lang="en-GB" sz="3200" dirty="0" err="1"/>
              <a:t>chanllawiau</a:t>
            </a:r>
            <a:r>
              <a:rPr lang="en-GB" sz="3200" dirty="0"/>
              <a:t>  </a:t>
            </a:r>
            <a:r>
              <a:rPr lang="en-GB" sz="3200" dirty="0" err="1"/>
              <a:t>cenedlaethol</a:t>
            </a:r>
            <a:endParaRPr lang="en-GB" sz="3200" dirty="0"/>
          </a:p>
          <a:p>
            <a:r>
              <a:rPr lang="en-GB" sz="3200" dirty="0" err="1"/>
              <a:t>Gweledigaeth</a:t>
            </a:r>
            <a:r>
              <a:rPr lang="en-GB" sz="3200" dirty="0"/>
              <a:t> </a:t>
            </a:r>
            <a:r>
              <a:rPr lang="en-GB" sz="3200" dirty="0" err="1"/>
              <a:t>yr</a:t>
            </a:r>
            <a:r>
              <a:rPr lang="en-GB" sz="3200" dirty="0"/>
              <a:t> </a:t>
            </a:r>
            <a:r>
              <a:rPr lang="en-GB" sz="3200" dirty="0" err="1"/>
              <a:t>ysgol</a:t>
            </a:r>
            <a:endParaRPr lang="en-GB" sz="3200" dirty="0"/>
          </a:p>
          <a:p>
            <a:r>
              <a:rPr lang="en-GB" sz="3200" dirty="0" err="1"/>
              <a:t>Arsylwadau</a:t>
            </a:r>
            <a:r>
              <a:rPr lang="en-GB" sz="3200" dirty="0"/>
              <a:t> o </a:t>
            </a:r>
            <a:r>
              <a:rPr lang="en-GB" sz="3200" dirty="0" err="1"/>
              <a:t>ddysgu</a:t>
            </a:r>
            <a:r>
              <a:rPr lang="en-GB" sz="3200" dirty="0"/>
              <a:t> plant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GB" sz="3200" dirty="0"/>
              <a:t>National policies and guidance</a:t>
            </a:r>
          </a:p>
          <a:p>
            <a:r>
              <a:rPr lang="en-GB" sz="3200" dirty="0"/>
              <a:t>School vision</a:t>
            </a:r>
          </a:p>
          <a:p>
            <a:r>
              <a:rPr lang="en-GB" sz="3200" dirty="0"/>
              <a:t>Observations of children’s learning</a:t>
            </a:r>
            <a:endParaRPr lang="en-GB" sz="2400" dirty="0"/>
          </a:p>
        </p:txBody>
      </p:sp>
      <p:pic>
        <p:nvPicPr>
          <p:cNvPr id="5" name="Picture 4" descr="Icon&#10;&#10;Description automatically generated">
            <a:extLst>
              <a:ext uri="{FF2B5EF4-FFF2-40B4-BE49-F238E27FC236}">
                <a16:creationId xmlns:a16="http://schemas.microsoft.com/office/drawing/2014/main" id="{28CE53E5-252F-4469-BDE2-DD1F3CA6789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7882466" y="432646"/>
            <a:ext cx="1674707" cy="1674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10349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597513"/>
            <a:ext cx="8596668" cy="1320800"/>
          </a:xfrm>
        </p:spPr>
        <p:txBody>
          <a:bodyPr>
            <a:normAutofit fontScale="90000"/>
          </a:bodyPr>
          <a:lstStyle/>
          <a:p>
            <a:r>
              <a:rPr lang="en-GB" dirty="0" err="1"/>
              <a:t>Gwahanol</a:t>
            </a:r>
            <a:r>
              <a:rPr lang="en-GB" dirty="0"/>
              <a:t> </a:t>
            </a:r>
            <a:r>
              <a:rPr lang="en-GB" dirty="0" err="1"/>
              <a:t>fathau</a:t>
            </a:r>
            <a:r>
              <a:rPr lang="en-GB" dirty="0"/>
              <a:t> o </a:t>
            </a:r>
            <a:r>
              <a:rPr lang="en-GB" dirty="0" err="1"/>
              <a:t>gynllunio</a:t>
            </a:r>
            <a:r>
              <a:rPr lang="en-GB" dirty="0"/>
              <a:t> </a:t>
            </a:r>
            <a:br>
              <a:rPr lang="en-GB" dirty="0"/>
            </a:br>
            <a:r>
              <a:rPr lang="en-GB" dirty="0"/>
              <a:t>Different types of planning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GB" sz="3600" dirty="0" err="1"/>
              <a:t>Tymor</a:t>
            </a:r>
            <a:r>
              <a:rPr lang="en-GB" sz="3600" dirty="0"/>
              <a:t> </a:t>
            </a:r>
            <a:r>
              <a:rPr lang="en-GB" sz="3600" dirty="0" err="1"/>
              <a:t>hir</a:t>
            </a:r>
            <a:endParaRPr lang="en-GB" sz="3600" dirty="0"/>
          </a:p>
          <a:p>
            <a:r>
              <a:rPr lang="en-GB" sz="3600" dirty="0" err="1"/>
              <a:t>Tymor</a:t>
            </a:r>
            <a:r>
              <a:rPr lang="en-GB" sz="3600" dirty="0"/>
              <a:t> </a:t>
            </a:r>
            <a:r>
              <a:rPr lang="en-GB" sz="3600" dirty="0" err="1"/>
              <a:t>canolig</a:t>
            </a:r>
            <a:endParaRPr lang="en-GB" sz="3600" dirty="0"/>
          </a:p>
          <a:p>
            <a:r>
              <a:rPr lang="en-GB" sz="3600" dirty="0" err="1"/>
              <a:t>Tymor</a:t>
            </a:r>
            <a:r>
              <a:rPr lang="en-GB" sz="3600" dirty="0"/>
              <a:t> </a:t>
            </a:r>
            <a:r>
              <a:rPr lang="en-GB" sz="3600" dirty="0" err="1"/>
              <a:t>byr</a:t>
            </a:r>
            <a:endParaRPr lang="en-GB" sz="3600" dirty="0"/>
          </a:p>
          <a:p>
            <a:r>
              <a:rPr lang="en-GB" sz="3600" dirty="0"/>
              <a:t>Sut </a:t>
            </a:r>
            <a:r>
              <a:rPr lang="en-GB" sz="3600" dirty="0" err="1"/>
              <a:t>fyddech</a:t>
            </a:r>
            <a:r>
              <a:rPr lang="en-GB" sz="3600" dirty="0"/>
              <a:t> chi </a:t>
            </a:r>
            <a:r>
              <a:rPr lang="en-GB" sz="3600" dirty="0" err="1"/>
              <a:t>yn</a:t>
            </a:r>
            <a:r>
              <a:rPr lang="en-GB" sz="3600" dirty="0"/>
              <a:t> </a:t>
            </a:r>
            <a:r>
              <a:rPr lang="en-GB" sz="3600" dirty="0" err="1"/>
              <a:t>diffinio’r</a:t>
            </a:r>
            <a:r>
              <a:rPr lang="en-GB" sz="3600" dirty="0"/>
              <a:t> </a:t>
            </a:r>
            <a:r>
              <a:rPr lang="en-GB" sz="3600" dirty="0" err="1"/>
              <a:t>termau</a:t>
            </a:r>
            <a:r>
              <a:rPr lang="en-GB" sz="3600" dirty="0"/>
              <a:t> </a:t>
            </a:r>
            <a:r>
              <a:rPr lang="en-GB" sz="3600" dirty="0" err="1"/>
              <a:t>yma</a:t>
            </a:r>
            <a:r>
              <a:rPr lang="en-GB" sz="3600" dirty="0"/>
              <a:t>?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Long-term</a:t>
            </a:r>
          </a:p>
          <a:p>
            <a:r>
              <a:rPr lang="en-GB" sz="3600" dirty="0"/>
              <a:t>Mid-term</a:t>
            </a:r>
          </a:p>
          <a:p>
            <a:r>
              <a:rPr lang="en-GB" sz="3600" dirty="0"/>
              <a:t>Short-term</a:t>
            </a:r>
          </a:p>
          <a:p>
            <a:r>
              <a:rPr lang="en-GB" sz="3600" dirty="0"/>
              <a:t>How would you define these terms?</a:t>
            </a:r>
          </a:p>
        </p:txBody>
      </p:sp>
      <p:pic>
        <p:nvPicPr>
          <p:cNvPr id="6" name="Picture 5" descr="A picture containing writing implement, stationary, pencil, marker&#10;&#10;Description automatically generated">
            <a:extLst>
              <a:ext uri="{FF2B5EF4-FFF2-40B4-BE49-F238E27FC236}">
                <a16:creationId xmlns:a16="http://schemas.microsoft.com/office/drawing/2014/main" id="{212BBF8F-591C-4FDC-99A1-1982A67D15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 rot="10800000">
            <a:off x="7633546" y="470331"/>
            <a:ext cx="3068499" cy="1575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86790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/>
              <a:t>Deilliannau</a:t>
            </a:r>
            <a:r>
              <a:rPr lang="en-GB" dirty="0"/>
              <a:t> </a:t>
            </a:r>
            <a:r>
              <a:rPr lang="en-GB" dirty="0" err="1"/>
              <a:t>dysgu</a:t>
            </a:r>
            <a:r>
              <a:rPr lang="en-GB" dirty="0"/>
              <a:t> </a:t>
            </a:r>
            <a:br>
              <a:rPr lang="en-GB" dirty="0"/>
            </a:br>
            <a:r>
              <a:rPr lang="en-GB" dirty="0"/>
              <a:t>Learning objectives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7164" y="2160589"/>
            <a:ext cx="5231223" cy="4107207"/>
          </a:xfrm>
        </p:spPr>
        <p:txBody>
          <a:bodyPr>
            <a:noAutofit/>
          </a:bodyPr>
          <a:lstStyle/>
          <a:p>
            <a:r>
              <a:rPr lang="en-GB" sz="2000" dirty="0" err="1"/>
              <a:t>Yr</a:t>
            </a:r>
            <a:r>
              <a:rPr lang="en-GB" sz="2000" dirty="0"/>
              <a:t> </a:t>
            </a:r>
            <a:r>
              <a:rPr lang="en-GB" sz="2000" dirty="0" err="1"/>
              <a:t>hyn</a:t>
            </a:r>
            <a:r>
              <a:rPr lang="en-GB" sz="2000" dirty="0"/>
              <a:t> </a:t>
            </a:r>
            <a:r>
              <a:rPr lang="en-GB" sz="2000" dirty="0" err="1"/>
              <a:t>yr</a:t>
            </a:r>
            <a:r>
              <a:rPr lang="en-GB" sz="2000" dirty="0"/>
              <a:t> </a:t>
            </a:r>
            <a:r>
              <a:rPr lang="en-GB" sz="2000" dirty="0" err="1"/>
              <a:t>hoffai</a:t>
            </a:r>
            <a:r>
              <a:rPr lang="en-GB" sz="2000" dirty="0"/>
              <a:t> </a:t>
            </a:r>
            <a:r>
              <a:rPr lang="en-GB" sz="2000" dirty="0" err="1"/>
              <a:t>athrawon</a:t>
            </a:r>
            <a:r>
              <a:rPr lang="en-GB" sz="2000" dirty="0"/>
              <a:t> bod </a:t>
            </a:r>
            <a:r>
              <a:rPr lang="en-GB" sz="2000" dirty="0" err="1"/>
              <a:t>disgyblion</a:t>
            </a:r>
            <a:r>
              <a:rPr lang="en-GB" sz="2000" dirty="0"/>
              <a:t> </a:t>
            </a:r>
            <a:r>
              <a:rPr lang="en-GB" sz="2000" dirty="0" err="1"/>
              <a:t>wedi</a:t>
            </a:r>
            <a:r>
              <a:rPr lang="en-GB" sz="2000" dirty="0"/>
              <a:t> </a:t>
            </a:r>
            <a:r>
              <a:rPr lang="en-GB" sz="2000" dirty="0" err="1"/>
              <a:t>dysgu</a:t>
            </a:r>
            <a:r>
              <a:rPr lang="en-GB" sz="2000" dirty="0"/>
              <a:t> </a:t>
            </a:r>
            <a:r>
              <a:rPr lang="en-GB" sz="2000" dirty="0" err="1"/>
              <a:t>erbyn</a:t>
            </a:r>
            <a:r>
              <a:rPr lang="en-GB" sz="2000" dirty="0"/>
              <a:t> </a:t>
            </a:r>
            <a:r>
              <a:rPr lang="en-GB" sz="2000" dirty="0" err="1"/>
              <a:t>diwedd</a:t>
            </a:r>
            <a:r>
              <a:rPr lang="en-GB" sz="2000" dirty="0"/>
              <a:t> </a:t>
            </a:r>
            <a:r>
              <a:rPr lang="en-GB" sz="2000" dirty="0" err="1"/>
              <a:t>sesiwn</a:t>
            </a:r>
            <a:endParaRPr lang="en-GB" sz="2000" dirty="0"/>
          </a:p>
          <a:p>
            <a:r>
              <a:rPr lang="en-GB" sz="2000" dirty="0" err="1"/>
              <a:t>Gwybodaeth</a:t>
            </a:r>
            <a:r>
              <a:rPr lang="en-GB" sz="2000" dirty="0"/>
              <a:t> a </a:t>
            </a:r>
            <a:r>
              <a:rPr lang="en-GB" sz="2000" dirty="0" err="1"/>
              <a:t>dealltwriaeth</a:t>
            </a:r>
            <a:r>
              <a:rPr lang="en-GB" sz="2000" dirty="0"/>
              <a:t>, </a:t>
            </a:r>
            <a:r>
              <a:rPr lang="en-GB" sz="2000" dirty="0" err="1"/>
              <a:t>cysyniadau</a:t>
            </a:r>
            <a:r>
              <a:rPr lang="en-GB" sz="2000" dirty="0"/>
              <a:t>, </a:t>
            </a:r>
            <a:r>
              <a:rPr lang="en-GB" sz="2000" dirty="0" err="1"/>
              <a:t>sgiliau</a:t>
            </a:r>
            <a:r>
              <a:rPr lang="en-GB" sz="2000" dirty="0"/>
              <a:t>, </a:t>
            </a:r>
            <a:r>
              <a:rPr lang="en-GB" sz="2000" dirty="0" err="1"/>
              <a:t>gwerthoedd</a:t>
            </a:r>
            <a:r>
              <a:rPr lang="en-GB" sz="2000" dirty="0"/>
              <a:t> ac </a:t>
            </a:r>
            <a:r>
              <a:rPr lang="en-GB" sz="2000" dirty="0" err="1"/>
              <a:t>agweddau</a:t>
            </a:r>
            <a:endParaRPr lang="en-GB" sz="2000" dirty="0"/>
          </a:p>
          <a:p>
            <a:r>
              <a:rPr lang="en-GB" sz="2000" dirty="0" err="1"/>
              <a:t>Targedau</a:t>
            </a:r>
            <a:r>
              <a:rPr lang="en-GB" sz="2000" dirty="0"/>
              <a:t> </a:t>
            </a:r>
            <a:r>
              <a:rPr lang="en-US" altLang="en-US" sz="2000" dirty="0">
                <a:solidFill>
                  <a:srgbClr val="000000"/>
                </a:solidFill>
                <a:latin typeface="Arial Unicode MS"/>
              </a:rPr>
              <a:t>CAMPUS - </a:t>
            </a:r>
            <a:r>
              <a:rPr lang="en-US" altLang="en-US" sz="2000" dirty="0" err="1">
                <a:solidFill>
                  <a:srgbClr val="000000"/>
                </a:solidFill>
                <a:latin typeface="Arial Unicode MS"/>
              </a:rPr>
              <a:t>Cyraeddadwy</a:t>
            </a:r>
            <a:r>
              <a:rPr lang="en-US" altLang="en-US" sz="2000" dirty="0">
                <a:solidFill>
                  <a:srgbClr val="000000"/>
                </a:solidFill>
                <a:latin typeface="Arial Unicode MS"/>
              </a:rPr>
              <a:t>, </a:t>
            </a:r>
            <a:r>
              <a:rPr lang="en-US" altLang="en-US" sz="2000" dirty="0" err="1">
                <a:solidFill>
                  <a:srgbClr val="000000"/>
                </a:solidFill>
                <a:latin typeface="Arial Unicode MS"/>
              </a:rPr>
              <a:t>amser</a:t>
            </a:r>
            <a:r>
              <a:rPr lang="en-US" altLang="en-US" sz="2000" dirty="0">
                <a:solidFill>
                  <a:srgbClr val="000000"/>
                </a:solidFill>
                <a:latin typeface="Arial Unicode MS"/>
              </a:rPr>
              <a:t> </a:t>
            </a:r>
            <a:r>
              <a:rPr lang="en-US" altLang="en-US" sz="2000" dirty="0" err="1">
                <a:solidFill>
                  <a:srgbClr val="000000"/>
                </a:solidFill>
                <a:latin typeface="Arial Unicode MS"/>
              </a:rPr>
              <a:t>wedi'i</a:t>
            </a:r>
            <a:r>
              <a:rPr lang="en-US" altLang="en-US" sz="2000" dirty="0">
                <a:solidFill>
                  <a:srgbClr val="000000"/>
                </a:solidFill>
                <a:latin typeface="Arial Unicode MS"/>
              </a:rPr>
              <a:t> </a:t>
            </a:r>
            <a:r>
              <a:rPr lang="en-US" altLang="en-US" sz="2000" dirty="0" err="1">
                <a:solidFill>
                  <a:srgbClr val="000000"/>
                </a:solidFill>
                <a:latin typeface="Arial Unicode MS"/>
              </a:rPr>
              <a:t>bennu</a:t>
            </a:r>
            <a:r>
              <a:rPr lang="en-US" altLang="en-US" sz="2000" dirty="0">
                <a:solidFill>
                  <a:srgbClr val="000000"/>
                </a:solidFill>
                <a:latin typeface="Arial Unicode MS"/>
              </a:rPr>
              <a:t>, </a:t>
            </a:r>
            <a:r>
              <a:rPr lang="en-US" altLang="en-US" sz="2000" dirty="0" err="1">
                <a:solidFill>
                  <a:srgbClr val="000000"/>
                </a:solidFill>
                <a:latin typeface="Arial Unicode MS"/>
              </a:rPr>
              <a:t>mesuradwy</a:t>
            </a:r>
            <a:r>
              <a:rPr lang="en-US" altLang="en-US" sz="2000" dirty="0">
                <a:solidFill>
                  <a:srgbClr val="000000"/>
                </a:solidFill>
                <a:latin typeface="Arial Unicode MS"/>
              </a:rPr>
              <a:t>, </a:t>
            </a:r>
            <a:r>
              <a:rPr lang="en-US" altLang="en-US" sz="2000" dirty="0" err="1">
                <a:solidFill>
                  <a:srgbClr val="000000"/>
                </a:solidFill>
                <a:latin typeface="Arial Unicode MS"/>
              </a:rPr>
              <a:t>penodol</a:t>
            </a:r>
            <a:r>
              <a:rPr lang="en-US" altLang="en-US" sz="2000" dirty="0">
                <a:solidFill>
                  <a:srgbClr val="000000"/>
                </a:solidFill>
                <a:latin typeface="Arial Unicode MS"/>
              </a:rPr>
              <a:t>, </a:t>
            </a:r>
            <a:r>
              <a:rPr lang="en-US" altLang="en-US" sz="2000" dirty="0" err="1">
                <a:solidFill>
                  <a:srgbClr val="000000"/>
                </a:solidFill>
                <a:latin typeface="Arial Unicode MS"/>
              </a:rPr>
              <a:t>uchelgeisiol</a:t>
            </a:r>
            <a:r>
              <a:rPr lang="en-US" altLang="en-US" sz="2000" dirty="0">
                <a:solidFill>
                  <a:srgbClr val="000000"/>
                </a:solidFill>
                <a:latin typeface="Arial Unicode MS"/>
              </a:rPr>
              <a:t> a </a:t>
            </a:r>
            <a:r>
              <a:rPr lang="en-US" altLang="en-US" sz="2000" dirty="0" err="1">
                <a:solidFill>
                  <a:srgbClr val="000000"/>
                </a:solidFill>
                <a:latin typeface="Arial Unicode MS"/>
              </a:rPr>
              <a:t>synhwyrol</a:t>
            </a:r>
            <a:endParaRPr lang="en-GB" sz="2000" dirty="0"/>
          </a:p>
          <a:p>
            <a:r>
              <a:rPr lang="en-GB" sz="2000" dirty="0" err="1"/>
              <a:t>Disgyblion</a:t>
            </a:r>
            <a:r>
              <a:rPr lang="en-GB" sz="2000" dirty="0"/>
              <a:t> </a:t>
            </a:r>
            <a:r>
              <a:rPr lang="en-GB" sz="2000" dirty="0" err="1"/>
              <a:t>yn</a:t>
            </a:r>
            <a:r>
              <a:rPr lang="en-GB" sz="2000" dirty="0"/>
              <a:t> </a:t>
            </a:r>
            <a:r>
              <a:rPr lang="en-GB" sz="2000" dirty="0" err="1"/>
              <a:t>gallu</a:t>
            </a:r>
            <a:r>
              <a:rPr lang="en-GB" sz="2000" dirty="0"/>
              <a:t> </a:t>
            </a:r>
            <a:r>
              <a:rPr lang="en-GB" sz="2000" dirty="0" err="1"/>
              <a:t>cofnodi</a:t>
            </a:r>
            <a:r>
              <a:rPr lang="en-GB" sz="2000" dirty="0"/>
              <a:t> </a:t>
            </a:r>
            <a:r>
              <a:rPr lang="en-GB" sz="2000" dirty="0" err="1"/>
              <a:t>deilliannau</a:t>
            </a:r>
            <a:r>
              <a:rPr lang="en-GB" sz="2000" dirty="0"/>
              <a:t> </a:t>
            </a:r>
            <a:r>
              <a:rPr lang="en-GB" sz="2000" dirty="0" err="1"/>
              <a:t>dysgu</a:t>
            </a:r>
            <a:endParaRPr lang="en-GB" sz="2000" dirty="0"/>
          </a:p>
          <a:p>
            <a:r>
              <a:rPr lang="en-GB" sz="2000" dirty="0" err="1"/>
              <a:t>Nid</a:t>
            </a:r>
            <a:r>
              <a:rPr lang="en-GB" sz="2000" dirty="0"/>
              <a:t> </a:t>
            </a:r>
            <a:r>
              <a:rPr lang="en-GB" sz="2000" dirty="0" err="1"/>
              <a:t>oes</a:t>
            </a:r>
            <a:r>
              <a:rPr lang="en-GB" sz="2000" dirty="0"/>
              <a:t> </a:t>
            </a:r>
            <a:r>
              <a:rPr lang="en-GB" sz="2000" dirty="0" err="1"/>
              <a:t>rhaid</a:t>
            </a:r>
            <a:r>
              <a:rPr lang="en-GB" sz="2000" dirty="0"/>
              <a:t> </a:t>
            </a:r>
            <a:r>
              <a:rPr lang="en-GB" sz="2000" dirty="0" err="1"/>
              <a:t>rhannu</a:t>
            </a:r>
            <a:r>
              <a:rPr lang="en-GB" sz="2000" dirty="0"/>
              <a:t> </a:t>
            </a:r>
            <a:r>
              <a:rPr lang="en-GB" sz="2000" dirty="0" err="1"/>
              <a:t>deilliannau</a:t>
            </a:r>
            <a:r>
              <a:rPr lang="en-GB" sz="2000" dirty="0"/>
              <a:t> </a:t>
            </a:r>
            <a:r>
              <a:rPr lang="en-GB" sz="2000" dirty="0" err="1"/>
              <a:t>dysgu</a:t>
            </a:r>
            <a:r>
              <a:rPr lang="en-GB" sz="2000" dirty="0"/>
              <a:t>. </a:t>
            </a:r>
            <a:r>
              <a:rPr lang="en-GB" sz="2000" dirty="0" err="1"/>
              <a:t>Gellir</a:t>
            </a:r>
            <a:r>
              <a:rPr lang="en-GB" sz="2000" dirty="0"/>
              <a:t> </a:t>
            </a:r>
            <a:r>
              <a:rPr lang="en-GB" sz="2000" dirty="0" err="1"/>
              <a:t>annog</a:t>
            </a:r>
            <a:r>
              <a:rPr lang="en-GB" sz="2000" dirty="0"/>
              <a:t> y </a:t>
            </a:r>
            <a:r>
              <a:rPr lang="en-GB" sz="2000" dirty="0" err="1"/>
              <a:t>disgyblion</a:t>
            </a:r>
            <a:r>
              <a:rPr lang="en-GB" sz="2000" dirty="0"/>
              <a:t> </a:t>
            </a:r>
            <a:r>
              <a:rPr lang="en-GB" sz="2000" dirty="0" err="1"/>
              <a:t>i</a:t>
            </a:r>
            <a:r>
              <a:rPr lang="en-GB" sz="2000" dirty="0"/>
              <a:t> </a:t>
            </a:r>
            <a:r>
              <a:rPr lang="en-GB" sz="2000" dirty="0" err="1"/>
              <a:t>ddyfalu</a:t>
            </a:r>
            <a:r>
              <a:rPr lang="en-GB" sz="2000" dirty="0"/>
              <a:t> </a:t>
            </a:r>
            <a:r>
              <a:rPr lang="en-GB" sz="2000" dirty="0" err="1"/>
              <a:t>beth</a:t>
            </a:r>
            <a:r>
              <a:rPr lang="en-GB" sz="2000" dirty="0"/>
              <a:t> </a:t>
            </a:r>
            <a:r>
              <a:rPr lang="en-GB" sz="2000" dirty="0" err="1"/>
              <a:t>oeddynt</a:t>
            </a:r>
            <a:r>
              <a:rPr lang="en-GB" sz="2000" dirty="0"/>
              <a:t> </a:t>
            </a:r>
            <a:r>
              <a:rPr lang="en-GB" sz="2000" dirty="0" err="1"/>
              <a:t>ar</a:t>
            </a:r>
            <a:r>
              <a:rPr lang="en-GB" sz="2000" dirty="0"/>
              <a:t> </a:t>
            </a:r>
            <a:r>
              <a:rPr lang="en-GB" sz="2000" dirty="0" err="1"/>
              <a:t>ddiwedd</a:t>
            </a:r>
            <a:r>
              <a:rPr lang="en-GB" sz="2000" dirty="0"/>
              <a:t> y </a:t>
            </a:r>
            <a:r>
              <a:rPr lang="en-GB" sz="2000" dirty="0" err="1"/>
              <a:t>sesiwn</a:t>
            </a:r>
            <a:r>
              <a:rPr lang="en-GB" sz="2000" dirty="0"/>
              <a:t> 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28388" y="2160589"/>
            <a:ext cx="4939858" cy="4434175"/>
          </a:xfrm>
        </p:spPr>
        <p:txBody>
          <a:bodyPr>
            <a:noAutofit/>
          </a:bodyPr>
          <a:lstStyle/>
          <a:p>
            <a:r>
              <a:rPr lang="en-GB" sz="2000" dirty="0"/>
              <a:t>What teachers would like pupils to learn by the end of a session</a:t>
            </a:r>
          </a:p>
          <a:p>
            <a:r>
              <a:rPr lang="en-GB" sz="2000" dirty="0"/>
              <a:t>Knowledge and understanding, concepts, skills, values and attitudes.</a:t>
            </a:r>
          </a:p>
          <a:p>
            <a:r>
              <a:rPr lang="en-GB" sz="2000" dirty="0"/>
              <a:t>SMART – Specific, measurable, achievable, realistic, time-related</a:t>
            </a:r>
          </a:p>
          <a:p>
            <a:r>
              <a:rPr lang="en-GB" sz="2000" dirty="0"/>
              <a:t>Pupils can record learning objectives</a:t>
            </a:r>
          </a:p>
          <a:p>
            <a:r>
              <a:rPr lang="en-GB" sz="2000" dirty="0"/>
              <a:t>Teachers may choose not to share learning objectives but get the class to suggest what they were by the end of the lesson.</a:t>
            </a: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4890052" y="-48054"/>
            <a:ext cx="184731" cy="36933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304800" y="310262"/>
            <a:ext cx="184731" cy="446276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</a:b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8" name="Picture 7" descr="Arrow&#10;&#10;Description automatically generated with medium confidence">
            <a:extLst>
              <a:ext uri="{FF2B5EF4-FFF2-40B4-BE49-F238E27FC236}">
                <a16:creationId xmlns:a16="http://schemas.microsoft.com/office/drawing/2014/main" id="{997EC4E5-F273-4076-B86B-32B30F76FFE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6387857" y="305841"/>
            <a:ext cx="1854748" cy="1854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90483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/>
              <a:t>Dysgu</a:t>
            </a:r>
            <a:r>
              <a:rPr lang="en-GB" dirty="0"/>
              <a:t> ac </a:t>
            </a:r>
            <a:r>
              <a:rPr lang="en-GB" dirty="0" err="1"/>
              <a:t>addysgu</a:t>
            </a:r>
            <a:r>
              <a:rPr lang="en-GB" dirty="0"/>
              <a:t> </a:t>
            </a:r>
            <a:br>
              <a:rPr lang="en-GB" dirty="0"/>
            </a:br>
            <a:r>
              <a:rPr lang="en-GB" dirty="0"/>
              <a:t>Learning and teaching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0684" y="2241972"/>
            <a:ext cx="4240685" cy="4463627"/>
          </a:xfrm>
        </p:spPr>
        <p:txBody>
          <a:bodyPr>
            <a:normAutofit fontScale="92500" lnSpcReduction="10000"/>
          </a:bodyPr>
          <a:lstStyle/>
          <a:p>
            <a:r>
              <a:rPr lang="en-GB" dirty="0" err="1"/>
              <a:t>Anelwch</a:t>
            </a:r>
            <a:r>
              <a:rPr lang="en-GB" dirty="0"/>
              <a:t> at </a:t>
            </a:r>
            <a:r>
              <a:rPr lang="en-GB" dirty="0" err="1"/>
              <a:t>gynnwys</a:t>
            </a:r>
            <a:r>
              <a:rPr lang="en-GB" dirty="0"/>
              <a:t> </a:t>
            </a:r>
            <a:r>
              <a:rPr lang="en-GB" dirty="0" err="1"/>
              <a:t>amrediad</a:t>
            </a:r>
            <a:r>
              <a:rPr lang="en-GB" dirty="0"/>
              <a:t> o </a:t>
            </a:r>
            <a:r>
              <a:rPr lang="en-GB" dirty="0" err="1"/>
              <a:t>weithgareddau</a:t>
            </a:r>
            <a:r>
              <a:rPr lang="en-GB" dirty="0"/>
              <a:t> </a:t>
            </a:r>
            <a:r>
              <a:rPr lang="en-GB" dirty="0" err="1"/>
              <a:t>e.e</a:t>
            </a:r>
            <a:r>
              <a:rPr lang="en-GB" dirty="0"/>
              <a:t>.</a:t>
            </a:r>
          </a:p>
          <a:p>
            <a:r>
              <a:rPr lang="en-GB" dirty="0" err="1"/>
              <a:t>Darllen</a:t>
            </a:r>
            <a:r>
              <a:rPr lang="en-GB" dirty="0"/>
              <a:t> ac </a:t>
            </a:r>
            <a:r>
              <a:rPr lang="en-GB" dirty="0" err="1"/>
              <a:t>ysgrifennu</a:t>
            </a:r>
            <a:endParaRPr lang="en-GB" dirty="0"/>
          </a:p>
          <a:p>
            <a:r>
              <a:rPr lang="en-GB" dirty="0" err="1"/>
              <a:t>Ymchwiliadau</a:t>
            </a:r>
            <a:endParaRPr lang="en-GB" dirty="0"/>
          </a:p>
          <a:p>
            <a:r>
              <a:rPr lang="en-GB" dirty="0" err="1"/>
              <a:t>Gêmau</a:t>
            </a:r>
            <a:endParaRPr lang="en-GB" dirty="0"/>
          </a:p>
          <a:p>
            <a:r>
              <a:rPr lang="en-GB" dirty="0" err="1"/>
              <a:t>Dadl</a:t>
            </a:r>
            <a:endParaRPr lang="en-GB" dirty="0"/>
          </a:p>
          <a:p>
            <a:r>
              <a:rPr lang="en-GB" dirty="0" err="1"/>
              <a:t>Gwrando</a:t>
            </a:r>
            <a:endParaRPr lang="en-GB" dirty="0"/>
          </a:p>
          <a:p>
            <a:r>
              <a:rPr lang="en-GB" dirty="0" err="1"/>
              <a:t>Trafodaeth</a:t>
            </a:r>
            <a:endParaRPr lang="en-GB" dirty="0"/>
          </a:p>
          <a:p>
            <a:r>
              <a:rPr lang="en-GB" dirty="0" err="1"/>
              <a:t>Dylunio</a:t>
            </a:r>
            <a:r>
              <a:rPr lang="en-GB" dirty="0"/>
              <a:t> a </a:t>
            </a:r>
            <a:r>
              <a:rPr lang="en-GB" dirty="0" err="1"/>
              <a:t>gwneud</a:t>
            </a:r>
            <a:r>
              <a:rPr lang="en-GB" dirty="0"/>
              <a:t> </a:t>
            </a:r>
            <a:r>
              <a:rPr lang="en-GB" dirty="0" err="1"/>
              <a:t>pethau</a:t>
            </a:r>
            <a:endParaRPr lang="en-GB" dirty="0"/>
          </a:p>
          <a:p>
            <a:r>
              <a:rPr lang="en-GB" dirty="0"/>
              <a:t>Drama</a:t>
            </a:r>
          </a:p>
          <a:p>
            <a:r>
              <a:rPr lang="en-GB" dirty="0" err="1"/>
              <a:t>Celf</a:t>
            </a:r>
            <a:r>
              <a:rPr lang="en-GB" dirty="0"/>
              <a:t> </a:t>
            </a:r>
          </a:p>
          <a:p>
            <a:r>
              <a:rPr lang="en-GB" dirty="0" err="1"/>
              <a:t>Cyfansoddi</a:t>
            </a:r>
            <a:r>
              <a:rPr lang="en-GB" dirty="0"/>
              <a:t> a </a:t>
            </a:r>
            <a:r>
              <a:rPr lang="en-GB" dirty="0" err="1"/>
              <a:t>pherfformio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9622" y="2056015"/>
            <a:ext cx="5046015" cy="4351107"/>
          </a:xfrm>
        </p:spPr>
        <p:txBody>
          <a:bodyPr>
            <a:noAutofit/>
          </a:bodyPr>
          <a:lstStyle/>
          <a:p>
            <a:r>
              <a:rPr lang="en-GB" dirty="0"/>
              <a:t>Aim to include a range of activities e.g.</a:t>
            </a:r>
          </a:p>
          <a:p>
            <a:r>
              <a:rPr lang="en-GB" dirty="0"/>
              <a:t>Reading and writing</a:t>
            </a:r>
          </a:p>
          <a:p>
            <a:r>
              <a:rPr lang="en-GB" dirty="0"/>
              <a:t>Investigations</a:t>
            </a:r>
          </a:p>
          <a:p>
            <a:r>
              <a:rPr lang="en-GB" dirty="0"/>
              <a:t>Games</a:t>
            </a:r>
          </a:p>
          <a:p>
            <a:r>
              <a:rPr lang="en-GB" dirty="0"/>
              <a:t>Debate</a:t>
            </a:r>
          </a:p>
          <a:p>
            <a:r>
              <a:rPr lang="en-GB" dirty="0"/>
              <a:t>Listening</a:t>
            </a:r>
          </a:p>
          <a:p>
            <a:r>
              <a:rPr lang="en-GB" dirty="0"/>
              <a:t>Discussing</a:t>
            </a:r>
          </a:p>
          <a:p>
            <a:r>
              <a:rPr lang="en-GB" dirty="0"/>
              <a:t>Designing and making things</a:t>
            </a:r>
          </a:p>
          <a:p>
            <a:r>
              <a:rPr lang="en-GB" dirty="0"/>
              <a:t>Drama</a:t>
            </a:r>
          </a:p>
          <a:p>
            <a:r>
              <a:rPr lang="en-GB" dirty="0"/>
              <a:t>Art work</a:t>
            </a:r>
          </a:p>
          <a:p>
            <a:r>
              <a:rPr lang="en-GB" dirty="0"/>
              <a:t>Composition and performance</a:t>
            </a:r>
          </a:p>
        </p:txBody>
      </p:sp>
      <p:pic>
        <p:nvPicPr>
          <p:cNvPr id="6" name="Picture 5" descr="A picture containing clipart&#10;&#10;Description automatically generated">
            <a:extLst>
              <a:ext uri="{FF2B5EF4-FFF2-40B4-BE49-F238E27FC236}">
                <a16:creationId xmlns:a16="http://schemas.microsoft.com/office/drawing/2014/main" id="{D99533D4-1DAD-4A94-AED5-38EA9CB633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6239721" y="131965"/>
            <a:ext cx="2381250" cy="1924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3817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723" y="291870"/>
            <a:ext cx="8596668" cy="1320800"/>
          </a:xfrm>
        </p:spPr>
        <p:txBody>
          <a:bodyPr>
            <a:normAutofit fontScale="90000"/>
          </a:bodyPr>
          <a:lstStyle/>
          <a:p>
            <a:r>
              <a:rPr lang="en-GB" dirty="0" err="1"/>
              <a:t>Dysgu</a:t>
            </a:r>
            <a:r>
              <a:rPr lang="en-GB" dirty="0"/>
              <a:t> ac </a:t>
            </a:r>
            <a:r>
              <a:rPr lang="en-GB" dirty="0" err="1"/>
              <a:t>addysgu</a:t>
            </a:r>
            <a:r>
              <a:rPr lang="en-GB" dirty="0"/>
              <a:t> </a:t>
            </a:r>
            <a:br>
              <a:rPr lang="en-GB" dirty="0"/>
            </a:br>
            <a:r>
              <a:rPr lang="en-GB" dirty="0"/>
              <a:t>Learning and teaching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15142" y="1612670"/>
            <a:ext cx="4599709" cy="5037512"/>
          </a:xfrm>
        </p:spPr>
        <p:txBody>
          <a:bodyPr>
            <a:noAutofit/>
          </a:bodyPr>
          <a:lstStyle/>
          <a:p>
            <a:r>
              <a:rPr lang="en-GB" sz="2000" dirty="0"/>
              <a:t>Nod </a:t>
            </a:r>
            <a:r>
              <a:rPr lang="en-GB" sz="2000" dirty="0" err="1"/>
              <a:t>sylfaenol</a:t>
            </a:r>
            <a:r>
              <a:rPr lang="en-GB" sz="2000" dirty="0"/>
              <a:t> </a:t>
            </a:r>
            <a:r>
              <a:rPr lang="en-GB" sz="2000" dirty="0" err="1"/>
              <a:t>addysg</a:t>
            </a:r>
            <a:r>
              <a:rPr lang="en-GB" sz="2000" dirty="0"/>
              <a:t> – </a:t>
            </a:r>
            <a:r>
              <a:rPr lang="en-GB" sz="2000" dirty="0" err="1"/>
              <a:t>annog</a:t>
            </a:r>
            <a:r>
              <a:rPr lang="en-GB" sz="2000" dirty="0"/>
              <a:t> </a:t>
            </a:r>
            <a:r>
              <a:rPr lang="en-GB" sz="2000" dirty="0" err="1"/>
              <a:t>dysgwyr</a:t>
            </a:r>
            <a:r>
              <a:rPr lang="en-GB" sz="2000" dirty="0"/>
              <a:t> </a:t>
            </a:r>
            <a:r>
              <a:rPr lang="en-GB" sz="2000" dirty="0" err="1"/>
              <a:t>annibynnol</a:t>
            </a:r>
            <a:endParaRPr lang="en-GB" sz="2000" dirty="0"/>
          </a:p>
          <a:p>
            <a:r>
              <a:rPr lang="en-GB" sz="2000" dirty="0" err="1"/>
              <a:t>Rhoi</a:t>
            </a:r>
            <a:r>
              <a:rPr lang="en-GB" sz="2000" dirty="0"/>
              <a:t> </a:t>
            </a:r>
            <a:r>
              <a:rPr lang="en-GB" sz="2000" dirty="0" err="1"/>
              <a:t>cyfle</a:t>
            </a:r>
            <a:r>
              <a:rPr lang="en-GB" sz="2000" dirty="0"/>
              <a:t> </a:t>
            </a:r>
            <a:r>
              <a:rPr lang="en-GB" sz="2000" dirty="0" err="1"/>
              <a:t>i</a:t>
            </a:r>
            <a:r>
              <a:rPr lang="en-GB" sz="2000" dirty="0"/>
              <a:t> </a:t>
            </a:r>
            <a:r>
              <a:rPr lang="en-GB" sz="2000" dirty="0" err="1"/>
              <a:t>blant</a:t>
            </a:r>
            <a:r>
              <a:rPr lang="en-GB" sz="2000" dirty="0"/>
              <a:t> </a:t>
            </a:r>
            <a:r>
              <a:rPr lang="en-GB" sz="2000" dirty="0" err="1"/>
              <a:t>gynllunio</a:t>
            </a:r>
            <a:r>
              <a:rPr lang="en-GB" sz="2000" dirty="0"/>
              <a:t> </a:t>
            </a:r>
            <a:r>
              <a:rPr lang="en-GB" sz="2000" dirty="0" err="1"/>
              <a:t>rhai</a:t>
            </a:r>
            <a:r>
              <a:rPr lang="en-GB" sz="2000" dirty="0"/>
              <a:t>  </a:t>
            </a:r>
            <a:r>
              <a:rPr lang="en-GB" sz="2000" dirty="0" err="1"/>
              <a:t>gweithgareddau</a:t>
            </a:r>
            <a:r>
              <a:rPr lang="en-GB" sz="2000" dirty="0"/>
              <a:t> </a:t>
            </a:r>
            <a:r>
              <a:rPr lang="en-GB" sz="2000" dirty="0" err="1"/>
              <a:t>eu</a:t>
            </a:r>
            <a:r>
              <a:rPr lang="en-GB" sz="2000" dirty="0"/>
              <a:t> </a:t>
            </a:r>
            <a:r>
              <a:rPr lang="en-GB" sz="2000" dirty="0" err="1"/>
              <a:t>hunain</a:t>
            </a:r>
            <a:endParaRPr lang="en-GB" sz="2000" dirty="0"/>
          </a:p>
          <a:p>
            <a:r>
              <a:rPr lang="en-GB" sz="2000" dirty="0" err="1"/>
              <a:t>Rhoi</a:t>
            </a:r>
            <a:r>
              <a:rPr lang="en-GB" sz="2000" dirty="0"/>
              <a:t> ‘</a:t>
            </a:r>
            <a:r>
              <a:rPr lang="en-GB" sz="2000" dirty="0" err="1"/>
              <a:t>bwrdd</a:t>
            </a:r>
            <a:r>
              <a:rPr lang="en-GB" sz="2000" dirty="0"/>
              <a:t> </a:t>
            </a:r>
            <a:r>
              <a:rPr lang="en-GB" sz="2000" dirty="0" err="1"/>
              <a:t>cynllunio</a:t>
            </a:r>
            <a:r>
              <a:rPr lang="en-GB" sz="2000" dirty="0"/>
              <a:t>’ </a:t>
            </a:r>
            <a:r>
              <a:rPr lang="en-GB" sz="2000" dirty="0" err="1"/>
              <a:t>i</a:t>
            </a:r>
            <a:r>
              <a:rPr lang="en-GB" sz="2000" dirty="0"/>
              <a:t> </a:t>
            </a:r>
            <a:r>
              <a:rPr lang="en-GB" sz="2000" dirty="0" err="1"/>
              <a:t>ddisgyblion</a:t>
            </a:r>
            <a:endParaRPr lang="en-GB" sz="2000" dirty="0"/>
          </a:p>
          <a:p>
            <a:r>
              <a:rPr lang="en-GB" sz="2000" dirty="0" err="1"/>
              <a:t>Defnyddio</a:t>
            </a:r>
            <a:r>
              <a:rPr lang="en-GB" sz="2000" dirty="0"/>
              <a:t> </a:t>
            </a:r>
            <a:r>
              <a:rPr lang="en-GB" sz="2000" dirty="0" err="1"/>
              <a:t>ystod</a:t>
            </a:r>
            <a:r>
              <a:rPr lang="en-GB" sz="2000" dirty="0"/>
              <a:t> o </a:t>
            </a:r>
            <a:r>
              <a:rPr lang="en-GB" sz="2000" dirty="0" err="1"/>
              <a:t>ddeunydd</a:t>
            </a:r>
            <a:r>
              <a:rPr lang="en-GB" sz="2000" dirty="0"/>
              <a:t> </a:t>
            </a:r>
            <a:r>
              <a:rPr lang="en-GB" sz="2000" dirty="0" err="1"/>
              <a:t>gweledol</a:t>
            </a:r>
            <a:endParaRPr lang="en-GB" sz="2000" dirty="0"/>
          </a:p>
          <a:p>
            <a:r>
              <a:rPr lang="en-GB" sz="2000" dirty="0" err="1"/>
              <a:t>Tiwtora</a:t>
            </a:r>
            <a:r>
              <a:rPr lang="en-GB" sz="2000" dirty="0"/>
              <a:t> </a:t>
            </a:r>
            <a:r>
              <a:rPr lang="en-GB" sz="2000" dirty="0" err="1"/>
              <a:t>cyfoed</a:t>
            </a:r>
            <a:endParaRPr lang="en-GB" sz="2000" dirty="0"/>
          </a:p>
          <a:p>
            <a:r>
              <a:rPr lang="en-GB" sz="2000" dirty="0" err="1"/>
              <a:t>Tasgau</a:t>
            </a:r>
            <a:r>
              <a:rPr lang="en-GB" sz="2000" dirty="0"/>
              <a:t> a </a:t>
            </a:r>
            <a:r>
              <a:rPr lang="en-GB" sz="2000" dirty="0" err="1"/>
              <a:t>chwestiynau</a:t>
            </a:r>
            <a:r>
              <a:rPr lang="en-GB" sz="2000" dirty="0"/>
              <a:t> </a:t>
            </a:r>
            <a:r>
              <a:rPr lang="en-GB" sz="2000" dirty="0" err="1"/>
              <a:t>agored</a:t>
            </a:r>
            <a:endParaRPr lang="en-GB" sz="2000" dirty="0"/>
          </a:p>
          <a:p>
            <a:r>
              <a:rPr lang="en-GB" sz="2000" dirty="0" err="1"/>
              <a:t>Gadael</a:t>
            </a:r>
            <a:r>
              <a:rPr lang="en-GB" sz="2000" dirty="0"/>
              <a:t> </a:t>
            </a:r>
            <a:r>
              <a:rPr lang="en-GB" sz="2000" dirty="0" err="1"/>
              <a:t>i</a:t>
            </a:r>
            <a:r>
              <a:rPr lang="en-GB" sz="2000" dirty="0"/>
              <a:t> </a:t>
            </a:r>
            <a:r>
              <a:rPr lang="en-GB" sz="2000" dirty="0" err="1"/>
              <a:t>ddisgyblion</a:t>
            </a:r>
            <a:r>
              <a:rPr lang="en-GB" sz="2000" dirty="0"/>
              <a:t> </a:t>
            </a:r>
            <a:r>
              <a:rPr lang="en-GB" sz="2000" dirty="0" err="1"/>
              <a:t>ddefnyddio</a:t>
            </a:r>
            <a:r>
              <a:rPr lang="en-GB" sz="2000" dirty="0"/>
              <a:t> a </a:t>
            </a:r>
            <a:r>
              <a:rPr lang="en-GB" sz="2000" dirty="0" err="1"/>
              <a:t>rheoli</a:t>
            </a:r>
            <a:r>
              <a:rPr lang="en-GB" sz="2000" dirty="0"/>
              <a:t> </a:t>
            </a:r>
            <a:r>
              <a:rPr lang="en-GB" sz="2000" dirty="0" err="1"/>
              <a:t>adnoddau</a:t>
            </a:r>
            <a:endParaRPr lang="en-GB" sz="2000" dirty="0"/>
          </a:p>
          <a:p>
            <a:r>
              <a:rPr lang="en-GB" sz="2000" dirty="0"/>
              <a:t>Hunan-</a:t>
            </a:r>
            <a:r>
              <a:rPr lang="en-GB" sz="2000" dirty="0" err="1"/>
              <a:t>asesu</a:t>
            </a:r>
            <a:r>
              <a:rPr lang="en-GB" sz="2000" dirty="0"/>
              <a:t> ac </a:t>
            </a:r>
            <a:r>
              <a:rPr lang="en-GB" sz="2000" dirty="0" err="1"/>
              <a:t>asesu</a:t>
            </a:r>
            <a:r>
              <a:rPr lang="en-GB" sz="2000" dirty="0"/>
              <a:t> </a:t>
            </a:r>
            <a:r>
              <a:rPr lang="en-GB" sz="2000" dirty="0" err="1"/>
              <a:t>cyfoed</a:t>
            </a:r>
            <a:endParaRPr lang="en-GB" sz="20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51418" y="1612670"/>
            <a:ext cx="4802175" cy="4528446"/>
          </a:xfrm>
        </p:spPr>
        <p:txBody>
          <a:bodyPr>
            <a:noAutofit/>
          </a:bodyPr>
          <a:lstStyle/>
          <a:p>
            <a:r>
              <a:rPr lang="en-GB" sz="2000" dirty="0"/>
              <a:t>Fundamental aim of education – promote independent learning</a:t>
            </a:r>
          </a:p>
          <a:p>
            <a:r>
              <a:rPr lang="en-GB" sz="2000" dirty="0"/>
              <a:t>Allow children opportunities to plan some activities themselves</a:t>
            </a:r>
          </a:p>
          <a:p>
            <a:r>
              <a:rPr lang="en-GB" sz="2000" dirty="0"/>
              <a:t>Give children a ‘planning board’</a:t>
            </a:r>
          </a:p>
          <a:p>
            <a:r>
              <a:rPr lang="en-GB" sz="2000" dirty="0"/>
              <a:t>Use a variety of visual prompts </a:t>
            </a:r>
          </a:p>
          <a:p>
            <a:r>
              <a:rPr lang="en-GB" sz="2000" dirty="0"/>
              <a:t>Peer tutoring</a:t>
            </a:r>
          </a:p>
          <a:p>
            <a:r>
              <a:rPr lang="en-GB" sz="2000" dirty="0"/>
              <a:t>Open-ended tasks and questions</a:t>
            </a:r>
          </a:p>
          <a:p>
            <a:r>
              <a:rPr lang="en-GB" sz="2000" dirty="0"/>
              <a:t>Allow children to use and manage resources</a:t>
            </a:r>
          </a:p>
          <a:p>
            <a:r>
              <a:rPr lang="en-GB" sz="2000" dirty="0"/>
              <a:t>Peer and self- assessment</a:t>
            </a:r>
          </a:p>
        </p:txBody>
      </p:sp>
      <p:pic>
        <p:nvPicPr>
          <p:cNvPr id="6" name="Picture 5" descr="A group of children sitting around a table playing a board game&#10;&#10;Description automatically generated with medium confidence">
            <a:extLst>
              <a:ext uri="{FF2B5EF4-FFF2-40B4-BE49-F238E27FC236}">
                <a16:creationId xmlns:a16="http://schemas.microsoft.com/office/drawing/2014/main" id="{FEB3D754-FE68-4DBF-8290-FA3984EE24B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6711814" y="224136"/>
            <a:ext cx="2281382" cy="132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18841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697654" y="1488613"/>
            <a:ext cx="8596668" cy="3880773"/>
          </a:xfrm>
        </p:spPr>
        <p:txBody>
          <a:bodyPr/>
          <a:lstStyle/>
          <a:p>
            <a:r>
              <a:rPr lang="en-GB" sz="4800" dirty="0"/>
              <a:t>‘If a child does not learn the way you teach, then teach him the way he learns’ </a:t>
            </a:r>
          </a:p>
          <a:p>
            <a:pPr marL="0" indent="0">
              <a:buNone/>
            </a:pPr>
            <a:r>
              <a:rPr lang="en-GB" dirty="0"/>
              <a:t>(</a:t>
            </a:r>
            <a:r>
              <a:rPr lang="en-GB" dirty="0" err="1"/>
              <a:t>Chasty</a:t>
            </a:r>
            <a:r>
              <a:rPr lang="en-GB" dirty="0"/>
              <a:t>, 1997 </a:t>
            </a:r>
            <a:r>
              <a:rPr lang="en-GB" i="1" dirty="0"/>
              <a:t>cited in </a:t>
            </a:r>
            <a:r>
              <a:rPr lang="en-GB" dirty="0" err="1"/>
              <a:t>Grigg</a:t>
            </a:r>
            <a:r>
              <a:rPr lang="en-GB" dirty="0"/>
              <a:t>, 2015)</a:t>
            </a:r>
          </a:p>
        </p:txBody>
      </p:sp>
      <p:pic>
        <p:nvPicPr>
          <p:cNvPr id="3" name="Picture 2" descr="Shape&#10;&#10;Description automatically generated">
            <a:extLst>
              <a:ext uri="{FF2B5EF4-FFF2-40B4-BE49-F238E27FC236}">
                <a16:creationId xmlns:a16="http://schemas.microsoft.com/office/drawing/2014/main" id="{31A37632-C814-4F0B-8C34-C1F0A361B54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7942130" y="3926048"/>
            <a:ext cx="2172938" cy="2931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50483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Model </a:t>
            </a:r>
            <a:r>
              <a:rPr lang="en-GB" dirty="0" err="1"/>
              <a:t>gynllunio</a:t>
            </a:r>
            <a:r>
              <a:rPr lang="en-GB" dirty="0"/>
              <a:t> </a:t>
            </a:r>
            <a:r>
              <a:rPr lang="en-GB" dirty="0" err="1"/>
              <a:t>gwersi</a:t>
            </a:r>
            <a:r>
              <a:rPr lang="en-GB" dirty="0"/>
              <a:t> Madeline Hunter</a:t>
            </a:r>
            <a:br>
              <a:rPr lang="en-GB" dirty="0"/>
            </a:br>
            <a:r>
              <a:rPr lang="en-GB" dirty="0"/>
              <a:t>Madeline Hunter’s model of lesson planning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677334" y="2160588"/>
            <a:ext cx="4184035" cy="4374435"/>
          </a:xfrm>
        </p:spPr>
        <p:txBody>
          <a:bodyPr>
            <a:normAutofit/>
          </a:bodyPr>
          <a:lstStyle/>
          <a:p>
            <a:r>
              <a:rPr lang="en-GB" sz="2400" dirty="0" err="1"/>
              <a:t>Creu</a:t>
            </a:r>
            <a:r>
              <a:rPr lang="en-GB" sz="2400" dirty="0"/>
              <a:t> </a:t>
            </a:r>
            <a:r>
              <a:rPr lang="en-GB" sz="2400" dirty="0" err="1"/>
              <a:t>diddordeb</a:t>
            </a:r>
            <a:endParaRPr lang="en-GB" sz="2400" dirty="0"/>
          </a:p>
          <a:p>
            <a:r>
              <a:rPr lang="en-GB" sz="2400" dirty="0"/>
              <a:t>Nod</a:t>
            </a:r>
          </a:p>
          <a:p>
            <a:r>
              <a:rPr lang="en-GB" sz="2400" dirty="0" err="1"/>
              <a:t>Mewnbwn</a:t>
            </a:r>
            <a:endParaRPr lang="en-GB" sz="2400" dirty="0"/>
          </a:p>
          <a:p>
            <a:r>
              <a:rPr lang="en-GB" sz="2400" dirty="0" err="1"/>
              <a:t>Modelu</a:t>
            </a:r>
            <a:endParaRPr lang="en-GB" sz="2400" dirty="0"/>
          </a:p>
          <a:p>
            <a:r>
              <a:rPr lang="en-GB" sz="2400" dirty="0" err="1"/>
              <a:t>Sicrhau</a:t>
            </a:r>
            <a:r>
              <a:rPr lang="en-GB" sz="2400" dirty="0"/>
              <a:t> </a:t>
            </a:r>
            <a:r>
              <a:rPr lang="en-GB" sz="2400" dirty="0" err="1"/>
              <a:t>dealltwriaeth</a:t>
            </a:r>
            <a:endParaRPr lang="en-GB" sz="2400" dirty="0"/>
          </a:p>
          <a:p>
            <a:r>
              <a:rPr lang="en-GB" sz="2400" dirty="0" err="1"/>
              <a:t>Arwain</a:t>
            </a:r>
            <a:r>
              <a:rPr lang="en-GB" sz="2400" dirty="0"/>
              <a:t> </a:t>
            </a:r>
            <a:r>
              <a:rPr lang="en-GB" sz="2400" dirty="0" err="1"/>
              <a:t>ymarfer</a:t>
            </a:r>
            <a:endParaRPr lang="en-GB" sz="2400" dirty="0"/>
          </a:p>
          <a:p>
            <a:r>
              <a:rPr lang="en-GB" sz="2400" dirty="0" err="1"/>
              <a:t>Ymarfer</a:t>
            </a:r>
            <a:r>
              <a:rPr lang="en-GB" sz="2400" dirty="0"/>
              <a:t> </a:t>
            </a:r>
            <a:r>
              <a:rPr lang="en-GB" sz="2400" dirty="0" err="1"/>
              <a:t>annibynnol</a:t>
            </a:r>
            <a:endParaRPr lang="en-GB" sz="2400" dirty="0"/>
          </a:p>
          <a:p>
            <a:r>
              <a:rPr lang="en-GB" sz="2400" dirty="0" err="1"/>
              <a:t>Diweddglo</a:t>
            </a:r>
            <a:endParaRPr lang="en-GB" sz="2400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4600938"/>
          </a:xfrm>
        </p:spPr>
        <p:txBody>
          <a:bodyPr/>
          <a:lstStyle/>
          <a:p>
            <a:r>
              <a:rPr lang="en-GB" sz="2400" dirty="0"/>
              <a:t>Anticipatory set</a:t>
            </a:r>
          </a:p>
          <a:p>
            <a:r>
              <a:rPr lang="en-GB" sz="2400" dirty="0"/>
              <a:t>Objectives</a:t>
            </a:r>
          </a:p>
          <a:p>
            <a:r>
              <a:rPr lang="en-GB" sz="2400" dirty="0"/>
              <a:t>Input</a:t>
            </a:r>
          </a:p>
          <a:p>
            <a:r>
              <a:rPr lang="en-GB" sz="2400" dirty="0"/>
              <a:t>Model</a:t>
            </a:r>
          </a:p>
          <a:p>
            <a:r>
              <a:rPr lang="en-GB" sz="2400" dirty="0"/>
              <a:t>Check for understanding</a:t>
            </a:r>
          </a:p>
          <a:p>
            <a:r>
              <a:rPr lang="en-GB" sz="2400" dirty="0"/>
              <a:t>Guided practice</a:t>
            </a:r>
          </a:p>
          <a:p>
            <a:r>
              <a:rPr lang="en-GB" sz="2400" dirty="0"/>
              <a:t>Independent practice</a:t>
            </a:r>
          </a:p>
          <a:p>
            <a:r>
              <a:rPr lang="en-GB" sz="2400" dirty="0"/>
              <a:t>Closure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492004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1232" y="291869"/>
            <a:ext cx="8596668" cy="1320800"/>
          </a:xfrm>
        </p:spPr>
        <p:txBody>
          <a:bodyPr/>
          <a:lstStyle/>
          <a:p>
            <a:r>
              <a:rPr lang="en-GB" dirty="0" err="1"/>
              <a:t>Strategaethau</a:t>
            </a:r>
            <a:r>
              <a:rPr lang="en-GB" dirty="0"/>
              <a:t> / Strategies 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78075" y="1751215"/>
            <a:ext cx="4437206" cy="3974262"/>
          </a:xfrm>
        </p:spPr>
        <p:txBody>
          <a:bodyPr>
            <a:noAutofit/>
          </a:bodyPr>
          <a:lstStyle/>
          <a:p>
            <a:r>
              <a:rPr lang="en-GB" sz="2400" dirty="0" err="1"/>
              <a:t>Gwybodaeth</a:t>
            </a:r>
            <a:r>
              <a:rPr lang="en-GB" sz="2400" dirty="0"/>
              <a:t> </a:t>
            </a:r>
            <a:r>
              <a:rPr lang="en-GB" sz="2400" dirty="0" err="1"/>
              <a:t>logistaidd</a:t>
            </a:r>
            <a:r>
              <a:rPr lang="en-GB" sz="2400" dirty="0"/>
              <a:t> – </a:t>
            </a:r>
            <a:r>
              <a:rPr lang="en-GB" sz="2400" dirty="0" err="1"/>
              <a:t>nifer</a:t>
            </a:r>
            <a:r>
              <a:rPr lang="en-GB" sz="2400" dirty="0"/>
              <a:t> y </a:t>
            </a:r>
            <a:r>
              <a:rPr lang="en-GB" sz="2400" dirty="0" err="1"/>
              <a:t>ddysgwyr</a:t>
            </a:r>
            <a:endParaRPr lang="en-GB" sz="2400" dirty="0"/>
          </a:p>
          <a:p>
            <a:r>
              <a:rPr lang="en-GB" sz="2400" dirty="0" err="1"/>
              <a:t>Anghenion</a:t>
            </a:r>
            <a:r>
              <a:rPr lang="en-GB" sz="2400" dirty="0"/>
              <a:t> </a:t>
            </a:r>
            <a:r>
              <a:rPr lang="en-GB" sz="2400" dirty="0" err="1"/>
              <a:t>dysgu</a:t>
            </a:r>
            <a:r>
              <a:rPr lang="en-GB" sz="2400" dirty="0"/>
              <a:t> </a:t>
            </a:r>
            <a:r>
              <a:rPr lang="en-GB" sz="2400" dirty="0" err="1"/>
              <a:t>ychwanegol</a:t>
            </a:r>
            <a:endParaRPr lang="en-GB" sz="2400" dirty="0"/>
          </a:p>
          <a:p>
            <a:r>
              <a:rPr lang="en-GB" sz="2400" dirty="0" err="1"/>
              <a:t>Natur</a:t>
            </a:r>
            <a:r>
              <a:rPr lang="en-GB" sz="2400" dirty="0"/>
              <a:t> y </a:t>
            </a:r>
            <a:r>
              <a:rPr lang="en-GB" sz="2400" dirty="0" err="1"/>
              <a:t>grwpiau</a:t>
            </a:r>
            <a:endParaRPr lang="en-GB" sz="2400" dirty="0"/>
          </a:p>
          <a:p>
            <a:r>
              <a:rPr lang="en-GB" sz="2400" dirty="0" err="1"/>
              <a:t>Amseriadau</a:t>
            </a:r>
            <a:endParaRPr lang="en-GB" sz="2400" dirty="0"/>
          </a:p>
          <a:p>
            <a:pPr lvl="1"/>
            <a:r>
              <a:rPr lang="en-GB" sz="2000" dirty="0" err="1"/>
              <a:t>Cyflwyniad</a:t>
            </a:r>
            <a:r>
              <a:rPr lang="en-GB" sz="2000" dirty="0"/>
              <a:t> – </a:t>
            </a:r>
            <a:r>
              <a:rPr lang="en-GB" sz="2000" dirty="0" err="1"/>
              <a:t>gweithgaredd</a:t>
            </a:r>
            <a:r>
              <a:rPr lang="en-GB" sz="2000" dirty="0"/>
              <a:t> </a:t>
            </a:r>
            <a:r>
              <a:rPr lang="en-GB" sz="2000" dirty="0" err="1"/>
              <a:t>dechreuol</a:t>
            </a:r>
            <a:r>
              <a:rPr lang="en-GB" sz="2000" dirty="0"/>
              <a:t>? (10 </a:t>
            </a:r>
            <a:r>
              <a:rPr lang="en-GB" sz="2000" dirty="0" err="1"/>
              <a:t>munud</a:t>
            </a:r>
            <a:r>
              <a:rPr lang="en-GB" sz="2000" dirty="0"/>
              <a:t>)</a:t>
            </a:r>
          </a:p>
          <a:p>
            <a:pPr lvl="1"/>
            <a:r>
              <a:rPr lang="en-GB" sz="2000" dirty="0" err="1"/>
              <a:t>Corff</a:t>
            </a:r>
            <a:r>
              <a:rPr lang="en-GB" sz="2000" dirty="0"/>
              <a:t> y </a:t>
            </a:r>
            <a:r>
              <a:rPr lang="en-GB" sz="2000" dirty="0" err="1"/>
              <a:t>wers</a:t>
            </a:r>
            <a:r>
              <a:rPr lang="en-GB" sz="2000" dirty="0"/>
              <a:t> (30 – 40 </a:t>
            </a:r>
            <a:r>
              <a:rPr lang="en-GB" sz="2000" dirty="0" err="1"/>
              <a:t>munud</a:t>
            </a:r>
            <a:r>
              <a:rPr lang="en-GB" sz="2000" dirty="0"/>
              <a:t>)</a:t>
            </a:r>
          </a:p>
          <a:p>
            <a:pPr lvl="1"/>
            <a:r>
              <a:rPr lang="en-GB" sz="2000" dirty="0" err="1"/>
              <a:t>Diweddglo</a:t>
            </a:r>
            <a:r>
              <a:rPr lang="en-GB" sz="2000" dirty="0"/>
              <a:t> (10 </a:t>
            </a:r>
            <a:r>
              <a:rPr lang="en-GB" sz="2000" dirty="0" err="1"/>
              <a:t>munud</a:t>
            </a:r>
            <a:r>
              <a:rPr lang="en-GB" sz="2000" dirty="0"/>
              <a:t>)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5089969" y="1612669"/>
            <a:ext cx="5372983" cy="4428693"/>
          </a:xfrm>
        </p:spPr>
        <p:txBody>
          <a:bodyPr>
            <a:normAutofit/>
          </a:bodyPr>
          <a:lstStyle/>
          <a:p>
            <a:r>
              <a:rPr lang="en-GB" sz="2400" dirty="0"/>
              <a:t>Logistical information – number of learners</a:t>
            </a:r>
          </a:p>
          <a:p>
            <a:r>
              <a:rPr lang="en-GB" sz="2400" dirty="0"/>
              <a:t>Additional learning needs</a:t>
            </a:r>
          </a:p>
          <a:p>
            <a:r>
              <a:rPr lang="en-GB" sz="2400" dirty="0"/>
              <a:t>Nature of groupings</a:t>
            </a:r>
          </a:p>
          <a:p>
            <a:r>
              <a:rPr lang="en-GB" sz="2400" dirty="0"/>
              <a:t>Lesson timings </a:t>
            </a:r>
          </a:p>
          <a:p>
            <a:pPr lvl="1"/>
            <a:r>
              <a:rPr lang="en-GB" sz="2000" dirty="0"/>
              <a:t>Introduction – starter activity? (10 minutes)</a:t>
            </a:r>
          </a:p>
          <a:p>
            <a:pPr lvl="1"/>
            <a:r>
              <a:rPr lang="en-GB" sz="2000" dirty="0"/>
              <a:t>Main body (30 -40 minutes)</a:t>
            </a:r>
          </a:p>
          <a:p>
            <a:pPr lvl="1"/>
            <a:r>
              <a:rPr lang="en-GB" sz="2000" dirty="0"/>
              <a:t>Plenary (10 minutes)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834387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94510" y="2225040"/>
            <a:ext cx="8883534" cy="233310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i="1" dirty="0" err="1"/>
              <a:t>Prif</a:t>
            </a:r>
            <a:r>
              <a:rPr lang="en-GB" b="1" i="1" dirty="0"/>
              <a:t> </a:t>
            </a:r>
            <a:r>
              <a:rPr lang="en-GB" b="1" i="1" dirty="0" err="1"/>
              <a:t>gorff</a:t>
            </a:r>
            <a:r>
              <a:rPr lang="en-GB" b="1" i="1" dirty="0"/>
              <a:t> y </a:t>
            </a:r>
            <a:r>
              <a:rPr lang="en-GB" b="1" i="1" dirty="0" err="1"/>
              <a:t>wers</a:t>
            </a:r>
            <a:endParaRPr lang="en-GB" b="1" i="1" dirty="0"/>
          </a:p>
          <a:p>
            <a:pPr algn="ctr"/>
            <a:r>
              <a:rPr lang="en-GB" dirty="0"/>
              <a:t>Main body of lesson</a:t>
            </a:r>
          </a:p>
        </p:txBody>
      </p:sp>
      <p:cxnSp>
        <p:nvCxnSpPr>
          <p:cNvPr id="4" name="Straight Connector 3"/>
          <p:cNvCxnSpPr/>
          <p:nvPr/>
        </p:nvCxnSpPr>
        <p:spPr>
          <a:xfrm>
            <a:off x="2787535" y="2238895"/>
            <a:ext cx="11083" cy="234973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8387542" y="2225040"/>
            <a:ext cx="33250" cy="238852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174864" y="3075709"/>
            <a:ext cx="16015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i="1" dirty="0" err="1"/>
              <a:t>Dechrau’r</a:t>
            </a:r>
            <a:r>
              <a:rPr lang="en-GB" b="1" i="1" dirty="0"/>
              <a:t> </a:t>
            </a:r>
            <a:r>
              <a:rPr lang="en-GB" b="1" i="1" dirty="0" err="1"/>
              <a:t>wers</a:t>
            </a:r>
            <a:endParaRPr lang="en-GB" b="1" i="1" dirty="0"/>
          </a:p>
          <a:p>
            <a:r>
              <a:rPr lang="en-GB" dirty="0"/>
              <a:t>Start of lesson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736676" y="3075709"/>
            <a:ext cx="12413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err="1"/>
              <a:t>Diwedd</a:t>
            </a:r>
            <a:r>
              <a:rPr lang="en-GB" b="1" dirty="0"/>
              <a:t> y </a:t>
            </a:r>
            <a:r>
              <a:rPr lang="en-GB" b="1" dirty="0" err="1"/>
              <a:t>wers</a:t>
            </a:r>
            <a:endParaRPr lang="en-GB" b="1" dirty="0"/>
          </a:p>
          <a:p>
            <a:r>
              <a:rPr lang="en-GB" dirty="0"/>
              <a:t>End of lesson/</a:t>
            </a:r>
          </a:p>
        </p:txBody>
      </p:sp>
      <p:cxnSp>
        <p:nvCxnSpPr>
          <p:cNvPr id="12" name="Straight Arrow Connector 11"/>
          <p:cNvCxnSpPr/>
          <p:nvPr/>
        </p:nvCxnSpPr>
        <p:spPr>
          <a:xfrm flipV="1">
            <a:off x="1091737" y="1982287"/>
            <a:ext cx="8789324" cy="16626"/>
          </a:xfrm>
          <a:prstGeom prst="straightConnector1">
            <a:avLst/>
          </a:prstGeom>
          <a:ln w="69850">
            <a:solidFill>
              <a:schemeClr val="accent2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4392815" y="1473519"/>
            <a:ext cx="2743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i="1" dirty="0" err="1"/>
              <a:t>Amser</a:t>
            </a:r>
            <a:r>
              <a:rPr lang="en-GB" dirty="0"/>
              <a:t> / Time</a:t>
            </a:r>
          </a:p>
          <a:p>
            <a:r>
              <a:rPr lang="en-GB" dirty="0"/>
              <a:t>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697595" y="5192381"/>
            <a:ext cx="60793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(Fautley &amp; Savage, 2013)</a:t>
            </a:r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645953" y="176777"/>
            <a:ext cx="8596668" cy="1320800"/>
          </a:xfrm>
        </p:spPr>
        <p:txBody>
          <a:bodyPr>
            <a:normAutofit fontScale="90000"/>
          </a:bodyPr>
          <a:lstStyle/>
          <a:p>
            <a:r>
              <a:rPr lang="en-GB" dirty="0" err="1"/>
              <a:t>Amlinelliad</a:t>
            </a:r>
            <a:r>
              <a:rPr lang="en-GB" dirty="0"/>
              <a:t> </a:t>
            </a:r>
            <a:r>
              <a:rPr lang="en-GB" dirty="0" err="1"/>
              <a:t>gwers</a:t>
            </a:r>
            <a:r>
              <a:rPr lang="en-GB" dirty="0"/>
              <a:t> </a:t>
            </a:r>
            <a:r>
              <a:rPr lang="en-GB" dirty="0" err="1"/>
              <a:t>syml</a:t>
            </a:r>
            <a:br>
              <a:rPr lang="en-GB" dirty="0"/>
            </a:br>
            <a:r>
              <a:rPr lang="en-GB" dirty="0"/>
              <a:t>Simple lesson outline</a:t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543936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/>
              <a:t>Gweithgaredd</a:t>
            </a:r>
            <a:r>
              <a:rPr lang="en-GB" dirty="0"/>
              <a:t> </a:t>
            </a:r>
            <a:r>
              <a:rPr lang="en-GB" dirty="0" err="1"/>
              <a:t>gychwynnol</a:t>
            </a:r>
            <a:br>
              <a:rPr lang="en-GB" dirty="0"/>
            </a:br>
            <a:r>
              <a:rPr lang="en-GB" dirty="0"/>
              <a:t>Starter activity</a:t>
            </a:r>
            <a:br>
              <a:rPr lang="en-GB" dirty="0"/>
            </a:b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err="1"/>
              <a:t>Dylai’r</a:t>
            </a:r>
            <a:r>
              <a:rPr lang="en-GB" dirty="0"/>
              <a:t> </a:t>
            </a:r>
            <a:r>
              <a:rPr lang="en-GB" dirty="0" err="1"/>
              <a:t>gweithgaredd</a:t>
            </a:r>
            <a:r>
              <a:rPr lang="en-GB" dirty="0"/>
              <a:t> </a:t>
            </a:r>
            <a:r>
              <a:rPr lang="en-GB" dirty="0" err="1"/>
              <a:t>gychwynnol</a:t>
            </a:r>
            <a:r>
              <a:rPr lang="en-GB" dirty="0"/>
              <a:t> </a:t>
            </a:r>
            <a:r>
              <a:rPr lang="en-GB" dirty="0" err="1"/>
              <a:t>gysylltu</a:t>
            </a:r>
            <a:r>
              <a:rPr lang="en-GB" dirty="0"/>
              <a:t> </a:t>
            </a:r>
            <a:r>
              <a:rPr lang="en-GB" dirty="0" err="1"/>
              <a:t>gyda’r</a:t>
            </a:r>
            <a:r>
              <a:rPr lang="en-GB" dirty="0"/>
              <a:t> </a:t>
            </a:r>
            <a:r>
              <a:rPr lang="en-GB" dirty="0" err="1"/>
              <a:t>gweithgaredd</a:t>
            </a:r>
            <a:r>
              <a:rPr lang="en-GB" dirty="0"/>
              <a:t> </a:t>
            </a:r>
            <a:r>
              <a:rPr lang="en-GB" dirty="0" err="1"/>
              <a:t>gyntaf</a:t>
            </a:r>
            <a:endParaRPr lang="en-GB" dirty="0"/>
          </a:p>
          <a:p>
            <a:r>
              <a:rPr lang="en-GB" dirty="0" err="1"/>
              <a:t>Dylai</a:t>
            </a:r>
            <a:r>
              <a:rPr lang="en-GB" dirty="0"/>
              <a:t> </a:t>
            </a:r>
            <a:r>
              <a:rPr lang="en-GB" dirty="0" err="1"/>
              <a:t>fod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fyr</a:t>
            </a:r>
            <a:endParaRPr lang="en-GB" dirty="0"/>
          </a:p>
          <a:p>
            <a:r>
              <a:rPr lang="en-GB" dirty="0" err="1"/>
              <a:t>Dylent</a:t>
            </a:r>
            <a:r>
              <a:rPr lang="en-GB" dirty="0"/>
              <a:t> </a:t>
            </a:r>
            <a:r>
              <a:rPr lang="en-GB" dirty="0" err="1"/>
              <a:t>fod</a:t>
            </a:r>
            <a:r>
              <a:rPr lang="en-GB" dirty="0"/>
              <a:t> </a:t>
            </a:r>
            <a:r>
              <a:rPr lang="en-GB" dirty="0" err="1"/>
              <a:t>wedi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gosod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y </a:t>
            </a:r>
            <a:r>
              <a:rPr lang="en-GB" dirty="0" err="1"/>
              <a:t>bwrdd</a:t>
            </a:r>
            <a:r>
              <a:rPr lang="en-GB" dirty="0"/>
              <a:t> </a:t>
            </a:r>
            <a:r>
              <a:rPr lang="en-GB" dirty="0" err="1"/>
              <a:t>gwyn</a:t>
            </a:r>
            <a:r>
              <a:rPr lang="en-GB" dirty="0"/>
              <a:t> / y </a:t>
            </a:r>
            <a:r>
              <a:rPr lang="en-GB" dirty="0" err="1"/>
              <a:t>ddesg</a:t>
            </a:r>
            <a:r>
              <a:rPr lang="en-GB" dirty="0"/>
              <a:t> </a:t>
            </a:r>
            <a:r>
              <a:rPr lang="en-GB" dirty="0" err="1"/>
              <a:t>wrth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ddisgyblion</a:t>
            </a:r>
            <a:r>
              <a:rPr lang="en-GB" dirty="0"/>
              <a:t> </a:t>
            </a:r>
            <a:r>
              <a:rPr lang="en-GB" dirty="0" err="1"/>
              <a:t>gyrraedd</a:t>
            </a:r>
            <a:endParaRPr lang="en-GB" dirty="0"/>
          </a:p>
          <a:p>
            <a:r>
              <a:rPr lang="en-GB" dirty="0" err="1"/>
              <a:t>Pwrpas</a:t>
            </a:r>
            <a:r>
              <a:rPr lang="en-GB" dirty="0"/>
              <a:t> y </a:t>
            </a:r>
            <a:r>
              <a:rPr lang="en-GB" dirty="0" err="1"/>
              <a:t>weithgaredd</a:t>
            </a:r>
            <a:r>
              <a:rPr lang="en-GB" dirty="0"/>
              <a:t> </a:t>
            </a:r>
            <a:r>
              <a:rPr lang="en-GB" dirty="0" err="1"/>
              <a:t>yw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gael</a:t>
            </a:r>
            <a:r>
              <a:rPr lang="en-GB" dirty="0"/>
              <a:t> </a:t>
            </a:r>
            <a:r>
              <a:rPr lang="en-GB" dirty="0" err="1"/>
              <a:t>disgyblion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feddwl</a:t>
            </a:r>
            <a:r>
              <a:rPr lang="en-GB" dirty="0"/>
              <a:t> </a:t>
            </a:r>
            <a:r>
              <a:rPr lang="en-GB" dirty="0" err="1"/>
              <a:t>e.e.</a:t>
            </a:r>
            <a:r>
              <a:rPr lang="en-GB" dirty="0"/>
              <a:t> </a:t>
            </a:r>
            <a:r>
              <a:rPr lang="en-GB" dirty="0" err="1"/>
              <a:t>llun</a:t>
            </a:r>
            <a:r>
              <a:rPr lang="en-GB" dirty="0"/>
              <a:t> </a:t>
            </a:r>
            <a:r>
              <a:rPr lang="en-GB" dirty="0" err="1"/>
              <a:t>diddorol</a:t>
            </a:r>
            <a:r>
              <a:rPr lang="en-GB" dirty="0"/>
              <a:t>, </a:t>
            </a:r>
            <a:r>
              <a:rPr lang="en-GB" dirty="0" err="1"/>
              <a:t>gofyn</a:t>
            </a:r>
            <a:r>
              <a:rPr lang="en-GB" dirty="0"/>
              <a:t> tri </a:t>
            </a:r>
            <a:r>
              <a:rPr lang="en-GB" dirty="0" err="1"/>
              <a:t>cwestiwn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destun</a:t>
            </a:r>
            <a:r>
              <a:rPr lang="en-GB" dirty="0"/>
              <a:t> </a:t>
            </a:r>
            <a:r>
              <a:rPr lang="en-GB" dirty="0" err="1"/>
              <a:t>ayb</a:t>
            </a:r>
            <a:r>
              <a:rPr lang="en-GB" dirty="0"/>
              <a:t>.</a:t>
            </a:r>
          </a:p>
          <a:p>
            <a:r>
              <a:rPr lang="en-GB" dirty="0">
                <a:hlinkClick r:id="rId3"/>
              </a:rPr>
              <a:t>https://mikegershon.com/resources/</a:t>
            </a:r>
            <a:endParaRPr lang="en-GB" dirty="0"/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                                  (Williams, 2016)</a:t>
            </a:r>
          </a:p>
          <a:p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The starter should link to the first activity</a:t>
            </a:r>
          </a:p>
          <a:p>
            <a:r>
              <a:rPr lang="en-GB" dirty="0"/>
              <a:t>Starters should be short</a:t>
            </a:r>
          </a:p>
          <a:p>
            <a:r>
              <a:rPr lang="en-GB" dirty="0"/>
              <a:t>They should be on the IWB / desk as students enter the room</a:t>
            </a:r>
          </a:p>
          <a:p>
            <a:r>
              <a:rPr lang="en-GB" dirty="0"/>
              <a:t>Starters should get students thinking e.g. an interesting picture, asking three questions on a topic etc.</a:t>
            </a:r>
          </a:p>
          <a:p>
            <a:r>
              <a:rPr lang="en-GB" dirty="0">
                <a:hlinkClick r:id="rId3"/>
              </a:rPr>
              <a:t>https://mikegershon.com/resources/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(Williams, 2016)</a:t>
            </a:r>
          </a:p>
        </p:txBody>
      </p:sp>
    </p:spTree>
    <p:extLst>
      <p:ext uri="{BB962C8B-B14F-4D97-AF65-F5344CB8AC3E}">
        <p14:creationId xmlns:p14="http://schemas.microsoft.com/office/powerpoint/2010/main" val="169120604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/>
              <a:t>Diweddglo</a:t>
            </a:r>
            <a:br>
              <a:rPr lang="en-GB" dirty="0"/>
            </a:br>
            <a:r>
              <a:rPr lang="en-GB" dirty="0"/>
              <a:t>Plenary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Mae </a:t>
            </a:r>
            <a:r>
              <a:rPr lang="en-GB" dirty="0" err="1"/>
              <a:t>diweddglo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atgyfnerthu’r</a:t>
            </a:r>
            <a:r>
              <a:rPr lang="en-GB" dirty="0"/>
              <a:t> </a:t>
            </a:r>
            <a:r>
              <a:rPr lang="en-GB" dirty="0" err="1"/>
              <a:t>dysgu</a:t>
            </a:r>
            <a:endParaRPr lang="en-GB" dirty="0"/>
          </a:p>
          <a:p>
            <a:r>
              <a:rPr lang="en-GB" dirty="0" err="1"/>
              <a:t>Rhowch</a:t>
            </a:r>
            <a:r>
              <a:rPr lang="en-GB" dirty="0"/>
              <a:t> </a:t>
            </a:r>
            <a:r>
              <a:rPr lang="en-GB" dirty="0" err="1"/>
              <a:t>gyfle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ddisgyblion</a:t>
            </a:r>
            <a:r>
              <a:rPr lang="en-GB" dirty="0"/>
              <a:t> </a:t>
            </a:r>
            <a:r>
              <a:rPr lang="en-GB" dirty="0" err="1"/>
              <a:t>egluro</a:t>
            </a:r>
            <a:r>
              <a:rPr lang="en-GB" dirty="0"/>
              <a:t> </a:t>
            </a:r>
            <a:r>
              <a:rPr lang="en-GB" dirty="0" err="1"/>
              <a:t>yr</a:t>
            </a:r>
            <a:r>
              <a:rPr lang="en-GB" dirty="0"/>
              <a:t> </a:t>
            </a:r>
            <a:r>
              <a:rPr lang="en-GB" dirty="0" err="1"/>
              <a:t>hyn</a:t>
            </a:r>
            <a:r>
              <a:rPr lang="en-GB" dirty="0"/>
              <a:t> </a:t>
            </a:r>
            <a:r>
              <a:rPr lang="en-GB" dirty="0" err="1"/>
              <a:t>maent</a:t>
            </a:r>
            <a:r>
              <a:rPr lang="en-GB" dirty="0"/>
              <a:t> </a:t>
            </a:r>
            <a:r>
              <a:rPr lang="en-GB" dirty="0" err="1"/>
              <a:t>wedi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ddysgu</a:t>
            </a:r>
            <a:endParaRPr lang="en-GB" dirty="0"/>
          </a:p>
          <a:p>
            <a:r>
              <a:rPr lang="en-GB" dirty="0" err="1"/>
              <a:t>Defnyddiwch</a:t>
            </a:r>
            <a:r>
              <a:rPr lang="en-GB" dirty="0"/>
              <a:t> </a:t>
            </a:r>
            <a:r>
              <a:rPr lang="en-GB" dirty="0" err="1"/>
              <a:t>fyrddau</a:t>
            </a:r>
            <a:r>
              <a:rPr lang="en-GB" dirty="0"/>
              <a:t> </a:t>
            </a:r>
            <a:r>
              <a:rPr lang="en-GB" dirty="0" err="1"/>
              <a:t>gwyn</a:t>
            </a:r>
            <a:r>
              <a:rPr lang="en-GB" dirty="0"/>
              <a:t> </a:t>
            </a:r>
            <a:r>
              <a:rPr lang="en-GB" dirty="0" err="1"/>
              <a:t>bach</a:t>
            </a:r>
            <a:r>
              <a:rPr lang="en-GB" dirty="0"/>
              <a:t>, </a:t>
            </a:r>
            <a:r>
              <a:rPr lang="en-GB" dirty="0" err="1"/>
              <a:t>goleuadau</a:t>
            </a:r>
            <a:r>
              <a:rPr lang="en-GB" dirty="0"/>
              <a:t> </a:t>
            </a:r>
            <a:r>
              <a:rPr lang="en-GB" dirty="0" err="1"/>
              <a:t>traffig</a:t>
            </a:r>
            <a:r>
              <a:rPr lang="en-GB" dirty="0"/>
              <a:t>, tri </a:t>
            </a:r>
            <a:r>
              <a:rPr lang="en-GB" dirty="0" err="1"/>
              <a:t>chwestiwn</a:t>
            </a:r>
            <a:r>
              <a:rPr lang="en-GB" dirty="0"/>
              <a:t> </a:t>
            </a:r>
            <a:r>
              <a:rPr lang="en-GB" dirty="0" err="1"/>
              <a:t>sydd</a:t>
            </a:r>
            <a:r>
              <a:rPr lang="en-GB" dirty="0"/>
              <a:t> dal </a:t>
            </a:r>
            <a:r>
              <a:rPr lang="en-GB" dirty="0" err="1"/>
              <a:t>ganddynt</a:t>
            </a:r>
            <a:r>
              <a:rPr lang="en-GB" dirty="0"/>
              <a:t> am y </a:t>
            </a:r>
            <a:r>
              <a:rPr lang="en-GB" dirty="0" err="1"/>
              <a:t>testun</a:t>
            </a:r>
            <a:endParaRPr lang="en-GB" dirty="0"/>
          </a:p>
          <a:p>
            <a:r>
              <a:rPr lang="en-GB" dirty="0" err="1"/>
              <a:t>Angen</a:t>
            </a:r>
            <a:r>
              <a:rPr lang="en-GB" dirty="0"/>
              <a:t> </a:t>
            </a:r>
            <a:r>
              <a:rPr lang="en-GB" dirty="0" err="1"/>
              <a:t>digon</a:t>
            </a:r>
            <a:r>
              <a:rPr lang="en-GB" dirty="0"/>
              <a:t> o </a:t>
            </a:r>
            <a:r>
              <a:rPr lang="en-GB" dirty="0" err="1"/>
              <a:t>amser</a:t>
            </a:r>
            <a:r>
              <a:rPr lang="en-GB" dirty="0"/>
              <a:t> </a:t>
            </a:r>
            <a:r>
              <a:rPr lang="en-GB" dirty="0" err="1"/>
              <a:t>i’r</a:t>
            </a:r>
            <a:r>
              <a:rPr lang="en-GB" dirty="0"/>
              <a:t> </a:t>
            </a:r>
            <a:r>
              <a:rPr lang="en-GB" dirty="0" err="1"/>
              <a:t>rhan</a:t>
            </a:r>
            <a:r>
              <a:rPr lang="en-GB" dirty="0"/>
              <a:t> </a:t>
            </a:r>
            <a:r>
              <a:rPr lang="en-GB" dirty="0" err="1"/>
              <a:t>hyn</a:t>
            </a:r>
            <a:endParaRPr lang="en-GB" dirty="0"/>
          </a:p>
          <a:p>
            <a:r>
              <a:rPr lang="en-GB" dirty="0">
                <a:hlinkClick r:id="rId3"/>
              </a:rPr>
              <a:t>https://mikegershon.com/resources/</a:t>
            </a:r>
            <a:endParaRPr lang="en-GB" dirty="0"/>
          </a:p>
          <a:p>
            <a:endParaRPr lang="en-GB" dirty="0"/>
          </a:p>
          <a:p>
            <a:r>
              <a:rPr lang="en-GB" dirty="0"/>
              <a:t>                           (Williams, 2016)</a:t>
            </a:r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Plenaries check and reinforce learning</a:t>
            </a:r>
          </a:p>
          <a:p>
            <a:r>
              <a:rPr lang="en-GB" dirty="0"/>
              <a:t>Give pupils opportunity to explain what they have learnt</a:t>
            </a:r>
          </a:p>
          <a:p>
            <a:r>
              <a:rPr lang="en-GB" dirty="0"/>
              <a:t>Use mini white boards, traffic lights, three questions you still have on the topic</a:t>
            </a:r>
          </a:p>
          <a:p>
            <a:r>
              <a:rPr lang="en-GB" dirty="0"/>
              <a:t>Give sufficient time for this part</a:t>
            </a:r>
          </a:p>
          <a:p>
            <a:r>
              <a:rPr lang="en-GB" dirty="0">
                <a:hlinkClick r:id="rId3"/>
              </a:rPr>
              <a:t>https://mikegershon.com/resources/</a:t>
            </a:r>
            <a:endParaRPr lang="en-GB" dirty="0"/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                                  (Williams, 2016)</a:t>
            </a:r>
          </a:p>
        </p:txBody>
      </p:sp>
    </p:spTree>
    <p:extLst>
      <p:ext uri="{BB962C8B-B14F-4D97-AF65-F5344CB8AC3E}">
        <p14:creationId xmlns:p14="http://schemas.microsoft.com/office/powerpoint/2010/main" val="260050876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677334" y="3429000"/>
            <a:ext cx="8596668" cy="3880773"/>
          </a:xfrm>
        </p:spPr>
        <p:txBody>
          <a:bodyPr/>
          <a:lstStyle/>
          <a:p>
            <a:r>
              <a:rPr lang="en-GB" sz="3200" dirty="0"/>
              <a:t>‘Some sessions may not start with teaching at all. The children might enter the room to find there are floury footprints everywhere and the bin has been turned over – what has happened?’ </a:t>
            </a:r>
          </a:p>
          <a:p>
            <a:pPr marL="0" indent="0">
              <a:buNone/>
            </a:pPr>
            <a:r>
              <a:rPr lang="en-GB" dirty="0"/>
              <a:t>                                                 (Pie Corbett </a:t>
            </a:r>
            <a:r>
              <a:rPr lang="en-GB" i="1" dirty="0"/>
              <a:t>cited by </a:t>
            </a:r>
            <a:r>
              <a:rPr lang="en-GB" dirty="0"/>
              <a:t>Ward, 2012 in Grigg, 2015)</a:t>
            </a:r>
          </a:p>
        </p:txBody>
      </p:sp>
      <p:pic>
        <p:nvPicPr>
          <p:cNvPr id="7" name="Picture 6" descr="A picture containing text, indoor&#10;&#10;Description automatically generated">
            <a:extLst>
              <a:ext uri="{FF2B5EF4-FFF2-40B4-BE49-F238E27FC236}">
                <a16:creationId xmlns:a16="http://schemas.microsoft.com/office/drawing/2014/main" id="{A079E361-B189-4E75-8DDE-3D95914D35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0586" y="437790"/>
            <a:ext cx="3381555" cy="2536166"/>
          </a:xfrm>
          <a:prstGeom prst="rect">
            <a:avLst/>
          </a:prstGeom>
        </p:spPr>
      </p:pic>
      <p:pic>
        <p:nvPicPr>
          <p:cNvPr id="11" name="Picture 10" descr="Icon&#10;&#10;Description automatically generated">
            <a:extLst>
              <a:ext uri="{FF2B5EF4-FFF2-40B4-BE49-F238E27FC236}">
                <a16:creationId xmlns:a16="http://schemas.microsoft.com/office/drawing/2014/main" id="{E5EA1A24-9156-4A8A-BD2D-0821087FCEA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6455906" y="696424"/>
            <a:ext cx="2031081" cy="2087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321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Rôl</a:t>
            </a:r>
            <a:r>
              <a:rPr lang="en-GB" dirty="0"/>
              <a:t> </a:t>
            </a:r>
            <a:r>
              <a:rPr lang="en-GB" dirty="0" err="1"/>
              <a:t>oedolion</a:t>
            </a:r>
            <a:r>
              <a:rPr lang="en-GB" dirty="0"/>
              <a:t> </a:t>
            </a:r>
            <a:r>
              <a:rPr lang="en-GB" dirty="0" err="1"/>
              <a:t>arall</a:t>
            </a:r>
            <a:br>
              <a:rPr lang="en-GB" dirty="0"/>
            </a:br>
            <a:r>
              <a:rPr lang="en-GB" dirty="0"/>
              <a:t>Additional adults’ role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sz="2400" dirty="0" err="1"/>
              <a:t>Sut</a:t>
            </a:r>
            <a:r>
              <a:rPr lang="en-GB" sz="2400" dirty="0"/>
              <a:t> </a:t>
            </a:r>
            <a:r>
              <a:rPr lang="en-GB" sz="2400" dirty="0" err="1"/>
              <a:t>fydd</a:t>
            </a:r>
            <a:r>
              <a:rPr lang="en-GB" sz="2400" dirty="0"/>
              <a:t> </a:t>
            </a:r>
            <a:r>
              <a:rPr lang="en-GB" sz="2400" dirty="0" err="1"/>
              <a:t>oedolion</a:t>
            </a:r>
            <a:r>
              <a:rPr lang="en-GB" sz="2400" dirty="0"/>
              <a:t> </a:t>
            </a:r>
            <a:r>
              <a:rPr lang="en-GB" sz="2400" dirty="0" err="1"/>
              <a:t>eraill</a:t>
            </a:r>
            <a:r>
              <a:rPr lang="en-GB" sz="2400" dirty="0"/>
              <a:t> </a:t>
            </a:r>
            <a:r>
              <a:rPr lang="en-GB" sz="2400" dirty="0" err="1"/>
              <a:t>yn</a:t>
            </a:r>
            <a:r>
              <a:rPr lang="en-GB" sz="2400" dirty="0"/>
              <a:t> </a:t>
            </a:r>
            <a:r>
              <a:rPr lang="en-GB" sz="2400" dirty="0" err="1"/>
              <a:t>cefnogi</a:t>
            </a:r>
            <a:r>
              <a:rPr lang="en-GB" sz="2400" dirty="0"/>
              <a:t> </a:t>
            </a:r>
            <a:r>
              <a:rPr lang="en-GB" sz="2400" dirty="0" err="1"/>
              <a:t>dysgu</a:t>
            </a:r>
            <a:r>
              <a:rPr lang="en-GB" sz="2400" dirty="0"/>
              <a:t> plant?</a:t>
            </a:r>
          </a:p>
          <a:p>
            <a:r>
              <a:rPr lang="en-GB" sz="2400" dirty="0" err="1"/>
              <a:t>Ystyriwch</a:t>
            </a:r>
            <a:r>
              <a:rPr lang="en-GB" sz="2400" dirty="0"/>
              <a:t> y </a:t>
            </a:r>
            <a:r>
              <a:rPr lang="en-GB" sz="2400" dirty="0" err="1"/>
              <a:t>defnydd</a:t>
            </a:r>
            <a:r>
              <a:rPr lang="en-GB" sz="2400" dirty="0"/>
              <a:t> o </a:t>
            </a:r>
            <a:r>
              <a:rPr lang="en-GB" sz="2400" dirty="0" err="1"/>
              <a:t>gynorthwywyr</a:t>
            </a:r>
            <a:r>
              <a:rPr lang="en-GB" sz="2400" dirty="0"/>
              <a:t> </a:t>
            </a:r>
            <a:r>
              <a:rPr lang="en-GB" sz="2400" dirty="0" err="1"/>
              <a:t>dysgu</a:t>
            </a:r>
            <a:r>
              <a:rPr lang="en-GB" sz="2400" dirty="0"/>
              <a:t>, </a:t>
            </a:r>
            <a:r>
              <a:rPr lang="en-GB" sz="2400" dirty="0" err="1"/>
              <a:t>rhieni</a:t>
            </a:r>
            <a:r>
              <a:rPr lang="en-GB" sz="2400" dirty="0"/>
              <a:t>, </a:t>
            </a:r>
            <a:r>
              <a:rPr lang="en-GB" sz="2400" dirty="0" err="1"/>
              <a:t>gwirfoddolwyr</a:t>
            </a:r>
            <a:r>
              <a:rPr lang="en-GB" sz="2400" dirty="0"/>
              <a:t> </a:t>
            </a:r>
            <a:r>
              <a:rPr lang="en-GB" sz="2400" dirty="0" err="1"/>
              <a:t>ayb</a:t>
            </a:r>
            <a:r>
              <a:rPr lang="en-GB" sz="2400" dirty="0"/>
              <a:t>.</a:t>
            </a:r>
          </a:p>
          <a:p>
            <a:r>
              <a:rPr lang="en-GB" sz="2400" dirty="0"/>
              <a:t>‘Model </a:t>
            </a:r>
            <a:r>
              <a:rPr lang="en-GB" sz="2400" dirty="0" err="1"/>
              <a:t>parthol</a:t>
            </a:r>
            <a:r>
              <a:rPr lang="en-GB" sz="2400" dirty="0"/>
              <a:t>’ (Vincent </a:t>
            </a:r>
            <a:r>
              <a:rPr lang="en-GB" sz="2400" i="1" dirty="0"/>
              <a:t>et al (</a:t>
            </a:r>
            <a:r>
              <a:rPr lang="en-GB" sz="2400" dirty="0"/>
              <a:t>2005) </a:t>
            </a:r>
            <a:r>
              <a:rPr lang="en-GB" sz="2400" i="1" dirty="0"/>
              <a:t>cited</a:t>
            </a:r>
            <a:r>
              <a:rPr lang="en-GB" sz="2400" dirty="0"/>
              <a:t> in </a:t>
            </a:r>
            <a:r>
              <a:rPr lang="en-GB" sz="2400" dirty="0" err="1"/>
              <a:t>Grigg</a:t>
            </a:r>
            <a:r>
              <a:rPr lang="en-GB" sz="2400" dirty="0"/>
              <a:t>, (2015)</a:t>
            </a:r>
          </a:p>
          <a:p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5504038" y="2160588"/>
            <a:ext cx="4184034" cy="3880773"/>
          </a:xfrm>
        </p:spPr>
        <p:txBody>
          <a:bodyPr>
            <a:normAutofit/>
          </a:bodyPr>
          <a:lstStyle/>
          <a:p>
            <a:r>
              <a:rPr lang="en-GB" sz="2400" dirty="0"/>
              <a:t>How will other adults support children’s learning?</a:t>
            </a:r>
          </a:p>
          <a:p>
            <a:r>
              <a:rPr lang="en-GB" sz="2400" dirty="0"/>
              <a:t>Consider learning support assistants, parents, voluntary helpers etc.</a:t>
            </a:r>
          </a:p>
          <a:p>
            <a:r>
              <a:rPr lang="en-GB" sz="2400" dirty="0"/>
              <a:t>‘Zoning model’ (Vincent </a:t>
            </a:r>
            <a:r>
              <a:rPr lang="en-GB" sz="2400" i="1" dirty="0"/>
              <a:t>et al (</a:t>
            </a:r>
            <a:r>
              <a:rPr lang="en-GB" sz="2400" dirty="0"/>
              <a:t>2005) </a:t>
            </a:r>
            <a:r>
              <a:rPr lang="en-GB" sz="2400" i="1" dirty="0"/>
              <a:t>cited</a:t>
            </a:r>
            <a:r>
              <a:rPr lang="en-GB" sz="2400" dirty="0"/>
              <a:t> in </a:t>
            </a:r>
            <a:r>
              <a:rPr lang="en-GB" sz="2400" dirty="0" err="1"/>
              <a:t>Grigg</a:t>
            </a:r>
            <a:r>
              <a:rPr lang="en-GB" sz="2400" dirty="0"/>
              <a:t>, (2015)</a:t>
            </a:r>
          </a:p>
        </p:txBody>
      </p:sp>
      <p:pic>
        <p:nvPicPr>
          <p:cNvPr id="6" name="Picture 5" descr="A picture containing text, person, child, indoor&#10;&#10;Description automatically generated">
            <a:extLst>
              <a:ext uri="{FF2B5EF4-FFF2-40B4-BE49-F238E27FC236}">
                <a16:creationId xmlns:a16="http://schemas.microsoft.com/office/drawing/2014/main" id="{706E6F31-C9FB-48C3-A7F6-F5283A8A102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6540500" y="301361"/>
            <a:ext cx="2616200" cy="1744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827136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news.images.itv.com/image/file/665420/stream_im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31" y="73054"/>
            <a:ext cx="5386244" cy="3025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oundation Phas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9853" y="2907317"/>
            <a:ext cx="6551595" cy="3886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510970" y="3241964"/>
            <a:ext cx="20088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(</a:t>
            </a:r>
            <a:r>
              <a:rPr lang="en-GB" dirty="0" err="1"/>
              <a:t>Shelldrick</a:t>
            </a:r>
            <a:r>
              <a:rPr lang="en-GB" dirty="0"/>
              <a:t>, 2015)</a:t>
            </a:r>
          </a:p>
        </p:txBody>
      </p:sp>
    </p:spTree>
    <p:extLst>
      <p:ext uri="{BB962C8B-B14F-4D97-AF65-F5344CB8AC3E}">
        <p14:creationId xmlns:p14="http://schemas.microsoft.com/office/powerpoint/2010/main" val="24001621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217890" y="357651"/>
            <a:ext cx="8596668" cy="1320800"/>
          </a:xfrm>
        </p:spPr>
        <p:txBody>
          <a:bodyPr/>
          <a:lstStyle/>
          <a:p>
            <a:r>
              <a:rPr lang="en-GB" dirty="0" err="1"/>
              <a:t>Cwestiynu</a:t>
            </a:r>
            <a:r>
              <a:rPr lang="en-GB" dirty="0"/>
              <a:t> / Questioning</a:t>
            </a:r>
            <a:br>
              <a:rPr lang="en-GB" dirty="0"/>
            </a:b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439036" y="1678451"/>
            <a:ext cx="4184035" cy="4756216"/>
          </a:xfrm>
        </p:spPr>
        <p:txBody>
          <a:bodyPr>
            <a:normAutofit fontScale="70000" lnSpcReduction="20000"/>
          </a:bodyPr>
          <a:lstStyle/>
          <a:p>
            <a:r>
              <a:rPr lang="en-GB" sz="2600" dirty="0" err="1"/>
              <a:t>Strategaeth</a:t>
            </a:r>
            <a:r>
              <a:rPr lang="en-GB" sz="2600" dirty="0"/>
              <a:t> </a:t>
            </a:r>
            <a:r>
              <a:rPr lang="en-GB" sz="2600" dirty="0" err="1"/>
              <a:t>allweddol</a:t>
            </a:r>
            <a:endParaRPr lang="en-GB" sz="2600" dirty="0"/>
          </a:p>
          <a:p>
            <a:r>
              <a:rPr lang="en-GB" sz="2600" dirty="0" err="1"/>
              <a:t>Cynlluniwch</a:t>
            </a:r>
            <a:r>
              <a:rPr lang="en-GB" sz="2600" dirty="0"/>
              <a:t> </a:t>
            </a:r>
            <a:r>
              <a:rPr lang="en-GB" sz="2600" dirty="0" err="1"/>
              <a:t>gwestiynau</a:t>
            </a:r>
            <a:r>
              <a:rPr lang="en-GB" sz="2600" dirty="0"/>
              <a:t> i </a:t>
            </a:r>
            <a:r>
              <a:rPr lang="en-GB" sz="2600" dirty="0" err="1"/>
              <a:t>ofyn</a:t>
            </a:r>
            <a:r>
              <a:rPr lang="en-GB" sz="2600" dirty="0"/>
              <a:t> </a:t>
            </a:r>
            <a:r>
              <a:rPr lang="en-GB" sz="2600" dirty="0" err="1"/>
              <a:t>yn</a:t>
            </a:r>
            <a:r>
              <a:rPr lang="en-GB" sz="2600" dirty="0"/>
              <a:t> </a:t>
            </a:r>
            <a:r>
              <a:rPr lang="en-GB" sz="2600" dirty="0" err="1"/>
              <a:t>seiliedig</a:t>
            </a:r>
            <a:r>
              <a:rPr lang="en-GB" sz="2600" dirty="0"/>
              <a:t> </a:t>
            </a:r>
            <a:r>
              <a:rPr lang="en-GB" sz="2600" dirty="0" err="1"/>
              <a:t>ar</a:t>
            </a:r>
            <a:r>
              <a:rPr lang="en-GB" sz="2600" dirty="0"/>
              <a:t> y </a:t>
            </a:r>
            <a:r>
              <a:rPr lang="en-GB" sz="2600" dirty="0" err="1"/>
              <a:t>deilliannau</a:t>
            </a:r>
            <a:r>
              <a:rPr lang="en-GB" sz="2600" dirty="0"/>
              <a:t> </a:t>
            </a:r>
            <a:r>
              <a:rPr lang="en-GB" sz="2600" dirty="0" err="1"/>
              <a:t>dysgu</a:t>
            </a:r>
            <a:r>
              <a:rPr lang="en-GB" sz="2600" dirty="0"/>
              <a:t> </a:t>
            </a:r>
            <a:r>
              <a:rPr lang="en-GB" sz="2600" dirty="0" err="1"/>
              <a:t>a’r</a:t>
            </a:r>
            <a:r>
              <a:rPr lang="en-GB" sz="2600" dirty="0"/>
              <a:t> </a:t>
            </a:r>
            <a:r>
              <a:rPr lang="en-GB" sz="2600" dirty="0" err="1"/>
              <a:t>testun</a:t>
            </a:r>
            <a:endParaRPr lang="en-GB" sz="2600" dirty="0"/>
          </a:p>
          <a:p>
            <a:r>
              <a:rPr lang="en-GB" sz="2600" dirty="0" err="1"/>
              <a:t>Meddwl</a:t>
            </a:r>
            <a:r>
              <a:rPr lang="en-GB" sz="2600" dirty="0"/>
              <a:t> </a:t>
            </a:r>
            <a:r>
              <a:rPr lang="en-GB" sz="2600" dirty="0" err="1"/>
              <a:t>ar</a:t>
            </a:r>
            <a:r>
              <a:rPr lang="en-GB" sz="2600" dirty="0"/>
              <a:t> y </a:t>
            </a:r>
            <a:r>
              <a:rPr lang="en-GB" sz="2600" dirty="0" err="1"/>
              <a:t>cyd</a:t>
            </a:r>
            <a:r>
              <a:rPr lang="en-GB" sz="2600" dirty="0"/>
              <a:t> </a:t>
            </a:r>
          </a:p>
          <a:p>
            <a:pPr marL="0" indent="0">
              <a:buNone/>
            </a:pPr>
            <a:r>
              <a:rPr lang="en-GB" sz="2300" dirty="0"/>
              <a:t>Sustained shared thinking (Siraj – Blatchford </a:t>
            </a:r>
            <a:r>
              <a:rPr lang="en-GB" sz="2300" i="1" dirty="0"/>
              <a:t>et al</a:t>
            </a:r>
            <a:r>
              <a:rPr lang="en-GB" sz="2300" dirty="0"/>
              <a:t>, 2002 </a:t>
            </a:r>
            <a:r>
              <a:rPr lang="en-GB" sz="2300" i="1" dirty="0"/>
              <a:t>cited in </a:t>
            </a:r>
            <a:r>
              <a:rPr lang="en-GB" sz="2300" dirty="0"/>
              <a:t>Grigg, 2015)</a:t>
            </a:r>
          </a:p>
          <a:p>
            <a:pPr marL="0" indent="0">
              <a:buNone/>
            </a:pPr>
            <a:r>
              <a:rPr lang="en-GB" sz="2300" dirty="0"/>
              <a:t>‘Intentionality in planning and preparing higher-order questions, along with effective use of questioning strategies during instruction, can lead to higher student engagement and greater critical thinking ability in students.’ (</a:t>
            </a:r>
            <a:r>
              <a:rPr lang="en-GB" sz="2300" dirty="0" err="1"/>
              <a:t>Jenkens</a:t>
            </a:r>
            <a:r>
              <a:rPr lang="en-GB" sz="2300" dirty="0"/>
              <a:t>, 2017)</a:t>
            </a:r>
          </a:p>
          <a:p>
            <a:pPr marL="0" indent="0">
              <a:buNone/>
            </a:pPr>
            <a:endParaRPr lang="en-GB" sz="2000" dirty="0"/>
          </a:p>
          <a:p>
            <a:r>
              <a:rPr lang="en-GB" sz="3200" dirty="0" err="1"/>
              <a:t>Byrddau</a:t>
            </a:r>
            <a:r>
              <a:rPr lang="en-GB" sz="3200" dirty="0"/>
              <a:t> </a:t>
            </a:r>
            <a:r>
              <a:rPr lang="en-GB" sz="3200" dirty="0" err="1"/>
              <a:t>gwyn</a:t>
            </a:r>
            <a:r>
              <a:rPr lang="en-GB" sz="3200" dirty="0"/>
              <a:t> </a:t>
            </a:r>
            <a:r>
              <a:rPr lang="en-GB" sz="3200" dirty="0" err="1"/>
              <a:t>bach</a:t>
            </a:r>
            <a:endParaRPr lang="en-GB" sz="3200" dirty="0"/>
          </a:p>
          <a:p>
            <a:r>
              <a:rPr lang="en-GB" sz="3200" dirty="0" err="1"/>
              <a:t>Pypedau</a:t>
            </a:r>
            <a:r>
              <a:rPr lang="en-GB" sz="3200" dirty="0"/>
              <a:t> 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5089969" y="1562793"/>
            <a:ext cx="5583573" cy="5164974"/>
          </a:xfrm>
        </p:spPr>
        <p:txBody>
          <a:bodyPr>
            <a:noAutofit/>
          </a:bodyPr>
          <a:lstStyle/>
          <a:p>
            <a:r>
              <a:rPr lang="en-GB" sz="2000" dirty="0"/>
              <a:t>Key  strategy</a:t>
            </a:r>
          </a:p>
          <a:p>
            <a:r>
              <a:rPr lang="en-GB" sz="2000" dirty="0"/>
              <a:t>Plan questions to ask based on the learning objectives and subject coverage</a:t>
            </a:r>
          </a:p>
          <a:p>
            <a:r>
              <a:rPr lang="en-GB" sz="2000" dirty="0"/>
              <a:t>Sustained shared thinking (</a:t>
            </a:r>
            <a:r>
              <a:rPr lang="en-GB" sz="2000" dirty="0" err="1"/>
              <a:t>Siraj</a:t>
            </a:r>
            <a:r>
              <a:rPr lang="en-GB" sz="2000" dirty="0"/>
              <a:t> – Blatchford </a:t>
            </a:r>
            <a:r>
              <a:rPr lang="en-GB" sz="2000" i="1" dirty="0"/>
              <a:t>et al</a:t>
            </a:r>
            <a:r>
              <a:rPr lang="en-GB" sz="2000" dirty="0"/>
              <a:t>, 2002 </a:t>
            </a:r>
            <a:r>
              <a:rPr lang="en-GB" sz="2000" i="1" dirty="0"/>
              <a:t>cited in </a:t>
            </a:r>
            <a:r>
              <a:rPr lang="en-GB" sz="2000" dirty="0" err="1"/>
              <a:t>Grigg</a:t>
            </a:r>
            <a:r>
              <a:rPr lang="en-GB" sz="2000" dirty="0"/>
              <a:t>, 2015)</a:t>
            </a:r>
          </a:p>
          <a:p>
            <a:r>
              <a:rPr lang="en-GB" sz="2000" dirty="0"/>
              <a:t>‘Intentionality in planning and preparing higher-order questions, along with effective use of questioning strategies during instruction, can lead to higher student engagement and greater critical thinking ability in students.’ (</a:t>
            </a:r>
            <a:r>
              <a:rPr lang="en-GB" sz="2000" dirty="0" err="1"/>
              <a:t>Jenkens</a:t>
            </a:r>
            <a:r>
              <a:rPr lang="en-GB" sz="2000" dirty="0"/>
              <a:t>, 2017)</a:t>
            </a:r>
          </a:p>
          <a:p>
            <a:r>
              <a:rPr lang="en-GB" sz="2000" dirty="0"/>
              <a:t>Mini white boards</a:t>
            </a:r>
          </a:p>
          <a:p>
            <a:r>
              <a:rPr lang="en-GB" sz="2000" dirty="0"/>
              <a:t>Puppets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FDED2C-497C-4619-9774-C70B8C11500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6936308" y="357651"/>
            <a:ext cx="1890894" cy="1064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549233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9353" y="553567"/>
            <a:ext cx="8596668" cy="1320800"/>
          </a:xfrm>
        </p:spPr>
        <p:txBody>
          <a:bodyPr/>
          <a:lstStyle/>
          <a:p>
            <a:r>
              <a:rPr lang="en-GB" dirty="0" err="1"/>
              <a:t>Gwahaniaethu</a:t>
            </a:r>
            <a:r>
              <a:rPr lang="en-GB" dirty="0"/>
              <a:t> / Differentiation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97671" y="1961084"/>
            <a:ext cx="4184035" cy="3880772"/>
          </a:xfrm>
        </p:spPr>
        <p:txBody>
          <a:bodyPr>
            <a:normAutofit fontScale="92500" lnSpcReduction="20000"/>
          </a:bodyPr>
          <a:lstStyle/>
          <a:p>
            <a:r>
              <a:rPr lang="en-GB" sz="2400" dirty="0" err="1"/>
              <a:t>Gwaith</a:t>
            </a:r>
            <a:r>
              <a:rPr lang="en-GB" sz="2400" dirty="0"/>
              <a:t> </a:t>
            </a:r>
            <a:r>
              <a:rPr lang="en-GB" sz="2400" dirty="0" err="1"/>
              <a:t>yn</a:t>
            </a:r>
            <a:r>
              <a:rPr lang="en-GB" sz="2400" dirty="0"/>
              <a:t> </a:t>
            </a:r>
            <a:r>
              <a:rPr lang="en-GB" sz="2400" dirty="0" err="1"/>
              <a:t>cael</a:t>
            </a:r>
            <a:r>
              <a:rPr lang="en-GB" sz="2400" dirty="0"/>
              <a:t> </a:t>
            </a:r>
            <a:r>
              <a:rPr lang="en-GB" sz="2400" dirty="0" err="1"/>
              <a:t>ei</a:t>
            </a:r>
            <a:r>
              <a:rPr lang="en-GB" sz="2400" dirty="0"/>
              <a:t> </a:t>
            </a:r>
            <a:r>
              <a:rPr lang="en-GB" sz="2400" dirty="0" err="1"/>
              <a:t>gynllunio</a:t>
            </a:r>
            <a:r>
              <a:rPr lang="en-GB" sz="2400" dirty="0"/>
              <a:t> </a:t>
            </a:r>
            <a:r>
              <a:rPr lang="en-GB" sz="2400" dirty="0" err="1"/>
              <a:t>ar</a:t>
            </a:r>
            <a:r>
              <a:rPr lang="en-GB" sz="2400" dirty="0"/>
              <a:t> </a:t>
            </a:r>
            <a:r>
              <a:rPr lang="en-GB" sz="2400" dirty="0" err="1"/>
              <a:t>dri</a:t>
            </a:r>
            <a:r>
              <a:rPr lang="en-GB" sz="2400" dirty="0"/>
              <a:t> </a:t>
            </a:r>
            <a:r>
              <a:rPr lang="en-GB" sz="2400" dirty="0" err="1"/>
              <a:t>lefel</a:t>
            </a:r>
            <a:r>
              <a:rPr lang="en-GB" sz="2400" dirty="0"/>
              <a:t> </a:t>
            </a:r>
            <a:r>
              <a:rPr lang="en-GB" sz="2400" dirty="0" err="1"/>
              <a:t>gwahanol</a:t>
            </a:r>
            <a:r>
              <a:rPr lang="en-GB" sz="2400" dirty="0"/>
              <a:t> – is, </a:t>
            </a:r>
            <a:r>
              <a:rPr lang="en-GB" sz="2400" dirty="0" err="1"/>
              <a:t>canolig</a:t>
            </a:r>
            <a:r>
              <a:rPr lang="en-GB" sz="2400" dirty="0"/>
              <a:t> ac </a:t>
            </a:r>
            <a:r>
              <a:rPr lang="en-GB" sz="2400" dirty="0" err="1"/>
              <a:t>uwch</a:t>
            </a:r>
            <a:endParaRPr lang="en-GB" sz="2400" dirty="0"/>
          </a:p>
          <a:p>
            <a:r>
              <a:rPr lang="en-GB" sz="2400" dirty="0"/>
              <a:t>Beth </a:t>
            </a:r>
            <a:r>
              <a:rPr lang="en-GB" sz="2400" dirty="0" err="1"/>
              <a:t>allai’r</a:t>
            </a:r>
            <a:r>
              <a:rPr lang="en-GB" sz="2400" dirty="0"/>
              <a:t> </a:t>
            </a:r>
            <a:r>
              <a:rPr lang="en-GB" sz="2400" dirty="0" err="1"/>
              <a:t>broblem</a:t>
            </a:r>
            <a:r>
              <a:rPr lang="en-GB" sz="2400" dirty="0"/>
              <a:t> </a:t>
            </a:r>
            <a:r>
              <a:rPr lang="en-GB" sz="2400" dirty="0" err="1"/>
              <a:t>fod</a:t>
            </a:r>
            <a:r>
              <a:rPr lang="en-GB" sz="2400" dirty="0"/>
              <a:t> </a:t>
            </a:r>
            <a:r>
              <a:rPr lang="en-GB" sz="2400" dirty="0" err="1"/>
              <a:t>gyda’r</a:t>
            </a:r>
            <a:r>
              <a:rPr lang="en-GB" sz="2400" dirty="0"/>
              <a:t> </a:t>
            </a:r>
            <a:r>
              <a:rPr lang="en-GB" sz="2400" dirty="0" err="1"/>
              <a:t>ymagwedd</a:t>
            </a:r>
            <a:r>
              <a:rPr lang="en-GB" sz="2400" dirty="0"/>
              <a:t> </a:t>
            </a:r>
            <a:r>
              <a:rPr lang="en-GB" sz="2400" dirty="0" err="1"/>
              <a:t>yma</a:t>
            </a:r>
            <a:r>
              <a:rPr lang="en-GB" sz="2400" dirty="0"/>
              <a:t>?</a:t>
            </a:r>
          </a:p>
          <a:p>
            <a:r>
              <a:rPr lang="en-GB" sz="2400" dirty="0"/>
              <a:t>‘devising tasks so that they are well matched to pupils’ needs is a very demanding aspect of teaching (McNeil and Sammons, 2006 </a:t>
            </a:r>
            <a:r>
              <a:rPr lang="en-GB" sz="2400" i="1" dirty="0"/>
              <a:t>cited</a:t>
            </a:r>
            <a:r>
              <a:rPr lang="en-GB" sz="2400" dirty="0"/>
              <a:t> </a:t>
            </a:r>
            <a:r>
              <a:rPr lang="en-GB" sz="2400" i="1" dirty="0"/>
              <a:t>in</a:t>
            </a:r>
            <a:r>
              <a:rPr lang="en-GB" sz="2400" dirty="0"/>
              <a:t> Grigg, 2015)</a:t>
            </a:r>
          </a:p>
          <a:p>
            <a:r>
              <a:rPr lang="en-GB" sz="2400" dirty="0" err="1"/>
              <a:t>Herio</a:t>
            </a:r>
            <a:r>
              <a:rPr lang="en-GB" sz="2400" dirty="0"/>
              <a:t> </a:t>
            </a:r>
            <a:r>
              <a:rPr lang="en-GB" sz="2400" dirty="0" err="1"/>
              <a:t>pob</a:t>
            </a:r>
            <a:r>
              <a:rPr lang="en-GB" sz="2400" dirty="0"/>
              <a:t> </a:t>
            </a:r>
            <a:r>
              <a:rPr lang="en-GB" sz="2400" dirty="0" err="1"/>
              <a:t>disgybl</a:t>
            </a:r>
            <a:endParaRPr lang="en-GB" sz="24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1501833"/>
            <a:ext cx="4608212" cy="4539529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en-GB" dirty="0"/>
          </a:p>
          <a:p>
            <a:r>
              <a:rPr lang="en-GB" sz="2400" dirty="0"/>
              <a:t>Work being planned at three different levels – lower, mid and higher</a:t>
            </a:r>
          </a:p>
          <a:p>
            <a:r>
              <a:rPr lang="en-GB" sz="2400" dirty="0"/>
              <a:t>What could the problem be with this approach?</a:t>
            </a:r>
          </a:p>
          <a:p>
            <a:r>
              <a:rPr lang="en-GB" sz="2400" dirty="0"/>
              <a:t>‘devising tasks so that they are well matched to pupils’ needs is a very demanding aspect of teaching (McNeil and Sammons, 2006 </a:t>
            </a:r>
            <a:r>
              <a:rPr lang="en-GB" sz="2400" i="1" dirty="0"/>
              <a:t>cited</a:t>
            </a:r>
            <a:r>
              <a:rPr lang="en-GB" sz="2400" dirty="0"/>
              <a:t> </a:t>
            </a:r>
            <a:r>
              <a:rPr lang="en-GB" sz="2400" i="1" dirty="0"/>
              <a:t>in</a:t>
            </a:r>
            <a:r>
              <a:rPr lang="en-GB" sz="2400" dirty="0"/>
              <a:t> </a:t>
            </a:r>
            <a:r>
              <a:rPr lang="en-GB" sz="2400" dirty="0" err="1"/>
              <a:t>Grigg</a:t>
            </a:r>
            <a:r>
              <a:rPr lang="en-GB" sz="2400" dirty="0"/>
              <a:t>, 2015)</a:t>
            </a:r>
          </a:p>
          <a:p>
            <a:r>
              <a:rPr lang="en-GB" sz="2400" dirty="0"/>
              <a:t>Challenging all pupils</a:t>
            </a:r>
          </a:p>
        </p:txBody>
      </p:sp>
      <p:pic>
        <p:nvPicPr>
          <p:cNvPr id="6" name="Picture 5" descr="Chart&#10;&#10;Description automatically generated">
            <a:extLst>
              <a:ext uri="{FF2B5EF4-FFF2-40B4-BE49-F238E27FC236}">
                <a16:creationId xmlns:a16="http://schemas.microsoft.com/office/drawing/2014/main" id="{BD5C7E25-2135-4C11-92C4-B5472281F86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9698182" y="251664"/>
            <a:ext cx="2086616" cy="1709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700048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948267"/>
          </a:xfrm>
        </p:spPr>
        <p:txBody>
          <a:bodyPr>
            <a:normAutofit fontScale="90000"/>
          </a:bodyPr>
          <a:lstStyle/>
          <a:p>
            <a:r>
              <a:rPr lang="en-GB" dirty="0" err="1"/>
              <a:t>Adnoddau</a:t>
            </a:r>
            <a:r>
              <a:rPr lang="en-GB" dirty="0"/>
              <a:t> / Resources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12190" y="1557867"/>
            <a:ext cx="4589820" cy="3880772"/>
          </a:xfrm>
        </p:spPr>
        <p:txBody>
          <a:bodyPr>
            <a:noAutofit/>
          </a:bodyPr>
          <a:lstStyle/>
          <a:p>
            <a:r>
              <a:rPr lang="en-GB" sz="2400" dirty="0" err="1"/>
              <a:t>Adnoddau</a:t>
            </a:r>
            <a:r>
              <a:rPr lang="en-GB" sz="2400" dirty="0"/>
              <a:t> </a:t>
            </a:r>
            <a:r>
              <a:rPr lang="en-GB" sz="2400" dirty="0" err="1"/>
              <a:t>yn</a:t>
            </a:r>
            <a:r>
              <a:rPr lang="en-GB" sz="2400" dirty="0"/>
              <a:t> </a:t>
            </a:r>
            <a:r>
              <a:rPr lang="en-GB" sz="2400" dirty="0" err="1"/>
              <a:t>cael</a:t>
            </a:r>
            <a:r>
              <a:rPr lang="en-GB" sz="2400" dirty="0"/>
              <a:t> </a:t>
            </a:r>
            <a:r>
              <a:rPr lang="en-GB" sz="2400" dirty="0" err="1"/>
              <a:t>ei</a:t>
            </a:r>
            <a:r>
              <a:rPr lang="en-GB" sz="2400" dirty="0"/>
              <a:t> </a:t>
            </a:r>
            <a:r>
              <a:rPr lang="en-GB" sz="2400" dirty="0" err="1"/>
              <a:t>defnyddio</a:t>
            </a:r>
            <a:r>
              <a:rPr lang="en-GB" sz="2400" dirty="0"/>
              <a:t> </a:t>
            </a:r>
            <a:r>
              <a:rPr lang="en-GB" sz="2400" dirty="0" err="1"/>
              <a:t>i</a:t>
            </a:r>
            <a:r>
              <a:rPr lang="en-GB" sz="2400" dirty="0"/>
              <a:t> </a:t>
            </a:r>
            <a:r>
              <a:rPr lang="en-GB" sz="2400" dirty="0" err="1"/>
              <a:t>gefnogi</a:t>
            </a:r>
            <a:r>
              <a:rPr lang="en-GB" sz="2400" dirty="0"/>
              <a:t> </a:t>
            </a:r>
            <a:r>
              <a:rPr lang="en-GB" sz="2400" dirty="0" err="1"/>
              <a:t>addysgu</a:t>
            </a:r>
            <a:r>
              <a:rPr lang="en-GB" sz="2400" dirty="0"/>
              <a:t> a </a:t>
            </a:r>
            <a:r>
              <a:rPr lang="en-GB" sz="2400" dirty="0" err="1"/>
              <a:t>dysgu</a:t>
            </a:r>
            <a:endParaRPr lang="en-GB" sz="2400" dirty="0"/>
          </a:p>
          <a:p>
            <a:r>
              <a:rPr lang="en-GB" sz="2400" dirty="0" err="1"/>
              <a:t>Adnoddau</a:t>
            </a:r>
            <a:r>
              <a:rPr lang="en-GB" sz="2400" dirty="0"/>
              <a:t> </a:t>
            </a:r>
            <a:r>
              <a:rPr lang="en-GB" sz="2400" dirty="0" err="1"/>
              <a:t>sylfaenol</a:t>
            </a:r>
            <a:r>
              <a:rPr lang="en-GB" sz="2400" dirty="0"/>
              <a:t> </a:t>
            </a:r>
            <a:r>
              <a:rPr lang="en-GB" sz="2400" dirty="0" err="1"/>
              <a:t>e.e</a:t>
            </a:r>
            <a:r>
              <a:rPr lang="en-GB" sz="2400" dirty="0"/>
              <a:t>. </a:t>
            </a:r>
            <a:r>
              <a:rPr lang="en-GB" sz="2400" dirty="0" err="1"/>
              <a:t>angen</a:t>
            </a:r>
            <a:r>
              <a:rPr lang="en-GB" sz="2400" dirty="0"/>
              <a:t> </a:t>
            </a:r>
            <a:r>
              <a:rPr lang="en-GB" sz="2400" dirty="0" err="1"/>
              <a:t>ystyried</a:t>
            </a:r>
            <a:r>
              <a:rPr lang="en-GB" sz="2400" dirty="0"/>
              <a:t> </a:t>
            </a:r>
            <a:r>
              <a:rPr lang="en-GB" sz="2400" dirty="0" err="1"/>
              <a:t>pensiliau</a:t>
            </a:r>
            <a:r>
              <a:rPr lang="en-GB" sz="2400" dirty="0"/>
              <a:t>, </a:t>
            </a:r>
            <a:r>
              <a:rPr lang="en-GB" sz="2400" dirty="0" err="1"/>
              <a:t>papur</a:t>
            </a:r>
            <a:r>
              <a:rPr lang="en-GB" sz="2400" dirty="0"/>
              <a:t> a </a:t>
            </a:r>
            <a:r>
              <a:rPr lang="en-GB" sz="2400" dirty="0" err="1"/>
              <a:t>rwber</a:t>
            </a:r>
            <a:r>
              <a:rPr lang="en-GB" sz="2400" dirty="0"/>
              <a:t> </a:t>
            </a:r>
            <a:r>
              <a:rPr lang="en-GB" sz="2400" dirty="0" err="1"/>
              <a:t>tra’n</a:t>
            </a:r>
            <a:r>
              <a:rPr lang="en-GB" sz="2400" dirty="0"/>
              <a:t> </a:t>
            </a:r>
            <a:r>
              <a:rPr lang="en-GB" sz="2400" dirty="0" err="1"/>
              <a:t>cynllunio</a:t>
            </a:r>
            <a:endParaRPr lang="en-GB" sz="2400" dirty="0"/>
          </a:p>
          <a:p>
            <a:r>
              <a:rPr lang="en-GB" sz="2400" dirty="0" err="1"/>
              <a:t>Cyfoeth</a:t>
            </a:r>
            <a:r>
              <a:rPr lang="en-GB" sz="2400" dirty="0"/>
              <a:t> o </a:t>
            </a:r>
            <a:r>
              <a:rPr lang="en-GB" sz="2400" dirty="0" err="1"/>
              <a:t>adnoddau</a:t>
            </a:r>
            <a:r>
              <a:rPr lang="en-GB" sz="2400" dirty="0"/>
              <a:t> </a:t>
            </a:r>
            <a:r>
              <a:rPr lang="en-GB" sz="2400" dirty="0" err="1"/>
              <a:t>ar</a:t>
            </a:r>
            <a:r>
              <a:rPr lang="en-GB" sz="2400" dirty="0"/>
              <a:t> </a:t>
            </a:r>
            <a:r>
              <a:rPr lang="en-GB" sz="2400" dirty="0" err="1"/>
              <a:t>gael</a:t>
            </a:r>
            <a:r>
              <a:rPr lang="en-GB" sz="2400" dirty="0"/>
              <a:t> </a:t>
            </a:r>
            <a:r>
              <a:rPr lang="en-GB" sz="2400" dirty="0" err="1"/>
              <a:t>i</a:t>
            </a:r>
            <a:r>
              <a:rPr lang="en-GB" sz="2400" dirty="0"/>
              <a:t> </a:t>
            </a:r>
            <a:r>
              <a:rPr lang="en-GB" sz="2400" dirty="0" err="1"/>
              <a:t>gefnogi</a:t>
            </a:r>
            <a:r>
              <a:rPr lang="en-GB" sz="2400" dirty="0"/>
              <a:t> </a:t>
            </a:r>
            <a:r>
              <a:rPr lang="en-GB" sz="2400" dirty="0" err="1"/>
              <a:t>cynllunio</a:t>
            </a:r>
            <a:endParaRPr lang="en-GB" sz="2400" dirty="0"/>
          </a:p>
          <a:p>
            <a:r>
              <a:rPr lang="en-GB" sz="2400" dirty="0" err="1"/>
              <a:t>Ystyriwch</a:t>
            </a:r>
            <a:r>
              <a:rPr lang="en-GB" sz="2400" dirty="0"/>
              <a:t> </a:t>
            </a:r>
            <a:r>
              <a:rPr lang="en-GB" sz="2400" dirty="0" err="1"/>
              <a:t>beth</a:t>
            </a:r>
            <a:r>
              <a:rPr lang="en-GB" sz="2400" dirty="0"/>
              <a:t> </a:t>
            </a:r>
            <a:r>
              <a:rPr lang="en-GB" sz="2400" dirty="0" err="1"/>
              <a:t>sydd</a:t>
            </a:r>
            <a:r>
              <a:rPr lang="en-GB" sz="2400" dirty="0"/>
              <a:t> </a:t>
            </a:r>
            <a:r>
              <a:rPr lang="en-GB" sz="2400" dirty="0" err="1"/>
              <a:t>ar</a:t>
            </a:r>
            <a:r>
              <a:rPr lang="en-GB" sz="2400" dirty="0"/>
              <a:t> </a:t>
            </a:r>
            <a:r>
              <a:rPr lang="en-GB" sz="2400" dirty="0" err="1"/>
              <a:t>gael</a:t>
            </a:r>
            <a:r>
              <a:rPr lang="en-GB" sz="2400" dirty="0"/>
              <a:t>.</a:t>
            </a:r>
          </a:p>
          <a:p>
            <a:r>
              <a:rPr lang="en-GB" sz="2400" dirty="0"/>
              <a:t> </a:t>
            </a:r>
            <a:r>
              <a:rPr lang="en-GB" sz="2400" dirty="0" err="1"/>
              <a:t>Ydych</a:t>
            </a:r>
            <a:r>
              <a:rPr lang="en-GB" sz="2400" dirty="0"/>
              <a:t> chi </a:t>
            </a:r>
            <a:r>
              <a:rPr lang="en-GB" sz="2400" dirty="0" err="1"/>
              <a:t>wedi</a:t>
            </a:r>
            <a:r>
              <a:rPr lang="en-GB" sz="2400" dirty="0"/>
              <a:t> </a:t>
            </a:r>
            <a:r>
              <a:rPr lang="en-GB" sz="2400" dirty="0" err="1"/>
              <a:t>gweld</a:t>
            </a:r>
            <a:r>
              <a:rPr lang="en-GB" sz="2400" dirty="0"/>
              <a:t> </a:t>
            </a:r>
            <a:r>
              <a:rPr lang="en-GB" sz="2400" dirty="0" err="1"/>
              <a:t>defnydd</a:t>
            </a:r>
            <a:r>
              <a:rPr lang="en-GB" sz="2400" dirty="0"/>
              <a:t> </a:t>
            </a:r>
            <a:r>
              <a:rPr lang="en-GB" sz="2400" dirty="0" err="1"/>
              <a:t>effeithiol</a:t>
            </a:r>
            <a:r>
              <a:rPr lang="en-GB" sz="2400" dirty="0"/>
              <a:t> o </a:t>
            </a:r>
            <a:r>
              <a:rPr lang="en-GB" sz="2400" dirty="0" err="1"/>
              <a:t>adnoddau</a:t>
            </a:r>
            <a:r>
              <a:rPr lang="en-GB" sz="2400" dirty="0"/>
              <a:t>?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3810" y="1557867"/>
            <a:ext cx="5029390" cy="3963180"/>
          </a:xfrm>
        </p:spPr>
        <p:txBody>
          <a:bodyPr>
            <a:noAutofit/>
          </a:bodyPr>
          <a:lstStyle/>
          <a:p>
            <a:r>
              <a:rPr lang="en-GB" sz="2400" dirty="0"/>
              <a:t>Resources are deployed to support teaching and learning</a:t>
            </a:r>
          </a:p>
          <a:p>
            <a:r>
              <a:rPr lang="en-GB" sz="2400" dirty="0"/>
              <a:t>Basic resources </a:t>
            </a:r>
            <a:r>
              <a:rPr lang="en-GB" sz="2400" dirty="0" err="1"/>
              <a:t>e.g</a:t>
            </a:r>
            <a:r>
              <a:rPr lang="en-GB" sz="2400" dirty="0"/>
              <a:t> pencils, paper and rubbers should be considered in planning</a:t>
            </a:r>
          </a:p>
          <a:p>
            <a:r>
              <a:rPr lang="en-GB" sz="2400" dirty="0"/>
              <a:t>Wealth of resources available to support planning</a:t>
            </a:r>
          </a:p>
          <a:p>
            <a:r>
              <a:rPr lang="en-GB" sz="2400" dirty="0"/>
              <a:t>Consider what is available.</a:t>
            </a:r>
          </a:p>
          <a:p>
            <a:r>
              <a:rPr lang="en-GB" sz="2400" dirty="0"/>
              <a:t> What effective use of resources have you seen?</a:t>
            </a:r>
          </a:p>
        </p:txBody>
      </p:sp>
      <p:pic>
        <p:nvPicPr>
          <p:cNvPr id="6" name="Picture 5" descr="A picture containing indoor&#10;&#10;Description automatically generated">
            <a:extLst>
              <a:ext uri="{FF2B5EF4-FFF2-40B4-BE49-F238E27FC236}">
                <a16:creationId xmlns:a16="http://schemas.microsoft.com/office/drawing/2014/main" id="{F333A9A4-20A6-414C-B3C6-1874FF32BDA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6699482" y="330623"/>
            <a:ext cx="2079413" cy="1169670"/>
          </a:xfrm>
          <a:prstGeom prst="rect">
            <a:avLst/>
          </a:prstGeom>
        </p:spPr>
      </p:pic>
      <p:pic>
        <p:nvPicPr>
          <p:cNvPr id="11" name="Picture 10" descr="A child playing with a toy train&#10;&#10;Description automatically generated with low confidence">
            <a:extLst>
              <a:ext uri="{FF2B5EF4-FFF2-40B4-BE49-F238E27FC236}">
                <a16:creationId xmlns:a16="http://schemas.microsoft.com/office/drawing/2014/main" id="{20606790-1014-4E02-842F-EB67B313F07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10125233" y="2477347"/>
            <a:ext cx="1802103" cy="1200573"/>
          </a:xfrm>
          <a:prstGeom prst="rect">
            <a:avLst/>
          </a:prstGeom>
        </p:spPr>
      </p:pic>
      <p:pic>
        <p:nvPicPr>
          <p:cNvPr id="13" name="Picture 12" descr="A picture containing indoor, several&#10;&#10;Description automatically generated">
            <a:extLst>
              <a:ext uri="{FF2B5EF4-FFF2-40B4-BE49-F238E27FC236}">
                <a16:creationId xmlns:a16="http://schemas.microsoft.com/office/drawing/2014/main" id="{A157C93C-4DB6-4938-AFF1-955FE5742BB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8006983" y="5404155"/>
            <a:ext cx="4029230" cy="1200574"/>
          </a:xfrm>
          <a:prstGeom prst="rect">
            <a:avLst/>
          </a:prstGeom>
        </p:spPr>
      </p:pic>
      <p:pic>
        <p:nvPicPr>
          <p:cNvPr id="15" name="Picture 14" descr="A group of people in the woods&#10;&#10;Description automatically generated with medium confidence">
            <a:extLst>
              <a:ext uri="{FF2B5EF4-FFF2-40B4-BE49-F238E27FC236}">
                <a16:creationId xmlns:a16="http://schemas.microsoft.com/office/drawing/2014/main" id="{717C91BB-787B-4953-9331-AA7F7754214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0"/>
              </a:ext>
            </a:extLst>
          </a:blip>
          <a:stretch>
            <a:fillRect/>
          </a:stretch>
        </p:blipFill>
        <p:spPr>
          <a:xfrm>
            <a:off x="9503188" y="316083"/>
            <a:ext cx="2533025" cy="1329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097254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2381" y="158865"/>
            <a:ext cx="8596668" cy="1320800"/>
          </a:xfrm>
        </p:spPr>
        <p:txBody>
          <a:bodyPr>
            <a:normAutofit fontScale="90000"/>
          </a:bodyPr>
          <a:lstStyle/>
          <a:p>
            <a:r>
              <a:rPr lang="en-GB" dirty="0"/>
              <a:t>Un </a:t>
            </a:r>
            <a:r>
              <a:rPr lang="en-GB" dirty="0" err="1"/>
              <a:t>damcaniaeth</a:t>
            </a:r>
            <a:r>
              <a:rPr lang="en-GB" dirty="0"/>
              <a:t> </a:t>
            </a:r>
            <a:r>
              <a:rPr lang="en-GB" dirty="0" err="1"/>
              <a:t>wrth</a:t>
            </a:r>
            <a:r>
              <a:rPr lang="en-GB" dirty="0"/>
              <a:t> </a:t>
            </a:r>
            <a:r>
              <a:rPr lang="en-GB" dirty="0" err="1"/>
              <a:t>gynllunio</a:t>
            </a:r>
            <a:r>
              <a:rPr lang="en-GB" dirty="0"/>
              <a:t> </a:t>
            </a:r>
            <a:r>
              <a:rPr lang="en-GB" dirty="0" err="1"/>
              <a:t>gwersi</a:t>
            </a:r>
            <a:r>
              <a:rPr lang="en-GB" dirty="0"/>
              <a:t> </a:t>
            </a:r>
            <a:br>
              <a:rPr lang="en-GB" dirty="0"/>
            </a:br>
            <a:r>
              <a:rPr lang="en-GB" dirty="0"/>
              <a:t>A theory behind lesson planning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3470" y="1651462"/>
            <a:ext cx="4605250" cy="5259185"/>
          </a:xfrm>
        </p:spPr>
        <p:txBody>
          <a:bodyPr>
            <a:normAutofit/>
          </a:bodyPr>
          <a:lstStyle/>
          <a:p>
            <a:r>
              <a:rPr lang="en-GB" sz="2400" b="1" dirty="0" err="1">
                <a:solidFill>
                  <a:srgbClr val="0070C0"/>
                </a:solidFill>
              </a:rPr>
              <a:t>Tacsonomeg</a:t>
            </a:r>
            <a:r>
              <a:rPr lang="en-GB" sz="2400" b="1" dirty="0">
                <a:solidFill>
                  <a:srgbClr val="0070C0"/>
                </a:solidFill>
              </a:rPr>
              <a:t> Bloom </a:t>
            </a:r>
            <a:r>
              <a:rPr lang="en-GB" sz="2400" dirty="0"/>
              <a:t>– </a:t>
            </a:r>
            <a:r>
              <a:rPr lang="en-GB" sz="2400" dirty="0" err="1"/>
              <a:t>sylfaen</a:t>
            </a:r>
            <a:r>
              <a:rPr lang="en-GB" sz="2400" dirty="0"/>
              <a:t> </a:t>
            </a:r>
            <a:r>
              <a:rPr lang="en-GB" sz="2400" dirty="0" err="1"/>
              <a:t>cynllunio</a:t>
            </a:r>
            <a:endParaRPr lang="en-GB" sz="2400" dirty="0"/>
          </a:p>
          <a:p>
            <a:r>
              <a:rPr lang="en-GB" sz="2400" b="1" dirty="0" err="1">
                <a:solidFill>
                  <a:srgbClr val="0070C0"/>
                </a:solidFill>
              </a:rPr>
              <a:t>Cofio</a:t>
            </a:r>
            <a:r>
              <a:rPr lang="en-GB" sz="2400" dirty="0"/>
              <a:t> – pa </a:t>
            </a:r>
            <a:r>
              <a:rPr lang="en-GB" sz="2400" dirty="0" err="1"/>
              <a:t>wybodaeth</a:t>
            </a:r>
            <a:r>
              <a:rPr lang="en-GB" sz="2400" dirty="0"/>
              <a:t> a </a:t>
            </a:r>
            <a:r>
              <a:rPr lang="en-GB" sz="2400" dirty="0" err="1"/>
              <a:t>sgiliau</a:t>
            </a:r>
            <a:r>
              <a:rPr lang="en-GB" sz="2400" dirty="0"/>
              <a:t> </a:t>
            </a:r>
            <a:r>
              <a:rPr lang="en-GB" sz="2400" dirty="0" err="1"/>
              <a:t>sydd</a:t>
            </a:r>
            <a:r>
              <a:rPr lang="en-GB" sz="2400" dirty="0"/>
              <a:t> </a:t>
            </a:r>
            <a:r>
              <a:rPr lang="en-GB" sz="2400" dirty="0" err="1"/>
              <a:t>angen</a:t>
            </a:r>
            <a:r>
              <a:rPr lang="en-GB" sz="2400" dirty="0"/>
              <a:t> </a:t>
            </a:r>
            <a:r>
              <a:rPr lang="en-GB" sz="2400" dirty="0" err="1"/>
              <a:t>cynnwys</a:t>
            </a:r>
            <a:r>
              <a:rPr lang="en-GB" sz="2400" dirty="0"/>
              <a:t>?</a:t>
            </a:r>
          </a:p>
          <a:p>
            <a:r>
              <a:rPr lang="en-GB" sz="2400" b="1" dirty="0" err="1">
                <a:solidFill>
                  <a:srgbClr val="0070C0"/>
                </a:solidFill>
              </a:rPr>
              <a:t>Deall</a:t>
            </a:r>
            <a:r>
              <a:rPr lang="en-GB" sz="2400" dirty="0"/>
              <a:t> – </a:t>
            </a:r>
            <a:r>
              <a:rPr lang="en-GB" sz="2400" dirty="0" err="1"/>
              <a:t>beth</a:t>
            </a:r>
            <a:r>
              <a:rPr lang="en-GB" sz="2400" dirty="0"/>
              <a:t> </a:t>
            </a:r>
            <a:r>
              <a:rPr lang="en-GB" sz="2400" dirty="0" err="1"/>
              <a:t>wyf</a:t>
            </a:r>
            <a:r>
              <a:rPr lang="en-GB" sz="2400" dirty="0"/>
              <a:t> </a:t>
            </a:r>
            <a:r>
              <a:rPr lang="en-GB" sz="2400" dirty="0" err="1"/>
              <a:t>yn</a:t>
            </a:r>
            <a:r>
              <a:rPr lang="en-GB" sz="2400" dirty="0"/>
              <a:t> </a:t>
            </a:r>
            <a:r>
              <a:rPr lang="en-GB" sz="2400" dirty="0" err="1"/>
              <a:t>bwriadu</a:t>
            </a:r>
            <a:r>
              <a:rPr lang="en-GB" sz="2400" dirty="0"/>
              <a:t> </a:t>
            </a:r>
            <a:r>
              <a:rPr lang="en-GB" sz="2400" dirty="0" err="1"/>
              <a:t>i</a:t>
            </a:r>
            <a:r>
              <a:rPr lang="en-GB" sz="2400" dirty="0"/>
              <a:t> </a:t>
            </a:r>
            <a:r>
              <a:rPr lang="en-GB" sz="2400" dirty="0" err="1"/>
              <a:t>ddisgyblion</a:t>
            </a:r>
            <a:r>
              <a:rPr lang="en-GB" sz="2400" dirty="0"/>
              <a:t> </a:t>
            </a:r>
            <a:r>
              <a:rPr lang="en-GB" sz="2400" dirty="0" err="1"/>
              <a:t>ddeall</a:t>
            </a:r>
            <a:r>
              <a:rPr lang="en-GB" sz="2400" dirty="0"/>
              <a:t>?</a:t>
            </a:r>
          </a:p>
          <a:p>
            <a:r>
              <a:rPr lang="en-GB" sz="2400" b="1" dirty="0" err="1">
                <a:solidFill>
                  <a:srgbClr val="0070C0"/>
                </a:solidFill>
              </a:rPr>
              <a:t>Cymhwyso</a:t>
            </a:r>
            <a:r>
              <a:rPr lang="en-GB" sz="2400" dirty="0"/>
              <a:t> – pa </a:t>
            </a:r>
            <a:r>
              <a:rPr lang="en-GB" sz="2400" dirty="0" err="1"/>
              <a:t>gyfleoedd</a:t>
            </a:r>
            <a:r>
              <a:rPr lang="en-GB" sz="2400" dirty="0"/>
              <a:t> </a:t>
            </a:r>
            <a:r>
              <a:rPr lang="en-GB" sz="2400" dirty="0" err="1"/>
              <a:t>sydd</a:t>
            </a:r>
            <a:r>
              <a:rPr lang="en-GB" sz="2400" dirty="0"/>
              <a:t> </a:t>
            </a:r>
            <a:r>
              <a:rPr lang="en-GB" sz="2400" dirty="0" err="1"/>
              <a:t>i</a:t>
            </a:r>
            <a:r>
              <a:rPr lang="en-GB" sz="2400" dirty="0"/>
              <a:t> </a:t>
            </a:r>
            <a:r>
              <a:rPr lang="en-GB" sz="2400" dirty="0" err="1"/>
              <a:t>ddisgyblion</a:t>
            </a:r>
            <a:r>
              <a:rPr lang="en-GB" sz="2400" dirty="0"/>
              <a:t> </a:t>
            </a:r>
            <a:r>
              <a:rPr lang="en-GB" sz="2400" dirty="0" err="1"/>
              <a:t>ddefnyddio</a:t>
            </a:r>
            <a:r>
              <a:rPr lang="en-GB" sz="2400" dirty="0"/>
              <a:t> </a:t>
            </a:r>
            <a:r>
              <a:rPr lang="en-GB" sz="2400" dirty="0" err="1"/>
              <a:t>eu</a:t>
            </a:r>
            <a:r>
              <a:rPr lang="en-GB" sz="2400" dirty="0"/>
              <a:t> </a:t>
            </a:r>
            <a:r>
              <a:rPr lang="en-GB" sz="2400" dirty="0" err="1"/>
              <a:t>gwybodaeth</a:t>
            </a:r>
            <a:r>
              <a:rPr lang="en-GB" sz="2400" dirty="0"/>
              <a:t>? </a:t>
            </a:r>
            <a:r>
              <a:rPr lang="en-GB" sz="2400" dirty="0" err="1"/>
              <a:t>Cyd</a:t>
            </a:r>
            <a:r>
              <a:rPr lang="en-GB" sz="2400" dirty="0"/>
              <a:t> </a:t>
            </a:r>
            <a:r>
              <a:rPr lang="en-GB" sz="2400" dirty="0" err="1"/>
              <a:t>destun</a:t>
            </a:r>
            <a:r>
              <a:rPr lang="en-GB" sz="2400" dirty="0"/>
              <a:t> </a:t>
            </a:r>
            <a:r>
              <a:rPr lang="en-GB" sz="2400" dirty="0" err="1"/>
              <a:t>bywyd</a:t>
            </a:r>
            <a:r>
              <a:rPr lang="en-GB" sz="2400" dirty="0"/>
              <a:t> go </a:t>
            </a:r>
            <a:r>
              <a:rPr lang="en-GB" sz="2400" dirty="0" err="1"/>
              <a:t>iawn</a:t>
            </a:r>
            <a:endParaRPr lang="en-GB" sz="2400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69" y="1479665"/>
            <a:ext cx="4935179" cy="5270270"/>
          </a:xfrm>
        </p:spPr>
        <p:txBody>
          <a:bodyPr>
            <a:noAutofit/>
          </a:bodyPr>
          <a:lstStyle/>
          <a:p>
            <a:r>
              <a:rPr lang="en-GB" sz="2400" b="1" dirty="0">
                <a:solidFill>
                  <a:srgbClr val="0070C0"/>
                </a:solidFill>
              </a:rPr>
              <a:t>Bloom’s Taxonomy </a:t>
            </a:r>
            <a:r>
              <a:rPr lang="en-GB" sz="2400" dirty="0"/>
              <a:t>–used as a base for planning</a:t>
            </a:r>
          </a:p>
          <a:p>
            <a:r>
              <a:rPr lang="en-GB" sz="2400" b="1" dirty="0">
                <a:solidFill>
                  <a:srgbClr val="0070C0"/>
                </a:solidFill>
              </a:rPr>
              <a:t>Remembering</a:t>
            </a:r>
            <a:r>
              <a:rPr lang="en-GB" sz="2400" dirty="0"/>
              <a:t> – what knowledge and skills are to be covered?</a:t>
            </a:r>
          </a:p>
          <a:p>
            <a:r>
              <a:rPr lang="en-GB" sz="2400" b="1" dirty="0">
                <a:solidFill>
                  <a:srgbClr val="0070C0"/>
                </a:solidFill>
              </a:rPr>
              <a:t>Understanding</a:t>
            </a:r>
            <a:r>
              <a:rPr lang="en-GB" sz="2400" dirty="0"/>
              <a:t> – What do I intend the pupils to understand?</a:t>
            </a:r>
          </a:p>
          <a:p>
            <a:r>
              <a:rPr lang="en-GB" sz="2400" b="1" dirty="0">
                <a:solidFill>
                  <a:srgbClr val="0070C0"/>
                </a:solidFill>
              </a:rPr>
              <a:t>Applying</a:t>
            </a:r>
            <a:r>
              <a:rPr lang="en-GB" sz="2400" dirty="0"/>
              <a:t> – What opportunities to use their knowledge? Reference to real–life contexts</a:t>
            </a:r>
          </a:p>
        </p:txBody>
      </p:sp>
      <p:pic>
        <p:nvPicPr>
          <p:cNvPr id="6" name="Picture 5" descr="Diagram&#10;&#10;Description automatically generated">
            <a:extLst>
              <a:ext uri="{FF2B5EF4-FFF2-40B4-BE49-F238E27FC236}">
                <a16:creationId xmlns:a16="http://schemas.microsoft.com/office/drawing/2014/main" id="{B8BB179E-D846-4553-AB0D-94634F7555E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9608480" y="442334"/>
            <a:ext cx="2417683" cy="2074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491718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4824" y="338051"/>
            <a:ext cx="4670521" cy="3880772"/>
          </a:xfrm>
        </p:spPr>
        <p:txBody>
          <a:bodyPr>
            <a:noAutofit/>
          </a:bodyPr>
          <a:lstStyle/>
          <a:p>
            <a:r>
              <a:rPr lang="en-GB" sz="2400" b="1" dirty="0" err="1">
                <a:solidFill>
                  <a:srgbClr val="0070C0"/>
                </a:solidFill>
              </a:rPr>
              <a:t>Dadansoddi</a:t>
            </a:r>
            <a:r>
              <a:rPr lang="en-GB" sz="2400" dirty="0"/>
              <a:t> – </a:t>
            </a:r>
            <a:r>
              <a:rPr lang="en-GB" sz="2400" dirty="0" err="1"/>
              <a:t>sut</a:t>
            </a:r>
            <a:r>
              <a:rPr lang="en-GB" sz="2400" dirty="0"/>
              <a:t> </a:t>
            </a:r>
            <a:r>
              <a:rPr lang="en-GB" sz="2400" dirty="0" err="1"/>
              <a:t>bydd</a:t>
            </a:r>
            <a:r>
              <a:rPr lang="en-GB" sz="2400" dirty="0"/>
              <a:t> </a:t>
            </a:r>
            <a:r>
              <a:rPr lang="en-GB" sz="2400" dirty="0" err="1"/>
              <a:t>disgyblion</a:t>
            </a:r>
            <a:r>
              <a:rPr lang="en-GB" sz="2400" dirty="0"/>
              <a:t> </a:t>
            </a:r>
            <a:r>
              <a:rPr lang="en-GB" sz="2400" dirty="0" err="1"/>
              <a:t>yn</a:t>
            </a:r>
            <a:r>
              <a:rPr lang="en-GB" sz="2400" dirty="0"/>
              <a:t> </a:t>
            </a:r>
            <a:r>
              <a:rPr lang="en-GB" sz="2400" dirty="0" err="1"/>
              <a:t>meddwl</a:t>
            </a:r>
            <a:r>
              <a:rPr lang="en-GB" sz="2400" dirty="0"/>
              <a:t> am y </a:t>
            </a:r>
            <a:r>
              <a:rPr lang="en-GB" sz="2400" dirty="0" err="1"/>
              <a:t>cynnwys</a:t>
            </a:r>
            <a:r>
              <a:rPr lang="en-GB" sz="2400" dirty="0"/>
              <a:t>? </a:t>
            </a:r>
            <a:r>
              <a:rPr lang="en-GB" sz="2400" dirty="0" err="1"/>
              <a:t>Alla</a:t>
            </a:r>
            <a:r>
              <a:rPr lang="en-GB" sz="2400" dirty="0"/>
              <a:t> </a:t>
            </a:r>
            <a:r>
              <a:rPr lang="en-GB" sz="2400" dirty="0" err="1"/>
              <a:t>i</a:t>
            </a:r>
            <a:r>
              <a:rPr lang="en-GB" sz="2400" dirty="0"/>
              <a:t> </a:t>
            </a:r>
            <a:r>
              <a:rPr lang="en-GB" sz="2400" dirty="0" err="1"/>
              <a:t>greu</a:t>
            </a:r>
            <a:r>
              <a:rPr lang="en-GB" sz="2400" dirty="0"/>
              <a:t> </a:t>
            </a:r>
            <a:r>
              <a:rPr lang="en-GB" sz="2400" dirty="0" err="1"/>
              <a:t>gweithgareddau</a:t>
            </a:r>
            <a:r>
              <a:rPr lang="en-GB" sz="2400" dirty="0"/>
              <a:t> </a:t>
            </a:r>
            <a:r>
              <a:rPr lang="en-GB" sz="2400" dirty="0" err="1"/>
              <a:t>lle</a:t>
            </a:r>
            <a:r>
              <a:rPr lang="en-GB" sz="2400" dirty="0"/>
              <a:t> </a:t>
            </a:r>
            <a:r>
              <a:rPr lang="en-GB" sz="2400" dirty="0" err="1"/>
              <a:t>maent</a:t>
            </a:r>
            <a:r>
              <a:rPr lang="en-GB" sz="2400" dirty="0"/>
              <a:t> </a:t>
            </a:r>
            <a:r>
              <a:rPr lang="en-GB" sz="2400" dirty="0" err="1"/>
              <a:t>yn</a:t>
            </a:r>
            <a:r>
              <a:rPr lang="en-GB" sz="2400" dirty="0"/>
              <a:t> </a:t>
            </a:r>
            <a:r>
              <a:rPr lang="en-GB" sz="2400" dirty="0" err="1"/>
              <a:t>crynhoi’r</a:t>
            </a:r>
            <a:r>
              <a:rPr lang="en-GB" sz="2400" dirty="0"/>
              <a:t> </a:t>
            </a:r>
            <a:r>
              <a:rPr lang="en-GB" sz="2400" dirty="0" err="1"/>
              <a:t>hyn</a:t>
            </a:r>
            <a:r>
              <a:rPr lang="en-GB" sz="2400" dirty="0"/>
              <a:t> </a:t>
            </a:r>
            <a:r>
              <a:rPr lang="en-GB" sz="2400" dirty="0" err="1"/>
              <a:t>maent</a:t>
            </a:r>
            <a:r>
              <a:rPr lang="en-GB" sz="2400" dirty="0"/>
              <a:t> </a:t>
            </a:r>
            <a:r>
              <a:rPr lang="en-GB" sz="2400" dirty="0" err="1"/>
              <a:t>wedi</a:t>
            </a:r>
            <a:r>
              <a:rPr lang="en-GB" sz="2400" dirty="0"/>
              <a:t> </a:t>
            </a:r>
            <a:r>
              <a:rPr lang="en-GB" sz="2400" dirty="0" err="1"/>
              <a:t>ei</a:t>
            </a:r>
            <a:r>
              <a:rPr lang="en-GB" sz="2400" dirty="0"/>
              <a:t> </a:t>
            </a:r>
            <a:r>
              <a:rPr lang="en-GB" sz="2400" dirty="0" err="1"/>
              <a:t>ddysgu</a:t>
            </a:r>
            <a:r>
              <a:rPr lang="en-GB" sz="2400" dirty="0"/>
              <a:t>?</a:t>
            </a:r>
          </a:p>
          <a:p>
            <a:r>
              <a:rPr lang="en-GB" sz="2400" b="1" dirty="0" err="1">
                <a:solidFill>
                  <a:srgbClr val="0070C0"/>
                </a:solidFill>
              </a:rPr>
              <a:t>Gwerthuso</a:t>
            </a:r>
            <a:r>
              <a:rPr lang="en-GB" sz="2400" dirty="0"/>
              <a:t> – </a:t>
            </a:r>
            <a:r>
              <a:rPr lang="en-GB" sz="2400" dirty="0" err="1"/>
              <a:t>beth</a:t>
            </a:r>
            <a:r>
              <a:rPr lang="en-GB" sz="2400" dirty="0"/>
              <a:t> </a:t>
            </a:r>
            <a:r>
              <a:rPr lang="en-GB" sz="2400" dirty="0" err="1"/>
              <a:t>alla</a:t>
            </a:r>
            <a:r>
              <a:rPr lang="en-GB" sz="2400" dirty="0"/>
              <a:t> </a:t>
            </a:r>
            <a:r>
              <a:rPr lang="en-GB" sz="2400" dirty="0" err="1"/>
              <a:t>i</a:t>
            </a:r>
            <a:r>
              <a:rPr lang="en-GB" sz="2400" dirty="0"/>
              <a:t> </a:t>
            </a:r>
            <a:r>
              <a:rPr lang="en-GB" sz="2400" dirty="0" err="1"/>
              <a:t>wneud</a:t>
            </a:r>
            <a:r>
              <a:rPr lang="en-GB" sz="2400" dirty="0"/>
              <a:t> </a:t>
            </a:r>
            <a:r>
              <a:rPr lang="en-GB" sz="2400" dirty="0" err="1"/>
              <a:t>i</a:t>
            </a:r>
            <a:r>
              <a:rPr lang="en-GB" sz="2400" dirty="0"/>
              <a:t> </a:t>
            </a:r>
            <a:r>
              <a:rPr lang="en-GB" sz="2400" dirty="0" err="1"/>
              <a:t>wirio</a:t>
            </a:r>
            <a:r>
              <a:rPr lang="en-GB" sz="2400" dirty="0"/>
              <a:t> </a:t>
            </a:r>
            <a:r>
              <a:rPr lang="en-GB" sz="2400" dirty="0" err="1"/>
              <a:t>cynnydd</a:t>
            </a:r>
            <a:r>
              <a:rPr lang="en-GB" sz="2400" dirty="0"/>
              <a:t> y </a:t>
            </a:r>
            <a:r>
              <a:rPr lang="en-GB" sz="2400" dirty="0" err="1"/>
              <a:t>disgyblion</a:t>
            </a:r>
            <a:r>
              <a:rPr lang="en-GB" sz="2400" dirty="0"/>
              <a:t> </a:t>
            </a:r>
            <a:r>
              <a:rPr lang="en-GB" sz="2400" dirty="0" err="1"/>
              <a:t>yn</a:t>
            </a:r>
            <a:r>
              <a:rPr lang="en-GB" sz="2400" dirty="0"/>
              <a:t> </a:t>
            </a:r>
            <a:r>
              <a:rPr lang="en-GB" sz="2400" dirty="0" err="1"/>
              <a:t>erbyn</a:t>
            </a:r>
            <a:r>
              <a:rPr lang="en-GB" sz="2400" dirty="0"/>
              <a:t> y </a:t>
            </a:r>
            <a:r>
              <a:rPr lang="en-GB" sz="2400" dirty="0" err="1"/>
              <a:t>deilliannau</a:t>
            </a:r>
            <a:r>
              <a:rPr lang="en-GB" sz="2400" dirty="0"/>
              <a:t> </a:t>
            </a:r>
            <a:r>
              <a:rPr lang="en-GB" sz="2400" dirty="0" err="1"/>
              <a:t>dysgu</a:t>
            </a:r>
            <a:r>
              <a:rPr lang="en-GB" sz="2400" dirty="0"/>
              <a:t>? Sut </a:t>
            </a:r>
            <a:r>
              <a:rPr lang="en-GB" sz="2400" dirty="0" err="1"/>
              <a:t>alla</a:t>
            </a:r>
            <a:r>
              <a:rPr lang="en-GB" sz="2400" dirty="0"/>
              <a:t> </a:t>
            </a:r>
            <a:r>
              <a:rPr lang="en-GB" sz="2400" dirty="0" err="1"/>
              <a:t>i</a:t>
            </a:r>
            <a:r>
              <a:rPr lang="en-GB" sz="2400" dirty="0"/>
              <a:t> </a:t>
            </a:r>
            <a:r>
              <a:rPr lang="en-GB" sz="2400" dirty="0" err="1"/>
              <a:t>annog</a:t>
            </a:r>
            <a:r>
              <a:rPr lang="en-GB" sz="2400" dirty="0"/>
              <a:t> y </a:t>
            </a:r>
            <a:r>
              <a:rPr lang="en-GB" sz="2400" dirty="0" err="1"/>
              <a:t>disgyblion</a:t>
            </a:r>
            <a:r>
              <a:rPr lang="en-GB" sz="2400" dirty="0"/>
              <a:t> </a:t>
            </a:r>
            <a:r>
              <a:rPr lang="en-GB" sz="2400" dirty="0" err="1"/>
              <a:t>i</a:t>
            </a:r>
            <a:r>
              <a:rPr lang="en-GB" sz="2400" dirty="0"/>
              <a:t> </a:t>
            </a:r>
            <a:r>
              <a:rPr lang="en-GB" sz="2400" dirty="0" err="1"/>
              <a:t>werthuso</a:t>
            </a:r>
            <a:r>
              <a:rPr lang="en-GB" sz="2400" dirty="0"/>
              <a:t> </a:t>
            </a:r>
            <a:r>
              <a:rPr lang="en-GB" sz="2400" dirty="0" err="1"/>
              <a:t>eu</a:t>
            </a:r>
            <a:r>
              <a:rPr lang="en-GB" sz="2400" dirty="0"/>
              <a:t> </a:t>
            </a:r>
            <a:r>
              <a:rPr lang="en-GB" sz="2400" dirty="0" err="1"/>
              <a:t>hunain</a:t>
            </a:r>
            <a:r>
              <a:rPr lang="en-GB" sz="2400" dirty="0"/>
              <a:t> a </a:t>
            </a:r>
            <a:r>
              <a:rPr lang="en-GB" sz="2400" dirty="0" err="1"/>
              <a:t>gweld</a:t>
            </a:r>
            <a:r>
              <a:rPr lang="en-GB" sz="2400" dirty="0"/>
              <a:t> </a:t>
            </a:r>
            <a:r>
              <a:rPr lang="en-GB" sz="2400" dirty="0" err="1"/>
              <a:t>gwerth</a:t>
            </a:r>
            <a:r>
              <a:rPr lang="en-GB" sz="2400" dirty="0"/>
              <a:t> y </a:t>
            </a:r>
            <a:r>
              <a:rPr lang="en-GB" sz="2400" dirty="0" err="1"/>
              <a:t>wers</a:t>
            </a:r>
            <a:r>
              <a:rPr lang="en-GB" sz="2400" dirty="0"/>
              <a:t>?</a:t>
            </a:r>
          </a:p>
          <a:p>
            <a:r>
              <a:rPr lang="en-GB" sz="2400" b="1" dirty="0" err="1">
                <a:solidFill>
                  <a:srgbClr val="0070C0"/>
                </a:solidFill>
              </a:rPr>
              <a:t>Creu</a:t>
            </a:r>
            <a:r>
              <a:rPr lang="en-GB" sz="2400" dirty="0"/>
              <a:t> – pa </a:t>
            </a:r>
            <a:r>
              <a:rPr lang="en-GB" sz="2400" dirty="0" err="1"/>
              <a:t>gyfleoedd</a:t>
            </a:r>
            <a:r>
              <a:rPr lang="en-GB" sz="2400" dirty="0"/>
              <a:t> </a:t>
            </a:r>
            <a:r>
              <a:rPr lang="en-GB" sz="2400" dirty="0" err="1"/>
              <a:t>sydd</a:t>
            </a:r>
            <a:r>
              <a:rPr lang="en-GB" sz="2400" dirty="0"/>
              <a:t> </a:t>
            </a:r>
            <a:r>
              <a:rPr lang="en-GB" sz="2400" dirty="0" err="1"/>
              <a:t>gan</a:t>
            </a:r>
            <a:r>
              <a:rPr lang="en-GB" sz="2400" dirty="0"/>
              <a:t> </a:t>
            </a:r>
            <a:r>
              <a:rPr lang="en-GB" sz="2400" dirty="0" err="1"/>
              <a:t>ddisgyblion</a:t>
            </a:r>
            <a:r>
              <a:rPr lang="en-GB" sz="2400" dirty="0"/>
              <a:t> </a:t>
            </a:r>
            <a:r>
              <a:rPr lang="en-GB" sz="2400" dirty="0" err="1"/>
              <a:t>i</a:t>
            </a:r>
            <a:r>
              <a:rPr lang="en-GB" sz="2400" dirty="0"/>
              <a:t> </a:t>
            </a:r>
            <a:r>
              <a:rPr lang="en-GB" sz="2400" dirty="0" err="1"/>
              <a:t>greu</a:t>
            </a:r>
            <a:r>
              <a:rPr lang="en-GB" sz="2400" dirty="0"/>
              <a:t>, </a:t>
            </a:r>
            <a:r>
              <a:rPr lang="en-GB" sz="2400" dirty="0" err="1"/>
              <a:t>cynllunio</a:t>
            </a:r>
            <a:r>
              <a:rPr lang="en-GB" sz="2400" dirty="0"/>
              <a:t> </a:t>
            </a:r>
            <a:r>
              <a:rPr lang="en-GB" sz="2400" dirty="0" err="1"/>
              <a:t>neu</a:t>
            </a:r>
            <a:r>
              <a:rPr lang="en-GB" sz="2400" dirty="0"/>
              <a:t> </a:t>
            </a:r>
            <a:r>
              <a:rPr lang="en-GB" sz="2400" dirty="0" err="1"/>
              <a:t>chyfuno</a:t>
            </a:r>
            <a:r>
              <a:rPr lang="en-GB" sz="2400" dirty="0"/>
              <a:t> </a:t>
            </a:r>
            <a:r>
              <a:rPr lang="en-GB" sz="2400" dirty="0" err="1"/>
              <a:t>syniadau</a:t>
            </a:r>
            <a:r>
              <a:rPr lang="en-GB" sz="2400" dirty="0"/>
              <a:t>?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69" y="338051"/>
            <a:ext cx="5007223" cy="6168044"/>
          </a:xfrm>
        </p:spPr>
        <p:txBody>
          <a:bodyPr>
            <a:normAutofit fontScale="92500"/>
          </a:bodyPr>
          <a:lstStyle/>
          <a:p>
            <a:r>
              <a:rPr lang="en-GB" sz="2400" b="1" dirty="0">
                <a:solidFill>
                  <a:srgbClr val="0070C0"/>
                </a:solidFill>
              </a:rPr>
              <a:t>Analysing</a:t>
            </a:r>
            <a:r>
              <a:rPr lang="en-GB" sz="2400" dirty="0"/>
              <a:t> – How will the pupils think about the content? Can I create activities in which they summarize what they have learnt?</a:t>
            </a:r>
          </a:p>
          <a:p>
            <a:r>
              <a:rPr lang="en-GB" sz="2400" b="1" dirty="0">
                <a:solidFill>
                  <a:srgbClr val="0070C0"/>
                </a:solidFill>
              </a:rPr>
              <a:t>Evaluating</a:t>
            </a:r>
            <a:r>
              <a:rPr lang="en-GB" sz="2400" dirty="0"/>
              <a:t> – what will I do to check the progress of pupils against the learning objectives? How will I encourage pupils to evaluate themselves and see the value of the lesson?</a:t>
            </a:r>
          </a:p>
          <a:p>
            <a:r>
              <a:rPr lang="en-GB" sz="2400" b="1" dirty="0">
                <a:solidFill>
                  <a:srgbClr val="0070C0"/>
                </a:solidFill>
              </a:rPr>
              <a:t>Creating</a:t>
            </a:r>
            <a:r>
              <a:rPr lang="en-GB" sz="2400" dirty="0"/>
              <a:t> – what opportunities will pupils have to create, plan or combine ideas?</a:t>
            </a:r>
          </a:p>
          <a:p>
            <a:r>
              <a:rPr lang="en-GB" sz="2400" dirty="0">
                <a:hlinkClick r:id="rId3"/>
              </a:rPr>
              <a:t>https://mikegershon.com/resources/</a:t>
            </a:r>
            <a:endParaRPr lang="en-GB" sz="2400" dirty="0"/>
          </a:p>
          <a:p>
            <a:r>
              <a:rPr lang="en-GB" dirty="0"/>
              <a:t>(adapted from Anderson and </a:t>
            </a:r>
            <a:r>
              <a:rPr lang="en-GB" dirty="0" err="1"/>
              <a:t>Krathwohl</a:t>
            </a:r>
            <a:r>
              <a:rPr lang="en-GB" dirty="0"/>
              <a:t>, 2000 </a:t>
            </a:r>
            <a:r>
              <a:rPr lang="en-GB" i="1" dirty="0"/>
              <a:t>cited in </a:t>
            </a:r>
            <a:r>
              <a:rPr lang="en-GB" dirty="0" err="1"/>
              <a:t>Grigg</a:t>
            </a:r>
            <a:r>
              <a:rPr lang="en-GB" dirty="0"/>
              <a:t>, 2015)</a:t>
            </a:r>
          </a:p>
        </p:txBody>
      </p:sp>
    </p:spTree>
    <p:extLst>
      <p:ext uri="{BB962C8B-B14F-4D97-AF65-F5344CB8AC3E}">
        <p14:creationId xmlns:p14="http://schemas.microsoft.com/office/powerpoint/2010/main" val="213888625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Tasg</a:t>
            </a:r>
            <a:r>
              <a:rPr lang="en-GB" dirty="0"/>
              <a:t> / Task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96054" y="1652589"/>
            <a:ext cx="4184035" cy="3880772"/>
          </a:xfrm>
        </p:spPr>
        <p:txBody>
          <a:bodyPr>
            <a:noAutofit/>
          </a:bodyPr>
          <a:lstStyle/>
          <a:p>
            <a:r>
              <a:rPr lang="en-GB" sz="2000" dirty="0" err="1"/>
              <a:t>Mewn</a:t>
            </a:r>
            <a:r>
              <a:rPr lang="en-GB" sz="2000" dirty="0"/>
              <a:t> </a:t>
            </a:r>
            <a:r>
              <a:rPr lang="en-GB" sz="2000" dirty="0" err="1"/>
              <a:t>parau</a:t>
            </a:r>
            <a:r>
              <a:rPr lang="en-GB" sz="2000" dirty="0"/>
              <a:t> </a:t>
            </a:r>
            <a:r>
              <a:rPr lang="en-GB" sz="2000" dirty="0" err="1"/>
              <a:t>edrychwch</a:t>
            </a:r>
            <a:r>
              <a:rPr lang="en-GB" sz="2000" dirty="0"/>
              <a:t> </a:t>
            </a:r>
            <a:r>
              <a:rPr lang="en-GB" sz="2000" dirty="0" err="1"/>
              <a:t>ar</a:t>
            </a:r>
            <a:r>
              <a:rPr lang="en-GB" sz="2000" dirty="0"/>
              <a:t> y </a:t>
            </a:r>
            <a:r>
              <a:rPr lang="en-GB" sz="2000" dirty="0" err="1"/>
              <a:t>cynllun</a:t>
            </a:r>
            <a:r>
              <a:rPr lang="en-GB" sz="2000" dirty="0"/>
              <a:t> </a:t>
            </a:r>
            <a:r>
              <a:rPr lang="en-GB" sz="2000" dirty="0" err="1"/>
              <a:t>gwers</a:t>
            </a:r>
            <a:r>
              <a:rPr lang="en-GB" sz="2000" dirty="0"/>
              <a:t> </a:t>
            </a:r>
            <a:r>
              <a:rPr lang="en-GB" sz="2000" dirty="0" err="1"/>
              <a:t>gwag</a:t>
            </a:r>
            <a:r>
              <a:rPr lang="en-GB" sz="2000" dirty="0"/>
              <a:t> </a:t>
            </a:r>
            <a:r>
              <a:rPr lang="en-GB" sz="2000" dirty="0" err="1"/>
              <a:t>ar</a:t>
            </a:r>
            <a:r>
              <a:rPr lang="en-GB" sz="2000" dirty="0"/>
              <a:t> Moodle</a:t>
            </a:r>
          </a:p>
          <a:p>
            <a:r>
              <a:rPr lang="en-GB" sz="2000" dirty="0" err="1"/>
              <a:t>Ystyriwch</a:t>
            </a:r>
            <a:r>
              <a:rPr lang="en-GB" sz="2000" dirty="0"/>
              <a:t> </a:t>
            </a:r>
            <a:r>
              <a:rPr lang="en-GB" sz="2000" dirty="0" err="1"/>
              <a:t>wers</a:t>
            </a:r>
            <a:r>
              <a:rPr lang="en-GB" sz="2000" dirty="0"/>
              <a:t> y </a:t>
            </a:r>
            <a:r>
              <a:rPr lang="en-GB" sz="2000" dirty="0" err="1"/>
              <a:t>gallech</a:t>
            </a:r>
            <a:r>
              <a:rPr lang="en-GB" sz="2000" dirty="0"/>
              <a:t> chi </a:t>
            </a:r>
            <a:r>
              <a:rPr lang="en-GB" sz="2000" dirty="0" err="1"/>
              <a:t>ddysgu</a:t>
            </a:r>
            <a:r>
              <a:rPr lang="en-GB" sz="2000" dirty="0"/>
              <a:t> i </a:t>
            </a:r>
            <a:r>
              <a:rPr lang="en-GB" sz="2000" dirty="0" err="1"/>
              <a:t>fwlyddyn</a:t>
            </a:r>
            <a:r>
              <a:rPr lang="en-GB" sz="2000" dirty="0"/>
              <a:t> </a:t>
            </a:r>
            <a:r>
              <a:rPr lang="en-GB" sz="2000" dirty="0" err="1"/>
              <a:t>benodol</a:t>
            </a:r>
            <a:endParaRPr lang="en-GB" sz="2000" dirty="0"/>
          </a:p>
          <a:p>
            <a:r>
              <a:rPr lang="en-GB" sz="2000" dirty="0" err="1"/>
              <a:t>Llenwch</a:t>
            </a:r>
            <a:r>
              <a:rPr lang="en-GB" sz="2000" dirty="0"/>
              <a:t> </a:t>
            </a:r>
            <a:r>
              <a:rPr lang="en-GB" sz="2000" dirty="0" err="1"/>
              <a:t>cymaint</a:t>
            </a:r>
            <a:r>
              <a:rPr lang="en-GB" sz="2000" dirty="0"/>
              <a:t> </a:t>
            </a:r>
            <a:r>
              <a:rPr lang="en-GB" sz="2000" dirty="0" err="1"/>
              <a:t>o’r</a:t>
            </a:r>
            <a:r>
              <a:rPr lang="en-GB" sz="2000" dirty="0"/>
              <a:t> </a:t>
            </a:r>
            <a:r>
              <a:rPr lang="en-GB" sz="2000" dirty="0" err="1"/>
              <a:t>cynllun</a:t>
            </a:r>
            <a:r>
              <a:rPr lang="en-GB" sz="2000" dirty="0"/>
              <a:t> </a:t>
            </a:r>
            <a:r>
              <a:rPr lang="en-GB" sz="2000" dirty="0" err="1"/>
              <a:t>gwers</a:t>
            </a:r>
            <a:r>
              <a:rPr lang="en-GB" sz="2000" dirty="0"/>
              <a:t> â </a:t>
            </a:r>
            <a:r>
              <a:rPr lang="en-GB" sz="2000" dirty="0" err="1"/>
              <a:t>phosib</a:t>
            </a:r>
            <a:endParaRPr lang="en-GB" sz="2000" dirty="0"/>
          </a:p>
          <a:p>
            <a:r>
              <a:rPr lang="en-GB" sz="2000" dirty="0" err="1"/>
              <a:t>Ystyriwch</a:t>
            </a:r>
            <a:r>
              <a:rPr lang="en-GB" sz="2000" dirty="0"/>
              <a:t> </a:t>
            </a:r>
            <a:r>
              <a:rPr lang="en-GB" sz="2000" dirty="0" err="1"/>
              <a:t>unrhyw</a:t>
            </a:r>
            <a:r>
              <a:rPr lang="en-GB" sz="2000" dirty="0"/>
              <a:t> </a:t>
            </a:r>
            <a:r>
              <a:rPr lang="en-GB" sz="2000" dirty="0" err="1"/>
              <a:t>gwestiynau</a:t>
            </a:r>
            <a:r>
              <a:rPr lang="en-GB" sz="2000" dirty="0"/>
              <a:t> </a:t>
            </a:r>
            <a:r>
              <a:rPr lang="en-GB" sz="2000" dirty="0" err="1"/>
              <a:t>sydd</a:t>
            </a:r>
            <a:r>
              <a:rPr lang="en-GB" sz="2000" dirty="0"/>
              <a:t> gyda chi </a:t>
            </a:r>
            <a:r>
              <a:rPr lang="en-GB" sz="2000" dirty="0" err="1"/>
              <a:t>ynglyn</a:t>
            </a:r>
            <a:r>
              <a:rPr lang="en-GB" sz="2000" dirty="0"/>
              <a:t> â </a:t>
            </a:r>
            <a:r>
              <a:rPr lang="en-GB" sz="2000" dirty="0" err="1"/>
              <a:t>llenwi’r</a:t>
            </a:r>
            <a:r>
              <a:rPr lang="en-GB" sz="2000" dirty="0"/>
              <a:t> </a:t>
            </a:r>
            <a:r>
              <a:rPr lang="en-GB" sz="2000" dirty="0" err="1"/>
              <a:t>cynllun</a:t>
            </a:r>
            <a:r>
              <a:rPr lang="en-GB" sz="2000" dirty="0"/>
              <a:t>.</a:t>
            </a:r>
          </a:p>
          <a:p>
            <a:r>
              <a:rPr lang="en-GB" sz="2000" dirty="0" err="1"/>
              <a:t>Os</a:t>
            </a:r>
            <a:r>
              <a:rPr lang="en-GB" sz="2000" dirty="0"/>
              <a:t> </a:t>
            </a:r>
            <a:r>
              <a:rPr lang="en-GB" sz="2000" dirty="0" err="1"/>
              <a:t>fyddwch</a:t>
            </a:r>
            <a:r>
              <a:rPr lang="en-GB" sz="2000" dirty="0"/>
              <a:t> </a:t>
            </a:r>
            <a:r>
              <a:rPr lang="en-GB" sz="2000" dirty="0" err="1"/>
              <a:t>yn</a:t>
            </a:r>
            <a:r>
              <a:rPr lang="en-GB" sz="2000" dirty="0"/>
              <a:t> </a:t>
            </a:r>
            <a:r>
              <a:rPr lang="en-GB" sz="2000" dirty="0" err="1"/>
              <a:t>gwneud</a:t>
            </a:r>
            <a:r>
              <a:rPr lang="en-GB" sz="2000" dirty="0"/>
              <a:t> </a:t>
            </a:r>
            <a:r>
              <a:rPr lang="en-GB" sz="2000" dirty="0" err="1"/>
              <a:t>hwn</a:t>
            </a:r>
            <a:r>
              <a:rPr lang="en-GB" sz="2000" dirty="0"/>
              <a:t> </a:t>
            </a:r>
            <a:r>
              <a:rPr lang="en-GB" sz="2000" dirty="0" err="1"/>
              <a:t>adref</a:t>
            </a:r>
            <a:r>
              <a:rPr lang="en-GB" sz="2000" dirty="0"/>
              <a:t> </a:t>
            </a:r>
            <a:r>
              <a:rPr lang="en-GB" sz="2000" dirty="0" err="1"/>
              <a:t>defnyddiwch</a:t>
            </a:r>
            <a:r>
              <a:rPr lang="en-GB" sz="2000" dirty="0"/>
              <a:t> y </a:t>
            </a:r>
            <a:r>
              <a:rPr lang="en-GB" sz="2000" dirty="0" err="1"/>
              <a:t>sianel</a:t>
            </a:r>
            <a:r>
              <a:rPr lang="en-GB" sz="2000" dirty="0"/>
              <a:t> TEAMS </a:t>
            </a:r>
            <a:r>
              <a:rPr lang="en-GB" sz="2000" dirty="0" err="1"/>
              <a:t>i</a:t>
            </a:r>
            <a:r>
              <a:rPr lang="en-GB" sz="2000" dirty="0"/>
              <a:t> </a:t>
            </a:r>
            <a:r>
              <a:rPr lang="en-GB" sz="2000" dirty="0" err="1"/>
              <a:t>holi</a:t>
            </a:r>
            <a:r>
              <a:rPr lang="en-GB" sz="2000" dirty="0"/>
              <a:t> </a:t>
            </a:r>
            <a:r>
              <a:rPr lang="en-GB" sz="2000" dirty="0" err="1"/>
              <a:t>cwestiynau</a:t>
            </a:r>
            <a:r>
              <a:rPr lang="en-GB" sz="2000" dirty="0"/>
              <a:t>?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52530" y="1791494"/>
            <a:ext cx="4184034" cy="3880773"/>
          </a:xfrm>
        </p:spPr>
        <p:txBody>
          <a:bodyPr>
            <a:noAutofit/>
          </a:bodyPr>
          <a:lstStyle/>
          <a:p>
            <a:r>
              <a:rPr lang="en-GB" sz="2000" dirty="0"/>
              <a:t>In pairs, look at the blank lesson plan on Moodle</a:t>
            </a:r>
          </a:p>
          <a:p>
            <a:r>
              <a:rPr lang="en-GB" sz="2000" dirty="0"/>
              <a:t>Consider a lesson that you could teach a particular year group.</a:t>
            </a:r>
          </a:p>
          <a:p>
            <a:r>
              <a:rPr lang="en-GB" sz="2000" dirty="0"/>
              <a:t>Fill in as many parts of the lesson plan as you can</a:t>
            </a:r>
          </a:p>
          <a:p>
            <a:r>
              <a:rPr lang="en-GB" sz="2000" dirty="0"/>
              <a:t>Consider any questions you have about filling in the lesson plan.</a:t>
            </a:r>
          </a:p>
          <a:p>
            <a:r>
              <a:rPr lang="en-GB" sz="2000" dirty="0"/>
              <a:t>If completing this task at home use the TEAMS channel to ask any questions</a:t>
            </a:r>
          </a:p>
        </p:txBody>
      </p:sp>
      <p:pic>
        <p:nvPicPr>
          <p:cNvPr id="6" name="Picture 5" descr="Logo&#10;&#10;Description automatically generated">
            <a:extLst>
              <a:ext uri="{FF2B5EF4-FFF2-40B4-BE49-F238E27FC236}">
                <a16:creationId xmlns:a16="http://schemas.microsoft.com/office/drawing/2014/main" id="{036BA590-0226-4952-89A0-1D20555116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8955933" y="234244"/>
            <a:ext cx="2558733" cy="1902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106086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/>
              <a:t>Rhestr</a:t>
            </a:r>
            <a:r>
              <a:rPr lang="en-GB" dirty="0"/>
              <a:t> </a:t>
            </a:r>
            <a:r>
              <a:rPr lang="en-GB" dirty="0" err="1"/>
              <a:t>gyfeirnodi</a:t>
            </a:r>
            <a:r>
              <a:rPr lang="en-GB" dirty="0"/>
              <a:t> </a:t>
            </a:r>
            <a:br>
              <a:rPr lang="en-GB" dirty="0"/>
            </a:br>
            <a:r>
              <a:rPr lang="en-GB" dirty="0"/>
              <a:t>Reference list</a:t>
            </a:r>
            <a:br>
              <a:rPr lang="en-GB" dirty="0"/>
            </a:b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dirty="0"/>
              <a:t>Cox,  J. (2019) Thought Co: Here’s what you need to know about lesson plans.   Available online: </a:t>
            </a:r>
            <a:r>
              <a:rPr lang="en-GB" dirty="0">
                <a:hlinkClick r:id="rId3"/>
              </a:rPr>
              <a:t>https://www.thoughtco.com/what-is-a-lesson-plan-2081359</a:t>
            </a:r>
            <a:r>
              <a:rPr lang="en-GB" dirty="0"/>
              <a:t> (accessed 25/6/19)</a:t>
            </a:r>
          </a:p>
          <a:p>
            <a:r>
              <a:rPr lang="en-GB" dirty="0" err="1"/>
              <a:t>Gershon</a:t>
            </a:r>
            <a:r>
              <a:rPr lang="en-GB" dirty="0"/>
              <a:t>, M. (2019) Free resources for teachers. Available online: </a:t>
            </a:r>
            <a:r>
              <a:rPr lang="en-GB" dirty="0">
                <a:hlinkClick r:id="rId4"/>
              </a:rPr>
              <a:t>https://mikegershon.com/resources/</a:t>
            </a:r>
            <a:r>
              <a:rPr lang="en-GB" dirty="0"/>
              <a:t> (accessed 4/7/19)</a:t>
            </a:r>
          </a:p>
          <a:p>
            <a:r>
              <a:rPr lang="en-GB" dirty="0" err="1"/>
              <a:t>Grigg</a:t>
            </a:r>
            <a:r>
              <a:rPr lang="en-GB" dirty="0"/>
              <a:t>, R. (2015) Becoming an outstanding primary school teacher. Routledge: London</a:t>
            </a:r>
          </a:p>
          <a:p>
            <a:r>
              <a:rPr lang="en-GB" dirty="0" err="1"/>
              <a:t>Jenkens</a:t>
            </a:r>
            <a:r>
              <a:rPr lang="en-GB" dirty="0"/>
              <a:t>, J.(2017) Engagement: Not Just Hands-On but Minds-On. </a:t>
            </a:r>
            <a:r>
              <a:rPr lang="en-GB" i="1" dirty="0"/>
              <a:t>Delta Kappa Gamma Bulletin, </a:t>
            </a:r>
            <a:r>
              <a:rPr lang="en-GB" b="1" dirty="0"/>
              <a:t>84</a:t>
            </a:r>
            <a:r>
              <a:rPr lang="en-GB" dirty="0"/>
              <a:t>(2), pp. 16-18,63. Available online: </a:t>
            </a:r>
            <a:r>
              <a:rPr lang="en-GB" dirty="0">
                <a:hlinkClick r:id="rId5"/>
              </a:rPr>
              <a:t>https://search-proquestcom.ezproxy.uwtsd.ac.uk/docview/2068975077?accountid=130472&amp;rfr_id=info%3Axri%2Fsid%3Aprimo</a:t>
            </a:r>
            <a:r>
              <a:rPr lang="en-GB" dirty="0"/>
              <a:t> (accessed 25/6/19)</a:t>
            </a:r>
          </a:p>
          <a:p>
            <a:r>
              <a:rPr lang="en-GB" dirty="0" err="1"/>
              <a:t>Shelldrick</a:t>
            </a:r>
            <a:r>
              <a:rPr lang="en-GB" dirty="0"/>
              <a:t>, T. (2015) ITV News Report: Foundation Phase is improving standards - but not closing poverty gap. Available online: </a:t>
            </a:r>
            <a:r>
              <a:rPr lang="en-GB" dirty="0">
                <a:hlinkClick r:id="rId6"/>
              </a:rPr>
              <a:t>https://www.itv.com/news/wales/2015-05-14/report-foundation-phase-is-improving-standards-but-not-tackling-poverty-gap/</a:t>
            </a:r>
            <a:endParaRPr lang="en-GB" dirty="0"/>
          </a:p>
          <a:p>
            <a:r>
              <a:rPr lang="en-GB" dirty="0"/>
              <a:t>Williams, S. (2016) Sharon Williams Educational. Available online: </a:t>
            </a:r>
            <a:r>
              <a:rPr lang="en-GB" dirty="0">
                <a:hlinkClick r:id="rId7"/>
              </a:rPr>
              <a:t>http://www.sharonwilliamseducational.co.uk/blog/lesson-planning-2-starters-and-plenaries-and-why-they-are-so-important-to-the-learning-process#</a:t>
            </a:r>
            <a:r>
              <a:rPr lang="en-GB" dirty="0"/>
              <a:t> (accessed 3/10/19)</a:t>
            </a:r>
          </a:p>
        </p:txBody>
      </p:sp>
    </p:spTree>
    <p:extLst>
      <p:ext uri="{BB962C8B-B14F-4D97-AF65-F5344CB8AC3E}">
        <p14:creationId xmlns:p14="http://schemas.microsoft.com/office/powerpoint/2010/main" val="754405312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895</TotalTime>
  <Words>2183</Words>
  <Application>Microsoft Office PowerPoint</Application>
  <PresentationFormat>Widescreen</PresentationFormat>
  <Paragraphs>271</Paragraphs>
  <Slides>26</Slides>
  <Notes>23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4" baseType="lpstr">
      <vt:lpstr>Arial Unicode MS</vt:lpstr>
      <vt:lpstr>Arial</vt:lpstr>
      <vt:lpstr>Calibri</vt:lpstr>
      <vt:lpstr>Symbol</vt:lpstr>
      <vt:lpstr>Times New Roman</vt:lpstr>
      <vt:lpstr>Trebuchet MS</vt:lpstr>
      <vt:lpstr>Wingdings 3</vt:lpstr>
      <vt:lpstr>Facet</vt:lpstr>
      <vt:lpstr> Astudiaethau Cwricwlwm ac Asesu Curriculum and Assessment Studies</vt:lpstr>
      <vt:lpstr>Deilliannau Dysgu Learning Outcomes </vt:lpstr>
      <vt:lpstr>Deilliannau Dysgu Learning Outcomes </vt:lpstr>
      <vt:lpstr>Deilliannau Dysgu Learning Outcomes </vt:lpstr>
      <vt:lpstr>Beth yw cynllunio a pham ei fod yn bwysig?  What is planning and why is it important? </vt:lpstr>
      <vt:lpstr>Beth sy’n dylanwadu ar gynllunio?  What influences planning</vt:lpstr>
      <vt:lpstr>Gwahanol fathau o gynllunio  Different types of planning </vt:lpstr>
      <vt:lpstr>Deilliannau dysgu  Learning objectives </vt:lpstr>
      <vt:lpstr>Dysgu ac addysgu  Learning and teaching </vt:lpstr>
      <vt:lpstr>Dysgu ac addysgu  Learning and teaching </vt:lpstr>
      <vt:lpstr>PowerPoint Presentation</vt:lpstr>
      <vt:lpstr>Model gynllunio gwersi Madeline Hunter Madeline Hunter’s model of lesson planning</vt:lpstr>
      <vt:lpstr>Strategaethau / Strategies </vt:lpstr>
      <vt:lpstr>Amlinelliad gwers syml Simple lesson outline </vt:lpstr>
      <vt:lpstr>Gweithgaredd gychwynnol Starter activity </vt:lpstr>
      <vt:lpstr>Diweddglo Plenary </vt:lpstr>
      <vt:lpstr>PowerPoint Presentation</vt:lpstr>
      <vt:lpstr>Rôl oedolion arall Additional adults’ role</vt:lpstr>
      <vt:lpstr>PowerPoint Presentation</vt:lpstr>
      <vt:lpstr>Cwestiynu / Questioning </vt:lpstr>
      <vt:lpstr>Gwahaniaethu / Differentiation </vt:lpstr>
      <vt:lpstr>Adnoddau / Resources </vt:lpstr>
      <vt:lpstr>Un damcaniaeth wrth gynllunio gwersi  A theory behind lesson planning </vt:lpstr>
      <vt:lpstr>PowerPoint Presentation</vt:lpstr>
      <vt:lpstr>Tasg / Task</vt:lpstr>
      <vt:lpstr>Rhestr gyfeirnodi  Reference list 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Lesson planning</dc:title>
  <dc:creator>Alison Baggott</dc:creator>
  <cp:lastModifiedBy>Helen A Griffiths</cp:lastModifiedBy>
  <cp:revision>75</cp:revision>
  <dcterms:created xsi:type="dcterms:W3CDTF">2019-06-25T10:54:36Z</dcterms:created>
  <dcterms:modified xsi:type="dcterms:W3CDTF">2021-10-25T12:40:00Z</dcterms:modified>
</cp:coreProperties>
</file>