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031289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774973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365077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1854956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83F33BB-C9FE-4FD3-9D56-E47459142519}"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165262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83F33BB-C9FE-4FD3-9D56-E47459142519}"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89674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3F33BB-C9FE-4FD3-9D56-E47459142519}"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400015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347535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390124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4268411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3439F06-44B9-4031-BD13-A515D0C8335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81415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17719353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439F06-44B9-4031-BD13-A515D0C8335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2496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A83F33BB-C9FE-4FD3-9D56-E47459142519}"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34510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3952275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83F33BB-C9FE-4FD3-9D56-E47459142519}"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3439F06-44B9-4031-BD13-A515D0C83358}" type="slidenum">
              <a:rPr lang="en-GB" smtClean="0"/>
              <a:t>‹#›</a:t>
            </a:fld>
            <a:endParaRPr lang="en-GB"/>
          </a:p>
        </p:txBody>
      </p:sp>
    </p:spTree>
    <p:extLst>
      <p:ext uri="{BB962C8B-B14F-4D97-AF65-F5344CB8AC3E}">
        <p14:creationId xmlns:p14="http://schemas.microsoft.com/office/powerpoint/2010/main" val="2711219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83F33BB-C9FE-4FD3-9D56-E47459142519}" type="datetimeFigureOut">
              <a:rPr lang="en-GB" smtClean="0"/>
              <a:t>04/03/2026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3439F06-44B9-4031-BD13-A515D0C83358}" type="slidenum">
              <a:rPr lang="en-GB" smtClean="0"/>
              <a:t>‹#›</a:t>
            </a:fld>
            <a:endParaRPr lang="en-GB"/>
          </a:p>
        </p:txBody>
      </p:sp>
    </p:spTree>
    <p:extLst>
      <p:ext uri="{BB962C8B-B14F-4D97-AF65-F5344CB8AC3E}">
        <p14:creationId xmlns:p14="http://schemas.microsoft.com/office/powerpoint/2010/main" val="292328581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C8919-99A0-1C44-F2D9-D85481778293}"/>
              </a:ext>
            </a:extLst>
          </p:cNvPr>
          <p:cNvSpPr>
            <a:spLocks noGrp="1"/>
          </p:cNvSpPr>
          <p:nvPr>
            <p:ph type="ctrTitle"/>
          </p:nvPr>
        </p:nvSpPr>
        <p:spPr/>
        <p:txBody>
          <a:bodyPr>
            <a:noAutofit/>
          </a:bodyPr>
          <a:lstStyle/>
          <a:p>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MODULE NAME: Problem Solving and Decision Making </a:t>
            </a:r>
            <a:b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MODULE CODE: LCLM4004_LON</a:t>
            </a:r>
            <a:b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STUDENT NAME: Olga </a:t>
            </a:r>
            <a:r>
              <a:rPr lang="en-GB" sz="3600" dirty="0" err="1">
                <a:solidFill>
                  <a:schemeClr val="tx1"/>
                </a:solidFill>
                <a:latin typeface="Calibri" panose="020F0502020204030204" pitchFamily="34" charset="0"/>
                <a:ea typeface="Calibri" panose="020F0502020204030204" pitchFamily="34" charset="0"/>
                <a:cs typeface="Calibri" panose="020F0502020204030204" pitchFamily="34" charset="0"/>
              </a:rPr>
              <a:t>Hnida</a:t>
            </a:r>
            <a:b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STUDENT ID: 2515318</a:t>
            </a:r>
            <a:b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LECTURER: dr </a:t>
            </a:r>
            <a:r>
              <a:rPr lang="en-GB" sz="3600" dirty="0" err="1">
                <a:solidFill>
                  <a:schemeClr val="tx1"/>
                </a:solidFill>
                <a:latin typeface="Calibri" panose="020F0502020204030204" pitchFamily="34" charset="0"/>
                <a:ea typeface="Calibri" panose="020F0502020204030204" pitchFamily="34" charset="0"/>
                <a:cs typeface="Calibri" panose="020F0502020204030204" pitchFamily="34" charset="0"/>
              </a:rPr>
              <a:t>Mustakkima</a:t>
            </a:r>
            <a:r>
              <a:rPr lang="en-GB" sz="3600" dirty="0">
                <a:solidFill>
                  <a:schemeClr val="tx1"/>
                </a:solidFill>
                <a:latin typeface="Calibri" panose="020F0502020204030204" pitchFamily="34" charset="0"/>
                <a:ea typeface="Calibri" panose="020F0502020204030204" pitchFamily="34" charset="0"/>
                <a:cs typeface="Calibri" panose="020F0502020204030204" pitchFamily="34" charset="0"/>
              </a:rPr>
              <a:t> Afrin</a:t>
            </a:r>
          </a:p>
        </p:txBody>
      </p:sp>
      <p:sp>
        <p:nvSpPr>
          <p:cNvPr id="3" name="Subtitle 2">
            <a:extLst>
              <a:ext uri="{FF2B5EF4-FFF2-40B4-BE49-F238E27FC236}">
                <a16:creationId xmlns:a16="http://schemas.microsoft.com/office/drawing/2014/main" id="{DB699A64-CFA8-E59E-C5AE-83CF862E680F}"/>
              </a:ext>
            </a:extLst>
          </p:cNvPr>
          <p:cNvSpPr>
            <a:spLocks noGrp="1"/>
          </p:cNvSpPr>
          <p:nvPr>
            <p:ph type="subTitle" idx="1"/>
          </p:nvPr>
        </p:nvSpPr>
        <p:spPr/>
        <p:txBody>
          <a:bodyPr/>
          <a:lstStyle/>
          <a:p>
            <a:r>
              <a:rPr lang="en-GB" dirty="0"/>
              <a:t>Assignment 1: Presentation</a:t>
            </a:r>
          </a:p>
        </p:txBody>
      </p:sp>
    </p:spTree>
    <p:extLst>
      <p:ext uri="{BB962C8B-B14F-4D97-AF65-F5344CB8AC3E}">
        <p14:creationId xmlns:p14="http://schemas.microsoft.com/office/powerpoint/2010/main" val="1624789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332D7-4A5A-8050-CE77-AB153FBB166A}"/>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01C3A211-9DF8-A7FD-C2F1-0913DCBCA98B}"/>
              </a:ext>
            </a:extLst>
          </p:cNvPr>
          <p:cNvSpPr>
            <a:spLocks noGrp="1"/>
          </p:cNvSpPr>
          <p:nvPr>
            <p:ph idx="1"/>
          </p:nvPr>
        </p:nvSpPr>
        <p:spPr/>
        <p:txBody>
          <a:bodyPr/>
          <a:lstStyle/>
          <a:p>
            <a:pPr marL="0" indent="0">
              <a:buNone/>
            </a:pPr>
            <a:r>
              <a:rPr lang="en-GB" dirty="0"/>
              <a:t>Introduction</a:t>
            </a:r>
          </a:p>
          <a:p>
            <a:pPr marL="0" indent="0">
              <a:buNone/>
            </a:pPr>
            <a:r>
              <a:rPr lang="en-GB" dirty="0"/>
              <a:t>Company background</a:t>
            </a:r>
          </a:p>
          <a:p>
            <a:pPr marL="0" indent="0">
              <a:buNone/>
            </a:pPr>
            <a:r>
              <a:rPr lang="en-GB" dirty="0"/>
              <a:t>Problem: nature and scope</a:t>
            </a:r>
          </a:p>
          <a:p>
            <a:pPr marL="0" indent="0">
              <a:buNone/>
            </a:pPr>
            <a:r>
              <a:rPr lang="en-GB" dirty="0"/>
              <a:t>PESTLE ANALYSIS: Green Haven Florists</a:t>
            </a:r>
          </a:p>
          <a:p>
            <a:pPr marL="0" indent="0">
              <a:buNone/>
            </a:pPr>
            <a:r>
              <a:rPr lang="en-GB" dirty="0"/>
              <a:t>Cause and effect analysis: Fishbone diagram</a:t>
            </a:r>
          </a:p>
          <a:p>
            <a:pPr marL="0" indent="0">
              <a:buNone/>
            </a:pPr>
            <a:r>
              <a:rPr lang="en-GB" dirty="0"/>
              <a:t>Conclusion</a:t>
            </a:r>
          </a:p>
          <a:p>
            <a:pPr marL="0" indent="0">
              <a:buNone/>
            </a:pPr>
            <a:r>
              <a:rPr lang="en-GB" dirty="0"/>
              <a:t>References</a:t>
            </a:r>
          </a:p>
        </p:txBody>
      </p:sp>
    </p:spTree>
    <p:extLst>
      <p:ext uri="{BB962C8B-B14F-4D97-AF65-F5344CB8AC3E}">
        <p14:creationId xmlns:p14="http://schemas.microsoft.com/office/powerpoint/2010/main" val="2793483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F84A-59BF-E696-D105-A1CAFFD60883}"/>
              </a:ext>
            </a:extLst>
          </p:cNvPr>
          <p:cNvSpPr>
            <a:spLocks noGrp="1"/>
          </p:cNvSpPr>
          <p:nvPr>
            <p:ph type="title"/>
          </p:nvPr>
        </p:nvSpPr>
        <p:spPr>
          <a:xfrm>
            <a:off x="2530377" y="761270"/>
            <a:ext cx="8911687" cy="1280890"/>
          </a:xfrm>
        </p:spPr>
        <p:txBody>
          <a:bodyPr/>
          <a:lstStyle/>
          <a:p>
            <a:r>
              <a:rPr lang="en-GB" dirty="0"/>
              <a:t>Introduction</a:t>
            </a:r>
          </a:p>
        </p:txBody>
      </p:sp>
      <p:sp>
        <p:nvSpPr>
          <p:cNvPr id="3" name="Content Placeholder 2">
            <a:extLst>
              <a:ext uri="{FF2B5EF4-FFF2-40B4-BE49-F238E27FC236}">
                <a16:creationId xmlns:a16="http://schemas.microsoft.com/office/drawing/2014/main" id="{367A4984-6ABD-886C-4BCC-3B04A74FA9D9}"/>
              </a:ext>
            </a:extLst>
          </p:cNvPr>
          <p:cNvSpPr>
            <a:spLocks noGrp="1"/>
          </p:cNvSpPr>
          <p:nvPr>
            <p:ph idx="1"/>
          </p:nvPr>
        </p:nvSpPr>
        <p:spPr/>
        <p:txBody>
          <a:bodyPr>
            <a:normAutofit/>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DROP IN SALES- “decrease in the amount sold or revenue generated between two periods” (Calculator Ultra, 2025)</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A drop in sales refers to a decrease in the amount sold or revenue generated between two periods (Calculator Ultra, 2025).Green Haven Florists, a small independent flower shop located in Norwich, UK, has recently experienced a significant decline in sales and customer footfall. Over the past year, the business has struggled with increasing operational costs, stronger competition from online flower delivery services, and changing customer buying behaviour. This presentation analyses the causes of the sales decline and evaluates the key external and internal factors affecting the business. Tools such as PESTLE analysis and a fishbone diagram will be used to identify the root causes and understand the overall problem faced by the company.</a:t>
            </a:r>
          </a:p>
        </p:txBody>
      </p:sp>
    </p:spTree>
    <p:extLst>
      <p:ext uri="{BB962C8B-B14F-4D97-AF65-F5344CB8AC3E}">
        <p14:creationId xmlns:p14="http://schemas.microsoft.com/office/powerpoint/2010/main" val="171199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101E-7C6C-59E6-224B-500183FBDFFC}"/>
              </a:ext>
            </a:extLst>
          </p:cNvPr>
          <p:cNvSpPr>
            <a:spLocks noGrp="1"/>
          </p:cNvSpPr>
          <p:nvPr>
            <p:ph type="title"/>
          </p:nvPr>
        </p:nvSpPr>
        <p:spPr/>
        <p:txBody>
          <a:bodyPr/>
          <a:lstStyle/>
          <a:p>
            <a:r>
              <a:rPr lang="en-GB" dirty="0"/>
              <a:t>Company background</a:t>
            </a:r>
          </a:p>
        </p:txBody>
      </p:sp>
      <p:sp>
        <p:nvSpPr>
          <p:cNvPr id="3" name="Content Placeholder 2">
            <a:extLst>
              <a:ext uri="{FF2B5EF4-FFF2-40B4-BE49-F238E27FC236}">
                <a16:creationId xmlns:a16="http://schemas.microsoft.com/office/drawing/2014/main" id="{DDBFBD70-F39D-A62A-8A5A-DBC58A3E427C}"/>
              </a:ext>
            </a:extLst>
          </p:cNvPr>
          <p:cNvSpPr>
            <a:spLocks noGrp="1"/>
          </p:cNvSpPr>
          <p:nvPr>
            <p:ph idx="1"/>
          </p:nvPr>
        </p:nvSpPr>
        <p:spPr>
          <a:xfrm>
            <a:off x="2589212" y="1572768"/>
            <a:ext cx="8915400" cy="4338454"/>
          </a:xfrm>
        </p:spPr>
        <p:txBody>
          <a:bodyPr>
            <a:noAutofit/>
          </a:bodyPr>
          <a:lstStyle/>
          <a:p>
            <a:pPr marL="0" indent="0">
              <a:buNone/>
            </a:pPr>
            <a:r>
              <a:rPr lang="en-GB" sz="1200" dirty="0"/>
              <a:t>Green Haven Florists is a small independent flower shop based in Norwich, United Kingdom.</a:t>
            </a:r>
          </a:p>
          <a:p>
            <a:r>
              <a:rPr lang="en-GB" sz="1200" dirty="0"/>
              <a:t>Founded: 2016</a:t>
            </a:r>
          </a:p>
          <a:p>
            <a:r>
              <a:rPr lang="en-GB" sz="1200" dirty="0"/>
              <a:t>Owners: Liam Patel and Priya Patel</a:t>
            </a:r>
          </a:p>
          <a:p>
            <a:r>
              <a:rPr lang="en-GB" sz="1200" dirty="0"/>
              <a:t>Products: Bespoke floral arrangements, bouquets, corporate event flowers, and wedding flowers</a:t>
            </a:r>
          </a:p>
          <a:p>
            <a:r>
              <a:rPr lang="en-GB" sz="1200" dirty="0"/>
              <a:t>Target customers: Walk-in customers, corporate clients and wedding clients</a:t>
            </a:r>
          </a:p>
          <a:p>
            <a:pPr marL="0" indent="0">
              <a:buNone/>
            </a:pPr>
            <a:r>
              <a:rPr lang="en-GB" sz="1200" dirty="0"/>
              <a:t>The business built a strong reputation for: </a:t>
            </a:r>
          </a:p>
          <a:p>
            <a:r>
              <a:rPr lang="en-GB" sz="1200" dirty="0"/>
              <a:t>High-quality floral arrangements</a:t>
            </a:r>
          </a:p>
          <a:p>
            <a:r>
              <a:rPr lang="en-GB" sz="1200" dirty="0"/>
              <a:t>Eco-friendly packaging</a:t>
            </a:r>
          </a:p>
          <a:p>
            <a:r>
              <a:rPr lang="en-GB" sz="1200" dirty="0"/>
              <a:t>Locally sourced flowers</a:t>
            </a:r>
          </a:p>
          <a:p>
            <a:r>
              <a:rPr lang="en-GB" sz="1200" dirty="0"/>
              <a:t>Personalised customer service</a:t>
            </a:r>
          </a:p>
          <a:p>
            <a:pPr marL="0" indent="0">
              <a:buNone/>
            </a:pPr>
            <a:r>
              <a:rPr lang="en-GB" sz="1200" dirty="0"/>
              <a:t>Green Haven Florists also developed strong community ties, which helped attract environmentally conscious customers and loyal local clients.</a:t>
            </a:r>
          </a:p>
          <a:p>
            <a:pPr marL="0" indent="0">
              <a:buNone/>
            </a:pPr>
            <a:r>
              <a:rPr lang="en-GB" sz="1200" dirty="0"/>
              <a:t>However, in the last year the company has experienced a 30% decline in in-store sales, forcing the owners to reconsider their business strategy.</a:t>
            </a:r>
          </a:p>
        </p:txBody>
      </p:sp>
    </p:spTree>
    <p:extLst>
      <p:ext uri="{BB962C8B-B14F-4D97-AF65-F5344CB8AC3E}">
        <p14:creationId xmlns:p14="http://schemas.microsoft.com/office/powerpoint/2010/main" val="542124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9B4EE-A602-F739-D273-D7AAC6276403}"/>
              </a:ext>
            </a:extLst>
          </p:cNvPr>
          <p:cNvSpPr>
            <a:spLocks noGrp="1"/>
          </p:cNvSpPr>
          <p:nvPr>
            <p:ph type="title"/>
          </p:nvPr>
        </p:nvSpPr>
        <p:spPr/>
        <p:txBody>
          <a:bodyPr/>
          <a:lstStyle/>
          <a:p>
            <a:r>
              <a:rPr lang="en-GB" dirty="0"/>
              <a:t>Problem: nature and scope</a:t>
            </a:r>
          </a:p>
        </p:txBody>
      </p:sp>
      <p:sp>
        <p:nvSpPr>
          <p:cNvPr id="3" name="Content Placeholder 2">
            <a:extLst>
              <a:ext uri="{FF2B5EF4-FFF2-40B4-BE49-F238E27FC236}">
                <a16:creationId xmlns:a16="http://schemas.microsoft.com/office/drawing/2014/main" id="{FC9BF44A-4FF0-406C-7B71-B73B86E110DB}"/>
              </a:ext>
            </a:extLst>
          </p:cNvPr>
          <p:cNvSpPr>
            <a:spLocks noGrp="1"/>
          </p:cNvSpPr>
          <p:nvPr>
            <p:ph idx="1"/>
          </p:nvPr>
        </p:nvSpPr>
        <p:spPr>
          <a:xfrm>
            <a:off x="2589212" y="1527048"/>
            <a:ext cx="8915400" cy="4384174"/>
          </a:xfrm>
        </p:spPr>
        <p:txBody>
          <a:bodyPr>
            <a:noAutofit/>
          </a:bodyPr>
          <a:lstStyle/>
          <a:p>
            <a:pPr marL="0" indent="0">
              <a:buNone/>
            </a:pPr>
            <a:r>
              <a:rPr lang="en-GB" sz="1200" dirty="0"/>
              <a:t>5W2H Analysis:</a:t>
            </a:r>
          </a:p>
          <a:p>
            <a:r>
              <a:rPr lang="en-GB" sz="1200" dirty="0"/>
              <a:t>Who: The problem affects the business owners Liam Patel and Priya Patel, employees, and their customers.</a:t>
            </a:r>
          </a:p>
          <a:p>
            <a:r>
              <a:rPr lang="en-GB" sz="1200" dirty="0"/>
              <a:t>What: Green Haven Florists is experiencing a 30% decline in in-store sales and reduced customer foot traffic.</a:t>
            </a:r>
          </a:p>
          <a:p>
            <a:r>
              <a:rPr lang="en-GB" sz="1200" dirty="0"/>
              <a:t>Where: The business operates in Norwich, UK, particularly on a high street that has experienced reduced activity due to nearby business closures.</a:t>
            </a:r>
          </a:p>
          <a:p>
            <a:r>
              <a:rPr lang="en-GB" sz="1200" dirty="0"/>
              <a:t>When: The decline has occurred over the last 12 months.</a:t>
            </a:r>
          </a:p>
          <a:p>
            <a:r>
              <a:rPr lang="en-GB" sz="1200" dirty="0"/>
              <a:t>Why: </a:t>
            </a:r>
          </a:p>
          <a:p>
            <a:pPr>
              <a:buFont typeface="Wingdings" panose="05000000000000000000" pitchFamily="2" charset="2"/>
              <a:buChar char="q"/>
            </a:pPr>
            <a:r>
              <a:rPr lang="en-GB" sz="1200" dirty="0"/>
              <a:t>Increasing competition from online flower retailers</a:t>
            </a:r>
          </a:p>
          <a:p>
            <a:pPr>
              <a:buFont typeface="Wingdings" panose="05000000000000000000" pitchFamily="2" charset="2"/>
              <a:buChar char="q"/>
            </a:pPr>
            <a:r>
              <a:rPr lang="en-GB" sz="1200" dirty="0"/>
              <a:t>Customers preferring convenience and lower prices</a:t>
            </a:r>
          </a:p>
          <a:p>
            <a:pPr>
              <a:buFont typeface="Wingdings" panose="05000000000000000000" pitchFamily="2" charset="2"/>
              <a:buChar char="q"/>
            </a:pPr>
            <a:r>
              <a:rPr lang="en-GB" sz="1200" dirty="0"/>
              <a:t>Outdated website and limited digital marketing</a:t>
            </a:r>
          </a:p>
          <a:p>
            <a:pPr>
              <a:buFont typeface="Wingdings" panose="05000000000000000000" pitchFamily="2" charset="2"/>
              <a:buChar char="q"/>
            </a:pPr>
            <a:r>
              <a:rPr lang="en-GB" sz="1200" dirty="0"/>
              <a:t>Increased cost of imported flowers and sustainable materials</a:t>
            </a:r>
          </a:p>
          <a:p>
            <a:r>
              <a:rPr lang="en-GB" sz="1200" dirty="0"/>
              <a:t>How: Customers are shifting towards online flower delivery services and large national chains, reducing in-store purchases.</a:t>
            </a:r>
          </a:p>
          <a:p>
            <a:r>
              <a:rPr lang="en-GB" sz="1200" dirty="0"/>
              <a:t>How much: In-store sales have declined by approximately 30%, affecting profitability.</a:t>
            </a:r>
          </a:p>
        </p:txBody>
      </p:sp>
    </p:spTree>
    <p:extLst>
      <p:ext uri="{BB962C8B-B14F-4D97-AF65-F5344CB8AC3E}">
        <p14:creationId xmlns:p14="http://schemas.microsoft.com/office/powerpoint/2010/main" val="2914142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D2A30-9C23-4E08-6C93-EE46FC1366F2}"/>
              </a:ext>
            </a:extLst>
          </p:cNvPr>
          <p:cNvSpPr>
            <a:spLocks noGrp="1"/>
          </p:cNvSpPr>
          <p:nvPr>
            <p:ph type="title"/>
          </p:nvPr>
        </p:nvSpPr>
        <p:spPr>
          <a:xfrm>
            <a:off x="2592925" y="928490"/>
            <a:ext cx="8911687" cy="976510"/>
          </a:xfrm>
        </p:spPr>
        <p:txBody>
          <a:bodyPr>
            <a:noAutofit/>
          </a:bodyPr>
          <a:lstStyle/>
          <a:p>
            <a:r>
              <a:rPr lang="en-GB" sz="2800" dirty="0"/>
              <a:t>PESTLE ANALYSIS: Green Haven Florists</a:t>
            </a:r>
          </a:p>
        </p:txBody>
      </p:sp>
      <p:sp>
        <p:nvSpPr>
          <p:cNvPr id="3" name="Content Placeholder 2">
            <a:extLst>
              <a:ext uri="{FF2B5EF4-FFF2-40B4-BE49-F238E27FC236}">
                <a16:creationId xmlns:a16="http://schemas.microsoft.com/office/drawing/2014/main" id="{EFF9C094-50FD-70AC-43F2-8A94BDA8F173}"/>
              </a:ext>
            </a:extLst>
          </p:cNvPr>
          <p:cNvSpPr>
            <a:spLocks noGrp="1"/>
          </p:cNvSpPr>
          <p:nvPr>
            <p:ph idx="1"/>
          </p:nvPr>
        </p:nvSpPr>
        <p:spPr>
          <a:xfrm>
            <a:off x="2488628" y="2151888"/>
            <a:ext cx="8915400" cy="3777622"/>
          </a:xfrm>
        </p:spPr>
        <p:txBody>
          <a:bodyPr/>
          <a:lstStyle/>
          <a:p>
            <a:pPr marL="0" indent="0">
              <a:buNone/>
            </a:pPr>
            <a:r>
              <a:rPr lang="en-GB" b="1" dirty="0"/>
              <a:t>Political</a:t>
            </a:r>
          </a:p>
          <a:p>
            <a:r>
              <a:rPr lang="en-GB" dirty="0"/>
              <a:t>Government policies affecting import and trade of flowers</a:t>
            </a:r>
          </a:p>
          <a:p>
            <a:r>
              <a:rPr lang="en-GB" dirty="0"/>
              <a:t>Local council decisions impacting high street business support</a:t>
            </a:r>
          </a:p>
          <a:p>
            <a:pPr marL="0" indent="0">
              <a:buNone/>
            </a:pPr>
            <a:r>
              <a:rPr lang="en-GB" b="1" dirty="0"/>
              <a:t>Economic</a:t>
            </a:r>
          </a:p>
          <a:p>
            <a:r>
              <a:rPr lang="en-GB" dirty="0"/>
              <a:t>Inflation and rising supply chain costs increasing the price of flowers</a:t>
            </a:r>
          </a:p>
          <a:p>
            <a:r>
              <a:rPr lang="en-GB" dirty="0"/>
              <a:t>Customers seeking cheaper alternatives from large online retailers</a:t>
            </a:r>
          </a:p>
          <a:p>
            <a:pPr marL="0" indent="0">
              <a:buNone/>
            </a:pPr>
            <a:r>
              <a:rPr lang="en-GB" b="1" dirty="0"/>
              <a:t>Social</a:t>
            </a:r>
          </a:p>
          <a:p>
            <a:r>
              <a:rPr lang="en-GB" dirty="0"/>
              <a:t>Growing preference for online shopping and home delivery</a:t>
            </a:r>
          </a:p>
          <a:p>
            <a:r>
              <a:rPr lang="en-GB" dirty="0"/>
              <a:t>Increased interest in sustainable and eco-friendly products</a:t>
            </a:r>
          </a:p>
        </p:txBody>
      </p:sp>
    </p:spTree>
    <p:extLst>
      <p:ext uri="{BB962C8B-B14F-4D97-AF65-F5344CB8AC3E}">
        <p14:creationId xmlns:p14="http://schemas.microsoft.com/office/powerpoint/2010/main" val="495442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3705-470E-0887-51EF-F4279F6F17CA}"/>
              </a:ext>
            </a:extLst>
          </p:cNvPr>
          <p:cNvSpPr>
            <a:spLocks noGrp="1"/>
          </p:cNvSpPr>
          <p:nvPr>
            <p:ph type="title"/>
          </p:nvPr>
        </p:nvSpPr>
        <p:spPr/>
        <p:txBody>
          <a:bodyPr/>
          <a:lstStyle/>
          <a:p>
            <a:r>
              <a:rPr lang="en-GB" dirty="0"/>
              <a:t>PESTLE ANALYSIS: Green Heaven Florists</a:t>
            </a:r>
          </a:p>
        </p:txBody>
      </p:sp>
      <p:sp>
        <p:nvSpPr>
          <p:cNvPr id="3" name="Content Placeholder 2">
            <a:extLst>
              <a:ext uri="{FF2B5EF4-FFF2-40B4-BE49-F238E27FC236}">
                <a16:creationId xmlns:a16="http://schemas.microsoft.com/office/drawing/2014/main" id="{8282D337-4034-EF92-27B1-57E248D3BC60}"/>
              </a:ext>
            </a:extLst>
          </p:cNvPr>
          <p:cNvSpPr>
            <a:spLocks noGrp="1"/>
          </p:cNvSpPr>
          <p:nvPr>
            <p:ph idx="1"/>
          </p:nvPr>
        </p:nvSpPr>
        <p:spPr/>
        <p:txBody>
          <a:bodyPr/>
          <a:lstStyle/>
          <a:p>
            <a:pPr marL="0" indent="0">
              <a:buNone/>
            </a:pPr>
            <a:r>
              <a:rPr lang="en-GB" dirty="0"/>
              <a:t>Technological</a:t>
            </a:r>
          </a:p>
          <a:p>
            <a:r>
              <a:rPr lang="en-GB" dirty="0"/>
              <a:t>Competitors using modern e-commerce websites and digital marketing</a:t>
            </a:r>
          </a:p>
          <a:p>
            <a:r>
              <a:rPr lang="en-GB" dirty="0"/>
              <a:t>Increasing importance of social media platforms such as Instagram</a:t>
            </a:r>
          </a:p>
          <a:p>
            <a:pPr marL="0" indent="0">
              <a:buNone/>
            </a:pPr>
            <a:r>
              <a:rPr lang="en-GB" dirty="0"/>
              <a:t>Legal</a:t>
            </a:r>
          </a:p>
          <a:p>
            <a:r>
              <a:rPr lang="en-GB" dirty="0"/>
              <a:t>Compliance with consumer protection and online retail regulations</a:t>
            </a:r>
          </a:p>
          <a:p>
            <a:r>
              <a:rPr lang="en-GB" dirty="0"/>
              <a:t>Employment and business operation laws affecting small businesses</a:t>
            </a:r>
          </a:p>
          <a:p>
            <a:pPr marL="0" indent="0">
              <a:buNone/>
            </a:pPr>
            <a:r>
              <a:rPr lang="en-GB" dirty="0"/>
              <a:t>Environmental</a:t>
            </a:r>
          </a:p>
          <a:p>
            <a:r>
              <a:rPr lang="en-GB" dirty="0"/>
              <a:t>Rising demand for sustainable packaging and locally sourced flowers</a:t>
            </a:r>
          </a:p>
          <a:p>
            <a:r>
              <a:rPr lang="en-GB" dirty="0"/>
              <a:t>Environmental impact and cost of importing flowers</a:t>
            </a:r>
          </a:p>
        </p:txBody>
      </p:sp>
    </p:spTree>
    <p:extLst>
      <p:ext uri="{BB962C8B-B14F-4D97-AF65-F5344CB8AC3E}">
        <p14:creationId xmlns:p14="http://schemas.microsoft.com/office/powerpoint/2010/main" val="2073946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0B891-B226-CBB5-243B-B8F3AE37D88D}"/>
              </a:ext>
            </a:extLst>
          </p:cNvPr>
          <p:cNvSpPr>
            <a:spLocks noGrp="1"/>
          </p:cNvSpPr>
          <p:nvPr>
            <p:ph type="title"/>
          </p:nvPr>
        </p:nvSpPr>
        <p:spPr/>
        <p:txBody>
          <a:bodyPr>
            <a:normAutofit/>
          </a:bodyPr>
          <a:lstStyle/>
          <a:p>
            <a:r>
              <a:rPr lang="en-GB" sz="2800" dirty="0"/>
              <a:t>Cause and effect analysis: Fishboune diagram </a:t>
            </a:r>
          </a:p>
        </p:txBody>
      </p:sp>
      <p:sp>
        <p:nvSpPr>
          <p:cNvPr id="3" name="Content Placeholder 2">
            <a:extLst>
              <a:ext uri="{FF2B5EF4-FFF2-40B4-BE49-F238E27FC236}">
                <a16:creationId xmlns:a16="http://schemas.microsoft.com/office/drawing/2014/main" id="{DC5A4249-9B18-CD75-24E3-6EAFB95A11E4}"/>
              </a:ext>
            </a:extLst>
          </p:cNvPr>
          <p:cNvSpPr>
            <a:spLocks noGrp="1"/>
          </p:cNvSpPr>
          <p:nvPr>
            <p:ph idx="1"/>
          </p:nvPr>
        </p:nvSpPr>
        <p:spPr>
          <a:xfrm>
            <a:off x="2589212" y="1207008"/>
            <a:ext cx="8915400" cy="4704214"/>
          </a:xfrm>
        </p:spPr>
        <p:txBody>
          <a:bodyPr>
            <a:noAutofit/>
          </a:bodyPr>
          <a:lstStyle/>
          <a:p>
            <a:pPr marL="0" indent="0">
              <a:buNone/>
            </a:pPr>
            <a:r>
              <a:rPr lang="en-GB" sz="1200" dirty="0"/>
              <a:t>People</a:t>
            </a:r>
          </a:p>
          <a:p>
            <a:r>
              <a:rPr lang="en-GB" sz="1200" dirty="0"/>
              <a:t>Limited knowledge of digital marketing</a:t>
            </a:r>
          </a:p>
          <a:p>
            <a:r>
              <a:rPr lang="en-GB" sz="1200" dirty="0"/>
              <a:t>Dependence on traditional word-of-mouth promotion</a:t>
            </a:r>
          </a:p>
          <a:p>
            <a:pPr marL="0" indent="0">
              <a:buNone/>
            </a:pPr>
            <a:r>
              <a:rPr lang="en-GB" sz="1200" dirty="0"/>
              <a:t>Processes</a:t>
            </a:r>
          </a:p>
          <a:p>
            <a:r>
              <a:rPr lang="en-GB" sz="1200" dirty="0"/>
              <a:t>Outdated website</a:t>
            </a:r>
          </a:p>
          <a:p>
            <a:r>
              <a:rPr lang="en-GB" sz="1200" dirty="0"/>
              <a:t>Lack of flexible delivery options</a:t>
            </a:r>
          </a:p>
          <a:p>
            <a:pPr marL="0" indent="0">
              <a:buNone/>
            </a:pPr>
            <a:r>
              <a:rPr lang="en-GB" sz="1200" dirty="0"/>
              <a:t>Technology</a:t>
            </a:r>
          </a:p>
          <a:p>
            <a:r>
              <a:rPr lang="en-GB" sz="1200" dirty="0"/>
              <a:t>Weak online presence</a:t>
            </a:r>
          </a:p>
          <a:p>
            <a:r>
              <a:rPr lang="en-GB" sz="1200" dirty="0"/>
              <a:t>Limited use of social media marketing</a:t>
            </a:r>
          </a:p>
          <a:p>
            <a:pPr marL="0" indent="0">
              <a:buNone/>
            </a:pPr>
            <a:r>
              <a:rPr lang="en-GB" sz="1200" dirty="0"/>
              <a:t>Competition</a:t>
            </a:r>
          </a:p>
          <a:p>
            <a:r>
              <a:rPr lang="en-GB" sz="1200" dirty="0"/>
              <a:t>Strong online flower delivery services</a:t>
            </a:r>
          </a:p>
          <a:p>
            <a:r>
              <a:rPr lang="en-GB" sz="1200" dirty="0"/>
              <a:t>National chain offering lower prices</a:t>
            </a:r>
          </a:p>
          <a:p>
            <a:pPr marL="0" indent="0">
              <a:buNone/>
            </a:pPr>
            <a:r>
              <a:rPr lang="en-GB" sz="1200" dirty="0"/>
              <a:t>Location</a:t>
            </a:r>
          </a:p>
          <a:p>
            <a:r>
              <a:rPr lang="en-GB" sz="1200" dirty="0"/>
              <a:t>Reduced high-street activity due to nearby business closures</a:t>
            </a:r>
          </a:p>
          <a:p>
            <a:pPr marL="0" indent="0">
              <a:buNone/>
            </a:pPr>
            <a:r>
              <a:rPr lang="en-GB" sz="1200" dirty="0"/>
              <a:t>Costs</a:t>
            </a:r>
          </a:p>
          <a:p>
            <a:r>
              <a:rPr lang="en-GB" sz="1200" dirty="0"/>
              <a:t>Increased prices of imported flowers</a:t>
            </a:r>
          </a:p>
          <a:p>
            <a:r>
              <a:rPr lang="en-GB" sz="1200" dirty="0"/>
              <a:t>Higher cost of eco-friendly materials</a:t>
            </a:r>
          </a:p>
        </p:txBody>
      </p:sp>
    </p:spTree>
    <p:extLst>
      <p:ext uri="{BB962C8B-B14F-4D97-AF65-F5344CB8AC3E}">
        <p14:creationId xmlns:p14="http://schemas.microsoft.com/office/powerpoint/2010/main" val="3675543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68572-4E66-223A-E15E-23C8466F85E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F450075-CFF3-815B-F3A6-C04A88E1341E}"/>
              </a:ext>
            </a:extLst>
          </p:cNvPr>
          <p:cNvSpPr>
            <a:spLocks noGrp="1"/>
          </p:cNvSpPr>
          <p:nvPr>
            <p:ph idx="1"/>
          </p:nvPr>
        </p:nvSpPr>
        <p:spPr>
          <a:xfrm>
            <a:off x="2589212" y="1719072"/>
            <a:ext cx="8915400" cy="4192150"/>
          </a:xfrm>
        </p:spPr>
        <p:txBody>
          <a:bodyPr>
            <a:normAutofit lnSpcReduction="10000"/>
          </a:bodyPr>
          <a:lstStyle/>
          <a:p>
            <a:pPr marL="0" indent="0">
              <a:buNone/>
            </a:pPr>
            <a:r>
              <a:rPr lang="en-GB" dirty="0"/>
              <a:t>Green Haven Florists has experienced a significant decline in in-store sales due to both external market changes and internal business limitations.</a:t>
            </a:r>
          </a:p>
          <a:p>
            <a:pPr marL="0" indent="0">
              <a:buNone/>
            </a:pPr>
            <a:r>
              <a:rPr lang="en-GB" dirty="0"/>
              <a:t>Key issues include: </a:t>
            </a:r>
          </a:p>
          <a:p>
            <a:r>
              <a:rPr lang="en-GB" dirty="0"/>
              <a:t>Increased competition from online retailers</a:t>
            </a:r>
          </a:p>
          <a:p>
            <a:r>
              <a:rPr lang="en-GB" dirty="0"/>
              <a:t>Rising operational costs</a:t>
            </a:r>
          </a:p>
          <a:p>
            <a:r>
              <a:rPr lang="en-GB" dirty="0"/>
              <a:t>Changing customer purchasing behaviour</a:t>
            </a:r>
          </a:p>
          <a:p>
            <a:r>
              <a:rPr lang="en-GB" dirty="0"/>
              <a:t>Limited digital presence and outdated website</a:t>
            </a:r>
          </a:p>
          <a:p>
            <a:pPr marL="0" indent="0">
              <a:buNone/>
            </a:pPr>
            <a:r>
              <a:rPr lang="en-GB" dirty="0"/>
              <a:t>The PESTLE analysis highlights the external pressures affecting the business, while the fishbone diagram identifies the root causes behind the sales decline.</a:t>
            </a:r>
          </a:p>
          <a:p>
            <a:pPr marL="0" indent="0">
              <a:buNone/>
            </a:pPr>
            <a:r>
              <a:rPr lang="en-GB" dirty="0"/>
              <a:t>Understanding these factors is essential for developing effective strategies that can help Green Haven Florists improve both in-store and online sales performance.</a:t>
            </a:r>
          </a:p>
        </p:txBody>
      </p:sp>
    </p:spTree>
    <p:extLst>
      <p:ext uri="{BB962C8B-B14F-4D97-AF65-F5344CB8AC3E}">
        <p14:creationId xmlns:p14="http://schemas.microsoft.com/office/powerpoint/2010/main" val="3463679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5D24-1B59-D878-A1DC-0B8803C25FD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26DD2A5-3662-D0CC-FC3B-0CC44C30E22C}"/>
              </a:ext>
            </a:extLst>
          </p:cNvPr>
          <p:cNvSpPr>
            <a:spLocks noGrp="1"/>
          </p:cNvSpPr>
          <p:nvPr>
            <p:ph idx="1"/>
          </p:nvPr>
        </p:nvSpPr>
        <p:spPr>
          <a:xfrm>
            <a:off x="2589212" y="1682496"/>
            <a:ext cx="8915400" cy="4228726"/>
          </a:xfrm>
        </p:spPr>
        <p:txBody>
          <a:bodyPr>
            <a:normAutofit/>
          </a:bodyPr>
          <a:lstStyle/>
          <a:p>
            <a:pPr>
              <a:buFont typeface="+mj-lt"/>
              <a:buAutoNum type="arabicPeriod"/>
            </a:pPr>
            <a:r>
              <a:rPr lang="en-GB" dirty="0"/>
              <a:t>Calculator Ultra (2025) Drop in Sales Calculator &amp; Formula. Available at: https://www.calculatorultra.com (Accessed: 6 October 2025).</a:t>
            </a:r>
          </a:p>
          <a:p>
            <a:pPr>
              <a:buFont typeface="+mj-lt"/>
              <a:buAutoNum type="arabicPeriod"/>
            </a:pPr>
            <a:r>
              <a:rPr lang="en-GB" dirty="0"/>
              <a:t>Kotler, P. and Keller, K. (2016) Marketing Management. 15th </a:t>
            </a:r>
            <a:r>
              <a:rPr lang="en-GB" dirty="0" err="1"/>
              <a:t>edn</a:t>
            </a:r>
            <a:r>
              <a:rPr lang="en-GB" dirty="0"/>
              <a:t>. Pearson Education.</a:t>
            </a:r>
          </a:p>
          <a:p>
            <a:pPr>
              <a:buFont typeface="+mj-lt"/>
              <a:buAutoNum type="arabicPeriod"/>
            </a:pPr>
            <a:r>
              <a:rPr lang="en-GB" dirty="0"/>
              <a:t>Porter, M. (2008) The Five Competitive Forces That Shape Strategy. Harvard Business Review.</a:t>
            </a:r>
          </a:p>
          <a:p>
            <a:pPr>
              <a:buFont typeface="+mj-lt"/>
              <a:buAutoNum type="arabicPeriod"/>
            </a:pPr>
            <a:r>
              <a:rPr lang="en-GB" dirty="0"/>
              <a:t>Armstrong, G. and Kotler, P. (2020) Principles of Marketing. 18th </a:t>
            </a:r>
            <a:r>
              <a:rPr lang="en-GB" dirty="0" err="1"/>
              <a:t>edn</a:t>
            </a:r>
            <a:r>
              <a:rPr lang="en-GB" dirty="0"/>
              <a:t>. Pearson.</a:t>
            </a:r>
          </a:p>
          <a:p>
            <a:pPr>
              <a:buFont typeface="+mj-lt"/>
              <a:buAutoNum type="arabicPeriod"/>
            </a:pPr>
            <a:r>
              <a:rPr lang="en-GB" dirty="0"/>
              <a:t>Statista (2024) Online flower delivery market growth statistics. Available at: https://www.statista.com (Accessed: 6 October 2025).</a:t>
            </a:r>
          </a:p>
          <a:p>
            <a:pPr>
              <a:buFont typeface="+mj-lt"/>
              <a:buAutoNum type="arabicPeriod"/>
            </a:pPr>
            <a:r>
              <a:rPr lang="en-GB" dirty="0"/>
              <a:t>Mintel (2024) UK Flower and Plant Retailing Market Report. Available at: https://www.mintel.com (Accessed: 6 October 2025).</a:t>
            </a:r>
          </a:p>
        </p:txBody>
      </p:sp>
    </p:spTree>
    <p:extLst>
      <p:ext uri="{BB962C8B-B14F-4D97-AF65-F5344CB8AC3E}">
        <p14:creationId xmlns:p14="http://schemas.microsoft.com/office/powerpoint/2010/main" val="2513000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621-387B-067F-B25A-2BA059A9C912}"/>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CC035A1A-C69B-58F9-B60B-C88E70873178}"/>
              </a:ext>
            </a:extLst>
          </p:cNvPr>
          <p:cNvSpPr>
            <a:spLocks noGrp="1"/>
          </p:cNvSpPr>
          <p:nvPr>
            <p:ph idx="1"/>
          </p:nvPr>
        </p:nvSpPr>
        <p:spPr/>
        <p:txBody>
          <a:bodyPr>
            <a:normAutofit/>
          </a:bodyPr>
          <a:lstStyle/>
          <a:p>
            <a:pPr marL="0" indent="0">
              <a:buNone/>
            </a:pPr>
            <a:r>
              <a:rPr lang="en-GB" sz="4000" dirty="0"/>
              <a:t>QUESTIONS</a:t>
            </a:r>
          </a:p>
        </p:txBody>
      </p:sp>
    </p:spTree>
    <p:extLst>
      <p:ext uri="{BB962C8B-B14F-4D97-AF65-F5344CB8AC3E}">
        <p14:creationId xmlns:p14="http://schemas.microsoft.com/office/powerpoint/2010/main" val="381012160"/>
      </p:ext>
    </p:extLst>
  </p:cSld>
  <p:clrMapOvr>
    <a:masterClrMapping/>
  </p:clrMapOvr>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86</TotalTime>
  <Words>904</Words>
  <Application>Microsoft Office PowerPoint</Application>
  <PresentationFormat>Widescreen</PresentationFormat>
  <Paragraphs>95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Wisp</vt:lpstr>
      <vt:lpstr>MODULE NAME: Problem Solving and Decision Making  MODULE CODE: LCLM4004_LON STUDENT NAME: Olga Hnida STUDENT ID: 2515318 LECTURER: dr Mustakkima Afrin</vt:lpstr>
      <vt:lpstr>OVERVIEW</vt:lpstr>
      <vt:lpstr>Introduction</vt:lpstr>
      <vt:lpstr>Company background</vt:lpstr>
      <vt:lpstr>Problem: nature and scope</vt:lpstr>
      <vt:lpstr>PESTLE ANALYSIS: Green Haven Florists</vt:lpstr>
      <vt:lpstr>PESTLE ANALYSIS: Green Heaven Florists</vt:lpstr>
      <vt:lpstr>Cause and effect analysis: Fishboune diagram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marta stubba</dc:creator>
  <cp:lastModifiedBy>marta stubba</cp:lastModifiedBy>
  <cp:revision>1</cp:revision>
  <dcterms:created xsi:type="dcterms:W3CDTF">2026-03-04T13:08:11Z</dcterms:created>
  <dcterms:modified xsi:type="dcterms:W3CDTF">2026-03-04T14:34:58Z</dcterms:modified>
</cp:coreProperties>
</file>