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47F02675-D436-42B2-97F2-6D92F2F13E20}">
          <p14:sldIdLst>
            <p14:sldId id="256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</p14:sldIdLst>
        </p14:section>
        <p14:section name="Untitled Section" id="{969FEC39-D95C-4D29-904C-3FFCD7B50425}">
          <p14:sldIdLst>
            <p14:sldId id="25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3AE07-1FC6-4852-A1F4-9A52B9F71C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54EBF8-8886-433A-BB35-5B879A309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661722-8991-443C-A32A-088DABAED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D59BD-EBD5-4F7F-8F61-4E088E860F8C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3C881F-5DB0-4B64-845A-ACBC27CF9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BEA71E-1FB5-41E2-A147-9EB4B7D99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62520-A4CA-46A7-947D-D58AFBD32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962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8F0A2-850A-402F-A5DC-F16DDE7BCA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03454-8084-45AE-9B05-77A7043737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0E752F-314A-438B-8B1A-A16BE67C41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D59BD-EBD5-4F7F-8F61-4E088E860F8C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CF2955-EC4A-4715-A49E-8A1E1BDA3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3E36BD-647E-4CC3-A378-00E5FABDF2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62520-A4CA-46A7-947D-D58AFBD32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378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FC06A-142A-487E-ABE4-7634E3AB5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EDE97A-E491-4DFF-AA49-FEBFCC76B0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72B2F9-9BFE-4573-96F9-7AFF744DA0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D59BD-EBD5-4F7F-8F61-4E088E860F8C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D694A4-D310-4EED-914E-903029A30E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63FC8E-D917-44F4-A9AE-F6BC437C1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62520-A4CA-46A7-947D-D58AFBD32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0747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BEF18-AFD9-476F-9284-F4691D89C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9CA3CC-0F07-4E65-9A91-6ACBE9B3DB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6EC9B5-A2AF-4CDE-B417-8246527CB8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41736D-397A-4891-AC58-04A2B4C104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D59BD-EBD5-4F7F-8F61-4E088E860F8C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3A775C-F2E9-4F60-929C-4D89853A9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B36BF8-6E6E-4C5B-B37A-C43160CC1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62520-A4CA-46A7-947D-D58AFBD32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10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4E3BD-1DFF-4599-9DD9-DFB9C48F92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A114B5-7704-4C5E-9EFA-88FE49F521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E43932-D8AA-49C6-8F11-30D2C1D41C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8B731B-F58A-48D7-9021-572994CCD5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DD811E-8E2C-4415-9F99-85DD96AB1F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2EEEC2-CF53-4068-9584-F14E07EC9E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D59BD-EBD5-4F7F-8F61-4E088E860F8C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9EB8BB-4C5D-428C-BD13-5653FABCC1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0EDE50-0C6F-42C2-A4EE-EE0B7241E1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62520-A4CA-46A7-947D-D58AFBD32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292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50CA9-ED8A-40C7-A4E0-D6F1B9DA33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0BB8F8-B188-4E11-B55B-AB29FFABB3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D59BD-EBD5-4F7F-8F61-4E088E860F8C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2FD6CC-4A06-43BE-B319-1B264768E3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0F6BBF-7244-488B-A884-13054A243E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62520-A4CA-46A7-947D-D58AFBD32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719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198891-F831-4788-9479-4F01F0ABF3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D59BD-EBD5-4F7F-8F61-4E088E860F8C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A07167-D2EE-42B1-863D-BF777FC64B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19E5D6-B79E-44A4-A3D7-4B5F777B3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62520-A4CA-46A7-947D-D58AFBD32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642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8D382-1BBA-497B-A3DB-CB37B6DE0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837F7-CE49-4D5A-8BC7-179D6BC160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7FC5DD-997E-47C2-B0E7-5AF8735645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A9676A-53AE-46DB-85E3-2787EB629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D59BD-EBD5-4F7F-8F61-4E088E860F8C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EFBC3-C481-4619-8EDC-4310F0E0E7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33D731-8DEE-473D-B483-D251FE516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62520-A4CA-46A7-947D-D58AFBD32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707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6174A-A765-4D8A-BB76-A164ECFE44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EDD899-CBE3-48DD-ABFF-0619A8B64C5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2758D5-0AB6-4CC8-B2F9-07E3F46001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78E1D3-145F-4B2C-B49D-161725567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D59BD-EBD5-4F7F-8F61-4E088E860F8C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1E8E61-3D30-4BB1-BD86-C2D1514FD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C0B54B-AA74-436E-9735-15942C2889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62520-A4CA-46A7-947D-D58AFBD32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8240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9F5FD-4A4D-4BB4-AD7B-69591F4CD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B0672B-8FEC-4CAF-A5D7-B54E0576B3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63A9CE-F755-478F-9A71-F908E95FF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D59BD-EBD5-4F7F-8F61-4E088E860F8C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EFAB30-2C55-47ED-9A11-4F7C3E4E7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9B29C8-19F1-4170-AE3B-59769A224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62520-A4CA-46A7-947D-D58AFBD32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0867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8EBF10-5764-48BC-BE39-42692F769D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5A5263-6713-4619-A0DD-2AD452418D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61AE9D-44C5-4B88-9C16-C51360961F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D59BD-EBD5-4F7F-8F61-4E088E860F8C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955D9A-DFED-4248-8ACE-EF41EC4132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D6217A-75DF-430B-B081-B88517D45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162520-A4CA-46A7-947D-D58AFBD32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290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00000"/>
            </a:gs>
            <a:gs pos="53000">
              <a:schemeClr val="accent1">
                <a:lumMod val="45000"/>
                <a:lumOff val="55000"/>
              </a:schemeClr>
            </a:gs>
            <a:gs pos="44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75000"/>
              </a:schemeClr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295DA4-A0C2-43B6-96D9-320202E68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390F63-8BB6-4D3E-9476-5D59BAA9FF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E1E93-C41F-4BA8-89F0-0E195A7F31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ED59BD-EBD5-4F7F-8F61-4E088E860F8C}" type="datetimeFigureOut">
              <a:rPr lang="en-GB" smtClean="0"/>
              <a:t>16/12/2019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6FCA2A-343F-4746-B34B-D83950C77D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CC9F47-38D4-4607-BA0A-0D15ABA7AB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162520-A4CA-46A7-947D-D58AFBD32A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346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Jean_Jacques_Dessalines.jpg" TargetMode="External"/><Relationship Id="rId7" Type="http://schemas.openxmlformats.org/officeDocument/2006/relationships/hyperlink" Target="https://en.wikipedia.org/wiki/Battle_of_Cr%C3%AAte-%C3%A0-Pierrot" TargetMode="External"/><Relationship Id="rId2" Type="http://schemas.openxmlformats.org/officeDocument/2006/relationships/hyperlink" Target="https://commons.wikimedia.org/wiki/File:Flag_of_Haiti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ritannica.com/biography/Jean-Jacques-Dessalines" TargetMode="External"/><Relationship Id="rId5" Type="http://schemas.openxmlformats.org/officeDocument/2006/relationships/hyperlink" Target="https://commons.wikimedia.org/wiki/File:Jean-Jacques-Dessalines.jpg" TargetMode="External"/><Relationship Id="rId4" Type="http://schemas.openxmlformats.org/officeDocument/2006/relationships/hyperlink" Target="https://commons.wikimedia.org/wiki/File:Haiti_-_Location_Map_(2013)_-_HTI_-_UNOCHA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9EB39F00-8BF7-466D-A1F1-06000C60605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4" b="3024"/>
          <a:stretch/>
        </p:blipFill>
        <p:spPr>
          <a:xfrm>
            <a:off x="-1" y="-30"/>
            <a:ext cx="12192000" cy="6855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6DA11E-CE3B-41A4-95B4-CB5F9934CE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3320859"/>
            <a:ext cx="4666470" cy="2076333"/>
          </a:xfrm>
        </p:spPr>
        <p:txBody>
          <a:bodyPr anchor="t">
            <a:normAutofit/>
          </a:bodyPr>
          <a:lstStyle/>
          <a:p>
            <a:pPr algn="l"/>
            <a:r>
              <a:rPr lang="en-GB" sz="3400">
                <a:latin typeface="Times New Roman" panose="02020603050405020304" pitchFamily="18" charset="0"/>
                <a:cs typeface="Times New Roman" panose="02020603050405020304" pitchFamily="18" charset="0"/>
              </a:rPr>
              <a:t>Jean-Jacques Dessalines</a:t>
            </a:r>
            <a:br>
              <a:rPr lang="en-GB" sz="34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400">
                <a:latin typeface="Times New Roman" panose="02020603050405020304" pitchFamily="18" charset="0"/>
                <a:cs typeface="Times New Roman" panose="02020603050405020304" pitchFamily="18" charset="0"/>
              </a:rPr>
              <a:t>President and Emperor of Haiti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1CF4ED-0873-4553-85C8-54F153A704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8" y="4140158"/>
            <a:ext cx="4823883" cy="972180"/>
          </a:xfrm>
        </p:spPr>
        <p:txBody>
          <a:bodyPr anchor="b">
            <a:normAutofit/>
          </a:bodyPr>
          <a:lstStyle/>
          <a:p>
            <a:pPr algn="l"/>
            <a:r>
              <a:rPr lang="en-GB" sz="2000" dirty="0"/>
              <a:t>20 September 1758-17 October 1806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CC55ACC-A2F6-403C-A3A4-D59B3734D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57312" y="381000"/>
            <a:ext cx="6334689" cy="6477000"/>
          </a:xfrm>
          <a:custGeom>
            <a:avLst/>
            <a:gdLst>
              <a:gd name="connsiteX0" fmla="*/ 3561588 w 6334689"/>
              <a:gd name="connsiteY0" fmla="*/ 0 h 6477000"/>
              <a:gd name="connsiteX1" fmla="*/ 6309883 w 6334689"/>
              <a:gd name="connsiteY1" fmla="*/ 1296087 h 6477000"/>
              <a:gd name="connsiteX2" fmla="*/ 6334689 w 6334689"/>
              <a:gd name="connsiteY2" fmla="*/ 1329261 h 6477000"/>
              <a:gd name="connsiteX3" fmla="*/ 6334689 w 6334689"/>
              <a:gd name="connsiteY3" fmla="*/ 5793916 h 6477000"/>
              <a:gd name="connsiteX4" fmla="*/ 6309883 w 6334689"/>
              <a:gd name="connsiteY4" fmla="*/ 5827089 h 6477000"/>
              <a:gd name="connsiteX5" fmla="*/ 5760467 w 6334689"/>
              <a:gd name="connsiteY5" fmla="*/ 6363539 h 6477000"/>
              <a:gd name="connsiteX6" fmla="*/ 5607796 w 6334689"/>
              <a:gd name="connsiteY6" fmla="*/ 6477000 h 6477000"/>
              <a:gd name="connsiteX7" fmla="*/ 1519571 w 6334689"/>
              <a:gd name="connsiteY7" fmla="*/ 6477000 h 6477000"/>
              <a:gd name="connsiteX8" fmla="*/ 1296088 w 6334689"/>
              <a:gd name="connsiteY8" fmla="*/ 6309883 h 6477000"/>
              <a:gd name="connsiteX9" fmla="*/ 0 w 6334689"/>
              <a:gd name="connsiteY9" fmla="*/ 3561588 h 6477000"/>
              <a:gd name="connsiteX10" fmla="*/ 3561588 w 6334689"/>
              <a:gd name="connsiteY10" fmla="*/ 0 h 647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334689" h="6477000">
                <a:moveTo>
                  <a:pt x="3561588" y="0"/>
                </a:moveTo>
                <a:cubicBezTo>
                  <a:pt x="4668032" y="0"/>
                  <a:pt x="5656635" y="504534"/>
                  <a:pt x="6309883" y="1296087"/>
                </a:cubicBezTo>
                <a:lnTo>
                  <a:pt x="6334689" y="1329261"/>
                </a:lnTo>
                <a:lnTo>
                  <a:pt x="6334689" y="5793916"/>
                </a:lnTo>
                <a:lnTo>
                  <a:pt x="6309883" y="5827089"/>
                </a:lnTo>
                <a:cubicBezTo>
                  <a:pt x="6146571" y="6024977"/>
                  <a:pt x="5962299" y="6204927"/>
                  <a:pt x="5760467" y="6363539"/>
                </a:cubicBezTo>
                <a:lnTo>
                  <a:pt x="5607796" y="6477000"/>
                </a:lnTo>
                <a:lnTo>
                  <a:pt x="1519571" y="6477000"/>
                </a:lnTo>
                <a:lnTo>
                  <a:pt x="1296088" y="6309883"/>
                </a:lnTo>
                <a:cubicBezTo>
                  <a:pt x="504535" y="5656635"/>
                  <a:pt x="0" y="4668032"/>
                  <a:pt x="0" y="3561588"/>
                </a:cubicBezTo>
                <a:cubicBezTo>
                  <a:pt x="0" y="1594577"/>
                  <a:pt x="1594577" y="0"/>
                  <a:pt x="3561588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erson wearing a costume&#10;&#10;Description automatically generated">
            <a:extLst>
              <a:ext uri="{FF2B5EF4-FFF2-40B4-BE49-F238E27FC236}">
                <a16:creationId xmlns:a16="http://schemas.microsoft.com/office/drawing/2014/main" id="{353A8E7F-6BA8-4E76-9879-E3D9DBFC3E1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4" r="-1" b="13176"/>
          <a:stretch/>
        </p:blipFill>
        <p:spPr>
          <a:xfrm>
            <a:off x="6021086" y="569971"/>
            <a:ext cx="6170914" cy="6313225"/>
          </a:xfrm>
          <a:custGeom>
            <a:avLst/>
            <a:gdLst>
              <a:gd name="connsiteX0" fmla="*/ 3397813 w 6170914"/>
              <a:gd name="connsiteY0" fmla="*/ 0 h 6313225"/>
              <a:gd name="connsiteX1" fmla="*/ 6019731 w 6170914"/>
              <a:gd name="connsiteY1" fmla="*/ 1236489 h 6313225"/>
              <a:gd name="connsiteX2" fmla="*/ 6170914 w 6170914"/>
              <a:gd name="connsiteY2" fmla="*/ 1438663 h 6313225"/>
              <a:gd name="connsiteX3" fmla="*/ 6170914 w 6170914"/>
              <a:gd name="connsiteY3" fmla="*/ 5356963 h 6313225"/>
              <a:gd name="connsiteX4" fmla="*/ 6019731 w 6170914"/>
              <a:gd name="connsiteY4" fmla="*/ 5559138 h 6313225"/>
              <a:gd name="connsiteX5" fmla="*/ 5194591 w 6170914"/>
              <a:gd name="connsiteY5" fmla="*/ 6282226 h 6313225"/>
              <a:gd name="connsiteX6" fmla="*/ 5141791 w 6170914"/>
              <a:gd name="connsiteY6" fmla="*/ 6313225 h 6313225"/>
              <a:gd name="connsiteX7" fmla="*/ 1659199 w 6170914"/>
              <a:gd name="connsiteY7" fmla="*/ 6313225 h 6313225"/>
              <a:gd name="connsiteX8" fmla="*/ 1498064 w 6170914"/>
              <a:gd name="connsiteY8" fmla="*/ 6215333 h 6313225"/>
              <a:gd name="connsiteX9" fmla="*/ 0 w 6170914"/>
              <a:gd name="connsiteY9" fmla="*/ 3397813 h 6313225"/>
              <a:gd name="connsiteX10" fmla="*/ 3397813 w 6170914"/>
              <a:gd name="connsiteY10" fmla="*/ 0 h 6313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170914" h="6313225">
                <a:moveTo>
                  <a:pt x="3397813" y="0"/>
                </a:moveTo>
                <a:cubicBezTo>
                  <a:pt x="4453378" y="0"/>
                  <a:pt x="5396522" y="481334"/>
                  <a:pt x="6019731" y="1236489"/>
                </a:cubicBezTo>
                <a:lnTo>
                  <a:pt x="6170914" y="1438663"/>
                </a:lnTo>
                <a:lnTo>
                  <a:pt x="6170914" y="5356963"/>
                </a:lnTo>
                <a:lnTo>
                  <a:pt x="6019731" y="5559138"/>
                </a:lnTo>
                <a:cubicBezTo>
                  <a:pt x="5786028" y="5842321"/>
                  <a:pt x="5507333" y="6086998"/>
                  <a:pt x="5194591" y="6282226"/>
                </a:cubicBezTo>
                <a:lnTo>
                  <a:pt x="5141791" y="6313225"/>
                </a:lnTo>
                <a:lnTo>
                  <a:pt x="1659199" y="6313225"/>
                </a:lnTo>
                <a:lnTo>
                  <a:pt x="1498064" y="6215333"/>
                </a:lnTo>
                <a:cubicBezTo>
                  <a:pt x="594240" y="5604721"/>
                  <a:pt x="0" y="4570663"/>
                  <a:pt x="0" y="3397813"/>
                </a:cubicBezTo>
                <a:cubicBezTo>
                  <a:pt x="0" y="1521253"/>
                  <a:pt x="1521253" y="0"/>
                  <a:pt x="3397813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053982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773D6-FA94-489D-ABEF-AB4C62CFA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Haiti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4003C-6EF9-42A4-B58A-840BB344E9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2010"/>
            <a:ext cx="7652657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Republic of Haiti is one half of an island named Hispaniola in the Caribbean, sharing the island with the Dominican Republic. </a:t>
            </a:r>
          </a:p>
          <a:p>
            <a:pPr marL="0" indent="0">
              <a:buNone/>
            </a:pPr>
            <a:r>
              <a:rPr lang="en-GB" dirty="0"/>
              <a:t>The island was originally colonised by Europe in the late 1400s, being primarily Spanish. </a:t>
            </a:r>
          </a:p>
          <a:p>
            <a:pPr marL="0" indent="0">
              <a:buNone/>
            </a:pPr>
            <a:r>
              <a:rPr lang="en-GB" dirty="0"/>
              <a:t>It was claimed by the French in 1697.</a:t>
            </a:r>
          </a:p>
          <a:p>
            <a:pPr marL="0" indent="0">
              <a:buNone/>
            </a:pPr>
            <a:r>
              <a:rPr lang="en-GB" dirty="0"/>
              <a:t>Colonists established sugar cane plantations, worked by slaves imported from Africa.</a:t>
            </a:r>
          </a:p>
        </p:txBody>
      </p:sp>
      <p:pic>
        <p:nvPicPr>
          <p:cNvPr id="5" name="Picture 4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BC74D7B1-7AFF-4FAF-9A24-A86DA91748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0857" y="2857573"/>
            <a:ext cx="3598316" cy="3598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8007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CD589-EDE8-44D8-AD14-7D334E93F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Jean-Jacques Dessalines</a:t>
            </a:r>
          </a:p>
        </p:txBody>
      </p:sp>
      <p:pic>
        <p:nvPicPr>
          <p:cNvPr id="5" name="Content Placeholder 4" descr="A person wearing a costume&#10;&#10;Description automatically generated">
            <a:extLst>
              <a:ext uri="{FF2B5EF4-FFF2-40B4-BE49-F238E27FC236}">
                <a16:creationId xmlns:a16="http://schemas.microsoft.com/office/drawing/2014/main" id="{1273A112-AD2C-47C4-BF28-11C0EE864D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1941" y="365125"/>
            <a:ext cx="2673136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A0E361-843A-4AA4-9E33-87203D2B13AF}"/>
              </a:ext>
            </a:extLst>
          </p:cNvPr>
          <p:cNvSpPr txBox="1"/>
          <p:nvPr/>
        </p:nvSpPr>
        <p:spPr>
          <a:xfrm>
            <a:off x="838200" y="1447407"/>
            <a:ext cx="7424257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Born 20 September 1758 in the north of Saint-Domingue on a plantation.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One of the leaders of the Haitian Revolution (1791-1804) along with the more well known Toussaint L’Ouverture. 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 took the surname of a free black man who bought him in 1788. 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Three years later, the Revolution broke out and Dessalines became embittered towards both the white and the mixed-race inhabitants of the island.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61917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61A13-A4DA-47F6-AAB0-C9882EC2E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During the Revolution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B473ED-B9BB-4162-9038-9A2A50EBF7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7248787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Jean-Jacques became a commander, serving under L’Ouverture. 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Napoleon’s attempts at restoring slavery were unsuccessful, in large due to L’Ouverture and Dessalines efforts.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 gained a reputation for not taking prisoners, such as the massacre of 1804.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 became the leader of the revolution after L’Ouverture was taken prisoner in 1802.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picture containing text, book, photo, man&#10;&#10;Description automatically generated">
            <a:extLst>
              <a:ext uri="{FF2B5EF4-FFF2-40B4-BE49-F238E27FC236}">
                <a16:creationId xmlns:a16="http://schemas.microsoft.com/office/drawing/2014/main" id="{2012A046-AFD0-4B94-BC54-3F3084F032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1565" y="1934680"/>
            <a:ext cx="4273148" cy="3291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8636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9B107-A609-429B-8FF1-8E210D5E9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Battle of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Crête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-à-Pierrot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681FA-691D-4815-8C1A-FBA3F0867A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March 1802, at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Crête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-à-Pierrot, a twenty day long battle was fought between France and the Haitian Rebels. 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2000 French blockaded a fort packed with Dessalines’ 1300 troops. 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Though a defeat for the rebels, it showed their ability to fight, and to damage their opponents numbers, killing nearly 800 French troops, while losing only 300.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display helped cement that the rebels were not to be taken lightly, and that they would not give up without a considerable fight.</a:t>
            </a:r>
          </a:p>
        </p:txBody>
      </p:sp>
    </p:spTree>
    <p:extLst>
      <p:ext uri="{BB962C8B-B14F-4D97-AF65-F5344CB8AC3E}">
        <p14:creationId xmlns:p14="http://schemas.microsoft.com/office/powerpoint/2010/main" val="4932029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F9B9F-BA8A-48C0-B482-167591355B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After the Battle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E7A387-1EF7-47A6-8DAB-04A2302A7F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it became apparent L’Ouverture was becoming incapable as a leader, Dessalines defected to Leclerc, a French General. 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resulted in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L’Ouverture’s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surrender, arrest and death.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 it was soon discovered that the French intended to re-establish slavery on Saint-Domingue.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Dessalines and his allies once again decided to take up arms against the French in 1802. 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Leclerc was succeeded by Rochambeau. This helped unify the rebels against the French.</a:t>
            </a:r>
          </a:p>
        </p:txBody>
      </p:sp>
    </p:spTree>
    <p:extLst>
      <p:ext uri="{BB962C8B-B14F-4D97-AF65-F5344CB8AC3E}">
        <p14:creationId xmlns:p14="http://schemas.microsoft.com/office/powerpoint/2010/main" val="19624430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8252A-634B-411A-BB45-983673856A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Revolution Continues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A1B05B-323F-4554-8FD5-4032DAA07A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After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L’Ouverture’s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capture and Dessalines’ promotion, a bout of yellow fever crippled French forces.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Dessalines took this opportunity to secure a number of victories against the French.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During the Battle of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Vertières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1803, Dessalines and his troops laid siege to a fort occupied by Rochambeau. This would be the last major battle of the revolution. Rochambeau surrendered the next day.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December 1803, Napoleon’s forces surrendered the last territories back to the Haitian rebels.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1846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AD25F-6647-41FE-A2CB-8FFC09812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After the Revolution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3D75E-8A83-4E6D-988F-D943E97A15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After proving himself to be arguably one of the most successful military commanders against Napoleonic France, Dessalines declared himself Emperor in 1804. 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 January 1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he officially declared the nation’s independence, naming it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Ayiti,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after the indigenous name.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an Emperor, Dessalines was strict, enforcing mandatory labour or conscription- leading to some controversy on whether slavery was abolished or was simply in a de facto state. </a:t>
            </a:r>
          </a:p>
        </p:txBody>
      </p:sp>
    </p:spTree>
    <p:extLst>
      <p:ext uri="{BB962C8B-B14F-4D97-AF65-F5344CB8AC3E}">
        <p14:creationId xmlns:p14="http://schemas.microsoft.com/office/powerpoint/2010/main" val="25359159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63287-DE67-4826-970F-9C0EDC2D60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1804 Massacres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72812-D655-4AF0-B4CC-6D5C385580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1675"/>
            <a:ext cx="10515600" cy="507851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i="1" dirty="0"/>
              <a:t>"For our declaration of independence, we should have the skin of a white man for parchment, his skull for an inkwell, his blood for ink, and a bayonet for a pen!“- </a:t>
            </a:r>
            <a:r>
              <a:rPr lang="en-GB" dirty="0"/>
              <a:t>Boisrond-Tonnerre, Dessalines’ secretary.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1804, Emperor Jacques I ordered the mass killings of all non-black settlers in the whole of Haiti.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genocide claimed the lives of 3000-5000 men, women and children.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Refugees fled to America, and tales of the horrors committed completely polarised opinions on the abolition of slavery.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Dessalines would arrive in a city, preach about the brutality of the French forces, then oversee the killings personally.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Only the Polish and German settlers were spared. The genocide itself was almost completely successful, resulting in next to no white settlers left.</a:t>
            </a:r>
          </a:p>
        </p:txBody>
      </p:sp>
    </p:spTree>
    <p:extLst>
      <p:ext uri="{BB962C8B-B14F-4D97-AF65-F5344CB8AC3E}">
        <p14:creationId xmlns:p14="http://schemas.microsoft.com/office/powerpoint/2010/main" val="17346024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34D28-52FE-4FDC-AA81-BB493F127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Death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086D6-22D7-4397-8630-2EC3B5CC26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3288"/>
            <a:ext cx="8087686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 17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1806, north of Port-au-Prince, Dessalines was assassinated on his way to lead troops against insurgents.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mob attacked him, shooting him once, splitting open his head with a sabre, and finally stabbed three times while a mob chanted “the tyrant is dead”. This is however disputed, with some saying he was arrested, and then his head was caved in- while others claim he was murdered at one of his disaffected administration’s home.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did nothing to soothe political turmoil, as a power vacuum led to a civil war and a partition in Haiti between his assassinators. 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Content Placeholder 4" descr="A person wearing a costume&#10;&#10;Description automatically generated">
            <a:extLst>
              <a:ext uri="{FF2B5EF4-FFF2-40B4-BE49-F238E27FC236}">
                <a16:creationId xmlns:a16="http://schemas.microsoft.com/office/drawing/2014/main" id="{8D080368-187E-4D1C-834F-C4BB68DEBB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6888" y="966700"/>
            <a:ext cx="2673136" cy="435133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89AFDB0-5FFF-40F1-8A53-026D15E5B032}"/>
              </a:ext>
            </a:extLst>
          </p:cNvPr>
          <p:cNvSpPr txBox="1"/>
          <p:nvPr/>
        </p:nvSpPr>
        <p:spPr>
          <a:xfrm>
            <a:off x="9076888" y="5318038"/>
            <a:ext cx="26124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posthumous painting of Jean-Jacques Dessalines</a:t>
            </a:r>
          </a:p>
        </p:txBody>
      </p:sp>
    </p:spTree>
    <p:extLst>
      <p:ext uri="{BB962C8B-B14F-4D97-AF65-F5344CB8AC3E}">
        <p14:creationId xmlns:p14="http://schemas.microsoft.com/office/powerpoint/2010/main" val="4657815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CBF48-8B48-4DEE-9F6E-AFEF180F1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90D91-0664-4185-9709-449B233769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4231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/>
              <a:t>Madden, </a:t>
            </a:r>
            <a:r>
              <a:rPr lang="en-GB" sz="1600" i="1" dirty="0"/>
              <a:t>Flag of </a:t>
            </a:r>
            <a:r>
              <a:rPr lang="en-GB" sz="1600" i="1" dirty="0" err="1"/>
              <a:t>Haiti.svg</a:t>
            </a:r>
            <a:r>
              <a:rPr lang="en-GB" sz="1600" i="1" dirty="0"/>
              <a:t>, </a:t>
            </a:r>
            <a:r>
              <a:rPr lang="en-GB" sz="1600" dirty="0"/>
              <a:t>online image file, Wikipedia, 9 December 2019 &lt;</a:t>
            </a:r>
            <a:r>
              <a:rPr lang="en-GB" sz="1600" dirty="0">
                <a:hlinkClick r:id="rId2"/>
              </a:rPr>
              <a:t>https://commons.wikimedia.org/wiki/File:Flag_of_Haiti.svg </a:t>
            </a:r>
            <a:r>
              <a:rPr lang="en-GB" sz="1600" dirty="0"/>
              <a:t>&gt;(accessed 16 December 2019)</a:t>
            </a:r>
          </a:p>
          <a:p>
            <a:pPr marL="0" indent="0">
              <a:buNone/>
            </a:pPr>
            <a:r>
              <a:rPr lang="en-GB" sz="1600" dirty="0"/>
              <a:t>Louis Rigaud, </a:t>
            </a:r>
            <a:r>
              <a:rPr lang="en-GB" sz="1600" i="1" dirty="0"/>
              <a:t>Jean Jacques Dessalines.jpg, </a:t>
            </a:r>
            <a:r>
              <a:rPr lang="en-GB" sz="1600" dirty="0"/>
              <a:t>online image file</a:t>
            </a:r>
            <a:r>
              <a:rPr lang="en-GB" sz="1600" i="1" dirty="0"/>
              <a:t>, </a:t>
            </a:r>
            <a:r>
              <a:rPr lang="en-GB" sz="1600" dirty="0"/>
              <a:t>Wikipedia, 23 November 2014 &lt;</a:t>
            </a:r>
            <a:r>
              <a:rPr lang="en-GB" sz="1600" dirty="0">
                <a:hlinkClick r:id="rId3"/>
              </a:rPr>
              <a:t>https://commons.wikimedia.org/wiki/File:Jean_Jacques_Dessalines.jpg </a:t>
            </a:r>
            <a:r>
              <a:rPr lang="en-GB" sz="1600" dirty="0"/>
              <a:t>&gt;(accessed 16 December 2019)</a:t>
            </a:r>
          </a:p>
          <a:p>
            <a:pPr marL="0" indent="0">
              <a:buNone/>
            </a:pPr>
            <a:r>
              <a:rPr lang="en-GB" sz="1600" dirty="0"/>
              <a:t>UN Office for the Coordination of Humanitarian Affairs (OCHA), </a:t>
            </a:r>
            <a:r>
              <a:rPr lang="en-GB" sz="1600" i="1" dirty="0"/>
              <a:t>Haiti - Location Map (2013) - HTI – UNO, </a:t>
            </a:r>
            <a:r>
              <a:rPr lang="en-GB" sz="1600" i="1" dirty="0" err="1"/>
              <a:t>CHA.svg</a:t>
            </a:r>
            <a:r>
              <a:rPr lang="en-GB" sz="1600" i="1" dirty="0"/>
              <a:t>, </a:t>
            </a:r>
            <a:r>
              <a:rPr lang="en-GB" sz="1600" dirty="0"/>
              <a:t>Wikipedia, 2013 &lt;</a:t>
            </a:r>
            <a:r>
              <a:rPr lang="en-GB" sz="1600" dirty="0">
                <a:hlinkClick r:id="rId4"/>
              </a:rPr>
              <a:t>https://commons.wikimedia.org/wiki/File:Haiti_-_Location_Map_(2013)_-_HTI_-_UNOCHA.svg </a:t>
            </a:r>
            <a:r>
              <a:rPr lang="en-GB" sz="1600" dirty="0"/>
              <a:t>&gt; (accessed 16 December 2019)</a:t>
            </a:r>
          </a:p>
          <a:p>
            <a:pPr marL="0" indent="0">
              <a:buNone/>
            </a:pPr>
            <a:r>
              <a:rPr lang="en-GB" sz="1600" dirty="0"/>
              <a:t>Illegitimate Barrister, </a:t>
            </a:r>
            <a:r>
              <a:rPr lang="en-GB" sz="1600" i="1" dirty="0"/>
              <a:t>Jean-Jacques-Dessalines.jpg, </a:t>
            </a:r>
            <a:r>
              <a:rPr lang="en-GB" sz="1600" dirty="0"/>
              <a:t>online image file, 24 May 2017 &lt;</a:t>
            </a:r>
            <a:r>
              <a:rPr lang="en-GB" sz="1600" dirty="0">
                <a:hlinkClick r:id="rId5"/>
              </a:rPr>
              <a:t>https://commons.wikimedia.org/wiki/File:Jean-Jacques-Dessalines.jpg </a:t>
            </a:r>
            <a:r>
              <a:rPr lang="en-GB" sz="1600" dirty="0"/>
              <a:t>&gt; (accessed 16 December 2019)</a:t>
            </a:r>
            <a:endParaRPr lang="en-GB" sz="1600" i="1" dirty="0"/>
          </a:p>
          <a:p>
            <a:pPr marL="0" indent="0">
              <a:buNone/>
            </a:pPr>
            <a:r>
              <a:rPr lang="en-GB" sz="1600" dirty="0"/>
              <a:t>Ambre </a:t>
            </a:r>
            <a:r>
              <a:rPr lang="en-GB" sz="1600" dirty="0" err="1"/>
              <a:t>Troizat</a:t>
            </a:r>
            <a:r>
              <a:rPr lang="en-GB" sz="1600" dirty="0"/>
              <a:t>, </a:t>
            </a:r>
            <a:r>
              <a:rPr lang="en-GB" sz="1600" i="1" dirty="0" err="1"/>
              <a:t>Incendie</a:t>
            </a:r>
            <a:r>
              <a:rPr lang="en-GB" sz="1600" i="1" dirty="0"/>
              <a:t> de la </a:t>
            </a:r>
            <a:r>
              <a:rPr lang="en-GB" sz="1600" i="1" dirty="0" err="1"/>
              <a:t>Plaine</a:t>
            </a:r>
            <a:r>
              <a:rPr lang="en-GB" sz="1600" i="1" dirty="0"/>
              <a:t> du Cap. - Massacre des </a:t>
            </a:r>
            <a:r>
              <a:rPr lang="en-GB" sz="1600" i="1" dirty="0" err="1"/>
              <a:t>Blancs</a:t>
            </a:r>
            <a:r>
              <a:rPr lang="en-GB" sz="1600" i="1" dirty="0"/>
              <a:t> par les Noirs. FRANCE MILITAIRE. - Martinet del. - Masson Sculp - 33.jpg, </a:t>
            </a:r>
            <a:r>
              <a:rPr lang="en-GB" sz="1600" dirty="0"/>
              <a:t>online image file, Wikipedia, 23 September 2014 (accessed 16 December 2019)</a:t>
            </a:r>
            <a:endParaRPr lang="en-GB" sz="1600" i="1" dirty="0"/>
          </a:p>
          <a:p>
            <a:pPr marL="0" indent="0" fontAlgn="base">
              <a:buNone/>
            </a:pPr>
            <a:r>
              <a:rPr lang="en-GB" sz="1600" dirty="0"/>
              <a:t>The Editors of Encyclopaedia Britannica, </a:t>
            </a:r>
            <a:r>
              <a:rPr lang="en-GB" sz="1600" i="1" dirty="0"/>
              <a:t>Jean-Jacques Dessalines: Emperor of Haiti, &lt;</a:t>
            </a:r>
            <a:r>
              <a:rPr lang="en-GB" sz="1600" dirty="0">
                <a:hlinkClick r:id="rId6"/>
              </a:rPr>
              <a:t>https://www.britannica.com/biography/Jean-Jacques-Dessalines</a:t>
            </a:r>
            <a:r>
              <a:rPr lang="en-GB" sz="1600" dirty="0"/>
              <a:t>&gt; (accessed 16 December 2019)</a:t>
            </a:r>
          </a:p>
          <a:p>
            <a:pPr marL="0" indent="0" fontAlgn="base">
              <a:buNone/>
            </a:pPr>
            <a:r>
              <a:rPr lang="en-GB" sz="1600" i="1" dirty="0"/>
              <a:t>Battle of </a:t>
            </a:r>
            <a:r>
              <a:rPr lang="en-GB" sz="16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Crête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-à-Pierrot, &lt;</a:t>
            </a:r>
            <a:r>
              <a:rPr lang="en-GB" sz="1600" dirty="0">
                <a:hlinkClick r:id="rId7"/>
              </a:rPr>
              <a:t>https://en.wikipedia.org/wiki/Battle_of_Cr%C3%AAte-%C3%A0-Pierrot</a:t>
            </a:r>
            <a:r>
              <a:rPr lang="en-GB" sz="1600" dirty="0"/>
              <a:t>&gt;, 8 September 2019 (accessed 16 December 2019)</a:t>
            </a:r>
            <a:endParaRPr lang="en-GB" sz="1600" i="1" dirty="0"/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5342241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1064</Words>
  <Application>Microsoft Office PowerPoint</Application>
  <PresentationFormat>Widescreen</PresentationFormat>
  <Paragraphs>60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Jean-Jacques Dessalines President and Emperor of Haiti</vt:lpstr>
      <vt:lpstr>Haiti</vt:lpstr>
      <vt:lpstr>Jean-Jacques Dessalines</vt:lpstr>
      <vt:lpstr>During the Revolution</vt:lpstr>
      <vt:lpstr>Battle of Crête-à-Pierrot</vt:lpstr>
      <vt:lpstr>After the Battle</vt:lpstr>
      <vt:lpstr>The Revolution Continues</vt:lpstr>
      <vt:lpstr>After the Revolution</vt:lpstr>
      <vt:lpstr>The 1804 Massacres</vt:lpstr>
      <vt:lpstr>Death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Jean-Jacques Dessalines President and Emperor of Haiti</dc:title>
  <dc:creator>Luke Griffin</dc:creator>
  <cp:lastModifiedBy>Luke Griffin</cp:lastModifiedBy>
  <cp:revision>44</cp:revision>
  <dcterms:created xsi:type="dcterms:W3CDTF">2019-12-16T18:18:48Z</dcterms:created>
  <dcterms:modified xsi:type="dcterms:W3CDTF">2019-12-16T21:00:36Z</dcterms:modified>
</cp:coreProperties>
</file>