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43891200" cy="32918400"/>
  <p:notesSz cx="6858000" cy="9144000"/>
  <p:embeddedFontLst>
    <p:embeddedFont>
      <p:font typeface="ABeeZee" panose="020B0604020202020204" charset="0"/>
      <p:regular r:id="rId3"/>
    </p:embeddedFont>
    <p:embeddedFont>
      <p:font typeface="ABeeZee Bold" panose="020B0604020202020204" charset="0"/>
      <p:regular r:id="rId4"/>
    </p:embeddedFont>
    <p:embeddedFont>
      <p:font typeface="League Spartan" panose="020B0604020202020204" charset="0"/>
      <p:regular r:id="rId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17" d="100"/>
          <a:sy n="17" d="100"/>
        </p:scale>
        <p:origin x="1522" y="1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font" Target="fonts/font1.fntdata"/><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font" Target="fonts/font3.fntdata"/><Relationship Id="rId10" Type="http://schemas.microsoft.com/office/2016/11/relationships/changesInfo" Target="changesInfos/changesInfo1.xml"/><Relationship Id="rId4" Type="http://schemas.openxmlformats.org/officeDocument/2006/relationships/font" Target="fonts/font2.fntdata"/><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ntash ." userId="e818a4932372b995" providerId="LiveId" clId="{C90A8489-FF93-4E47-B50B-EFD2B7C94F12}"/>
    <pc:docChg chg="modSld">
      <pc:chgData name="Lantash ." userId="e818a4932372b995" providerId="LiveId" clId="{C90A8489-FF93-4E47-B50B-EFD2B7C94F12}" dt="2026-02-16T11:40:55.800" v="13" actId="20577"/>
      <pc:docMkLst>
        <pc:docMk/>
      </pc:docMkLst>
      <pc:sldChg chg="modSp mod">
        <pc:chgData name="Lantash ." userId="e818a4932372b995" providerId="LiveId" clId="{C90A8489-FF93-4E47-B50B-EFD2B7C94F12}" dt="2026-02-16T11:40:55.800" v="13" actId="20577"/>
        <pc:sldMkLst>
          <pc:docMk/>
          <pc:sldMk cId="0" sldId="256"/>
        </pc:sldMkLst>
        <pc:spChg chg="mod">
          <ac:chgData name="Lantash ." userId="e818a4932372b995" providerId="LiveId" clId="{C90A8489-FF93-4E47-B50B-EFD2B7C94F12}" dt="2026-02-16T11:39:22.790" v="7" actId="14100"/>
          <ac:spMkLst>
            <pc:docMk/>
            <pc:sldMk cId="0" sldId="256"/>
            <ac:spMk id="8" creationId="{00000000-0000-0000-0000-000000000000}"/>
          </ac:spMkLst>
        </pc:spChg>
        <pc:spChg chg="mod">
          <ac:chgData name="Lantash ." userId="e818a4932372b995" providerId="LiveId" clId="{C90A8489-FF93-4E47-B50B-EFD2B7C94F12}" dt="2026-02-16T11:39:32.287" v="8" actId="14100"/>
          <ac:spMkLst>
            <pc:docMk/>
            <pc:sldMk cId="0" sldId="256"/>
            <ac:spMk id="10" creationId="{00000000-0000-0000-0000-000000000000}"/>
          </ac:spMkLst>
        </pc:spChg>
        <pc:spChg chg="mod">
          <ac:chgData name="Lantash ." userId="e818a4932372b995" providerId="LiveId" clId="{C90A8489-FF93-4E47-B50B-EFD2B7C94F12}" dt="2026-02-16T11:38:34.189" v="1" actId="1076"/>
          <ac:spMkLst>
            <pc:docMk/>
            <pc:sldMk cId="0" sldId="256"/>
            <ac:spMk id="44" creationId="{00000000-0000-0000-0000-000000000000}"/>
          </ac:spMkLst>
        </pc:spChg>
        <pc:spChg chg="mod">
          <ac:chgData name="Lantash ." userId="e818a4932372b995" providerId="LiveId" clId="{C90A8489-FF93-4E47-B50B-EFD2B7C94F12}" dt="2026-02-16T11:38:26.333" v="0" actId="1076"/>
          <ac:spMkLst>
            <pc:docMk/>
            <pc:sldMk cId="0" sldId="256"/>
            <ac:spMk id="50" creationId="{00000000-0000-0000-0000-000000000000}"/>
          </ac:spMkLst>
        </pc:spChg>
        <pc:spChg chg="mod">
          <ac:chgData name="Lantash ." userId="e818a4932372b995" providerId="LiveId" clId="{C90A8489-FF93-4E47-B50B-EFD2B7C94F12}" dt="2026-02-16T11:38:39.326" v="2" actId="1076"/>
          <ac:spMkLst>
            <pc:docMk/>
            <pc:sldMk cId="0" sldId="256"/>
            <ac:spMk id="53" creationId="{00000000-0000-0000-0000-000000000000}"/>
          </ac:spMkLst>
        </pc:spChg>
        <pc:spChg chg="mod">
          <ac:chgData name="Lantash ." userId="e818a4932372b995" providerId="LiveId" clId="{C90A8489-FF93-4E47-B50B-EFD2B7C94F12}" dt="2026-02-16T11:40:55.800" v="13" actId="20577"/>
          <ac:spMkLst>
            <pc:docMk/>
            <pc:sldMk cId="0" sldId="256"/>
            <ac:spMk id="54" creationId="{00000000-0000-0000-0000-000000000000}"/>
          </ac:spMkLst>
        </pc:spChg>
        <pc:grpChg chg="mod">
          <ac:chgData name="Lantash ." userId="e818a4932372b995" providerId="LiveId" clId="{C90A8489-FF93-4E47-B50B-EFD2B7C94F12}" dt="2026-02-16T11:39:06.404" v="5" actId="1076"/>
          <ac:grpSpMkLst>
            <pc:docMk/>
            <pc:sldMk cId="0" sldId="256"/>
            <ac:grpSpMk id="5" creationId="{00000000-0000-0000-0000-000000000000}"/>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2/16/2026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2/16/2026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2/16/2026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2/16/2026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2/16/2026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2/16/2026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sv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0618741" y="22998007"/>
            <a:ext cx="13035703" cy="5975441"/>
            <a:chOff x="0" y="0"/>
            <a:chExt cx="1430530" cy="655741"/>
          </a:xfrm>
        </p:grpSpPr>
        <p:sp>
          <p:nvSpPr>
            <p:cNvPr id="3" name="Freeform 3">
              <a:extLst>
                <a:ext uri="{C183D7F6-B498-43B3-948B-1728B52AA6E4}">
                  <adec:decorative xmlns:adec="http://schemas.microsoft.com/office/drawing/2017/decorative" val="1"/>
                </a:ext>
              </a:extLst>
            </p:cNvPr>
            <p:cNvSpPr/>
            <p:nvPr/>
          </p:nvSpPr>
          <p:spPr>
            <a:xfrm>
              <a:off x="0" y="0"/>
              <a:ext cx="1430530" cy="655741"/>
            </a:xfrm>
            <a:custGeom>
              <a:avLst/>
              <a:gdLst/>
              <a:ahLst/>
              <a:cxnLst/>
              <a:rect l="l" t="t" r="r" b="b"/>
              <a:pathLst>
                <a:path w="1430530" h="655741">
                  <a:moveTo>
                    <a:pt x="35634" y="0"/>
                  </a:moveTo>
                  <a:lnTo>
                    <a:pt x="1394896" y="0"/>
                  </a:lnTo>
                  <a:cubicBezTo>
                    <a:pt x="1414576" y="0"/>
                    <a:pt x="1430530" y="15954"/>
                    <a:pt x="1430530" y="35634"/>
                  </a:cubicBezTo>
                  <a:lnTo>
                    <a:pt x="1430530" y="620107"/>
                  </a:lnTo>
                  <a:cubicBezTo>
                    <a:pt x="1430530" y="639787"/>
                    <a:pt x="1414576" y="655741"/>
                    <a:pt x="1394896" y="655741"/>
                  </a:cubicBezTo>
                  <a:lnTo>
                    <a:pt x="35634" y="655741"/>
                  </a:lnTo>
                  <a:cubicBezTo>
                    <a:pt x="15954" y="655741"/>
                    <a:pt x="0" y="639787"/>
                    <a:pt x="0" y="620107"/>
                  </a:cubicBezTo>
                  <a:lnTo>
                    <a:pt x="0" y="35634"/>
                  </a:lnTo>
                  <a:cubicBezTo>
                    <a:pt x="0" y="15954"/>
                    <a:pt x="15954" y="0"/>
                    <a:pt x="35634" y="0"/>
                  </a:cubicBezTo>
                  <a:close/>
                </a:path>
              </a:pathLst>
            </a:custGeom>
            <a:solidFill>
              <a:srgbClr val="B9E9EB"/>
            </a:solidFill>
          </p:spPr>
          <p:txBody>
            <a:bodyPr/>
            <a:lstStyle/>
            <a:p>
              <a:endParaRPr lang="en-GB"/>
            </a:p>
          </p:txBody>
        </p:sp>
        <p:sp>
          <p:nvSpPr>
            <p:cNvPr id="4" name="TextBox 4"/>
            <p:cNvSpPr txBox="1"/>
            <p:nvPr/>
          </p:nvSpPr>
          <p:spPr>
            <a:xfrm>
              <a:off x="0" y="-95250"/>
              <a:ext cx="1430530" cy="750991"/>
            </a:xfrm>
            <a:prstGeom prst="rect">
              <a:avLst/>
            </a:prstGeom>
          </p:spPr>
          <p:txBody>
            <a:bodyPr lIns="76200" tIns="76200" rIns="76200" bIns="76200" rtlCol="0" anchor="ctr"/>
            <a:lstStyle/>
            <a:p>
              <a:pPr algn="ctr">
                <a:lnSpc>
                  <a:spcPts val="6720"/>
                </a:lnSpc>
              </a:pPr>
              <a:endParaRPr/>
            </a:p>
          </p:txBody>
        </p:sp>
      </p:grpSp>
      <p:grpSp>
        <p:nvGrpSpPr>
          <p:cNvPr id="5" name="Group 5"/>
          <p:cNvGrpSpPr/>
          <p:nvPr/>
        </p:nvGrpSpPr>
        <p:grpSpPr>
          <a:xfrm>
            <a:off x="7343" y="-510528"/>
            <a:ext cx="43891201" cy="6374606"/>
            <a:chOff x="0" y="0"/>
            <a:chExt cx="5601010" cy="699545"/>
          </a:xfrm>
        </p:grpSpPr>
        <p:sp>
          <p:nvSpPr>
            <p:cNvPr id="6" name="Freeform 6">
              <a:extLst>
                <a:ext uri="{C183D7F6-B498-43B3-948B-1728B52AA6E4}">
                  <adec:decorative xmlns:adec="http://schemas.microsoft.com/office/drawing/2017/decorative" val="1"/>
                </a:ext>
              </a:extLst>
            </p:cNvPr>
            <p:cNvSpPr/>
            <p:nvPr/>
          </p:nvSpPr>
          <p:spPr>
            <a:xfrm>
              <a:off x="0" y="0"/>
              <a:ext cx="5601010" cy="699545"/>
            </a:xfrm>
            <a:custGeom>
              <a:avLst/>
              <a:gdLst/>
              <a:ahLst/>
              <a:cxnLst/>
              <a:rect l="l" t="t" r="r" b="b"/>
              <a:pathLst>
                <a:path w="5601010" h="699545">
                  <a:moveTo>
                    <a:pt x="0" y="0"/>
                  </a:moveTo>
                  <a:lnTo>
                    <a:pt x="5601010" y="0"/>
                  </a:lnTo>
                  <a:lnTo>
                    <a:pt x="5601010" y="699545"/>
                  </a:lnTo>
                  <a:lnTo>
                    <a:pt x="0" y="699545"/>
                  </a:lnTo>
                  <a:close/>
                </a:path>
              </a:pathLst>
            </a:custGeom>
            <a:solidFill>
              <a:srgbClr val="02A3A6"/>
            </a:solidFill>
          </p:spPr>
          <p:txBody>
            <a:bodyPr/>
            <a:lstStyle/>
            <a:p>
              <a:endParaRPr lang="en-GB"/>
            </a:p>
          </p:txBody>
        </p:sp>
        <p:sp>
          <p:nvSpPr>
            <p:cNvPr id="7" name="TextBox 7"/>
            <p:cNvSpPr txBox="1"/>
            <p:nvPr/>
          </p:nvSpPr>
          <p:spPr>
            <a:xfrm>
              <a:off x="0" y="-95250"/>
              <a:ext cx="5601010" cy="794795"/>
            </a:xfrm>
            <a:prstGeom prst="rect">
              <a:avLst/>
            </a:prstGeom>
          </p:spPr>
          <p:txBody>
            <a:bodyPr lIns="76200" tIns="76200" rIns="76200" bIns="76200" rtlCol="0" anchor="ctr"/>
            <a:lstStyle/>
            <a:p>
              <a:pPr algn="ctr">
                <a:lnSpc>
                  <a:spcPts val="6720"/>
                </a:lnSpc>
              </a:pPr>
              <a:endParaRPr/>
            </a:p>
          </p:txBody>
        </p:sp>
      </p:grpSp>
      <p:sp>
        <p:nvSpPr>
          <p:cNvPr id="8" name="Freeform 8">
            <a:extLst>
              <a:ext uri="{C183D7F6-B498-43B3-948B-1728B52AA6E4}">
                <adec:decorative xmlns:adec="http://schemas.microsoft.com/office/drawing/2017/decorative" val="1"/>
              </a:ext>
            </a:extLst>
          </p:cNvPr>
          <p:cNvSpPr/>
          <p:nvPr/>
        </p:nvSpPr>
        <p:spPr>
          <a:xfrm>
            <a:off x="0" y="-208653"/>
            <a:ext cx="6301378" cy="3431743"/>
          </a:xfrm>
          <a:custGeom>
            <a:avLst/>
            <a:gdLst/>
            <a:ahLst/>
            <a:cxnLst/>
            <a:rect l="l" t="t" r="r" b="b"/>
            <a:pathLst>
              <a:path w="9875520" h="3431743">
                <a:moveTo>
                  <a:pt x="0" y="0"/>
                </a:moveTo>
                <a:lnTo>
                  <a:pt x="9875520" y="0"/>
                </a:lnTo>
                <a:lnTo>
                  <a:pt x="9875520" y="3431743"/>
                </a:lnTo>
                <a:lnTo>
                  <a:pt x="0" y="343174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9" name="TextBox 9"/>
          <p:cNvSpPr txBox="1"/>
          <p:nvPr/>
        </p:nvSpPr>
        <p:spPr>
          <a:xfrm>
            <a:off x="9465670" y="591225"/>
            <a:ext cx="23583888" cy="2844392"/>
          </a:xfrm>
          <a:prstGeom prst="rect">
            <a:avLst/>
          </a:prstGeom>
        </p:spPr>
        <p:txBody>
          <a:bodyPr lIns="0" tIns="0" rIns="0" bIns="0" rtlCol="0" anchor="t">
            <a:spAutoFit/>
          </a:bodyPr>
          <a:lstStyle/>
          <a:p>
            <a:pPr algn="ctr">
              <a:lnSpc>
                <a:spcPts val="10620"/>
              </a:lnSpc>
            </a:pPr>
            <a:r>
              <a:rPr lang="en-US" sz="7585" dirty="0">
                <a:solidFill>
                  <a:srgbClr val="FFFFFF"/>
                </a:solidFill>
                <a:latin typeface="League Spartan"/>
                <a:ea typeface="League Spartan"/>
                <a:cs typeface="League Spartan"/>
                <a:sym typeface="League Spartan"/>
              </a:rPr>
              <a:t>A SIMPLE GUIDE TO BUILDING EMOTIONAL INTELLIGENCE AS A STUDENT</a:t>
            </a:r>
          </a:p>
          <a:p>
            <a:pPr algn="ctr">
              <a:lnSpc>
                <a:spcPts val="885"/>
              </a:lnSpc>
            </a:pPr>
            <a:endParaRPr lang="en-US" sz="7585" dirty="0">
              <a:solidFill>
                <a:srgbClr val="FFFFFF"/>
              </a:solidFill>
              <a:latin typeface="League Spartan"/>
              <a:ea typeface="League Spartan"/>
              <a:cs typeface="League Spartan"/>
              <a:sym typeface="League Spartan"/>
            </a:endParaRPr>
          </a:p>
        </p:txBody>
      </p:sp>
      <p:sp>
        <p:nvSpPr>
          <p:cNvPr id="10" name="Freeform 10">
            <a:extLst>
              <a:ext uri="{C183D7F6-B498-43B3-948B-1728B52AA6E4}">
                <adec:decorative xmlns:adec="http://schemas.microsoft.com/office/drawing/2017/decorative" val="1"/>
              </a:ext>
            </a:extLst>
          </p:cNvPr>
          <p:cNvSpPr/>
          <p:nvPr/>
        </p:nvSpPr>
        <p:spPr>
          <a:xfrm flipH="1">
            <a:off x="37589544" y="-180078"/>
            <a:ext cx="6064900" cy="3431743"/>
          </a:xfrm>
          <a:custGeom>
            <a:avLst/>
            <a:gdLst/>
            <a:ahLst/>
            <a:cxnLst/>
            <a:rect l="l" t="t" r="r" b="b"/>
            <a:pathLst>
              <a:path w="9875520" h="3431743">
                <a:moveTo>
                  <a:pt x="9875520" y="0"/>
                </a:moveTo>
                <a:lnTo>
                  <a:pt x="0" y="0"/>
                </a:lnTo>
                <a:lnTo>
                  <a:pt x="0" y="3431743"/>
                </a:lnTo>
                <a:lnTo>
                  <a:pt x="9875520" y="3431743"/>
                </a:lnTo>
                <a:lnTo>
                  <a:pt x="987552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dirty="0"/>
          </a:p>
        </p:txBody>
      </p:sp>
      <p:grpSp>
        <p:nvGrpSpPr>
          <p:cNvPr id="11" name="Group 11"/>
          <p:cNvGrpSpPr/>
          <p:nvPr/>
        </p:nvGrpSpPr>
        <p:grpSpPr>
          <a:xfrm>
            <a:off x="2456333" y="4706671"/>
            <a:ext cx="37307520" cy="2154555"/>
            <a:chOff x="0" y="0"/>
            <a:chExt cx="4094104" cy="236440"/>
          </a:xfrm>
        </p:grpSpPr>
        <p:sp>
          <p:nvSpPr>
            <p:cNvPr id="12" name="Freeform 12">
              <a:extLst>
                <a:ext uri="{C183D7F6-B498-43B3-948B-1728B52AA6E4}">
                  <adec:decorative xmlns:adec="http://schemas.microsoft.com/office/drawing/2017/decorative" val="1"/>
                </a:ext>
              </a:extLst>
            </p:cNvPr>
            <p:cNvSpPr/>
            <p:nvPr/>
          </p:nvSpPr>
          <p:spPr>
            <a:xfrm>
              <a:off x="0" y="0"/>
              <a:ext cx="4094104" cy="236440"/>
            </a:xfrm>
            <a:custGeom>
              <a:avLst/>
              <a:gdLst/>
              <a:ahLst/>
              <a:cxnLst/>
              <a:rect l="l" t="t" r="r" b="b"/>
              <a:pathLst>
                <a:path w="4094104" h="236440">
                  <a:moveTo>
                    <a:pt x="12451" y="0"/>
                  </a:moveTo>
                  <a:lnTo>
                    <a:pt x="4081653" y="0"/>
                  </a:lnTo>
                  <a:cubicBezTo>
                    <a:pt x="4088529" y="0"/>
                    <a:pt x="4094104" y="5574"/>
                    <a:pt x="4094104" y="12451"/>
                  </a:cubicBezTo>
                  <a:lnTo>
                    <a:pt x="4094104" y="223989"/>
                  </a:lnTo>
                  <a:cubicBezTo>
                    <a:pt x="4094104" y="230865"/>
                    <a:pt x="4088529" y="236440"/>
                    <a:pt x="4081653" y="236440"/>
                  </a:cubicBezTo>
                  <a:lnTo>
                    <a:pt x="12451" y="236440"/>
                  </a:lnTo>
                  <a:cubicBezTo>
                    <a:pt x="5574" y="236440"/>
                    <a:pt x="0" y="230865"/>
                    <a:pt x="0" y="223989"/>
                  </a:cubicBezTo>
                  <a:lnTo>
                    <a:pt x="0" y="12451"/>
                  </a:lnTo>
                  <a:cubicBezTo>
                    <a:pt x="0" y="5574"/>
                    <a:pt x="5574" y="0"/>
                    <a:pt x="12451" y="0"/>
                  </a:cubicBezTo>
                  <a:close/>
                </a:path>
              </a:pathLst>
            </a:custGeom>
            <a:solidFill>
              <a:srgbClr val="B9E9EB"/>
            </a:solidFill>
          </p:spPr>
          <p:txBody>
            <a:bodyPr/>
            <a:lstStyle/>
            <a:p>
              <a:endParaRPr lang="en-GB"/>
            </a:p>
          </p:txBody>
        </p:sp>
        <p:sp>
          <p:nvSpPr>
            <p:cNvPr id="13" name="TextBox 13"/>
            <p:cNvSpPr txBox="1"/>
            <p:nvPr/>
          </p:nvSpPr>
          <p:spPr>
            <a:xfrm>
              <a:off x="0" y="-95250"/>
              <a:ext cx="4094104" cy="331690"/>
            </a:xfrm>
            <a:prstGeom prst="rect">
              <a:avLst/>
            </a:prstGeom>
          </p:spPr>
          <p:txBody>
            <a:bodyPr lIns="76200" tIns="76200" rIns="76200" bIns="76200" rtlCol="0" anchor="ctr"/>
            <a:lstStyle/>
            <a:p>
              <a:pPr algn="ctr">
                <a:lnSpc>
                  <a:spcPts val="6720"/>
                </a:lnSpc>
              </a:pPr>
              <a:endParaRPr/>
            </a:p>
          </p:txBody>
        </p:sp>
      </p:grpSp>
      <p:grpSp>
        <p:nvGrpSpPr>
          <p:cNvPr id="14" name="Group 14"/>
          <p:cNvGrpSpPr/>
          <p:nvPr/>
        </p:nvGrpSpPr>
        <p:grpSpPr>
          <a:xfrm>
            <a:off x="406101" y="7493051"/>
            <a:ext cx="12855194" cy="6299350"/>
            <a:chOff x="0" y="0"/>
            <a:chExt cx="1410721" cy="691287"/>
          </a:xfrm>
        </p:grpSpPr>
        <p:sp>
          <p:nvSpPr>
            <p:cNvPr id="15" name="Freeform 15">
              <a:extLst>
                <a:ext uri="{C183D7F6-B498-43B3-948B-1728B52AA6E4}">
                  <adec:decorative xmlns:adec="http://schemas.microsoft.com/office/drawing/2017/decorative" val="1"/>
                </a:ext>
              </a:extLst>
            </p:cNvPr>
            <p:cNvSpPr/>
            <p:nvPr/>
          </p:nvSpPr>
          <p:spPr>
            <a:xfrm>
              <a:off x="0" y="0"/>
              <a:ext cx="1410721" cy="691287"/>
            </a:xfrm>
            <a:custGeom>
              <a:avLst/>
              <a:gdLst/>
              <a:ahLst/>
              <a:cxnLst/>
              <a:rect l="l" t="t" r="r" b="b"/>
              <a:pathLst>
                <a:path w="1410721" h="691287">
                  <a:moveTo>
                    <a:pt x="36134" y="0"/>
                  </a:moveTo>
                  <a:lnTo>
                    <a:pt x="1374586" y="0"/>
                  </a:lnTo>
                  <a:cubicBezTo>
                    <a:pt x="1394543" y="0"/>
                    <a:pt x="1410721" y="16178"/>
                    <a:pt x="1410721" y="36134"/>
                  </a:cubicBezTo>
                  <a:lnTo>
                    <a:pt x="1410721" y="655152"/>
                  </a:lnTo>
                  <a:cubicBezTo>
                    <a:pt x="1410721" y="675109"/>
                    <a:pt x="1394543" y="691287"/>
                    <a:pt x="1374586" y="691287"/>
                  </a:cubicBezTo>
                  <a:lnTo>
                    <a:pt x="36134" y="691287"/>
                  </a:lnTo>
                  <a:cubicBezTo>
                    <a:pt x="16178" y="691287"/>
                    <a:pt x="0" y="675109"/>
                    <a:pt x="0" y="655152"/>
                  </a:cubicBezTo>
                  <a:lnTo>
                    <a:pt x="0" y="36134"/>
                  </a:lnTo>
                  <a:cubicBezTo>
                    <a:pt x="0" y="16178"/>
                    <a:pt x="16178" y="0"/>
                    <a:pt x="36134" y="0"/>
                  </a:cubicBezTo>
                  <a:close/>
                </a:path>
              </a:pathLst>
            </a:custGeom>
            <a:solidFill>
              <a:srgbClr val="B9E9EB"/>
            </a:solidFill>
          </p:spPr>
          <p:txBody>
            <a:bodyPr/>
            <a:lstStyle/>
            <a:p>
              <a:endParaRPr lang="en-GB"/>
            </a:p>
          </p:txBody>
        </p:sp>
        <p:sp>
          <p:nvSpPr>
            <p:cNvPr id="16" name="TextBox 16"/>
            <p:cNvSpPr txBox="1"/>
            <p:nvPr/>
          </p:nvSpPr>
          <p:spPr>
            <a:xfrm>
              <a:off x="0" y="-95250"/>
              <a:ext cx="1410721" cy="786537"/>
            </a:xfrm>
            <a:prstGeom prst="rect">
              <a:avLst/>
            </a:prstGeom>
          </p:spPr>
          <p:txBody>
            <a:bodyPr lIns="76200" tIns="76200" rIns="76200" bIns="76200" rtlCol="0" anchor="ctr"/>
            <a:lstStyle/>
            <a:p>
              <a:pPr algn="ctr">
                <a:lnSpc>
                  <a:spcPts val="6720"/>
                </a:lnSpc>
              </a:pPr>
              <a:endParaRPr/>
            </a:p>
          </p:txBody>
        </p:sp>
      </p:grpSp>
      <p:grpSp>
        <p:nvGrpSpPr>
          <p:cNvPr id="17" name="Group 17"/>
          <p:cNvGrpSpPr/>
          <p:nvPr/>
        </p:nvGrpSpPr>
        <p:grpSpPr>
          <a:xfrm>
            <a:off x="13459813" y="22945646"/>
            <a:ext cx="16986263" cy="6080163"/>
            <a:chOff x="0" y="0"/>
            <a:chExt cx="1864062" cy="667233"/>
          </a:xfrm>
        </p:grpSpPr>
        <p:sp>
          <p:nvSpPr>
            <p:cNvPr id="18" name="Freeform 18">
              <a:extLst>
                <a:ext uri="{C183D7F6-B498-43B3-948B-1728B52AA6E4}">
                  <adec:decorative xmlns:adec="http://schemas.microsoft.com/office/drawing/2017/decorative" val="1"/>
                </a:ext>
              </a:extLst>
            </p:cNvPr>
            <p:cNvSpPr/>
            <p:nvPr/>
          </p:nvSpPr>
          <p:spPr>
            <a:xfrm>
              <a:off x="0" y="0"/>
              <a:ext cx="1864062" cy="667233"/>
            </a:xfrm>
            <a:custGeom>
              <a:avLst/>
              <a:gdLst/>
              <a:ahLst/>
              <a:cxnLst/>
              <a:rect l="l" t="t" r="r" b="b"/>
              <a:pathLst>
                <a:path w="1864062" h="667233">
                  <a:moveTo>
                    <a:pt x="27347" y="0"/>
                  </a:moveTo>
                  <a:lnTo>
                    <a:pt x="1836715" y="0"/>
                  </a:lnTo>
                  <a:cubicBezTo>
                    <a:pt x="1843968" y="0"/>
                    <a:pt x="1850924" y="2881"/>
                    <a:pt x="1856052" y="8010"/>
                  </a:cubicBezTo>
                  <a:cubicBezTo>
                    <a:pt x="1861181" y="13138"/>
                    <a:pt x="1864062" y="20094"/>
                    <a:pt x="1864062" y="27347"/>
                  </a:cubicBezTo>
                  <a:lnTo>
                    <a:pt x="1864062" y="639887"/>
                  </a:lnTo>
                  <a:cubicBezTo>
                    <a:pt x="1864062" y="654990"/>
                    <a:pt x="1851818" y="667233"/>
                    <a:pt x="1836715" y="667233"/>
                  </a:cubicBezTo>
                  <a:lnTo>
                    <a:pt x="27347" y="667233"/>
                  </a:lnTo>
                  <a:cubicBezTo>
                    <a:pt x="12243" y="667233"/>
                    <a:pt x="0" y="654990"/>
                    <a:pt x="0" y="639887"/>
                  </a:cubicBezTo>
                  <a:lnTo>
                    <a:pt x="0" y="27347"/>
                  </a:lnTo>
                  <a:cubicBezTo>
                    <a:pt x="0" y="12243"/>
                    <a:pt x="12243" y="0"/>
                    <a:pt x="27347" y="0"/>
                  </a:cubicBezTo>
                  <a:close/>
                </a:path>
              </a:pathLst>
            </a:custGeom>
            <a:solidFill>
              <a:srgbClr val="B9E9EB"/>
            </a:solidFill>
          </p:spPr>
          <p:txBody>
            <a:bodyPr/>
            <a:lstStyle/>
            <a:p>
              <a:endParaRPr lang="en-GB"/>
            </a:p>
          </p:txBody>
        </p:sp>
        <p:sp>
          <p:nvSpPr>
            <p:cNvPr id="19" name="TextBox 19"/>
            <p:cNvSpPr txBox="1"/>
            <p:nvPr/>
          </p:nvSpPr>
          <p:spPr>
            <a:xfrm>
              <a:off x="0" y="-95250"/>
              <a:ext cx="1864062" cy="762483"/>
            </a:xfrm>
            <a:prstGeom prst="rect">
              <a:avLst/>
            </a:prstGeom>
          </p:spPr>
          <p:txBody>
            <a:bodyPr lIns="76200" tIns="76200" rIns="76200" bIns="76200" rtlCol="0" anchor="ctr"/>
            <a:lstStyle/>
            <a:p>
              <a:pPr algn="ctr">
                <a:lnSpc>
                  <a:spcPts val="6720"/>
                </a:lnSpc>
              </a:pPr>
              <a:endParaRPr/>
            </a:p>
          </p:txBody>
        </p:sp>
      </p:grpSp>
      <p:grpSp>
        <p:nvGrpSpPr>
          <p:cNvPr id="20" name="Group 20"/>
          <p:cNvGrpSpPr/>
          <p:nvPr/>
        </p:nvGrpSpPr>
        <p:grpSpPr>
          <a:xfrm>
            <a:off x="13544227" y="7118401"/>
            <a:ext cx="16485682" cy="14017577"/>
            <a:chOff x="0" y="0"/>
            <a:chExt cx="1809128" cy="1538280"/>
          </a:xfrm>
        </p:grpSpPr>
        <p:sp>
          <p:nvSpPr>
            <p:cNvPr id="21" name="Freeform 21">
              <a:extLst>
                <a:ext uri="{C183D7F6-B498-43B3-948B-1728B52AA6E4}">
                  <adec:decorative xmlns:adec="http://schemas.microsoft.com/office/drawing/2017/decorative" val="1"/>
                </a:ext>
              </a:extLst>
            </p:cNvPr>
            <p:cNvSpPr/>
            <p:nvPr/>
          </p:nvSpPr>
          <p:spPr>
            <a:xfrm>
              <a:off x="0" y="0"/>
              <a:ext cx="1809128" cy="1538280"/>
            </a:xfrm>
            <a:custGeom>
              <a:avLst/>
              <a:gdLst/>
              <a:ahLst/>
              <a:cxnLst/>
              <a:rect l="l" t="t" r="r" b="b"/>
              <a:pathLst>
                <a:path w="1809128" h="1538280">
                  <a:moveTo>
                    <a:pt x="28177" y="0"/>
                  </a:moveTo>
                  <a:lnTo>
                    <a:pt x="1780951" y="0"/>
                  </a:lnTo>
                  <a:cubicBezTo>
                    <a:pt x="1796513" y="0"/>
                    <a:pt x="1809128" y="12615"/>
                    <a:pt x="1809128" y="28177"/>
                  </a:cubicBezTo>
                  <a:lnTo>
                    <a:pt x="1809128" y="1510103"/>
                  </a:lnTo>
                  <a:cubicBezTo>
                    <a:pt x="1809128" y="1525665"/>
                    <a:pt x="1796513" y="1538280"/>
                    <a:pt x="1780951" y="1538280"/>
                  </a:cubicBezTo>
                  <a:lnTo>
                    <a:pt x="28177" y="1538280"/>
                  </a:lnTo>
                  <a:cubicBezTo>
                    <a:pt x="12615" y="1538280"/>
                    <a:pt x="0" y="1525665"/>
                    <a:pt x="0" y="1510103"/>
                  </a:cubicBezTo>
                  <a:lnTo>
                    <a:pt x="0" y="28177"/>
                  </a:lnTo>
                  <a:cubicBezTo>
                    <a:pt x="0" y="12615"/>
                    <a:pt x="12615" y="0"/>
                    <a:pt x="28177" y="0"/>
                  </a:cubicBezTo>
                  <a:close/>
                </a:path>
              </a:pathLst>
            </a:custGeom>
            <a:solidFill>
              <a:srgbClr val="B9E9EB"/>
            </a:solidFill>
          </p:spPr>
          <p:txBody>
            <a:bodyPr/>
            <a:lstStyle/>
            <a:p>
              <a:endParaRPr lang="en-GB"/>
            </a:p>
          </p:txBody>
        </p:sp>
        <p:sp>
          <p:nvSpPr>
            <p:cNvPr id="22" name="TextBox 22"/>
            <p:cNvSpPr txBox="1"/>
            <p:nvPr/>
          </p:nvSpPr>
          <p:spPr>
            <a:xfrm>
              <a:off x="0" y="-95250"/>
              <a:ext cx="1809128" cy="1633530"/>
            </a:xfrm>
            <a:prstGeom prst="rect">
              <a:avLst/>
            </a:prstGeom>
          </p:spPr>
          <p:txBody>
            <a:bodyPr lIns="76200" tIns="76200" rIns="76200" bIns="76200" rtlCol="0" anchor="ctr"/>
            <a:lstStyle/>
            <a:p>
              <a:pPr algn="ctr">
                <a:lnSpc>
                  <a:spcPts val="6720"/>
                </a:lnSpc>
              </a:pPr>
              <a:endParaRPr/>
            </a:p>
          </p:txBody>
        </p:sp>
      </p:grpSp>
      <p:grpSp>
        <p:nvGrpSpPr>
          <p:cNvPr id="23" name="Group 23"/>
          <p:cNvGrpSpPr/>
          <p:nvPr/>
        </p:nvGrpSpPr>
        <p:grpSpPr>
          <a:xfrm>
            <a:off x="30493143" y="14934728"/>
            <a:ext cx="13212066" cy="7743589"/>
            <a:chOff x="0" y="0"/>
            <a:chExt cx="1449884" cy="849777"/>
          </a:xfrm>
        </p:grpSpPr>
        <p:sp>
          <p:nvSpPr>
            <p:cNvPr id="24" name="Freeform 24">
              <a:extLst>
                <a:ext uri="{C183D7F6-B498-43B3-948B-1728B52AA6E4}">
                  <adec:decorative xmlns:adec="http://schemas.microsoft.com/office/drawing/2017/decorative" val="1"/>
                </a:ext>
              </a:extLst>
            </p:cNvPr>
            <p:cNvSpPr/>
            <p:nvPr/>
          </p:nvSpPr>
          <p:spPr>
            <a:xfrm>
              <a:off x="0" y="0"/>
              <a:ext cx="1449884" cy="849777"/>
            </a:xfrm>
            <a:custGeom>
              <a:avLst/>
              <a:gdLst/>
              <a:ahLst/>
              <a:cxnLst/>
              <a:rect l="l" t="t" r="r" b="b"/>
              <a:pathLst>
                <a:path w="1449884" h="849777">
                  <a:moveTo>
                    <a:pt x="35158" y="0"/>
                  </a:moveTo>
                  <a:lnTo>
                    <a:pt x="1414725" y="0"/>
                  </a:lnTo>
                  <a:cubicBezTo>
                    <a:pt x="1434143" y="0"/>
                    <a:pt x="1449884" y="15741"/>
                    <a:pt x="1449884" y="35158"/>
                  </a:cubicBezTo>
                  <a:lnTo>
                    <a:pt x="1449884" y="814618"/>
                  </a:lnTo>
                  <a:cubicBezTo>
                    <a:pt x="1449884" y="834036"/>
                    <a:pt x="1434143" y="849777"/>
                    <a:pt x="1414725" y="849777"/>
                  </a:cubicBezTo>
                  <a:lnTo>
                    <a:pt x="35158" y="849777"/>
                  </a:lnTo>
                  <a:cubicBezTo>
                    <a:pt x="15741" y="849777"/>
                    <a:pt x="0" y="834036"/>
                    <a:pt x="0" y="814618"/>
                  </a:cubicBezTo>
                  <a:lnTo>
                    <a:pt x="0" y="35158"/>
                  </a:lnTo>
                  <a:cubicBezTo>
                    <a:pt x="0" y="15741"/>
                    <a:pt x="15741" y="0"/>
                    <a:pt x="35158" y="0"/>
                  </a:cubicBezTo>
                  <a:close/>
                </a:path>
              </a:pathLst>
            </a:custGeom>
            <a:solidFill>
              <a:srgbClr val="B9E9EB"/>
            </a:solidFill>
          </p:spPr>
          <p:txBody>
            <a:bodyPr/>
            <a:lstStyle/>
            <a:p>
              <a:endParaRPr lang="en-GB"/>
            </a:p>
          </p:txBody>
        </p:sp>
        <p:sp>
          <p:nvSpPr>
            <p:cNvPr id="25" name="TextBox 25"/>
            <p:cNvSpPr txBox="1"/>
            <p:nvPr/>
          </p:nvSpPr>
          <p:spPr>
            <a:xfrm>
              <a:off x="0" y="-95250"/>
              <a:ext cx="1449884" cy="945027"/>
            </a:xfrm>
            <a:prstGeom prst="rect">
              <a:avLst/>
            </a:prstGeom>
          </p:spPr>
          <p:txBody>
            <a:bodyPr lIns="76200" tIns="76200" rIns="76200" bIns="76200" rtlCol="0" anchor="ctr"/>
            <a:lstStyle/>
            <a:p>
              <a:pPr algn="ctr">
                <a:lnSpc>
                  <a:spcPts val="6720"/>
                </a:lnSpc>
              </a:pPr>
              <a:endParaRPr/>
            </a:p>
          </p:txBody>
        </p:sp>
      </p:grpSp>
      <p:grpSp>
        <p:nvGrpSpPr>
          <p:cNvPr id="26" name="Group 26"/>
          <p:cNvGrpSpPr/>
          <p:nvPr/>
        </p:nvGrpSpPr>
        <p:grpSpPr>
          <a:xfrm>
            <a:off x="682817" y="24044838"/>
            <a:ext cx="11941159" cy="4876249"/>
            <a:chOff x="0" y="0"/>
            <a:chExt cx="1310415" cy="535116"/>
          </a:xfrm>
        </p:grpSpPr>
        <p:sp>
          <p:nvSpPr>
            <p:cNvPr id="27" name="Freeform 27">
              <a:extLst>
                <a:ext uri="{C183D7F6-B498-43B3-948B-1728B52AA6E4}">
                  <adec:decorative xmlns:adec="http://schemas.microsoft.com/office/drawing/2017/decorative" val="1"/>
                </a:ext>
              </a:extLst>
            </p:cNvPr>
            <p:cNvSpPr/>
            <p:nvPr/>
          </p:nvSpPr>
          <p:spPr>
            <a:xfrm>
              <a:off x="0" y="0"/>
              <a:ext cx="1310415" cy="535117"/>
            </a:xfrm>
            <a:custGeom>
              <a:avLst/>
              <a:gdLst/>
              <a:ahLst/>
              <a:cxnLst/>
              <a:rect l="l" t="t" r="r" b="b"/>
              <a:pathLst>
                <a:path w="1310415" h="535117">
                  <a:moveTo>
                    <a:pt x="38900" y="0"/>
                  </a:moveTo>
                  <a:lnTo>
                    <a:pt x="1271515" y="0"/>
                  </a:lnTo>
                  <a:cubicBezTo>
                    <a:pt x="1292999" y="0"/>
                    <a:pt x="1310415" y="17416"/>
                    <a:pt x="1310415" y="38900"/>
                  </a:cubicBezTo>
                  <a:lnTo>
                    <a:pt x="1310415" y="496216"/>
                  </a:lnTo>
                  <a:cubicBezTo>
                    <a:pt x="1310415" y="506533"/>
                    <a:pt x="1306317" y="516428"/>
                    <a:pt x="1299022" y="523723"/>
                  </a:cubicBezTo>
                  <a:cubicBezTo>
                    <a:pt x="1291726" y="531018"/>
                    <a:pt x="1281832" y="535117"/>
                    <a:pt x="1271515" y="535117"/>
                  </a:cubicBezTo>
                  <a:lnTo>
                    <a:pt x="38900" y="535117"/>
                  </a:lnTo>
                  <a:cubicBezTo>
                    <a:pt x="17416" y="535117"/>
                    <a:pt x="0" y="517700"/>
                    <a:pt x="0" y="496216"/>
                  </a:cubicBezTo>
                  <a:lnTo>
                    <a:pt x="0" y="38900"/>
                  </a:lnTo>
                  <a:cubicBezTo>
                    <a:pt x="0" y="17416"/>
                    <a:pt x="17416" y="0"/>
                    <a:pt x="38900" y="0"/>
                  </a:cubicBezTo>
                  <a:close/>
                </a:path>
              </a:pathLst>
            </a:custGeom>
            <a:solidFill>
              <a:srgbClr val="B9E9EB"/>
            </a:solidFill>
          </p:spPr>
          <p:txBody>
            <a:bodyPr/>
            <a:lstStyle/>
            <a:p>
              <a:endParaRPr lang="en-GB"/>
            </a:p>
          </p:txBody>
        </p:sp>
        <p:sp>
          <p:nvSpPr>
            <p:cNvPr id="28" name="TextBox 28"/>
            <p:cNvSpPr txBox="1"/>
            <p:nvPr/>
          </p:nvSpPr>
          <p:spPr>
            <a:xfrm>
              <a:off x="0" y="-95250"/>
              <a:ext cx="1310415" cy="630366"/>
            </a:xfrm>
            <a:prstGeom prst="rect">
              <a:avLst/>
            </a:prstGeom>
          </p:spPr>
          <p:txBody>
            <a:bodyPr lIns="76200" tIns="76200" rIns="76200" bIns="76200" rtlCol="0" anchor="ctr"/>
            <a:lstStyle/>
            <a:p>
              <a:pPr algn="ctr">
                <a:lnSpc>
                  <a:spcPts val="6720"/>
                </a:lnSpc>
              </a:pPr>
              <a:endParaRPr/>
            </a:p>
          </p:txBody>
        </p:sp>
      </p:grpSp>
      <p:grpSp>
        <p:nvGrpSpPr>
          <p:cNvPr id="29" name="Group 29"/>
          <p:cNvGrpSpPr/>
          <p:nvPr/>
        </p:nvGrpSpPr>
        <p:grpSpPr>
          <a:xfrm>
            <a:off x="1038021" y="14217850"/>
            <a:ext cx="11591354" cy="9613272"/>
            <a:chOff x="0" y="0"/>
            <a:chExt cx="619936" cy="514143"/>
          </a:xfrm>
        </p:grpSpPr>
        <p:sp>
          <p:nvSpPr>
            <p:cNvPr id="30" name="Freeform 30"/>
            <p:cNvSpPr/>
            <p:nvPr/>
          </p:nvSpPr>
          <p:spPr>
            <a:xfrm>
              <a:off x="0" y="0"/>
              <a:ext cx="619936" cy="514143"/>
            </a:xfrm>
            <a:custGeom>
              <a:avLst/>
              <a:gdLst/>
              <a:ahLst/>
              <a:cxnLst/>
              <a:rect l="l" t="t" r="r" b="b"/>
              <a:pathLst>
                <a:path w="619936" h="514143">
                  <a:moveTo>
                    <a:pt x="0" y="0"/>
                  </a:moveTo>
                  <a:lnTo>
                    <a:pt x="619936" y="0"/>
                  </a:lnTo>
                  <a:lnTo>
                    <a:pt x="619936" y="514143"/>
                  </a:lnTo>
                  <a:lnTo>
                    <a:pt x="0" y="514143"/>
                  </a:lnTo>
                  <a:close/>
                </a:path>
              </a:pathLst>
            </a:custGeom>
            <a:blipFill>
              <a:blip r:embed="rId4"/>
              <a:stretch>
                <a:fillRect t="-10288" b="-10288"/>
              </a:stretch>
            </a:blipFill>
          </p:spPr>
          <p:txBody>
            <a:bodyPr/>
            <a:lstStyle/>
            <a:p>
              <a:endParaRPr lang="en-GB"/>
            </a:p>
          </p:txBody>
        </p:sp>
      </p:grpSp>
      <p:sp>
        <p:nvSpPr>
          <p:cNvPr id="31" name="Freeform 31" descr="Step 1"/>
          <p:cNvSpPr/>
          <p:nvPr/>
        </p:nvSpPr>
        <p:spPr>
          <a:xfrm>
            <a:off x="14899704" y="9301905"/>
            <a:ext cx="2199787" cy="1440861"/>
          </a:xfrm>
          <a:custGeom>
            <a:avLst/>
            <a:gdLst/>
            <a:ahLst/>
            <a:cxnLst/>
            <a:rect l="l" t="t" r="r" b="b"/>
            <a:pathLst>
              <a:path w="2199787" h="1440861">
                <a:moveTo>
                  <a:pt x="0" y="0"/>
                </a:moveTo>
                <a:lnTo>
                  <a:pt x="2199788" y="0"/>
                </a:lnTo>
                <a:lnTo>
                  <a:pt x="2199788" y="1440860"/>
                </a:lnTo>
                <a:lnTo>
                  <a:pt x="0" y="144086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2" name="TextBox 32"/>
          <p:cNvSpPr txBox="1"/>
          <p:nvPr/>
        </p:nvSpPr>
        <p:spPr>
          <a:xfrm>
            <a:off x="17472058" y="9207947"/>
            <a:ext cx="11519438" cy="1835150"/>
          </a:xfrm>
          <a:prstGeom prst="rect">
            <a:avLst/>
          </a:prstGeom>
        </p:spPr>
        <p:txBody>
          <a:bodyPr lIns="0" tIns="0" rIns="0" bIns="0" rtlCol="0" anchor="t">
            <a:spAutoFit/>
          </a:bodyPr>
          <a:lstStyle/>
          <a:p>
            <a:pPr algn="l">
              <a:lnSpc>
                <a:spcPts val="4899"/>
              </a:lnSpc>
            </a:pPr>
            <a:r>
              <a:rPr lang="en-US" sz="3499">
                <a:solidFill>
                  <a:srgbClr val="000000"/>
                </a:solidFill>
                <a:latin typeface="ABeeZee"/>
                <a:ea typeface="ABeeZee"/>
                <a:cs typeface="ABeeZee"/>
                <a:sym typeface="ABeeZee"/>
              </a:rPr>
              <a:t>Reviewed academic books and peer reviewed journal articles on emotional intelligence and mindfulness.</a:t>
            </a:r>
          </a:p>
          <a:p>
            <a:pPr algn="l">
              <a:lnSpc>
                <a:spcPts val="4899"/>
              </a:lnSpc>
            </a:pPr>
            <a:endParaRPr lang="en-US" sz="3499">
              <a:solidFill>
                <a:srgbClr val="000000"/>
              </a:solidFill>
              <a:latin typeface="ABeeZee"/>
              <a:ea typeface="ABeeZee"/>
              <a:cs typeface="ABeeZee"/>
              <a:sym typeface="ABeeZee"/>
            </a:endParaRPr>
          </a:p>
        </p:txBody>
      </p:sp>
      <p:sp>
        <p:nvSpPr>
          <p:cNvPr id="33" name="Freeform 33" descr="Step 2"/>
          <p:cNvSpPr/>
          <p:nvPr/>
        </p:nvSpPr>
        <p:spPr>
          <a:xfrm>
            <a:off x="14899704" y="11778031"/>
            <a:ext cx="2199787" cy="1386783"/>
          </a:xfrm>
          <a:custGeom>
            <a:avLst/>
            <a:gdLst/>
            <a:ahLst/>
            <a:cxnLst/>
            <a:rect l="l" t="t" r="r" b="b"/>
            <a:pathLst>
              <a:path w="2199787" h="1386783">
                <a:moveTo>
                  <a:pt x="0" y="0"/>
                </a:moveTo>
                <a:lnTo>
                  <a:pt x="2199788" y="0"/>
                </a:lnTo>
                <a:lnTo>
                  <a:pt x="2199788" y="1386783"/>
                </a:lnTo>
                <a:lnTo>
                  <a:pt x="0" y="138678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4" name="TextBox 34"/>
          <p:cNvSpPr txBox="1"/>
          <p:nvPr/>
        </p:nvSpPr>
        <p:spPr>
          <a:xfrm>
            <a:off x="17474435" y="11471738"/>
            <a:ext cx="11519438" cy="2454276"/>
          </a:xfrm>
          <a:prstGeom prst="rect">
            <a:avLst/>
          </a:prstGeom>
        </p:spPr>
        <p:txBody>
          <a:bodyPr lIns="0" tIns="0" rIns="0" bIns="0" rtlCol="0" anchor="t">
            <a:spAutoFit/>
          </a:bodyPr>
          <a:lstStyle/>
          <a:p>
            <a:pPr algn="l">
              <a:lnSpc>
                <a:spcPts val="4899"/>
              </a:lnSpc>
            </a:pPr>
            <a:r>
              <a:rPr lang="en-US" sz="3499">
                <a:solidFill>
                  <a:srgbClr val="000000"/>
                </a:solidFill>
                <a:latin typeface="ABeeZee"/>
                <a:ea typeface="ABeeZee"/>
                <a:cs typeface="ABeeZee"/>
                <a:sym typeface="ABeeZee"/>
              </a:rPr>
              <a:t>Focused on key EI models (Goleman, Salovey and Mayer) and how emotions affect behaviour and performance.</a:t>
            </a:r>
          </a:p>
          <a:p>
            <a:pPr algn="l">
              <a:lnSpc>
                <a:spcPts val="4899"/>
              </a:lnSpc>
            </a:pPr>
            <a:endParaRPr lang="en-US" sz="3499">
              <a:solidFill>
                <a:srgbClr val="000000"/>
              </a:solidFill>
              <a:latin typeface="ABeeZee"/>
              <a:ea typeface="ABeeZee"/>
              <a:cs typeface="ABeeZee"/>
              <a:sym typeface="ABeeZee"/>
            </a:endParaRPr>
          </a:p>
        </p:txBody>
      </p:sp>
      <p:sp>
        <p:nvSpPr>
          <p:cNvPr id="35" name="Freeform 35" descr="Step 3"/>
          <p:cNvSpPr/>
          <p:nvPr/>
        </p:nvSpPr>
        <p:spPr>
          <a:xfrm>
            <a:off x="14899704" y="14240420"/>
            <a:ext cx="2199787" cy="1388616"/>
          </a:xfrm>
          <a:custGeom>
            <a:avLst/>
            <a:gdLst/>
            <a:ahLst/>
            <a:cxnLst/>
            <a:rect l="l" t="t" r="r" b="b"/>
            <a:pathLst>
              <a:path w="2199787" h="1388616">
                <a:moveTo>
                  <a:pt x="0" y="0"/>
                </a:moveTo>
                <a:lnTo>
                  <a:pt x="2199788" y="0"/>
                </a:lnTo>
                <a:lnTo>
                  <a:pt x="2199788" y="1388616"/>
                </a:lnTo>
                <a:lnTo>
                  <a:pt x="0" y="138861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36" name="TextBox 36"/>
          <p:cNvSpPr txBox="1"/>
          <p:nvPr/>
        </p:nvSpPr>
        <p:spPr>
          <a:xfrm>
            <a:off x="17472058" y="14204950"/>
            <a:ext cx="11519438" cy="1844675"/>
          </a:xfrm>
          <a:prstGeom prst="rect">
            <a:avLst/>
          </a:prstGeom>
        </p:spPr>
        <p:txBody>
          <a:bodyPr lIns="0" tIns="0" rIns="0" bIns="0" rtlCol="0" anchor="t">
            <a:spAutoFit/>
          </a:bodyPr>
          <a:lstStyle/>
          <a:p>
            <a:pPr algn="l">
              <a:lnSpc>
                <a:spcPts val="4900"/>
              </a:lnSpc>
            </a:pPr>
            <a:r>
              <a:rPr lang="en-US" sz="3500">
                <a:solidFill>
                  <a:srgbClr val="000000"/>
                </a:solidFill>
                <a:latin typeface="ABeeZee"/>
                <a:ea typeface="ABeeZee"/>
                <a:cs typeface="ABeeZee"/>
                <a:sym typeface="ABeeZee"/>
              </a:rPr>
              <a:t>Linked theory to student situations such as exams, deadlines, group work and feedback.</a:t>
            </a:r>
          </a:p>
          <a:p>
            <a:pPr algn="l">
              <a:lnSpc>
                <a:spcPts val="4900"/>
              </a:lnSpc>
            </a:pPr>
            <a:endParaRPr lang="en-US" sz="3500">
              <a:solidFill>
                <a:srgbClr val="000000"/>
              </a:solidFill>
              <a:latin typeface="ABeeZee"/>
              <a:ea typeface="ABeeZee"/>
              <a:cs typeface="ABeeZee"/>
              <a:sym typeface="ABeeZee"/>
            </a:endParaRPr>
          </a:p>
        </p:txBody>
      </p:sp>
      <p:sp>
        <p:nvSpPr>
          <p:cNvPr id="37" name="Freeform 37" descr="Step 4"/>
          <p:cNvSpPr/>
          <p:nvPr/>
        </p:nvSpPr>
        <p:spPr>
          <a:xfrm>
            <a:off x="14798855" y="16667261"/>
            <a:ext cx="2194647" cy="1323189"/>
          </a:xfrm>
          <a:custGeom>
            <a:avLst/>
            <a:gdLst/>
            <a:ahLst/>
            <a:cxnLst/>
            <a:rect l="l" t="t" r="r" b="b"/>
            <a:pathLst>
              <a:path w="2194647" h="1323189">
                <a:moveTo>
                  <a:pt x="0" y="0"/>
                </a:moveTo>
                <a:lnTo>
                  <a:pt x="2194647" y="0"/>
                </a:lnTo>
                <a:lnTo>
                  <a:pt x="2194647" y="1323189"/>
                </a:lnTo>
                <a:lnTo>
                  <a:pt x="0" y="1323189"/>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sp>
        <p:nvSpPr>
          <p:cNvPr id="38" name="TextBox 38"/>
          <p:cNvSpPr txBox="1"/>
          <p:nvPr/>
        </p:nvSpPr>
        <p:spPr>
          <a:xfrm>
            <a:off x="17474435" y="16392525"/>
            <a:ext cx="11519438" cy="1835151"/>
          </a:xfrm>
          <a:prstGeom prst="rect">
            <a:avLst/>
          </a:prstGeom>
        </p:spPr>
        <p:txBody>
          <a:bodyPr lIns="0" tIns="0" rIns="0" bIns="0" rtlCol="0" anchor="t">
            <a:spAutoFit/>
          </a:bodyPr>
          <a:lstStyle/>
          <a:p>
            <a:pPr algn="l">
              <a:lnSpc>
                <a:spcPts val="4899"/>
              </a:lnSpc>
            </a:pPr>
            <a:r>
              <a:rPr lang="en-US" sz="3499">
                <a:solidFill>
                  <a:srgbClr val="000000"/>
                </a:solidFill>
                <a:latin typeface="ABeeZee"/>
                <a:ea typeface="ABeeZee"/>
                <a:cs typeface="ABeeZee"/>
                <a:sym typeface="ABeeZee"/>
              </a:rPr>
              <a:t>Selected practical strategies that can be applied daily to improve self awareness, self regulation and mindfulness </a:t>
            </a:r>
            <a:r>
              <a:rPr lang="en-US" sz="3499">
                <a:solidFill>
                  <a:srgbClr val="000000"/>
                </a:solidFill>
                <a:latin typeface="ABeeZee Bold"/>
                <a:ea typeface="ABeeZee Bold"/>
                <a:cs typeface="ABeeZee Bold"/>
                <a:sym typeface="ABeeZee Bold"/>
              </a:rPr>
              <a:t>(Salovey &amp; Mayer, 1990).</a:t>
            </a:r>
          </a:p>
        </p:txBody>
      </p:sp>
      <p:sp>
        <p:nvSpPr>
          <p:cNvPr id="39" name="TextBox 39"/>
          <p:cNvSpPr txBox="1"/>
          <p:nvPr/>
        </p:nvSpPr>
        <p:spPr>
          <a:xfrm>
            <a:off x="17747904" y="7416851"/>
            <a:ext cx="8410082" cy="679450"/>
          </a:xfrm>
          <a:prstGeom prst="rect">
            <a:avLst/>
          </a:prstGeom>
        </p:spPr>
        <p:txBody>
          <a:bodyPr lIns="0" tIns="0" rIns="0" bIns="0" rtlCol="0" anchor="t">
            <a:spAutoFit/>
          </a:bodyPr>
          <a:lstStyle/>
          <a:p>
            <a:pPr algn="ctr">
              <a:lnSpc>
                <a:spcPts val="5599"/>
              </a:lnSpc>
            </a:pPr>
            <a:r>
              <a:rPr lang="en-US" sz="3999">
                <a:solidFill>
                  <a:srgbClr val="000000"/>
                </a:solidFill>
                <a:latin typeface="League Spartan"/>
                <a:ea typeface="League Spartan"/>
                <a:cs typeface="League Spartan"/>
                <a:sym typeface="League Spartan"/>
              </a:rPr>
              <a:t>Method</a:t>
            </a:r>
          </a:p>
        </p:txBody>
      </p:sp>
      <p:grpSp>
        <p:nvGrpSpPr>
          <p:cNvPr id="40" name="Group 40"/>
          <p:cNvGrpSpPr/>
          <p:nvPr/>
        </p:nvGrpSpPr>
        <p:grpSpPr>
          <a:xfrm>
            <a:off x="30618741" y="7127926"/>
            <a:ext cx="12960869" cy="7540103"/>
            <a:chOff x="0" y="0"/>
            <a:chExt cx="1422318" cy="827446"/>
          </a:xfrm>
        </p:grpSpPr>
        <p:sp>
          <p:nvSpPr>
            <p:cNvPr id="41" name="Freeform 41">
              <a:extLst>
                <a:ext uri="{C183D7F6-B498-43B3-948B-1728B52AA6E4}">
                  <adec:decorative xmlns:adec="http://schemas.microsoft.com/office/drawing/2017/decorative" val="1"/>
                </a:ext>
              </a:extLst>
            </p:cNvPr>
            <p:cNvSpPr/>
            <p:nvPr/>
          </p:nvSpPr>
          <p:spPr>
            <a:xfrm>
              <a:off x="0" y="0"/>
              <a:ext cx="1422318" cy="827446"/>
            </a:xfrm>
            <a:custGeom>
              <a:avLst/>
              <a:gdLst/>
              <a:ahLst/>
              <a:cxnLst/>
              <a:rect l="l" t="t" r="r" b="b"/>
              <a:pathLst>
                <a:path w="1422318" h="827446">
                  <a:moveTo>
                    <a:pt x="35840" y="0"/>
                  </a:moveTo>
                  <a:lnTo>
                    <a:pt x="1386478" y="0"/>
                  </a:lnTo>
                  <a:cubicBezTo>
                    <a:pt x="1406272" y="0"/>
                    <a:pt x="1422318" y="16046"/>
                    <a:pt x="1422318" y="35840"/>
                  </a:cubicBezTo>
                  <a:lnTo>
                    <a:pt x="1422318" y="791606"/>
                  </a:lnTo>
                  <a:cubicBezTo>
                    <a:pt x="1422318" y="811400"/>
                    <a:pt x="1406272" y="827446"/>
                    <a:pt x="1386478" y="827446"/>
                  </a:cubicBezTo>
                  <a:lnTo>
                    <a:pt x="35840" y="827446"/>
                  </a:lnTo>
                  <a:cubicBezTo>
                    <a:pt x="16046" y="827446"/>
                    <a:pt x="0" y="811400"/>
                    <a:pt x="0" y="791606"/>
                  </a:cubicBezTo>
                  <a:lnTo>
                    <a:pt x="0" y="35840"/>
                  </a:lnTo>
                  <a:cubicBezTo>
                    <a:pt x="0" y="16046"/>
                    <a:pt x="16046" y="0"/>
                    <a:pt x="35840" y="0"/>
                  </a:cubicBezTo>
                  <a:close/>
                </a:path>
              </a:pathLst>
            </a:custGeom>
            <a:solidFill>
              <a:srgbClr val="B9E9EB"/>
            </a:solidFill>
          </p:spPr>
          <p:txBody>
            <a:bodyPr/>
            <a:lstStyle/>
            <a:p>
              <a:endParaRPr lang="en-GB"/>
            </a:p>
          </p:txBody>
        </p:sp>
        <p:sp>
          <p:nvSpPr>
            <p:cNvPr id="42" name="TextBox 42"/>
            <p:cNvSpPr txBox="1"/>
            <p:nvPr/>
          </p:nvSpPr>
          <p:spPr>
            <a:xfrm>
              <a:off x="0" y="-95250"/>
              <a:ext cx="1422318" cy="922696"/>
            </a:xfrm>
            <a:prstGeom prst="rect">
              <a:avLst/>
            </a:prstGeom>
          </p:spPr>
          <p:txBody>
            <a:bodyPr lIns="76200" tIns="76200" rIns="76200" bIns="76200" rtlCol="0" anchor="ctr"/>
            <a:lstStyle/>
            <a:p>
              <a:pPr algn="ctr">
                <a:lnSpc>
                  <a:spcPts val="6720"/>
                </a:lnSpc>
              </a:pPr>
              <a:endParaRPr/>
            </a:p>
          </p:txBody>
        </p:sp>
      </p:grpSp>
      <p:sp>
        <p:nvSpPr>
          <p:cNvPr id="43" name="TextBox 43"/>
          <p:cNvSpPr txBox="1"/>
          <p:nvPr/>
        </p:nvSpPr>
        <p:spPr>
          <a:xfrm>
            <a:off x="31818473" y="7366051"/>
            <a:ext cx="11193700" cy="1384300"/>
          </a:xfrm>
          <a:prstGeom prst="rect">
            <a:avLst/>
          </a:prstGeom>
        </p:spPr>
        <p:txBody>
          <a:bodyPr lIns="0" tIns="0" rIns="0" bIns="0" rtlCol="0" anchor="t">
            <a:spAutoFit/>
          </a:bodyPr>
          <a:lstStyle/>
          <a:p>
            <a:pPr algn="ctr">
              <a:lnSpc>
                <a:spcPts val="5599"/>
              </a:lnSpc>
            </a:pPr>
            <a:r>
              <a:rPr lang="en-US" sz="3999">
                <a:solidFill>
                  <a:srgbClr val="000000"/>
                </a:solidFill>
                <a:latin typeface="League Spartan"/>
                <a:ea typeface="League Spartan"/>
                <a:cs typeface="League Spartan"/>
                <a:sym typeface="League Spartan"/>
              </a:rPr>
              <a:t>How can someone develop emotional intelligence</a:t>
            </a:r>
          </a:p>
        </p:txBody>
      </p:sp>
      <p:sp>
        <p:nvSpPr>
          <p:cNvPr id="44" name="TextBox 44"/>
          <p:cNvSpPr txBox="1"/>
          <p:nvPr/>
        </p:nvSpPr>
        <p:spPr>
          <a:xfrm>
            <a:off x="30625879" y="9094077"/>
            <a:ext cx="12802087" cy="6167121"/>
          </a:xfrm>
          <a:prstGeom prst="rect">
            <a:avLst/>
          </a:prstGeom>
        </p:spPr>
        <p:txBody>
          <a:bodyPr lIns="0" tIns="0" rIns="0" bIns="0" rtlCol="0" anchor="t">
            <a:spAutoFit/>
          </a:bodyPr>
          <a:lstStyle/>
          <a:p>
            <a:pPr marL="690874" lvl="1" indent="-345437" algn="l">
              <a:lnSpc>
                <a:spcPts val="4479"/>
              </a:lnSpc>
              <a:buFont typeface="Arial"/>
              <a:buChar char="•"/>
            </a:pPr>
            <a:r>
              <a:rPr lang="en-US" sz="3199" dirty="0">
                <a:solidFill>
                  <a:srgbClr val="000000"/>
                </a:solidFill>
                <a:latin typeface="ABeeZee"/>
                <a:ea typeface="ABeeZee"/>
                <a:cs typeface="ABeeZee"/>
                <a:sym typeface="ABeeZee"/>
              </a:rPr>
              <a:t>Self awareness: notice triggers and name emotions accurately</a:t>
            </a:r>
          </a:p>
          <a:p>
            <a:pPr marL="690874" lvl="1" indent="-345437" algn="l">
              <a:lnSpc>
                <a:spcPts val="4479"/>
              </a:lnSpc>
              <a:buFont typeface="Arial"/>
              <a:buChar char="•"/>
            </a:pPr>
            <a:r>
              <a:rPr lang="en-US" sz="3199" dirty="0">
                <a:solidFill>
                  <a:srgbClr val="000000"/>
                </a:solidFill>
                <a:latin typeface="ABeeZee"/>
                <a:ea typeface="ABeeZee"/>
                <a:cs typeface="ABeeZee"/>
                <a:sym typeface="ABeeZee"/>
              </a:rPr>
              <a:t>Self regulation: pause, breathe, choose a response not a reaction</a:t>
            </a:r>
          </a:p>
          <a:p>
            <a:pPr marL="690874" lvl="1" indent="-345437" algn="l">
              <a:lnSpc>
                <a:spcPts val="4479"/>
              </a:lnSpc>
              <a:buFont typeface="Arial"/>
              <a:buChar char="•"/>
            </a:pPr>
            <a:r>
              <a:rPr lang="en-US" sz="3199" dirty="0">
                <a:solidFill>
                  <a:srgbClr val="000000"/>
                </a:solidFill>
                <a:latin typeface="ABeeZee"/>
                <a:ea typeface="ABeeZee"/>
                <a:cs typeface="ABeeZee"/>
                <a:sym typeface="ABeeZee"/>
              </a:rPr>
              <a:t>Motivation: set goals, track small wins, maintain discipline</a:t>
            </a:r>
          </a:p>
          <a:p>
            <a:pPr marL="690874" lvl="1" indent="-345437" algn="l">
              <a:lnSpc>
                <a:spcPts val="4479"/>
              </a:lnSpc>
              <a:buFont typeface="Arial"/>
              <a:buChar char="•"/>
            </a:pPr>
            <a:r>
              <a:rPr lang="en-US" sz="3199" dirty="0">
                <a:solidFill>
                  <a:srgbClr val="000000"/>
                </a:solidFill>
                <a:latin typeface="ABeeZee"/>
                <a:ea typeface="ABeeZee"/>
                <a:cs typeface="ABeeZee"/>
                <a:sym typeface="ABeeZee"/>
              </a:rPr>
              <a:t>Empathy: listen for feelings and perspectives, not just words</a:t>
            </a:r>
          </a:p>
          <a:p>
            <a:pPr marL="690874" lvl="1" indent="-345437" algn="l">
              <a:lnSpc>
                <a:spcPts val="4479"/>
              </a:lnSpc>
              <a:buFont typeface="Arial"/>
              <a:buChar char="•"/>
            </a:pPr>
            <a:r>
              <a:rPr lang="en-US" sz="3199" dirty="0">
                <a:solidFill>
                  <a:srgbClr val="000000"/>
                </a:solidFill>
                <a:latin typeface="ABeeZee"/>
                <a:ea typeface="ABeeZee"/>
                <a:cs typeface="ABeeZee"/>
                <a:sym typeface="ABeeZee"/>
              </a:rPr>
              <a:t>Social skills: communicate clearly, manage conflict, seek feedback</a:t>
            </a:r>
          </a:p>
          <a:p>
            <a:pPr algn="ctr">
              <a:lnSpc>
                <a:spcPts val="4479"/>
              </a:lnSpc>
            </a:pPr>
            <a:r>
              <a:rPr lang="en-US" sz="3199" dirty="0">
                <a:solidFill>
                  <a:srgbClr val="000000"/>
                </a:solidFill>
                <a:latin typeface="ABeeZee"/>
                <a:ea typeface="ABeeZee"/>
                <a:cs typeface="ABeeZee"/>
                <a:sym typeface="ABeeZee"/>
              </a:rPr>
              <a:t>Based on emotional intelligence theory (Goleman, 1995).</a:t>
            </a:r>
          </a:p>
          <a:p>
            <a:pPr algn="l">
              <a:lnSpc>
                <a:spcPts val="4479"/>
              </a:lnSpc>
            </a:pPr>
            <a:endParaRPr lang="en-US" sz="3199" dirty="0">
              <a:solidFill>
                <a:srgbClr val="000000"/>
              </a:solidFill>
              <a:latin typeface="ABeeZee"/>
              <a:ea typeface="ABeeZee"/>
              <a:cs typeface="ABeeZee"/>
              <a:sym typeface="ABeeZee"/>
            </a:endParaRPr>
          </a:p>
          <a:p>
            <a:pPr algn="l">
              <a:lnSpc>
                <a:spcPts val="4479"/>
              </a:lnSpc>
            </a:pPr>
            <a:endParaRPr lang="en-US" sz="3199" dirty="0">
              <a:solidFill>
                <a:srgbClr val="000000"/>
              </a:solidFill>
              <a:latin typeface="ABeeZee"/>
              <a:ea typeface="ABeeZee"/>
              <a:cs typeface="ABeeZee"/>
              <a:sym typeface="ABeeZee"/>
            </a:endParaRPr>
          </a:p>
          <a:p>
            <a:pPr algn="l">
              <a:lnSpc>
                <a:spcPts val="4479"/>
              </a:lnSpc>
            </a:pPr>
            <a:endParaRPr lang="en-US" sz="3199" dirty="0">
              <a:solidFill>
                <a:srgbClr val="000000"/>
              </a:solidFill>
              <a:latin typeface="ABeeZee"/>
              <a:ea typeface="ABeeZee"/>
              <a:cs typeface="ABeeZee"/>
              <a:sym typeface="ABeeZee"/>
            </a:endParaRPr>
          </a:p>
        </p:txBody>
      </p:sp>
      <p:sp>
        <p:nvSpPr>
          <p:cNvPr id="45" name="TextBox 45"/>
          <p:cNvSpPr txBox="1"/>
          <p:nvPr/>
        </p:nvSpPr>
        <p:spPr>
          <a:xfrm>
            <a:off x="1928540" y="4830496"/>
            <a:ext cx="10496248" cy="816292"/>
          </a:xfrm>
          <a:prstGeom prst="rect">
            <a:avLst/>
          </a:prstGeom>
        </p:spPr>
        <p:txBody>
          <a:bodyPr lIns="0" tIns="0" rIns="0" bIns="0" rtlCol="0" anchor="t">
            <a:spAutoFit/>
          </a:bodyPr>
          <a:lstStyle/>
          <a:p>
            <a:pPr algn="ctr">
              <a:lnSpc>
                <a:spcPts val="6720"/>
              </a:lnSpc>
            </a:pPr>
            <a:r>
              <a:rPr lang="en-US" sz="4800">
                <a:solidFill>
                  <a:srgbClr val="000000"/>
                </a:solidFill>
                <a:latin typeface="League Spartan"/>
                <a:ea typeface="League Spartan"/>
                <a:cs typeface="League Spartan"/>
                <a:sym typeface="League Spartan"/>
              </a:rPr>
              <a:t>Name and Student ID</a:t>
            </a:r>
          </a:p>
        </p:txBody>
      </p:sp>
      <p:sp>
        <p:nvSpPr>
          <p:cNvPr id="46" name="TextBox 46"/>
          <p:cNvSpPr txBox="1"/>
          <p:nvPr/>
        </p:nvSpPr>
        <p:spPr>
          <a:xfrm>
            <a:off x="-783850" y="5743625"/>
            <a:ext cx="16169497" cy="688976"/>
          </a:xfrm>
          <a:prstGeom prst="rect">
            <a:avLst/>
          </a:prstGeom>
        </p:spPr>
        <p:txBody>
          <a:bodyPr lIns="0" tIns="0" rIns="0" bIns="0" rtlCol="0" anchor="t">
            <a:spAutoFit/>
          </a:bodyPr>
          <a:lstStyle/>
          <a:p>
            <a:pPr algn="ctr">
              <a:lnSpc>
                <a:spcPts val="5599"/>
              </a:lnSpc>
            </a:pPr>
            <a:r>
              <a:rPr lang="en-US" sz="3999">
                <a:solidFill>
                  <a:srgbClr val="000000"/>
                </a:solidFill>
                <a:latin typeface="ABeeZee"/>
                <a:ea typeface="ABeeZee"/>
                <a:cs typeface="ABeeZee"/>
                <a:sym typeface="ABeeZee"/>
              </a:rPr>
              <a:t>Alin-Florin Iordache, 2330653</a:t>
            </a:r>
          </a:p>
        </p:txBody>
      </p:sp>
      <p:sp>
        <p:nvSpPr>
          <p:cNvPr id="47" name="TextBox 47"/>
          <p:cNvSpPr txBox="1"/>
          <p:nvPr/>
        </p:nvSpPr>
        <p:spPr>
          <a:xfrm>
            <a:off x="11812226" y="4782871"/>
            <a:ext cx="15957279" cy="1668780"/>
          </a:xfrm>
          <a:prstGeom prst="rect">
            <a:avLst/>
          </a:prstGeom>
        </p:spPr>
        <p:txBody>
          <a:bodyPr lIns="0" tIns="0" rIns="0" bIns="0" rtlCol="0" anchor="t">
            <a:spAutoFit/>
          </a:bodyPr>
          <a:lstStyle/>
          <a:p>
            <a:pPr algn="ctr">
              <a:lnSpc>
                <a:spcPts val="6720"/>
              </a:lnSpc>
            </a:pPr>
            <a:r>
              <a:rPr lang="en-US" sz="4800">
                <a:solidFill>
                  <a:srgbClr val="000000"/>
                </a:solidFill>
                <a:latin typeface="League Spartan"/>
                <a:ea typeface="League Spartan"/>
                <a:cs typeface="League Spartan"/>
                <a:sym typeface="League Spartan"/>
              </a:rPr>
              <a:t>Module: LCLM 5006  Developing Emotional Intelligence Skills</a:t>
            </a:r>
          </a:p>
        </p:txBody>
      </p:sp>
      <p:sp>
        <p:nvSpPr>
          <p:cNvPr id="48" name="TextBox 48"/>
          <p:cNvSpPr txBox="1"/>
          <p:nvPr/>
        </p:nvSpPr>
        <p:spPr>
          <a:xfrm>
            <a:off x="25070918" y="5753150"/>
            <a:ext cx="15957279" cy="688976"/>
          </a:xfrm>
          <a:prstGeom prst="rect">
            <a:avLst/>
          </a:prstGeom>
        </p:spPr>
        <p:txBody>
          <a:bodyPr lIns="0" tIns="0" rIns="0" bIns="0" rtlCol="0" anchor="t">
            <a:spAutoFit/>
          </a:bodyPr>
          <a:lstStyle/>
          <a:p>
            <a:pPr marL="0" lvl="0" indent="0" algn="ctr">
              <a:lnSpc>
                <a:spcPts val="5599"/>
              </a:lnSpc>
              <a:spcBef>
                <a:spcPct val="0"/>
              </a:spcBef>
            </a:pPr>
            <a:r>
              <a:rPr lang="en-US" sz="3999">
                <a:solidFill>
                  <a:srgbClr val="000000"/>
                </a:solidFill>
                <a:latin typeface="ABeeZee"/>
                <a:ea typeface="ABeeZee"/>
                <a:cs typeface="ABeeZee"/>
                <a:sym typeface="ABeeZee"/>
              </a:rPr>
              <a:t>C1 </a:t>
            </a:r>
            <a:r>
              <a:rPr lang="en-US" sz="3999" u="none" strike="noStrike">
                <a:solidFill>
                  <a:srgbClr val="000000"/>
                </a:solidFill>
                <a:latin typeface="ABeeZee"/>
                <a:ea typeface="ABeeZee"/>
                <a:cs typeface="ABeeZee"/>
                <a:sym typeface="ABeeZee"/>
              </a:rPr>
              <a:t>Individual Poster Presentation, Abdallah Naser</a:t>
            </a:r>
          </a:p>
        </p:txBody>
      </p:sp>
      <p:sp>
        <p:nvSpPr>
          <p:cNvPr id="49" name="TextBox 49"/>
          <p:cNvSpPr txBox="1"/>
          <p:nvPr/>
        </p:nvSpPr>
        <p:spPr>
          <a:xfrm>
            <a:off x="1928540" y="7416851"/>
            <a:ext cx="8778240" cy="679450"/>
          </a:xfrm>
          <a:prstGeom prst="rect">
            <a:avLst/>
          </a:prstGeom>
        </p:spPr>
        <p:txBody>
          <a:bodyPr lIns="0" tIns="0" rIns="0" bIns="0" rtlCol="0" anchor="t">
            <a:spAutoFit/>
          </a:bodyPr>
          <a:lstStyle/>
          <a:p>
            <a:pPr algn="ctr">
              <a:lnSpc>
                <a:spcPts val="5599"/>
              </a:lnSpc>
            </a:pPr>
            <a:r>
              <a:rPr lang="en-US" sz="3999">
                <a:solidFill>
                  <a:srgbClr val="000000"/>
                </a:solidFill>
                <a:latin typeface="League Spartan"/>
                <a:ea typeface="League Spartan"/>
                <a:cs typeface="League Spartan"/>
                <a:sym typeface="League Spartan"/>
              </a:rPr>
              <a:t>Introduction</a:t>
            </a:r>
          </a:p>
        </p:txBody>
      </p:sp>
      <p:sp>
        <p:nvSpPr>
          <p:cNvPr id="50" name="TextBox 50"/>
          <p:cNvSpPr txBox="1"/>
          <p:nvPr/>
        </p:nvSpPr>
        <p:spPr>
          <a:xfrm>
            <a:off x="578830" y="8155487"/>
            <a:ext cx="12084040" cy="4481195"/>
          </a:xfrm>
          <a:prstGeom prst="rect">
            <a:avLst/>
          </a:prstGeom>
        </p:spPr>
        <p:txBody>
          <a:bodyPr lIns="0" tIns="0" rIns="0" bIns="0" rtlCol="0" anchor="t">
            <a:spAutoFit/>
          </a:bodyPr>
          <a:lstStyle/>
          <a:p>
            <a:pPr algn="l">
              <a:lnSpc>
                <a:spcPts val="4480"/>
              </a:lnSpc>
            </a:pPr>
            <a:r>
              <a:rPr lang="en-US" sz="3200" dirty="0">
                <a:solidFill>
                  <a:srgbClr val="000000"/>
                </a:solidFill>
                <a:latin typeface="ABeeZee"/>
                <a:ea typeface="ABeeZee"/>
                <a:cs typeface="ABeeZee"/>
                <a:sym typeface="ABeeZee"/>
              </a:rPr>
              <a:t>Emotional intelligence (EI) is the ability to </a:t>
            </a:r>
            <a:r>
              <a:rPr lang="en-US" sz="3200" dirty="0" err="1">
                <a:solidFill>
                  <a:srgbClr val="000000"/>
                </a:solidFill>
                <a:latin typeface="ABeeZee"/>
                <a:ea typeface="ABeeZee"/>
                <a:cs typeface="ABeeZee"/>
                <a:sym typeface="ABeeZee"/>
              </a:rPr>
              <a:t>recognise</a:t>
            </a:r>
            <a:r>
              <a:rPr lang="en-US" sz="3200" dirty="0">
                <a:solidFill>
                  <a:srgbClr val="000000"/>
                </a:solidFill>
                <a:latin typeface="ABeeZee"/>
                <a:ea typeface="ABeeZee"/>
                <a:cs typeface="ABeeZee"/>
                <a:sym typeface="ABeeZee"/>
              </a:rPr>
              <a:t>, understand and manage our own emotions while responding effectively to others. In student life, emotions influence focus, motivation, teamwork and how we react to deadlines and feedback. When emotions are ignored, stress and impulsive reactions can reduce performance. Developing EI improves self control, communication and resilience, helping students make better academic decisions</a:t>
            </a:r>
            <a:r>
              <a:rPr lang="en-US" sz="3200" dirty="0">
                <a:solidFill>
                  <a:srgbClr val="000000"/>
                </a:solidFill>
                <a:latin typeface="ABeeZee Bold"/>
                <a:ea typeface="ABeeZee Bold"/>
                <a:cs typeface="ABeeZee Bold"/>
                <a:sym typeface="ABeeZee Bold"/>
              </a:rPr>
              <a:t> (Goleman, 1995)</a:t>
            </a:r>
            <a:r>
              <a:rPr lang="en-US" sz="3200" dirty="0">
                <a:solidFill>
                  <a:srgbClr val="000000"/>
                </a:solidFill>
                <a:latin typeface="ABeeZee"/>
                <a:ea typeface="ABeeZee"/>
                <a:cs typeface="ABeeZee"/>
                <a:sym typeface="ABeeZee"/>
              </a:rPr>
              <a:t>.</a:t>
            </a:r>
          </a:p>
        </p:txBody>
      </p:sp>
      <p:sp>
        <p:nvSpPr>
          <p:cNvPr id="51" name="TextBox 51"/>
          <p:cNvSpPr txBox="1"/>
          <p:nvPr/>
        </p:nvSpPr>
        <p:spPr>
          <a:xfrm>
            <a:off x="33453920" y="23276488"/>
            <a:ext cx="9051425" cy="679450"/>
          </a:xfrm>
          <a:prstGeom prst="rect">
            <a:avLst/>
          </a:prstGeom>
        </p:spPr>
        <p:txBody>
          <a:bodyPr lIns="0" tIns="0" rIns="0" bIns="0" rtlCol="0" anchor="t">
            <a:spAutoFit/>
          </a:bodyPr>
          <a:lstStyle/>
          <a:p>
            <a:pPr algn="ctr">
              <a:lnSpc>
                <a:spcPts val="5599"/>
              </a:lnSpc>
            </a:pPr>
            <a:r>
              <a:rPr lang="en-US" sz="3999">
                <a:solidFill>
                  <a:srgbClr val="000000"/>
                </a:solidFill>
                <a:latin typeface="League Spartan"/>
                <a:ea typeface="League Spartan"/>
                <a:cs typeface="League Spartan"/>
                <a:sym typeface="League Spartan"/>
              </a:rPr>
              <a:t>Factors for success and actions</a:t>
            </a:r>
          </a:p>
        </p:txBody>
      </p:sp>
      <p:sp>
        <p:nvSpPr>
          <p:cNvPr id="52" name="TextBox 52"/>
          <p:cNvSpPr txBox="1"/>
          <p:nvPr/>
        </p:nvSpPr>
        <p:spPr>
          <a:xfrm>
            <a:off x="31562623" y="24060713"/>
            <a:ext cx="12016987" cy="5043170"/>
          </a:xfrm>
          <a:prstGeom prst="rect">
            <a:avLst/>
          </a:prstGeom>
        </p:spPr>
        <p:txBody>
          <a:bodyPr lIns="0" tIns="0" rIns="0" bIns="0" rtlCol="0" anchor="t">
            <a:spAutoFit/>
          </a:bodyPr>
          <a:lstStyle/>
          <a:p>
            <a:pPr algn="l">
              <a:lnSpc>
                <a:spcPts val="4480"/>
              </a:lnSpc>
            </a:pPr>
            <a:r>
              <a:rPr lang="en-US" sz="3200">
                <a:solidFill>
                  <a:srgbClr val="000000"/>
                </a:solidFill>
                <a:latin typeface="ABeeZee Bold"/>
                <a:ea typeface="ABeeZee Bold"/>
                <a:cs typeface="ABeeZee Bold"/>
                <a:sym typeface="ABeeZee Bold"/>
              </a:rPr>
              <a:t>Factors</a:t>
            </a:r>
          </a:p>
          <a:p>
            <a:pPr algn="l">
              <a:lnSpc>
                <a:spcPts val="4480"/>
              </a:lnSpc>
            </a:pPr>
            <a:r>
              <a:rPr lang="en-US" sz="3200">
                <a:solidFill>
                  <a:srgbClr val="000000"/>
                </a:solidFill>
                <a:latin typeface="ABeeZee"/>
                <a:ea typeface="ABeeZee"/>
                <a:cs typeface="ABeeZee"/>
                <a:sym typeface="ABeeZee"/>
              </a:rPr>
              <a:t> Stress, time pressure, distractions, low confidence, fatigue, conflict in group work</a:t>
            </a:r>
          </a:p>
          <a:p>
            <a:pPr algn="l">
              <a:lnSpc>
                <a:spcPts val="4480"/>
              </a:lnSpc>
            </a:pPr>
            <a:r>
              <a:rPr lang="en-US" sz="3200">
                <a:solidFill>
                  <a:srgbClr val="000000"/>
                </a:solidFill>
                <a:latin typeface="ABeeZee Bold"/>
                <a:ea typeface="ABeeZee Bold"/>
                <a:cs typeface="ABeeZee Bold"/>
                <a:sym typeface="ABeeZee Bold"/>
              </a:rPr>
              <a:t>Actions</a:t>
            </a:r>
          </a:p>
          <a:p>
            <a:pPr algn="l">
              <a:lnSpc>
                <a:spcPts val="4480"/>
              </a:lnSpc>
            </a:pPr>
            <a:r>
              <a:rPr lang="en-US" sz="3200">
                <a:solidFill>
                  <a:srgbClr val="000000"/>
                </a:solidFill>
                <a:latin typeface="ABeeZee"/>
                <a:ea typeface="ABeeZee"/>
                <a:cs typeface="ABeeZee"/>
                <a:sym typeface="ABeeZee"/>
              </a:rPr>
              <a:t> Weekly timetable, start tasks early, mindfulness practice, ask lecturers for guidance, use study groups, protect sleep and routine, reflect on feedback instead of taking it personally</a:t>
            </a:r>
          </a:p>
          <a:p>
            <a:pPr algn="l">
              <a:lnSpc>
                <a:spcPts val="4480"/>
              </a:lnSpc>
            </a:pPr>
            <a:endParaRPr lang="en-US" sz="3200">
              <a:solidFill>
                <a:srgbClr val="000000"/>
              </a:solidFill>
              <a:latin typeface="ABeeZee"/>
              <a:ea typeface="ABeeZee"/>
              <a:cs typeface="ABeeZee"/>
              <a:sym typeface="ABeeZee"/>
            </a:endParaRPr>
          </a:p>
        </p:txBody>
      </p:sp>
      <p:sp>
        <p:nvSpPr>
          <p:cNvPr id="53" name="TextBox 53"/>
          <p:cNvSpPr txBox="1"/>
          <p:nvPr/>
        </p:nvSpPr>
        <p:spPr>
          <a:xfrm>
            <a:off x="30903122" y="15067667"/>
            <a:ext cx="12802087" cy="2922783"/>
          </a:xfrm>
          <a:prstGeom prst="rect">
            <a:avLst/>
          </a:prstGeom>
        </p:spPr>
        <p:txBody>
          <a:bodyPr lIns="0" tIns="0" rIns="0" bIns="0" rtlCol="0" anchor="t">
            <a:spAutoFit/>
          </a:bodyPr>
          <a:lstStyle/>
          <a:p>
            <a:pPr algn="ctr">
              <a:lnSpc>
                <a:spcPts val="5599"/>
              </a:lnSpc>
            </a:pPr>
            <a:r>
              <a:rPr lang="en-US" sz="3999" dirty="0">
                <a:solidFill>
                  <a:srgbClr val="000000"/>
                </a:solidFill>
                <a:latin typeface="League Spartan"/>
                <a:ea typeface="League Spartan"/>
                <a:cs typeface="League Spartan"/>
                <a:sym typeface="League Spartan"/>
              </a:rPr>
              <a:t>How I control emotions and develop mindfulness as a student</a:t>
            </a:r>
          </a:p>
          <a:p>
            <a:pPr algn="ctr">
              <a:lnSpc>
                <a:spcPts val="6103"/>
              </a:lnSpc>
            </a:pPr>
            <a:endParaRPr lang="en-US" sz="3999" dirty="0">
              <a:solidFill>
                <a:srgbClr val="000000"/>
              </a:solidFill>
              <a:latin typeface="League Spartan"/>
              <a:ea typeface="League Spartan"/>
              <a:cs typeface="League Spartan"/>
              <a:sym typeface="League Spartan"/>
            </a:endParaRPr>
          </a:p>
          <a:p>
            <a:pPr algn="ctr">
              <a:lnSpc>
                <a:spcPts val="6103"/>
              </a:lnSpc>
            </a:pPr>
            <a:endParaRPr lang="en-US" sz="3999" dirty="0">
              <a:solidFill>
                <a:srgbClr val="000000"/>
              </a:solidFill>
              <a:latin typeface="League Spartan"/>
              <a:ea typeface="League Spartan"/>
              <a:cs typeface="League Spartan"/>
              <a:sym typeface="League Spartan"/>
            </a:endParaRPr>
          </a:p>
        </p:txBody>
      </p:sp>
      <p:sp>
        <p:nvSpPr>
          <p:cNvPr id="54" name="TextBox 54"/>
          <p:cNvSpPr txBox="1"/>
          <p:nvPr/>
        </p:nvSpPr>
        <p:spPr>
          <a:xfrm>
            <a:off x="30753799" y="16700452"/>
            <a:ext cx="12328577" cy="6312754"/>
          </a:xfrm>
          <a:prstGeom prst="rect">
            <a:avLst/>
          </a:prstGeom>
        </p:spPr>
        <p:txBody>
          <a:bodyPr lIns="0" tIns="0" rIns="0" bIns="0" rtlCol="0" anchor="t">
            <a:spAutoFit/>
          </a:bodyPr>
          <a:lstStyle/>
          <a:p>
            <a:pPr marL="690881" lvl="1" indent="-345440" algn="l">
              <a:lnSpc>
                <a:spcPts val="4480"/>
              </a:lnSpc>
              <a:buFont typeface="Arial"/>
              <a:buChar char="•"/>
            </a:pPr>
            <a:r>
              <a:rPr lang="en-US" sz="3200" dirty="0">
                <a:solidFill>
                  <a:srgbClr val="000000"/>
                </a:solidFill>
                <a:latin typeface="ABeeZee"/>
                <a:ea typeface="ABeeZee"/>
                <a:cs typeface="ABeeZee"/>
                <a:sym typeface="ABeeZee"/>
              </a:rPr>
              <a:t>I plan my week to reduce last minute stress and overwhelm</a:t>
            </a:r>
          </a:p>
          <a:p>
            <a:pPr marL="690881" lvl="1" indent="-345440" algn="l">
              <a:lnSpc>
                <a:spcPts val="4480"/>
              </a:lnSpc>
              <a:buFont typeface="Arial"/>
              <a:buChar char="•"/>
            </a:pPr>
            <a:r>
              <a:rPr lang="en-US" sz="3200" dirty="0">
                <a:solidFill>
                  <a:srgbClr val="000000"/>
                </a:solidFill>
                <a:latin typeface="ABeeZee"/>
                <a:ea typeface="ABeeZee"/>
                <a:cs typeface="ABeeZee"/>
                <a:sym typeface="ABeeZee"/>
              </a:rPr>
              <a:t>I use slow breathing when I feel pressure building</a:t>
            </a:r>
          </a:p>
          <a:p>
            <a:pPr marL="690881" lvl="1" indent="-345440" algn="l">
              <a:lnSpc>
                <a:spcPts val="4480"/>
              </a:lnSpc>
              <a:buFont typeface="Arial"/>
              <a:buChar char="•"/>
            </a:pPr>
            <a:r>
              <a:rPr lang="en-US" sz="3200" dirty="0">
                <a:solidFill>
                  <a:srgbClr val="000000"/>
                </a:solidFill>
                <a:latin typeface="ABeeZee"/>
                <a:ea typeface="ABeeZee"/>
                <a:cs typeface="ABeeZee"/>
                <a:sym typeface="ABeeZee"/>
              </a:rPr>
              <a:t>I take short mindful breaks to reset focus</a:t>
            </a:r>
          </a:p>
          <a:p>
            <a:pPr marL="690881" lvl="1" indent="-345440" algn="l">
              <a:lnSpc>
                <a:spcPts val="4480"/>
              </a:lnSpc>
              <a:buFont typeface="Arial"/>
              <a:buChar char="•"/>
            </a:pPr>
            <a:r>
              <a:rPr lang="en-US" sz="3200" dirty="0">
                <a:solidFill>
                  <a:srgbClr val="000000"/>
                </a:solidFill>
                <a:latin typeface="ABeeZee"/>
                <a:ea typeface="ABeeZee"/>
                <a:cs typeface="ABeeZee"/>
                <a:sym typeface="ABeeZee"/>
              </a:rPr>
              <a:t>I journal after difficult moments to identify patterns and triggers</a:t>
            </a:r>
          </a:p>
          <a:p>
            <a:pPr marL="690881" lvl="1" indent="-345440" algn="l">
              <a:lnSpc>
                <a:spcPts val="4480"/>
              </a:lnSpc>
              <a:buFont typeface="Arial"/>
              <a:buChar char="•"/>
            </a:pPr>
            <a:r>
              <a:rPr lang="en-US" sz="3200" dirty="0">
                <a:solidFill>
                  <a:srgbClr val="000000"/>
                </a:solidFill>
                <a:latin typeface="ABeeZee"/>
                <a:ea typeface="ABeeZee"/>
                <a:cs typeface="ABeeZee"/>
                <a:sym typeface="ABeeZee"/>
              </a:rPr>
              <a:t>I use positive self talk after setbacks to protect motivation</a:t>
            </a:r>
          </a:p>
          <a:p>
            <a:pPr marL="690881" lvl="1" indent="-345440" algn="l">
              <a:lnSpc>
                <a:spcPts val="4480"/>
              </a:lnSpc>
              <a:buFont typeface="Arial"/>
              <a:buChar char="•"/>
            </a:pPr>
            <a:r>
              <a:rPr lang="en-US" sz="3200" dirty="0">
                <a:solidFill>
                  <a:srgbClr val="000000"/>
                </a:solidFill>
                <a:latin typeface="ABeeZee"/>
                <a:ea typeface="ABeeZee"/>
                <a:cs typeface="ABeeZee"/>
                <a:sym typeface="ABeeZee"/>
              </a:rPr>
              <a:t>In group work, I practice active listening before responding</a:t>
            </a:r>
          </a:p>
          <a:p>
            <a:pPr algn="l">
              <a:lnSpc>
                <a:spcPts val="4480"/>
              </a:lnSpc>
            </a:pPr>
            <a:r>
              <a:rPr lang="en-US" sz="3200" dirty="0">
                <a:solidFill>
                  <a:srgbClr val="000000"/>
                </a:solidFill>
                <a:latin typeface="ABeeZee"/>
                <a:ea typeface="ABeeZee"/>
                <a:cs typeface="ABeeZee"/>
                <a:sym typeface="ABeeZee"/>
              </a:rPr>
              <a:t>Mindfulness techniques help regulate emotional reactions and improve concentration </a:t>
            </a:r>
            <a:r>
              <a:rPr lang="en-US" sz="3200" dirty="0">
                <a:solidFill>
                  <a:srgbClr val="000000"/>
                </a:solidFill>
                <a:latin typeface="ABeeZee Bold"/>
                <a:ea typeface="ABeeZee Bold"/>
                <a:cs typeface="ABeeZee Bold"/>
                <a:sym typeface="ABeeZee Bold"/>
              </a:rPr>
              <a:t>(Kabat-Zinn, 2015).</a:t>
            </a:r>
          </a:p>
          <a:p>
            <a:pPr algn="l">
              <a:lnSpc>
                <a:spcPts val="4480"/>
              </a:lnSpc>
            </a:pPr>
            <a:endParaRPr lang="en-US" sz="3200" dirty="0">
              <a:solidFill>
                <a:srgbClr val="000000"/>
              </a:solidFill>
              <a:latin typeface="ABeeZee Bold"/>
              <a:ea typeface="ABeeZee Bold"/>
              <a:cs typeface="ABeeZee Bold"/>
              <a:sym typeface="ABeeZee Bold"/>
            </a:endParaRPr>
          </a:p>
          <a:p>
            <a:pPr algn="l">
              <a:lnSpc>
                <a:spcPts val="4480"/>
              </a:lnSpc>
            </a:pPr>
            <a:endParaRPr lang="en-US" sz="3200" dirty="0">
              <a:solidFill>
                <a:srgbClr val="000000"/>
              </a:solidFill>
              <a:latin typeface="ABeeZee Bold"/>
              <a:ea typeface="ABeeZee Bold"/>
              <a:cs typeface="ABeeZee Bold"/>
              <a:sym typeface="ABeeZee Bold"/>
            </a:endParaRPr>
          </a:p>
        </p:txBody>
      </p:sp>
      <p:sp>
        <p:nvSpPr>
          <p:cNvPr id="55" name="TextBox 55"/>
          <p:cNvSpPr txBox="1"/>
          <p:nvPr/>
        </p:nvSpPr>
        <p:spPr>
          <a:xfrm>
            <a:off x="1452527" y="24220714"/>
            <a:ext cx="8778240" cy="679450"/>
          </a:xfrm>
          <a:prstGeom prst="rect">
            <a:avLst/>
          </a:prstGeom>
        </p:spPr>
        <p:txBody>
          <a:bodyPr lIns="0" tIns="0" rIns="0" bIns="0" rtlCol="0" anchor="t">
            <a:spAutoFit/>
          </a:bodyPr>
          <a:lstStyle/>
          <a:p>
            <a:pPr algn="ctr">
              <a:lnSpc>
                <a:spcPts val="5599"/>
              </a:lnSpc>
            </a:pPr>
            <a:r>
              <a:rPr lang="en-US" sz="3999">
                <a:solidFill>
                  <a:srgbClr val="000000"/>
                </a:solidFill>
                <a:latin typeface="League Spartan"/>
                <a:ea typeface="League Spartan"/>
                <a:cs typeface="League Spartan"/>
                <a:sym typeface="League Spartan"/>
              </a:rPr>
              <a:t>Objective</a:t>
            </a:r>
          </a:p>
        </p:txBody>
      </p:sp>
      <p:sp>
        <p:nvSpPr>
          <p:cNvPr id="56" name="TextBox 56"/>
          <p:cNvSpPr txBox="1"/>
          <p:nvPr/>
        </p:nvSpPr>
        <p:spPr>
          <a:xfrm>
            <a:off x="1038021" y="25299280"/>
            <a:ext cx="10774205" cy="2795271"/>
          </a:xfrm>
          <a:prstGeom prst="rect">
            <a:avLst/>
          </a:prstGeom>
        </p:spPr>
        <p:txBody>
          <a:bodyPr lIns="0" tIns="0" rIns="0" bIns="0" rtlCol="0" anchor="t">
            <a:spAutoFit/>
          </a:bodyPr>
          <a:lstStyle/>
          <a:p>
            <a:pPr algn="l">
              <a:lnSpc>
                <a:spcPts val="4479"/>
              </a:lnSpc>
            </a:pPr>
            <a:r>
              <a:rPr lang="en-US" sz="3199">
                <a:solidFill>
                  <a:srgbClr val="000000"/>
                </a:solidFill>
                <a:latin typeface="ABeeZee"/>
                <a:ea typeface="ABeeZee"/>
                <a:cs typeface="ABeeZee"/>
                <a:sym typeface="ABeeZee"/>
              </a:rPr>
              <a:t>To explain how emotional intelligence can be developed, reflect on how I manage emotions and practise mindfulness as a student, and identify key factors for study success plus actions to overcome emotional intelligence challenges.</a:t>
            </a:r>
          </a:p>
        </p:txBody>
      </p:sp>
      <p:sp>
        <p:nvSpPr>
          <p:cNvPr id="57" name="TextBox 57"/>
          <p:cNvSpPr txBox="1"/>
          <p:nvPr/>
        </p:nvSpPr>
        <p:spPr>
          <a:xfrm>
            <a:off x="15360234" y="23228545"/>
            <a:ext cx="13170453" cy="816292"/>
          </a:xfrm>
          <a:prstGeom prst="rect">
            <a:avLst/>
          </a:prstGeom>
        </p:spPr>
        <p:txBody>
          <a:bodyPr lIns="0" tIns="0" rIns="0" bIns="0" rtlCol="0" anchor="t">
            <a:spAutoFit/>
          </a:bodyPr>
          <a:lstStyle/>
          <a:p>
            <a:pPr algn="ctr">
              <a:lnSpc>
                <a:spcPts val="6720"/>
              </a:lnSpc>
            </a:pPr>
            <a:r>
              <a:rPr lang="en-US" sz="4800">
                <a:solidFill>
                  <a:srgbClr val="000000"/>
                </a:solidFill>
                <a:latin typeface="League Spartan"/>
                <a:ea typeface="League Spartan"/>
                <a:cs typeface="League Spartan"/>
                <a:sym typeface="League Spartan"/>
              </a:rPr>
              <a:t> References</a:t>
            </a:r>
          </a:p>
        </p:txBody>
      </p:sp>
      <p:sp>
        <p:nvSpPr>
          <p:cNvPr id="58" name="TextBox 58"/>
          <p:cNvSpPr txBox="1"/>
          <p:nvPr/>
        </p:nvSpPr>
        <p:spPr>
          <a:xfrm>
            <a:off x="13452329" y="24473463"/>
            <a:ext cx="16986263" cy="3919489"/>
          </a:xfrm>
          <a:prstGeom prst="rect">
            <a:avLst/>
          </a:prstGeom>
        </p:spPr>
        <p:txBody>
          <a:bodyPr lIns="0" tIns="0" rIns="0" bIns="0" rtlCol="0" anchor="t">
            <a:spAutoFit/>
          </a:bodyPr>
          <a:lstStyle/>
          <a:p>
            <a:pPr algn="ctr">
              <a:lnSpc>
                <a:spcPts val="4465"/>
              </a:lnSpc>
            </a:pPr>
            <a:r>
              <a:rPr lang="en-US" sz="3189">
                <a:solidFill>
                  <a:srgbClr val="000000"/>
                </a:solidFill>
                <a:latin typeface="ABeeZee"/>
                <a:ea typeface="ABeeZee"/>
                <a:cs typeface="ABeeZee"/>
                <a:sym typeface="ABeeZee"/>
              </a:rPr>
              <a:t>Goleman, D. (1995) Emotional Intelligence: Why It Can Matter More Than IQ. London: Bloomsbury Publishing.</a:t>
            </a:r>
          </a:p>
          <a:p>
            <a:pPr algn="ctr">
              <a:lnSpc>
                <a:spcPts val="4465"/>
              </a:lnSpc>
            </a:pPr>
            <a:r>
              <a:rPr lang="en-US" sz="3189">
                <a:solidFill>
                  <a:srgbClr val="000000"/>
                </a:solidFill>
                <a:latin typeface="ABeeZee"/>
                <a:ea typeface="ABeeZee"/>
                <a:cs typeface="ABeeZee"/>
                <a:sym typeface="ABeeZee"/>
              </a:rPr>
              <a:t>Salovey, P. and Mayer, J.D. (1990) ‘Emotional intelligence’, Imagination, Cognition and Personality, 9(3), pp. 185–211.</a:t>
            </a:r>
          </a:p>
          <a:p>
            <a:pPr algn="ctr">
              <a:lnSpc>
                <a:spcPts val="4465"/>
              </a:lnSpc>
            </a:pPr>
            <a:r>
              <a:rPr lang="en-US" sz="3189">
                <a:solidFill>
                  <a:srgbClr val="000000"/>
                </a:solidFill>
                <a:latin typeface="ABeeZee"/>
                <a:ea typeface="ABeeZee"/>
                <a:cs typeface="ABeeZee"/>
                <a:sym typeface="ABeeZee"/>
              </a:rPr>
              <a:t>Kabat-Zinn, J. (2015) Mindfulness for Beginners: Reclaiming the Present Moment – and Your Life. Boulder, CO: Sounds True.</a:t>
            </a:r>
          </a:p>
          <a:p>
            <a:pPr algn="ctr">
              <a:lnSpc>
                <a:spcPts val="4465"/>
              </a:lnSpc>
            </a:pPr>
            <a:endParaRPr lang="en-US" sz="3189">
              <a:solidFill>
                <a:srgbClr val="000000"/>
              </a:solidFill>
              <a:latin typeface="ABeeZee"/>
              <a:ea typeface="ABeeZee"/>
              <a:cs typeface="ABeeZee"/>
              <a:sym typeface="ABeeZee"/>
            </a:endParaRPr>
          </a:p>
        </p:txBody>
      </p:sp>
      <p:sp>
        <p:nvSpPr>
          <p:cNvPr id="59" name="TextBox 59"/>
          <p:cNvSpPr txBox="1"/>
          <p:nvPr/>
        </p:nvSpPr>
        <p:spPr>
          <a:xfrm>
            <a:off x="13459813" y="29568734"/>
            <a:ext cx="17363176" cy="2195195"/>
          </a:xfrm>
          <a:prstGeom prst="rect">
            <a:avLst/>
          </a:prstGeom>
        </p:spPr>
        <p:txBody>
          <a:bodyPr lIns="0" tIns="0" rIns="0" bIns="0" rtlCol="0" anchor="t">
            <a:spAutoFit/>
          </a:bodyPr>
          <a:lstStyle/>
          <a:p>
            <a:pPr algn="ctr">
              <a:lnSpc>
                <a:spcPts val="4479"/>
              </a:lnSpc>
            </a:pPr>
            <a:r>
              <a:rPr lang="en-US" sz="3199">
                <a:solidFill>
                  <a:srgbClr val="000000"/>
                </a:solidFill>
                <a:latin typeface="League Spartan"/>
                <a:ea typeface="League Spartan"/>
                <a:cs typeface="League Spartan"/>
                <a:sym typeface="League Spartan"/>
              </a:rPr>
              <a:t>Developing emotional intelligence strengthens resilience, communication and long-term academic success.</a:t>
            </a:r>
          </a:p>
          <a:p>
            <a:pPr algn="ctr">
              <a:lnSpc>
                <a:spcPts val="4200"/>
              </a:lnSpc>
            </a:pPr>
            <a:endParaRPr lang="en-US" sz="3199">
              <a:solidFill>
                <a:srgbClr val="000000"/>
              </a:solidFill>
              <a:latin typeface="League Spartan"/>
              <a:ea typeface="League Spartan"/>
              <a:cs typeface="League Spartan"/>
              <a:sym typeface="League Spartan"/>
            </a:endParaRPr>
          </a:p>
          <a:p>
            <a:pPr algn="ctr">
              <a:lnSpc>
                <a:spcPts val="4479"/>
              </a:lnSpc>
            </a:pPr>
            <a:endParaRPr lang="en-US" sz="3199">
              <a:solidFill>
                <a:srgbClr val="000000"/>
              </a:solidFill>
              <a:latin typeface="League Spartan"/>
              <a:ea typeface="League Spartan"/>
              <a:cs typeface="League Spartan"/>
              <a:sym typeface="League Spartan"/>
            </a:endParaRPr>
          </a:p>
        </p:txBody>
      </p:sp>
      <p:sp>
        <p:nvSpPr>
          <p:cNvPr id="60" name="TextBox 60"/>
          <p:cNvSpPr txBox="1"/>
          <p:nvPr/>
        </p:nvSpPr>
        <p:spPr>
          <a:xfrm>
            <a:off x="27052384" y="4755882"/>
            <a:ext cx="11994348" cy="816292"/>
          </a:xfrm>
          <a:prstGeom prst="rect">
            <a:avLst/>
          </a:prstGeom>
        </p:spPr>
        <p:txBody>
          <a:bodyPr lIns="0" tIns="0" rIns="0" bIns="0" rtlCol="0" anchor="t">
            <a:spAutoFit/>
          </a:bodyPr>
          <a:lstStyle/>
          <a:p>
            <a:pPr algn="ctr">
              <a:lnSpc>
                <a:spcPts val="6720"/>
              </a:lnSpc>
            </a:pPr>
            <a:r>
              <a:rPr lang="en-US" sz="4800">
                <a:solidFill>
                  <a:srgbClr val="000000"/>
                </a:solidFill>
                <a:latin typeface="League Spartan"/>
                <a:ea typeface="League Spartan"/>
                <a:cs typeface="League Spartan"/>
                <a:sym typeface="League Spartan"/>
              </a:rPr>
              <a:t>Assignment and Lecturer Name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532</Words>
  <Application>Microsoft Office PowerPoint</Application>
  <PresentationFormat>Custom</PresentationFormat>
  <Paragraphs>41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ABeeZee Bold</vt:lpstr>
      <vt:lpstr>Arial</vt:lpstr>
      <vt:lpstr>League Spartan</vt:lpstr>
      <vt:lpstr>Calibri</vt:lpstr>
      <vt:lpstr>ABeeZee</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Poster in Teal Simple Style</dc:title>
  <cp:lastModifiedBy>Lantash .</cp:lastModifiedBy>
  <cp:revision>1</cp:revision>
  <dcterms:created xsi:type="dcterms:W3CDTF">2006-08-16T00:00:00Z</dcterms:created>
  <dcterms:modified xsi:type="dcterms:W3CDTF">2026-02-16T11:40:57Z</dcterms:modified>
  <dc:identifier>DAHBemXaXXI</dc:identifier>
</cp:coreProperties>
</file>