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3" r:id="rId6"/>
    <p:sldId id="260" r:id="rId7"/>
    <p:sldId id="261" r:id="rId8"/>
    <p:sldId id="262" r:id="rId9"/>
    <p:sldId id="264" r:id="rId10"/>
    <p:sldId id="265" r:id="rId11"/>
    <p:sldId id="267" r:id="rId12"/>
    <p:sldId id="266" r:id="rId13"/>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90733A-0BC4-4549-9A08-A258D1B4F192}"/>
              </a:ext>
            </a:extLst>
          </p:cNvPr>
          <p:cNvSpPr txBox="1">
            <a:spLocks noGrp="1"/>
          </p:cNvSpPr>
          <p:nvPr>
            <p:ph type="hdr" sz="quarter"/>
          </p:nvPr>
        </p:nvSpPr>
        <p:spPr>
          <a:xfrm>
            <a:off x="0" y="0"/>
            <a:ext cx="3077742" cy="471053"/>
          </a:xfrm>
          <a:prstGeom prst="rect">
            <a:avLst/>
          </a:prstGeom>
          <a:noFill/>
          <a:ln>
            <a:noFill/>
          </a:ln>
        </p:spPr>
        <p:txBody>
          <a:bodyPr vert="horz" wrap="square" lIns="94228" tIns="47109" rIns="94228" bIns="47109" anchor="t" anchorCtr="0" compatLnSpc="1">
            <a:noAutofit/>
          </a:bodyPr>
          <a:lstStyle>
            <a:lvl1pPr marL="0" marR="0" lvl="0" indent="0" algn="l" defTabSz="471144"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64C5620D-2AE6-40E7-8DEF-189CFB6CF9B9}"/>
              </a:ext>
            </a:extLst>
          </p:cNvPr>
          <p:cNvSpPr txBox="1">
            <a:spLocks noGrp="1"/>
          </p:cNvSpPr>
          <p:nvPr>
            <p:ph type="dt" idx="1"/>
          </p:nvPr>
        </p:nvSpPr>
        <p:spPr>
          <a:xfrm>
            <a:off x="4023085" y="0"/>
            <a:ext cx="3077742" cy="471053"/>
          </a:xfrm>
          <a:prstGeom prst="rect">
            <a:avLst/>
          </a:prstGeom>
          <a:noFill/>
          <a:ln>
            <a:noFill/>
          </a:ln>
        </p:spPr>
        <p:txBody>
          <a:bodyPr vert="horz" wrap="square" lIns="94228" tIns="47109" rIns="94228" bIns="47109" anchor="t" anchorCtr="0" compatLnSpc="1">
            <a:noAutofit/>
          </a:bodyPr>
          <a:lstStyle>
            <a:lvl1pPr marL="0" marR="0" lvl="0" indent="0" algn="r" defTabSz="471144"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16159918-C6E6-4B9D-9B4E-0EA129E4A761}" type="datetime1">
              <a:rPr lang="en-GB"/>
              <a:pPr lvl="0"/>
              <a:t>25/10/2020</a:t>
            </a:fld>
            <a:endParaRPr lang="en-GB"/>
          </a:p>
        </p:txBody>
      </p:sp>
      <p:sp>
        <p:nvSpPr>
          <p:cNvPr id="4" name="Slide Image Placeholder 3">
            <a:extLst>
              <a:ext uri="{FF2B5EF4-FFF2-40B4-BE49-F238E27FC236}">
                <a16:creationId xmlns:a16="http://schemas.microsoft.com/office/drawing/2014/main" id="{C6DA34C9-724E-4A1D-B3FF-CC9446D33CE3}"/>
              </a:ext>
            </a:extLst>
          </p:cNvPr>
          <p:cNvSpPr>
            <a:spLocks noGrp="1" noRot="1" noChangeAspect="1"/>
          </p:cNvSpPr>
          <p:nvPr>
            <p:ph type="sldImg" idx="2"/>
          </p:nvPr>
        </p:nvSpPr>
        <p:spPr>
          <a:xfrm>
            <a:off x="735013" y="1173166"/>
            <a:ext cx="5632447" cy="3168652"/>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2E84F632-C535-4BF4-A641-6DDDA9F95606}"/>
              </a:ext>
            </a:extLst>
          </p:cNvPr>
          <p:cNvSpPr txBox="1">
            <a:spLocks noGrp="1"/>
          </p:cNvSpPr>
          <p:nvPr>
            <p:ph type="body" sz="quarter" idx="3"/>
          </p:nvPr>
        </p:nvSpPr>
        <p:spPr>
          <a:xfrm>
            <a:off x="710251" y="4518205"/>
            <a:ext cx="5681981" cy="3696708"/>
          </a:xfrm>
          <a:prstGeom prst="rect">
            <a:avLst/>
          </a:prstGeom>
          <a:noFill/>
          <a:ln>
            <a:noFill/>
          </a:ln>
        </p:spPr>
        <p:txBody>
          <a:bodyPr vert="horz" wrap="square" lIns="94228" tIns="47109" rIns="94228" bIns="47109"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328858BA-C4BB-455B-A7DF-966B644AD42C}"/>
              </a:ext>
            </a:extLst>
          </p:cNvPr>
          <p:cNvSpPr txBox="1">
            <a:spLocks noGrp="1"/>
          </p:cNvSpPr>
          <p:nvPr>
            <p:ph type="ftr" sz="quarter" idx="4"/>
          </p:nvPr>
        </p:nvSpPr>
        <p:spPr>
          <a:xfrm>
            <a:off x="0" y="8917420"/>
            <a:ext cx="3077742" cy="471053"/>
          </a:xfrm>
          <a:prstGeom prst="rect">
            <a:avLst/>
          </a:prstGeom>
          <a:noFill/>
          <a:ln>
            <a:noFill/>
          </a:ln>
        </p:spPr>
        <p:txBody>
          <a:bodyPr vert="horz" wrap="square" lIns="94228" tIns="47109" rIns="94228" bIns="47109" anchor="b" anchorCtr="0" compatLnSpc="1">
            <a:noAutofit/>
          </a:bodyPr>
          <a:lstStyle>
            <a:lvl1pPr marL="0" marR="0" lvl="0" indent="0" algn="l" defTabSz="471144"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7C2E2919-04D8-442E-B2C2-E5C7F4FBCD83}"/>
              </a:ext>
            </a:extLst>
          </p:cNvPr>
          <p:cNvSpPr txBox="1">
            <a:spLocks noGrp="1"/>
          </p:cNvSpPr>
          <p:nvPr>
            <p:ph type="sldNum" sz="quarter" idx="5"/>
          </p:nvPr>
        </p:nvSpPr>
        <p:spPr>
          <a:xfrm>
            <a:off x="4023085" y="8917420"/>
            <a:ext cx="3077742" cy="471053"/>
          </a:xfrm>
          <a:prstGeom prst="rect">
            <a:avLst/>
          </a:prstGeom>
          <a:noFill/>
          <a:ln>
            <a:noFill/>
          </a:ln>
        </p:spPr>
        <p:txBody>
          <a:bodyPr vert="horz" wrap="square" lIns="94228" tIns="47109" rIns="94228" bIns="47109" anchor="b" anchorCtr="0" compatLnSpc="1">
            <a:noAutofit/>
          </a:bodyPr>
          <a:lstStyle>
            <a:lvl1pPr marL="0" marR="0" lvl="0" indent="0" algn="r" defTabSz="471144"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BECC311-60AA-437F-AE9D-4F992B7E2937}" type="slidenum">
              <a:t>‹#›</a:t>
            </a:fld>
            <a:endParaRPr lang="en-GB"/>
          </a:p>
        </p:txBody>
      </p:sp>
    </p:spTree>
    <p:extLst>
      <p:ext uri="{BB962C8B-B14F-4D97-AF65-F5344CB8AC3E}">
        <p14:creationId xmlns:p14="http://schemas.microsoft.com/office/powerpoint/2010/main" val="267613519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B5726-8088-4AB1-9512-7E7C2A2CB5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B2A4EA-F79D-4159-AC3B-3DFA8E65157A}"/>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87BC3F82-9845-4231-98E2-6C82CF2A3B13}"/>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BA0770B-6C4A-40C6-86C0-E28CEA76C77C}" type="slidenum">
              <a:t>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94E514-CE40-4CB1-B94A-BE36BD4C77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3A770D-00D9-4CAE-BA0D-F15A4F34C33C}"/>
              </a:ext>
            </a:extLst>
          </p:cNvPr>
          <p:cNvSpPr txBox="1">
            <a:spLocks noGrp="1"/>
          </p:cNvSpPr>
          <p:nvPr>
            <p:ph type="body" sz="quarter" idx="1"/>
          </p:nvPr>
        </p:nvSpPr>
        <p:spPr/>
        <p:txBody>
          <a:bodyPr/>
          <a:lstStyle/>
          <a:p>
            <a:pPr lvl="0"/>
            <a:r>
              <a:rPr lang="en-GB"/>
              <a:t>Marks and Spencer started in 1884 in Leeds and it was originally a Penny Bazaar Shop. To date they are now a household name and have more than 1400 stores spread over 57 Countries. </a:t>
            </a:r>
          </a:p>
          <a:p>
            <a:pPr lvl="0"/>
            <a:r>
              <a:rPr lang="en-GB"/>
              <a:t>Among other things they sell Clothing within their Autograph Range, A variety of luxurious foods in their Simply Food range, Financial services such as Banking, Finance and Insurance, and have recently started to offer renewable energy to Customers as a sustainable way of living. (M&amp;S, 2020)</a:t>
            </a:r>
          </a:p>
          <a:p>
            <a:pPr lvl="0"/>
            <a:endParaRPr lang="en-GB"/>
          </a:p>
        </p:txBody>
      </p:sp>
      <p:sp>
        <p:nvSpPr>
          <p:cNvPr id="4" name="Slide Number Placeholder 3">
            <a:extLst>
              <a:ext uri="{FF2B5EF4-FFF2-40B4-BE49-F238E27FC236}">
                <a16:creationId xmlns:a16="http://schemas.microsoft.com/office/drawing/2014/main" id="{EC44027E-CA4D-4933-B2EF-7C9A562F68B7}"/>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889DF1E-221B-4734-8FDD-FA3485AFF770}" type="slidenum">
              <a:t>2</a:t>
            </a:fld>
            <a:endParaRPr lang="en-GB" sz="1200" b="0" i="0" u="none" strike="noStrike" kern="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B262D-D8CF-4966-8CAE-B2811DFEED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FBCCB0-C67D-458A-8203-2BF29038EB54}"/>
              </a:ext>
            </a:extLst>
          </p:cNvPr>
          <p:cNvSpPr txBox="1">
            <a:spLocks noGrp="1"/>
          </p:cNvSpPr>
          <p:nvPr>
            <p:ph type="body" sz="quarter" idx="1"/>
          </p:nvPr>
        </p:nvSpPr>
        <p:spPr/>
        <p:txBody>
          <a:bodyPr/>
          <a:lstStyle/>
          <a:p>
            <a:pPr lvl="0"/>
            <a:r>
              <a:rPr lang="en-GB"/>
              <a:t>“Our Vision is to be the standard against which others are measured, Our Mission is to make aspirational quality accessible to all, Values: Quality, value, service, innovation and trust” (M&amp;S, 2020)</a:t>
            </a:r>
          </a:p>
          <a:p>
            <a:pPr lvl="0"/>
            <a:r>
              <a:rPr lang="en-GB"/>
              <a:t>Marks and Spencer have created their “Plan A”. This include their commitment to Waste, Sustainability, health, Climate and fair partnership.  Plan A is set to roll out in over 50 countries which have retail companies from 2020. Plan A is all about the engagement of Employees, suppliers and employees. (Director,2014)</a:t>
            </a:r>
          </a:p>
          <a:p>
            <a:pPr lvl="0"/>
            <a:r>
              <a:rPr lang="en-US">
                <a:solidFill>
                  <a:srgbClr val="333333"/>
                </a:solidFill>
                <a:latin typeface="Century Gothic" pitchFamily="34"/>
              </a:rPr>
              <a:t>Plan A and will help to  support up to  1,000 communities, help up to 10 million people live happier, healthier lives and help to change M&amp;S into a zero-waste business. (M&amp;S plan A)</a:t>
            </a:r>
          </a:p>
          <a:p>
            <a:pPr lvl="0"/>
            <a:r>
              <a:rPr lang="en-US">
                <a:solidFill>
                  <a:srgbClr val="333333"/>
                </a:solidFill>
                <a:latin typeface="Century Gothic" pitchFamily="34"/>
              </a:rPr>
              <a:t>M&amp;S may have had to use an Emergent Strategy in the current Covid-19 Crisis. Today Wales has been placed in a “Fire Breaker” lockdown which will see Marks and spencer having to change their tactics in the way they operate for the next few weeks and into the foreseeable future. </a:t>
            </a:r>
            <a:endParaRPr lang="en-GB">
              <a:latin typeface="Century Gothic" pitchFamily="34"/>
            </a:endParaRPr>
          </a:p>
          <a:p>
            <a:pPr lvl="0"/>
            <a:endParaRPr lang="en-GB"/>
          </a:p>
        </p:txBody>
      </p:sp>
      <p:sp>
        <p:nvSpPr>
          <p:cNvPr id="4" name="Slide Number Placeholder 3">
            <a:extLst>
              <a:ext uri="{FF2B5EF4-FFF2-40B4-BE49-F238E27FC236}">
                <a16:creationId xmlns:a16="http://schemas.microsoft.com/office/drawing/2014/main" id="{26421337-F54A-4585-8899-73FFB2629B9B}"/>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B5788BF-8CC7-4518-B167-DA569FE7A081}" type="slidenum">
              <a:t>3</a:t>
            </a:fld>
            <a:endParaRPr lang="en-GB" sz="1200" b="0" i="0" u="none" strike="noStrike" kern="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01A525-B239-4A16-AA76-1F25BEF6AE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A406B0-E4B4-43BE-A2A5-D71FAA29BC75}"/>
              </a:ext>
            </a:extLst>
          </p:cNvPr>
          <p:cNvSpPr txBox="1">
            <a:spLocks noGrp="1"/>
          </p:cNvSpPr>
          <p:nvPr>
            <p:ph type="body" sz="quarter" idx="1"/>
          </p:nvPr>
        </p:nvSpPr>
        <p:spPr/>
        <p:txBody>
          <a:bodyPr/>
          <a:lstStyle/>
          <a:p>
            <a:pPr marL="294464" lvl="0" indent="-294464">
              <a:buSzPct val="100000"/>
              <a:buFont typeface="Arial" pitchFamily="34"/>
              <a:buChar char="•"/>
            </a:pPr>
            <a:r>
              <a:rPr lang="en-GB"/>
              <a:t>A plan of action that is designed to achieve an overall aim(oxforddictionary&gt;2020)</a:t>
            </a:r>
          </a:p>
          <a:p>
            <a:pPr marL="294464" lvl="0" indent="-294464">
              <a:buSzPct val="100000"/>
              <a:buFont typeface="Arial" pitchFamily="34"/>
              <a:buChar char="•"/>
            </a:pPr>
            <a:r>
              <a:rPr lang="en-GB"/>
              <a:t>Henry Mintzberg said “Strategy is a pattern or plan carried out throughout the integration of goals and policies” (strategicmanagement&gt;2020)</a:t>
            </a:r>
          </a:p>
          <a:p>
            <a:pPr lvl="0"/>
            <a:r>
              <a:rPr lang="en-GB"/>
              <a:t>Strategic Management:John Pearce and Richard Robinson Jr. said “It is a set of decisions and actions that are designed to achieve the objectives of the organisation”(Strategic management, 2018)</a:t>
            </a:r>
          </a:p>
          <a:p>
            <a:pPr lvl="0"/>
            <a:endParaRPr lang="en-GB"/>
          </a:p>
          <a:p>
            <a:pPr lvl="0"/>
            <a:endParaRPr lang="en-GB"/>
          </a:p>
          <a:p>
            <a:pPr lvl="0"/>
            <a:r>
              <a:rPr lang="en-GB"/>
              <a:t>A branch of management that set out and then develop ideas and corrective measures to achieve a successful outcome. </a:t>
            </a:r>
          </a:p>
          <a:p>
            <a:pPr lvl="0"/>
            <a:endParaRPr lang="en-GB"/>
          </a:p>
        </p:txBody>
      </p:sp>
      <p:sp>
        <p:nvSpPr>
          <p:cNvPr id="4" name="Slide Number Placeholder 3">
            <a:extLst>
              <a:ext uri="{FF2B5EF4-FFF2-40B4-BE49-F238E27FC236}">
                <a16:creationId xmlns:a16="http://schemas.microsoft.com/office/drawing/2014/main" id="{F23913B8-9E3D-486D-9027-13B4609E8134}"/>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E09F1D6-8DEB-4AF2-83DB-EFA75AA56B81}" type="slidenum">
              <a:t>4</a:t>
            </a:fld>
            <a:endParaRPr lang="en-GB" sz="1200" b="0" i="0" u="none" strike="noStrike" kern="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5CFA3-995A-4DB9-BEDA-5E0C2CB7F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A17563-3985-432B-9FAF-7C1864BFAD3B}"/>
              </a:ext>
            </a:extLst>
          </p:cNvPr>
          <p:cNvSpPr txBox="1">
            <a:spLocks noGrp="1"/>
          </p:cNvSpPr>
          <p:nvPr>
            <p:ph type="body" sz="quarter" idx="1"/>
          </p:nvPr>
        </p:nvSpPr>
        <p:spPr/>
        <p:txBody>
          <a:bodyPr/>
          <a:lstStyle/>
          <a:p>
            <a:pPr lvl="0" defTabSz="942289"/>
            <a:r>
              <a:rPr lang="en-GB" sz="1900">
                <a:latin typeface="Times New Roman" pitchFamily="18"/>
                <a:cs typeface="Times New Roman" pitchFamily="18"/>
              </a:rPr>
              <a:t>This is a chart showing the strategic management process within an organization such as within Marks and Spencer's. Basically, it shows the order in which they would have to work. So, the mission is what they are making or offering, the objectives will be what it is going to be used for and how, then implementing the chosen strategy once it has been chosen by the team. This will all add up to a successful outcome and then give them the competitive edge if all these processes are followed correctly. (Behenna, 2020)</a:t>
            </a:r>
            <a:endParaRPr lang="en-GB" sz="1900">
              <a:latin typeface="Calibri"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95890D83-CA88-46D4-B68F-5F67F5581B75}"/>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D61419-8830-45DD-BE2A-801042619434}"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783AF3-6DD6-4BBA-9D83-B92951165C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81073-C663-4C23-9E2C-EA5D7AD15E81}"/>
              </a:ext>
            </a:extLst>
          </p:cNvPr>
          <p:cNvSpPr txBox="1">
            <a:spLocks noGrp="1"/>
          </p:cNvSpPr>
          <p:nvPr>
            <p:ph type="body" sz="quarter" idx="1"/>
          </p:nvPr>
        </p:nvSpPr>
        <p:spPr/>
        <p:txBody>
          <a:bodyPr/>
          <a:lstStyle/>
          <a:p>
            <a:pPr lvl="0"/>
            <a:r>
              <a:rPr lang="en-GB"/>
              <a:t>Power and Interest grid designed by myself. </a:t>
            </a:r>
          </a:p>
          <a:p>
            <a:pPr lvl="0"/>
            <a:r>
              <a:rPr lang="en-GB"/>
              <a:t>Marks and Spencer would use a power and interest grid to determine what priority which individual stakeholders have in their business.</a:t>
            </a:r>
          </a:p>
          <a:p>
            <a:pPr lvl="0"/>
            <a:r>
              <a:rPr lang="en-GB"/>
              <a:t>The stakeholders within Marks and Spencer are mainly those in the grid opposite. The main Stakeholders being the Customers as they are the ones who buy the product, The staff, so they can enthusiastically sell and market the products, the owners, as after all they are the ones looking to make a profit from their business, and the management team, they are making all the important decisions, especially the Strategic management team. </a:t>
            </a:r>
          </a:p>
          <a:p>
            <a:pPr lvl="0"/>
            <a:endParaRPr lang="en-GB"/>
          </a:p>
        </p:txBody>
      </p:sp>
      <p:sp>
        <p:nvSpPr>
          <p:cNvPr id="4" name="Slide Number Placeholder 3">
            <a:extLst>
              <a:ext uri="{FF2B5EF4-FFF2-40B4-BE49-F238E27FC236}">
                <a16:creationId xmlns:a16="http://schemas.microsoft.com/office/drawing/2014/main" id="{4C43DDAF-5613-43D8-893A-48974BE5C8B8}"/>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64A2F3-169D-45A5-B668-20203A0A4AC5}" type="slidenum">
              <a:t>6</a:t>
            </a:fld>
            <a:endParaRPr lang="en-GB" sz="1200" b="0" i="0" u="none" strike="noStrike" kern="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CE82B6-13A9-4531-8ED3-2ACE27B67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AA0E16-5398-4FF0-99C9-91C557884880}"/>
              </a:ext>
            </a:extLst>
          </p:cNvPr>
          <p:cNvSpPr txBox="1">
            <a:spLocks noGrp="1"/>
          </p:cNvSpPr>
          <p:nvPr>
            <p:ph type="body" sz="quarter" idx="1"/>
          </p:nvPr>
        </p:nvSpPr>
        <p:spPr/>
        <p:txBody>
          <a:bodyPr/>
          <a:lstStyle/>
          <a:p>
            <a:pPr marL="471144" lvl="0">
              <a:lnSpc>
                <a:spcPct val="107000"/>
              </a:lnSpc>
            </a:pPr>
            <a:r>
              <a:rPr lang="en-GB" sz="1900">
                <a:latin typeface="Times New Roman" pitchFamily="18"/>
                <a:cs typeface="Times New Roman" pitchFamily="18"/>
              </a:rPr>
              <a:t>Marks and Spencer have a lot of strengths. They are extremely popular and well known in the high Street with people returning time and time again for good quality products. Customer satisfaction leads to them recommending them to friends and family also.</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					6.</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Marks and Spencer's is not seen as “Trendy” and so generally has an older customer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base. This makes a chance of the St Michaels clothing brand have a chance of “dying out” in the future unless they come up with some more modern designs.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They have a huge opportunity to grow even more globally with online and overseas sales souring especially during the Covid-19 Pandemic where a lot of retail outlets had to close the shops for the safety of customers during lockdown periods.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Competition is a huge threat not just to marks and Spencer's but to all retailers in 2020. They are under huge pressure to keep introducing new designs and products at fair prices to keep up with competitors. </a:t>
            </a:r>
            <a:endParaRPr lang="en-GB" sz="1900">
              <a:latin typeface="Calibri" pitchFamily="34"/>
              <a:cs typeface="Times New Roman" pitchFamily="18"/>
            </a:endParaRPr>
          </a:p>
          <a:p>
            <a:pPr marL="471144" lvl="0">
              <a:lnSpc>
                <a:spcPct val="107000"/>
              </a:lnSpc>
              <a:spcAft>
                <a:spcPts val="825"/>
              </a:spcAft>
            </a:pPr>
            <a:r>
              <a:rPr lang="en-GB" sz="1900">
                <a:latin typeface="Times New Roman" pitchFamily="18"/>
                <a:cs typeface="Times New Roman" pitchFamily="18"/>
              </a:rPr>
              <a:t> </a:t>
            </a:r>
            <a:endParaRPr lang="en-GB" sz="1900">
              <a:latin typeface="Calibri"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1C1F8523-C3DC-49D2-8228-6718486BE784}"/>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A42C923-7108-4964-B5D3-F98EF843BDFB}"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7C8601-F08B-4B1A-944B-49412893F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553C92-F50E-4AD8-AE8E-0037DA0F9B1C}"/>
              </a:ext>
            </a:extLst>
          </p:cNvPr>
          <p:cNvSpPr txBox="1">
            <a:spLocks noGrp="1"/>
          </p:cNvSpPr>
          <p:nvPr>
            <p:ph type="body" sz="quarter" idx="1"/>
          </p:nvPr>
        </p:nvSpPr>
        <p:spPr/>
        <p:txBody>
          <a:bodyPr/>
          <a:lstStyle/>
          <a:p>
            <a:pPr marL="471144" lvl="0">
              <a:lnSpc>
                <a:spcPct val="107000"/>
              </a:lnSpc>
            </a:pPr>
            <a:r>
              <a:rPr lang="en-GB" sz="1900">
                <a:latin typeface="Times New Roman" pitchFamily="18"/>
                <a:cs typeface="Times New Roman" pitchFamily="18"/>
              </a:rPr>
              <a:t>There are political factors facing Marks and Spencer's in 2020 and of course the main one is Brexit. The UKs decision to leave the EU will have a huge impact on M&amp;S global operations. They may lose free trade policies with suppliers from Europe forcing their costs of producing to rise.</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M&amp;S being in the retail sector have a huge number of competitors. Budget clothing stores are popping up everywhere making it harder for M&amp;S to keep up and resulting in them having to change their tactics often.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Technology is everywhere. One of the most important factors within a business in 2020. Marks and Spencer's have joined the trend of having a self-checkout making the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					7.</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shopping experience quicker and more convenient for customers as well as the shop its-self needing less staff. Online shopping is huge now especially since the Covid-19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pandemic where several outlets had to close stores in order to comply with local lockdowns.</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Marks and Spencer's keep up with competitors by having a banking and finance section now too offering loans, credit cards and finance.</a:t>
            </a:r>
            <a:endParaRPr lang="en-GB" sz="1900">
              <a:latin typeface="Calibri" pitchFamily="34"/>
              <a:cs typeface="Times New Roman" pitchFamily="18"/>
            </a:endParaRPr>
          </a:p>
          <a:p>
            <a:pPr marL="471144" lvl="0">
              <a:lnSpc>
                <a:spcPct val="107000"/>
              </a:lnSpc>
              <a:spcAft>
                <a:spcPts val="825"/>
              </a:spcAft>
            </a:pPr>
            <a:r>
              <a:rPr lang="en-GB" sz="1900">
                <a:latin typeface="Times New Roman" pitchFamily="18"/>
                <a:cs typeface="Times New Roman" pitchFamily="18"/>
              </a:rPr>
              <a:t> </a:t>
            </a:r>
            <a:endParaRPr lang="en-GB" sz="1900">
              <a:latin typeface="Calibri"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D8040AD5-1024-4742-A4EF-D697F33B5346}"/>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A1B3BF-707A-4229-BC2A-3E6BAC8FCFE2}"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883C1D-6D2C-44CE-8798-083528EC2B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94700A-7BAA-4080-91AF-5EF7049DFBDB}"/>
              </a:ext>
            </a:extLst>
          </p:cNvPr>
          <p:cNvSpPr txBox="1">
            <a:spLocks noGrp="1"/>
          </p:cNvSpPr>
          <p:nvPr>
            <p:ph type="body" sz="quarter" idx="1"/>
          </p:nvPr>
        </p:nvSpPr>
        <p:spPr/>
        <p:txBody>
          <a:bodyPr/>
          <a:lstStyle/>
          <a:p>
            <a:pPr marL="471144" lvl="0">
              <a:lnSpc>
                <a:spcPct val="107000"/>
              </a:lnSpc>
            </a:pPr>
            <a:r>
              <a:rPr lang="en-GB" sz="1900">
                <a:latin typeface="Times New Roman" pitchFamily="18"/>
                <a:cs typeface="Times New Roman" pitchFamily="18"/>
              </a:rPr>
              <a:t>The black M&amp;S logo on the above Bowman’s Strategy clock indicates Marks and Spencer's position, Route 4, the differentiation Strategy. It has been placed there as this strategy Seeks to provide products that doffer from those offered by competitors. An example of this is the “The Premium Range” food range, which is a unique, so called better quality food made from rich ingredients. This has been tailored to customers needs and so people return to buy it over and over again. Key competitors such as Asda, Tesco and Waitrose offer a similar product and so Marks and Spencer's have to update theirs regularly to stay on top of the game. </a:t>
            </a:r>
            <a:endParaRPr lang="en-GB" sz="1900">
              <a:latin typeface="Calibri" pitchFamily="34"/>
              <a:cs typeface="Times New Roman" pitchFamily="18"/>
            </a:endParaRPr>
          </a:p>
          <a:p>
            <a:pPr marL="471144" lvl="0">
              <a:lnSpc>
                <a:spcPct val="107000"/>
              </a:lnSpc>
            </a:pPr>
            <a:r>
              <a:rPr lang="en-GB" sz="1900">
                <a:latin typeface="Times New Roman" pitchFamily="18"/>
                <a:cs typeface="Times New Roman" pitchFamily="18"/>
              </a:rPr>
              <a:t> </a:t>
            </a:r>
            <a:endParaRPr lang="en-GB" sz="1900">
              <a:latin typeface="Calibri" pitchFamily="34"/>
              <a:cs typeface="Times New Roman" pitchFamily="18"/>
            </a:endParaRPr>
          </a:p>
          <a:p>
            <a:pPr marL="471144" lvl="0">
              <a:lnSpc>
                <a:spcPct val="107000"/>
              </a:lnSpc>
              <a:spcAft>
                <a:spcPts val="825"/>
              </a:spcAft>
            </a:pPr>
            <a:r>
              <a:rPr lang="en-GB" sz="1900">
                <a:latin typeface="Times New Roman" pitchFamily="18"/>
                <a:cs typeface="Times New Roman" pitchFamily="18"/>
              </a:rPr>
              <a:t> </a:t>
            </a:r>
            <a:endParaRPr lang="en-GB" sz="1900">
              <a:latin typeface="Calibri" pitchFamily="34"/>
              <a:cs typeface="Times New Roman" pitchFamily="18"/>
            </a:endParaRPr>
          </a:p>
          <a:p>
            <a:pPr lvl="0"/>
            <a:endParaRPr lang="en-GB"/>
          </a:p>
        </p:txBody>
      </p:sp>
      <p:sp>
        <p:nvSpPr>
          <p:cNvPr id="4" name="Slide Number Placeholder 3">
            <a:extLst>
              <a:ext uri="{FF2B5EF4-FFF2-40B4-BE49-F238E27FC236}">
                <a16:creationId xmlns:a16="http://schemas.microsoft.com/office/drawing/2014/main" id="{4909BB44-5F95-4261-A2DC-390B5BCCE503}"/>
              </a:ext>
            </a:extLst>
          </p:cNvPr>
          <p:cNvSpPr txBox="1"/>
          <p:nvPr/>
        </p:nvSpPr>
        <p:spPr>
          <a:xfrm>
            <a:off x="4023085" y="8917420"/>
            <a:ext cx="3077742" cy="471053"/>
          </a:xfrm>
          <a:prstGeom prst="rect">
            <a:avLst/>
          </a:prstGeom>
          <a:noFill/>
          <a:ln cap="flat">
            <a:noFill/>
          </a:ln>
        </p:spPr>
        <p:txBody>
          <a:bodyPr vert="horz" wrap="square" lIns="94228" tIns="47109" rIns="94228" bIns="47109" anchor="b" anchorCtr="0" compatLnSpc="1">
            <a:noAutofit/>
          </a:bodyPr>
          <a:lstStyle/>
          <a:p>
            <a:pPr marL="0" marR="0" lvl="0" indent="0" algn="r" defTabSz="471144"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C1A01F5-F5EF-46F4-AA33-27E589BA9469}" type="slidenum">
              <a:t>9</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D23F4-C93A-4CD3-89B3-146169B9F40A}"/>
              </a:ext>
            </a:extLst>
          </p:cNvPr>
          <p:cNvSpPr txBox="1">
            <a:spLocks noGrp="1"/>
          </p:cNvSpPr>
          <p:nvPr>
            <p:ph type="ctrTitle"/>
          </p:nvPr>
        </p:nvSpPr>
        <p:spPr>
          <a:xfrm>
            <a:off x="2589215" y="2514600"/>
            <a:ext cx="8915400" cy="2262783"/>
          </a:xfrm>
        </p:spPr>
        <p:txBody>
          <a:bodyPr anchor="b"/>
          <a:lstStyle>
            <a:lvl1pPr>
              <a:defRPr sz="5400"/>
            </a:lvl1pPr>
          </a:lstStyle>
          <a:p>
            <a:pPr lvl="0"/>
            <a:r>
              <a:rPr lang="en-US"/>
              <a:t>Click to edit Master title style</a:t>
            </a:r>
          </a:p>
        </p:txBody>
      </p:sp>
      <p:sp>
        <p:nvSpPr>
          <p:cNvPr id="3" name="Subtitle 2">
            <a:extLst>
              <a:ext uri="{FF2B5EF4-FFF2-40B4-BE49-F238E27FC236}">
                <a16:creationId xmlns:a16="http://schemas.microsoft.com/office/drawing/2014/main" id="{5AC731F1-1759-4719-BF68-1D02660B0C47}"/>
              </a:ext>
            </a:extLst>
          </p:cNvPr>
          <p:cNvSpPr txBox="1">
            <a:spLocks noGrp="1"/>
          </p:cNvSpPr>
          <p:nvPr>
            <p:ph type="subTitle" idx="1"/>
          </p:nvPr>
        </p:nvSpPr>
        <p:spPr>
          <a:xfrm>
            <a:off x="2589215" y="4777383"/>
            <a:ext cx="8915400" cy="1126284"/>
          </a:xfrm>
        </p:spPr>
        <p:txBody>
          <a:bodyPr/>
          <a:lstStyle>
            <a:lvl1pPr marL="0" indent="0">
              <a:buNone/>
              <a:defRPr>
                <a:solidFill>
                  <a:srgbClr val="595959"/>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20312D5B-C7B9-4CE8-AEB2-7649D3A5D826}"/>
              </a:ext>
            </a:extLst>
          </p:cNvPr>
          <p:cNvSpPr txBox="1">
            <a:spLocks noGrp="1"/>
          </p:cNvSpPr>
          <p:nvPr>
            <p:ph type="dt" sz="half" idx="7"/>
          </p:nvPr>
        </p:nvSpPr>
        <p:spPr/>
        <p:txBody>
          <a:bodyPr/>
          <a:lstStyle>
            <a:lvl1pPr>
              <a:defRPr/>
            </a:lvl1pPr>
          </a:lstStyle>
          <a:p>
            <a:pPr lvl="0"/>
            <a:fld id="{216A5D7F-1CB5-4B9E-BD13-701C0C791C38}" type="datetime1">
              <a:rPr lang="en-GB"/>
              <a:pPr lvl="0"/>
              <a:t>25/10/2020</a:t>
            </a:fld>
            <a:endParaRPr lang="en-GB"/>
          </a:p>
        </p:txBody>
      </p:sp>
      <p:sp>
        <p:nvSpPr>
          <p:cNvPr id="5" name="Footer Placeholder 4">
            <a:extLst>
              <a:ext uri="{FF2B5EF4-FFF2-40B4-BE49-F238E27FC236}">
                <a16:creationId xmlns:a16="http://schemas.microsoft.com/office/drawing/2014/main" id="{A3063F0D-5553-4230-8F0F-D4B6BD49587A}"/>
              </a:ext>
            </a:extLst>
          </p:cNvPr>
          <p:cNvSpPr txBox="1">
            <a:spLocks noGrp="1"/>
          </p:cNvSpPr>
          <p:nvPr>
            <p:ph type="ftr" sz="quarter" idx="9"/>
          </p:nvPr>
        </p:nvSpPr>
        <p:spPr/>
        <p:txBody>
          <a:bodyPr/>
          <a:lstStyle>
            <a:lvl1pPr>
              <a:defRPr/>
            </a:lvl1pPr>
          </a:lstStyle>
          <a:p>
            <a:pPr lvl="0"/>
            <a:endParaRPr lang="en-GB"/>
          </a:p>
        </p:txBody>
      </p:sp>
      <p:sp>
        <p:nvSpPr>
          <p:cNvPr id="6" name="Freeform 6">
            <a:extLst>
              <a:ext uri="{FF2B5EF4-FFF2-40B4-BE49-F238E27FC236}">
                <a16:creationId xmlns:a16="http://schemas.microsoft.com/office/drawing/2014/main" id="{F6891047-0BB4-4335-AF75-1B1DE92AFA4D}"/>
              </a:ext>
            </a:extLst>
          </p:cNvPr>
          <p:cNvSpPr/>
          <p:nvPr/>
        </p:nvSpPr>
        <p:spPr>
          <a:xfrm>
            <a:off x="0" y="4323813"/>
            <a:ext cx="1744647" cy="778593"/>
          </a:xfrm>
          <a:custGeom>
            <a:avLst/>
            <a:gdLst>
              <a:gd name="f0" fmla="val w"/>
              <a:gd name="f1" fmla="val h"/>
              <a:gd name="f2" fmla="val 0"/>
              <a:gd name="f3" fmla="val 372"/>
              <a:gd name="f4" fmla="val 166"/>
              <a:gd name="f5" fmla="val 287"/>
              <a:gd name="f6" fmla="val 290"/>
              <a:gd name="f7" fmla="val 292"/>
              <a:gd name="f8" fmla="val 165"/>
              <a:gd name="f9" fmla="val 293"/>
              <a:gd name="f10" fmla="val 164"/>
              <a:gd name="f11" fmla="val 163"/>
              <a:gd name="f12" fmla="val 294"/>
              <a:gd name="f13" fmla="val 370"/>
              <a:gd name="f14" fmla="val 87"/>
              <a:gd name="f15" fmla="val 85"/>
              <a:gd name="f16" fmla="val 81"/>
              <a:gd name="f17" fmla="val 78"/>
              <a:gd name="f18" fmla="val 3"/>
              <a:gd name="f19" fmla="val 2"/>
              <a:gd name="f20" fmla="val 1"/>
              <a:gd name="f21" fmla="*/ f0 1 372"/>
              <a:gd name="f22" fmla="*/ f1 1 166"/>
              <a:gd name="f23" fmla="+- f4 0 f2"/>
              <a:gd name="f24" fmla="+- f3 0 f2"/>
              <a:gd name="f25" fmla="*/ f24 1 372"/>
              <a:gd name="f26" fmla="*/ f23 1 166"/>
              <a:gd name="f27" fmla="*/ 0 1 f25"/>
              <a:gd name="f28" fmla="*/ f3 1 f25"/>
              <a:gd name="f29" fmla="*/ 0 1 f26"/>
              <a:gd name="f30" fmla="*/ f4 1 f26"/>
              <a:gd name="f31" fmla="*/ f27 f21 1"/>
              <a:gd name="f32" fmla="*/ f28 f21 1"/>
              <a:gd name="f33" fmla="*/ f30 f22 1"/>
              <a:gd name="f34" fmla="*/ f29 f22 1"/>
            </a:gdLst>
            <a:ahLst/>
            <a:cxnLst>
              <a:cxn ang="3cd4">
                <a:pos x="hc" y="t"/>
              </a:cxn>
              <a:cxn ang="0">
                <a:pos x="r" y="vc"/>
              </a:cxn>
              <a:cxn ang="cd4">
                <a:pos x="hc" y="b"/>
              </a:cxn>
              <a:cxn ang="cd2">
                <a:pos x="l" y="vc"/>
              </a:cxn>
            </a:cxnLst>
            <a:rect l="f31" t="f34" r="f32" b="f33"/>
            <a:pathLst>
              <a:path w="372" h="166">
                <a:moveTo>
                  <a:pt x="f5" y="f4"/>
                </a:moveTo>
                <a:cubicBezTo>
                  <a:pt x="f6" y="f4"/>
                  <a:pt x="f7" y="f8"/>
                  <a:pt x="f9" y="f10"/>
                </a:cubicBezTo>
                <a:cubicBezTo>
                  <a:pt x="f9" y="f11"/>
                  <a:pt x="f12" y="f11"/>
                  <a:pt x="f12" y="f11"/>
                </a:cubicBezTo>
                <a:cubicBezTo>
                  <a:pt x="f13" y="f14"/>
                  <a:pt x="f13" y="f14"/>
                  <a:pt x="f13" y="f14"/>
                </a:cubicBezTo>
                <a:cubicBezTo>
                  <a:pt x="f3" y="f15"/>
                  <a:pt x="f3" y="f16"/>
                  <a:pt x="f13" y="f17"/>
                </a:cubicBezTo>
                <a:cubicBezTo>
                  <a:pt x="f12" y="f18"/>
                  <a:pt x="f12" y="f18"/>
                  <a:pt x="f12" y="f18"/>
                </a:cubicBezTo>
                <a:cubicBezTo>
                  <a:pt x="f12" y="f19"/>
                  <a:pt x="f9" y="f19"/>
                  <a:pt x="f9" y="f19"/>
                </a:cubicBezTo>
                <a:cubicBezTo>
                  <a:pt x="f7" y="f20"/>
                  <a:pt x="f6" y="f2"/>
                  <a:pt x="f5" y="f2"/>
                </a:cubicBezTo>
                <a:cubicBezTo>
                  <a:pt x="f2" y="f2"/>
                  <a:pt x="f2" y="f2"/>
                  <a:pt x="f2" y="f2"/>
                </a:cubicBezTo>
                <a:cubicBezTo>
                  <a:pt x="f2" y="f4"/>
                  <a:pt x="f2" y="f4"/>
                  <a:pt x="f2" y="f4"/>
                </a:cubicBezTo>
                <a:lnTo>
                  <a:pt x="f5" y="f4"/>
                </a:ln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903A4B5A-DF97-4E60-8B16-2A695420A384}"/>
              </a:ext>
            </a:extLst>
          </p:cNvPr>
          <p:cNvSpPr txBox="1">
            <a:spLocks noGrp="1"/>
          </p:cNvSpPr>
          <p:nvPr>
            <p:ph type="sldNum" sz="quarter" idx="8"/>
          </p:nvPr>
        </p:nvSpPr>
        <p:spPr>
          <a:xfrm>
            <a:off x="531815" y="4529544"/>
            <a:ext cx="779763" cy="365129"/>
          </a:xfrm>
        </p:spPr>
        <p:txBody>
          <a:bodyPr/>
          <a:lstStyle>
            <a:lvl1pPr>
              <a:defRPr/>
            </a:lvl1pPr>
          </a:lstStyle>
          <a:p>
            <a:pPr lvl="0"/>
            <a:fld id="{4F1BDF65-0E6F-4F19-8BA3-D39DC6C42ADB}" type="slidenum">
              <a:t>‹#›</a:t>
            </a:fld>
            <a:endParaRPr lang="en-GB"/>
          </a:p>
        </p:txBody>
      </p:sp>
    </p:spTree>
    <p:extLst>
      <p:ext uri="{BB962C8B-B14F-4D97-AF65-F5344CB8AC3E}">
        <p14:creationId xmlns:p14="http://schemas.microsoft.com/office/powerpoint/2010/main" val="1233536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E3203-5F12-4FD1-8CB5-E50E849972E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CAEAB920-811D-4819-AF8C-EB4DBF926B38}"/>
              </a:ext>
            </a:extLst>
          </p:cNvPr>
          <p:cNvSpPr txBox="1">
            <a:spLocks noGrp="1"/>
          </p:cNvSpPr>
          <p:nvPr>
            <p:ph idx="1"/>
          </p:nvPr>
        </p:nvSpPr>
        <p:spPr>
          <a:xfrm>
            <a:off x="2589215" y="2133596"/>
            <a:ext cx="8915400"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1BF669-1ECD-4624-94B9-EC657C3BE02C}"/>
              </a:ext>
            </a:extLst>
          </p:cNvPr>
          <p:cNvSpPr txBox="1">
            <a:spLocks noGrp="1"/>
          </p:cNvSpPr>
          <p:nvPr>
            <p:ph type="dt" sz="half" idx="7"/>
          </p:nvPr>
        </p:nvSpPr>
        <p:spPr/>
        <p:txBody>
          <a:bodyPr/>
          <a:lstStyle>
            <a:lvl1pPr>
              <a:defRPr/>
            </a:lvl1pPr>
          </a:lstStyle>
          <a:p>
            <a:pPr lvl="0"/>
            <a:fld id="{180399BA-2EA9-467A-A142-869EB2EC347F}" type="datetime1">
              <a:rPr lang="en-GB"/>
              <a:pPr lvl="0"/>
              <a:t>25/10/2020</a:t>
            </a:fld>
            <a:endParaRPr lang="en-GB"/>
          </a:p>
        </p:txBody>
      </p:sp>
      <p:sp>
        <p:nvSpPr>
          <p:cNvPr id="5" name="Footer Placeholder 4">
            <a:extLst>
              <a:ext uri="{FF2B5EF4-FFF2-40B4-BE49-F238E27FC236}">
                <a16:creationId xmlns:a16="http://schemas.microsoft.com/office/drawing/2014/main" id="{4AF21C7B-965B-4143-97A0-DB00B79784BC}"/>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01C1F769-6CF4-4D7F-90F6-3EABCC66173B}"/>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8B33A65A-B799-4496-86C9-1AD8B0C5FD5C}"/>
              </a:ext>
            </a:extLst>
          </p:cNvPr>
          <p:cNvSpPr txBox="1">
            <a:spLocks noGrp="1"/>
          </p:cNvSpPr>
          <p:nvPr>
            <p:ph type="sldNum" sz="quarter" idx="8"/>
          </p:nvPr>
        </p:nvSpPr>
        <p:spPr/>
        <p:txBody>
          <a:bodyPr/>
          <a:lstStyle>
            <a:lvl1pPr>
              <a:defRPr/>
            </a:lvl1pPr>
          </a:lstStyle>
          <a:p>
            <a:pPr lvl="0"/>
            <a:fld id="{B7CA14CA-8DD9-4B2D-8F5C-0589D34B5D9B}" type="slidenum">
              <a:t>‹#›</a:t>
            </a:fld>
            <a:endParaRPr lang="en-GB"/>
          </a:p>
        </p:txBody>
      </p:sp>
    </p:spTree>
    <p:extLst>
      <p:ext uri="{BB962C8B-B14F-4D97-AF65-F5344CB8AC3E}">
        <p14:creationId xmlns:p14="http://schemas.microsoft.com/office/powerpoint/2010/main" val="3474670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EF423-E769-45F7-8C8B-936394538979}"/>
              </a:ext>
            </a:extLst>
          </p:cNvPr>
          <p:cNvSpPr txBox="1">
            <a:spLocks noGrp="1"/>
          </p:cNvSpPr>
          <p:nvPr>
            <p:ph type="title"/>
          </p:nvPr>
        </p:nvSpPr>
        <p:spPr>
          <a:xfrm>
            <a:off x="2589215" y="2058753"/>
            <a:ext cx="8915400" cy="1468800"/>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867A9185-67CE-4083-AA9F-490864ECD1A4}"/>
              </a:ext>
            </a:extLst>
          </p:cNvPr>
          <p:cNvSpPr txBox="1">
            <a:spLocks noGrp="1"/>
          </p:cNvSpPr>
          <p:nvPr>
            <p:ph type="body" idx="1"/>
          </p:nvPr>
        </p:nvSpPr>
        <p:spPr>
          <a:xfrm>
            <a:off x="2589215" y="3530132"/>
            <a:ext cx="8915400" cy="860395"/>
          </a:xfrm>
        </p:spPr>
        <p:txBody>
          <a:bodyPr/>
          <a:lstStyle>
            <a:lvl1pPr marL="0" indent="0">
              <a:buNone/>
              <a:defRPr sz="2000">
                <a:solidFill>
                  <a:srgbClr val="59595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DE72C7AF-09C5-45F8-8CAA-7649CD4685AF}"/>
              </a:ext>
            </a:extLst>
          </p:cNvPr>
          <p:cNvSpPr txBox="1">
            <a:spLocks noGrp="1"/>
          </p:cNvSpPr>
          <p:nvPr>
            <p:ph type="dt" sz="half" idx="7"/>
          </p:nvPr>
        </p:nvSpPr>
        <p:spPr/>
        <p:txBody>
          <a:bodyPr/>
          <a:lstStyle>
            <a:lvl1pPr>
              <a:defRPr/>
            </a:lvl1pPr>
          </a:lstStyle>
          <a:p>
            <a:pPr lvl="0"/>
            <a:fld id="{F1372F57-54EF-41E3-AB9C-6BE0ED5A13B2}" type="datetime1">
              <a:rPr lang="en-GB"/>
              <a:pPr lvl="0"/>
              <a:t>25/10/2020</a:t>
            </a:fld>
            <a:endParaRPr lang="en-GB"/>
          </a:p>
        </p:txBody>
      </p:sp>
      <p:sp>
        <p:nvSpPr>
          <p:cNvPr id="5" name="Footer Placeholder 4">
            <a:extLst>
              <a:ext uri="{FF2B5EF4-FFF2-40B4-BE49-F238E27FC236}">
                <a16:creationId xmlns:a16="http://schemas.microsoft.com/office/drawing/2014/main" id="{E0A530C0-2EF3-438C-BA04-C7D3FAEE7F2C}"/>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E18AEEF9-1CFF-45C0-ABB1-F2E2F0B5BB55}"/>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C45BDB88-C479-495D-B984-F86058F5BB57}"/>
              </a:ext>
            </a:extLst>
          </p:cNvPr>
          <p:cNvSpPr txBox="1">
            <a:spLocks noGrp="1"/>
          </p:cNvSpPr>
          <p:nvPr>
            <p:ph type="sldNum" sz="quarter" idx="8"/>
          </p:nvPr>
        </p:nvSpPr>
        <p:spPr>
          <a:xfrm>
            <a:off x="531815" y="3244135"/>
            <a:ext cx="779763" cy="365129"/>
          </a:xfrm>
        </p:spPr>
        <p:txBody>
          <a:bodyPr/>
          <a:lstStyle>
            <a:lvl1pPr>
              <a:defRPr/>
            </a:lvl1pPr>
          </a:lstStyle>
          <a:p>
            <a:pPr lvl="0"/>
            <a:fld id="{0AFA8483-9AC7-4575-92CD-5DB0EE8A9DB9}" type="slidenum">
              <a:t>‹#›</a:t>
            </a:fld>
            <a:endParaRPr lang="en-GB"/>
          </a:p>
        </p:txBody>
      </p:sp>
    </p:spTree>
    <p:extLst>
      <p:ext uri="{BB962C8B-B14F-4D97-AF65-F5344CB8AC3E}">
        <p14:creationId xmlns:p14="http://schemas.microsoft.com/office/powerpoint/2010/main" val="381175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9B066FD2-1352-47F1-A42D-717525E26922}"/>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EEE82AF2-1DC5-4BA8-9495-D69C74542FF8}"/>
              </a:ext>
            </a:extLst>
          </p:cNvPr>
          <p:cNvSpPr txBox="1">
            <a:spLocks noGrp="1"/>
          </p:cNvSpPr>
          <p:nvPr>
            <p:ph idx="1"/>
          </p:nvPr>
        </p:nvSpPr>
        <p:spPr>
          <a:xfrm>
            <a:off x="2589215" y="2133596"/>
            <a:ext cx="4313864"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93524A2-62C4-4CD7-99CD-E90B3E13EFBC}"/>
              </a:ext>
            </a:extLst>
          </p:cNvPr>
          <p:cNvSpPr txBox="1">
            <a:spLocks noGrp="1"/>
          </p:cNvSpPr>
          <p:nvPr>
            <p:ph idx="2"/>
          </p:nvPr>
        </p:nvSpPr>
        <p:spPr>
          <a:xfrm>
            <a:off x="7190750" y="2126217"/>
            <a:ext cx="4313864" cy="37776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A72E18-1F5D-4602-ABCB-53C1225EAADA}"/>
              </a:ext>
            </a:extLst>
          </p:cNvPr>
          <p:cNvSpPr txBox="1">
            <a:spLocks noGrp="1"/>
          </p:cNvSpPr>
          <p:nvPr>
            <p:ph type="dt" sz="half" idx="7"/>
          </p:nvPr>
        </p:nvSpPr>
        <p:spPr/>
        <p:txBody>
          <a:bodyPr/>
          <a:lstStyle>
            <a:lvl1pPr>
              <a:defRPr/>
            </a:lvl1pPr>
          </a:lstStyle>
          <a:p>
            <a:pPr lvl="0"/>
            <a:fld id="{24E3D192-6E9E-4BC2-A1A1-BE708FFDDC13}" type="datetime1">
              <a:rPr lang="en-GB"/>
              <a:pPr lvl="0"/>
              <a:t>25/10/2020</a:t>
            </a:fld>
            <a:endParaRPr lang="en-GB"/>
          </a:p>
        </p:txBody>
      </p:sp>
      <p:sp>
        <p:nvSpPr>
          <p:cNvPr id="6" name="Footer Placeholder 5">
            <a:extLst>
              <a:ext uri="{FF2B5EF4-FFF2-40B4-BE49-F238E27FC236}">
                <a16:creationId xmlns:a16="http://schemas.microsoft.com/office/drawing/2014/main" id="{ED5BFF80-7A11-4B0E-BC0B-3A81CE90FB5E}"/>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F14D1740-A4F5-423E-8201-4D79B5E33B5C}"/>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5">
            <a:extLst>
              <a:ext uri="{FF2B5EF4-FFF2-40B4-BE49-F238E27FC236}">
                <a16:creationId xmlns:a16="http://schemas.microsoft.com/office/drawing/2014/main" id="{95AE8746-A1C5-4F28-8CB6-FE0E8081BEAA}"/>
              </a:ext>
            </a:extLst>
          </p:cNvPr>
          <p:cNvSpPr txBox="1">
            <a:spLocks noGrp="1"/>
          </p:cNvSpPr>
          <p:nvPr>
            <p:ph type="sldNum" sz="quarter" idx="8"/>
          </p:nvPr>
        </p:nvSpPr>
        <p:spPr/>
        <p:txBody>
          <a:bodyPr/>
          <a:lstStyle>
            <a:lvl1pPr>
              <a:defRPr/>
            </a:lvl1pPr>
          </a:lstStyle>
          <a:p>
            <a:pPr lvl="0"/>
            <a:fld id="{B6747096-85EE-4787-88CE-2F4F9EDE4627}" type="slidenum">
              <a:t>‹#›</a:t>
            </a:fld>
            <a:endParaRPr lang="en-GB"/>
          </a:p>
        </p:txBody>
      </p:sp>
    </p:spTree>
    <p:extLst>
      <p:ext uri="{BB962C8B-B14F-4D97-AF65-F5344CB8AC3E}">
        <p14:creationId xmlns:p14="http://schemas.microsoft.com/office/powerpoint/2010/main" val="3102820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9">
            <a:extLst>
              <a:ext uri="{FF2B5EF4-FFF2-40B4-BE49-F238E27FC236}">
                <a16:creationId xmlns:a16="http://schemas.microsoft.com/office/drawing/2014/main" id="{4287762E-0FDF-4986-A2D7-C35B65B44C85}"/>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956D41C0-0C91-4F46-A5BA-8A52722099F9}"/>
              </a:ext>
            </a:extLst>
          </p:cNvPr>
          <p:cNvSpPr txBox="1">
            <a:spLocks noGrp="1"/>
          </p:cNvSpPr>
          <p:nvPr>
            <p:ph type="body" idx="1"/>
          </p:nvPr>
        </p:nvSpPr>
        <p:spPr>
          <a:xfrm>
            <a:off x="2939375" y="1972699"/>
            <a:ext cx="3992727"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14B971DB-2565-41B2-9BC0-819032C06818}"/>
              </a:ext>
            </a:extLst>
          </p:cNvPr>
          <p:cNvSpPr txBox="1">
            <a:spLocks noGrp="1"/>
          </p:cNvSpPr>
          <p:nvPr>
            <p:ph idx="2"/>
          </p:nvPr>
        </p:nvSpPr>
        <p:spPr>
          <a:xfrm>
            <a:off x="2589215" y="2548963"/>
            <a:ext cx="4342897" cy="3354055"/>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9601799-12E7-4E31-B1CE-3510CC357781}"/>
              </a:ext>
            </a:extLst>
          </p:cNvPr>
          <p:cNvSpPr txBox="1">
            <a:spLocks noGrp="1"/>
          </p:cNvSpPr>
          <p:nvPr>
            <p:ph type="body" idx="3"/>
          </p:nvPr>
        </p:nvSpPr>
        <p:spPr>
          <a:xfrm>
            <a:off x="7506629" y="1969471"/>
            <a:ext cx="399900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7BCF035F-36F7-4123-839B-11AFA07DC0AE}"/>
              </a:ext>
            </a:extLst>
          </p:cNvPr>
          <p:cNvSpPr txBox="1">
            <a:spLocks noGrp="1"/>
          </p:cNvSpPr>
          <p:nvPr>
            <p:ph idx="4"/>
          </p:nvPr>
        </p:nvSpPr>
        <p:spPr>
          <a:xfrm>
            <a:off x="7166957" y="2545735"/>
            <a:ext cx="4338672" cy="3354055"/>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65CEC28-42F5-43C8-BDAE-7A680CDD8689}"/>
              </a:ext>
            </a:extLst>
          </p:cNvPr>
          <p:cNvSpPr txBox="1">
            <a:spLocks noGrp="1"/>
          </p:cNvSpPr>
          <p:nvPr>
            <p:ph type="dt" sz="half" idx="7"/>
          </p:nvPr>
        </p:nvSpPr>
        <p:spPr/>
        <p:txBody>
          <a:bodyPr/>
          <a:lstStyle>
            <a:lvl1pPr>
              <a:defRPr/>
            </a:lvl1pPr>
          </a:lstStyle>
          <a:p>
            <a:pPr lvl="0"/>
            <a:fld id="{78DC78DA-F80E-4A5A-B043-AD94E710E7BE}" type="datetime1">
              <a:rPr lang="en-GB"/>
              <a:pPr lvl="0"/>
              <a:t>25/10/2020</a:t>
            </a:fld>
            <a:endParaRPr lang="en-GB"/>
          </a:p>
        </p:txBody>
      </p:sp>
      <p:sp>
        <p:nvSpPr>
          <p:cNvPr id="8" name="Footer Placeholder 7">
            <a:extLst>
              <a:ext uri="{FF2B5EF4-FFF2-40B4-BE49-F238E27FC236}">
                <a16:creationId xmlns:a16="http://schemas.microsoft.com/office/drawing/2014/main" id="{C3A3D2C4-1901-4CE9-9A17-7FA5653ECB98}"/>
              </a:ext>
            </a:extLst>
          </p:cNvPr>
          <p:cNvSpPr txBox="1">
            <a:spLocks noGrp="1"/>
          </p:cNvSpPr>
          <p:nvPr>
            <p:ph type="ftr" sz="quarter" idx="9"/>
          </p:nvPr>
        </p:nvSpPr>
        <p:spPr/>
        <p:txBody>
          <a:bodyPr/>
          <a:lstStyle>
            <a:lvl1pPr>
              <a:defRPr/>
            </a:lvl1pPr>
          </a:lstStyle>
          <a:p>
            <a:pPr lvl="0"/>
            <a:endParaRPr lang="en-GB"/>
          </a:p>
        </p:txBody>
      </p:sp>
      <p:sp>
        <p:nvSpPr>
          <p:cNvPr id="9" name="Freeform 11">
            <a:extLst>
              <a:ext uri="{FF2B5EF4-FFF2-40B4-BE49-F238E27FC236}">
                <a16:creationId xmlns:a16="http://schemas.microsoft.com/office/drawing/2014/main" id="{93EC5248-507B-4957-9FF9-20C2EAA6EC80}"/>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Slide Number Placeholder 5">
            <a:extLst>
              <a:ext uri="{FF2B5EF4-FFF2-40B4-BE49-F238E27FC236}">
                <a16:creationId xmlns:a16="http://schemas.microsoft.com/office/drawing/2014/main" id="{A5E825FF-69E2-43A2-B95E-6A48C7B88650}"/>
              </a:ext>
            </a:extLst>
          </p:cNvPr>
          <p:cNvSpPr txBox="1">
            <a:spLocks noGrp="1"/>
          </p:cNvSpPr>
          <p:nvPr>
            <p:ph type="sldNum" sz="quarter" idx="8"/>
          </p:nvPr>
        </p:nvSpPr>
        <p:spPr/>
        <p:txBody>
          <a:bodyPr/>
          <a:lstStyle>
            <a:lvl1pPr>
              <a:defRPr/>
            </a:lvl1pPr>
          </a:lstStyle>
          <a:p>
            <a:pPr lvl="0"/>
            <a:fld id="{285A567F-6137-4E72-9BF4-B8EAC5334341}" type="slidenum">
              <a:t>‹#›</a:t>
            </a:fld>
            <a:endParaRPr lang="en-GB"/>
          </a:p>
        </p:txBody>
      </p:sp>
    </p:spTree>
    <p:extLst>
      <p:ext uri="{BB962C8B-B14F-4D97-AF65-F5344CB8AC3E}">
        <p14:creationId xmlns:p14="http://schemas.microsoft.com/office/powerpoint/2010/main" val="3281371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5A08-B10C-40FD-B9F4-77866D0DF403}"/>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3AB0D492-59C1-47DA-94F8-8543CEA4A109}"/>
              </a:ext>
            </a:extLst>
          </p:cNvPr>
          <p:cNvSpPr txBox="1">
            <a:spLocks noGrp="1"/>
          </p:cNvSpPr>
          <p:nvPr>
            <p:ph type="dt" sz="half" idx="7"/>
          </p:nvPr>
        </p:nvSpPr>
        <p:spPr/>
        <p:txBody>
          <a:bodyPr/>
          <a:lstStyle>
            <a:lvl1pPr>
              <a:defRPr/>
            </a:lvl1pPr>
          </a:lstStyle>
          <a:p>
            <a:pPr lvl="0"/>
            <a:fld id="{D240B8E9-CAA3-430E-A2EF-FE81E9BA9A91}" type="datetime1">
              <a:rPr lang="en-GB"/>
              <a:pPr lvl="0"/>
              <a:t>25/10/2020</a:t>
            </a:fld>
            <a:endParaRPr lang="en-GB"/>
          </a:p>
        </p:txBody>
      </p:sp>
      <p:sp>
        <p:nvSpPr>
          <p:cNvPr id="4" name="Footer Placeholder 3">
            <a:extLst>
              <a:ext uri="{FF2B5EF4-FFF2-40B4-BE49-F238E27FC236}">
                <a16:creationId xmlns:a16="http://schemas.microsoft.com/office/drawing/2014/main" id="{CEDB3BB1-922B-49D4-902F-E847AC3528BD}"/>
              </a:ext>
            </a:extLst>
          </p:cNvPr>
          <p:cNvSpPr txBox="1">
            <a:spLocks noGrp="1"/>
          </p:cNvSpPr>
          <p:nvPr>
            <p:ph type="ftr" sz="quarter" idx="9"/>
          </p:nvPr>
        </p:nvSpPr>
        <p:spPr/>
        <p:txBody>
          <a:bodyPr/>
          <a:lstStyle>
            <a:lvl1pPr>
              <a:defRPr/>
            </a:lvl1pPr>
          </a:lstStyle>
          <a:p>
            <a:pPr lvl="0"/>
            <a:endParaRPr lang="en-GB"/>
          </a:p>
        </p:txBody>
      </p:sp>
      <p:sp>
        <p:nvSpPr>
          <p:cNvPr id="5" name="Freeform 11">
            <a:extLst>
              <a:ext uri="{FF2B5EF4-FFF2-40B4-BE49-F238E27FC236}">
                <a16:creationId xmlns:a16="http://schemas.microsoft.com/office/drawing/2014/main" id="{B153BA6E-48F7-4A4B-AE7D-AFEED2206159}"/>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Slide Number Placeholder 4">
            <a:extLst>
              <a:ext uri="{FF2B5EF4-FFF2-40B4-BE49-F238E27FC236}">
                <a16:creationId xmlns:a16="http://schemas.microsoft.com/office/drawing/2014/main" id="{24821AA6-D704-46C8-B82D-0F13D6BBC6C8}"/>
              </a:ext>
            </a:extLst>
          </p:cNvPr>
          <p:cNvSpPr txBox="1">
            <a:spLocks noGrp="1"/>
          </p:cNvSpPr>
          <p:nvPr>
            <p:ph type="sldNum" sz="quarter" idx="8"/>
          </p:nvPr>
        </p:nvSpPr>
        <p:spPr/>
        <p:txBody>
          <a:bodyPr/>
          <a:lstStyle>
            <a:lvl1pPr>
              <a:defRPr/>
            </a:lvl1pPr>
          </a:lstStyle>
          <a:p>
            <a:pPr lvl="0"/>
            <a:fld id="{DE92355B-80A5-4994-A728-B2F92CC05019}" type="slidenum">
              <a:t>‹#›</a:t>
            </a:fld>
            <a:endParaRPr lang="en-GB"/>
          </a:p>
        </p:txBody>
      </p:sp>
    </p:spTree>
    <p:extLst>
      <p:ext uri="{BB962C8B-B14F-4D97-AF65-F5344CB8AC3E}">
        <p14:creationId xmlns:p14="http://schemas.microsoft.com/office/powerpoint/2010/main" val="2776523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2FB244-C781-4319-88DF-B91D9CDA824B}"/>
              </a:ext>
            </a:extLst>
          </p:cNvPr>
          <p:cNvSpPr txBox="1">
            <a:spLocks noGrp="1"/>
          </p:cNvSpPr>
          <p:nvPr>
            <p:ph type="dt" sz="half" idx="7"/>
          </p:nvPr>
        </p:nvSpPr>
        <p:spPr/>
        <p:txBody>
          <a:bodyPr/>
          <a:lstStyle>
            <a:lvl1pPr>
              <a:defRPr/>
            </a:lvl1pPr>
          </a:lstStyle>
          <a:p>
            <a:pPr lvl="0"/>
            <a:fld id="{D912C25C-DA8E-4F33-903A-50414597E5DB}" type="datetime1">
              <a:rPr lang="en-GB"/>
              <a:pPr lvl="0"/>
              <a:t>25/10/2020</a:t>
            </a:fld>
            <a:endParaRPr lang="en-GB"/>
          </a:p>
        </p:txBody>
      </p:sp>
      <p:sp>
        <p:nvSpPr>
          <p:cNvPr id="3" name="Footer Placeholder 2">
            <a:extLst>
              <a:ext uri="{FF2B5EF4-FFF2-40B4-BE49-F238E27FC236}">
                <a16:creationId xmlns:a16="http://schemas.microsoft.com/office/drawing/2014/main" id="{FF2CB71E-ED4E-4125-9A26-E3368C718073}"/>
              </a:ext>
            </a:extLst>
          </p:cNvPr>
          <p:cNvSpPr txBox="1">
            <a:spLocks noGrp="1"/>
          </p:cNvSpPr>
          <p:nvPr>
            <p:ph type="ftr" sz="quarter" idx="9"/>
          </p:nvPr>
        </p:nvSpPr>
        <p:spPr/>
        <p:txBody>
          <a:bodyPr/>
          <a:lstStyle>
            <a:lvl1pPr>
              <a:defRPr/>
            </a:lvl1pPr>
          </a:lstStyle>
          <a:p>
            <a:pPr lvl="0"/>
            <a:endParaRPr lang="en-GB"/>
          </a:p>
        </p:txBody>
      </p:sp>
      <p:sp>
        <p:nvSpPr>
          <p:cNvPr id="4" name="Freeform 11">
            <a:extLst>
              <a:ext uri="{FF2B5EF4-FFF2-40B4-BE49-F238E27FC236}">
                <a16:creationId xmlns:a16="http://schemas.microsoft.com/office/drawing/2014/main" id="{0B05C94A-8893-4969-A1B8-A17B117892F3}"/>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Slide Number Placeholder 3">
            <a:extLst>
              <a:ext uri="{FF2B5EF4-FFF2-40B4-BE49-F238E27FC236}">
                <a16:creationId xmlns:a16="http://schemas.microsoft.com/office/drawing/2014/main" id="{C96FAD5D-403E-4757-A6BD-1BA94D8433B2}"/>
              </a:ext>
            </a:extLst>
          </p:cNvPr>
          <p:cNvSpPr txBox="1">
            <a:spLocks noGrp="1"/>
          </p:cNvSpPr>
          <p:nvPr>
            <p:ph type="sldNum" sz="quarter" idx="8"/>
          </p:nvPr>
        </p:nvSpPr>
        <p:spPr/>
        <p:txBody>
          <a:bodyPr/>
          <a:lstStyle>
            <a:lvl1pPr>
              <a:defRPr/>
            </a:lvl1pPr>
          </a:lstStyle>
          <a:p>
            <a:pPr lvl="0"/>
            <a:fld id="{7B10B094-F2DF-4360-9C41-4861BE9E309E}" type="slidenum">
              <a:t>‹#›</a:t>
            </a:fld>
            <a:endParaRPr lang="en-GB"/>
          </a:p>
        </p:txBody>
      </p:sp>
    </p:spTree>
    <p:extLst>
      <p:ext uri="{BB962C8B-B14F-4D97-AF65-F5344CB8AC3E}">
        <p14:creationId xmlns:p14="http://schemas.microsoft.com/office/powerpoint/2010/main" val="3202348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F5BC0-21A6-4248-A00C-66FA4DA0DADB}"/>
              </a:ext>
            </a:extLst>
          </p:cNvPr>
          <p:cNvSpPr txBox="1">
            <a:spLocks noGrp="1"/>
          </p:cNvSpPr>
          <p:nvPr>
            <p:ph type="title"/>
          </p:nvPr>
        </p:nvSpPr>
        <p:spPr>
          <a:xfrm>
            <a:off x="2589215" y="446090"/>
            <a:ext cx="3505196" cy="976314"/>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F49DB177-8739-4DC3-B082-AB772A0E3EBC}"/>
              </a:ext>
            </a:extLst>
          </p:cNvPr>
          <p:cNvSpPr txBox="1">
            <a:spLocks noGrp="1"/>
          </p:cNvSpPr>
          <p:nvPr>
            <p:ph idx="1"/>
          </p:nvPr>
        </p:nvSpPr>
        <p:spPr>
          <a:xfrm>
            <a:off x="6323011" y="446090"/>
            <a:ext cx="5181603" cy="5414967"/>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70F58BF-8CEF-456D-BDD5-4E86AF413A7D}"/>
              </a:ext>
            </a:extLst>
          </p:cNvPr>
          <p:cNvSpPr txBox="1">
            <a:spLocks noGrp="1"/>
          </p:cNvSpPr>
          <p:nvPr>
            <p:ph type="body" idx="2"/>
          </p:nvPr>
        </p:nvSpPr>
        <p:spPr>
          <a:xfrm>
            <a:off x="2589215" y="1598608"/>
            <a:ext cx="3505196" cy="4262439"/>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6BD43440-93EB-4882-8B19-5580C42099B5}"/>
              </a:ext>
            </a:extLst>
          </p:cNvPr>
          <p:cNvSpPr txBox="1">
            <a:spLocks noGrp="1"/>
          </p:cNvSpPr>
          <p:nvPr>
            <p:ph type="dt" sz="half" idx="7"/>
          </p:nvPr>
        </p:nvSpPr>
        <p:spPr/>
        <p:txBody>
          <a:bodyPr/>
          <a:lstStyle>
            <a:lvl1pPr>
              <a:defRPr/>
            </a:lvl1pPr>
          </a:lstStyle>
          <a:p>
            <a:pPr lvl="0"/>
            <a:fld id="{F7C6648E-52E6-4F2C-B1BB-98BCBBB5F307}" type="datetime1">
              <a:rPr lang="en-GB"/>
              <a:pPr lvl="0"/>
              <a:t>25/10/2020</a:t>
            </a:fld>
            <a:endParaRPr lang="en-GB"/>
          </a:p>
        </p:txBody>
      </p:sp>
      <p:sp>
        <p:nvSpPr>
          <p:cNvPr id="6" name="Footer Placeholder 5">
            <a:extLst>
              <a:ext uri="{FF2B5EF4-FFF2-40B4-BE49-F238E27FC236}">
                <a16:creationId xmlns:a16="http://schemas.microsoft.com/office/drawing/2014/main" id="{692550B0-400B-4722-AAF3-97889E3A6503}"/>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0C2BDE0C-9AE7-4675-8EF8-C4970538FB5B}"/>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6">
            <a:extLst>
              <a:ext uri="{FF2B5EF4-FFF2-40B4-BE49-F238E27FC236}">
                <a16:creationId xmlns:a16="http://schemas.microsoft.com/office/drawing/2014/main" id="{54ACF53A-7BFA-416D-B0C0-EB07A88C1058}"/>
              </a:ext>
            </a:extLst>
          </p:cNvPr>
          <p:cNvSpPr txBox="1">
            <a:spLocks noGrp="1"/>
          </p:cNvSpPr>
          <p:nvPr>
            <p:ph type="sldNum" sz="quarter" idx="8"/>
          </p:nvPr>
        </p:nvSpPr>
        <p:spPr/>
        <p:txBody>
          <a:bodyPr/>
          <a:lstStyle>
            <a:lvl1pPr>
              <a:defRPr/>
            </a:lvl1pPr>
          </a:lstStyle>
          <a:p>
            <a:pPr lvl="0"/>
            <a:fld id="{7AD12F0C-F7D6-4B43-A780-71A4A8082594}" type="slidenum">
              <a:t>‹#›</a:t>
            </a:fld>
            <a:endParaRPr lang="en-GB"/>
          </a:p>
        </p:txBody>
      </p:sp>
    </p:spTree>
    <p:extLst>
      <p:ext uri="{BB962C8B-B14F-4D97-AF65-F5344CB8AC3E}">
        <p14:creationId xmlns:p14="http://schemas.microsoft.com/office/powerpoint/2010/main" val="1140395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834D3-6A76-4A1A-82DB-EEB1D93CB5AD}"/>
              </a:ext>
            </a:extLst>
          </p:cNvPr>
          <p:cNvSpPr txBox="1">
            <a:spLocks noGrp="1"/>
          </p:cNvSpPr>
          <p:nvPr>
            <p:ph type="title"/>
          </p:nvPr>
        </p:nvSpPr>
        <p:spPr>
          <a:xfrm>
            <a:off x="2589215" y="4800600"/>
            <a:ext cx="8915400"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D3404248-99ED-410A-BC06-946426C93C32}"/>
              </a:ext>
            </a:extLst>
          </p:cNvPr>
          <p:cNvSpPr txBox="1">
            <a:spLocks noGrp="1"/>
          </p:cNvSpPr>
          <p:nvPr>
            <p:ph type="pic" idx="1"/>
          </p:nvPr>
        </p:nvSpPr>
        <p:spPr>
          <a:xfrm>
            <a:off x="2589215" y="634968"/>
            <a:ext cx="8915400" cy="3854973"/>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5CCF33EE-8E60-43C8-AA53-814E48BC1ABC}"/>
              </a:ext>
            </a:extLst>
          </p:cNvPr>
          <p:cNvSpPr txBox="1">
            <a:spLocks noGrp="1"/>
          </p:cNvSpPr>
          <p:nvPr>
            <p:ph type="body" idx="2"/>
          </p:nvPr>
        </p:nvSpPr>
        <p:spPr>
          <a:xfrm>
            <a:off x="2589215" y="5367335"/>
            <a:ext cx="8915400" cy="493711"/>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AA3E4FF9-D996-4F6D-807E-7ACCF4CEF8F7}"/>
              </a:ext>
            </a:extLst>
          </p:cNvPr>
          <p:cNvSpPr txBox="1">
            <a:spLocks noGrp="1"/>
          </p:cNvSpPr>
          <p:nvPr>
            <p:ph type="dt" sz="half" idx="7"/>
          </p:nvPr>
        </p:nvSpPr>
        <p:spPr/>
        <p:txBody>
          <a:bodyPr/>
          <a:lstStyle>
            <a:lvl1pPr>
              <a:defRPr/>
            </a:lvl1pPr>
          </a:lstStyle>
          <a:p>
            <a:pPr lvl="0"/>
            <a:fld id="{B532D69E-C281-4A7E-880B-77577144AF0C}" type="datetime1">
              <a:rPr lang="en-GB"/>
              <a:pPr lvl="0"/>
              <a:t>25/10/2020</a:t>
            </a:fld>
            <a:endParaRPr lang="en-GB"/>
          </a:p>
        </p:txBody>
      </p:sp>
      <p:sp>
        <p:nvSpPr>
          <p:cNvPr id="6" name="Footer Placeholder 5">
            <a:extLst>
              <a:ext uri="{FF2B5EF4-FFF2-40B4-BE49-F238E27FC236}">
                <a16:creationId xmlns:a16="http://schemas.microsoft.com/office/drawing/2014/main" id="{2BC554A9-FD96-4323-9BB2-4843709E833F}"/>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3306B03C-B9BC-46B4-8D91-FE1331CAA6B7}"/>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6">
            <a:extLst>
              <a:ext uri="{FF2B5EF4-FFF2-40B4-BE49-F238E27FC236}">
                <a16:creationId xmlns:a16="http://schemas.microsoft.com/office/drawing/2014/main" id="{C646CE1E-7FDE-45C7-8F9E-E3D9A5AF0965}"/>
              </a:ext>
            </a:extLst>
          </p:cNvPr>
          <p:cNvSpPr txBox="1">
            <a:spLocks noGrp="1"/>
          </p:cNvSpPr>
          <p:nvPr>
            <p:ph type="sldNum" sz="quarter" idx="8"/>
          </p:nvPr>
        </p:nvSpPr>
        <p:spPr>
          <a:xfrm>
            <a:off x="531815" y="4983086"/>
            <a:ext cx="779763" cy="365129"/>
          </a:xfrm>
        </p:spPr>
        <p:txBody>
          <a:bodyPr/>
          <a:lstStyle>
            <a:lvl1pPr>
              <a:defRPr/>
            </a:lvl1pPr>
          </a:lstStyle>
          <a:p>
            <a:pPr lvl="0"/>
            <a:fld id="{579B48FC-2742-461E-96DD-AFB66A0F18DF}" type="slidenum">
              <a:t>‹#›</a:t>
            </a:fld>
            <a:endParaRPr lang="en-GB"/>
          </a:p>
        </p:txBody>
      </p:sp>
    </p:spTree>
    <p:extLst>
      <p:ext uri="{BB962C8B-B14F-4D97-AF65-F5344CB8AC3E}">
        <p14:creationId xmlns:p14="http://schemas.microsoft.com/office/powerpoint/2010/main" val="1616969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E564C-462A-4B5D-BD6C-5985D359B71C}"/>
              </a:ext>
            </a:extLst>
          </p:cNvPr>
          <p:cNvSpPr txBox="1">
            <a:spLocks noGrp="1"/>
          </p:cNvSpPr>
          <p:nvPr>
            <p:ph type="title"/>
          </p:nvPr>
        </p:nvSpPr>
        <p:spPr>
          <a:xfrm>
            <a:off x="2589215" y="609603"/>
            <a:ext cx="8915400" cy="3117043"/>
          </a:xfrm>
        </p:spPr>
        <p:txBody>
          <a:bodyPr anchor="ctr"/>
          <a:lstStyle>
            <a:lvl1pPr>
              <a:defRPr sz="4800"/>
            </a:lvl1pPr>
          </a:lstStyle>
          <a:p>
            <a:pPr lvl="0"/>
            <a:r>
              <a:rPr lang="en-US"/>
              <a:t>Click to edit Master title style</a:t>
            </a:r>
          </a:p>
        </p:txBody>
      </p:sp>
      <p:sp>
        <p:nvSpPr>
          <p:cNvPr id="3" name="Text Placeholder 2">
            <a:extLst>
              <a:ext uri="{FF2B5EF4-FFF2-40B4-BE49-F238E27FC236}">
                <a16:creationId xmlns:a16="http://schemas.microsoft.com/office/drawing/2014/main" id="{B88697B3-F7CD-4CBE-AFFC-3156318B33F9}"/>
              </a:ext>
            </a:extLst>
          </p:cNvPr>
          <p:cNvSpPr txBox="1">
            <a:spLocks noGrp="1"/>
          </p:cNvSpPr>
          <p:nvPr>
            <p:ph type="body" idx="4294967295"/>
          </p:nvPr>
        </p:nvSpPr>
        <p:spPr>
          <a:xfrm>
            <a:off x="2589215" y="4354043"/>
            <a:ext cx="8915400" cy="1555860"/>
          </a:xfrm>
        </p:spPr>
        <p:txBody>
          <a:bodyPr anchor="ctr"/>
          <a:lstStyle>
            <a:lvl1pPr marL="0" indent="0">
              <a:buNone/>
              <a:defRPr>
                <a:solidFill>
                  <a:srgbClr val="59595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129377C4-88B4-4255-8396-9C5101DF3D32}"/>
              </a:ext>
            </a:extLst>
          </p:cNvPr>
          <p:cNvSpPr txBox="1">
            <a:spLocks noGrp="1"/>
          </p:cNvSpPr>
          <p:nvPr>
            <p:ph type="dt" sz="half" idx="7"/>
          </p:nvPr>
        </p:nvSpPr>
        <p:spPr/>
        <p:txBody>
          <a:bodyPr/>
          <a:lstStyle>
            <a:lvl1pPr>
              <a:defRPr/>
            </a:lvl1pPr>
          </a:lstStyle>
          <a:p>
            <a:pPr lvl="0"/>
            <a:fld id="{A1BC5EAB-73BD-4D58-A273-F772BC71AAB8}" type="datetime1">
              <a:rPr lang="en-GB"/>
              <a:pPr lvl="0"/>
              <a:t>25/10/2020</a:t>
            </a:fld>
            <a:endParaRPr lang="en-GB"/>
          </a:p>
        </p:txBody>
      </p:sp>
      <p:sp>
        <p:nvSpPr>
          <p:cNvPr id="5" name="Footer Placeholder 4">
            <a:extLst>
              <a:ext uri="{FF2B5EF4-FFF2-40B4-BE49-F238E27FC236}">
                <a16:creationId xmlns:a16="http://schemas.microsoft.com/office/drawing/2014/main" id="{BE31176F-2DFE-4E2D-A5F0-8316A329ECDD}"/>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81683E98-98F3-4835-8A82-30380E9EFF42}"/>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38468980-53B2-480C-A6CA-9A2B14BDBE1A}"/>
              </a:ext>
            </a:extLst>
          </p:cNvPr>
          <p:cNvSpPr txBox="1">
            <a:spLocks noGrp="1"/>
          </p:cNvSpPr>
          <p:nvPr>
            <p:ph type="sldNum" sz="quarter" idx="8"/>
          </p:nvPr>
        </p:nvSpPr>
        <p:spPr>
          <a:xfrm>
            <a:off x="531815" y="3244135"/>
            <a:ext cx="779763" cy="365129"/>
          </a:xfrm>
        </p:spPr>
        <p:txBody>
          <a:bodyPr/>
          <a:lstStyle>
            <a:lvl1pPr>
              <a:defRPr/>
            </a:lvl1pPr>
          </a:lstStyle>
          <a:p>
            <a:pPr lvl="0"/>
            <a:fld id="{CE139E28-7CA6-4FB3-8DB2-150428010344}" type="slidenum">
              <a:t>‹#›</a:t>
            </a:fld>
            <a:endParaRPr lang="en-GB"/>
          </a:p>
        </p:txBody>
      </p:sp>
    </p:spTree>
    <p:extLst>
      <p:ext uri="{BB962C8B-B14F-4D97-AF65-F5344CB8AC3E}">
        <p14:creationId xmlns:p14="http://schemas.microsoft.com/office/powerpoint/2010/main" val="3972013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4FE81-026F-4173-8A7A-FB0F461A0D19}"/>
              </a:ext>
            </a:extLst>
          </p:cNvPr>
          <p:cNvSpPr txBox="1">
            <a:spLocks noGrp="1"/>
          </p:cNvSpPr>
          <p:nvPr>
            <p:ph type="title"/>
          </p:nvPr>
        </p:nvSpPr>
        <p:spPr>
          <a:xfrm>
            <a:off x="2849947" y="609603"/>
            <a:ext cx="8393926" cy="2895603"/>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0EECE8E1-357C-4B98-9C49-B38F4DF53DDC}"/>
              </a:ext>
            </a:extLst>
          </p:cNvPr>
          <p:cNvSpPr txBox="1">
            <a:spLocks noGrp="1"/>
          </p:cNvSpPr>
          <p:nvPr>
            <p:ph type="body" idx="4294967295"/>
          </p:nvPr>
        </p:nvSpPr>
        <p:spPr>
          <a:xfrm>
            <a:off x="3275015" y="3505196"/>
            <a:ext cx="7536557"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76F85027-61BD-4796-BFC9-CEDB518CDFEF}"/>
              </a:ext>
            </a:extLst>
          </p:cNvPr>
          <p:cNvSpPr txBox="1">
            <a:spLocks noGrp="1"/>
          </p:cNvSpPr>
          <p:nvPr>
            <p:ph type="body" idx="4294967295"/>
          </p:nvPr>
        </p:nvSpPr>
        <p:spPr>
          <a:xfrm>
            <a:off x="2589215" y="4354043"/>
            <a:ext cx="8915400" cy="1555860"/>
          </a:xfrm>
        </p:spPr>
        <p:txBody>
          <a:bodyPr anchor="ctr"/>
          <a:lstStyle>
            <a:lvl1pPr marL="0" indent="0">
              <a:buNone/>
              <a:defRPr>
                <a:solidFill>
                  <a:srgbClr val="595959"/>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DC25F848-601D-4FD4-BB98-8E3C8F0005A8}"/>
              </a:ext>
            </a:extLst>
          </p:cNvPr>
          <p:cNvSpPr txBox="1">
            <a:spLocks noGrp="1"/>
          </p:cNvSpPr>
          <p:nvPr>
            <p:ph type="dt" sz="half" idx="7"/>
          </p:nvPr>
        </p:nvSpPr>
        <p:spPr/>
        <p:txBody>
          <a:bodyPr/>
          <a:lstStyle>
            <a:lvl1pPr>
              <a:defRPr/>
            </a:lvl1pPr>
          </a:lstStyle>
          <a:p>
            <a:pPr lvl="0"/>
            <a:fld id="{34AE9C46-D0B8-46D0-A5C0-6B6A8B562A7C}" type="datetime1">
              <a:rPr lang="en-GB"/>
              <a:pPr lvl="0"/>
              <a:t>25/10/2020</a:t>
            </a:fld>
            <a:endParaRPr lang="en-GB"/>
          </a:p>
        </p:txBody>
      </p:sp>
      <p:sp>
        <p:nvSpPr>
          <p:cNvPr id="6" name="Footer Placeholder 4">
            <a:extLst>
              <a:ext uri="{FF2B5EF4-FFF2-40B4-BE49-F238E27FC236}">
                <a16:creationId xmlns:a16="http://schemas.microsoft.com/office/drawing/2014/main" id="{D874A03D-7CA4-463D-9684-663784119171}"/>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7F61BC66-B3A5-4D78-B4A0-4136D41EAE34}"/>
              </a:ext>
            </a:extLst>
          </p:cNvPr>
          <p:cNvSpPr/>
          <p:nvPr/>
        </p:nvSpPr>
        <p:spPr>
          <a:xfrm flipV="1">
            <a:off x="-4187" y="3178170"/>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5">
            <a:extLst>
              <a:ext uri="{FF2B5EF4-FFF2-40B4-BE49-F238E27FC236}">
                <a16:creationId xmlns:a16="http://schemas.microsoft.com/office/drawing/2014/main" id="{894A389E-6DF9-43D8-A268-3171AB12F2E1}"/>
              </a:ext>
            </a:extLst>
          </p:cNvPr>
          <p:cNvSpPr txBox="1">
            <a:spLocks noGrp="1"/>
          </p:cNvSpPr>
          <p:nvPr>
            <p:ph type="sldNum" sz="quarter" idx="8"/>
          </p:nvPr>
        </p:nvSpPr>
        <p:spPr>
          <a:xfrm>
            <a:off x="531815" y="3244135"/>
            <a:ext cx="779763" cy="365129"/>
          </a:xfrm>
        </p:spPr>
        <p:txBody>
          <a:bodyPr/>
          <a:lstStyle>
            <a:lvl1pPr>
              <a:defRPr/>
            </a:lvl1pPr>
          </a:lstStyle>
          <a:p>
            <a:pPr lvl="0"/>
            <a:fld id="{4DECC5E6-CC76-4B1E-8271-26CD4CA8C1A9}" type="slidenum">
              <a:t>‹#›</a:t>
            </a:fld>
            <a:endParaRPr lang="en-GB"/>
          </a:p>
        </p:txBody>
      </p:sp>
      <p:sp>
        <p:nvSpPr>
          <p:cNvPr id="9" name="TextBox 13">
            <a:extLst>
              <a:ext uri="{FF2B5EF4-FFF2-40B4-BE49-F238E27FC236}">
                <a16:creationId xmlns:a16="http://schemas.microsoft.com/office/drawing/2014/main" id="{87E7A6B7-BF5D-46C1-9ECF-996E17954887}"/>
              </a:ext>
            </a:extLst>
          </p:cNvPr>
          <p:cNvSpPr txBox="1"/>
          <p:nvPr/>
        </p:nvSpPr>
        <p:spPr>
          <a:xfrm>
            <a:off x="2467654" y="648007"/>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
        <p:nvSpPr>
          <p:cNvPr id="10" name="TextBox 14">
            <a:extLst>
              <a:ext uri="{FF2B5EF4-FFF2-40B4-BE49-F238E27FC236}">
                <a16:creationId xmlns:a16="http://schemas.microsoft.com/office/drawing/2014/main" id="{4880C1BE-C6E1-4A30-8079-8CB8024751BA}"/>
              </a:ext>
            </a:extLst>
          </p:cNvPr>
          <p:cNvSpPr txBox="1"/>
          <p:nvPr/>
        </p:nvSpPr>
        <p:spPr>
          <a:xfrm>
            <a:off x="11114852" y="2905304"/>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Tree>
    <p:extLst>
      <p:ext uri="{BB962C8B-B14F-4D97-AF65-F5344CB8AC3E}">
        <p14:creationId xmlns:p14="http://schemas.microsoft.com/office/powerpoint/2010/main" val="1650479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F0473-2BC0-471A-98A0-1EF0F419BE87}"/>
              </a:ext>
            </a:extLst>
          </p:cNvPr>
          <p:cNvSpPr txBox="1">
            <a:spLocks noGrp="1"/>
          </p:cNvSpPr>
          <p:nvPr>
            <p:ph type="title"/>
          </p:nvPr>
        </p:nvSpPr>
        <p:spPr>
          <a:xfrm>
            <a:off x="2589215" y="2438403"/>
            <a:ext cx="8915400" cy="2724847"/>
          </a:xfrm>
        </p:spPr>
        <p:txBody>
          <a:bodyPr anchor="b"/>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A083CEE1-CE45-4DF2-9C6B-776D97A099C6}"/>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4" name="Date Placeholder 4">
            <a:extLst>
              <a:ext uri="{FF2B5EF4-FFF2-40B4-BE49-F238E27FC236}">
                <a16:creationId xmlns:a16="http://schemas.microsoft.com/office/drawing/2014/main" id="{3366D5B3-194C-4AFA-8FBD-8FAB586E6FD3}"/>
              </a:ext>
            </a:extLst>
          </p:cNvPr>
          <p:cNvSpPr txBox="1">
            <a:spLocks noGrp="1"/>
          </p:cNvSpPr>
          <p:nvPr>
            <p:ph type="dt" sz="half" idx="7"/>
          </p:nvPr>
        </p:nvSpPr>
        <p:spPr/>
        <p:txBody>
          <a:bodyPr/>
          <a:lstStyle>
            <a:lvl1pPr>
              <a:defRPr/>
            </a:lvl1pPr>
          </a:lstStyle>
          <a:p>
            <a:pPr lvl="0"/>
            <a:fld id="{3D51341D-58CE-47F7-95A1-3396394E9184}" type="datetime1">
              <a:rPr lang="en-GB"/>
              <a:pPr lvl="0"/>
              <a:t>25/10/2020</a:t>
            </a:fld>
            <a:endParaRPr lang="en-GB"/>
          </a:p>
        </p:txBody>
      </p:sp>
      <p:sp>
        <p:nvSpPr>
          <p:cNvPr id="5" name="Footer Placeholder 5">
            <a:extLst>
              <a:ext uri="{FF2B5EF4-FFF2-40B4-BE49-F238E27FC236}">
                <a16:creationId xmlns:a16="http://schemas.microsoft.com/office/drawing/2014/main" id="{67FB1F12-BC15-42C6-B2FB-F8803FB20EC9}"/>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FDE71265-F6CB-4D2C-967F-2AC83D74E3E3}"/>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6">
            <a:extLst>
              <a:ext uri="{FF2B5EF4-FFF2-40B4-BE49-F238E27FC236}">
                <a16:creationId xmlns:a16="http://schemas.microsoft.com/office/drawing/2014/main" id="{141BB52B-4640-40A9-B8E0-C3E6CA9C24A0}"/>
              </a:ext>
            </a:extLst>
          </p:cNvPr>
          <p:cNvSpPr txBox="1">
            <a:spLocks noGrp="1"/>
          </p:cNvSpPr>
          <p:nvPr>
            <p:ph type="sldNum" sz="quarter" idx="8"/>
          </p:nvPr>
        </p:nvSpPr>
        <p:spPr>
          <a:xfrm>
            <a:off x="531815" y="4983086"/>
            <a:ext cx="779763" cy="365129"/>
          </a:xfrm>
        </p:spPr>
        <p:txBody>
          <a:bodyPr/>
          <a:lstStyle>
            <a:lvl1pPr>
              <a:defRPr/>
            </a:lvl1pPr>
          </a:lstStyle>
          <a:p>
            <a:pPr lvl="0"/>
            <a:fld id="{8AAB93A8-6C5F-4FF4-8CB8-167B3A6EF118}" type="slidenum">
              <a:t>‹#›</a:t>
            </a:fld>
            <a:endParaRPr lang="en-GB"/>
          </a:p>
        </p:txBody>
      </p:sp>
    </p:spTree>
    <p:extLst>
      <p:ext uri="{BB962C8B-B14F-4D97-AF65-F5344CB8AC3E}">
        <p14:creationId xmlns:p14="http://schemas.microsoft.com/office/powerpoint/2010/main" val="2093530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00A0F-D067-49EE-AB4F-D77B0E9F5DFF}"/>
              </a:ext>
            </a:extLst>
          </p:cNvPr>
          <p:cNvSpPr txBox="1">
            <a:spLocks noGrp="1"/>
          </p:cNvSpPr>
          <p:nvPr>
            <p:ph type="title"/>
          </p:nvPr>
        </p:nvSpPr>
        <p:spPr>
          <a:xfrm>
            <a:off x="2849947" y="609603"/>
            <a:ext cx="8393926" cy="2895603"/>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4C58823F-73AD-46B0-A4D8-0E020FCD9302}"/>
              </a:ext>
            </a:extLst>
          </p:cNvPr>
          <p:cNvSpPr txBox="1">
            <a:spLocks noGrp="1"/>
          </p:cNvSpPr>
          <p:nvPr>
            <p:ph type="body" idx="4294967295"/>
          </p:nvPr>
        </p:nvSpPr>
        <p:spPr>
          <a:xfrm>
            <a:off x="2589215" y="4343400"/>
            <a:ext cx="8915400" cy="838203"/>
          </a:xfrm>
        </p:spPr>
        <p:txBody>
          <a:bodyPr anchor="b">
            <a:noAutofit/>
          </a:bodyPr>
          <a:lstStyle>
            <a:lvl1pPr marL="0" indent="0">
              <a:buNone/>
              <a:defRPr sz="2400">
                <a:solidFill>
                  <a:srgbClr val="A53010"/>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09C8C502-F7DE-44EA-84EA-05970FB2B4E5}"/>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5" name="Date Placeholder 4">
            <a:extLst>
              <a:ext uri="{FF2B5EF4-FFF2-40B4-BE49-F238E27FC236}">
                <a16:creationId xmlns:a16="http://schemas.microsoft.com/office/drawing/2014/main" id="{6EBB3F12-63DF-4F8B-8A03-29A228C067C9}"/>
              </a:ext>
            </a:extLst>
          </p:cNvPr>
          <p:cNvSpPr txBox="1">
            <a:spLocks noGrp="1"/>
          </p:cNvSpPr>
          <p:nvPr>
            <p:ph type="dt" sz="half" idx="7"/>
          </p:nvPr>
        </p:nvSpPr>
        <p:spPr/>
        <p:txBody>
          <a:bodyPr/>
          <a:lstStyle>
            <a:lvl1pPr>
              <a:defRPr/>
            </a:lvl1pPr>
          </a:lstStyle>
          <a:p>
            <a:pPr lvl="0"/>
            <a:fld id="{70D3DECB-DB73-4D7C-93FA-A847110714F7}" type="datetime1">
              <a:rPr lang="en-GB"/>
              <a:pPr lvl="0"/>
              <a:t>25/10/2020</a:t>
            </a:fld>
            <a:endParaRPr lang="en-GB"/>
          </a:p>
        </p:txBody>
      </p:sp>
      <p:sp>
        <p:nvSpPr>
          <p:cNvPr id="6" name="Footer Placeholder 5">
            <a:extLst>
              <a:ext uri="{FF2B5EF4-FFF2-40B4-BE49-F238E27FC236}">
                <a16:creationId xmlns:a16="http://schemas.microsoft.com/office/drawing/2014/main" id="{44A47A23-D41D-45EF-AD65-A6EDC87AABAD}"/>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5B0679BA-E45A-420E-AB81-173464B9891B}"/>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6">
            <a:extLst>
              <a:ext uri="{FF2B5EF4-FFF2-40B4-BE49-F238E27FC236}">
                <a16:creationId xmlns:a16="http://schemas.microsoft.com/office/drawing/2014/main" id="{F2A76C7A-0E17-4D9D-9F4F-FCE723AB3D03}"/>
              </a:ext>
            </a:extLst>
          </p:cNvPr>
          <p:cNvSpPr txBox="1">
            <a:spLocks noGrp="1"/>
          </p:cNvSpPr>
          <p:nvPr>
            <p:ph type="sldNum" sz="quarter" idx="8"/>
          </p:nvPr>
        </p:nvSpPr>
        <p:spPr>
          <a:xfrm>
            <a:off x="531815" y="4983086"/>
            <a:ext cx="779763" cy="365129"/>
          </a:xfrm>
        </p:spPr>
        <p:txBody>
          <a:bodyPr/>
          <a:lstStyle>
            <a:lvl1pPr>
              <a:defRPr/>
            </a:lvl1pPr>
          </a:lstStyle>
          <a:p>
            <a:pPr lvl="0"/>
            <a:fld id="{F36D011D-1BA0-4A30-B608-C8B5F4054969}" type="slidenum">
              <a:t>‹#›</a:t>
            </a:fld>
            <a:endParaRPr lang="en-GB"/>
          </a:p>
        </p:txBody>
      </p:sp>
      <p:sp>
        <p:nvSpPr>
          <p:cNvPr id="9" name="TextBox 16">
            <a:extLst>
              <a:ext uri="{FF2B5EF4-FFF2-40B4-BE49-F238E27FC236}">
                <a16:creationId xmlns:a16="http://schemas.microsoft.com/office/drawing/2014/main" id="{9D63F976-4439-4AB7-A118-CE95B562221E}"/>
              </a:ext>
            </a:extLst>
          </p:cNvPr>
          <p:cNvSpPr txBox="1"/>
          <p:nvPr/>
        </p:nvSpPr>
        <p:spPr>
          <a:xfrm>
            <a:off x="2467654" y="648007"/>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
        <p:nvSpPr>
          <p:cNvPr id="10" name="TextBox 17">
            <a:extLst>
              <a:ext uri="{FF2B5EF4-FFF2-40B4-BE49-F238E27FC236}">
                <a16:creationId xmlns:a16="http://schemas.microsoft.com/office/drawing/2014/main" id="{2A9B5D0F-992F-4C4D-91C1-2CFE0FD8C3E3}"/>
              </a:ext>
            </a:extLst>
          </p:cNvPr>
          <p:cNvSpPr txBox="1"/>
          <p:nvPr/>
        </p:nvSpPr>
        <p:spPr>
          <a:xfrm>
            <a:off x="11114852" y="2905304"/>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A53010"/>
                </a:solidFill>
                <a:uFillTx/>
                <a:latin typeface="Arial"/>
              </a:rPr>
              <a:t>”</a:t>
            </a:r>
          </a:p>
        </p:txBody>
      </p:sp>
    </p:spTree>
    <p:extLst>
      <p:ext uri="{BB962C8B-B14F-4D97-AF65-F5344CB8AC3E}">
        <p14:creationId xmlns:p14="http://schemas.microsoft.com/office/powerpoint/2010/main" val="2901088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20BEF-B8E4-4A57-B97D-A98714B47AC7}"/>
              </a:ext>
            </a:extLst>
          </p:cNvPr>
          <p:cNvSpPr txBox="1">
            <a:spLocks noGrp="1"/>
          </p:cNvSpPr>
          <p:nvPr>
            <p:ph type="title"/>
          </p:nvPr>
        </p:nvSpPr>
        <p:spPr>
          <a:xfrm>
            <a:off x="2589215" y="627406"/>
            <a:ext cx="8915400" cy="2880021"/>
          </a:xfrm>
        </p:spPr>
        <p:txBody>
          <a:bodyPr anchor="ctr"/>
          <a:lstStyle>
            <a:lvl1pPr>
              <a:defRPr sz="4800"/>
            </a:lvl1pPr>
          </a:lstStyle>
          <a:p>
            <a:pPr lvl="0"/>
            <a:r>
              <a:rPr lang="en-US"/>
              <a:t>Click to edit Master title style</a:t>
            </a:r>
          </a:p>
        </p:txBody>
      </p:sp>
      <p:sp>
        <p:nvSpPr>
          <p:cNvPr id="3" name="Text Placeholder 9">
            <a:extLst>
              <a:ext uri="{FF2B5EF4-FFF2-40B4-BE49-F238E27FC236}">
                <a16:creationId xmlns:a16="http://schemas.microsoft.com/office/drawing/2014/main" id="{FA10BED9-E1CC-466E-828E-B6C552907EF2}"/>
              </a:ext>
            </a:extLst>
          </p:cNvPr>
          <p:cNvSpPr txBox="1">
            <a:spLocks noGrp="1"/>
          </p:cNvSpPr>
          <p:nvPr>
            <p:ph type="body" idx="4294967295"/>
          </p:nvPr>
        </p:nvSpPr>
        <p:spPr>
          <a:xfrm>
            <a:off x="2589215" y="4343400"/>
            <a:ext cx="8915400" cy="838203"/>
          </a:xfrm>
        </p:spPr>
        <p:txBody>
          <a:bodyPr anchor="b">
            <a:noAutofit/>
          </a:bodyPr>
          <a:lstStyle>
            <a:lvl1pPr marL="0" indent="0">
              <a:buNone/>
              <a:defRPr sz="2400">
                <a:solidFill>
                  <a:srgbClr val="A53010"/>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03724A56-B3AF-44F7-9FD5-B354DEA7B559}"/>
              </a:ext>
            </a:extLst>
          </p:cNvPr>
          <p:cNvSpPr txBox="1">
            <a:spLocks noGrp="1"/>
          </p:cNvSpPr>
          <p:nvPr>
            <p:ph type="body" idx="4294967295"/>
          </p:nvPr>
        </p:nvSpPr>
        <p:spPr>
          <a:xfrm>
            <a:off x="2589215" y="5181603"/>
            <a:ext cx="8915400" cy="729618"/>
          </a:xfrm>
        </p:spPr>
        <p:txBody>
          <a:bodyPr/>
          <a:lstStyle>
            <a:lvl1pPr marL="0" indent="0">
              <a:buNone/>
              <a:defRPr>
                <a:solidFill>
                  <a:srgbClr val="595959"/>
                </a:solidFill>
              </a:defRPr>
            </a:lvl1pPr>
          </a:lstStyle>
          <a:p>
            <a:pPr lvl="0"/>
            <a:r>
              <a:rPr lang="en-US"/>
              <a:t>Click to edit Master text styles</a:t>
            </a:r>
          </a:p>
        </p:txBody>
      </p:sp>
      <p:sp>
        <p:nvSpPr>
          <p:cNvPr id="5" name="Date Placeholder 4">
            <a:extLst>
              <a:ext uri="{FF2B5EF4-FFF2-40B4-BE49-F238E27FC236}">
                <a16:creationId xmlns:a16="http://schemas.microsoft.com/office/drawing/2014/main" id="{437C580B-4F9D-42B5-B0DD-864CFE29B29B}"/>
              </a:ext>
            </a:extLst>
          </p:cNvPr>
          <p:cNvSpPr txBox="1">
            <a:spLocks noGrp="1"/>
          </p:cNvSpPr>
          <p:nvPr>
            <p:ph type="dt" sz="half" idx="7"/>
          </p:nvPr>
        </p:nvSpPr>
        <p:spPr/>
        <p:txBody>
          <a:bodyPr/>
          <a:lstStyle>
            <a:lvl1pPr>
              <a:defRPr/>
            </a:lvl1pPr>
          </a:lstStyle>
          <a:p>
            <a:pPr lvl="0"/>
            <a:fld id="{4DB95D9A-FF34-49FC-8D08-65E8A2BBFA24}" type="datetime1">
              <a:rPr lang="en-GB"/>
              <a:pPr lvl="0"/>
              <a:t>25/10/2020</a:t>
            </a:fld>
            <a:endParaRPr lang="en-GB"/>
          </a:p>
        </p:txBody>
      </p:sp>
      <p:sp>
        <p:nvSpPr>
          <p:cNvPr id="6" name="Footer Placeholder 5">
            <a:extLst>
              <a:ext uri="{FF2B5EF4-FFF2-40B4-BE49-F238E27FC236}">
                <a16:creationId xmlns:a16="http://schemas.microsoft.com/office/drawing/2014/main" id="{FD1D6D35-6006-40C7-8764-EA9AACB8CF2A}"/>
              </a:ext>
            </a:extLst>
          </p:cNvPr>
          <p:cNvSpPr txBox="1">
            <a:spLocks noGrp="1"/>
          </p:cNvSpPr>
          <p:nvPr>
            <p:ph type="ftr" sz="quarter" idx="9"/>
          </p:nvPr>
        </p:nvSpPr>
        <p:spPr/>
        <p:txBody>
          <a:bodyPr/>
          <a:lstStyle>
            <a:lvl1pPr>
              <a:defRPr/>
            </a:lvl1pPr>
          </a:lstStyle>
          <a:p>
            <a:pPr lvl="0"/>
            <a:endParaRPr lang="en-GB"/>
          </a:p>
        </p:txBody>
      </p:sp>
      <p:sp>
        <p:nvSpPr>
          <p:cNvPr id="7" name="Freeform 11">
            <a:extLst>
              <a:ext uri="{FF2B5EF4-FFF2-40B4-BE49-F238E27FC236}">
                <a16:creationId xmlns:a16="http://schemas.microsoft.com/office/drawing/2014/main" id="{712C5BA3-051A-4D00-9B65-298F1F712580}"/>
              </a:ext>
            </a:extLst>
          </p:cNvPr>
          <p:cNvSpPr/>
          <p:nvPr/>
        </p:nvSpPr>
        <p:spPr>
          <a:xfrm flipV="1">
            <a:off x="-4187" y="4911727"/>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Slide Number Placeholder 6">
            <a:extLst>
              <a:ext uri="{FF2B5EF4-FFF2-40B4-BE49-F238E27FC236}">
                <a16:creationId xmlns:a16="http://schemas.microsoft.com/office/drawing/2014/main" id="{EB567FD5-7079-4C1F-9F23-C0DF2D35D13B}"/>
              </a:ext>
            </a:extLst>
          </p:cNvPr>
          <p:cNvSpPr txBox="1">
            <a:spLocks noGrp="1"/>
          </p:cNvSpPr>
          <p:nvPr>
            <p:ph type="sldNum" sz="quarter" idx="8"/>
          </p:nvPr>
        </p:nvSpPr>
        <p:spPr>
          <a:xfrm>
            <a:off x="531815" y="4983086"/>
            <a:ext cx="779763" cy="365129"/>
          </a:xfrm>
        </p:spPr>
        <p:txBody>
          <a:bodyPr/>
          <a:lstStyle>
            <a:lvl1pPr>
              <a:defRPr/>
            </a:lvl1pPr>
          </a:lstStyle>
          <a:p>
            <a:pPr lvl="0"/>
            <a:fld id="{28CAA0ED-9920-40F5-89F3-5ADBB962EFE7}" type="slidenum">
              <a:t>‹#›</a:t>
            </a:fld>
            <a:endParaRPr lang="en-GB"/>
          </a:p>
        </p:txBody>
      </p:sp>
    </p:spTree>
    <p:extLst>
      <p:ext uri="{BB962C8B-B14F-4D97-AF65-F5344CB8AC3E}">
        <p14:creationId xmlns:p14="http://schemas.microsoft.com/office/powerpoint/2010/main" val="3274971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978CB-6B3C-4CB2-8602-74D4208E5F7A}"/>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176EEBF-F032-44D5-B114-7A591604BAB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077292-4DF4-4FD0-9251-7A5CBBE8457C}"/>
              </a:ext>
            </a:extLst>
          </p:cNvPr>
          <p:cNvSpPr txBox="1">
            <a:spLocks noGrp="1"/>
          </p:cNvSpPr>
          <p:nvPr>
            <p:ph type="dt" sz="half" idx="7"/>
          </p:nvPr>
        </p:nvSpPr>
        <p:spPr/>
        <p:txBody>
          <a:bodyPr/>
          <a:lstStyle>
            <a:lvl1pPr>
              <a:defRPr/>
            </a:lvl1pPr>
          </a:lstStyle>
          <a:p>
            <a:pPr lvl="0"/>
            <a:fld id="{D90E900A-DA94-4350-A5DE-3C86BAFDEE32}" type="datetime1">
              <a:rPr lang="en-GB"/>
              <a:pPr lvl="0"/>
              <a:t>25/10/2020</a:t>
            </a:fld>
            <a:endParaRPr lang="en-GB"/>
          </a:p>
        </p:txBody>
      </p:sp>
      <p:sp>
        <p:nvSpPr>
          <p:cNvPr id="5" name="Footer Placeholder 4">
            <a:extLst>
              <a:ext uri="{FF2B5EF4-FFF2-40B4-BE49-F238E27FC236}">
                <a16:creationId xmlns:a16="http://schemas.microsoft.com/office/drawing/2014/main" id="{3FE088C0-808A-4EB9-83D9-C17923E8D63B}"/>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D54BB23C-0817-4CC9-BF47-B3F87B80AC34}"/>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9B76EC1F-E49F-4972-AA65-07CD38EE2EBF}"/>
              </a:ext>
            </a:extLst>
          </p:cNvPr>
          <p:cNvSpPr txBox="1">
            <a:spLocks noGrp="1"/>
          </p:cNvSpPr>
          <p:nvPr>
            <p:ph type="sldNum" sz="quarter" idx="8"/>
          </p:nvPr>
        </p:nvSpPr>
        <p:spPr/>
        <p:txBody>
          <a:bodyPr/>
          <a:lstStyle>
            <a:lvl1pPr>
              <a:defRPr/>
            </a:lvl1pPr>
          </a:lstStyle>
          <a:p>
            <a:pPr lvl="0"/>
            <a:fld id="{AF2C6115-1B67-4904-BE84-3ED47AA11973}" type="slidenum">
              <a:t>‹#›</a:t>
            </a:fld>
            <a:endParaRPr lang="en-GB"/>
          </a:p>
        </p:txBody>
      </p:sp>
    </p:spTree>
    <p:extLst>
      <p:ext uri="{BB962C8B-B14F-4D97-AF65-F5344CB8AC3E}">
        <p14:creationId xmlns:p14="http://schemas.microsoft.com/office/powerpoint/2010/main" val="777705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3C5E9B-15F8-4630-9B0B-331E36DD6C7B}"/>
              </a:ext>
            </a:extLst>
          </p:cNvPr>
          <p:cNvSpPr txBox="1">
            <a:spLocks noGrp="1"/>
          </p:cNvSpPr>
          <p:nvPr>
            <p:ph type="title" orient="vert"/>
          </p:nvPr>
        </p:nvSpPr>
        <p:spPr>
          <a:xfrm>
            <a:off x="9294811" y="627406"/>
            <a:ext cx="2207599" cy="528381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15E23354-F96A-4E66-9ECF-2A83F052D039}"/>
              </a:ext>
            </a:extLst>
          </p:cNvPr>
          <p:cNvSpPr txBox="1">
            <a:spLocks noGrp="1"/>
          </p:cNvSpPr>
          <p:nvPr>
            <p:ph type="body" orient="vert" idx="1"/>
          </p:nvPr>
        </p:nvSpPr>
        <p:spPr>
          <a:xfrm>
            <a:off x="2589215" y="627406"/>
            <a:ext cx="6476996" cy="528381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9B185F-74BF-4E80-9373-B4A4F27F25AD}"/>
              </a:ext>
            </a:extLst>
          </p:cNvPr>
          <p:cNvSpPr txBox="1">
            <a:spLocks noGrp="1"/>
          </p:cNvSpPr>
          <p:nvPr>
            <p:ph type="dt" sz="half" idx="7"/>
          </p:nvPr>
        </p:nvSpPr>
        <p:spPr/>
        <p:txBody>
          <a:bodyPr/>
          <a:lstStyle>
            <a:lvl1pPr>
              <a:defRPr/>
            </a:lvl1pPr>
          </a:lstStyle>
          <a:p>
            <a:pPr lvl="0"/>
            <a:fld id="{3139A1AA-34ED-4EFA-A916-40BD4E0296A7}" type="datetime1">
              <a:rPr lang="en-GB"/>
              <a:pPr lvl="0"/>
              <a:t>25/10/2020</a:t>
            </a:fld>
            <a:endParaRPr lang="en-GB"/>
          </a:p>
        </p:txBody>
      </p:sp>
      <p:sp>
        <p:nvSpPr>
          <p:cNvPr id="5" name="Footer Placeholder 4">
            <a:extLst>
              <a:ext uri="{FF2B5EF4-FFF2-40B4-BE49-F238E27FC236}">
                <a16:creationId xmlns:a16="http://schemas.microsoft.com/office/drawing/2014/main" id="{30BD81B0-694C-43B9-81F6-E2274CF02A4A}"/>
              </a:ext>
            </a:extLst>
          </p:cNvPr>
          <p:cNvSpPr txBox="1">
            <a:spLocks noGrp="1"/>
          </p:cNvSpPr>
          <p:nvPr>
            <p:ph type="ftr" sz="quarter" idx="9"/>
          </p:nvPr>
        </p:nvSpPr>
        <p:spPr/>
        <p:txBody>
          <a:bodyPr/>
          <a:lstStyle>
            <a:lvl1pPr>
              <a:defRPr/>
            </a:lvl1pPr>
          </a:lstStyle>
          <a:p>
            <a:pPr lvl="0"/>
            <a:endParaRPr lang="en-GB"/>
          </a:p>
        </p:txBody>
      </p:sp>
      <p:sp>
        <p:nvSpPr>
          <p:cNvPr id="6" name="Freeform 11">
            <a:extLst>
              <a:ext uri="{FF2B5EF4-FFF2-40B4-BE49-F238E27FC236}">
                <a16:creationId xmlns:a16="http://schemas.microsoft.com/office/drawing/2014/main" id="{AC8E4318-A33E-4AE4-8DB7-A50380C61AB6}"/>
              </a:ext>
            </a:extLst>
          </p:cNvPr>
          <p:cNvSpPr/>
          <p:nvPr/>
        </p:nvSpPr>
        <p:spPr>
          <a:xfrm flipV="1">
            <a:off x="-4187" y="714375"/>
            <a:ext cx="1588523" cy="507299"/>
          </a:xfrm>
          <a:custGeom>
            <a:avLst/>
            <a:gdLst>
              <a:gd name="f0" fmla="val w"/>
              <a:gd name="f1" fmla="val h"/>
              <a:gd name="f2" fmla="val 0"/>
              <a:gd name="f3" fmla="val 9248"/>
              <a:gd name="f4" fmla="val 10000"/>
              <a:gd name="f5" fmla="val 4701"/>
              <a:gd name="f6" fmla="val 7915"/>
              <a:gd name="f7" fmla="val 188"/>
              <a:gd name="f8" fmla="val 7906"/>
              <a:gd name="f9" fmla="val 156"/>
              <a:gd name="f10" fmla="val 7895"/>
              <a:gd name="f11" fmla="val 126"/>
              <a:gd name="f12" fmla="val 7886"/>
              <a:gd name="f13" fmla="val 94"/>
              <a:gd name="f14" fmla="val 7859"/>
              <a:gd name="f15" fmla="val 7831"/>
              <a:gd name="f16" fmla="val 7803"/>
              <a:gd name="f17" fmla="val 7275"/>
              <a:gd name="f18" fmla="val 70"/>
              <a:gd name="f19" fmla="val 8"/>
              <a:gd name="f20" fmla="val 3380"/>
              <a:gd name="f21" fmla="val 17"/>
              <a:gd name="f22" fmla="val 6690"/>
              <a:gd name="f23" fmla="val 25"/>
              <a:gd name="f24" fmla="val 9966"/>
              <a:gd name="f25" fmla="val 9872"/>
              <a:gd name="f26" fmla="val 9778"/>
              <a:gd name="f27" fmla="val 5265"/>
              <a:gd name="f28" fmla="val 9303"/>
              <a:gd name="f29" fmla="val 5077"/>
              <a:gd name="f30" fmla="val 4889"/>
              <a:gd name="f31" fmla="*/ f0 1 9248"/>
              <a:gd name="f32" fmla="*/ f1 1 10000"/>
              <a:gd name="f33" fmla="+- f4 0 f2"/>
              <a:gd name="f34" fmla="+- f3 0 f2"/>
              <a:gd name="f35" fmla="*/ f34 1 9248"/>
              <a:gd name="f36" fmla="*/ f33 1 10000"/>
              <a:gd name="f37" fmla="*/ f2 1 f35"/>
              <a:gd name="f38" fmla="*/ f3 1 f35"/>
              <a:gd name="f39" fmla="*/ f2 1 f36"/>
              <a:gd name="f40" fmla="*/ f4 1 f36"/>
              <a:gd name="f41" fmla="*/ f37 f31 1"/>
              <a:gd name="f42" fmla="*/ f38 f31 1"/>
              <a:gd name="f43" fmla="*/ f40 f32 1"/>
              <a:gd name="f44" fmla="*/ f39 f32 1"/>
            </a:gdLst>
            <a:ahLst/>
            <a:cxnLst>
              <a:cxn ang="3cd4">
                <a:pos x="hc" y="t"/>
              </a:cxn>
              <a:cxn ang="0">
                <a:pos x="r" y="vc"/>
              </a:cxn>
              <a:cxn ang="cd4">
                <a:pos x="hc" y="b"/>
              </a:cxn>
              <a:cxn ang="cd2">
                <a:pos x="l" y="vc"/>
              </a:cxn>
            </a:cxnLst>
            <a:rect l="f41" t="f44" r="f42" b="f43"/>
            <a:pathLst>
              <a:path w="9248" h="10000">
                <a:moveTo>
                  <a:pt x="f3" y="f5"/>
                </a:moveTo>
                <a:lnTo>
                  <a:pt x="f6" y="f7"/>
                </a:lnTo>
                <a:cubicBezTo>
                  <a:pt x="f8" y="f9"/>
                  <a:pt x="f10" y="f11"/>
                  <a:pt x="f12" y="f13"/>
                </a:cubicBezTo>
                <a:cubicBezTo>
                  <a:pt x="f14" y="f2"/>
                  <a:pt x="f15" y="f2"/>
                  <a:pt x="f16" y="f2"/>
                </a:cubicBezTo>
                <a:lnTo>
                  <a:pt x="f17" y="f2"/>
                </a:lnTo>
                <a:lnTo>
                  <a:pt x="f2" y="f18"/>
                </a:lnTo>
                <a:cubicBezTo>
                  <a:pt x="f19" y="f20"/>
                  <a:pt x="f21" y="f22"/>
                  <a:pt x="f23" y="f4"/>
                </a:cubicBezTo>
                <a:lnTo>
                  <a:pt x="f17" y="f24"/>
                </a:lnTo>
                <a:lnTo>
                  <a:pt x="f16" y="f24"/>
                </a:lnTo>
                <a:cubicBezTo>
                  <a:pt x="f15" y="f24"/>
                  <a:pt x="f14" y="f25"/>
                  <a:pt x="f12" y="f25"/>
                </a:cubicBezTo>
                <a:cubicBezTo>
                  <a:pt x="f12" y="f26"/>
                  <a:pt x="f6" y="f26"/>
                  <a:pt x="f6" y="f26"/>
                </a:cubicBezTo>
                <a:lnTo>
                  <a:pt x="f3" y="f27"/>
                </a:lnTo>
                <a:cubicBezTo>
                  <a:pt x="f28" y="f29"/>
                  <a:pt x="f28" y="f30"/>
                  <a:pt x="f3" y="f5"/>
                </a:cubicBezTo>
                <a:close/>
              </a:path>
            </a:pathLst>
          </a:custGeom>
          <a:solidFill>
            <a:srgbClr val="A5301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Slide Number Placeholder 5">
            <a:extLst>
              <a:ext uri="{FF2B5EF4-FFF2-40B4-BE49-F238E27FC236}">
                <a16:creationId xmlns:a16="http://schemas.microsoft.com/office/drawing/2014/main" id="{A75AFC2B-C01E-4DA9-BEE2-A2EC8B0C425E}"/>
              </a:ext>
            </a:extLst>
          </p:cNvPr>
          <p:cNvSpPr txBox="1">
            <a:spLocks noGrp="1"/>
          </p:cNvSpPr>
          <p:nvPr>
            <p:ph type="sldNum" sz="quarter" idx="8"/>
          </p:nvPr>
        </p:nvSpPr>
        <p:spPr/>
        <p:txBody>
          <a:bodyPr/>
          <a:lstStyle>
            <a:lvl1pPr>
              <a:defRPr/>
            </a:lvl1pPr>
          </a:lstStyle>
          <a:p>
            <a:pPr lvl="0"/>
            <a:fld id="{4948BD9C-07E7-4197-8B75-5F5D4CEBEE7E}" type="slidenum">
              <a:t>‹#›</a:t>
            </a:fld>
            <a:endParaRPr lang="en-GB"/>
          </a:p>
        </p:txBody>
      </p:sp>
    </p:spTree>
    <p:extLst>
      <p:ext uri="{BB962C8B-B14F-4D97-AF65-F5344CB8AC3E}">
        <p14:creationId xmlns:p14="http://schemas.microsoft.com/office/powerpoint/2010/main" val="1567894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FE8C4"/>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 name="Group 22">
            <a:extLst>
              <a:ext uri="{FF2B5EF4-FFF2-40B4-BE49-F238E27FC236}">
                <a16:creationId xmlns:a16="http://schemas.microsoft.com/office/drawing/2014/main" id="{83218690-C3FF-4773-B3B5-80BD59904AFA}"/>
              </a:ext>
            </a:extLst>
          </p:cNvPr>
          <p:cNvGrpSpPr/>
          <p:nvPr/>
        </p:nvGrpSpPr>
        <p:grpSpPr>
          <a:xfrm>
            <a:off x="0" y="228600"/>
            <a:ext cx="2851510" cy="6638634"/>
            <a:chOff x="0" y="228600"/>
            <a:chExt cx="2851510" cy="6638634"/>
          </a:xfrm>
        </p:grpSpPr>
        <p:sp>
          <p:nvSpPr>
            <p:cNvPr id="3" name="Freeform 11">
              <a:extLst>
                <a:ext uri="{FF2B5EF4-FFF2-40B4-BE49-F238E27FC236}">
                  <a16:creationId xmlns:a16="http://schemas.microsoft.com/office/drawing/2014/main" id="{B3DC5897-74B8-4DA3-AD45-F8D66E816839}"/>
                </a:ext>
              </a:extLst>
            </p:cNvPr>
            <p:cNvSpPr/>
            <p:nvPr/>
          </p:nvSpPr>
          <p:spPr>
            <a:xfrm>
              <a:off x="0" y="2575041"/>
              <a:ext cx="100638" cy="626217"/>
            </a:xfrm>
            <a:custGeom>
              <a:avLst/>
              <a:gdLst>
                <a:gd name="f0" fmla="val w"/>
                <a:gd name="f1" fmla="val h"/>
                <a:gd name="f2" fmla="val 0"/>
                <a:gd name="f3" fmla="val 22"/>
                <a:gd name="f4" fmla="val 136"/>
                <a:gd name="f5" fmla="val 20"/>
                <a:gd name="f6" fmla="val 117"/>
                <a:gd name="f7" fmla="val 19"/>
                <a:gd name="f8" fmla="val 99"/>
                <a:gd name="f9" fmla="val 17"/>
                <a:gd name="f10" fmla="val 80"/>
                <a:gd name="f11" fmla="val 11"/>
                <a:gd name="f12" fmla="val 54"/>
                <a:gd name="f13" fmla="val 6"/>
                <a:gd name="f14" fmla="val 27"/>
                <a:gd name="f15" fmla="val 35"/>
                <a:gd name="f16" fmla="val 64"/>
                <a:gd name="f17" fmla="val 13"/>
                <a:gd name="f18" fmla="val 94"/>
                <a:gd name="f19" fmla="val 124"/>
                <a:gd name="f20" fmla="val 128"/>
                <a:gd name="f21" fmla="val 21"/>
                <a:gd name="f22" fmla="val 132"/>
                <a:gd name="f23" fmla="*/ f0 1 22"/>
                <a:gd name="f24" fmla="*/ f1 1 136"/>
                <a:gd name="f25" fmla="+- f4 0 f2"/>
                <a:gd name="f26" fmla="+- f3 0 f2"/>
                <a:gd name="f27" fmla="*/ f26 1 22"/>
                <a:gd name="f28" fmla="*/ f25 1 136"/>
                <a:gd name="f29" fmla="*/ 0 1 f27"/>
                <a:gd name="f30" fmla="*/ f3 1 f27"/>
                <a:gd name="f31" fmla="*/ 0 1 f28"/>
                <a:gd name="f32" fmla="*/ f4 1 f28"/>
                <a:gd name="f33" fmla="*/ f29 f23 1"/>
                <a:gd name="f34" fmla="*/ f30 f23 1"/>
                <a:gd name="f35" fmla="*/ f32 f24 1"/>
                <a:gd name="f36" fmla="*/ f31 f24 1"/>
              </a:gdLst>
              <a:ahLst/>
              <a:cxnLst>
                <a:cxn ang="3cd4">
                  <a:pos x="hc" y="t"/>
                </a:cxn>
                <a:cxn ang="0">
                  <a:pos x="r" y="vc"/>
                </a:cxn>
                <a:cxn ang="cd4">
                  <a:pos x="hc" y="b"/>
                </a:cxn>
                <a:cxn ang="cd2">
                  <a:pos x="l" y="vc"/>
                </a:cxn>
              </a:cxnLst>
              <a:rect l="f33" t="f36" r="f34" b="f35"/>
              <a:pathLst>
                <a:path w="22" h="136">
                  <a:moveTo>
                    <a:pt x="f3" y="f4"/>
                  </a:moveTo>
                  <a:cubicBezTo>
                    <a:pt x="f5" y="f6"/>
                    <a:pt x="f7" y="f8"/>
                    <a:pt x="f9" y="f10"/>
                  </a:cubicBezTo>
                  <a:cubicBezTo>
                    <a:pt x="f11" y="f12"/>
                    <a:pt x="f13" y="f14"/>
                    <a:pt x="f2" y="f2"/>
                  </a:cubicBezTo>
                  <a:cubicBezTo>
                    <a:pt x="f2" y="f15"/>
                    <a:pt x="f2" y="f15"/>
                    <a:pt x="f2" y="f15"/>
                  </a:cubicBezTo>
                  <a:cubicBezTo>
                    <a:pt x="f13" y="f16"/>
                    <a:pt x="f17" y="f18"/>
                    <a:pt x="f5" y="f19"/>
                  </a:cubicBezTo>
                  <a:cubicBezTo>
                    <a:pt x="f5" y="f20"/>
                    <a:pt x="f21" y="f22"/>
                    <a:pt x="f3" y="f4"/>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Freeform 12">
              <a:extLst>
                <a:ext uri="{FF2B5EF4-FFF2-40B4-BE49-F238E27FC236}">
                  <a16:creationId xmlns:a16="http://schemas.microsoft.com/office/drawing/2014/main" id="{52A331C7-A6C6-46B9-B630-CBA984881CEC}"/>
                </a:ext>
              </a:extLst>
            </p:cNvPr>
            <p:cNvSpPr/>
            <p:nvPr/>
          </p:nvSpPr>
          <p:spPr>
            <a:xfrm>
              <a:off x="128601" y="3156527"/>
              <a:ext cx="646718" cy="2322219"/>
            </a:xfrm>
            <a:custGeom>
              <a:avLst/>
              <a:gdLst>
                <a:gd name="f0" fmla="val w"/>
                <a:gd name="f1" fmla="val h"/>
                <a:gd name="f2" fmla="val 0"/>
                <a:gd name="f3" fmla="val 140"/>
                <a:gd name="f4" fmla="val 504"/>
                <a:gd name="f5" fmla="val 86"/>
                <a:gd name="f6" fmla="val 350"/>
                <a:gd name="f7" fmla="val 103"/>
                <a:gd name="f8" fmla="val 402"/>
                <a:gd name="f9" fmla="val 120"/>
                <a:gd name="f10" fmla="val 453"/>
                <a:gd name="f11" fmla="val 139"/>
                <a:gd name="f12" fmla="val 495"/>
                <a:gd name="f13" fmla="val 487"/>
                <a:gd name="f14" fmla="val 478"/>
                <a:gd name="f15" fmla="val 124"/>
                <a:gd name="f16" fmla="val 435"/>
                <a:gd name="f17" fmla="val 109"/>
                <a:gd name="f18" fmla="val 391"/>
                <a:gd name="f19" fmla="val 95"/>
                <a:gd name="f20" fmla="val 347"/>
                <a:gd name="f21" fmla="val 58"/>
                <a:gd name="f22" fmla="val 233"/>
                <a:gd name="f23" fmla="val 27"/>
                <a:gd name="f24" fmla="val 117"/>
                <a:gd name="f25" fmla="val 2"/>
                <a:gd name="f26" fmla="val 20"/>
                <a:gd name="f27" fmla="val 4"/>
                <a:gd name="f28" fmla="val 41"/>
                <a:gd name="f29" fmla="val 6"/>
                <a:gd name="f30" fmla="val 61"/>
                <a:gd name="f31" fmla="val 30"/>
                <a:gd name="f32" fmla="val 158"/>
                <a:gd name="f33" fmla="val 56"/>
                <a:gd name="f34" fmla="val 255"/>
                <a:gd name="f35" fmla="*/ f0 1 140"/>
                <a:gd name="f36" fmla="*/ f1 1 504"/>
                <a:gd name="f37" fmla="+- f4 0 f2"/>
                <a:gd name="f38" fmla="+- f3 0 f2"/>
                <a:gd name="f39" fmla="*/ f38 1 140"/>
                <a:gd name="f40" fmla="*/ f37 1 504"/>
                <a:gd name="f41" fmla="*/ 0 1 f39"/>
                <a:gd name="f42" fmla="*/ f3 1 f39"/>
                <a:gd name="f43" fmla="*/ 0 1 f40"/>
                <a:gd name="f44" fmla="*/ f4 1 f40"/>
                <a:gd name="f45" fmla="*/ f41 f35 1"/>
                <a:gd name="f46" fmla="*/ f42 f35 1"/>
                <a:gd name="f47" fmla="*/ f44 f36 1"/>
                <a:gd name="f48" fmla="*/ f43 f36 1"/>
              </a:gdLst>
              <a:ahLst/>
              <a:cxnLst>
                <a:cxn ang="3cd4">
                  <a:pos x="hc" y="t"/>
                </a:cxn>
                <a:cxn ang="0">
                  <a:pos x="r" y="vc"/>
                </a:cxn>
                <a:cxn ang="cd4">
                  <a:pos x="hc" y="b"/>
                </a:cxn>
                <a:cxn ang="cd2">
                  <a:pos x="l" y="vc"/>
                </a:cxn>
              </a:cxnLst>
              <a:rect l="f45" t="f48" r="f46" b="f47"/>
              <a:pathLst>
                <a:path w="140" h="504">
                  <a:moveTo>
                    <a:pt x="f5" y="f6"/>
                  </a:moveTo>
                  <a:cubicBezTo>
                    <a:pt x="f7" y="f8"/>
                    <a:pt x="f9" y="f10"/>
                    <a:pt x="f11" y="f4"/>
                  </a:cubicBezTo>
                  <a:cubicBezTo>
                    <a:pt x="f11" y="f12"/>
                    <a:pt x="f11" y="f13"/>
                    <a:pt x="f3" y="f14"/>
                  </a:cubicBezTo>
                  <a:cubicBezTo>
                    <a:pt x="f15" y="f16"/>
                    <a:pt x="f17" y="f18"/>
                    <a:pt x="f19" y="f20"/>
                  </a:cubicBezTo>
                  <a:cubicBezTo>
                    <a:pt x="f21" y="f22"/>
                    <a:pt x="f23" y="f24"/>
                    <a:pt x="f2" y="f2"/>
                  </a:cubicBezTo>
                  <a:cubicBezTo>
                    <a:pt x="f25" y="f26"/>
                    <a:pt x="f27" y="f28"/>
                    <a:pt x="f29" y="f30"/>
                  </a:cubicBezTo>
                  <a:cubicBezTo>
                    <a:pt x="f31" y="f32"/>
                    <a:pt x="f33" y="f34"/>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Freeform 13">
              <a:extLst>
                <a:ext uri="{FF2B5EF4-FFF2-40B4-BE49-F238E27FC236}">
                  <a16:creationId xmlns:a16="http://schemas.microsoft.com/office/drawing/2014/main" id="{AAAF8C59-C1B1-489A-804A-7C42E4E38275}"/>
                </a:ext>
              </a:extLst>
            </p:cNvPr>
            <p:cNvSpPr/>
            <p:nvPr/>
          </p:nvSpPr>
          <p:spPr>
            <a:xfrm>
              <a:off x="806994" y="5447062"/>
              <a:ext cx="609438" cy="1420163"/>
            </a:xfrm>
            <a:custGeom>
              <a:avLst/>
              <a:gdLst>
                <a:gd name="f0" fmla="val w"/>
                <a:gd name="f1" fmla="val h"/>
                <a:gd name="f2" fmla="val 0"/>
                <a:gd name="f3" fmla="val 132"/>
                <a:gd name="f4" fmla="val 308"/>
                <a:gd name="f5" fmla="val 8"/>
                <a:gd name="f6" fmla="val 22"/>
                <a:gd name="f7" fmla="val 5"/>
                <a:gd name="f8" fmla="val 15"/>
                <a:gd name="f9" fmla="val 2"/>
                <a:gd name="f10" fmla="val 10"/>
                <a:gd name="f11" fmla="val 19"/>
                <a:gd name="f12" fmla="val 29"/>
                <a:gd name="f13" fmla="val 21"/>
                <a:gd name="f14" fmla="val 85"/>
                <a:gd name="f15" fmla="val 44"/>
                <a:gd name="f16" fmla="val 140"/>
                <a:gd name="f17" fmla="val 68"/>
                <a:gd name="f18" fmla="val 194"/>
                <a:gd name="f19" fmla="val 232"/>
                <a:gd name="f20" fmla="val 104"/>
                <a:gd name="f21" fmla="val 270"/>
                <a:gd name="f22" fmla="val 123"/>
                <a:gd name="f23" fmla="val 113"/>
                <a:gd name="f24" fmla="val 269"/>
                <a:gd name="f25" fmla="val 94"/>
                <a:gd name="f26" fmla="val 230"/>
                <a:gd name="f27" fmla="val 77"/>
                <a:gd name="f28" fmla="val 190"/>
                <a:gd name="f29" fmla="val 52"/>
                <a:gd name="f30" fmla="val 135"/>
                <a:gd name="f31" fmla="val 79"/>
                <a:gd name="f32" fmla="*/ f0 1 132"/>
                <a:gd name="f33" fmla="*/ f1 1 308"/>
                <a:gd name="f34" fmla="+- f4 0 f2"/>
                <a:gd name="f35" fmla="+- f3 0 f2"/>
                <a:gd name="f36" fmla="*/ f35 1 132"/>
                <a:gd name="f37" fmla="*/ f34 1 308"/>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132" h="308">
                  <a:moveTo>
                    <a:pt x="f5" y="f6"/>
                  </a:moveTo>
                  <a:cubicBezTo>
                    <a:pt x="f7" y="f8"/>
                    <a:pt x="f9" y="f5"/>
                    <a:pt x="f2" y="f2"/>
                  </a:cubicBezTo>
                  <a:cubicBezTo>
                    <a:pt x="f2" y="f10"/>
                    <a:pt x="f2" y="f11"/>
                    <a:pt x="f2" y="f12"/>
                  </a:cubicBezTo>
                  <a:cubicBezTo>
                    <a:pt x="f13" y="f14"/>
                    <a:pt x="f15" y="f16"/>
                    <a:pt x="f17" y="f18"/>
                  </a:cubicBezTo>
                  <a:cubicBezTo>
                    <a:pt x="f14" y="f19"/>
                    <a:pt x="f20" y="f21"/>
                    <a:pt x="f22" y="f4"/>
                  </a:cubicBezTo>
                  <a:cubicBezTo>
                    <a:pt x="f3" y="f4"/>
                    <a:pt x="f3" y="f4"/>
                    <a:pt x="f3" y="f4"/>
                  </a:cubicBezTo>
                  <a:cubicBezTo>
                    <a:pt x="f23" y="f24"/>
                    <a:pt x="f25" y="f26"/>
                    <a:pt x="f27" y="f28"/>
                  </a:cubicBezTo>
                  <a:cubicBezTo>
                    <a:pt x="f29" y="f30"/>
                    <a:pt x="f12" y="f31"/>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Freeform 14">
              <a:extLst>
                <a:ext uri="{FF2B5EF4-FFF2-40B4-BE49-F238E27FC236}">
                  <a16:creationId xmlns:a16="http://schemas.microsoft.com/office/drawing/2014/main" id="{A3EA5DCC-3D53-4298-A2F3-15F8237ECE72}"/>
                </a:ext>
              </a:extLst>
            </p:cNvPr>
            <p:cNvSpPr/>
            <p:nvPr/>
          </p:nvSpPr>
          <p:spPr>
            <a:xfrm>
              <a:off x="959827" y="6503798"/>
              <a:ext cx="171468" cy="363428"/>
            </a:xfrm>
            <a:custGeom>
              <a:avLst/>
              <a:gdLst>
                <a:gd name="f0" fmla="val w"/>
                <a:gd name="f1" fmla="val h"/>
                <a:gd name="f2" fmla="val 0"/>
                <a:gd name="f3" fmla="val 37"/>
                <a:gd name="f4" fmla="val 79"/>
                <a:gd name="f5" fmla="val 28"/>
                <a:gd name="f6" fmla="val 24"/>
                <a:gd name="f7" fmla="val 53"/>
                <a:gd name="f8" fmla="val 12"/>
                <a:gd name="f9" fmla="val 27"/>
                <a:gd name="f10" fmla="val 8"/>
                <a:gd name="f11" fmla="val 17"/>
                <a:gd name="f12" fmla="*/ f0 1 37"/>
                <a:gd name="f13" fmla="*/ f1 1 79"/>
                <a:gd name="f14" fmla="+- f4 0 f2"/>
                <a:gd name="f15" fmla="+- f3 0 f2"/>
                <a:gd name="f16" fmla="*/ f15 1 37"/>
                <a:gd name="f17" fmla="*/ f14 1 79"/>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37" h="79">
                  <a:moveTo>
                    <a:pt x="f5" y="f4"/>
                  </a:moveTo>
                  <a:cubicBezTo>
                    <a:pt x="f3" y="f4"/>
                    <a:pt x="f3" y="f4"/>
                    <a:pt x="f3" y="f4"/>
                  </a:cubicBezTo>
                  <a:cubicBezTo>
                    <a:pt x="f6" y="f7"/>
                    <a:pt x="f8" y="f9"/>
                    <a:pt x="f2" y="f2"/>
                  </a:cubicBezTo>
                  <a:cubicBezTo>
                    <a:pt x="f10" y="f9"/>
                    <a:pt x="f11" y="f7"/>
                    <a:pt x="f5" y="f4"/>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Freeform 15">
              <a:extLst>
                <a:ext uri="{FF2B5EF4-FFF2-40B4-BE49-F238E27FC236}">
                  <a16:creationId xmlns:a16="http://schemas.microsoft.com/office/drawing/2014/main" id="{BE96DC39-8969-400C-A52A-B291CC382E13}"/>
                </a:ext>
              </a:extLst>
            </p:cNvPr>
            <p:cNvSpPr/>
            <p:nvPr/>
          </p:nvSpPr>
          <p:spPr>
            <a:xfrm>
              <a:off x="100638" y="3201259"/>
              <a:ext cx="821908" cy="3328635"/>
            </a:xfrm>
            <a:custGeom>
              <a:avLst/>
              <a:gdLst>
                <a:gd name="f0" fmla="val w"/>
                <a:gd name="f1" fmla="val h"/>
                <a:gd name="f2" fmla="val 0"/>
                <a:gd name="f3" fmla="val 178"/>
                <a:gd name="f4" fmla="val 722"/>
                <a:gd name="f5" fmla="val 162"/>
                <a:gd name="f6" fmla="val 660"/>
                <a:gd name="f7" fmla="val 145"/>
                <a:gd name="f8" fmla="val 618"/>
                <a:gd name="f9" fmla="val 130"/>
                <a:gd name="f10" fmla="val 576"/>
                <a:gd name="f11" fmla="val 116"/>
                <a:gd name="f12" fmla="val 534"/>
                <a:gd name="f13" fmla="val 84"/>
                <a:gd name="f14" fmla="val 437"/>
                <a:gd name="f15" fmla="val 59"/>
                <a:gd name="f16" fmla="val 337"/>
                <a:gd name="f17" fmla="val 40"/>
                <a:gd name="f18" fmla="val 236"/>
                <a:gd name="f19" fmla="val 29"/>
                <a:gd name="f20" fmla="val 175"/>
                <a:gd name="f21" fmla="val 20"/>
                <a:gd name="f22" fmla="val 113"/>
                <a:gd name="f23" fmla="val 12"/>
                <a:gd name="f24" fmla="val 51"/>
                <a:gd name="f25" fmla="val 8"/>
                <a:gd name="f26" fmla="val 34"/>
                <a:gd name="f27" fmla="val 4"/>
                <a:gd name="f28" fmla="val 17"/>
                <a:gd name="f29" fmla="val 79"/>
                <a:gd name="f30" fmla="val 19"/>
                <a:gd name="f31" fmla="val 159"/>
                <a:gd name="f32" fmla="val 33"/>
                <a:gd name="f33" fmla="val 237"/>
                <a:gd name="f34" fmla="val 339"/>
                <a:gd name="f35" fmla="val 76"/>
                <a:gd name="f36" fmla="val 439"/>
                <a:gd name="f37" fmla="val 107"/>
                <a:gd name="f38" fmla="val 537"/>
                <a:gd name="f39" fmla="val 123"/>
                <a:gd name="f40" fmla="val 586"/>
                <a:gd name="f41" fmla="val 141"/>
                <a:gd name="f42" fmla="val 634"/>
                <a:gd name="f43" fmla="val 160"/>
                <a:gd name="f44" fmla="val 681"/>
                <a:gd name="f45" fmla="val 166"/>
                <a:gd name="f46" fmla="val 695"/>
                <a:gd name="f47" fmla="val 172"/>
                <a:gd name="f48" fmla="val 708"/>
                <a:gd name="f49" fmla="val 176"/>
                <a:gd name="f50" fmla="val 717"/>
                <a:gd name="f51" fmla="val 713"/>
                <a:gd name="f52" fmla="val 174"/>
                <a:gd name="f53" fmla="val 169"/>
                <a:gd name="f54" fmla="val 692"/>
                <a:gd name="f55" fmla="val 165"/>
                <a:gd name="f56" fmla="val 676"/>
                <a:gd name="f57" fmla="*/ f0 1 178"/>
                <a:gd name="f58" fmla="*/ f1 1 722"/>
                <a:gd name="f59" fmla="+- f4 0 f2"/>
                <a:gd name="f60" fmla="+- f3 0 f2"/>
                <a:gd name="f61" fmla="*/ f60 1 178"/>
                <a:gd name="f62" fmla="*/ f59 1 722"/>
                <a:gd name="f63" fmla="*/ 0 1 f61"/>
                <a:gd name="f64" fmla="*/ f3 1 f61"/>
                <a:gd name="f65" fmla="*/ 0 1 f62"/>
                <a:gd name="f66" fmla="*/ f4 1 f62"/>
                <a:gd name="f67" fmla="*/ f63 f57 1"/>
                <a:gd name="f68" fmla="*/ f64 f57 1"/>
                <a:gd name="f69" fmla="*/ f66 f58 1"/>
                <a:gd name="f70" fmla="*/ f65 f58 1"/>
              </a:gdLst>
              <a:ahLst/>
              <a:cxnLst>
                <a:cxn ang="3cd4">
                  <a:pos x="hc" y="t"/>
                </a:cxn>
                <a:cxn ang="0">
                  <a:pos x="r" y="vc"/>
                </a:cxn>
                <a:cxn ang="cd4">
                  <a:pos x="hc" y="b"/>
                </a:cxn>
                <a:cxn ang="cd2">
                  <a:pos x="l" y="vc"/>
                </a:cxn>
              </a:cxnLst>
              <a:rect l="f67" t="f70" r="f68" b="f69"/>
              <a:pathLst>
                <a:path w="178" h="722">
                  <a:moveTo>
                    <a:pt x="f5" y="f6"/>
                  </a:moveTo>
                  <a:cubicBezTo>
                    <a:pt x="f7" y="f8"/>
                    <a:pt x="f9" y="f10"/>
                    <a:pt x="f11" y="f12"/>
                  </a:cubicBezTo>
                  <a:cubicBezTo>
                    <a:pt x="f13" y="f14"/>
                    <a:pt x="f15" y="f16"/>
                    <a:pt x="f17" y="f18"/>
                  </a:cubicBezTo>
                  <a:cubicBezTo>
                    <a:pt x="f19" y="f20"/>
                    <a:pt x="f21" y="f22"/>
                    <a:pt x="f23" y="f24"/>
                  </a:cubicBezTo>
                  <a:cubicBezTo>
                    <a:pt x="f25" y="f26"/>
                    <a:pt x="f27" y="f28"/>
                    <a:pt x="f2" y="f2"/>
                  </a:cubicBezTo>
                  <a:cubicBezTo>
                    <a:pt x="f25" y="f29"/>
                    <a:pt x="f30" y="f31"/>
                    <a:pt x="f32" y="f33"/>
                  </a:cubicBezTo>
                  <a:cubicBezTo>
                    <a:pt x="f24" y="f34"/>
                    <a:pt x="f35" y="f36"/>
                    <a:pt x="f37" y="f38"/>
                  </a:cubicBezTo>
                  <a:cubicBezTo>
                    <a:pt x="f39" y="f40"/>
                    <a:pt x="f41" y="f42"/>
                    <a:pt x="f43" y="f44"/>
                  </a:cubicBezTo>
                  <a:cubicBezTo>
                    <a:pt x="f45" y="f46"/>
                    <a:pt x="f47" y="f48"/>
                    <a:pt x="f3" y="f4"/>
                  </a:cubicBezTo>
                  <a:cubicBezTo>
                    <a:pt x="f49" y="f50"/>
                    <a:pt x="f20" y="f51"/>
                    <a:pt x="f52" y="f48"/>
                  </a:cubicBezTo>
                  <a:cubicBezTo>
                    <a:pt x="f53" y="f54"/>
                    <a:pt x="f55" y="f56"/>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Freeform 16">
              <a:extLst>
                <a:ext uri="{FF2B5EF4-FFF2-40B4-BE49-F238E27FC236}">
                  <a16:creationId xmlns:a16="http://schemas.microsoft.com/office/drawing/2014/main" id="{FDF1FD03-2EE4-4E7B-8207-550A78B4F522}"/>
                </a:ext>
              </a:extLst>
            </p:cNvPr>
            <p:cNvSpPr/>
            <p:nvPr/>
          </p:nvSpPr>
          <p:spPr>
            <a:xfrm>
              <a:off x="22366" y="228600"/>
              <a:ext cx="106234" cy="2927927"/>
            </a:xfrm>
            <a:custGeom>
              <a:avLst/>
              <a:gdLst>
                <a:gd name="f0" fmla="val w"/>
                <a:gd name="f1" fmla="val h"/>
                <a:gd name="f2" fmla="val 0"/>
                <a:gd name="f3" fmla="val 23"/>
                <a:gd name="f4" fmla="val 635"/>
                <a:gd name="f5" fmla="val 11"/>
                <a:gd name="f6" fmla="val 577"/>
                <a:gd name="f7" fmla="val 12"/>
                <a:gd name="f8" fmla="val 581"/>
                <a:gd name="f9" fmla="val 585"/>
                <a:gd name="f10" fmla="val 589"/>
                <a:gd name="f11" fmla="val 15"/>
                <a:gd name="f12" fmla="val 603"/>
                <a:gd name="f13" fmla="val 19"/>
                <a:gd name="f14" fmla="val 617"/>
                <a:gd name="f15" fmla="val 22"/>
                <a:gd name="f16" fmla="val 632"/>
                <a:gd name="f17" fmla="val 633"/>
                <a:gd name="f18" fmla="val 634"/>
                <a:gd name="f19" fmla="val 21"/>
                <a:gd name="f20" fmla="val 615"/>
                <a:gd name="f21" fmla="val 596"/>
                <a:gd name="f22" fmla="val 17"/>
                <a:gd name="f23" fmla="val 576"/>
                <a:gd name="f24" fmla="val 9"/>
                <a:gd name="f25" fmla="val 474"/>
                <a:gd name="f26" fmla="val 5"/>
                <a:gd name="f27" fmla="val 372"/>
                <a:gd name="f28" fmla="val 269"/>
                <a:gd name="f29" fmla="val 6"/>
                <a:gd name="f30" fmla="val 179"/>
                <a:gd name="f31" fmla="val 90"/>
                <a:gd name="f32" fmla="val 89"/>
                <a:gd name="f33" fmla="val 2"/>
                <a:gd name="f34" fmla="val 1"/>
                <a:gd name="f35" fmla="val 3"/>
                <a:gd name="f36" fmla="*/ f0 1 23"/>
                <a:gd name="f37" fmla="*/ f1 1 635"/>
                <a:gd name="f38" fmla="+- f4 0 f2"/>
                <a:gd name="f39" fmla="+- f3 0 f2"/>
                <a:gd name="f40" fmla="*/ f39 1 23"/>
                <a:gd name="f41" fmla="*/ f38 1 635"/>
                <a:gd name="f42" fmla="*/ 0 1 f40"/>
                <a:gd name="f43" fmla="*/ f3 1 f40"/>
                <a:gd name="f44" fmla="*/ 0 1 f41"/>
                <a:gd name="f45" fmla="*/ f4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23" h="635">
                  <a:moveTo>
                    <a:pt x="f5" y="f6"/>
                  </a:moveTo>
                  <a:cubicBezTo>
                    <a:pt x="f7" y="f8"/>
                    <a:pt x="f7" y="f9"/>
                    <a:pt x="f7" y="f10"/>
                  </a:cubicBezTo>
                  <a:cubicBezTo>
                    <a:pt x="f11" y="f12"/>
                    <a:pt x="f13" y="f14"/>
                    <a:pt x="f15" y="f16"/>
                  </a:cubicBezTo>
                  <a:cubicBezTo>
                    <a:pt x="f15" y="f17"/>
                    <a:pt x="f15" y="f18"/>
                    <a:pt x="f3" y="f4"/>
                  </a:cubicBezTo>
                  <a:cubicBezTo>
                    <a:pt x="f19" y="f20"/>
                    <a:pt x="f13" y="f21"/>
                    <a:pt x="f22" y="f23"/>
                  </a:cubicBezTo>
                  <a:cubicBezTo>
                    <a:pt x="f24" y="f25"/>
                    <a:pt x="f26" y="f27"/>
                    <a:pt x="f26" y="f28"/>
                  </a:cubicBezTo>
                  <a:cubicBezTo>
                    <a:pt x="f29" y="f30"/>
                    <a:pt x="f24" y="f31"/>
                    <a:pt x="f11" y="f2"/>
                  </a:cubicBezTo>
                  <a:cubicBezTo>
                    <a:pt x="f7" y="f2"/>
                    <a:pt x="f7" y="f2"/>
                    <a:pt x="f7" y="f2"/>
                  </a:cubicBezTo>
                  <a:cubicBezTo>
                    <a:pt x="f26" y="f32"/>
                    <a:pt x="f33" y="f30"/>
                    <a:pt x="f34" y="f28"/>
                  </a:cubicBezTo>
                  <a:cubicBezTo>
                    <a:pt x="f2" y="f27"/>
                    <a:pt x="f35" y="f25"/>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17">
              <a:extLst>
                <a:ext uri="{FF2B5EF4-FFF2-40B4-BE49-F238E27FC236}">
                  <a16:creationId xmlns:a16="http://schemas.microsoft.com/office/drawing/2014/main" id="{51698137-9FB5-4AF8-8ECB-78CFAB318043}"/>
                </a:ext>
              </a:extLst>
            </p:cNvPr>
            <p:cNvSpPr/>
            <p:nvPr/>
          </p:nvSpPr>
          <p:spPr>
            <a:xfrm>
              <a:off x="78281" y="2944066"/>
              <a:ext cx="78272" cy="493894"/>
            </a:xfrm>
            <a:custGeom>
              <a:avLst/>
              <a:gdLst>
                <a:gd name="f0" fmla="val w"/>
                <a:gd name="f1" fmla="val h"/>
                <a:gd name="f2" fmla="val 0"/>
                <a:gd name="f3" fmla="val 17"/>
                <a:gd name="f4" fmla="val 107"/>
                <a:gd name="f5" fmla="val 2"/>
                <a:gd name="f6" fmla="val 19"/>
                <a:gd name="f7" fmla="val 3"/>
                <a:gd name="f8" fmla="val 37"/>
                <a:gd name="f9" fmla="val 5"/>
                <a:gd name="f10" fmla="val 56"/>
                <a:gd name="f11" fmla="val 9"/>
                <a:gd name="f12" fmla="val 73"/>
                <a:gd name="f13" fmla="val 13"/>
                <a:gd name="f14" fmla="val 90"/>
                <a:gd name="f15" fmla="val 15"/>
                <a:gd name="f16" fmla="val 87"/>
                <a:gd name="f17" fmla="val 66"/>
                <a:gd name="f18" fmla="val 11"/>
                <a:gd name="f19" fmla="val 46"/>
                <a:gd name="f20" fmla="val 10"/>
                <a:gd name="f21" fmla="val 45"/>
                <a:gd name="f22" fmla="val 44"/>
                <a:gd name="f23" fmla="val 43"/>
                <a:gd name="f24" fmla="val 7"/>
                <a:gd name="f25" fmla="val 28"/>
                <a:gd name="f26" fmla="val 14"/>
                <a:gd name="f27" fmla="*/ f0 1 17"/>
                <a:gd name="f28" fmla="*/ f1 1 107"/>
                <a:gd name="f29" fmla="+- f4 0 f2"/>
                <a:gd name="f30" fmla="+- f3 0 f2"/>
                <a:gd name="f31" fmla="*/ f30 1 17"/>
                <a:gd name="f32" fmla="*/ f29 1 10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7" h="107">
                  <a:moveTo>
                    <a:pt x="f2" y="f2"/>
                  </a:moveTo>
                  <a:cubicBezTo>
                    <a:pt x="f5" y="f6"/>
                    <a:pt x="f7" y="f8"/>
                    <a:pt x="f9" y="f10"/>
                  </a:cubicBezTo>
                  <a:cubicBezTo>
                    <a:pt x="f11" y="f12"/>
                    <a:pt x="f13" y="f14"/>
                    <a:pt x="f3" y="f4"/>
                  </a:cubicBezTo>
                  <a:cubicBezTo>
                    <a:pt x="f15" y="f16"/>
                    <a:pt x="f13" y="f17"/>
                    <a:pt x="f18" y="f19"/>
                  </a:cubicBezTo>
                  <a:cubicBezTo>
                    <a:pt x="f20" y="f21"/>
                    <a:pt x="f20" y="f22"/>
                    <a:pt x="f20" y="f23"/>
                  </a:cubicBezTo>
                  <a:cubicBezTo>
                    <a:pt x="f24" y="f25"/>
                    <a:pt x="f7" y="f26"/>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18">
              <a:extLst>
                <a:ext uri="{FF2B5EF4-FFF2-40B4-BE49-F238E27FC236}">
                  <a16:creationId xmlns:a16="http://schemas.microsoft.com/office/drawing/2014/main" id="{BEED5E85-EF88-4575-A4CA-0EF9D3F861C9}"/>
                </a:ext>
              </a:extLst>
            </p:cNvPr>
            <p:cNvSpPr/>
            <p:nvPr/>
          </p:nvSpPr>
          <p:spPr>
            <a:xfrm>
              <a:off x="769723" y="5478746"/>
              <a:ext cx="190103" cy="1025051"/>
            </a:xfrm>
            <a:custGeom>
              <a:avLst/>
              <a:gdLst>
                <a:gd name="f0" fmla="val w"/>
                <a:gd name="f1" fmla="val h"/>
                <a:gd name="f2" fmla="val 0"/>
                <a:gd name="f3" fmla="val 41"/>
                <a:gd name="f4" fmla="val 222"/>
                <a:gd name="f5" fmla="val 31"/>
                <a:gd name="f6" fmla="val 2"/>
                <a:gd name="f7" fmla="val 62"/>
                <a:gd name="f8" fmla="val 5"/>
                <a:gd name="f9" fmla="val 93"/>
                <a:gd name="f10" fmla="val 8"/>
                <a:gd name="f11" fmla="val 117"/>
                <a:gd name="f12" fmla="val 12"/>
                <a:gd name="f13" fmla="val 142"/>
                <a:gd name="f14" fmla="val 17"/>
                <a:gd name="f15" fmla="val 166"/>
                <a:gd name="f16" fmla="val 19"/>
                <a:gd name="f17" fmla="val 172"/>
                <a:gd name="f18" fmla="val 22"/>
                <a:gd name="f19" fmla="val 178"/>
                <a:gd name="f20" fmla="val 24"/>
                <a:gd name="f21" fmla="val 184"/>
                <a:gd name="f22" fmla="val 30"/>
                <a:gd name="f23" fmla="val 197"/>
                <a:gd name="f24" fmla="val 35"/>
                <a:gd name="f25" fmla="val 209"/>
                <a:gd name="f26" fmla="val 40"/>
                <a:gd name="f27" fmla="val 219"/>
                <a:gd name="f28" fmla="val 39"/>
                <a:gd name="f29" fmla="val 215"/>
                <a:gd name="f30" fmla="val 38"/>
                <a:gd name="f31" fmla="val 212"/>
                <a:gd name="f32" fmla="val 26"/>
                <a:gd name="f33" fmla="val 18"/>
                <a:gd name="f34" fmla="val 132"/>
                <a:gd name="f35" fmla="val 13"/>
                <a:gd name="f36" fmla="val 92"/>
                <a:gd name="f37" fmla="val 11"/>
                <a:gd name="f38" fmla="val 68"/>
                <a:gd name="f39" fmla="val 9"/>
                <a:gd name="f40" fmla="val 45"/>
                <a:gd name="f41" fmla="val 21"/>
                <a:gd name="f42" fmla="val 7"/>
                <a:gd name="f43" fmla="val 20"/>
                <a:gd name="f44" fmla="val 6"/>
                <a:gd name="f45" fmla="*/ f0 1 41"/>
                <a:gd name="f46" fmla="*/ f1 1 222"/>
                <a:gd name="f47" fmla="+- f4 0 f2"/>
                <a:gd name="f48" fmla="+- f3 0 f2"/>
                <a:gd name="f49" fmla="*/ f48 1 41"/>
                <a:gd name="f50" fmla="*/ f47 1 222"/>
                <a:gd name="f51" fmla="*/ 0 1 f49"/>
                <a:gd name="f52" fmla="*/ f3 1 f49"/>
                <a:gd name="f53" fmla="*/ 0 1 f50"/>
                <a:gd name="f54" fmla="*/ f4 1 f50"/>
                <a:gd name="f55" fmla="*/ f51 f45 1"/>
                <a:gd name="f56" fmla="*/ f52 f45 1"/>
                <a:gd name="f57" fmla="*/ f54 f46 1"/>
                <a:gd name="f58" fmla="*/ f53 f46 1"/>
              </a:gdLst>
              <a:ahLst/>
              <a:cxnLst>
                <a:cxn ang="3cd4">
                  <a:pos x="hc" y="t"/>
                </a:cxn>
                <a:cxn ang="0">
                  <a:pos x="r" y="vc"/>
                </a:cxn>
                <a:cxn ang="cd4">
                  <a:pos x="hc" y="b"/>
                </a:cxn>
                <a:cxn ang="cd2">
                  <a:pos x="l" y="vc"/>
                </a:cxn>
              </a:cxnLst>
              <a:rect l="f55" t="f58" r="f56" b="f57"/>
              <a:pathLst>
                <a:path w="41" h="222">
                  <a:moveTo>
                    <a:pt x="f2" y="f2"/>
                  </a:moveTo>
                  <a:cubicBezTo>
                    <a:pt x="f2" y="f5"/>
                    <a:pt x="f6" y="f7"/>
                    <a:pt x="f8" y="f9"/>
                  </a:cubicBezTo>
                  <a:cubicBezTo>
                    <a:pt x="f10" y="f11"/>
                    <a:pt x="f12" y="f13"/>
                    <a:pt x="f14" y="f15"/>
                  </a:cubicBezTo>
                  <a:cubicBezTo>
                    <a:pt x="f16" y="f17"/>
                    <a:pt x="f18" y="f19"/>
                    <a:pt x="f20" y="f21"/>
                  </a:cubicBezTo>
                  <a:cubicBezTo>
                    <a:pt x="f22" y="f23"/>
                    <a:pt x="f24" y="f25"/>
                    <a:pt x="f3" y="f4"/>
                  </a:cubicBezTo>
                  <a:cubicBezTo>
                    <a:pt x="f26" y="f27"/>
                    <a:pt x="f28" y="f29"/>
                    <a:pt x="f30" y="f31"/>
                  </a:cubicBezTo>
                  <a:cubicBezTo>
                    <a:pt x="f32" y="f17"/>
                    <a:pt x="f33" y="f34"/>
                    <a:pt x="f35" y="f36"/>
                  </a:cubicBezTo>
                  <a:cubicBezTo>
                    <a:pt x="f37" y="f38"/>
                    <a:pt x="f39" y="f40"/>
                    <a:pt x="f10" y="f18"/>
                  </a:cubicBezTo>
                  <a:cubicBezTo>
                    <a:pt x="f10" y="f41"/>
                    <a:pt x="f42" y="f43"/>
                    <a:pt x="f42" y="f33"/>
                  </a:cubicBezTo>
                  <a:cubicBezTo>
                    <a:pt x="f8" y="f12"/>
                    <a:pt x="f6" y="f44"/>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19">
              <a:extLst>
                <a:ext uri="{FF2B5EF4-FFF2-40B4-BE49-F238E27FC236}">
                  <a16:creationId xmlns:a16="http://schemas.microsoft.com/office/drawing/2014/main" id="{51EF26FE-12AD-4258-B478-7C9C007699A9}"/>
                </a:ext>
              </a:extLst>
            </p:cNvPr>
            <p:cNvSpPr/>
            <p:nvPr/>
          </p:nvSpPr>
          <p:spPr>
            <a:xfrm>
              <a:off x="775310" y="1399022"/>
              <a:ext cx="2076200" cy="4048030"/>
            </a:xfrm>
            <a:custGeom>
              <a:avLst/>
              <a:gdLst>
                <a:gd name="f0" fmla="val w"/>
                <a:gd name="f1" fmla="val h"/>
                <a:gd name="f2" fmla="val 0"/>
                <a:gd name="f3" fmla="val 450"/>
                <a:gd name="f4" fmla="val 878"/>
                <a:gd name="f5" fmla="val 7"/>
                <a:gd name="f6" fmla="val 854"/>
                <a:gd name="f7" fmla="val 10"/>
                <a:gd name="f8" fmla="val 772"/>
                <a:gd name="f9" fmla="val 26"/>
                <a:gd name="f10" fmla="val 691"/>
                <a:gd name="f11" fmla="val 50"/>
                <a:gd name="f12" fmla="val 613"/>
                <a:gd name="f13" fmla="val 75"/>
                <a:gd name="f14" fmla="val 535"/>
                <a:gd name="f15" fmla="val 109"/>
                <a:gd name="f16" fmla="val 460"/>
                <a:gd name="f17" fmla="val 149"/>
                <a:gd name="f18" fmla="val 388"/>
                <a:gd name="f19" fmla="val 189"/>
                <a:gd name="f20" fmla="val 316"/>
                <a:gd name="f21" fmla="val 235"/>
                <a:gd name="f22" fmla="val 248"/>
                <a:gd name="f23" fmla="val 285"/>
                <a:gd name="f24" fmla="val 183"/>
                <a:gd name="f25" fmla="val 310"/>
                <a:gd name="f26" fmla="val 151"/>
                <a:gd name="f27" fmla="val 337"/>
                <a:gd name="f28" fmla="val 119"/>
                <a:gd name="f29" fmla="val 364"/>
                <a:gd name="f30" fmla="val 89"/>
                <a:gd name="f31" fmla="val 378"/>
                <a:gd name="f32" fmla="val 74"/>
                <a:gd name="f33" fmla="val 392"/>
                <a:gd name="f34" fmla="val 58"/>
                <a:gd name="f35" fmla="val 406"/>
                <a:gd name="f36" fmla="val 44"/>
                <a:gd name="f37" fmla="val 421"/>
                <a:gd name="f38" fmla="val 29"/>
                <a:gd name="f39" fmla="val 435"/>
                <a:gd name="f40" fmla="val 15"/>
                <a:gd name="f41" fmla="val 1"/>
                <a:gd name="f42" fmla="val 434"/>
                <a:gd name="f43" fmla="val 14"/>
                <a:gd name="f44" fmla="val 420"/>
                <a:gd name="f45" fmla="val 28"/>
                <a:gd name="f46" fmla="val 405"/>
                <a:gd name="f47" fmla="val 43"/>
                <a:gd name="f48" fmla="val 391"/>
                <a:gd name="f49" fmla="val 57"/>
                <a:gd name="f50" fmla="val 377"/>
                <a:gd name="f51" fmla="val 72"/>
                <a:gd name="f52" fmla="val 363"/>
                <a:gd name="f53" fmla="val 88"/>
                <a:gd name="f54" fmla="val 335"/>
                <a:gd name="f55" fmla="val 118"/>
                <a:gd name="f56" fmla="val 308"/>
                <a:gd name="f57" fmla="val 283"/>
                <a:gd name="f58" fmla="val 181"/>
                <a:gd name="f59" fmla="val 232"/>
                <a:gd name="f60" fmla="val 246"/>
                <a:gd name="f61" fmla="val 185"/>
                <a:gd name="f62" fmla="val 314"/>
                <a:gd name="f63" fmla="val 145"/>
                <a:gd name="f64" fmla="val 386"/>
                <a:gd name="f65" fmla="val 104"/>
                <a:gd name="f66" fmla="val 457"/>
                <a:gd name="f67" fmla="val 70"/>
                <a:gd name="f68" fmla="val 533"/>
                <a:gd name="f69" fmla="val 45"/>
                <a:gd name="f70" fmla="val 611"/>
                <a:gd name="f71" fmla="val 19"/>
                <a:gd name="f72" fmla="val 690"/>
                <a:gd name="f73" fmla="val 3"/>
                <a:gd name="f74" fmla="val 771"/>
                <a:gd name="f75" fmla="val 856"/>
                <a:gd name="f76" fmla="val 857"/>
                <a:gd name="f77" fmla="val 859"/>
                <a:gd name="f78" fmla="val 2"/>
                <a:gd name="f79" fmla="val 865"/>
                <a:gd name="f80" fmla="val 4"/>
                <a:gd name="f81" fmla="val 872"/>
                <a:gd name="f82" fmla="val 870"/>
                <a:gd name="f83" fmla="val 862"/>
                <a:gd name="f84" fmla="*/ f0 1 450"/>
                <a:gd name="f85" fmla="*/ f1 1 878"/>
                <a:gd name="f86" fmla="+- f4 0 f2"/>
                <a:gd name="f87" fmla="+- f3 0 f2"/>
                <a:gd name="f88" fmla="*/ f87 1 450"/>
                <a:gd name="f89" fmla="*/ f86 1 878"/>
                <a:gd name="f90" fmla="*/ 0 1 f88"/>
                <a:gd name="f91" fmla="*/ f3 1 f88"/>
                <a:gd name="f92" fmla="*/ 0 1 f89"/>
                <a:gd name="f93" fmla="*/ f4 1 f89"/>
                <a:gd name="f94" fmla="*/ f90 f84 1"/>
                <a:gd name="f95" fmla="*/ f91 f84 1"/>
                <a:gd name="f96" fmla="*/ f93 f85 1"/>
                <a:gd name="f97" fmla="*/ f92 f85 1"/>
              </a:gdLst>
              <a:ahLst/>
              <a:cxnLst>
                <a:cxn ang="3cd4">
                  <a:pos x="hc" y="t"/>
                </a:cxn>
                <a:cxn ang="0">
                  <a:pos x="r" y="vc"/>
                </a:cxn>
                <a:cxn ang="cd4">
                  <a:pos x="hc" y="b"/>
                </a:cxn>
                <a:cxn ang="cd2">
                  <a:pos x="l" y="vc"/>
                </a:cxn>
              </a:cxnLst>
              <a:rect l="f94" t="f97" r="f95" b="f96"/>
              <a:pathLst>
                <a:path w="450" h="878">
                  <a:moveTo>
                    <a:pt x="f5" y="f6"/>
                  </a:moveTo>
                  <a:cubicBezTo>
                    <a:pt x="f7" y="f8"/>
                    <a:pt x="f9" y="f10"/>
                    <a:pt x="f11" y="f12"/>
                  </a:cubicBezTo>
                  <a:cubicBezTo>
                    <a:pt x="f13" y="f14"/>
                    <a:pt x="f15" y="f16"/>
                    <a:pt x="f17" y="f18"/>
                  </a:cubicBezTo>
                  <a:cubicBezTo>
                    <a:pt x="f19" y="f20"/>
                    <a:pt x="f21" y="f22"/>
                    <a:pt x="f23" y="f24"/>
                  </a:cubicBezTo>
                  <a:cubicBezTo>
                    <a:pt x="f25" y="f26"/>
                    <a:pt x="f27" y="f28"/>
                    <a:pt x="f29" y="f30"/>
                  </a:cubicBezTo>
                  <a:cubicBezTo>
                    <a:pt x="f31" y="f32"/>
                    <a:pt x="f33" y="f34"/>
                    <a:pt x="f35" y="f36"/>
                  </a:cubicBezTo>
                  <a:cubicBezTo>
                    <a:pt x="f37" y="f38"/>
                    <a:pt x="f39" y="f40"/>
                    <a:pt x="f3" y="f41"/>
                  </a:cubicBezTo>
                  <a:cubicBezTo>
                    <a:pt x="f3" y="f2"/>
                    <a:pt x="f3" y="f2"/>
                    <a:pt x="f3" y="f2"/>
                  </a:cubicBezTo>
                  <a:cubicBezTo>
                    <a:pt x="f42" y="f43"/>
                    <a:pt x="f44" y="f45"/>
                    <a:pt x="f46" y="f47"/>
                  </a:cubicBezTo>
                  <a:cubicBezTo>
                    <a:pt x="f48" y="f49"/>
                    <a:pt x="f50" y="f51"/>
                    <a:pt x="f52" y="f53"/>
                  </a:cubicBezTo>
                  <a:cubicBezTo>
                    <a:pt x="f54" y="f55"/>
                    <a:pt x="f56" y="f17"/>
                    <a:pt x="f57" y="f58"/>
                  </a:cubicBezTo>
                  <a:cubicBezTo>
                    <a:pt x="f59" y="f60"/>
                    <a:pt x="f61" y="f62"/>
                    <a:pt x="f63" y="f64"/>
                  </a:cubicBezTo>
                  <a:cubicBezTo>
                    <a:pt x="f65" y="f66"/>
                    <a:pt x="f67" y="f68"/>
                    <a:pt x="f69" y="f70"/>
                  </a:cubicBezTo>
                  <a:cubicBezTo>
                    <a:pt x="f71" y="f72"/>
                    <a:pt x="f73" y="f74"/>
                    <a:pt x="f2" y="f6"/>
                  </a:cubicBezTo>
                  <a:cubicBezTo>
                    <a:pt x="f2" y="f75"/>
                    <a:pt x="f2" y="f76"/>
                    <a:pt x="f2" y="f77"/>
                  </a:cubicBezTo>
                  <a:cubicBezTo>
                    <a:pt x="f78" y="f79"/>
                    <a:pt x="f80" y="f81"/>
                    <a:pt x="f5" y="f4"/>
                  </a:cubicBezTo>
                  <a:cubicBezTo>
                    <a:pt x="f5" y="f82"/>
                    <a:pt x="f5" y="f83"/>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20">
              <a:extLst>
                <a:ext uri="{FF2B5EF4-FFF2-40B4-BE49-F238E27FC236}">
                  <a16:creationId xmlns:a16="http://schemas.microsoft.com/office/drawing/2014/main" id="{FA704F1D-1A0D-43A9-AD5D-85F69EDA948F}"/>
                </a:ext>
              </a:extLst>
            </p:cNvPr>
            <p:cNvSpPr/>
            <p:nvPr/>
          </p:nvSpPr>
          <p:spPr>
            <a:xfrm>
              <a:off x="922547" y="6529894"/>
              <a:ext cx="162150" cy="337340"/>
            </a:xfrm>
            <a:custGeom>
              <a:avLst/>
              <a:gdLst>
                <a:gd name="f0" fmla="val w"/>
                <a:gd name="f1" fmla="val h"/>
                <a:gd name="f2" fmla="val 0"/>
                <a:gd name="f3" fmla="val 35"/>
                <a:gd name="f4" fmla="val 73"/>
                <a:gd name="f5" fmla="val 7"/>
                <a:gd name="f6" fmla="val 24"/>
                <a:gd name="f7" fmla="val 16"/>
                <a:gd name="f8" fmla="val 49"/>
                <a:gd name="f9" fmla="val 26"/>
                <a:gd name="f10" fmla="val 23"/>
                <a:gd name="f11" fmla="val 11"/>
                <a:gd name="f12" fmla="*/ f0 1 35"/>
                <a:gd name="f13" fmla="*/ f1 1 73"/>
                <a:gd name="f14" fmla="+- f4 0 f2"/>
                <a:gd name="f15" fmla="+- f3 0 f2"/>
                <a:gd name="f16" fmla="*/ f15 1 35"/>
                <a:gd name="f17" fmla="*/ f14 1 73"/>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35" h="73">
                  <a:moveTo>
                    <a:pt x="f2" y="f2"/>
                  </a:moveTo>
                  <a:cubicBezTo>
                    <a:pt x="f5" y="f6"/>
                    <a:pt x="f7" y="f8"/>
                    <a:pt x="f9" y="f4"/>
                  </a:cubicBezTo>
                  <a:cubicBezTo>
                    <a:pt x="f3" y="f4"/>
                    <a:pt x="f3" y="f4"/>
                    <a:pt x="f3" y="f4"/>
                  </a:cubicBezTo>
                  <a:cubicBezTo>
                    <a:pt x="f10" y="f8"/>
                    <a:pt x="f11" y="f6"/>
                    <a:pt x="f2" y="f2"/>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3" name="Freeform 21">
              <a:extLst>
                <a:ext uri="{FF2B5EF4-FFF2-40B4-BE49-F238E27FC236}">
                  <a16:creationId xmlns:a16="http://schemas.microsoft.com/office/drawing/2014/main" id="{307A74C9-12A7-4ED1-983A-ED8EEC72BD4E}"/>
                </a:ext>
              </a:extLst>
            </p:cNvPr>
            <p:cNvSpPr/>
            <p:nvPr/>
          </p:nvSpPr>
          <p:spPr>
            <a:xfrm>
              <a:off x="769723" y="5359462"/>
              <a:ext cx="37270" cy="221787"/>
            </a:xfrm>
            <a:custGeom>
              <a:avLst/>
              <a:gdLst>
                <a:gd name="f0" fmla="val w"/>
                <a:gd name="f1" fmla="val h"/>
                <a:gd name="f2" fmla="val 0"/>
                <a:gd name="f3" fmla="val 8"/>
                <a:gd name="f4" fmla="val 48"/>
                <a:gd name="f5" fmla="val 7"/>
                <a:gd name="f6" fmla="val 44"/>
                <a:gd name="f7" fmla="val 46"/>
                <a:gd name="f8" fmla="val 47"/>
                <a:gd name="f9" fmla="val 38"/>
                <a:gd name="f10" fmla="val 29"/>
                <a:gd name="f11" fmla="val 19"/>
                <a:gd name="f12" fmla="val 5"/>
                <a:gd name="f13" fmla="val 13"/>
                <a:gd name="f14" fmla="val 3"/>
                <a:gd name="f15" fmla="val 6"/>
                <a:gd name="f16" fmla="val 1"/>
                <a:gd name="f17" fmla="val 9"/>
                <a:gd name="f18" fmla="val 17"/>
                <a:gd name="f19" fmla="val 26"/>
                <a:gd name="f20" fmla="val 2"/>
                <a:gd name="f21" fmla="val 32"/>
                <a:gd name="f22" fmla="*/ f0 1 8"/>
                <a:gd name="f23" fmla="*/ f1 1 48"/>
                <a:gd name="f24" fmla="+- f4 0 f2"/>
                <a:gd name="f25" fmla="+- f3 0 f2"/>
                <a:gd name="f26" fmla="*/ f25 1 8"/>
                <a:gd name="f27" fmla="*/ f24 1 48"/>
                <a:gd name="f28" fmla="*/ 0 1 f26"/>
                <a:gd name="f29" fmla="*/ f3 1 f26"/>
                <a:gd name="f30" fmla="*/ 0 1 f27"/>
                <a:gd name="f31" fmla="*/ f4 1 f27"/>
                <a:gd name="f32" fmla="*/ f28 f22 1"/>
                <a:gd name="f33" fmla="*/ f29 f22 1"/>
                <a:gd name="f34" fmla="*/ f31 f23 1"/>
                <a:gd name="f35" fmla="*/ f30 f23 1"/>
              </a:gdLst>
              <a:ahLst/>
              <a:cxnLst>
                <a:cxn ang="3cd4">
                  <a:pos x="hc" y="t"/>
                </a:cxn>
                <a:cxn ang="0">
                  <a:pos x="r" y="vc"/>
                </a:cxn>
                <a:cxn ang="cd4">
                  <a:pos x="hc" y="b"/>
                </a:cxn>
                <a:cxn ang="cd2">
                  <a:pos x="l" y="vc"/>
                </a:cxn>
              </a:cxnLst>
              <a:rect l="f32" t="f35" r="f33" b="f34"/>
              <a:pathLst>
                <a:path w="8" h="48">
                  <a:moveTo>
                    <a:pt x="f5" y="f6"/>
                  </a:moveTo>
                  <a:cubicBezTo>
                    <a:pt x="f5" y="f7"/>
                    <a:pt x="f3" y="f8"/>
                    <a:pt x="f3" y="f4"/>
                  </a:cubicBezTo>
                  <a:cubicBezTo>
                    <a:pt x="f3" y="f9"/>
                    <a:pt x="f3" y="f10"/>
                    <a:pt x="f3" y="f11"/>
                  </a:cubicBezTo>
                  <a:cubicBezTo>
                    <a:pt x="f12" y="f13"/>
                    <a:pt x="f14" y="f15"/>
                    <a:pt x="f16" y="f2"/>
                  </a:cubicBezTo>
                  <a:cubicBezTo>
                    <a:pt x="f2" y="f17"/>
                    <a:pt x="f2" y="f18"/>
                    <a:pt x="f2" y="f19"/>
                  </a:cubicBezTo>
                  <a:cubicBezTo>
                    <a:pt x="f20" y="f21"/>
                    <a:pt x="f12" y="f9"/>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4" name="Freeform 22">
              <a:extLst>
                <a:ext uri="{FF2B5EF4-FFF2-40B4-BE49-F238E27FC236}">
                  <a16:creationId xmlns:a16="http://schemas.microsoft.com/office/drawing/2014/main" id="{E33BF060-8FBF-4EEE-A0C5-CA099AC2E426}"/>
                </a:ext>
              </a:extLst>
            </p:cNvPr>
            <p:cNvSpPr/>
            <p:nvPr/>
          </p:nvSpPr>
          <p:spPr>
            <a:xfrm>
              <a:off x="849861" y="6244739"/>
              <a:ext cx="238557" cy="622486"/>
            </a:xfrm>
            <a:custGeom>
              <a:avLst/>
              <a:gdLst>
                <a:gd name="f0" fmla="val w"/>
                <a:gd name="f1" fmla="val h"/>
                <a:gd name="f2" fmla="val 0"/>
                <a:gd name="f3" fmla="val 52"/>
                <a:gd name="f4" fmla="val 135"/>
                <a:gd name="f5" fmla="val 7"/>
                <a:gd name="f6" fmla="val 18"/>
                <a:gd name="f7" fmla="val 5"/>
                <a:gd name="f8" fmla="val 12"/>
                <a:gd name="f9" fmla="val 2"/>
                <a:gd name="f10" fmla="val 6"/>
                <a:gd name="f11" fmla="val 3"/>
                <a:gd name="f12" fmla="val 16"/>
                <a:gd name="f13" fmla="val 32"/>
                <a:gd name="f14" fmla="val 48"/>
                <a:gd name="f15" fmla="val 13"/>
                <a:gd name="f16" fmla="val 53"/>
                <a:gd name="f17" fmla="val 14"/>
                <a:gd name="f18" fmla="val 57"/>
                <a:gd name="f19" fmla="val 62"/>
                <a:gd name="f20" fmla="val 27"/>
                <a:gd name="f21" fmla="val 86"/>
                <a:gd name="f22" fmla="val 39"/>
                <a:gd name="f23" fmla="val 111"/>
                <a:gd name="f24" fmla="val 51"/>
                <a:gd name="f25" fmla="val 41"/>
                <a:gd name="f26" fmla="val 109"/>
                <a:gd name="f27" fmla="val 83"/>
                <a:gd name="f28" fmla="val 24"/>
                <a:gd name="f29" fmla="val 56"/>
                <a:gd name="f30" fmla="val 43"/>
                <a:gd name="f31" fmla="val 31"/>
                <a:gd name="f32" fmla="*/ f0 1 52"/>
                <a:gd name="f33" fmla="*/ f1 1 135"/>
                <a:gd name="f34" fmla="+- f4 0 f2"/>
                <a:gd name="f35" fmla="+- f3 0 f2"/>
                <a:gd name="f36" fmla="*/ f35 1 52"/>
                <a:gd name="f37" fmla="*/ f34 1 135"/>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52" h="135">
                  <a:moveTo>
                    <a:pt x="f5" y="f6"/>
                  </a:moveTo>
                  <a:cubicBezTo>
                    <a:pt x="f7" y="f8"/>
                    <a:pt x="f9" y="f10"/>
                    <a:pt x="f2" y="f2"/>
                  </a:cubicBezTo>
                  <a:cubicBezTo>
                    <a:pt x="f11" y="f12"/>
                    <a:pt x="f5" y="f13"/>
                    <a:pt x="f8" y="f14"/>
                  </a:cubicBezTo>
                  <a:cubicBezTo>
                    <a:pt x="f15" y="f16"/>
                    <a:pt x="f17" y="f18"/>
                    <a:pt x="f12" y="f19"/>
                  </a:cubicBezTo>
                  <a:cubicBezTo>
                    <a:pt x="f20" y="f21"/>
                    <a:pt x="f22" y="f23"/>
                    <a:pt x="f24" y="f4"/>
                  </a:cubicBezTo>
                  <a:cubicBezTo>
                    <a:pt x="f3" y="f4"/>
                    <a:pt x="f3" y="f4"/>
                    <a:pt x="f3" y="f4"/>
                  </a:cubicBezTo>
                  <a:cubicBezTo>
                    <a:pt x="f25" y="f26"/>
                    <a:pt x="f13" y="f27"/>
                    <a:pt x="f28" y="f29"/>
                  </a:cubicBezTo>
                  <a:cubicBezTo>
                    <a:pt x="f6" y="f30"/>
                    <a:pt x="f15" y="f31"/>
                    <a:pt x="f5" y="f6"/>
                  </a:cubicBezTo>
                  <a:close/>
                </a:path>
              </a:pathLst>
            </a:custGeom>
            <a:solidFill>
              <a:srgbClr val="766F54">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grpSp>
        <p:nvGrpSpPr>
          <p:cNvPr id="15" name="Group 9">
            <a:extLst>
              <a:ext uri="{FF2B5EF4-FFF2-40B4-BE49-F238E27FC236}">
                <a16:creationId xmlns:a16="http://schemas.microsoft.com/office/drawing/2014/main" id="{038BEB7B-2CA8-4108-A2E2-A4DACCA29D6C}"/>
              </a:ext>
            </a:extLst>
          </p:cNvPr>
          <p:cNvGrpSpPr/>
          <p:nvPr/>
        </p:nvGrpSpPr>
        <p:grpSpPr>
          <a:xfrm>
            <a:off x="27221" y="-786"/>
            <a:ext cx="2356674" cy="6854040"/>
            <a:chOff x="27221" y="-786"/>
            <a:chExt cx="2356674" cy="6854040"/>
          </a:xfrm>
        </p:grpSpPr>
        <p:sp>
          <p:nvSpPr>
            <p:cNvPr id="16" name="Freeform 27">
              <a:extLst>
                <a:ext uri="{FF2B5EF4-FFF2-40B4-BE49-F238E27FC236}">
                  <a16:creationId xmlns:a16="http://schemas.microsoft.com/office/drawing/2014/main" id="{03126B75-9669-4F55-A544-996BE0AB136E}"/>
                </a:ext>
              </a:extLst>
            </p:cNvPr>
            <p:cNvSpPr/>
            <p:nvPr/>
          </p:nvSpPr>
          <p:spPr>
            <a:xfrm>
              <a:off x="27221" y="-786"/>
              <a:ext cx="494324" cy="4401043"/>
            </a:xfrm>
            <a:custGeom>
              <a:avLst/>
              <a:gdLst>
                <a:gd name="f0" fmla="val w"/>
                <a:gd name="f1" fmla="val h"/>
                <a:gd name="f2" fmla="val 0"/>
                <a:gd name="f3" fmla="val 103"/>
                <a:gd name="f4" fmla="val 920"/>
                <a:gd name="f5" fmla="val 7"/>
                <a:gd name="f6" fmla="val 210"/>
                <a:gd name="f7" fmla="val 11"/>
                <a:gd name="f8" fmla="val 288"/>
                <a:gd name="f9" fmla="val 17"/>
                <a:gd name="f10" fmla="val 367"/>
                <a:gd name="f11" fmla="val 26"/>
                <a:gd name="f12" fmla="val 445"/>
                <a:gd name="f13" fmla="val 34"/>
                <a:gd name="f14" fmla="val 523"/>
                <a:gd name="f15" fmla="val 44"/>
                <a:gd name="f16" fmla="val 601"/>
                <a:gd name="f17" fmla="val 57"/>
                <a:gd name="f18" fmla="val 679"/>
                <a:gd name="f19" fmla="val 69"/>
                <a:gd name="f20" fmla="val 757"/>
                <a:gd name="f21" fmla="val 84"/>
                <a:gd name="f22" fmla="val 834"/>
                <a:gd name="f23" fmla="val 101"/>
                <a:gd name="f24" fmla="val 911"/>
                <a:gd name="f25" fmla="val 102"/>
                <a:gd name="f26" fmla="val 914"/>
                <a:gd name="f27" fmla="val 917"/>
                <a:gd name="f28" fmla="val 905"/>
                <a:gd name="f29" fmla="val 100"/>
                <a:gd name="f30" fmla="val 889"/>
                <a:gd name="f31" fmla="val 99"/>
                <a:gd name="f32" fmla="val 874"/>
                <a:gd name="f33" fmla="val 871"/>
                <a:gd name="f34" fmla="val 868"/>
                <a:gd name="f35" fmla="val 866"/>
                <a:gd name="f36" fmla="val 85"/>
                <a:gd name="f37" fmla="val 803"/>
                <a:gd name="f38" fmla="val 73"/>
                <a:gd name="f39" fmla="val 741"/>
                <a:gd name="f40" fmla="val 63"/>
                <a:gd name="f41" fmla="val 678"/>
                <a:gd name="f42" fmla="val 50"/>
                <a:gd name="f43" fmla="val 600"/>
                <a:gd name="f44" fmla="val 39"/>
                <a:gd name="f45" fmla="val 30"/>
                <a:gd name="f46" fmla="val 444"/>
                <a:gd name="f47" fmla="val 21"/>
                <a:gd name="f48" fmla="val 366"/>
                <a:gd name="f49" fmla="val 14"/>
                <a:gd name="f50" fmla="val 9"/>
                <a:gd name="f51" fmla="val 209"/>
                <a:gd name="f52" fmla="val 170"/>
                <a:gd name="f53" fmla="val 5"/>
                <a:gd name="f54" fmla="val 131"/>
                <a:gd name="f55" fmla="val 3"/>
                <a:gd name="f56" fmla="val 92"/>
                <a:gd name="f57" fmla="val 2"/>
                <a:gd name="f58" fmla="val 61"/>
                <a:gd name="f59" fmla="val 1"/>
                <a:gd name="f60" fmla="val 31"/>
                <a:gd name="f61" fmla="val 4"/>
                <a:gd name="f62" fmla="*/ f0 1 103"/>
                <a:gd name="f63" fmla="*/ f1 1 920"/>
                <a:gd name="f64" fmla="+- f4 0 f2"/>
                <a:gd name="f65" fmla="+- f3 0 f2"/>
                <a:gd name="f66" fmla="*/ f65 1 103"/>
                <a:gd name="f67" fmla="*/ f64 1 920"/>
                <a:gd name="f68" fmla="*/ 0 1 f66"/>
                <a:gd name="f69" fmla="*/ f3 1 f66"/>
                <a:gd name="f70" fmla="*/ 0 1 f67"/>
                <a:gd name="f71" fmla="*/ f4 1 f67"/>
                <a:gd name="f72" fmla="*/ f68 f62 1"/>
                <a:gd name="f73" fmla="*/ f69 f62 1"/>
                <a:gd name="f74" fmla="*/ f71 f63 1"/>
                <a:gd name="f75" fmla="*/ f70 f63 1"/>
              </a:gdLst>
              <a:ahLst/>
              <a:cxnLst>
                <a:cxn ang="3cd4">
                  <a:pos x="hc" y="t"/>
                </a:cxn>
                <a:cxn ang="0">
                  <a:pos x="r" y="vc"/>
                </a:cxn>
                <a:cxn ang="cd4">
                  <a:pos x="hc" y="b"/>
                </a:cxn>
                <a:cxn ang="cd2">
                  <a:pos x="l" y="vc"/>
                </a:cxn>
              </a:cxnLst>
              <a:rect l="f72" t="f75" r="f73" b="f74"/>
              <a:pathLst>
                <a:path w="103" h="920">
                  <a:moveTo>
                    <a:pt x="f5" y="f6"/>
                  </a:moveTo>
                  <a:cubicBezTo>
                    <a:pt x="f7" y="f8"/>
                    <a:pt x="f9" y="f10"/>
                    <a:pt x="f11" y="f12"/>
                  </a:cubicBezTo>
                  <a:cubicBezTo>
                    <a:pt x="f13" y="f14"/>
                    <a:pt x="f15" y="f16"/>
                    <a:pt x="f17" y="f18"/>
                  </a:cubicBezTo>
                  <a:cubicBezTo>
                    <a:pt x="f19" y="f20"/>
                    <a:pt x="f21" y="f22"/>
                    <a:pt x="f23" y="f24"/>
                  </a:cubicBezTo>
                  <a:cubicBezTo>
                    <a:pt x="f25" y="f26"/>
                    <a:pt x="f3" y="f27"/>
                    <a:pt x="f3" y="f4"/>
                  </a:cubicBezTo>
                  <a:cubicBezTo>
                    <a:pt x="f25" y="f28"/>
                    <a:pt x="f29" y="f30"/>
                    <a:pt x="f31" y="f32"/>
                  </a:cubicBezTo>
                  <a:cubicBezTo>
                    <a:pt x="f31" y="f33"/>
                    <a:pt x="f31" y="f34"/>
                    <a:pt x="f31" y="f35"/>
                  </a:cubicBezTo>
                  <a:cubicBezTo>
                    <a:pt x="f36" y="f37"/>
                    <a:pt x="f38" y="f39"/>
                    <a:pt x="f40" y="f41"/>
                  </a:cubicBezTo>
                  <a:cubicBezTo>
                    <a:pt x="f42" y="f43"/>
                    <a:pt x="f44" y="f14"/>
                    <a:pt x="f45" y="f46"/>
                  </a:cubicBezTo>
                  <a:cubicBezTo>
                    <a:pt x="f47" y="f48"/>
                    <a:pt x="f49" y="f8"/>
                    <a:pt x="f50" y="f51"/>
                  </a:cubicBezTo>
                  <a:cubicBezTo>
                    <a:pt x="f5" y="f52"/>
                    <a:pt x="f53" y="f54"/>
                    <a:pt x="f55" y="f56"/>
                  </a:cubicBezTo>
                  <a:cubicBezTo>
                    <a:pt x="f57" y="f58"/>
                    <a:pt x="f59" y="f60"/>
                    <a:pt x="f59" y="f2"/>
                  </a:cubicBezTo>
                  <a:cubicBezTo>
                    <a:pt x="f2" y="f2"/>
                    <a:pt x="f2" y="f2"/>
                    <a:pt x="f2" y="f2"/>
                  </a:cubicBezTo>
                  <a:cubicBezTo>
                    <a:pt x="f2" y="f60"/>
                    <a:pt x="f59" y="f58"/>
                    <a:pt x="f59" y="f56"/>
                  </a:cubicBezTo>
                  <a:cubicBezTo>
                    <a:pt x="f55" y="f54"/>
                    <a:pt x="f61" y="f52"/>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Freeform 28">
              <a:extLst>
                <a:ext uri="{FF2B5EF4-FFF2-40B4-BE49-F238E27FC236}">
                  <a16:creationId xmlns:a16="http://schemas.microsoft.com/office/drawing/2014/main" id="{E387D6FC-C4DD-42D9-AA8B-6D5BF33D851B}"/>
                </a:ext>
              </a:extLst>
            </p:cNvPr>
            <p:cNvSpPr/>
            <p:nvPr/>
          </p:nvSpPr>
          <p:spPr>
            <a:xfrm>
              <a:off x="550285" y="4316470"/>
              <a:ext cx="423440" cy="1580695"/>
            </a:xfrm>
            <a:custGeom>
              <a:avLst/>
              <a:gdLst>
                <a:gd name="f0" fmla="val w"/>
                <a:gd name="f1" fmla="val h"/>
                <a:gd name="f2" fmla="val 0"/>
                <a:gd name="f3" fmla="val 88"/>
                <a:gd name="f4" fmla="val 330"/>
                <a:gd name="f5" fmla="val 53"/>
                <a:gd name="f6" fmla="val 229"/>
                <a:gd name="f7" fmla="val 64"/>
                <a:gd name="f8" fmla="val 263"/>
                <a:gd name="f9" fmla="val 75"/>
                <a:gd name="f10" fmla="val 297"/>
                <a:gd name="f11" fmla="val 323"/>
                <a:gd name="f12" fmla="val 315"/>
                <a:gd name="f13" fmla="val 308"/>
                <a:gd name="f14" fmla="val 307"/>
                <a:gd name="f15" fmla="val 305"/>
                <a:gd name="f16" fmla="val 304"/>
                <a:gd name="f17" fmla="val 79"/>
                <a:gd name="f18" fmla="val 278"/>
                <a:gd name="f19" fmla="val 70"/>
                <a:gd name="f20" fmla="val 252"/>
                <a:gd name="f21" fmla="val 62"/>
                <a:gd name="f22" fmla="val 226"/>
                <a:gd name="f23" fmla="val 38"/>
                <a:gd name="f24" fmla="val 152"/>
                <a:gd name="f25" fmla="val 17"/>
                <a:gd name="f26" fmla="val 76"/>
                <a:gd name="f27" fmla="val 2"/>
                <a:gd name="f28" fmla="val 21"/>
                <a:gd name="f29" fmla="val 4"/>
                <a:gd name="f30" fmla="val 42"/>
                <a:gd name="f31" fmla="val 7"/>
                <a:gd name="f32" fmla="val 63"/>
                <a:gd name="f33" fmla="val 119"/>
                <a:gd name="f34" fmla="val 36"/>
                <a:gd name="f35" fmla="val 174"/>
                <a:gd name="f36" fmla="*/ f0 1 88"/>
                <a:gd name="f37" fmla="*/ f1 1 330"/>
                <a:gd name="f38" fmla="+- f4 0 f2"/>
                <a:gd name="f39" fmla="+- f3 0 f2"/>
                <a:gd name="f40" fmla="*/ f39 1 88"/>
                <a:gd name="f41" fmla="*/ f38 1 330"/>
                <a:gd name="f42" fmla="*/ 0 1 f40"/>
                <a:gd name="f43" fmla="*/ f3 1 f40"/>
                <a:gd name="f44" fmla="*/ 0 1 f41"/>
                <a:gd name="f45" fmla="*/ f4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88" h="330">
                  <a:moveTo>
                    <a:pt x="f5" y="f6"/>
                  </a:moveTo>
                  <a:cubicBezTo>
                    <a:pt x="f7" y="f8"/>
                    <a:pt x="f9" y="f10"/>
                    <a:pt x="f3" y="f4"/>
                  </a:cubicBezTo>
                  <a:cubicBezTo>
                    <a:pt x="f3" y="f11"/>
                    <a:pt x="f3" y="f12"/>
                    <a:pt x="f3" y="f13"/>
                  </a:cubicBezTo>
                  <a:cubicBezTo>
                    <a:pt x="f3" y="f14"/>
                    <a:pt x="f3" y="f15"/>
                    <a:pt x="f3" y="f16"/>
                  </a:cubicBezTo>
                  <a:cubicBezTo>
                    <a:pt x="f17" y="f18"/>
                    <a:pt x="f19" y="f20"/>
                    <a:pt x="f21" y="f22"/>
                  </a:cubicBezTo>
                  <a:cubicBezTo>
                    <a:pt x="f23" y="f24"/>
                    <a:pt x="f25" y="f26"/>
                    <a:pt x="f2" y="f2"/>
                  </a:cubicBezTo>
                  <a:cubicBezTo>
                    <a:pt x="f27" y="f28"/>
                    <a:pt x="f29" y="f30"/>
                    <a:pt x="f31" y="f32"/>
                  </a:cubicBezTo>
                  <a:cubicBezTo>
                    <a:pt x="f28" y="f33"/>
                    <a:pt x="f34" y="f35"/>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8" name="Freeform 29">
              <a:extLst>
                <a:ext uri="{FF2B5EF4-FFF2-40B4-BE49-F238E27FC236}">
                  <a16:creationId xmlns:a16="http://schemas.microsoft.com/office/drawing/2014/main" id="{887AC2DA-B29D-4F2F-933F-30935568672D}"/>
                </a:ext>
              </a:extLst>
            </p:cNvPr>
            <p:cNvSpPr/>
            <p:nvPr/>
          </p:nvSpPr>
          <p:spPr>
            <a:xfrm>
              <a:off x="1006297" y="5862684"/>
              <a:ext cx="431103" cy="990569"/>
            </a:xfrm>
            <a:custGeom>
              <a:avLst/>
              <a:gdLst>
                <a:gd name="f0" fmla="val 180"/>
                <a:gd name="f1" fmla="val w"/>
                <a:gd name="f2" fmla="val h"/>
                <a:gd name="f3" fmla="val 0"/>
                <a:gd name="f4" fmla="val 90"/>
                <a:gd name="f5" fmla="val 207"/>
                <a:gd name="f6" fmla="val 6"/>
                <a:gd name="f7" fmla="val 15"/>
                <a:gd name="f8" fmla="val 4"/>
                <a:gd name="f9" fmla="val 10"/>
                <a:gd name="f10" fmla="val 2"/>
                <a:gd name="f11" fmla="val 5"/>
                <a:gd name="f12" fmla="val 9"/>
                <a:gd name="f13" fmla="val 19"/>
                <a:gd name="f14" fmla="val 1"/>
                <a:gd name="f15" fmla="val 29"/>
                <a:gd name="f16" fmla="val 14"/>
                <a:gd name="f17" fmla="val 62"/>
                <a:gd name="f18" fmla="val 27"/>
                <a:gd name="f19" fmla="val 95"/>
                <a:gd name="f20" fmla="val 42"/>
                <a:gd name="f21" fmla="val 127"/>
                <a:gd name="f22" fmla="val 54"/>
                <a:gd name="f23" fmla="val 154"/>
                <a:gd name="f24" fmla="val 67"/>
                <a:gd name="f25" fmla="val 181"/>
                <a:gd name="f26" fmla="val 80"/>
                <a:gd name="f27" fmla="val 76"/>
                <a:gd name="f28" fmla="val 63"/>
                <a:gd name="f29" fmla="val 152"/>
                <a:gd name="f30" fmla="val 50"/>
                <a:gd name="f31" fmla="val 123"/>
                <a:gd name="f32" fmla="val 34"/>
                <a:gd name="f33" fmla="val 88"/>
                <a:gd name="f34" fmla="val 20"/>
                <a:gd name="f35" fmla="val 51"/>
                <a:gd name="f36" fmla="*/ f1 1 90"/>
                <a:gd name="f37" fmla="*/ f2 1 207"/>
                <a:gd name="f38" fmla="+- f5 0 f3"/>
                <a:gd name="f39" fmla="+- f4 0 f3"/>
                <a:gd name="f40" fmla="*/ f39 1 90"/>
                <a:gd name="f41" fmla="*/ f38 1 207"/>
                <a:gd name="f42" fmla="*/ 0 1 f40"/>
                <a:gd name="f43" fmla="*/ f4 1 f40"/>
                <a:gd name="f44" fmla="*/ 0 1 f41"/>
                <a:gd name="f45" fmla="*/ f5 1 f41"/>
                <a:gd name="f46" fmla="*/ f42 f36 1"/>
                <a:gd name="f47" fmla="*/ f43 f36 1"/>
                <a:gd name="f48" fmla="*/ f45 f37 1"/>
                <a:gd name="f49" fmla="*/ f44 f37 1"/>
              </a:gdLst>
              <a:ahLst/>
              <a:cxnLst>
                <a:cxn ang="3cd4">
                  <a:pos x="hc" y="t"/>
                </a:cxn>
                <a:cxn ang="0">
                  <a:pos x="r" y="vc"/>
                </a:cxn>
                <a:cxn ang="cd4">
                  <a:pos x="hc" y="b"/>
                </a:cxn>
                <a:cxn ang="cd2">
                  <a:pos x="l" y="vc"/>
                </a:cxn>
              </a:cxnLst>
              <a:rect l="f46" t="f49" r="f47" b="f48"/>
              <a:pathLst>
                <a:path w="90" h="207">
                  <a:moveTo>
                    <a:pt x="f6" y="f7"/>
                  </a:moveTo>
                  <a:cubicBezTo>
                    <a:pt x="f8" y="f9"/>
                    <a:pt x="f10" y="f11"/>
                    <a:pt x="f3" y="f3"/>
                  </a:cubicBezTo>
                  <a:cubicBezTo>
                    <a:pt x="f3" y="f12"/>
                    <a:pt x="f3" y="f13"/>
                    <a:pt x="f14" y="f15"/>
                  </a:cubicBezTo>
                  <a:cubicBezTo>
                    <a:pt x="f16" y="f17"/>
                    <a:pt x="f18" y="f19"/>
                    <a:pt x="f20" y="f21"/>
                  </a:cubicBezTo>
                  <a:cubicBezTo>
                    <a:pt x="f22" y="f23"/>
                    <a:pt x="f24" y="f25"/>
                    <a:pt x="f26" y="f5"/>
                  </a:cubicBezTo>
                  <a:cubicBezTo>
                    <a:pt x="f4" y="f5"/>
                    <a:pt x="f4" y="f5"/>
                    <a:pt x="f4" y="f5"/>
                  </a:cubicBezTo>
                  <a:cubicBezTo>
                    <a:pt x="f27" y="f0"/>
                    <a:pt x="f28" y="f29"/>
                    <a:pt x="f30" y="f31"/>
                  </a:cubicBezTo>
                  <a:cubicBezTo>
                    <a:pt x="f32" y="f33"/>
                    <a:pt x="f34" y="f35"/>
                    <a:pt x="f6" y="f7"/>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9" name="Freeform 30">
              <a:extLst>
                <a:ext uri="{FF2B5EF4-FFF2-40B4-BE49-F238E27FC236}">
                  <a16:creationId xmlns:a16="http://schemas.microsoft.com/office/drawing/2014/main" id="{C9C45402-5A48-46F7-905E-955C2DE228F3}"/>
                </a:ext>
              </a:extLst>
            </p:cNvPr>
            <p:cNvSpPr/>
            <p:nvPr/>
          </p:nvSpPr>
          <p:spPr>
            <a:xfrm>
              <a:off x="521546" y="4364376"/>
              <a:ext cx="551803" cy="2235964"/>
            </a:xfrm>
            <a:custGeom>
              <a:avLst/>
              <a:gdLst>
                <a:gd name="f0" fmla="val w"/>
                <a:gd name="f1" fmla="val h"/>
                <a:gd name="f2" fmla="val 0"/>
                <a:gd name="f3" fmla="val 115"/>
                <a:gd name="f4" fmla="val 467"/>
                <a:gd name="f5" fmla="val 101"/>
                <a:gd name="f6" fmla="val 409"/>
                <a:gd name="f7" fmla="val 93"/>
                <a:gd name="f8" fmla="val 388"/>
                <a:gd name="f9" fmla="val 85"/>
                <a:gd name="f10" fmla="val 366"/>
                <a:gd name="f11" fmla="val 78"/>
                <a:gd name="f12" fmla="val 344"/>
                <a:gd name="f13" fmla="val 57"/>
                <a:gd name="f14" fmla="val 281"/>
                <a:gd name="f15" fmla="val 41"/>
                <a:gd name="f16" fmla="val 216"/>
                <a:gd name="f17" fmla="val 29"/>
                <a:gd name="f18" fmla="val 151"/>
                <a:gd name="f19" fmla="val 22"/>
                <a:gd name="f20" fmla="val 119"/>
                <a:gd name="f21" fmla="val 17"/>
                <a:gd name="f22" fmla="val 86"/>
                <a:gd name="f23" fmla="val 13"/>
                <a:gd name="f24" fmla="val 53"/>
                <a:gd name="f25" fmla="val 9"/>
                <a:gd name="f26" fmla="val 35"/>
                <a:gd name="f27" fmla="val 4"/>
                <a:gd name="f28" fmla="val 18"/>
                <a:gd name="f29" fmla="val 5"/>
                <a:gd name="f30" fmla="val 51"/>
                <a:gd name="f31" fmla="val 12"/>
                <a:gd name="f32" fmla="val 102"/>
                <a:gd name="f33" fmla="val 21"/>
                <a:gd name="f34" fmla="val 152"/>
                <a:gd name="f35" fmla="val 33"/>
                <a:gd name="f36" fmla="val 218"/>
                <a:gd name="f37" fmla="val 49"/>
                <a:gd name="f38" fmla="val 283"/>
                <a:gd name="f39" fmla="val 69"/>
                <a:gd name="f40" fmla="val 347"/>
                <a:gd name="f41" fmla="val 79"/>
                <a:gd name="f42" fmla="val 378"/>
                <a:gd name="f43" fmla="val 90"/>
                <a:gd name="f44" fmla="val 410"/>
                <a:gd name="f45" fmla="val 103"/>
                <a:gd name="f46" fmla="val 441"/>
                <a:gd name="f47" fmla="val 107"/>
                <a:gd name="f48" fmla="val 449"/>
                <a:gd name="f49" fmla="val 111"/>
                <a:gd name="f50" fmla="val 458"/>
                <a:gd name="f51" fmla="val 114"/>
                <a:gd name="f52" fmla="val 464"/>
                <a:gd name="f53" fmla="val 113"/>
                <a:gd name="f54" fmla="val 461"/>
                <a:gd name="f55" fmla="val 112"/>
                <a:gd name="f56" fmla="val 108"/>
                <a:gd name="f57" fmla="val 442"/>
                <a:gd name="f58" fmla="val 104"/>
                <a:gd name="f59" fmla="val 425"/>
                <a:gd name="f60" fmla="*/ f0 1 115"/>
                <a:gd name="f61" fmla="*/ f1 1 467"/>
                <a:gd name="f62" fmla="+- f4 0 f2"/>
                <a:gd name="f63" fmla="+- f3 0 f2"/>
                <a:gd name="f64" fmla="*/ f63 1 115"/>
                <a:gd name="f65" fmla="*/ f62 1 467"/>
                <a:gd name="f66" fmla="*/ 0 1 f64"/>
                <a:gd name="f67" fmla="*/ f3 1 f64"/>
                <a:gd name="f68" fmla="*/ 0 1 f65"/>
                <a:gd name="f69" fmla="*/ f4 1 f65"/>
                <a:gd name="f70" fmla="*/ f66 f60 1"/>
                <a:gd name="f71" fmla="*/ f67 f60 1"/>
                <a:gd name="f72" fmla="*/ f69 f61 1"/>
                <a:gd name="f73" fmla="*/ f68 f61 1"/>
              </a:gdLst>
              <a:ahLst/>
              <a:cxnLst>
                <a:cxn ang="3cd4">
                  <a:pos x="hc" y="t"/>
                </a:cxn>
                <a:cxn ang="0">
                  <a:pos x="r" y="vc"/>
                </a:cxn>
                <a:cxn ang="cd4">
                  <a:pos x="hc" y="b"/>
                </a:cxn>
                <a:cxn ang="cd2">
                  <a:pos x="l" y="vc"/>
                </a:cxn>
              </a:cxnLst>
              <a:rect l="f70" t="f73" r="f71" b="f72"/>
              <a:pathLst>
                <a:path w="115" h="467">
                  <a:moveTo>
                    <a:pt x="f5" y="f6"/>
                  </a:moveTo>
                  <a:cubicBezTo>
                    <a:pt x="f7" y="f8"/>
                    <a:pt x="f9" y="f10"/>
                    <a:pt x="f11" y="f12"/>
                  </a:cubicBezTo>
                  <a:cubicBezTo>
                    <a:pt x="f13" y="f14"/>
                    <a:pt x="f15" y="f16"/>
                    <a:pt x="f17" y="f18"/>
                  </a:cubicBezTo>
                  <a:cubicBezTo>
                    <a:pt x="f19" y="f20"/>
                    <a:pt x="f21" y="f22"/>
                    <a:pt x="f23" y="f24"/>
                  </a:cubicBezTo>
                  <a:cubicBezTo>
                    <a:pt x="f25" y="f26"/>
                    <a:pt x="f27" y="f28"/>
                    <a:pt x="f2" y="f2"/>
                  </a:cubicBezTo>
                  <a:cubicBezTo>
                    <a:pt x="f29" y="f30"/>
                    <a:pt x="f31" y="f32"/>
                    <a:pt x="f33" y="f34"/>
                  </a:cubicBezTo>
                  <a:cubicBezTo>
                    <a:pt x="f35" y="f36"/>
                    <a:pt x="f37" y="f38"/>
                    <a:pt x="f39" y="f40"/>
                  </a:cubicBezTo>
                  <a:cubicBezTo>
                    <a:pt x="f41" y="f42"/>
                    <a:pt x="f43" y="f44"/>
                    <a:pt x="f45" y="f46"/>
                  </a:cubicBezTo>
                  <a:cubicBezTo>
                    <a:pt x="f47" y="f48"/>
                    <a:pt x="f49" y="f50"/>
                    <a:pt x="f3" y="f4"/>
                  </a:cubicBezTo>
                  <a:cubicBezTo>
                    <a:pt x="f51" y="f52"/>
                    <a:pt x="f53" y="f54"/>
                    <a:pt x="f55" y="f50"/>
                  </a:cubicBezTo>
                  <a:cubicBezTo>
                    <a:pt x="f56" y="f57"/>
                    <a:pt x="f58" y="f59"/>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0" name="Freeform 31">
              <a:extLst>
                <a:ext uri="{FF2B5EF4-FFF2-40B4-BE49-F238E27FC236}">
                  <a16:creationId xmlns:a16="http://schemas.microsoft.com/office/drawing/2014/main" id="{C795058A-715D-4AB8-B96C-229D602D70FE}"/>
                </a:ext>
              </a:extLst>
            </p:cNvPr>
            <p:cNvSpPr/>
            <p:nvPr/>
          </p:nvSpPr>
          <p:spPr>
            <a:xfrm>
              <a:off x="467898" y="1289194"/>
              <a:ext cx="174357" cy="3027276"/>
            </a:xfrm>
            <a:custGeom>
              <a:avLst/>
              <a:gdLst>
                <a:gd name="f0" fmla="val w"/>
                <a:gd name="f1" fmla="val h"/>
                <a:gd name="f2" fmla="val 0"/>
                <a:gd name="f3" fmla="val 36"/>
                <a:gd name="f4" fmla="val 633"/>
                <a:gd name="f5" fmla="val 17"/>
                <a:gd name="f6" fmla="val 15"/>
                <a:gd name="f7" fmla="val 621"/>
                <a:gd name="f8" fmla="val 14"/>
                <a:gd name="f9" fmla="val 609"/>
                <a:gd name="f10" fmla="val 13"/>
                <a:gd name="f11" fmla="val 597"/>
                <a:gd name="f12" fmla="val 8"/>
                <a:gd name="f13" fmla="val 530"/>
                <a:gd name="f14" fmla="val 5"/>
                <a:gd name="f15" fmla="val 464"/>
                <a:gd name="f16" fmla="val 398"/>
                <a:gd name="f17" fmla="val 331"/>
                <a:gd name="f18" fmla="val 265"/>
                <a:gd name="f19" fmla="val 198"/>
                <a:gd name="f20" fmla="val 165"/>
                <a:gd name="f21" fmla="val 18"/>
                <a:gd name="f22" fmla="val 132"/>
                <a:gd name="f23" fmla="val 22"/>
                <a:gd name="f24" fmla="val 99"/>
                <a:gd name="f25" fmla="val 26"/>
                <a:gd name="f26" fmla="val 66"/>
                <a:gd name="f27" fmla="val 30"/>
                <a:gd name="f28" fmla="val 33"/>
                <a:gd name="f29" fmla="val 35"/>
                <a:gd name="f30" fmla="val 29"/>
                <a:gd name="f31" fmla="val 24"/>
                <a:gd name="f32" fmla="val 20"/>
                <a:gd name="f33" fmla="val 16"/>
                <a:gd name="f34" fmla="val 10"/>
                <a:gd name="f35" fmla="val 4"/>
                <a:gd name="f36" fmla="val 264"/>
                <a:gd name="f37" fmla="val 1"/>
                <a:gd name="f38" fmla="val 461"/>
                <a:gd name="f39" fmla="val 2"/>
                <a:gd name="f40" fmla="val 525"/>
                <a:gd name="f41" fmla="val 7"/>
                <a:gd name="f42" fmla="val 589"/>
                <a:gd name="f43" fmla="val 603"/>
                <a:gd name="f44" fmla="val 618"/>
                <a:gd name="f45" fmla="val 632"/>
                <a:gd name="f46" fmla="*/ f0 1 36"/>
                <a:gd name="f47" fmla="*/ f1 1 633"/>
                <a:gd name="f48" fmla="+- f4 0 f2"/>
                <a:gd name="f49" fmla="+- f3 0 f2"/>
                <a:gd name="f50" fmla="*/ f49 1 36"/>
                <a:gd name="f51" fmla="*/ f48 1 633"/>
                <a:gd name="f52" fmla="*/ 0 1 f50"/>
                <a:gd name="f53" fmla="*/ f3 1 f50"/>
                <a:gd name="f54" fmla="*/ 0 1 f51"/>
                <a:gd name="f55" fmla="*/ f4 1 f51"/>
                <a:gd name="f56" fmla="*/ f52 f46 1"/>
                <a:gd name="f57" fmla="*/ f53 f46 1"/>
                <a:gd name="f58" fmla="*/ f55 f47 1"/>
                <a:gd name="f59" fmla="*/ f54 f47 1"/>
              </a:gdLst>
              <a:ahLst/>
              <a:cxnLst>
                <a:cxn ang="3cd4">
                  <a:pos x="hc" y="t"/>
                </a:cxn>
                <a:cxn ang="0">
                  <a:pos x="r" y="vc"/>
                </a:cxn>
                <a:cxn ang="cd4">
                  <a:pos x="hc" y="b"/>
                </a:cxn>
                <a:cxn ang="cd2">
                  <a:pos x="l" y="vc"/>
                </a:cxn>
              </a:cxnLst>
              <a:rect l="f56" t="f59" r="f57" b="f58"/>
              <a:pathLst>
                <a:path w="36" h="633">
                  <a:moveTo>
                    <a:pt x="f5" y="f4"/>
                  </a:moveTo>
                  <a:cubicBezTo>
                    <a:pt x="f6" y="f7"/>
                    <a:pt x="f8" y="f9"/>
                    <a:pt x="f10" y="f11"/>
                  </a:cubicBezTo>
                  <a:cubicBezTo>
                    <a:pt x="f12" y="f13"/>
                    <a:pt x="f14" y="f15"/>
                    <a:pt x="f14" y="f16"/>
                  </a:cubicBezTo>
                  <a:cubicBezTo>
                    <a:pt x="f14" y="f17"/>
                    <a:pt x="f12" y="f18"/>
                    <a:pt x="f10" y="f19"/>
                  </a:cubicBezTo>
                  <a:cubicBezTo>
                    <a:pt x="f6" y="f20"/>
                    <a:pt x="f21" y="f22"/>
                    <a:pt x="f23" y="f24"/>
                  </a:cubicBezTo>
                  <a:cubicBezTo>
                    <a:pt x="f25" y="f26"/>
                    <a:pt x="f27" y="f28"/>
                    <a:pt x="f3" y="f2"/>
                  </a:cubicBezTo>
                  <a:cubicBezTo>
                    <a:pt x="f29" y="f2"/>
                    <a:pt x="f29" y="f2"/>
                    <a:pt x="f29" y="f2"/>
                  </a:cubicBezTo>
                  <a:cubicBezTo>
                    <a:pt x="f30" y="f28"/>
                    <a:pt x="f31" y="f26"/>
                    <a:pt x="f32" y="f24"/>
                  </a:cubicBezTo>
                  <a:cubicBezTo>
                    <a:pt x="f33" y="f22"/>
                    <a:pt x="f10" y="f20"/>
                    <a:pt x="f34" y="f19"/>
                  </a:cubicBezTo>
                  <a:cubicBezTo>
                    <a:pt x="f35" y="f36"/>
                    <a:pt x="f37" y="f17"/>
                    <a:pt x="f37" y="f16"/>
                  </a:cubicBezTo>
                  <a:cubicBezTo>
                    <a:pt x="f2" y="f38"/>
                    <a:pt x="f39" y="f40"/>
                    <a:pt x="f41" y="f42"/>
                  </a:cubicBezTo>
                  <a:cubicBezTo>
                    <a:pt x="f34" y="f43"/>
                    <a:pt x="f10" y="f44"/>
                    <a:pt x="f33" y="f45"/>
                  </a:cubicBezTo>
                  <a:cubicBezTo>
                    <a:pt x="f33" y="f45"/>
                    <a:pt x="f5" y="f4"/>
                    <a:pt x="f5" y="f4"/>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1" name="Freeform 32">
              <a:extLst>
                <a:ext uri="{FF2B5EF4-FFF2-40B4-BE49-F238E27FC236}">
                  <a16:creationId xmlns:a16="http://schemas.microsoft.com/office/drawing/2014/main" id="{74E63D00-60B1-4EDC-A829-9EA6C6C4431F}"/>
                </a:ext>
              </a:extLst>
            </p:cNvPr>
            <p:cNvSpPr/>
            <p:nvPr/>
          </p:nvSpPr>
          <p:spPr>
            <a:xfrm>
              <a:off x="1111672" y="6571600"/>
              <a:ext cx="134124" cy="281653"/>
            </a:xfrm>
            <a:custGeom>
              <a:avLst/>
              <a:gdLst>
                <a:gd name="f0" fmla="val w"/>
                <a:gd name="f1" fmla="val h"/>
                <a:gd name="f2" fmla="val 0"/>
                <a:gd name="f3" fmla="val 28"/>
                <a:gd name="f4" fmla="val 59"/>
                <a:gd name="f5" fmla="val 22"/>
                <a:gd name="f6" fmla="val 18"/>
                <a:gd name="f7" fmla="val 40"/>
                <a:gd name="f8" fmla="val 9"/>
                <a:gd name="f9" fmla="val 20"/>
                <a:gd name="f10" fmla="val 6"/>
                <a:gd name="f11" fmla="val 13"/>
                <a:gd name="f12" fmla="*/ f0 1 28"/>
                <a:gd name="f13" fmla="*/ f1 1 59"/>
                <a:gd name="f14" fmla="+- f4 0 f2"/>
                <a:gd name="f15" fmla="+- f3 0 f2"/>
                <a:gd name="f16" fmla="*/ f15 1 28"/>
                <a:gd name="f17" fmla="*/ f14 1 59"/>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28" h="59">
                  <a:moveTo>
                    <a:pt x="f5" y="f4"/>
                  </a:moveTo>
                  <a:cubicBezTo>
                    <a:pt x="f3" y="f4"/>
                    <a:pt x="f3" y="f4"/>
                    <a:pt x="f3" y="f4"/>
                  </a:cubicBezTo>
                  <a:cubicBezTo>
                    <a:pt x="f6" y="f7"/>
                    <a:pt x="f8" y="f9"/>
                    <a:pt x="f2" y="f2"/>
                  </a:cubicBezTo>
                  <a:cubicBezTo>
                    <a:pt x="f10" y="f9"/>
                    <a:pt x="f11" y="f7"/>
                    <a:pt x="f5" y="f4"/>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2" name="Freeform 33">
              <a:extLst>
                <a:ext uri="{FF2B5EF4-FFF2-40B4-BE49-F238E27FC236}">
                  <a16:creationId xmlns:a16="http://schemas.microsoft.com/office/drawing/2014/main" id="{FD28DBC7-EF7C-4D2F-843A-534F4FD46B63}"/>
                </a:ext>
              </a:extLst>
            </p:cNvPr>
            <p:cNvSpPr/>
            <p:nvPr/>
          </p:nvSpPr>
          <p:spPr>
            <a:xfrm>
              <a:off x="502389" y="4107631"/>
              <a:ext cx="82387" cy="511570"/>
            </a:xfrm>
            <a:custGeom>
              <a:avLst/>
              <a:gdLst>
                <a:gd name="f0" fmla="val w"/>
                <a:gd name="f1" fmla="val h"/>
                <a:gd name="f2" fmla="val 0"/>
                <a:gd name="f3" fmla="val 17"/>
                <a:gd name="f4" fmla="val 107"/>
                <a:gd name="f5" fmla="val 4"/>
                <a:gd name="f6" fmla="val 54"/>
                <a:gd name="f7" fmla="val 8"/>
                <a:gd name="f8" fmla="val 72"/>
                <a:gd name="f9" fmla="val 13"/>
                <a:gd name="f10" fmla="val 89"/>
                <a:gd name="f11" fmla="val 14"/>
                <a:gd name="f12" fmla="val 86"/>
                <a:gd name="f13" fmla="val 12"/>
                <a:gd name="f14" fmla="val 65"/>
                <a:gd name="f15" fmla="val 10"/>
                <a:gd name="f16" fmla="val 44"/>
                <a:gd name="f17" fmla="val 9"/>
                <a:gd name="f18" fmla="val 43"/>
                <a:gd name="f19" fmla="val 6"/>
                <a:gd name="f20" fmla="val 29"/>
                <a:gd name="f21" fmla="val 3"/>
                <a:gd name="f22" fmla="val 2"/>
                <a:gd name="f23" fmla="val 5"/>
                <a:gd name="f24" fmla="val 1"/>
                <a:gd name="f25" fmla="val 23"/>
                <a:gd name="f26" fmla="val 39"/>
                <a:gd name="f27" fmla="*/ f0 1 17"/>
                <a:gd name="f28" fmla="*/ f1 1 107"/>
                <a:gd name="f29" fmla="+- f4 0 f2"/>
                <a:gd name="f30" fmla="+- f3 0 f2"/>
                <a:gd name="f31" fmla="*/ f30 1 17"/>
                <a:gd name="f32" fmla="*/ f29 1 107"/>
                <a:gd name="f33" fmla="*/ 0 1 f31"/>
                <a:gd name="f34" fmla="*/ f3 1 f31"/>
                <a:gd name="f35" fmla="*/ 0 1 f32"/>
                <a:gd name="f36" fmla="*/ f4 1 f32"/>
                <a:gd name="f37" fmla="*/ f33 f27 1"/>
                <a:gd name="f38" fmla="*/ f34 f27 1"/>
                <a:gd name="f39" fmla="*/ f36 f28 1"/>
                <a:gd name="f40" fmla="*/ f35 f28 1"/>
              </a:gdLst>
              <a:ahLst/>
              <a:cxnLst>
                <a:cxn ang="3cd4">
                  <a:pos x="hc" y="t"/>
                </a:cxn>
                <a:cxn ang="0">
                  <a:pos x="r" y="vc"/>
                </a:cxn>
                <a:cxn ang="cd4">
                  <a:pos x="hc" y="b"/>
                </a:cxn>
                <a:cxn ang="cd2">
                  <a:pos x="l" y="vc"/>
                </a:cxn>
              </a:cxnLst>
              <a:rect l="f37" t="f40" r="f38" b="f39"/>
              <a:pathLst>
                <a:path w="17" h="107">
                  <a:moveTo>
                    <a:pt x="f5" y="f6"/>
                  </a:moveTo>
                  <a:cubicBezTo>
                    <a:pt x="f7" y="f8"/>
                    <a:pt x="f9" y="f10"/>
                    <a:pt x="f3" y="f4"/>
                  </a:cubicBezTo>
                  <a:cubicBezTo>
                    <a:pt x="f11" y="f12"/>
                    <a:pt x="f13" y="f14"/>
                    <a:pt x="f15" y="f16"/>
                  </a:cubicBezTo>
                  <a:cubicBezTo>
                    <a:pt x="f15" y="f16"/>
                    <a:pt x="f17" y="f18"/>
                    <a:pt x="f17" y="f18"/>
                  </a:cubicBezTo>
                  <a:cubicBezTo>
                    <a:pt x="f19" y="f20"/>
                    <a:pt x="f21" y="f11"/>
                    <a:pt x="f2" y="f2"/>
                  </a:cubicBezTo>
                  <a:cubicBezTo>
                    <a:pt x="f2" y="f22"/>
                    <a:pt x="f2" y="f23"/>
                    <a:pt x="f2" y="f7"/>
                  </a:cubicBezTo>
                  <a:cubicBezTo>
                    <a:pt x="f24" y="f25"/>
                    <a:pt x="f21" y="f26"/>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3" name="Freeform 34">
              <a:extLst>
                <a:ext uri="{FF2B5EF4-FFF2-40B4-BE49-F238E27FC236}">
                  <a16:creationId xmlns:a16="http://schemas.microsoft.com/office/drawing/2014/main" id="{82FED5AE-F8F1-412F-AE35-A0E628F8BFEC}"/>
                </a:ext>
              </a:extLst>
            </p:cNvPr>
            <p:cNvSpPr/>
            <p:nvPr/>
          </p:nvSpPr>
          <p:spPr>
            <a:xfrm>
              <a:off x="973726" y="3145801"/>
              <a:ext cx="1410169" cy="2716883"/>
            </a:xfrm>
            <a:custGeom>
              <a:avLst/>
              <a:gdLst>
                <a:gd name="f0" fmla="val w"/>
                <a:gd name="f1" fmla="val h"/>
                <a:gd name="f2" fmla="val 0"/>
                <a:gd name="f3" fmla="val 294"/>
                <a:gd name="f4" fmla="val 568"/>
                <a:gd name="f5" fmla="val 8"/>
                <a:gd name="f6" fmla="val 553"/>
                <a:gd name="f7" fmla="val 9"/>
                <a:gd name="f8" fmla="val 501"/>
                <a:gd name="f9" fmla="val 19"/>
                <a:gd name="f10" fmla="val 448"/>
                <a:gd name="f11" fmla="val 35"/>
                <a:gd name="f12" fmla="val 397"/>
                <a:gd name="f13" fmla="val 51"/>
                <a:gd name="f14" fmla="val 347"/>
                <a:gd name="f15" fmla="val 73"/>
                <a:gd name="f16" fmla="val 298"/>
                <a:gd name="f17" fmla="val 99"/>
                <a:gd name="f18" fmla="val 252"/>
                <a:gd name="f19" fmla="val 124"/>
                <a:gd name="f20" fmla="val 205"/>
                <a:gd name="f21" fmla="val 154"/>
                <a:gd name="f22" fmla="val 161"/>
                <a:gd name="f23" fmla="val 187"/>
                <a:gd name="f24" fmla="val 119"/>
                <a:gd name="f25" fmla="val 203"/>
                <a:gd name="f26" fmla="val 98"/>
                <a:gd name="f27" fmla="val 220"/>
                <a:gd name="f28" fmla="val 77"/>
                <a:gd name="f29" fmla="val 238"/>
                <a:gd name="f30" fmla="val 58"/>
                <a:gd name="f31" fmla="val 247"/>
                <a:gd name="f32" fmla="val 48"/>
                <a:gd name="f33" fmla="val 256"/>
                <a:gd name="f34" fmla="val 38"/>
                <a:gd name="f35" fmla="val 265"/>
                <a:gd name="f36" fmla="val 28"/>
                <a:gd name="f37" fmla="val 274"/>
                <a:gd name="f38" fmla="val 284"/>
                <a:gd name="f39" fmla="val 293"/>
                <a:gd name="f40" fmla="val 283"/>
                <a:gd name="f41" fmla="val 273"/>
                <a:gd name="f42" fmla="val 18"/>
                <a:gd name="f43" fmla="val 264"/>
                <a:gd name="f44" fmla="val 27"/>
                <a:gd name="f45" fmla="val 255"/>
                <a:gd name="f46" fmla="val 37"/>
                <a:gd name="f47" fmla="val 246"/>
                <a:gd name="f48" fmla="val 47"/>
                <a:gd name="f49" fmla="val 237"/>
                <a:gd name="f50" fmla="val 56"/>
                <a:gd name="f51" fmla="val 218"/>
                <a:gd name="f52" fmla="val 76"/>
                <a:gd name="f53" fmla="val 201"/>
                <a:gd name="f54" fmla="val 96"/>
                <a:gd name="f55" fmla="val 185"/>
                <a:gd name="f56" fmla="val 117"/>
                <a:gd name="f57" fmla="val 151"/>
                <a:gd name="f58" fmla="val 159"/>
                <a:gd name="f59" fmla="val 121"/>
                <a:gd name="f60" fmla="val 95"/>
                <a:gd name="f61" fmla="val 249"/>
                <a:gd name="f62" fmla="val 68"/>
                <a:gd name="f63" fmla="val 296"/>
                <a:gd name="f64" fmla="val 46"/>
                <a:gd name="f65" fmla="val 345"/>
                <a:gd name="f66" fmla="val 30"/>
                <a:gd name="f67" fmla="val 396"/>
                <a:gd name="f68" fmla="val 13"/>
                <a:gd name="f69" fmla="val 445"/>
                <a:gd name="f70" fmla="val 3"/>
                <a:gd name="f71" fmla="val 497"/>
                <a:gd name="f72" fmla="val 549"/>
                <a:gd name="f73" fmla="val 555"/>
                <a:gd name="f74" fmla="val 5"/>
                <a:gd name="f75" fmla="val 561"/>
                <a:gd name="f76" fmla="val 7"/>
                <a:gd name="f77" fmla="val 563"/>
                <a:gd name="f78" fmla="val 558"/>
                <a:gd name="f79" fmla="*/ f0 1 294"/>
                <a:gd name="f80" fmla="*/ f1 1 568"/>
                <a:gd name="f81" fmla="+- f4 0 f2"/>
                <a:gd name="f82" fmla="+- f3 0 f2"/>
                <a:gd name="f83" fmla="*/ f82 1 294"/>
                <a:gd name="f84" fmla="*/ f81 1 568"/>
                <a:gd name="f85" fmla="*/ 0 1 f83"/>
                <a:gd name="f86" fmla="*/ f3 1 f83"/>
                <a:gd name="f87" fmla="*/ 0 1 f84"/>
                <a:gd name="f88" fmla="*/ f4 1 f84"/>
                <a:gd name="f89" fmla="*/ f85 f79 1"/>
                <a:gd name="f90" fmla="*/ f86 f79 1"/>
                <a:gd name="f91" fmla="*/ f88 f80 1"/>
                <a:gd name="f92" fmla="*/ f87 f80 1"/>
              </a:gdLst>
              <a:ahLst/>
              <a:cxnLst>
                <a:cxn ang="3cd4">
                  <a:pos x="hc" y="t"/>
                </a:cxn>
                <a:cxn ang="0">
                  <a:pos x="r" y="vc"/>
                </a:cxn>
                <a:cxn ang="cd4">
                  <a:pos x="hc" y="b"/>
                </a:cxn>
                <a:cxn ang="cd2">
                  <a:pos x="l" y="vc"/>
                </a:cxn>
              </a:cxnLst>
              <a:rect l="f89" t="f92" r="f90" b="f91"/>
              <a:pathLst>
                <a:path w="294" h="568">
                  <a:moveTo>
                    <a:pt x="f5" y="f6"/>
                  </a:moveTo>
                  <a:cubicBezTo>
                    <a:pt x="f7" y="f8"/>
                    <a:pt x="f9" y="f10"/>
                    <a:pt x="f11" y="f12"/>
                  </a:cubicBezTo>
                  <a:cubicBezTo>
                    <a:pt x="f13" y="f14"/>
                    <a:pt x="f15" y="f16"/>
                    <a:pt x="f17" y="f18"/>
                  </a:cubicBezTo>
                  <a:cubicBezTo>
                    <a:pt x="f19" y="f20"/>
                    <a:pt x="f21" y="f22"/>
                    <a:pt x="f23" y="f24"/>
                  </a:cubicBezTo>
                  <a:cubicBezTo>
                    <a:pt x="f25" y="f26"/>
                    <a:pt x="f27" y="f28"/>
                    <a:pt x="f29" y="f30"/>
                  </a:cubicBezTo>
                  <a:cubicBezTo>
                    <a:pt x="f31" y="f32"/>
                    <a:pt x="f33" y="f34"/>
                    <a:pt x="f35" y="f36"/>
                  </a:cubicBezTo>
                  <a:cubicBezTo>
                    <a:pt x="f37" y="f9"/>
                    <a:pt x="f38" y="f7"/>
                    <a:pt x="f3" y="f2"/>
                  </a:cubicBezTo>
                  <a:cubicBezTo>
                    <a:pt x="f39" y="f2"/>
                    <a:pt x="f39" y="f2"/>
                    <a:pt x="f39" y="f2"/>
                  </a:cubicBezTo>
                  <a:cubicBezTo>
                    <a:pt x="f40" y="f7"/>
                    <a:pt x="f41" y="f42"/>
                    <a:pt x="f43" y="f44"/>
                  </a:cubicBezTo>
                  <a:cubicBezTo>
                    <a:pt x="f45" y="f46"/>
                    <a:pt x="f47" y="f48"/>
                    <a:pt x="f49" y="f50"/>
                  </a:cubicBezTo>
                  <a:cubicBezTo>
                    <a:pt x="f51" y="f52"/>
                    <a:pt x="f53" y="f54"/>
                    <a:pt x="f55" y="f56"/>
                  </a:cubicBezTo>
                  <a:cubicBezTo>
                    <a:pt x="f57" y="f58"/>
                    <a:pt x="f59" y="f25"/>
                    <a:pt x="f60" y="f61"/>
                  </a:cubicBezTo>
                  <a:cubicBezTo>
                    <a:pt x="f62" y="f63"/>
                    <a:pt x="f64" y="f65"/>
                    <a:pt x="f66" y="f67"/>
                  </a:cubicBezTo>
                  <a:cubicBezTo>
                    <a:pt x="f68" y="f69"/>
                    <a:pt x="f70" y="f71"/>
                    <a:pt x="f2" y="f72"/>
                  </a:cubicBezTo>
                  <a:cubicBezTo>
                    <a:pt x="f70" y="f73"/>
                    <a:pt x="f74" y="f75"/>
                    <a:pt x="f76" y="f4"/>
                  </a:cubicBezTo>
                  <a:cubicBezTo>
                    <a:pt x="f76" y="f77"/>
                    <a:pt x="f76" y="f78"/>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4" name="Freeform 35">
              <a:extLst>
                <a:ext uri="{FF2B5EF4-FFF2-40B4-BE49-F238E27FC236}">
                  <a16:creationId xmlns:a16="http://schemas.microsoft.com/office/drawing/2014/main" id="{31BF7D98-6028-4300-9377-B97BBDD2A207}"/>
                </a:ext>
              </a:extLst>
            </p:cNvPr>
            <p:cNvSpPr/>
            <p:nvPr/>
          </p:nvSpPr>
          <p:spPr>
            <a:xfrm>
              <a:off x="1073350" y="6600340"/>
              <a:ext cx="120709" cy="252913"/>
            </a:xfrm>
            <a:custGeom>
              <a:avLst/>
              <a:gdLst>
                <a:gd name="f0" fmla="val w"/>
                <a:gd name="f1" fmla="val h"/>
                <a:gd name="f2" fmla="val 0"/>
                <a:gd name="f3" fmla="val 25"/>
                <a:gd name="f4" fmla="val 53"/>
                <a:gd name="f5" fmla="val 5"/>
                <a:gd name="f6" fmla="val 18"/>
                <a:gd name="f7" fmla="val 12"/>
                <a:gd name="f8" fmla="val 36"/>
                <a:gd name="f9" fmla="val 19"/>
                <a:gd name="f10" fmla="val 16"/>
                <a:gd name="f11" fmla="val 8"/>
                <a:gd name="f12" fmla="*/ f0 1 25"/>
                <a:gd name="f13" fmla="*/ f1 1 53"/>
                <a:gd name="f14" fmla="+- f4 0 f2"/>
                <a:gd name="f15" fmla="+- f3 0 f2"/>
                <a:gd name="f16" fmla="*/ f15 1 25"/>
                <a:gd name="f17" fmla="*/ f14 1 53"/>
                <a:gd name="f18" fmla="*/ 0 1 f16"/>
                <a:gd name="f19" fmla="*/ f3 1 f16"/>
                <a:gd name="f20" fmla="*/ 0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25" h="53">
                  <a:moveTo>
                    <a:pt x="f2" y="f2"/>
                  </a:moveTo>
                  <a:cubicBezTo>
                    <a:pt x="f5" y="f6"/>
                    <a:pt x="f7" y="f8"/>
                    <a:pt x="f9" y="f4"/>
                  </a:cubicBezTo>
                  <a:cubicBezTo>
                    <a:pt x="f3" y="f4"/>
                    <a:pt x="f3" y="f4"/>
                    <a:pt x="f3" y="f4"/>
                  </a:cubicBezTo>
                  <a:cubicBezTo>
                    <a:pt x="f10" y="f8"/>
                    <a:pt x="f11" y="f6"/>
                    <a:pt x="f2" y="f2"/>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5" name="Freeform 36">
              <a:extLst>
                <a:ext uri="{FF2B5EF4-FFF2-40B4-BE49-F238E27FC236}">
                  <a16:creationId xmlns:a16="http://schemas.microsoft.com/office/drawing/2014/main" id="{6B445FB6-6A9F-425D-9CC3-4E02E41F82FF}"/>
                </a:ext>
              </a:extLst>
            </p:cNvPr>
            <p:cNvSpPr/>
            <p:nvPr/>
          </p:nvSpPr>
          <p:spPr>
            <a:xfrm>
              <a:off x="973726" y="5897166"/>
              <a:ext cx="137955" cy="674434"/>
            </a:xfrm>
            <a:custGeom>
              <a:avLst/>
              <a:gdLst>
                <a:gd name="f0" fmla="val w"/>
                <a:gd name="f1" fmla="val h"/>
                <a:gd name="f2" fmla="val 0"/>
                <a:gd name="f3" fmla="val 29"/>
                <a:gd name="f4" fmla="val 141"/>
                <a:gd name="f5" fmla="val 30"/>
                <a:gd name="f6" fmla="val 2"/>
                <a:gd name="f7" fmla="val 60"/>
                <a:gd name="f8" fmla="val 7"/>
                <a:gd name="f9" fmla="val 89"/>
                <a:gd name="f10" fmla="val 11"/>
                <a:gd name="f11" fmla="val 98"/>
                <a:gd name="f12" fmla="val 14"/>
                <a:gd name="f13" fmla="val 108"/>
                <a:gd name="f14" fmla="val 18"/>
                <a:gd name="f15" fmla="val 117"/>
                <a:gd name="f16" fmla="val 22"/>
                <a:gd name="f17" fmla="val 125"/>
                <a:gd name="f18" fmla="val 25"/>
                <a:gd name="f19" fmla="val 133"/>
                <a:gd name="f20" fmla="val 28"/>
                <a:gd name="f21" fmla="val 139"/>
                <a:gd name="f22" fmla="val 137"/>
                <a:gd name="f23" fmla="val 27"/>
                <a:gd name="f24" fmla="val 135"/>
                <a:gd name="f25" fmla="val 16"/>
                <a:gd name="f26" fmla="val 10"/>
                <a:gd name="f27" fmla="val 8"/>
                <a:gd name="f28" fmla="val 5"/>
                <a:gd name="f29" fmla="val 15"/>
                <a:gd name="f30" fmla="val 4"/>
                <a:gd name="f31" fmla="val 1"/>
                <a:gd name="f32" fmla="val 3"/>
                <a:gd name="f33" fmla="*/ f0 1 29"/>
                <a:gd name="f34" fmla="*/ f1 1 141"/>
                <a:gd name="f35" fmla="+- f4 0 f2"/>
                <a:gd name="f36" fmla="+- f3 0 f2"/>
                <a:gd name="f37" fmla="*/ f36 1 29"/>
                <a:gd name="f38" fmla="*/ f35 1 141"/>
                <a:gd name="f39" fmla="*/ 0 1 f37"/>
                <a:gd name="f40" fmla="*/ f3 1 f37"/>
                <a:gd name="f41" fmla="*/ 0 1 f38"/>
                <a:gd name="f42" fmla="*/ f4 1 f38"/>
                <a:gd name="f43" fmla="*/ f39 f33 1"/>
                <a:gd name="f44" fmla="*/ f40 f33 1"/>
                <a:gd name="f45" fmla="*/ f42 f34 1"/>
                <a:gd name="f46" fmla="*/ f41 f34 1"/>
              </a:gdLst>
              <a:ahLst/>
              <a:cxnLst>
                <a:cxn ang="3cd4">
                  <a:pos x="hc" y="t"/>
                </a:cxn>
                <a:cxn ang="0">
                  <a:pos x="r" y="vc"/>
                </a:cxn>
                <a:cxn ang="cd4">
                  <a:pos x="hc" y="b"/>
                </a:cxn>
                <a:cxn ang="cd2">
                  <a:pos x="l" y="vc"/>
                </a:cxn>
              </a:cxnLst>
              <a:rect l="f43" t="f46" r="f44" b="f45"/>
              <a:pathLst>
                <a:path w="29" h="141">
                  <a:moveTo>
                    <a:pt x="f2" y="f2"/>
                  </a:moveTo>
                  <a:cubicBezTo>
                    <a:pt x="f2" y="f5"/>
                    <a:pt x="f6" y="f7"/>
                    <a:pt x="f8" y="f9"/>
                  </a:cubicBezTo>
                  <a:cubicBezTo>
                    <a:pt x="f10" y="f11"/>
                    <a:pt x="f12" y="f13"/>
                    <a:pt x="f14" y="f15"/>
                  </a:cubicBezTo>
                  <a:cubicBezTo>
                    <a:pt x="f16" y="f17"/>
                    <a:pt x="f18" y="f19"/>
                    <a:pt x="f3" y="f4"/>
                  </a:cubicBezTo>
                  <a:cubicBezTo>
                    <a:pt x="f20" y="f21"/>
                    <a:pt x="f20" y="f22"/>
                    <a:pt x="f23" y="f24"/>
                  </a:cubicBezTo>
                  <a:cubicBezTo>
                    <a:pt x="f25" y="f11"/>
                    <a:pt x="f26" y="f7"/>
                    <a:pt x="f27" y="f16"/>
                  </a:cubicBezTo>
                  <a:cubicBezTo>
                    <a:pt x="f8" y="f14"/>
                    <a:pt x="f28" y="f29"/>
                    <a:pt x="f30" y="f10"/>
                  </a:cubicBezTo>
                  <a:cubicBezTo>
                    <a:pt x="f6" y="f8"/>
                    <a:pt x="f31" y="f32"/>
                    <a:pt x="f2" y="f2"/>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6" name="Freeform 37">
              <a:extLst>
                <a:ext uri="{FF2B5EF4-FFF2-40B4-BE49-F238E27FC236}">
                  <a16:creationId xmlns:a16="http://schemas.microsoft.com/office/drawing/2014/main" id="{57FDADB8-0A2D-4C4A-9DB0-313383DADBC7}"/>
                </a:ext>
              </a:extLst>
            </p:cNvPr>
            <p:cNvSpPr/>
            <p:nvPr/>
          </p:nvSpPr>
          <p:spPr>
            <a:xfrm>
              <a:off x="973726" y="5772625"/>
              <a:ext cx="38322" cy="228005"/>
            </a:xfrm>
            <a:custGeom>
              <a:avLst/>
              <a:gdLst>
                <a:gd name="f0" fmla="val w"/>
                <a:gd name="f1" fmla="val h"/>
                <a:gd name="f2" fmla="val 0"/>
                <a:gd name="f3" fmla="val 8"/>
                <a:gd name="f4" fmla="val 48"/>
                <a:gd name="f5" fmla="val 26"/>
                <a:gd name="f6" fmla="val 1"/>
                <a:gd name="f7" fmla="val 29"/>
                <a:gd name="f8" fmla="val 2"/>
                <a:gd name="f9" fmla="val 33"/>
                <a:gd name="f10" fmla="val 4"/>
                <a:gd name="f11" fmla="val 37"/>
                <a:gd name="f12" fmla="val 5"/>
                <a:gd name="f13" fmla="val 41"/>
                <a:gd name="f14" fmla="val 7"/>
                <a:gd name="f15" fmla="val 44"/>
                <a:gd name="f16" fmla="val 38"/>
                <a:gd name="f17" fmla="val 28"/>
                <a:gd name="f18" fmla="val 19"/>
                <a:gd name="f19" fmla="val 12"/>
                <a:gd name="f20" fmla="val 3"/>
                <a:gd name="f21" fmla="val 6"/>
                <a:gd name="f22" fmla="val 11"/>
                <a:gd name="f23" fmla="*/ f0 1 8"/>
                <a:gd name="f24" fmla="*/ f1 1 48"/>
                <a:gd name="f25" fmla="+- f4 0 f2"/>
                <a:gd name="f26" fmla="+- f3 0 f2"/>
                <a:gd name="f27" fmla="*/ f26 1 8"/>
                <a:gd name="f28" fmla="*/ f25 1 48"/>
                <a:gd name="f29" fmla="*/ 0 1 f27"/>
                <a:gd name="f30" fmla="*/ f3 1 f27"/>
                <a:gd name="f31" fmla="*/ 0 1 f28"/>
                <a:gd name="f32" fmla="*/ f4 1 f28"/>
                <a:gd name="f33" fmla="*/ f29 f23 1"/>
                <a:gd name="f34" fmla="*/ f30 f23 1"/>
                <a:gd name="f35" fmla="*/ f32 f24 1"/>
                <a:gd name="f36" fmla="*/ f31 f24 1"/>
              </a:gdLst>
              <a:ahLst/>
              <a:cxnLst>
                <a:cxn ang="3cd4">
                  <a:pos x="hc" y="t"/>
                </a:cxn>
                <a:cxn ang="0">
                  <a:pos x="r" y="vc"/>
                </a:cxn>
                <a:cxn ang="cd4">
                  <a:pos x="hc" y="b"/>
                </a:cxn>
                <a:cxn ang="cd2">
                  <a:pos x="l" y="vc"/>
                </a:cxn>
              </a:cxnLst>
              <a:rect l="f33" t="f36" r="f34" b="f35"/>
              <a:pathLst>
                <a:path w="8" h="48">
                  <a:moveTo>
                    <a:pt x="f2" y="f5"/>
                  </a:moveTo>
                  <a:cubicBezTo>
                    <a:pt x="f6" y="f7"/>
                    <a:pt x="f8" y="f9"/>
                    <a:pt x="f10" y="f11"/>
                  </a:cubicBezTo>
                  <a:cubicBezTo>
                    <a:pt x="f12" y="f13"/>
                    <a:pt x="f14" y="f15"/>
                    <a:pt x="f3" y="f4"/>
                  </a:cubicBezTo>
                  <a:cubicBezTo>
                    <a:pt x="f14" y="f16"/>
                    <a:pt x="f14" y="f17"/>
                    <a:pt x="f14" y="f18"/>
                  </a:cubicBezTo>
                  <a:cubicBezTo>
                    <a:pt x="f12" y="f19"/>
                    <a:pt x="f20" y="f21"/>
                    <a:pt x="f2" y="f2"/>
                  </a:cubicBezTo>
                  <a:cubicBezTo>
                    <a:pt x="f2" y="f6"/>
                    <a:pt x="f2" y="f20"/>
                    <a:pt x="f2" y="f10"/>
                  </a:cubicBezTo>
                  <a:cubicBezTo>
                    <a:pt x="f2" y="f22"/>
                    <a:pt x="f2" y="f18"/>
                    <a:pt x="f2" y="f5"/>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7" name="Freeform 38">
              <a:extLst>
                <a:ext uri="{FF2B5EF4-FFF2-40B4-BE49-F238E27FC236}">
                  <a16:creationId xmlns:a16="http://schemas.microsoft.com/office/drawing/2014/main" id="{E21B5662-1B03-41BA-90F5-0DAAF59F8CBD}"/>
                </a:ext>
              </a:extLst>
            </p:cNvPr>
            <p:cNvSpPr/>
            <p:nvPr/>
          </p:nvSpPr>
          <p:spPr>
            <a:xfrm>
              <a:off x="1006297" y="6322518"/>
              <a:ext cx="210760" cy="530736"/>
            </a:xfrm>
            <a:custGeom>
              <a:avLst/>
              <a:gdLst>
                <a:gd name="f0" fmla="val w"/>
                <a:gd name="f1" fmla="val h"/>
                <a:gd name="f2" fmla="val 0"/>
                <a:gd name="f3" fmla="val 44"/>
                <a:gd name="f4" fmla="val 111"/>
                <a:gd name="f5" fmla="val 11"/>
                <a:gd name="f6" fmla="val 28"/>
                <a:gd name="f7" fmla="val 7"/>
                <a:gd name="f8" fmla="val 19"/>
                <a:gd name="f9" fmla="val 4"/>
                <a:gd name="f10" fmla="val 9"/>
                <a:gd name="f11" fmla="val 3"/>
                <a:gd name="f12" fmla="val 16"/>
                <a:gd name="f13" fmla="val 33"/>
                <a:gd name="f14" fmla="val 49"/>
                <a:gd name="f15" fmla="val 12"/>
                <a:gd name="f16" fmla="val 52"/>
                <a:gd name="f17" fmla="val 13"/>
                <a:gd name="f18" fmla="val 55"/>
                <a:gd name="f19" fmla="val 14"/>
                <a:gd name="f20" fmla="val 58"/>
                <a:gd name="f21" fmla="val 22"/>
                <a:gd name="f22" fmla="val 76"/>
                <a:gd name="f23" fmla="val 30"/>
                <a:gd name="f24" fmla="val 94"/>
                <a:gd name="f25" fmla="val 39"/>
                <a:gd name="f26" fmla="val 35"/>
                <a:gd name="f27" fmla="val 92"/>
                <a:gd name="f28" fmla="val 72"/>
                <a:gd name="f29" fmla="val 18"/>
                <a:gd name="f30" fmla="val 15"/>
                <a:gd name="f31" fmla="val 36"/>
                <a:gd name="f32" fmla="*/ f0 1 44"/>
                <a:gd name="f33" fmla="*/ f1 1 111"/>
                <a:gd name="f34" fmla="+- f4 0 f2"/>
                <a:gd name="f35" fmla="+- f3 0 f2"/>
                <a:gd name="f36" fmla="*/ f35 1 44"/>
                <a:gd name="f37" fmla="*/ f34 1 111"/>
                <a:gd name="f38" fmla="*/ 0 1 f36"/>
                <a:gd name="f39" fmla="*/ f3 1 f36"/>
                <a:gd name="f40" fmla="*/ 0 1 f37"/>
                <a:gd name="f41" fmla="*/ f4 1 f37"/>
                <a:gd name="f42" fmla="*/ f38 f32 1"/>
                <a:gd name="f43" fmla="*/ f39 f32 1"/>
                <a:gd name="f44" fmla="*/ f41 f33 1"/>
                <a:gd name="f45" fmla="*/ f40 f33 1"/>
              </a:gdLst>
              <a:ahLst/>
              <a:cxnLst>
                <a:cxn ang="3cd4">
                  <a:pos x="hc" y="t"/>
                </a:cxn>
                <a:cxn ang="0">
                  <a:pos x="r" y="vc"/>
                </a:cxn>
                <a:cxn ang="cd4">
                  <a:pos x="hc" y="b"/>
                </a:cxn>
                <a:cxn ang="cd2">
                  <a:pos x="l" y="vc"/>
                </a:cxn>
              </a:cxnLst>
              <a:rect l="f42" t="f45" r="f43" b="f44"/>
              <a:pathLst>
                <a:path w="44" h="111">
                  <a:moveTo>
                    <a:pt x="f5" y="f6"/>
                  </a:moveTo>
                  <a:cubicBezTo>
                    <a:pt x="f7" y="f8"/>
                    <a:pt x="f9" y="f10"/>
                    <a:pt x="f2" y="f2"/>
                  </a:cubicBezTo>
                  <a:cubicBezTo>
                    <a:pt x="f11" y="f12"/>
                    <a:pt x="f7" y="f13"/>
                    <a:pt x="f5" y="f14"/>
                  </a:cubicBezTo>
                  <a:cubicBezTo>
                    <a:pt x="f15" y="f16"/>
                    <a:pt x="f17" y="f18"/>
                    <a:pt x="f19" y="f20"/>
                  </a:cubicBezTo>
                  <a:cubicBezTo>
                    <a:pt x="f21" y="f22"/>
                    <a:pt x="f23" y="f24"/>
                    <a:pt x="f25" y="f4"/>
                  </a:cubicBezTo>
                  <a:cubicBezTo>
                    <a:pt x="f3" y="f4"/>
                    <a:pt x="f3" y="f4"/>
                    <a:pt x="f3" y="f4"/>
                  </a:cubicBezTo>
                  <a:cubicBezTo>
                    <a:pt x="f26" y="f27"/>
                    <a:pt x="f6" y="f28"/>
                    <a:pt x="f21" y="f16"/>
                  </a:cubicBezTo>
                  <a:cubicBezTo>
                    <a:pt x="f29" y="f3"/>
                    <a:pt x="f30" y="f31"/>
                    <a:pt x="f5" y="f6"/>
                  </a:cubicBezTo>
                  <a:close/>
                </a:path>
              </a:pathLst>
            </a:cu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28" name="Rectangle 6">
            <a:extLst>
              <a:ext uri="{FF2B5EF4-FFF2-40B4-BE49-F238E27FC236}">
                <a16:creationId xmlns:a16="http://schemas.microsoft.com/office/drawing/2014/main" id="{FF0FA338-C799-4F31-A0B5-D76BF57CA21A}"/>
              </a:ext>
            </a:extLst>
          </p:cNvPr>
          <p:cNvSpPr/>
          <p:nvPr/>
        </p:nvSpPr>
        <p:spPr>
          <a:xfrm>
            <a:off x="0" y="0"/>
            <a:ext cx="182880" cy="6858000"/>
          </a:xfrm>
          <a:prstGeom prst="rect">
            <a:avLst/>
          </a:prstGeom>
          <a:solidFill>
            <a:srgbClr val="766F5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9" name="Title Placeholder 1">
            <a:extLst>
              <a:ext uri="{FF2B5EF4-FFF2-40B4-BE49-F238E27FC236}">
                <a16:creationId xmlns:a16="http://schemas.microsoft.com/office/drawing/2014/main" id="{55E497EC-D8B1-4D7D-97CD-5A5679398B92}"/>
              </a:ext>
            </a:extLst>
          </p:cNvPr>
          <p:cNvSpPr txBox="1">
            <a:spLocks noGrp="1"/>
          </p:cNvSpPr>
          <p:nvPr>
            <p:ph type="title"/>
          </p:nvPr>
        </p:nvSpPr>
        <p:spPr>
          <a:xfrm>
            <a:off x="2592927" y="624105"/>
            <a:ext cx="8911687" cy="1280891"/>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30" name="Text Placeholder 2">
            <a:extLst>
              <a:ext uri="{FF2B5EF4-FFF2-40B4-BE49-F238E27FC236}">
                <a16:creationId xmlns:a16="http://schemas.microsoft.com/office/drawing/2014/main" id="{FF79949D-3AAC-4AD3-BB49-38A553BF400E}"/>
              </a:ext>
            </a:extLst>
          </p:cNvPr>
          <p:cNvSpPr txBox="1">
            <a:spLocks noGrp="1"/>
          </p:cNvSpPr>
          <p:nvPr>
            <p:ph type="body" idx="1"/>
          </p:nvPr>
        </p:nvSpPr>
        <p:spPr>
          <a:xfrm>
            <a:off x="2589215" y="2133596"/>
            <a:ext cx="8915400" cy="3886200"/>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Date Placeholder 3">
            <a:extLst>
              <a:ext uri="{FF2B5EF4-FFF2-40B4-BE49-F238E27FC236}">
                <a16:creationId xmlns:a16="http://schemas.microsoft.com/office/drawing/2014/main" id="{325A1E0E-8249-4D18-AFED-C4B9B3259755}"/>
              </a:ext>
            </a:extLst>
          </p:cNvPr>
          <p:cNvSpPr txBox="1">
            <a:spLocks noGrp="1"/>
          </p:cNvSpPr>
          <p:nvPr>
            <p:ph type="dt" sz="half" idx="2"/>
          </p:nvPr>
        </p:nvSpPr>
        <p:spPr>
          <a:xfrm>
            <a:off x="10361615" y="6130439"/>
            <a:ext cx="1146282" cy="370396"/>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Century Gothic"/>
              </a:defRPr>
            </a:lvl1pPr>
          </a:lstStyle>
          <a:p>
            <a:pPr lvl="0"/>
            <a:fld id="{5254C1C0-6537-4188-98CA-B1113D5195EF}" type="datetime1">
              <a:rPr lang="en-GB"/>
              <a:pPr lvl="0"/>
              <a:t>25/10/2020</a:t>
            </a:fld>
            <a:endParaRPr lang="en-GB"/>
          </a:p>
        </p:txBody>
      </p:sp>
      <p:sp>
        <p:nvSpPr>
          <p:cNvPr id="32" name="Footer Placeholder 4">
            <a:extLst>
              <a:ext uri="{FF2B5EF4-FFF2-40B4-BE49-F238E27FC236}">
                <a16:creationId xmlns:a16="http://schemas.microsoft.com/office/drawing/2014/main" id="{21592F96-9FAE-4C53-B7F2-989E34C6984F}"/>
              </a:ext>
            </a:extLst>
          </p:cNvPr>
          <p:cNvSpPr txBox="1">
            <a:spLocks noGrp="1"/>
          </p:cNvSpPr>
          <p:nvPr>
            <p:ph type="ftr" sz="quarter" idx="3"/>
          </p:nvPr>
        </p:nvSpPr>
        <p:spPr>
          <a:xfrm>
            <a:off x="2589215" y="6135806"/>
            <a:ext cx="7619996"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Century Gothic"/>
              </a:defRPr>
            </a:lvl1pPr>
          </a:lstStyle>
          <a:p>
            <a:pPr lvl="0"/>
            <a:endParaRPr lang="en-GB"/>
          </a:p>
        </p:txBody>
      </p:sp>
      <p:sp>
        <p:nvSpPr>
          <p:cNvPr id="33" name="Slide Number Placeholder 5">
            <a:extLst>
              <a:ext uri="{FF2B5EF4-FFF2-40B4-BE49-F238E27FC236}">
                <a16:creationId xmlns:a16="http://schemas.microsoft.com/office/drawing/2014/main" id="{538E7299-2255-47F7-9DA6-18D0A6B11DB5}"/>
              </a:ext>
            </a:extLst>
          </p:cNvPr>
          <p:cNvSpPr txBox="1">
            <a:spLocks noGrp="1"/>
          </p:cNvSpPr>
          <p:nvPr>
            <p:ph type="sldNum" sz="quarter" idx="4"/>
          </p:nvPr>
        </p:nvSpPr>
        <p:spPr>
          <a:xfrm>
            <a:off x="531815" y="787783"/>
            <a:ext cx="779763"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2000" b="0" i="0" u="none" strike="noStrike" kern="1200" cap="none" spc="0" baseline="0">
                <a:solidFill>
                  <a:srgbClr val="FEFFFF"/>
                </a:solidFill>
                <a:uFillTx/>
                <a:latin typeface="Century Gothic"/>
              </a:defRPr>
            </a:lvl1pPr>
          </a:lstStyle>
          <a:p>
            <a:pPr lvl="0"/>
            <a:fld id="{083BF484-8E2F-4D92-9934-222CF125C611}"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262626"/>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A53010"/>
        </a:buClr>
        <a:buSzPct val="100000"/>
        <a:buFont typeface="Wingdings 3"/>
        <a:buChar char=""/>
        <a:tabLst/>
        <a:defRPr lang="en-US" sz="1800" b="0" i="0" u="none" strike="noStrike" kern="1200" cap="none" spc="0" baseline="0">
          <a:solidFill>
            <a:srgbClr val="404040"/>
          </a:solidFill>
          <a:uFillTx/>
          <a:latin typeface="Century Gothic"/>
        </a:defRPr>
      </a:lvl1pPr>
      <a:lvl2pPr marL="742950" marR="0" lvl="1" indent="-285750" algn="l" defTabSz="457200" rtl="0" fontAlgn="auto" hangingPunct="1">
        <a:lnSpc>
          <a:spcPct val="100000"/>
        </a:lnSpc>
        <a:spcBef>
          <a:spcPts val="1000"/>
        </a:spcBef>
        <a:spcAft>
          <a:spcPts val="0"/>
        </a:spcAft>
        <a:buClr>
          <a:srgbClr val="A53010"/>
        </a:buClr>
        <a:buSzPct val="100000"/>
        <a:buFont typeface="Wingdings 3"/>
        <a:buChar char=""/>
        <a:tabLst/>
        <a:defRPr lang="en-US" sz="1600" b="0" i="0" u="none" strike="noStrike" kern="1200" cap="none" spc="0" baseline="0">
          <a:solidFill>
            <a:srgbClr val="404040"/>
          </a:solidFill>
          <a:uFillTx/>
          <a:latin typeface="Century Gothic"/>
        </a:defRPr>
      </a:lvl2pPr>
      <a:lvl3pPr marL="1143000" marR="0" lvl="2"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400" b="0" i="0" u="none" strike="noStrike" kern="1200" cap="none" spc="0" baseline="0">
          <a:solidFill>
            <a:srgbClr val="404040"/>
          </a:solidFill>
          <a:uFillTx/>
          <a:latin typeface="Century Gothic"/>
        </a:defRPr>
      </a:lvl3pPr>
      <a:lvl4pPr marL="1600200" marR="0" lvl="3"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200" b="0" i="0" u="none" strike="noStrike" kern="1200" cap="none" spc="0" baseline="0">
          <a:solidFill>
            <a:srgbClr val="404040"/>
          </a:solidFill>
          <a:uFillTx/>
          <a:latin typeface="Century Gothic"/>
        </a:defRPr>
      </a:lvl4pPr>
      <a:lvl5pPr marL="2057400" marR="0" lvl="4" indent="-228600" algn="l" defTabSz="457200" rtl="0" fontAlgn="auto" hangingPunct="1">
        <a:lnSpc>
          <a:spcPct val="100000"/>
        </a:lnSpc>
        <a:spcBef>
          <a:spcPts val="1000"/>
        </a:spcBef>
        <a:spcAft>
          <a:spcPts val="0"/>
        </a:spcAft>
        <a:buClr>
          <a:srgbClr val="A53010"/>
        </a:buClr>
        <a:buSzPct val="100000"/>
        <a:buFont typeface="Wingdings 3"/>
        <a:buChar char=""/>
        <a:tabLst/>
        <a:defRPr lang="en-US" sz="1200" b="0" i="0" u="none" strike="noStrike" kern="1200" cap="none" spc="0" baseline="0">
          <a:solidFill>
            <a:srgbClr val="404040"/>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7.xml"/><Relationship Id="rId7" Type="http://schemas.openxmlformats.org/officeDocument/2006/relationships/image" Target="../media/image4.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notesSlide" Target="../notesSlides/notesSlide2.xm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e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1.png"/><Relationship Id="rId5" Type="http://schemas.openxmlformats.org/officeDocument/2006/relationships/image" Target="../media/image8.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7.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pic>
        <p:nvPicPr>
          <p:cNvPr id="2" name="Picture 7" descr="A picture containing shape&#10;&#10;Description automatically generated">
            <a:extLst>
              <a:ext uri="{FF2B5EF4-FFF2-40B4-BE49-F238E27FC236}">
                <a16:creationId xmlns:a16="http://schemas.microsoft.com/office/drawing/2014/main" id="{FFAD5B84-67FB-4A78-8118-0AAD9D1F7166}"/>
              </a:ext>
            </a:extLst>
          </p:cNvPr>
          <p:cNvPicPr>
            <a:picLocks noChangeAspect="1"/>
          </p:cNvPicPr>
          <p:nvPr/>
        </p:nvPicPr>
        <p:blipFill>
          <a:blip r:embed="rId3"/>
          <a:stretch>
            <a:fillRect/>
          </a:stretch>
        </p:blipFill>
        <p:spPr>
          <a:xfrm>
            <a:off x="348468" y="503797"/>
            <a:ext cx="4875333" cy="2925202"/>
          </a:xfrm>
          <a:prstGeom prst="rect">
            <a:avLst/>
          </a:prstGeom>
          <a:noFill/>
          <a:ln cap="flat">
            <a:noFill/>
          </a:ln>
        </p:spPr>
      </p:pic>
      <p:sp>
        <p:nvSpPr>
          <p:cNvPr id="3" name="TextBox 8">
            <a:extLst>
              <a:ext uri="{FF2B5EF4-FFF2-40B4-BE49-F238E27FC236}">
                <a16:creationId xmlns:a16="http://schemas.microsoft.com/office/drawing/2014/main" id="{A081C934-6D60-4D8F-A7E2-364097993023}"/>
              </a:ext>
            </a:extLst>
          </p:cNvPr>
          <p:cNvSpPr txBox="1"/>
          <p:nvPr/>
        </p:nvSpPr>
        <p:spPr>
          <a:xfrm>
            <a:off x="6968203" y="1381621"/>
            <a:ext cx="4656408" cy="584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a:solidFill>
                  <a:srgbClr val="000000"/>
                </a:solidFill>
                <a:uFillTx/>
                <a:latin typeface="Century Gothic"/>
              </a:rPr>
              <a:t>Lisa Roy 1804811</a:t>
            </a:r>
          </a:p>
        </p:txBody>
      </p:sp>
      <p:sp>
        <p:nvSpPr>
          <p:cNvPr id="4" name="TextBox 9">
            <a:extLst>
              <a:ext uri="{FF2B5EF4-FFF2-40B4-BE49-F238E27FC236}">
                <a16:creationId xmlns:a16="http://schemas.microsoft.com/office/drawing/2014/main" id="{CEDF4365-0BD4-4D9B-832E-08BA0672F55B}"/>
              </a:ext>
            </a:extLst>
          </p:cNvPr>
          <p:cNvSpPr txBox="1"/>
          <p:nvPr/>
        </p:nvSpPr>
        <p:spPr>
          <a:xfrm>
            <a:off x="2475911" y="3798280"/>
            <a:ext cx="8440616"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000000"/>
                </a:solidFill>
                <a:uFillTx/>
                <a:latin typeface="Century Gothic"/>
              </a:rPr>
              <a:t>STRATEGIES FOR RESILIENCE AND 	PROSPERITY BMSP6006</a:t>
            </a:r>
          </a:p>
        </p:txBody>
      </p:sp>
      <p:sp>
        <p:nvSpPr>
          <p:cNvPr id="5" name="TextBox 10">
            <a:extLst>
              <a:ext uri="{FF2B5EF4-FFF2-40B4-BE49-F238E27FC236}">
                <a16:creationId xmlns:a16="http://schemas.microsoft.com/office/drawing/2014/main" id="{91E486B0-FA16-483B-8A3C-23C9E91128A6}"/>
              </a:ext>
            </a:extLst>
          </p:cNvPr>
          <p:cNvSpPr txBox="1"/>
          <p:nvPr/>
        </p:nvSpPr>
        <p:spPr>
          <a:xfrm>
            <a:off x="2475911" y="5260881"/>
            <a:ext cx="8651632"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000000"/>
                </a:solidFill>
                <a:uFillTx/>
                <a:latin typeface="Century Gothic"/>
              </a:rPr>
              <a:t>            ASSIGNMENT 2</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0" u="none" strike="noStrike" kern="1200" cap="none" spc="0" baseline="0">
                <a:solidFill>
                  <a:srgbClr val="000000"/>
                </a:solidFill>
                <a:uFillTx/>
                <a:latin typeface="Century Gothic"/>
              </a:rPr>
              <a:t>        19</a:t>
            </a:r>
            <a:r>
              <a:rPr lang="en-GB" sz="4000" b="0" i="0" u="none" strike="noStrike" kern="1200" cap="none" spc="0" baseline="30000">
                <a:solidFill>
                  <a:srgbClr val="000000"/>
                </a:solidFill>
                <a:uFillTx/>
                <a:latin typeface="Century Gothic"/>
              </a:rPr>
              <a:t>th</a:t>
            </a:r>
            <a:r>
              <a:rPr lang="en-GB" sz="4000" b="0" i="0" u="none" strike="noStrike" kern="1200" cap="none" spc="0" baseline="0">
                <a:solidFill>
                  <a:srgbClr val="000000"/>
                </a:solidFill>
                <a:uFillTx/>
                <a:latin typeface="Century Gothic"/>
              </a:rPr>
              <a:t> OCTOBER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957473-B40C-4920-90F1-50CCAF5D5F9F}"/>
              </a:ext>
            </a:extLst>
          </p:cNvPr>
          <p:cNvSpPr txBox="1"/>
          <p:nvPr/>
        </p:nvSpPr>
        <p:spPr>
          <a:xfrm>
            <a:off x="2491410" y="649361"/>
            <a:ext cx="8401882" cy="40011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entury Gothic"/>
              </a:rPr>
              <a:t>A BRIEF OVERVIEW OF MARKS AND SPENCER…..</a:t>
            </a:r>
          </a:p>
        </p:txBody>
      </p:sp>
      <p:pic>
        <p:nvPicPr>
          <p:cNvPr id="3" name="Picture 2" descr="Image result for marks and spencers IN 1884">
            <a:extLst>
              <a:ext uri="{FF2B5EF4-FFF2-40B4-BE49-F238E27FC236}">
                <a16:creationId xmlns:a16="http://schemas.microsoft.com/office/drawing/2014/main" id="{38DEAB21-4653-490E-9F99-35E2E82BF7EA}"/>
              </a:ext>
            </a:extLst>
          </p:cNvPr>
          <p:cNvPicPr>
            <a:picLocks noChangeAspect="1"/>
          </p:cNvPicPr>
          <p:nvPr/>
        </p:nvPicPr>
        <p:blipFill>
          <a:blip r:embed="rId5"/>
          <a:srcRect/>
          <a:stretch>
            <a:fillRect/>
          </a:stretch>
        </p:blipFill>
        <p:spPr>
          <a:xfrm>
            <a:off x="1229346" y="1714500"/>
            <a:ext cx="2524128" cy="1714500"/>
          </a:xfrm>
          <a:prstGeom prst="rect">
            <a:avLst/>
          </a:prstGeom>
          <a:noFill/>
          <a:ln cap="flat">
            <a:noFill/>
          </a:ln>
        </p:spPr>
      </p:pic>
      <p:sp>
        <p:nvSpPr>
          <p:cNvPr id="4" name="TextBox 2">
            <a:extLst>
              <a:ext uri="{FF2B5EF4-FFF2-40B4-BE49-F238E27FC236}">
                <a16:creationId xmlns:a16="http://schemas.microsoft.com/office/drawing/2014/main" id="{286C70C7-7C0F-490C-BD23-C5B86E743393}"/>
              </a:ext>
            </a:extLst>
          </p:cNvPr>
          <p:cNvSpPr txBox="1"/>
          <p:nvPr/>
        </p:nvSpPr>
        <p:spPr>
          <a:xfrm>
            <a:off x="4545491" y="2027581"/>
            <a:ext cx="7063410" cy="1754322"/>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Marks and Spencer first started as a Penny Bazaar in 1884 in Leeds, England.</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It now has more than 1400 stores across 57 Countries and is a household name.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pic>
        <p:nvPicPr>
          <p:cNvPr id="5" name="Picture 8" descr="A sign above a store&#10;&#10;Description automatically generated">
            <a:extLst>
              <a:ext uri="{FF2B5EF4-FFF2-40B4-BE49-F238E27FC236}">
                <a16:creationId xmlns:a16="http://schemas.microsoft.com/office/drawing/2014/main" id="{90A658B1-4758-408E-81CF-F21382EC69DF}"/>
              </a:ext>
            </a:extLst>
          </p:cNvPr>
          <p:cNvPicPr>
            <a:picLocks noChangeAspect="1"/>
          </p:cNvPicPr>
          <p:nvPr/>
        </p:nvPicPr>
        <p:blipFill>
          <a:blip r:embed="rId6"/>
          <a:stretch>
            <a:fillRect/>
          </a:stretch>
        </p:blipFill>
        <p:spPr>
          <a:xfrm>
            <a:off x="1077199" y="5195648"/>
            <a:ext cx="2025533" cy="1490051"/>
          </a:xfrm>
          <a:prstGeom prst="rect">
            <a:avLst/>
          </a:prstGeom>
          <a:noFill/>
          <a:ln cap="flat">
            <a:noFill/>
          </a:ln>
        </p:spPr>
      </p:pic>
      <p:pic>
        <p:nvPicPr>
          <p:cNvPr id="6" name="Picture 10" descr="A person standing in a room&#10;&#10;Description automatically generated">
            <a:extLst>
              <a:ext uri="{FF2B5EF4-FFF2-40B4-BE49-F238E27FC236}">
                <a16:creationId xmlns:a16="http://schemas.microsoft.com/office/drawing/2014/main" id="{F62866F8-A270-4EDB-8FD5-C66AB313BDE6}"/>
              </a:ext>
            </a:extLst>
          </p:cNvPr>
          <p:cNvPicPr>
            <a:picLocks noChangeAspect="1"/>
          </p:cNvPicPr>
          <p:nvPr/>
        </p:nvPicPr>
        <p:blipFill>
          <a:blip r:embed="rId7"/>
          <a:stretch>
            <a:fillRect/>
          </a:stretch>
        </p:blipFill>
        <p:spPr>
          <a:xfrm>
            <a:off x="3667832" y="5211183"/>
            <a:ext cx="1879119" cy="1490051"/>
          </a:xfrm>
          <a:prstGeom prst="rect">
            <a:avLst/>
          </a:prstGeom>
          <a:noFill/>
          <a:ln cap="flat">
            <a:noFill/>
          </a:ln>
        </p:spPr>
      </p:pic>
      <p:pic>
        <p:nvPicPr>
          <p:cNvPr id="7" name="Picture 12" descr="A picture containing text&#10;&#10;Description automatically generated">
            <a:extLst>
              <a:ext uri="{FF2B5EF4-FFF2-40B4-BE49-F238E27FC236}">
                <a16:creationId xmlns:a16="http://schemas.microsoft.com/office/drawing/2014/main" id="{53034BFB-C8D3-4FFD-9849-D7ECF5C4E174}"/>
              </a:ext>
            </a:extLst>
          </p:cNvPr>
          <p:cNvPicPr>
            <a:picLocks noChangeAspect="1"/>
          </p:cNvPicPr>
          <p:nvPr/>
        </p:nvPicPr>
        <p:blipFill>
          <a:blip r:embed="rId8"/>
          <a:stretch>
            <a:fillRect/>
          </a:stretch>
        </p:blipFill>
        <p:spPr>
          <a:xfrm>
            <a:off x="6096003" y="5170127"/>
            <a:ext cx="1813822" cy="1584892"/>
          </a:xfrm>
          <a:prstGeom prst="rect">
            <a:avLst/>
          </a:prstGeom>
          <a:noFill/>
          <a:ln cap="flat">
            <a:noFill/>
          </a:ln>
        </p:spPr>
      </p:pic>
      <p:pic>
        <p:nvPicPr>
          <p:cNvPr id="8" name="Picture 4" descr="Octopus Energy and M&amp;S Energy announce partnership – Which? News">
            <a:extLst>
              <a:ext uri="{FF2B5EF4-FFF2-40B4-BE49-F238E27FC236}">
                <a16:creationId xmlns:a16="http://schemas.microsoft.com/office/drawing/2014/main" id="{7AAA820D-305C-4955-852B-6CD733CDBB06}"/>
              </a:ext>
            </a:extLst>
          </p:cNvPr>
          <p:cNvPicPr>
            <a:picLocks noChangeAspect="1"/>
          </p:cNvPicPr>
          <p:nvPr/>
        </p:nvPicPr>
        <p:blipFill>
          <a:blip r:embed="rId9"/>
          <a:srcRect/>
          <a:stretch>
            <a:fillRect/>
          </a:stretch>
        </p:blipFill>
        <p:spPr>
          <a:xfrm>
            <a:off x="8474915" y="5186321"/>
            <a:ext cx="2513804" cy="1508284"/>
          </a:xfrm>
          <a:prstGeom prst="rect">
            <a:avLst/>
          </a:prstGeom>
          <a:noFill/>
          <a:ln cap="flat">
            <a:noFill/>
          </a:ln>
        </p:spPr>
      </p:pic>
      <p:sp>
        <p:nvSpPr>
          <p:cNvPr id="9" name="TextBox 13">
            <a:extLst>
              <a:ext uri="{FF2B5EF4-FFF2-40B4-BE49-F238E27FC236}">
                <a16:creationId xmlns:a16="http://schemas.microsoft.com/office/drawing/2014/main" id="{7510CDDE-AA96-4033-82E3-915525351845}"/>
              </a:ext>
            </a:extLst>
          </p:cNvPr>
          <p:cNvSpPr txBox="1"/>
          <p:nvPr/>
        </p:nvSpPr>
        <p:spPr>
          <a:xfrm>
            <a:off x="1457736" y="3869631"/>
            <a:ext cx="9793361" cy="92333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Marks and Spencer have among other things an Autograph Clothing Range, their Simply Food Range, Banking and financial Services and Now have begun to Offer sustainable energy to its customers.</a:t>
            </a:r>
          </a:p>
        </p:txBody>
      </p:sp>
      <p:pic>
        <p:nvPicPr>
          <p:cNvPr id="10" name="slide 2">
            <a:extLst>
              <a:ext uri="{FF2B5EF4-FFF2-40B4-BE49-F238E27FC236}">
                <a16:creationId xmlns:a16="http://schemas.microsoft.com/office/drawing/2014/main" id="{7FADA943-7D10-462E-A975-7C452AEBC21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39DEA09B-351F-4960-AA43-9B87586A716B}"/>
              </a:ext>
            </a:extLst>
          </p:cNvPr>
          <p:cNvPicPr>
            <a:picLocks noChangeAspect="1"/>
          </p:cNvPicPr>
          <p:nvPr/>
        </p:nvPicPr>
        <p:blipFill>
          <a:blip r:embed="rId5"/>
          <a:srcRect/>
          <a:stretch>
            <a:fillRect/>
          </a:stretch>
        </p:blipFill>
        <p:spPr>
          <a:xfrm>
            <a:off x="9359414" y="282375"/>
            <a:ext cx="2476496" cy="1847846"/>
          </a:xfrm>
          <a:prstGeom prst="rect">
            <a:avLst/>
          </a:prstGeom>
          <a:noFill/>
          <a:ln cap="flat">
            <a:noFill/>
          </a:ln>
        </p:spPr>
      </p:pic>
      <p:sp>
        <p:nvSpPr>
          <p:cNvPr id="3" name="TextBox 1">
            <a:extLst>
              <a:ext uri="{FF2B5EF4-FFF2-40B4-BE49-F238E27FC236}">
                <a16:creationId xmlns:a16="http://schemas.microsoft.com/office/drawing/2014/main" id="{82370F7D-5180-487F-BBF8-F852BD648AD5}"/>
              </a:ext>
            </a:extLst>
          </p:cNvPr>
          <p:cNvSpPr txBox="1"/>
          <p:nvPr/>
        </p:nvSpPr>
        <p:spPr>
          <a:xfrm>
            <a:off x="2166423" y="858127"/>
            <a:ext cx="5992840"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OUR MISSION STATEMENT…..</a:t>
            </a:r>
          </a:p>
        </p:txBody>
      </p:sp>
      <p:sp>
        <p:nvSpPr>
          <p:cNvPr id="4" name="TextBox 4">
            <a:extLst>
              <a:ext uri="{FF2B5EF4-FFF2-40B4-BE49-F238E27FC236}">
                <a16:creationId xmlns:a16="http://schemas.microsoft.com/office/drawing/2014/main" id="{D5B66624-8148-46C4-A9E7-801C8C5D11A8}"/>
              </a:ext>
            </a:extLst>
          </p:cNvPr>
          <p:cNvSpPr txBox="1"/>
          <p:nvPr/>
        </p:nvSpPr>
        <p:spPr>
          <a:xfrm>
            <a:off x="1055080" y="1716255"/>
            <a:ext cx="7666896" cy="92333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“Our Vision is to be the standard against which others are measured, Our Mission is to make aspirational quality accessible to all, Values: Quality, value, service, innovation and trust” (M&amp;S, 2020)</a:t>
            </a:r>
          </a:p>
        </p:txBody>
      </p:sp>
      <p:sp>
        <p:nvSpPr>
          <p:cNvPr id="5" name="TextBox 6">
            <a:extLst>
              <a:ext uri="{FF2B5EF4-FFF2-40B4-BE49-F238E27FC236}">
                <a16:creationId xmlns:a16="http://schemas.microsoft.com/office/drawing/2014/main" id="{ED0571DF-A45D-4167-A7D8-D7FBB767DB9F}"/>
              </a:ext>
            </a:extLst>
          </p:cNvPr>
          <p:cNvSpPr txBox="1"/>
          <p:nvPr/>
        </p:nvSpPr>
        <p:spPr>
          <a:xfrm>
            <a:off x="956599" y="3038624"/>
            <a:ext cx="7765368" cy="313931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                   </a:t>
            </a:r>
            <a:r>
              <a:rPr lang="en-GB" sz="1800" b="1" i="0" u="none" strike="noStrike" kern="1200" cap="none" spc="0" baseline="0">
                <a:solidFill>
                  <a:srgbClr val="000000"/>
                </a:solidFill>
                <a:uFillTx/>
                <a:latin typeface="Century Gothic"/>
              </a:rPr>
              <a:t>OUR STRATEGIES, GOALS AND OBJECTIVES….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Marks and Spencer have created their “Plan A”. This include their commitment to Waste, Sustainability, health, Climate and fair partnership.  Plan A is set to roll out in over 50 countries which have retail companies from 2020. Plan A is all about the engagement of Employees, suppliers and employees. (Director,2014)</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333333"/>
                </a:solidFill>
                <a:uFillTx/>
                <a:latin typeface="Century Gothic" pitchFamily="34"/>
              </a:rPr>
              <a:t>Plan A and will help to  support up to  1,000 communities, help up to 10 million people live happier, healthier lives and help to change M&amp;S into a zero-waste business. (M&amp;S plan A)</a:t>
            </a:r>
            <a:endParaRPr lang="en-GB" sz="1800" b="0" i="0" u="none" strike="noStrike" kern="1200" cap="none" spc="0" baseline="0">
              <a:solidFill>
                <a:srgbClr val="000000"/>
              </a:solidFill>
              <a:uFillTx/>
              <a:latin typeface="Century Gothic" pitchFamily="34"/>
            </a:endParaRPr>
          </a:p>
        </p:txBody>
      </p:sp>
      <p:pic>
        <p:nvPicPr>
          <p:cNvPr id="6" name="Picture 6" descr="M&amp;S launches new sustainability plan | Fashion &amp; Retail News | News">
            <a:extLst>
              <a:ext uri="{FF2B5EF4-FFF2-40B4-BE49-F238E27FC236}">
                <a16:creationId xmlns:a16="http://schemas.microsoft.com/office/drawing/2014/main" id="{304D22FE-60F9-4924-8369-206F7477F092}"/>
              </a:ext>
            </a:extLst>
          </p:cNvPr>
          <p:cNvPicPr>
            <a:picLocks noChangeAspect="1"/>
          </p:cNvPicPr>
          <p:nvPr/>
        </p:nvPicPr>
        <p:blipFill>
          <a:blip r:embed="rId6"/>
          <a:srcRect/>
          <a:stretch>
            <a:fillRect/>
          </a:stretch>
        </p:blipFill>
        <p:spPr>
          <a:xfrm>
            <a:off x="9352483" y="4628272"/>
            <a:ext cx="2694444" cy="2000103"/>
          </a:xfrm>
          <a:prstGeom prst="rect">
            <a:avLst/>
          </a:prstGeom>
          <a:noFill/>
          <a:ln cap="flat">
            <a:noFill/>
          </a:ln>
        </p:spPr>
      </p:pic>
      <p:pic>
        <p:nvPicPr>
          <p:cNvPr id="7" name="slide 3">
            <a:extLst>
              <a:ext uri="{FF2B5EF4-FFF2-40B4-BE49-F238E27FC236}">
                <a16:creationId xmlns:a16="http://schemas.microsoft.com/office/drawing/2014/main" id="{76D542D0-9FBD-4FD6-8499-0B36EC800C0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0F7A8F18-DA36-44B2-93AF-8D6844FB0C07}"/>
              </a:ext>
            </a:extLst>
          </p:cNvPr>
          <p:cNvPicPr>
            <a:picLocks noChangeAspect="1"/>
          </p:cNvPicPr>
          <p:nvPr/>
        </p:nvPicPr>
        <p:blipFill>
          <a:blip r:embed="rId5"/>
          <a:srcRect/>
          <a:stretch>
            <a:fillRect/>
          </a:stretch>
        </p:blipFill>
        <p:spPr>
          <a:xfrm>
            <a:off x="9387550" y="296448"/>
            <a:ext cx="2476496" cy="1847846"/>
          </a:xfrm>
          <a:prstGeom prst="rect">
            <a:avLst/>
          </a:prstGeom>
          <a:noFill/>
          <a:ln cap="flat">
            <a:noFill/>
          </a:ln>
        </p:spPr>
      </p:pic>
      <p:sp>
        <p:nvSpPr>
          <p:cNvPr id="3" name="TextBox 1">
            <a:extLst>
              <a:ext uri="{FF2B5EF4-FFF2-40B4-BE49-F238E27FC236}">
                <a16:creationId xmlns:a16="http://schemas.microsoft.com/office/drawing/2014/main" id="{36725F98-0921-4785-9A09-9B6590B77BBC}"/>
              </a:ext>
            </a:extLst>
          </p:cNvPr>
          <p:cNvSpPr txBox="1"/>
          <p:nvPr/>
        </p:nvSpPr>
        <p:spPr>
          <a:xfrm>
            <a:off x="1955407" y="296448"/>
            <a:ext cx="6822832"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DEFINITIONS….</a:t>
            </a:r>
          </a:p>
        </p:txBody>
      </p:sp>
      <p:sp>
        <p:nvSpPr>
          <p:cNvPr id="4" name="Rectangle 2">
            <a:extLst>
              <a:ext uri="{FF2B5EF4-FFF2-40B4-BE49-F238E27FC236}">
                <a16:creationId xmlns:a16="http://schemas.microsoft.com/office/drawing/2014/main" id="{A873FB0D-0F8A-42C3-952B-0D3308B3AF46}"/>
              </a:ext>
            </a:extLst>
          </p:cNvPr>
          <p:cNvSpPr/>
          <p:nvPr/>
        </p:nvSpPr>
        <p:spPr>
          <a:xfrm>
            <a:off x="1055080" y="1375440"/>
            <a:ext cx="6822832" cy="1847846"/>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5" name="Rectangle 3">
            <a:extLst>
              <a:ext uri="{FF2B5EF4-FFF2-40B4-BE49-F238E27FC236}">
                <a16:creationId xmlns:a16="http://schemas.microsoft.com/office/drawing/2014/main" id="{CBED836C-45A8-42EC-8DC3-5983B5EAF921}"/>
              </a:ext>
            </a:extLst>
          </p:cNvPr>
          <p:cNvSpPr/>
          <p:nvPr/>
        </p:nvSpPr>
        <p:spPr>
          <a:xfrm>
            <a:off x="4220303" y="3541891"/>
            <a:ext cx="7033848" cy="2053559"/>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6" name="TextBox 4">
            <a:extLst>
              <a:ext uri="{FF2B5EF4-FFF2-40B4-BE49-F238E27FC236}">
                <a16:creationId xmlns:a16="http://schemas.microsoft.com/office/drawing/2014/main" id="{03D784EC-03F0-4386-96D1-9B2D566E70F4}"/>
              </a:ext>
            </a:extLst>
          </p:cNvPr>
          <p:cNvSpPr txBox="1"/>
          <p:nvPr/>
        </p:nvSpPr>
        <p:spPr>
          <a:xfrm>
            <a:off x="1195751" y="1435928"/>
            <a:ext cx="6541480" cy="1754322"/>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sng" strike="noStrike" kern="1200" cap="none" spc="0" baseline="0">
                <a:solidFill>
                  <a:srgbClr val="000000"/>
                </a:solidFill>
                <a:uFillTx/>
                <a:latin typeface="Century Gothic"/>
              </a:rPr>
              <a:t>STRATEGY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A plan of action that is designed to achieve an overall aim</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Henry Mintzberg said “Strategy is a pattern or plan carried out throughout the integration of goals and policies”</a:t>
            </a:r>
          </a:p>
        </p:txBody>
      </p:sp>
      <p:sp>
        <p:nvSpPr>
          <p:cNvPr id="7" name="TextBox 5">
            <a:extLst>
              <a:ext uri="{FF2B5EF4-FFF2-40B4-BE49-F238E27FC236}">
                <a16:creationId xmlns:a16="http://schemas.microsoft.com/office/drawing/2014/main" id="{ED7BC99D-A945-4AB9-AEDF-9331B3C893E8}"/>
              </a:ext>
            </a:extLst>
          </p:cNvPr>
          <p:cNvSpPr txBox="1"/>
          <p:nvPr/>
        </p:nvSpPr>
        <p:spPr>
          <a:xfrm>
            <a:off x="4466487" y="3605223"/>
            <a:ext cx="6822832" cy="203132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sng" strike="noStrike" kern="1200" cap="none" spc="0" baseline="0">
                <a:solidFill>
                  <a:srgbClr val="000000"/>
                </a:solidFill>
                <a:uFillTx/>
                <a:latin typeface="Century Gothic"/>
              </a:rPr>
              <a:t>STRATEGIC MANAGEMENT</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John Pearce and Richard Robinson Jr. said “It is a set of decisions and actions that are designed to achieve the objectives of the organisation”</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A branch of management that set out and then develop ideas and corrective measures to achieve a successful outcome. </a:t>
            </a:r>
          </a:p>
        </p:txBody>
      </p:sp>
      <p:pic>
        <p:nvPicPr>
          <p:cNvPr id="8" name="Picture 4" descr="Success Diagram Meaning Progress Accomplishing And Strategy Stock Photo -  Alamy">
            <a:extLst>
              <a:ext uri="{FF2B5EF4-FFF2-40B4-BE49-F238E27FC236}">
                <a16:creationId xmlns:a16="http://schemas.microsoft.com/office/drawing/2014/main" id="{102F3F52-584F-488E-8FBB-1059C86B5A63}"/>
              </a:ext>
            </a:extLst>
          </p:cNvPr>
          <p:cNvPicPr>
            <a:picLocks noChangeAspect="1"/>
          </p:cNvPicPr>
          <p:nvPr/>
        </p:nvPicPr>
        <p:blipFill>
          <a:blip r:embed="rId6"/>
          <a:srcRect/>
          <a:stretch>
            <a:fillRect/>
          </a:stretch>
        </p:blipFill>
        <p:spPr>
          <a:xfrm>
            <a:off x="456541" y="4090604"/>
            <a:ext cx="3243257" cy="2783918"/>
          </a:xfrm>
          <a:prstGeom prst="rect">
            <a:avLst/>
          </a:prstGeom>
          <a:noFill/>
          <a:ln cap="flat">
            <a:noFill/>
          </a:ln>
        </p:spPr>
      </p:pic>
      <p:pic>
        <p:nvPicPr>
          <p:cNvPr id="9" name="slide 4">
            <a:extLst>
              <a:ext uri="{FF2B5EF4-FFF2-40B4-BE49-F238E27FC236}">
                <a16:creationId xmlns:a16="http://schemas.microsoft.com/office/drawing/2014/main" id="{EFF458C6-656F-4CCD-81DE-020A202B2F5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F17C7124-2545-4945-B22D-D6A804A6FE8F}"/>
              </a:ext>
            </a:extLst>
          </p:cNvPr>
          <p:cNvPicPr>
            <a:picLocks noChangeAspect="1"/>
          </p:cNvPicPr>
          <p:nvPr/>
        </p:nvPicPr>
        <p:blipFill>
          <a:blip r:embed="rId5"/>
          <a:srcRect/>
          <a:stretch>
            <a:fillRect/>
          </a:stretch>
        </p:blipFill>
        <p:spPr>
          <a:xfrm>
            <a:off x="9359414" y="338648"/>
            <a:ext cx="2476496" cy="1847846"/>
          </a:xfrm>
          <a:prstGeom prst="rect">
            <a:avLst/>
          </a:prstGeom>
          <a:noFill/>
          <a:ln cap="flat">
            <a:noFill/>
          </a:ln>
        </p:spPr>
      </p:pic>
      <p:sp>
        <p:nvSpPr>
          <p:cNvPr id="3" name="TextBox 2">
            <a:extLst>
              <a:ext uri="{FF2B5EF4-FFF2-40B4-BE49-F238E27FC236}">
                <a16:creationId xmlns:a16="http://schemas.microsoft.com/office/drawing/2014/main" id="{C18F4D4B-37E5-43F1-9D5C-4A4FFD775685}"/>
              </a:ext>
            </a:extLst>
          </p:cNvPr>
          <p:cNvSpPr txBox="1"/>
          <p:nvPr/>
        </p:nvSpPr>
        <p:spPr>
          <a:xfrm>
            <a:off x="1804732" y="338648"/>
            <a:ext cx="700237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HOW STRATEGIC  MANAGEMENT IS IMPLICATED… </a:t>
            </a:r>
          </a:p>
        </p:txBody>
      </p:sp>
      <p:grpSp>
        <p:nvGrpSpPr>
          <p:cNvPr id="4" name="Diagram 3">
            <a:extLst>
              <a:ext uri="{FF2B5EF4-FFF2-40B4-BE49-F238E27FC236}">
                <a16:creationId xmlns:a16="http://schemas.microsoft.com/office/drawing/2014/main" id="{F8A132D2-5850-436B-99B6-533C653F4887}"/>
              </a:ext>
            </a:extLst>
          </p:cNvPr>
          <p:cNvGrpSpPr/>
          <p:nvPr/>
        </p:nvGrpSpPr>
        <p:grpSpPr>
          <a:xfrm>
            <a:off x="1125416" y="1721074"/>
            <a:ext cx="5106567" cy="4624312"/>
            <a:chOff x="1125416" y="1721074"/>
            <a:chExt cx="5106567" cy="4624312"/>
          </a:xfrm>
        </p:grpSpPr>
        <p:sp>
          <p:nvSpPr>
            <p:cNvPr id="5" name="Freeform: Shape 4">
              <a:extLst>
                <a:ext uri="{FF2B5EF4-FFF2-40B4-BE49-F238E27FC236}">
                  <a16:creationId xmlns:a16="http://schemas.microsoft.com/office/drawing/2014/main" id="{4A63304B-C6AB-43BE-A7B5-8482F22129F4}"/>
                </a:ext>
              </a:extLst>
            </p:cNvPr>
            <p:cNvSpPr/>
            <p:nvPr/>
          </p:nvSpPr>
          <p:spPr>
            <a:xfrm rot="5400013">
              <a:off x="1282417" y="2403866"/>
              <a:ext cx="589330" cy="670931"/>
            </a:xfrm>
            <a:custGeom>
              <a:avLst>
                <a:gd name="f10" fmla="val 32840"/>
                <a:gd name="f11" fmla="val 25000"/>
                <a:gd name="f12" fmla="val 35780"/>
              </a:avLst>
              <a:gdLst>
                <a:gd name="f3" fmla="val 10800000"/>
                <a:gd name="f4" fmla="val 5400000"/>
                <a:gd name="f5" fmla="val 180"/>
                <a:gd name="f6" fmla="val w"/>
                <a:gd name="f7" fmla="val h"/>
                <a:gd name="f8" fmla="val ss"/>
                <a:gd name="f9" fmla="val 0"/>
                <a:gd name="f10" fmla="val 32840"/>
                <a:gd name="f11" fmla="val 25000"/>
                <a:gd name="f12" fmla="val 35780"/>
                <a:gd name="f13" fmla="+- 0 0 -360"/>
                <a:gd name="f14" fmla="+- 0 0 -270"/>
                <a:gd name="f15" fmla="+- 0 0 -180"/>
                <a:gd name="f16" fmla="+- 0 0 -90"/>
                <a:gd name="f17" fmla="abs f6"/>
                <a:gd name="f18" fmla="abs f7"/>
                <a:gd name="f19" fmla="abs f8"/>
                <a:gd name="f20" fmla="val f9"/>
                <a:gd name="f21" fmla="val f10"/>
                <a:gd name="f22" fmla="val f11"/>
                <a:gd name="f23" fmla="val f12"/>
                <a:gd name="f24" fmla="*/ f13 f3 1"/>
                <a:gd name="f25" fmla="*/ f14 f3 1"/>
                <a:gd name="f26" fmla="*/ f15 f3 1"/>
                <a:gd name="f27" fmla="*/ f16 f3 1"/>
                <a:gd name="f28" fmla="?: f17 f6 1"/>
                <a:gd name="f29" fmla="?: f18 f7 1"/>
                <a:gd name="f30" fmla="?: f19 f8 1"/>
                <a:gd name="f31" fmla="*/ f24 1 f5"/>
                <a:gd name="f32" fmla="*/ f25 1 f5"/>
                <a:gd name="f33" fmla="*/ f26 1 f5"/>
                <a:gd name="f34" fmla="*/ f27 1 f5"/>
                <a:gd name="f35" fmla="*/ f28 1 21600"/>
                <a:gd name="f36" fmla="*/ f29 1 21600"/>
                <a:gd name="f37" fmla="*/ 21600 f28 1"/>
                <a:gd name="f38" fmla="*/ 21600 f29 1"/>
                <a:gd name="f39" fmla="+- f31 0 f4"/>
                <a:gd name="f40" fmla="+- f32 0 f4"/>
                <a:gd name="f41" fmla="+- f33 0 f4"/>
                <a:gd name="f42" fmla="+- f34 0 f4"/>
                <a:gd name="f43" fmla="min f36 f35"/>
                <a:gd name="f44" fmla="*/ f37 1 f30"/>
                <a:gd name="f45" fmla="*/ f38 1 f30"/>
                <a:gd name="f46" fmla="val f44"/>
                <a:gd name="f47" fmla="val f45"/>
                <a:gd name="f48" fmla="*/ f20 f43 1"/>
                <a:gd name="f49" fmla="+- f47 0 f20"/>
                <a:gd name="f50" fmla="+- f46 0 f20"/>
                <a:gd name="f51" fmla="*/ f47 f43 1"/>
                <a:gd name="f52" fmla="*/ f46 f43 1"/>
                <a:gd name="f53" fmla="min f50 f49"/>
                <a:gd name="f54" fmla="*/ f53 f23 1"/>
                <a:gd name="f55" fmla="*/ f53 f22 1"/>
                <a:gd name="f56" fmla="*/ f53 f21 1"/>
                <a:gd name="f57" fmla="*/ f54 1 100000"/>
                <a:gd name="f58" fmla="*/ f55 1 50000"/>
                <a:gd name="f59" fmla="*/ f55 1 100000"/>
                <a:gd name="f60" fmla="*/ f56 1 200000"/>
                <a:gd name="f61" fmla="*/ f56 1 100000"/>
                <a:gd name="f62" fmla="+- f46 0 f58"/>
                <a:gd name="f63" fmla="+- f46 0 f59"/>
                <a:gd name="f64" fmla="+- f47 0 f61"/>
                <a:gd name="f65" fmla="+- f57 f47 0"/>
                <a:gd name="f66" fmla="*/ f57 f43 1"/>
                <a:gd name="f67" fmla="+- f63 0 f60"/>
                <a:gd name="f68" fmla="+- f63 f60 0"/>
                <a:gd name="f69" fmla="+- f64 f47 0"/>
                <a:gd name="f70" fmla="*/ f65 1 2"/>
                <a:gd name="f71" fmla="*/ f64 f43 1"/>
                <a:gd name="f72" fmla="*/ f62 f43 1"/>
                <a:gd name="f73" fmla="*/ f63 f43 1"/>
                <a:gd name="f74" fmla="*/ f68 1 2"/>
                <a:gd name="f75" fmla="*/ f69 1 2"/>
                <a:gd name="f76" fmla="*/ f68 f43 1"/>
                <a:gd name="f77" fmla="*/ f67 f43 1"/>
                <a:gd name="f78" fmla="*/ f70 f43 1"/>
                <a:gd name="f79" fmla="*/ f75 f43 1"/>
                <a:gd name="f80" fmla="*/ f74 f43 1"/>
              </a:gdLst>
              <a:ahLst/>
              <a:cxnLst>
                <a:cxn ang="3cd4">
                  <a:pos x="hc" y="t"/>
                </a:cxn>
                <a:cxn ang="0">
                  <a:pos x="r" y="vc"/>
                </a:cxn>
                <a:cxn ang="cd4">
                  <a:pos x="hc" y="b"/>
                </a:cxn>
                <a:cxn ang="cd2">
                  <a:pos x="l" y="vc"/>
                </a:cxn>
                <a:cxn ang="f39">
                  <a:pos x="f73" y="f48"/>
                </a:cxn>
                <a:cxn ang="f40">
                  <a:pos x="f72" y="f66"/>
                </a:cxn>
                <a:cxn ang="f40">
                  <a:pos x="f48" y="f79"/>
                </a:cxn>
                <a:cxn ang="f41">
                  <a:pos x="f80" y="f51"/>
                </a:cxn>
                <a:cxn ang="f42">
                  <a:pos x="f76" y="f78"/>
                </a:cxn>
                <a:cxn ang="f42">
                  <a:pos x="f52" y="f66"/>
                </a:cxn>
              </a:cxnLst>
              <a:rect l="f48" t="f71" r="f76" b="f51"/>
              <a:pathLst>
                <a:path>
                  <a:moveTo>
                    <a:pt x="f48" y="f71"/>
                  </a:moveTo>
                  <a:lnTo>
                    <a:pt x="f77" y="f71"/>
                  </a:lnTo>
                  <a:lnTo>
                    <a:pt x="f77" y="f66"/>
                  </a:lnTo>
                  <a:lnTo>
                    <a:pt x="f72" y="f66"/>
                  </a:lnTo>
                  <a:lnTo>
                    <a:pt x="f73" y="f48"/>
                  </a:lnTo>
                  <a:lnTo>
                    <a:pt x="f52" y="f66"/>
                  </a:lnTo>
                  <a:lnTo>
                    <a:pt x="f76" y="f66"/>
                  </a:lnTo>
                  <a:lnTo>
                    <a:pt x="f76" y="f51"/>
                  </a:lnTo>
                  <a:lnTo>
                    <a:pt x="f48" y="f51"/>
                  </a:lnTo>
                  <a:close/>
                </a:path>
              </a:pathLst>
            </a:custGeom>
            <a:solidFill>
              <a:srgbClr val="C0C9E4"/>
            </a:solidFill>
            <a:ln w="12701" cap="flat">
              <a:solidFill>
                <a:srgbClr val="FFFFFF"/>
              </a:solidFill>
              <a:prstDash val="solid"/>
              <a:miter/>
            </a:ln>
          </p:spPr>
          <p:txBody>
            <a:bodyPr lIns="0" tIns="0" rIns="0" bIns="0"/>
            <a:lstStyle/>
            <a:p>
              <a:endParaRPr lang="en-GB"/>
            </a:p>
          </p:txBody>
        </p:sp>
        <p:sp>
          <p:nvSpPr>
            <p:cNvPr id="6" name="Freeform: Shape 5">
              <a:extLst>
                <a:ext uri="{FF2B5EF4-FFF2-40B4-BE49-F238E27FC236}">
                  <a16:creationId xmlns:a16="http://schemas.microsoft.com/office/drawing/2014/main" id="{DB2C3E19-3871-411C-9681-212CE21851C9}"/>
                </a:ext>
              </a:extLst>
            </p:cNvPr>
            <p:cNvSpPr/>
            <p:nvPr/>
          </p:nvSpPr>
          <p:spPr>
            <a:xfrm>
              <a:off x="1125416" y="1721074"/>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MISSION</a:t>
              </a:r>
            </a:p>
          </p:txBody>
        </p:sp>
        <p:sp>
          <p:nvSpPr>
            <p:cNvPr id="7" name="Freeform: Shape 6">
              <a:extLst>
                <a:ext uri="{FF2B5EF4-FFF2-40B4-BE49-F238E27FC236}">
                  <a16:creationId xmlns:a16="http://schemas.microsoft.com/office/drawing/2014/main" id="{30AE9FA0-9AA7-4776-8993-87D7540F1836}"/>
                </a:ext>
              </a:extLst>
            </p:cNvPr>
            <p:cNvSpPr/>
            <p:nvPr/>
          </p:nvSpPr>
          <p:spPr>
            <a:xfrm>
              <a:off x="2118372" y="1816803"/>
              <a:ext cx="721553" cy="561267"/>
            </a:xfrm>
            <a:custGeom>
              <a:avLst/>
              <a:gdLst>
                <a:gd name="f0" fmla="val 10800000"/>
                <a:gd name="f1" fmla="val 5400000"/>
                <a:gd name="f2" fmla="val 180"/>
                <a:gd name="f3" fmla="val w"/>
                <a:gd name="f4" fmla="val h"/>
                <a:gd name="f5" fmla="val 0"/>
                <a:gd name="f6" fmla="val 721552"/>
                <a:gd name="f7" fmla="val 561270"/>
                <a:gd name="f8" fmla="+- 0 0 -90"/>
                <a:gd name="f9" fmla="*/ f3 1 721552"/>
                <a:gd name="f10" fmla="*/ f4 1 561270"/>
                <a:gd name="f11" fmla="val f5"/>
                <a:gd name="f12" fmla="val f6"/>
                <a:gd name="f13" fmla="val f7"/>
                <a:gd name="f14" fmla="*/ f8 f0 1"/>
                <a:gd name="f15" fmla="+- f13 0 f11"/>
                <a:gd name="f16" fmla="+- f12 0 f11"/>
                <a:gd name="f17" fmla="*/ f14 1 f2"/>
                <a:gd name="f18" fmla="*/ f16 1 721552"/>
                <a:gd name="f19" fmla="*/ f15 1 561270"/>
                <a:gd name="f20" fmla="*/ 0 f16 1"/>
                <a:gd name="f21" fmla="*/ 0 f15 1"/>
                <a:gd name="f22" fmla="*/ 721552 f16 1"/>
                <a:gd name="f23" fmla="*/ 561270 f15 1"/>
                <a:gd name="f24" fmla="+- f17 0 f1"/>
                <a:gd name="f25" fmla="*/ f20 1 721552"/>
                <a:gd name="f26" fmla="*/ f21 1 561270"/>
                <a:gd name="f27" fmla="*/ f22 1 721552"/>
                <a:gd name="f28" fmla="*/ f23 1 56127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721552" h="561270">
                  <a:moveTo>
                    <a:pt x="f5" y="f5"/>
                  </a:moveTo>
                  <a:lnTo>
                    <a:pt x="f6" y="f5"/>
                  </a:lnTo>
                  <a:lnTo>
                    <a:pt x="f6" y="f7"/>
                  </a:lnTo>
                  <a:lnTo>
                    <a:pt x="f5" y="f7"/>
                  </a:lnTo>
                  <a:lnTo>
                    <a:pt x="f5" y="f5"/>
                  </a:lnTo>
                  <a:close/>
                </a:path>
              </a:pathLst>
            </a:custGeom>
            <a:noFill/>
            <a:ln cap="flat">
              <a:noFill/>
              <a:prstDash val="solid"/>
            </a:ln>
          </p:spPr>
          <p:txBody>
            <a:bodyPr vert="horz" wrap="square" lIns="30476" tIns="30476" rIns="30476" bIns="30476" anchor="ctr" anchorCtr="0" compatLnSpc="1">
              <a:noAutofit/>
            </a:bodyPr>
            <a:lstStyle/>
            <a:p>
              <a:pPr marL="57150" marR="0" lvl="1" indent="-57150" algn="l" defTabSz="266703" rtl="0" fontAlgn="auto" hangingPunct="1">
                <a:lnSpc>
                  <a:spcPct val="90000"/>
                </a:lnSpc>
                <a:spcBef>
                  <a:spcPts val="0"/>
                </a:spcBef>
                <a:spcAft>
                  <a:spcPts val="100"/>
                </a:spcAft>
                <a:buSzPct val="100000"/>
                <a:buChar char="•"/>
                <a:tabLst/>
                <a:defRPr sz="1800" b="0" i="0" u="none" strike="noStrike" kern="0" cap="none" spc="0" baseline="0">
                  <a:solidFill>
                    <a:srgbClr val="000000"/>
                  </a:solidFill>
                  <a:uFillTx/>
                </a:defRPr>
              </a:pPr>
              <a:endParaRPr lang="en-GB" sz="600" b="0" i="0" u="none" strike="noStrike" kern="1200" cap="none" spc="0" baseline="0">
                <a:solidFill>
                  <a:srgbClr val="000000"/>
                </a:solidFill>
                <a:uFillTx/>
                <a:latin typeface="Calibri"/>
              </a:endParaRPr>
            </a:p>
          </p:txBody>
        </p:sp>
        <p:sp>
          <p:nvSpPr>
            <p:cNvPr id="8" name="Freeform: Shape 7">
              <a:extLst>
                <a:ext uri="{FF2B5EF4-FFF2-40B4-BE49-F238E27FC236}">
                  <a16:creationId xmlns:a16="http://schemas.microsoft.com/office/drawing/2014/main" id="{F5EF0DC9-9EB6-4FAC-AA7D-282ACC56CBF2}"/>
                </a:ext>
              </a:extLst>
            </p:cNvPr>
            <p:cNvSpPr/>
            <p:nvPr/>
          </p:nvSpPr>
          <p:spPr>
            <a:xfrm rot="5400013">
              <a:off x="2104966" y="3183940"/>
              <a:ext cx="589330" cy="670931"/>
            </a:xfrm>
            <a:custGeom>
              <a:avLst>
                <a:gd name="f10" fmla="val 32840"/>
                <a:gd name="f11" fmla="val 25000"/>
                <a:gd name="f12" fmla="val 35780"/>
              </a:avLst>
              <a:gdLst>
                <a:gd name="f3" fmla="val 10800000"/>
                <a:gd name="f4" fmla="val 5400000"/>
                <a:gd name="f5" fmla="val 180"/>
                <a:gd name="f6" fmla="val w"/>
                <a:gd name="f7" fmla="val h"/>
                <a:gd name="f8" fmla="val ss"/>
                <a:gd name="f9" fmla="val 0"/>
                <a:gd name="f10" fmla="val 32840"/>
                <a:gd name="f11" fmla="val 25000"/>
                <a:gd name="f12" fmla="val 35780"/>
                <a:gd name="f13" fmla="+- 0 0 -360"/>
                <a:gd name="f14" fmla="+- 0 0 -270"/>
                <a:gd name="f15" fmla="+- 0 0 -180"/>
                <a:gd name="f16" fmla="+- 0 0 -90"/>
                <a:gd name="f17" fmla="abs f6"/>
                <a:gd name="f18" fmla="abs f7"/>
                <a:gd name="f19" fmla="abs f8"/>
                <a:gd name="f20" fmla="val f9"/>
                <a:gd name="f21" fmla="val f10"/>
                <a:gd name="f22" fmla="val f11"/>
                <a:gd name="f23" fmla="val f12"/>
                <a:gd name="f24" fmla="*/ f13 f3 1"/>
                <a:gd name="f25" fmla="*/ f14 f3 1"/>
                <a:gd name="f26" fmla="*/ f15 f3 1"/>
                <a:gd name="f27" fmla="*/ f16 f3 1"/>
                <a:gd name="f28" fmla="?: f17 f6 1"/>
                <a:gd name="f29" fmla="?: f18 f7 1"/>
                <a:gd name="f30" fmla="?: f19 f8 1"/>
                <a:gd name="f31" fmla="*/ f24 1 f5"/>
                <a:gd name="f32" fmla="*/ f25 1 f5"/>
                <a:gd name="f33" fmla="*/ f26 1 f5"/>
                <a:gd name="f34" fmla="*/ f27 1 f5"/>
                <a:gd name="f35" fmla="*/ f28 1 21600"/>
                <a:gd name="f36" fmla="*/ f29 1 21600"/>
                <a:gd name="f37" fmla="*/ 21600 f28 1"/>
                <a:gd name="f38" fmla="*/ 21600 f29 1"/>
                <a:gd name="f39" fmla="+- f31 0 f4"/>
                <a:gd name="f40" fmla="+- f32 0 f4"/>
                <a:gd name="f41" fmla="+- f33 0 f4"/>
                <a:gd name="f42" fmla="+- f34 0 f4"/>
                <a:gd name="f43" fmla="min f36 f35"/>
                <a:gd name="f44" fmla="*/ f37 1 f30"/>
                <a:gd name="f45" fmla="*/ f38 1 f30"/>
                <a:gd name="f46" fmla="val f44"/>
                <a:gd name="f47" fmla="val f45"/>
                <a:gd name="f48" fmla="*/ f20 f43 1"/>
                <a:gd name="f49" fmla="+- f47 0 f20"/>
                <a:gd name="f50" fmla="+- f46 0 f20"/>
                <a:gd name="f51" fmla="*/ f47 f43 1"/>
                <a:gd name="f52" fmla="*/ f46 f43 1"/>
                <a:gd name="f53" fmla="min f50 f49"/>
                <a:gd name="f54" fmla="*/ f53 f23 1"/>
                <a:gd name="f55" fmla="*/ f53 f22 1"/>
                <a:gd name="f56" fmla="*/ f53 f21 1"/>
                <a:gd name="f57" fmla="*/ f54 1 100000"/>
                <a:gd name="f58" fmla="*/ f55 1 50000"/>
                <a:gd name="f59" fmla="*/ f55 1 100000"/>
                <a:gd name="f60" fmla="*/ f56 1 200000"/>
                <a:gd name="f61" fmla="*/ f56 1 100000"/>
                <a:gd name="f62" fmla="+- f46 0 f58"/>
                <a:gd name="f63" fmla="+- f46 0 f59"/>
                <a:gd name="f64" fmla="+- f47 0 f61"/>
                <a:gd name="f65" fmla="+- f57 f47 0"/>
                <a:gd name="f66" fmla="*/ f57 f43 1"/>
                <a:gd name="f67" fmla="+- f63 0 f60"/>
                <a:gd name="f68" fmla="+- f63 f60 0"/>
                <a:gd name="f69" fmla="+- f64 f47 0"/>
                <a:gd name="f70" fmla="*/ f65 1 2"/>
                <a:gd name="f71" fmla="*/ f64 f43 1"/>
                <a:gd name="f72" fmla="*/ f62 f43 1"/>
                <a:gd name="f73" fmla="*/ f63 f43 1"/>
                <a:gd name="f74" fmla="*/ f68 1 2"/>
                <a:gd name="f75" fmla="*/ f69 1 2"/>
                <a:gd name="f76" fmla="*/ f68 f43 1"/>
                <a:gd name="f77" fmla="*/ f67 f43 1"/>
                <a:gd name="f78" fmla="*/ f70 f43 1"/>
                <a:gd name="f79" fmla="*/ f75 f43 1"/>
                <a:gd name="f80" fmla="*/ f74 f43 1"/>
              </a:gdLst>
              <a:ahLst/>
              <a:cxnLst>
                <a:cxn ang="3cd4">
                  <a:pos x="hc" y="t"/>
                </a:cxn>
                <a:cxn ang="0">
                  <a:pos x="r" y="vc"/>
                </a:cxn>
                <a:cxn ang="cd4">
                  <a:pos x="hc" y="b"/>
                </a:cxn>
                <a:cxn ang="cd2">
                  <a:pos x="l" y="vc"/>
                </a:cxn>
                <a:cxn ang="f39">
                  <a:pos x="f73" y="f48"/>
                </a:cxn>
                <a:cxn ang="f40">
                  <a:pos x="f72" y="f66"/>
                </a:cxn>
                <a:cxn ang="f40">
                  <a:pos x="f48" y="f79"/>
                </a:cxn>
                <a:cxn ang="f41">
                  <a:pos x="f80" y="f51"/>
                </a:cxn>
                <a:cxn ang="f42">
                  <a:pos x="f76" y="f78"/>
                </a:cxn>
                <a:cxn ang="f42">
                  <a:pos x="f52" y="f66"/>
                </a:cxn>
              </a:cxnLst>
              <a:rect l="f48" t="f71" r="f76" b="f51"/>
              <a:pathLst>
                <a:path>
                  <a:moveTo>
                    <a:pt x="f48" y="f71"/>
                  </a:moveTo>
                  <a:lnTo>
                    <a:pt x="f77" y="f71"/>
                  </a:lnTo>
                  <a:lnTo>
                    <a:pt x="f77" y="f66"/>
                  </a:lnTo>
                  <a:lnTo>
                    <a:pt x="f72" y="f66"/>
                  </a:lnTo>
                  <a:lnTo>
                    <a:pt x="f73" y="f48"/>
                  </a:lnTo>
                  <a:lnTo>
                    <a:pt x="f52" y="f66"/>
                  </a:lnTo>
                  <a:lnTo>
                    <a:pt x="f76" y="f66"/>
                  </a:lnTo>
                  <a:lnTo>
                    <a:pt x="f76" y="f51"/>
                  </a:lnTo>
                  <a:lnTo>
                    <a:pt x="f48" y="f51"/>
                  </a:lnTo>
                  <a:close/>
                </a:path>
              </a:pathLst>
            </a:custGeom>
            <a:solidFill>
              <a:srgbClr val="C0C9E4"/>
            </a:solidFill>
            <a:ln w="12701" cap="flat">
              <a:solidFill>
                <a:srgbClr val="FFFFFF"/>
              </a:solidFill>
              <a:prstDash val="solid"/>
              <a:miter/>
            </a:ln>
          </p:spPr>
          <p:txBody>
            <a:bodyPr lIns="0" tIns="0" rIns="0" bIns="0"/>
            <a:lstStyle/>
            <a:p>
              <a:endParaRPr lang="en-GB"/>
            </a:p>
          </p:txBody>
        </p:sp>
        <p:sp>
          <p:nvSpPr>
            <p:cNvPr id="9" name="Freeform: Shape 8">
              <a:extLst>
                <a:ext uri="{FF2B5EF4-FFF2-40B4-BE49-F238E27FC236}">
                  <a16:creationId xmlns:a16="http://schemas.microsoft.com/office/drawing/2014/main" id="{6C0E37C1-DC87-40C7-8731-E5E932641F91}"/>
                </a:ext>
              </a:extLst>
            </p:cNvPr>
            <p:cNvSpPr/>
            <p:nvPr/>
          </p:nvSpPr>
          <p:spPr>
            <a:xfrm>
              <a:off x="1948833" y="2530647"/>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OBJECTIVE</a:t>
              </a:r>
              <a:r>
                <a:rPr lang="en-GB" sz="800" b="0" i="0" u="none" strike="noStrike" kern="1200" cap="none" spc="0" baseline="0">
                  <a:solidFill>
                    <a:srgbClr val="FFFFFF"/>
                  </a:solidFill>
                  <a:uFillTx/>
                  <a:latin typeface="Calibri"/>
                </a:rPr>
                <a:t>S</a:t>
              </a:r>
            </a:p>
          </p:txBody>
        </p:sp>
        <p:sp>
          <p:nvSpPr>
            <p:cNvPr id="10" name="Freeform: Shape 9">
              <a:extLst>
                <a:ext uri="{FF2B5EF4-FFF2-40B4-BE49-F238E27FC236}">
                  <a16:creationId xmlns:a16="http://schemas.microsoft.com/office/drawing/2014/main" id="{77C8E292-1F60-4B31-BF66-C1D586C35EE0}"/>
                </a:ext>
              </a:extLst>
            </p:cNvPr>
            <p:cNvSpPr/>
            <p:nvPr/>
          </p:nvSpPr>
          <p:spPr>
            <a:xfrm>
              <a:off x="2940920" y="2596877"/>
              <a:ext cx="721553" cy="561267"/>
            </a:xfrm>
            <a:custGeom>
              <a:avLst/>
              <a:gdLst>
                <a:gd name="f0" fmla="val 10800000"/>
                <a:gd name="f1" fmla="val 5400000"/>
                <a:gd name="f2" fmla="val 180"/>
                <a:gd name="f3" fmla="val w"/>
                <a:gd name="f4" fmla="val h"/>
                <a:gd name="f5" fmla="val 0"/>
                <a:gd name="f6" fmla="val 721552"/>
                <a:gd name="f7" fmla="val 561270"/>
                <a:gd name="f8" fmla="+- 0 0 -90"/>
                <a:gd name="f9" fmla="*/ f3 1 721552"/>
                <a:gd name="f10" fmla="*/ f4 1 561270"/>
                <a:gd name="f11" fmla="val f5"/>
                <a:gd name="f12" fmla="val f6"/>
                <a:gd name="f13" fmla="val f7"/>
                <a:gd name="f14" fmla="*/ f8 f0 1"/>
                <a:gd name="f15" fmla="+- f13 0 f11"/>
                <a:gd name="f16" fmla="+- f12 0 f11"/>
                <a:gd name="f17" fmla="*/ f14 1 f2"/>
                <a:gd name="f18" fmla="*/ f16 1 721552"/>
                <a:gd name="f19" fmla="*/ f15 1 561270"/>
                <a:gd name="f20" fmla="*/ 0 f16 1"/>
                <a:gd name="f21" fmla="*/ 0 f15 1"/>
                <a:gd name="f22" fmla="*/ 721552 f16 1"/>
                <a:gd name="f23" fmla="*/ 561270 f15 1"/>
                <a:gd name="f24" fmla="+- f17 0 f1"/>
                <a:gd name="f25" fmla="*/ f20 1 721552"/>
                <a:gd name="f26" fmla="*/ f21 1 561270"/>
                <a:gd name="f27" fmla="*/ f22 1 721552"/>
                <a:gd name="f28" fmla="*/ f23 1 56127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721552" h="561270">
                  <a:moveTo>
                    <a:pt x="f5" y="f5"/>
                  </a:moveTo>
                  <a:lnTo>
                    <a:pt x="f6" y="f5"/>
                  </a:lnTo>
                  <a:lnTo>
                    <a:pt x="f6" y="f7"/>
                  </a:lnTo>
                  <a:lnTo>
                    <a:pt x="f5" y="f7"/>
                  </a:lnTo>
                  <a:lnTo>
                    <a:pt x="f5" y="f5"/>
                  </a:lnTo>
                  <a:close/>
                </a:path>
              </a:pathLst>
            </a:custGeom>
            <a:noFill/>
            <a:ln cap="flat">
              <a:noFill/>
              <a:prstDash val="solid"/>
            </a:ln>
          </p:spPr>
          <p:txBody>
            <a:bodyPr vert="horz" wrap="square" lIns="30476" tIns="30476" rIns="30476" bIns="30476" anchor="ctr" anchorCtr="0" compatLnSpc="1">
              <a:noAutofit/>
            </a:bodyPr>
            <a:lstStyle/>
            <a:p>
              <a:pPr marL="57150" marR="0" lvl="1" indent="-57150" algn="l" defTabSz="266703" rtl="0" fontAlgn="auto" hangingPunct="1">
                <a:lnSpc>
                  <a:spcPct val="90000"/>
                </a:lnSpc>
                <a:spcBef>
                  <a:spcPts val="0"/>
                </a:spcBef>
                <a:spcAft>
                  <a:spcPts val="100"/>
                </a:spcAft>
                <a:buSzPct val="100000"/>
                <a:buChar char="•"/>
                <a:tabLst/>
                <a:defRPr sz="1800" b="0" i="0" u="none" strike="noStrike" kern="0" cap="none" spc="0" baseline="0">
                  <a:solidFill>
                    <a:srgbClr val="000000"/>
                  </a:solidFill>
                  <a:uFillTx/>
                </a:defRPr>
              </a:pPr>
              <a:endParaRPr lang="en-GB" sz="600" b="0" i="0" u="none" strike="noStrike" kern="1200" cap="none" spc="0" baseline="0">
                <a:solidFill>
                  <a:srgbClr val="000000"/>
                </a:solidFill>
                <a:uFillTx/>
                <a:latin typeface="Calibri"/>
              </a:endParaRPr>
            </a:p>
          </p:txBody>
        </p:sp>
        <p:sp>
          <p:nvSpPr>
            <p:cNvPr id="11" name="Freeform: Shape 10">
              <a:extLst>
                <a:ext uri="{FF2B5EF4-FFF2-40B4-BE49-F238E27FC236}">
                  <a16:creationId xmlns:a16="http://schemas.microsoft.com/office/drawing/2014/main" id="{3E2A1EEB-84AA-4BA9-8C05-1B9305AE4836}"/>
                </a:ext>
              </a:extLst>
            </p:cNvPr>
            <p:cNvSpPr/>
            <p:nvPr/>
          </p:nvSpPr>
          <p:spPr>
            <a:xfrm rot="5400013">
              <a:off x="2927515" y="3964015"/>
              <a:ext cx="589330" cy="670931"/>
            </a:xfrm>
            <a:custGeom>
              <a:avLst>
                <a:gd name="f10" fmla="val 32840"/>
                <a:gd name="f11" fmla="val 25000"/>
                <a:gd name="f12" fmla="val 35780"/>
              </a:avLst>
              <a:gdLst>
                <a:gd name="f3" fmla="val 10800000"/>
                <a:gd name="f4" fmla="val 5400000"/>
                <a:gd name="f5" fmla="val 180"/>
                <a:gd name="f6" fmla="val w"/>
                <a:gd name="f7" fmla="val h"/>
                <a:gd name="f8" fmla="val ss"/>
                <a:gd name="f9" fmla="val 0"/>
                <a:gd name="f10" fmla="val 32840"/>
                <a:gd name="f11" fmla="val 25000"/>
                <a:gd name="f12" fmla="val 35780"/>
                <a:gd name="f13" fmla="+- 0 0 -360"/>
                <a:gd name="f14" fmla="+- 0 0 -270"/>
                <a:gd name="f15" fmla="+- 0 0 -180"/>
                <a:gd name="f16" fmla="+- 0 0 -90"/>
                <a:gd name="f17" fmla="abs f6"/>
                <a:gd name="f18" fmla="abs f7"/>
                <a:gd name="f19" fmla="abs f8"/>
                <a:gd name="f20" fmla="val f9"/>
                <a:gd name="f21" fmla="val f10"/>
                <a:gd name="f22" fmla="val f11"/>
                <a:gd name="f23" fmla="val f12"/>
                <a:gd name="f24" fmla="*/ f13 f3 1"/>
                <a:gd name="f25" fmla="*/ f14 f3 1"/>
                <a:gd name="f26" fmla="*/ f15 f3 1"/>
                <a:gd name="f27" fmla="*/ f16 f3 1"/>
                <a:gd name="f28" fmla="?: f17 f6 1"/>
                <a:gd name="f29" fmla="?: f18 f7 1"/>
                <a:gd name="f30" fmla="?: f19 f8 1"/>
                <a:gd name="f31" fmla="*/ f24 1 f5"/>
                <a:gd name="f32" fmla="*/ f25 1 f5"/>
                <a:gd name="f33" fmla="*/ f26 1 f5"/>
                <a:gd name="f34" fmla="*/ f27 1 f5"/>
                <a:gd name="f35" fmla="*/ f28 1 21600"/>
                <a:gd name="f36" fmla="*/ f29 1 21600"/>
                <a:gd name="f37" fmla="*/ 21600 f28 1"/>
                <a:gd name="f38" fmla="*/ 21600 f29 1"/>
                <a:gd name="f39" fmla="+- f31 0 f4"/>
                <a:gd name="f40" fmla="+- f32 0 f4"/>
                <a:gd name="f41" fmla="+- f33 0 f4"/>
                <a:gd name="f42" fmla="+- f34 0 f4"/>
                <a:gd name="f43" fmla="min f36 f35"/>
                <a:gd name="f44" fmla="*/ f37 1 f30"/>
                <a:gd name="f45" fmla="*/ f38 1 f30"/>
                <a:gd name="f46" fmla="val f44"/>
                <a:gd name="f47" fmla="val f45"/>
                <a:gd name="f48" fmla="*/ f20 f43 1"/>
                <a:gd name="f49" fmla="+- f47 0 f20"/>
                <a:gd name="f50" fmla="+- f46 0 f20"/>
                <a:gd name="f51" fmla="*/ f47 f43 1"/>
                <a:gd name="f52" fmla="*/ f46 f43 1"/>
                <a:gd name="f53" fmla="min f50 f49"/>
                <a:gd name="f54" fmla="*/ f53 f23 1"/>
                <a:gd name="f55" fmla="*/ f53 f22 1"/>
                <a:gd name="f56" fmla="*/ f53 f21 1"/>
                <a:gd name="f57" fmla="*/ f54 1 100000"/>
                <a:gd name="f58" fmla="*/ f55 1 50000"/>
                <a:gd name="f59" fmla="*/ f55 1 100000"/>
                <a:gd name="f60" fmla="*/ f56 1 200000"/>
                <a:gd name="f61" fmla="*/ f56 1 100000"/>
                <a:gd name="f62" fmla="+- f46 0 f58"/>
                <a:gd name="f63" fmla="+- f46 0 f59"/>
                <a:gd name="f64" fmla="+- f47 0 f61"/>
                <a:gd name="f65" fmla="+- f57 f47 0"/>
                <a:gd name="f66" fmla="*/ f57 f43 1"/>
                <a:gd name="f67" fmla="+- f63 0 f60"/>
                <a:gd name="f68" fmla="+- f63 f60 0"/>
                <a:gd name="f69" fmla="+- f64 f47 0"/>
                <a:gd name="f70" fmla="*/ f65 1 2"/>
                <a:gd name="f71" fmla="*/ f64 f43 1"/>
                <a:gd name="f72" fmla="*/ f62 f43 1"/>
                <a:gd name="f73" fmla="*/ f63 f43 1"/>
                <a:gd name="f74" fmla="*/ f68 1 2"/>
                <a:gd name="f75" fmla="*/ f69 1 2"/>
                <a:gd name="f76" fmla="*/ f68 f43 1"/>
                <a:gd name="f77" fmla="*/ f67 f43 1"/>
                <a:gd name="f78" fmla="*/ f70 f43 1"/>
                <a:gd name="f79" fmla="*/ f75 f43 1"/>
                <a:gd name="f80" fmla="*/ f74 f43 1"/>
              </a:gdLst>
              <a:ahLst/>
              <a:cxnLst>
                <a:cxn ang="3cd4">
                  <a:pos x="hc" y="t"/>
                </a:cxn>
                <a:cxn ang="0">
                  <a:pos x="r" y="vc"/>
                </a:cxn>
                <a:cxn ang="cd4">
                  <a:pos x="hc" y="b"/>
                </a:cxn>
                <a:cxn ang="cd2">
                  <a:pos x="l" y="vc"/>
                </a:cxn>
                <a:cxn ang="f39">
                  <a:pos x="f73" y="f48"/>
                </a:cxn>
                <a:cxn ang="f40">
                  <a:pos x="f72" y="f66"/>
                </a:cxn>
                <a:cxn ang="f40">
                  <a:pos x="f48" y="f79"/>
                </a:cxn>
                <a:cxn ang="f41">
                  <a:pos x="f80" y="f51"/>
                </a:cxn>
                <a:cxn ang="f42">
                  <a:pos x="f76" y="f78"/>
                </a:cxn>
                <a:cxn ang="f42">
                  <a:pos x="f52" y="f66"/>
                </a:cxn>
              </a:cxnLst>
              <a:rect l="f48" t="f71" r="f76" b="f51"/>
              <a:pathLst>
                <a:path>
                  <a:moveTo>
                    <a:pt x="f48" y="f71"/>
                  </a:moveTo>
                  <a:lnTo>
                    <a:pt x="f77" y="f71"/>
                  </a:lnTo>
                  <a:lnTo>
                    <a:pt x="f77" y="f66"/>
                  </a:lnTo>
                  <a:lnTo>
                    <a:pt x="f72" y="f66"/>
                  </a:lnTo>
                  <a:lnTo>
                    <a:pt x="f73" y="f48"/>
                  </a:lnTo>
                  <a:lnTo>
                    <a:pt x="f52" y="f66"/>
                  </a:lnTo>
                  <a:lnTo>
                    <a:pt x="f76" y="f66"/>
                  </a:lnTo>
                  <a:lnTo>
                    <a:pt x="f76" y="f51"/>
                  </a:lnTo>
                  <a:lnTo>
                    <a:pt x="f48" y="f51"/>
                  </a:lnTo>
                  <a:close/>
                </a:path>
              </a:pathLst>
            </a:custGeom>
            <a:solidFill>
              <a:srgbClr val="C0C9E4"/>
            </a:solidFill>
            <a:ln w="12701" cap="flat">
              <a:solidFill>
                <a:srgbClr val="FFFFFF"/>
              </a:solidFill>
              <a:prstDash val="solid"/>
              <a:miter/>
            </a:ln>
          </p:spPr>
          <p:txBody>
            <a:bodyPr lIns="0" tIns="0" rIns="0" bIns="0"/>
            <a:lstStyle/>
            <a:p>
              <a:endParaRPr lang="en-GB"/>
            </a:p>
          </p:txBody>
        </p:sp>
        <p:sp>
          <p:nvSpPr>
            <p:cNvPr id="12" name="Freeform: Shape 11">
              <a:extLst>
                <a:ext uri="{FF2B5EF4-FFF2-40B4-BE49-F238E27FC236}">
                  <a16:creationId xmlns:a16="http://schemas.microsoft.com/office/drawing/2014/main" id="{0C6F7A27-A9A4-4890-A827-5FCD01231426}"/>
                </a:ext>
              </a:extLst>
            </p:cNvPr>
            <p:cNvSpPr/>
            <p:nvPr/>
          </p:nvSpPr>
          <p:spPr>
            <a:xfrm>
              <a:off x="2771381" y="3310722"/>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IMPLEMENTATION OF TEAM</a:t>
              </a:r>
            </a:p>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3" name="Freeform: Shape 12">
              <a:extLst>
                <a:ext uri="{FF2B5EF4-FFF2-40B4-BE49-F238E27FC236}">
                  <a16:creationId xmlns:a16="http://schemas.microsoft.com/office/drawing/2014/main" id="{5AFC1743-D262-45D5-B230-55029D96AC4F}"/>
                </a:ext>
              </a:extLst>
            </p:cNvPr>
            <p:cNvSpPr/>
            <p:nvPr/>
          </p:nvSpPr>
          <p:spPr>
            <a:xfrm>
              <a:off x="3763469" y="3376952"/>
              <a:ext cx="721553" cy="561267"/>
            </a:xfrm>
            <a:custGeom>
              <a:avLst/>
              <a:gdLst>
                <a:gd name="f0" fmla="val 10800000"/>
                <a:gd name="f1" fmla="val 5400000"/>
                <a:gd name="f2" fmla="val 180"/>
                <a:gd name="f3" fmla="val w"/>
                <a:gd name="f4" fmla="val h"/>
                <a:gd name="f5" fmla="val 0"/>
                <a:gd name="f6" fmla="val 721552"/>
                <a:gd name="f7" fmla="val 561270"/>
                <a:gd name="f8" fmla="+- 0 0 -90"/>
                <a:gd name="f9" fmla="*/ f3 1 721552"/>
                <a:gd name="f10" fmla="*/ f4 1 561270"/>
                <a:gd name="f11" fmla="val f5"/>
                <a:gd name="f12" fmla="val f6"/>
                <a:gd name="f13" fmla="val f7"/>
                <a:gd name="f14" fmla="*/ f8 f0 1"/>
                <a:gd name="f15" fmla="+- f13 0 f11"/>
                <a:gd name="f16" fmla="+- f12 0 f11"/>
                <a:gd name="f17" fmla="*/ f14 1 f2"/>
                <a:gd name="f18" fmla="*/ f16 1 721552"/>
                <a:gd name="f19" fmla="*/ f15 1 561270"/>
                <a:gd name="f20" fmla="*/ 0 f16 1"/>
                <a:gd name="f21" fmla="*/ 0 f15 1"/>
                <a:gd name="f22" fmla="*/ 721552 f16 1"/>
                <a:gd name="f23" fmla="*/ 561270 f15 1"/>
                <a:gd name="f24" fmla="+- f17 0 f1"/>
                <a:gd name="f25" fmla="*/ f20 1 721552"/>
                <a:gd name="f26" fmla="*/ f21 1 561270"/>
                <a:gd name="f27" fmla="*/ f22 1 721552"/>
                <a:gd name="f28" fmla="*/ f23 1 56127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721552" h="561270">
                  <a:moveTo>
                    <a:pt x="f5" y="f5"/>
                  </a:moveTo>
                  <a:lnTo>
                    <a:pt x="f6" y="f5"/>
                  </a:lnTo>
                  <a:lnTo>
                    <a:pt x="f6" y="f7"/>
                  </a:lnTo>
                  <a:lnTo>
                    <a:pt x="f5" y="f7"/>
                  </a:lnTo>
                  <a:lnTo>
                    <a:pt x="f5" y="f5"/>
                  </a:lnTo>
                  <a:close/>
                </a:path>
              </a:pathLst>
            </a:custGeom>
            <a:noFill/>
            <a:ln cap="flat">
              <a:noFill/>
              <a:prstDash val="solid"/>
            </a:ln>
          </p:spPr>
          <p:txBody>
            <a:bodyPr vert="horz" wrap="square" lIns="30476" tIns="30476" rIns="30476" bIns="30476" anchor="ctr" anchorCtr="0" compatLnSpc="1">
              <a:noAutofit/>
            </a:bodyPr>
            <a:lstStyle/>
            <a:p>
              <a:pPr marL="57150" marR="0" lvl="1" indent="-57150" algn="l" defTabSz="266703" rtl="0" fontAlgn="auto" hangingPunct="1">
                <a:lnSpc>
                  <a:spcPct val="90000"/>
                </a:lnSpc>
                <a:spcBef>
                  <a:spcPts val="0"/>
                </a:spcBef>
                <a:spcAft>
                  <a:spcPts val="100"/>
                </a:spcAft>
                <a:buSzPct val="100000"/>
                <a:buChar char="•"/>
                <a:tabLst/>
                <a:defRPr sz="1800" b="0" i="0" u="none" strike="noStrike" kern="0" cap="none" spc="0" baseline="0">
                  <a:solidFill>
                    <a:srgbClr val="000000"/>
                  </a:solidFill>
                  <a:uFillTx/>
                </a:defRPr>
              </a:pPr>
              <a:endParaRPr lang="en-GB" sz="600" b="0" i="0" u="none" strike="noStrike" kern="1200" cap="none" spc="0" baseline="0">
                <a:solidFill>
                  <a:srgbClr val="000000"/>
                </a:solidFill>
                <a:uFillTx/>
                <a:latin typeface="Calibri"/>
              </a:endParaRPr>
            </a:p>
          </p:txBody>
        </p:sp>
        <p:sp>
          <p:nvSpPr>
            <p:cNvPr id="14" name="Freeform: Shape 13">
              <a:extLst>
                <a:ext uri="{FF2B5EF4-FFF2-40B4-BE49-F238E27FC236}">
                  <a16:creationId xmlns:a16="http://schemas.microsoft.com/office/drawing/2014/main" id="{80D4D82F-8EBF-47FE-92C1-CC5FD4DB928D}"/>
                </a:ext>
              </a:extLst>
            </p:cNvPr>
            <p:cNvSpPr/>
            <p:nvPr/>
          </p:nvSpPr>
          <p:spPr>
            <a:xfrm rot="5400013">
              <a:off x="3750063" y="4744090"/>
              <a:ext cx="589330" cy="670931"/>
            </a:xfrm>
            <a:custGeom>
              <a:avLst>
                <a:gd name="f10" fmla="val 32840"/>
                <a:gd name="f11" fmla="val 25000"/>
                <a:gd name="f12" fmla="val 35780"/>
              </a:avLst>
              <a:gdLst>
                <a:gd name="f3" fmla="val 10800000"/>
                <a:gd name="f4" fmla="val 5400000"/>
                <a:gd name="f5" fmla="val 180"/>
                <a:gd name="f6" fmla="val w"/>
                <a:gd name="f7" fmla="val h"/>
                <a:gd name="f8" fmla="val ss"/>
                <a:gd name="f9" fmla="val 0"/>
                <a:gd name="f10" fmla="val 32840"/>
                <a:gd name="f11" fmla="val 25000"/>
                <a:gd name="f12" fmla="val 35780"/>
                <a:gd name="f13" fmla="+- 0 0 -360"/>
                <a:gd name="f14" fmla="+- 0 0 -270"/>
                <a:gd name="f15" fmla="+- 0 0 -180"/>
                <a:gd name="f16" fmla="+- 0 0 -90"/>
                <a:gd name="f17" fmla="abs f6"/>
                <a:gd name="f18" fmla="abs f7"/>
                <a:gd name="f19" fmla="abs f8"/>
                <a:gd name="f20" fmla="val f9"/>
                <a:gd name="f21" fmla="val f10"/>
                <a:gd name="f22" fmla="val f11"/>
                <a:gd name="f23" fmla="val f12"/>
                <a:gd name="f24" fmla="*/ f13 f3 1"/>
                <a:gd name="f25" fmla="*/ f14 f3 1"/>
                <a:gd name="f26" fmla="*/ f15 f3 1"/>
                <a:gd name="f27" fmla="*/ f16 f3 1"/>
                <a:gd name="f28" fmla="?: f17 f6 1"/>
                <a:gd name="f29" fmla="?: f18 f7 1"/>
                <a:gd name="f30" fmla="?: f19 f8 1"/>
                <a:gd name="f31" fmla="*/ f24 1 f5"/>
                <a:gd name="f32" fmla="*/ f25 1 f5"/>
                <a:gd name="f33" fmla="*/ f26 1 f5"/>
                <a:gd name="f34" fmla="*/ f27 1 f5"/>
                <a:gd name="f35" fmla="*/ f28 1 21600"/>
                <a:gd name="f36" fmla="*/ f29 1 21600"/>
                <a:gd name="f37" fmla="*/ 21600 f28 1"/>
                <a:gd name="f38" fmla="*/ 21600 f29 1"/>
                <a:gd name="f39" fmla="+- f31 0 f4"/>
                <a:gd name="f40" fmla="+- f32 0 f4"/>
                <a:gd name="f41" fmla="+- f33 0 f4"/>
                <a:gd name="f42" fmla="+- f34 0 f4"/>
                <a:gd name="f43" fmla="min f36 f35"/>
                <a:gd name="f44" fmla="*/ f37 1 f30"/>
                <a:gd name="f45" fmla="*/ f38 1 f30"/>
                <a:gd name="f46" fmla="val f44"/>
                <a:gd name="f47" fmla="val f45"/>
                <a:gd name="f48" fmla="*/ f20 f43 1"/>
                <a:gd name="f49" fmla="+- f47 0 f20"/>
                <a:gd name="f50" fmla="+- f46 0 f20"/>
                <a:gd name="f51" fmla="*/ f47 f43 1"/>
                <a:gd name="f52" fmla="*/ f46 f43 1"/>
                <a:gd name="f53" fmla="min f50 f49"/>
                <a:gd name="f54" fmla="*/ f53 f23 1"/>
                <a:gd name="f55" fmla="*/ f53 f22 1"/>
                <a:gd name="f56" fmla="*/ f53 f21 1"/>
                <a:gd name="f57" fmla="*/ f54 1 100000"/>
                <a:gd name="f58" fmla="*/ f55 1 50000"/>
                <a:gd name="f59" fmla="*/ f55 1 100000"/>
                <a:gd name="f60" fmla="*/ f56 1 200000"/>
                <a:gd name="f61" fmla="*/ f56 1 100000"/>
                <a:gd name="f62" fmla="+- f46 0 f58"/>
                <a:gd name="f63" fmla="+- f46 0 f59"/>
                <a:gd name="f64" fmla="+- f47 0 f61"/>
                <a:gd name="f65" fmla="+- f57 f47 0"/>
                <a:gd name="f66" fmla="*/ f57 f43 1"/>
                <a:gd name="f67" fmla="+- f63 0 f60"/>
                <a:gd name="f68" fmla="+- f63 f60 0"/>
                <a:gd name="f69" fmla="+- f64 f47 0"/>
                <a:gd name="f70" fmla="*/ f65 1 2"/>
                <a:gd name="f71" fmla="*/ f64 f43 1"/>
                <a:gd name="f72" fmla="*/ f62 f43 1"/>
                <a:gd name="f73" fmla="*/ f63 f43 1"/>
                <a:gd name="f74" fmla="*/ f68 1 2"/>
                <a:gd name="f75" fmla="*/ f69 1 2"/>
                <a:gd name="f76" fmla="*/ f68 f43 1"/>
                <a:gd name="f77" fmla="*/ f67 f43 1"/>
                <a:gd name="f78" fmla="*/ f70 f43 1"/>
                <a:gd name="f79" fmla="*/ f75 f43 1"/>
                <a:gd name="f80" fmla="*/ f74 f43 1"/>
              </a:gdLst>
              <a:ahLst/>
              <a:cxnLst>
                <a:cxn ang="3cd4">
                  <a:pos x="hc" y="t"/>
                </a:cxn>
                <a:cxn ang="0">
                  <a:pos x="r" y="vc"/>
                </a:cxn>
                <a:cxn ang="cd4">
                  <a:pos x="hc" y="b"/>
                </a:cxn>
                <a:cxn ang="cd2">
                  <a:pos x="l" y="vc"/>
                </a:cxn>
                <a:cxn ang="f39">
                  <a:pos x="f73" y="f48"/>
                </a:cxn>
                <a:cxn ang="f40">
                  <a:pos x="f72" y="f66"/>
                </a:cxn>
                <a:cxn ang="f40">
                  <a:pos x="f48" y="f79"/>
                </a:cxn>
                <a:cxn ang="f41">
                  <a:pos x="f80" y="f51"/>
                </a:cxn>
                <a:cxn ang="f42">
                  <a:pos x="f76" y="f78"/>
                </a:cxn>
                <a:cxn ang="f42">
                  <a:pos x="f52" y="f66"/>
                </a:cxn>
              </a:cxnLst>
              <a:rect l="f48" t="f71" r="f76" b="f51"/>
              <a:pathLst>
                <a:path>
                  <a:moveTo>
                    <a:pt x="f48" y="f71"/>
                  </a:moveTo>
                  <a:lnTo>
                    <a:pt x="f77" y="f71"/>
                  </a:lnTo>
                  <a:lnTo>
                    <a:pt x="f77" y="f66"/>
                  </a:lnTo>
                  <a:lnTo>
                    <a:pt x="f72" y="f66"/>
                  </a:lnTo>
                  <a:lnTo>
                    <a:pt x="f73" y="f48"/>
                  </a:lnTo>
                  <a:lnTo>
                    <a:pt x="f52" y="f66"/>
                  </a:lnTo>
                  <a:lnTo>
                    <a:pt x="f76" y="f66"/>
                  </a:lnTo>
                  <a:lnTo>
                    <a:pt x="f76" y="f51"/>
                  </a:lnTo>
                  <a:lnTo>
                    <a:pt x="f48" y="f51"/>
                  </a:lnTo>
                  <a:close/>
                </a:path>
              </a:pathLst>
            </a:custGeom>
            <a:solidFill>
              <a:srgbClr val="C0C9E4"/>
            </a:solidFill>
            <a:ln w="12701" cap="flat">
              <a:solidFill>
                <a:srgbClr val="FFFFFF"/>
              </a:solidFill>
              <a:prstDash val="solid"/>
              <a:miter/>
            </a:ln>
          </p:spPr>
          <p:txBody>
            <a:bodyPr lIns="0" tIns="0" rIns="0" bIns="0"/>
            <a:lstStyle/>
            <a:p>
              <a:endParaRPr lang="en-GB"/>
            </a:p>
          </p:txBody>
        </p:sp>
        <p:sp>
          <p:nvSpPr>
            <p:cNvPr id="15" name="Freeform: Shape 14">
              <a:extLst>
                <a:ext uri="{FF2B5EF4-FFF2-40B4-BE49-F238E27FC236}">
                  <a16:creationId xmlns:a16="http://schemas.microsoft.com/office/drawing/2014/main" id="{2695E56E-6203-45DE-B883-7288DF8ED3C3}"/>
                </a:ext>
              </a:extLst>
            </p:cNvPr>
            <p:cNvSpPr/>
            <p:nvPr/>
          </p:nvSpPr>
          <p:spPr>
            <a:xfrm>
              <a:off x="3593930" y="4105546"/>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CHOICE</a:t>
              </a:r>
            </a:p>
          </p:txBody>
        </p:sp>
        <p:sp>
          <p:nvSpPr>
            <p:cNvPr id="16" name="Rectangle 15">
              <a:extLst>
                <a:ext uri="{FF2B5EF4-FFF2-40B4-BE49-F238E27FC236}">
                  <a16:creationId xmlns:a16="http://schemas.microsoft.com/office/drawing/2014/main" id="{27C4ACEA-3522-4D52-BC49-890953071537}"/>
                </a:ext>
              </a:extLst>
            </p:cNvPr>
            <p:cNvSpPr/>
            <p:nvPr/>
          </p:nvSpPr>
          <p:spPr>
            <a:xfrm>
              <a:off x="4586017" y="4157026"/>
              <a:ext cx="721553" cy="561267"/>
            </a:xfrm>
            <a:prstGeom prst="rect">
              <a:avLst/>
            </a:prstGeom>
            <a:noFill/>
            <a:ln cap="flat">
              <a:noFill/>
              <a:prstDash val="solid"/>
            </a:ln>
          </p:spPr>
          <p:txBody>
            <a:bodyPr lIns="0" tIns="0" rIns="0" bIns="0"/>
            <a:lstStyle/>
            <a:p>
              <a:endParaRPr lang="en-GB"/>
            </a:p>
          </p:txBody>
        </p:sp>
        <p:sp>
          <p:nvSpPr>
            <p:cNvPr id="17" name="Freeform: Shape 16">
              <a:extLst>
                <a:ext uri="{FF2B5EF4-FFF2-40B4-BE49-F238E27FC236}">
                  <a16:creationId xmlns:a16="http://schemas.microsoft.com/office/drawing/2014/main" id="{C76B73BD-572E-40D0-BADB-50197B0923FC}"/>
                </a:ext>
              </a:extLst>
            </p:cNvPr>
            <p:cNvSpPr/>
            <p:nvPr/>
          </p:nvSpPr>
          <p:spPr>
            <a:xfrm rot="5400013">
              <a:off x="4572621" y="5524164"/>
              <a:ext cx="589330" cy="670931"/>
            </a:xfrm>
            <a:custGeom>
              <a:avLst>
                <a:gd name="f10" fmla="val 32840"/>
                <a:gd name="f11" fmla="val 25000"/>
                <a:gd name="f12" fmla="val 35780"/>
              </a:avLst>
              <a:gdLst>
                <a:gd name="f3" fmla="val 10800000"/>
                <a:gd name="f4" fmla="val 5400000"/>
                <a:gd name="f5" fmla="val 180"/>
                <a:gd name="f6" fmla="val w"/>
                <a:gd name="f7" fmla="val h"/>
                <a:gd name="f8" fmla="val ss"/>
                <a:gd name="f9" fmla="val 0"/>
                <a:gd name="f10" fmla="val 32840"/>
                <a:gd name="f11" fmla="val 25000"/>
                <a:gd name="f12" fmla="val 35780"/>
                <a:gd name="f13" fmla="+- 0 0 -360"/>
                <a:gd name="f14" fmla="+- 0 0 -270"/>
                <a:gd name="f15" fmla="+- 0 0 -180"/>
                <a:gd name="f16" fmla="+- 0 0 -90"/>
                <a:gd name="f17" fmla="abs f6"/>
                <a:gd name="f18" fmla="abs f7"/>
                <a:gd name="f19" fmla="abs f8"/>
                <a:gd name="f20" fmla="val f9"/>
                <a:gd name="f21" fmla="val f10"/>
                <a:gd name="f22" fmla="val f11"/>
                <a:gd name="f23" fmla="val f12"/>
                <a:gd name="f24" fmla="*/ f13 f3 1"/>
                <a:gd name="f25" fmla="*/ f14 f3 1"/>
                <a:gd name="f26" fmla="*/ f15 f3 1"/>
                <a:gd name="f27" fmla="*/ f16 f3 1"/>
                <a:gd name="f28" fmla="?: f17 f6 1"/>
                <a:gd name="f29" fmla="?: f18 f7 1"/>
                <a:gd name="f30" fmla="?: f19 f8 1"/>
                <a:gd name="f31" fmla="*/ f24 1 f5"/>
                <a:gd name="f32" fmla="*/ f25 1 f5"/>
                <a:gd name="f33" fmla="*/ f26 1 f5"/>
                <a:gd name="f34" fmla="*/ f27 1 f5"/>
                <a:gd name="f35" fmla="*/ f28 1 21600"/>
                <a:gd name="f36" fmla="*/ f29 1 21600"/>
                <a:gd name="f37" fmla="*/ 21600 f28 1"/>
                <a:gd name="f38" fmla="*/ 21600 f29 1"/>
                <a:gd name="f39" fmla="+- f31 0 f4"/>
                <a:gd name="f40" fmla="+- f32 0 f4"/>
                <a:gd name="f41" fmla="+- f33 0 f4"/>
                <a:gd name="f42" fmla="+- f34 0 f4"/>
                <a:gd name="f43" fmla="min f36 f35"/>
                <a:gd name="f44" fmla="*/ f37 1 f30"/>
                <a:gd name="f45" fmla="*/ f38 1 f30"/>
                <a:gd name="f46" fmla="val f44"/>
                <a:gd name="f47" fmla="val f45"/>
                <a:gd name="f48" fmla="*/ f20 f43 1"/>
                <a:gd name="f49" fmla="+- f47 0 f20"/>
                <a:gd name="f50" fmla="+- f46 0 f20"/>
                <a:gd name="f51" fmla="*/ f47 f43 1"/>
                <a:gd name="f52" fmla="*/ f46 f43 1"/>
                <a:gd name="f53" fmla="min f50 f49"/>
                <a:gd name="f54" fmla="*/ f53 f23 1"/>
                <a:gd name="f55" fmla="*/ f53 f22 1"/>
                <a:gd name="f56" fmla="*/ f53 f21 1"/>
                <a:gd name="f57" fmla="*/ f54 1 100000"/>
                <a:gd name="f58" fmla="*/ f55 1 50000"/>
                <a:gd name="f59" fmla="*/ f55 1 100000"/>
                <a:gd name="f60" fmla="*/ f56 1 200000"/>
                <a:gd name="f61" fmla="*/ f56 1 100000"/>
                <a:gd name="f62" fmla="+- f46 0 f58"/>
                <a:gd name="f63" fmla="+- f46 0 f59"/>
                <a:gd name="f64" fmla="+- f47 0 f61"/>
                <a:gd name="f65" fmla="+- f57 f47 0"/>
                <a:gd name="f66" fmla="*/ f57 f43 1"/>
                <a:gd name="f67" fmla="+- f63 0 f60"/>
                <a:gd name="f68" fmla="+- f63 f60 0"/>
                <a:gd name="f69" fmla="+- f64 f47 0"/>
                <a:gd name="f70" fmla="*/ f65 1 2"/>
                <a:gd name="f71" fmla="*/ f64 f43 1"/>
                <a:gd name="f72" fmla="*/ f62 f43 1"/>
                <a:gd name="f73" fmla="*/ f63 f43 1"/>
                <a:gd name="f74" fmla="*/ f68 1 2"/>
                <a:gd name="f75" fmla="*/ f69 1 2"/>
                <a:gd name="f76" fmla="*/ f68 f43 1"/>
                <a:gd name="f77" fmla="*/ f67 f43 1"/>
                <a:gd name="f78" fmla="*/ f70 f43 1"/>
                <a:gd name="f79" fmla="*/ f75 f43 1"/>
                <a:gd name="f80" fmla="*/ f74 f43 1"/>
              </a:gdLst>
              <a:ahLst/>
              <a:cxnLst>
                <a:cxn ang="3cd4">
                  <a:pos x="hc" y="t"/>
                </a:cxn>
                <a:cxn ang="0">
                  <a:pos x="r" y="vc"/>
                </a:cxn>
                <a:cxn ang="cd4">
                  <a:pos x="hc" y="b"/>
                </a:cxn>
                <a:cxn ang="cd2">
                  <a:pos x="l" y="vc"/>
                </a:cxn>
                <a:cxn ang="f39">
                  <a:pos x="f73" y="f48"/>
                </a:cxn>
                <a:cxn ang="f40">
                  <a:pos x="f72" y="f66"/>
                </a:cxn>
                <a:cxn ang="f40">
                  <a:pos x="f48" y="f79"/>
                </a:cxn>
                <a:cxn ang="f41">
                  <a:pos x="f80" y="f51"/>
                </a:cxn>
                <a:cxn ang="f42">
                  <a:pos x="f76" y="f78"/>
                </a:cxn>
                <a:cxn ang="f42">
                  <a:pos x="f52" y="f66"/>
                </a:cxn>
              </a:cxnLst>
              <a:rect l="f48" t="f71" r="f76" b="f51"/>
              <a:pathLst>
                <a:path>
                  <a:moveTo>
                    <a:pt x="f48" y="f71"/>
                  </a:moveTo>
                  <a:lnTo>
                    <a:pt x="f77" y="f71"/>
                  </a:lnTo>
                  <a:lnTo>
                    <a:pt x="f77" y="f66"/>
                  </a:lnTo>
                  <a:lnTo>
                    <a:pt x="f72" y="f66"/>
                  </a:lnTo>
                  <a:lnTo>
                    <a:pt x="f73" y="f48"/>
                  </a:lnTo>
                  <a:lnTo>
                    <a:pt x="f52" y="f66"/>
                  </a:lnTo>
                  <a:lnTo>
                    <a:pt x="f76" y="f66"/>
                  </a:lnTo>
                  <a:lnTo>
                    <a:pt x="f76" y="f51"/>
                  </a:lnTo>
                  <a:lnTo>
                    <a:pt x="f48" y="f51"/>
                  </a:lnTo>
                  <a:close/>
                </a:path>
              </a:pathLst>
            </a:custGeom>
            <a:solidFill>
              <a:srgbClr val="C0C9E4"/>
            </a:solidFill>
            <a:ln w="12701" cap="flat">
              <a:solidFill>
                <a:srgbClr val="FFFFFF"/>
              </a:solidFill>
              <a:prstDash val="solid"/>
              <a:miter/>
            </a:ln>
          </p:spPr>
          <p:txBody>
            <a:bodyPr lIns="0" tIns="0" rIns="0" bIns="0"/>
            <a:lstStyle/>
            <a:p>
              <a:endParaRPr lang="en-GB"/>
            </a:p>
          </p:txBody>
        </p:sp>
        <p:sp>
          <p:nvSpPr>
            <p:cNvPr id="18" name="Freeform: Shape 17">
              <a:extLst>
                <a:ext uri="{FF2B5EF4-FFF2-40B4-BE49-F238E27FC236}">
                  <a16:creationId xmlns:a16="http://schemas.microsoft.com/office/drawing/2014/main" id="{4F6CB658-3967-4611-9394-BD3CFC29CC3E}"/>
                </a:ext>
              </a:extLst>
            </p:cNvPr>
            <p:cNvSpPr/>
            <p:nvPr/>
          </p:nvSpPr>
          <p:spPr>
            <a:xfrm>
              <a:off x="4313837" y="4870880"/>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000000"/>
                  </a:solidFill>
                  <a:uFillTx/>
                  <a:latin typeface="Calibri"/>
                </a:rPr>
                <a:t>IMPLEMENTATION</a:t>
              </a:r>
            </a:p>
          </p:txBody>
        </p:sp>
        <p:sp>
          <p:nvSpPr>
            <p:cNvPr id="19" name="Rectangle 18">
              <a:extLst>
                <a:ext uri="{FF2B5EF4-FFF2-40B4-BE49-F238E27FC236}">
                  <a16:creationId xmlns:a16="http://schemas.microsoft.com/office/drawing/2014/main" id="{603B33AA-75ED-4381-B35D-28EB53FA3EEC}"/>
                </a:ext>
              </a:extLst>
            </p:cNvPr>
            <p:cNvSpPr/>
            <p:nvPr/>
          </p:nvSpPr>
          <p:spPr>
            <a:xfrm>
              <a:off x="5408575" y="4937101"/>
              <a:ext cx="721553" cy="561267"/>
            </a:xfrm>
            <a:prstGeom prst="rect">
              <a:avLst/>
            </a:prstGeom>
            <a:noFill/>
            <a:ln cap="flat">
              <a:noFill/>
              <a:prstDash val="solid"/>
            </a:ln>
          </p:spPr>
          <p:txBody>
            <a:bodyPr lIns="0" tIns="0" rIns="0" bIns="0"/>
            <a:lstStyle/>
            <a:p>
              <a:endParaRPr lang="en-GB"/>
            </a:p>
          </p:txBody>
        </p:sp>
        <p:sp>
          <p:nvSpPr>
            <p:cNvPr id="20" name="Freeform: Shape 19">
              <a:extLst>
                <a:ext uri="{FF2B5EF4-FFF2-40B4-BE49-F238E27FC236}">
                  <a16:creationId xmlns:a16="http://schemas.microsoft.com/office/drawing/2014/main" id="{37DE5F41-92F0-4152-A191-4ABFE5A16F4E}"/>
                </a:ext>
              </a:extLst>
            </p:cNvPr>
            <p:cNvSpPr/>
            <p:nvPr/>
          </p:nvSpPr>
          <p:spPr>
            <a:xfrm>
              <a:off x="5239896" y="5650955"/>
              <a:ext cx="992087" cy="694431"/>
            </a:xfrm>
            <a:custGeom>
              <a:avLst/>
              <a:gdLst>
                <a:gd name="f0" fmla="val 10800000"/>
                <a:gd name="f1" fmla="val 5400000"/>
                <a:gd name="f2" fmla="val 180"/>
                <a:gd name="f3" fmla="val w"/>
                <a:gd name="f4" fmla="val h"/>
                <a:gd name="f5" fmla="val 0"/>
                <a:gd name="f6" fmla="val 992091"/>
                <a:gd name="f7" fmla="val 694431"/>
                <a:gd name="f8" fmla="val 115762"/>
                <a:gd name="f9" fmla="val 51828"/>
                <a:gd name="f10" fmla="val 876329"/>
                <a:gd name="f11" fmla="val 940263"/>
                <a:gd name="f12" fmla="val 578669"/>
                <a:gd name="f13" fmla="val 642603"/>
                <a:gd name="f14" fmla="+- 0 0 -90"/>
                <a:gd name="f15" fmla="*/ f3 1 992091"/>
                <a:gd name="f16" fmla="*/ f4 1 694431"/>
                <a:gd name="f17" fmla="val f5"/>
                <a:gd name="f18" fmla="val f6"/>
                <a:gd name="f19" fmla="val f7"/>
                <a:gd name="f20" fmla="*/ f14 f0 1"/>
                <a:gd name="f21" fmla="+- f19 0 f17"/>
                <a:gd name="f22" fmla="+- f18 0 f17"/>
                <a:gd name="f23" fmla="*/ f20 1 f2"/>
                <a:gd name="f24" fmla="*/ f22 1 992091"/>
                <a:gd name="f25" fmla="*/ f21 1 694431"/>
                <a:gd name="f26" fmla="*/ 0 f22 1"/>
                <a:gd name="f27" fmla="*/ 115762 f21 1"/>
                <a:gd name="f28" fmla="*/ 115762 f22 1"/>
                <a:gd name="f29" fmla="*/ 0 f21 1"/>
                <a:gd name="f30" fmla="*/ 876329 f22 1"/>
                <a:gd name="f31" fmla="*/ 992091 f22 1"/>
                <a:gd name="f32" fmla="*/ 578669 f21 1"/>
                <a:gd name="f33" fmla="*/ 694431 f21 1"/>
                <a:gd name="f34" fmla="+- f23 0 f1"/>
                <a:gd name="f35" fmla="*/ f26 1 992091"/>
                <a:gd name="f36" fmla="*/ f27 1 694431"/>
                <a:gd name="f37" fmla="*/ f28 1 992091"/>
                <a:gd name="f38" fmla="*/ f29 1 694431"/>
                <a:gd name="f39" fmla="*/ f30 1 992091"/>
                <a:gd name="f40" fmla="*/ f31 1 992091"/>
                <a:gd name="f41" fmla="*/ f32 1 694431"/>
                <a:gd name="f42" fmla="*/ f33 1 69443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992091" h="69443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2CC"/>
            </a:solidFill>
            <a:ln w="12701" cap="flat">
              <a:solidFill>
                <a:srgbClr val="4472C4"/>
              </a:solidFill>
              <a:prstDash val="solid"/>
              <a:miter/>
            </a:ln>
          </p:spPr>
          <p:txBody>
            <a:bodyPr vert="horz" wrap="square" lIns="64382" tIns="64382" rIns="64382" bIns="64382"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r>
                <a:rPr lang="en-GB" sz="800" b="0" i="0" u="none" strike="noStrike" kern="1200" cap="none" spc="0" baseline="0">
                  <a:solidFill>
                    <a:srgbClr val="FFFFFF"/>
                  </a:solidFill>
                  <a:uFillTx/>
                  <a:latin typeface="Calibri"/>
                </a:rPr>
                <a:t>COMPETATIVE </a:t>
              </a:r>
              <a:r>
                <a:rPr lang="en-GB" sz="800" b="0" i="0" u="none" strike="noStrike" kern="1200" cap="none" spc="0" baseline="0">
                  <a:solidFill>
                    <a:srgbClr val="000000"/>
                  </a:solidFill>
                  <a:uFillTx/>
                  <a:latin typeface="Calibri"/>
                </a:rPr>
                <a:t>ADVANTAGE</a:t>
              </a:r>
            </a:p>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grpSp>
      <p:sp>
        <p:nvSpPr>
          <p:cNvPr id="21" name="TextBox 4">
            <a:extLst>
              <a:ext uri="{FF2B5EF4-FFF2-40B4-BE49-F238E27FC236}">
                <a16:creationId xmlns:a16="http://schemas.microsoft.com/office/drawing/2014/main" id="{276F460F-A818-469F-8FEB-4AC96337733D}"/>
              </a:ext>
            </a:extLst>
          </p:cNvPr>
          <p:cNvSpPr txBox="1"/>
          <p:nvPr/>
        </p:nvSpPr>
        <p:spPr>
          <a:xfrm>
            <a:off x="6231983" y="2186494"/>
            <a:ext cx="5603918" cy="28623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way Marks and Spencer's Strategic Management team would implicate the process is as follows. First the Mission would be decided, then the objectives, what is the purpose of it?, then implement the strategic management team. Then the team will make a choice on which Strategy to choose and why.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Next the Strategy will be implemented, used and then they will have an advantage over competitors to achieve a successful outcome.</a:t>
            </a:r>
          </a:p>
        </p:txBody>
      </p:sp>
      <p:pic>
        <p:nvPicPr>
          <p:cNvPr id="22" name="slide 5">
            <a:extLst>
              <a:ext uri="{FF2B5EF4-FFF2-40B4-BE49-F238E27FC236}">
                <a16:creationId xmlns:a16="http://schemas.microsoft.com/office/drawing/2014/main" id="{CF718333-71E2-4FC2-BDD9-B04991472FF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2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FCAA8A15-09B7-4397-9134-C53C20A0816E}"/>
              </a:ext>
            </a:extLst>
          </p:cNvPr>
          <p:cNvPicPr>
            <a:picLocks noChangeAspect="1"/>
          </p:cNvPicPr>
          <p:nvPr/>
        </p:nvPicPr>
        <p:blipFill>
          <a:blip r:embed="rId5"/>
          <a:srcRect/>
          <a:stretch>
            <a:fillRect/>
          </a:stretch>
        </p:blipFill>
        <p:spPr>
          <a:xfrm>
            <a:off x="9373477" y="394920"/>
            <a:ext cx="2476496" cy="1847846"/>
          </a:xfrm>
          <a:prstGeom prst="rect">
            <a:avLst/>
          </a:prstGeom>
          <a:noFill/>
          <a:ln cap="flat">
            <a:noFill/>
          </a:ln>
        </p:spPr>
      </p:pic>
      <p:sp>
        <p:nvSpPr>
          <p:cNvPr id="3" name="TextBox 1">
            <a:extLst>
              <a:ext uri="{FF2B5EF4-FFF2-40B4-BE49-F238E27FC236}">
                <a16:creationId xmlns:a16="http://schemas.microsoft.com/office/drawing/2014/main" id="{D2614EC8-AC8E-43A8-97A7-1F7055D74F0F}"/>
              </a:ext>
            </a:extLst>
          </p:cNvPr>
          <p:cNvSpPr txBox="1"/>
          <p:nvPr/>
        </p:nvSpPr>
        <p:spPr>
          <a:xfrm>
            <a:off x="1913208" y="394920"/>
            <a:ext cx="7019775" cy="64633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STAKEHOLDER ANALYSIS….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4" name="Rectangle 2">
            <a:extLst>
              <a:ext uri="{FF2B5EF4-FFF2-40B4-BE49-F238E27FC236}">
                <a16:creationId xmlns:a16="http://schemas.microsoft.com/office/drawing/2014/main" id="{7F128561-E7FD-4F59-A1DC-620CF3B01828}"/>
              </a:ext>
            </a:extLst>
          </p:cNvPr>
          <p:cNvSpPr/>
          <p:nvPr/>
        </p:nvSpPr>
        <p:spPr>
          <a:xfrm>
            <a:off x="1762853" y="1280160"/>
            <a:ext cx="1922873" cy="1847846"/>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5" name="Rectangle 3">
            <a:extLst>
              <a:ext uri="{FF2B5EF4-FFF2-40B4-BE49-F238E27FC236}">
                <a16:creationId xmlns:a16="http://schemas.microsoft.com/office/drawing/2014/main" id="{EB945F8D-B477-4E68-8167-C0C3577E061A}"/>
              </a:ext>
            </a:extLst>
          </p:cNvPr>
          <p:cNvSpPr/>
          <p:nvPr/>
        </p:nvSpPr>
        <p:spPr>
          <a:xfrm>
            <a:off x="4126229" y="1301264"/>
            <a:ext cx="2011680" cy="1847846"/>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6" name="Rectangle 4">
            <a:extLst>
              <a:ext uri="{FF2B5EF4-FFF2-40B4-BE49-F238E27FC236}">
                <a16:creationId xmlns:a16="http://schemas.microsoft.com/office/drawing/2014/main" id="{52CB106C-799F-4525-87F1-C506D71078AD}"/>
              </a:ext>
            </a:extLst>
          </p:cNvPr>
          <p:cNvSpPr/>
          <p:nvPr/>
        </p:nvSpPr>
        <p:spPr>
          <a:xfrm>
            <a:off x="1762853" y="3446830"/>
            <a:ext cx="1922873" cy="1958928"/>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7" name="Rectangle 5">
            <a:extLst>
              <a:ext uri="{FF2B5EF4-FFF2-40B4-BE49-F238E27FC236}">
                <a16:creationId xmlns:a16="http://schemas.microsoft.com/office/drawing/2014/main" id="{A6BCEB3B-0CD7-401F-B73F-F3577294CD9B}"/>
              </a:ext>
            </a:extLst>
          </p:cNvPr>
          <p:cNvSpPr/>
          <p:nvPr/>
        </p:nvSpPr>
        <p:spPr>
          <a:xfrm>
            <a:off x="4126229" y="3429000"/>
            <a:ext cx="2011680" cy="1958928"/>
          </a:xfrm>
          <a:prstGeom prst="rect">
            <a:avLst/>
          </a:prstGeom>
          <a:solidFill>
            <a:srgbClr val="FFFFFF"/>
          </a:solidFill>
          <a:ln w="15873" cap="rnd">
            <a:solidFill>
              <a:srgbClr val="6AAC91"/>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8" name="Arrow: Right 6">
            <a:extLst>
              <a:ext uri="{FF2B5EF4-FFF2-40B4-BE49-F238E27FC236}">
                <a16:creationId xmlns:a16="http://schemas.microsoft.com/office/drawing/2014/main" id="{E6483E56-8815-456B-BAD9-441799FBAB09}"/>
              </a:ext>
            </a:extLst>
          </p:cNvPr>
          <p:cNvSpPr/>
          <p:nvPr/>
        </p:nvSpPr>
        <p:spPr>
          <a:xfrm>
            <a:off x="2096088" y="5641143"/>
            <a:ext cx="3587264" cy="365760"/>
          </a:xfrm>
          <a:custGeom>
            <a:avLst>
              <a:gd name="f0" fmla="val 20499"/>
              <a:gd name="f1" fmla="val 5400"/>
            </a:avLst>
            <a:gdLst>
              <a:gd name="f2" fmla="val 10800000"/>
              <a:gd name="f3" fmla="val 5400000"/>
              <a:gd name="f4" fmla="val 180"/>
              <a:gd name="f5" fmla="val w"/>
              <a:gd name="f6" fmla="val h"/>
              <a:gd name="f7" fmla="val 0"/>
              <a:gd name="f8" fmla="val 21600"/>
              <a:gd name="f9" fmla="val 10800"/>
              <a:gd name="f10" fmla="+- 0 0 0"/>
              <a:gd name="f11" fmla="+- 0 0 180"/>
              <a:gd name="f12" fmla="*/ f5 1 21600"/>
              <a:gd name="f13" fmla="*/ f6 1 21600"/>
              <a:gd name="f14" fmla="val f7"/>
              <a:gd name="f15" fmla="val f8"/>
              <a:gd name="f16" fmla="pin 0 f0 21600"/>
              <a:gd name="f17" fmla="pin 0 f1 108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2"/>
              <a:gd name="f29" fmla="+- 21600 0 f21"/>
              <a:gd name="f30" fmla="*/ f22 f13 1"/>
              <a:gd name="f31" fmla="*/ f21 f12 1"/>
              <a:gd name="f32" fmla="+- f25 0 f3"/>
              <a:gd name="f33" fmla="+- f26 0 f3"/>
              <a:gd name="f34" fmla="*/ 0 f27 1"/>
              <a:gd name="f35" fmla="*/ 21600 f27 1"/>
              <a:gd name="f36" fmla="*/ f29 f22 1"/>
              <a:gd name="f37" fmla="*/ f28 f13 1"/>
              <a:gd name="f38" fmla="*/ f36 1 10800"/>
              <a:gd name="f39" fmla="*/ f34 1 f27"/>
              <a:gd name="f40" fmla="*/ f35 1 f27"/>
              <a:gd name="f41" fmla="+- f21 f38 0"/>
              <a:gd name="f42" fmla="*/ f39 f12 1"/>
              <a:gd name="f43" fmla="*/ f39 f13 1"/>
              <a:gd name="f44" fmla="*/ f40 f13 1"/>
              <a:gd name="f45" fmla="*/ f41 f12 1"/>
            </a:gdLst>
            <a:ahLst>
              <a:ahXY gdRefX="f0" minX="f7" maxX="f8" gdRefY="f1" minY="f7" maxY="f9">
                <a:pos x="f23" y="f24"/>
              </a:ahXY>
            </a:ahLst>
            <a:cxnLst>
              <a:cxn ang="3cd4">
                <a:pos x="hc" y="t"/>
              </a:cxn>
              <a:cxn ang="0">
                <a:pos x="r" y="vc"/>
              </a:cxn>
              <a:cxn ang="cd4">
                <a:pos x="hc" y="b"/>
              </a:cxn>
              <a:cxn ang="cd2">
                <a:pos x="l" y="vc"/>
              </a:cxn>
              <a:cxn ang="f32">
                <a:pos x="f31" y="f43"/>
              </a:cxn>
              <a:cxn ang="f33">
                <a:pos x="f31" y="f44"/>
              </a:cxn>
            </a:cxnLst>
            <a:rect l="f42" t="f30" r="f45" b="f37"/>
            <a:pathLst>
              <a:path w="21600" h="21600">
                <a:moveTo>
                  <a:pt x="f7" y="f22"/>
                </a:moveTo>
                <a:lnTo>
                  <a:pt x="f21" y="f22"/>
                </a:lnTo>
                <a:lnTo>
                  <a:pt x="f21" y="f7"/>
                </a:lnTo>
                <a:lnTo>
                  <a:pt x="f8" y="f9"/>
                </a:lnTo>
                <a:lnTo>
                  <a:pt x="f21" y="f8"/>
                </a:lnTo>
                <a:lnTo>
                  <a:pt x="f21" y="f28"/>
                </a:lnTo>
                <a:lnTo>
                  <a:pt x="f7" y="f28"/>
                </a:lnTo>
                <a:close/>
              </a:path>
            </a:pathLst>
          </a:custGeom>
          <a:solidFill>
            <a:srgbClr val="A53010"/>
          </a:solidFill>
          <a:ln w="15873" cap="rnd">
            <a:solidFill>
              <a:srgbClr val="78200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a:endParaRPr>
          </a:p>
        </p:txBody>
      </p:sp>
      <p:sp>
        <p:nvSpPr>
          <p:cNvPr id="9" name="Arrow: Up 7">
            <a:extLst>
              <a:ext uri="{FF2B5EF4-FFF2-40B4-BE49-F238E27FC236}">
                <a16:creationId xmlns:a16="http://schemas.microsoft.com/office/drawing/2014/main" id="{94DF2615-E05B-449B-9309-A9DD66FACEF8}"/>
              </a:ext>
            </a:extLst>
          </p:cNvPr>
          <p:cNvSpPr/>
          <p:nvPr/>
        </p:nvSpPr>
        <p:spPr>
          <a:xfrm>
            <a:off x="998808" y="1631856"/>
            <a:ext cx="323560" cy="3376248"/>
          </a:xfrm>
          <a:custGeom>
            <a:avLst>
              <a:gd name="f0" fmla="val 1035"/>
              <a:gd name="f1" fmla="val 5400"/>
            </a:avLst>
            <a:gdLst>
              <a:gd name="f2" fmla="val 10800000"/>
              <a:gd name="f3" fmla="val 5400000"/>
              <a:gd name="f4" fmla="val 180"/>
              <a:gd name="f5" fmla="val w"/>
              <a:gd name="f6" fmla="val h"/>
              <a:gd name="f7" fmla="val 0"/>
              <a:gd name="f8" fmla="val 21600"/>
              <a:gd name="f9" fmla="val 10800"/>
              <a:gd name="f10" fmla="+- 0 0 -270"/>
              <a:gd name="f11" fmla="+- 0 0 -90"/>
              <a:gd name="f12" fmla="*/ f5 1 21600"/>
              <a:gd name="f13" fmla="*/ f6 1 21600"/>
              <a:gd name="f14" fmla="val f7"/>
              <a:gd name="f15" fmla="val f8"/>
              <a:gd name="f16" fmla="pin 0 f1 10800"/>
              <a:gd name="f17" fmla="pin 0 f0 21600"/>
              <a:gd name="f18" fmla="*/ f10 f2 1"/>
              <a:gd name="f19" fmla="*/ f11 f2 1"/>
              <a:gd name="f20" fmla="+- f15 0 f14"/>
              <a:gd name="f21" fmla="val f16"/>
              <a:gd name="f22" fmla="val f17"/>
              <a:gd name="f23" fmla="*/ f16 f12 1"/>
              <a:gd name="f24" fmla="*/ f17 f13 1"/>
              <a:gd name="f25" fmla="*/ f18 1 f4"/>
              <a:gd name="f26" fmla="*/ f19 1 f4"/>
              <a:gd name="f27" fmla="*/ f20 1 21600"/>
              <a:gd name="f28" fmla="+- 21600 0 f21"/>
              <a:gd name="f29" fmla="*/ f22 f21 1"/>
              <a:gd name="f30" fmla="*/ f21 f12 1"/>
              <a:gd name="f31" fmla="*/ f22 f13 1"/>
              <a:gd name="f32" fmla="+- f25 0 f3"/>
              <a:gd name="f33" fmla="+- f26 0 f3"/>
              <a:gd name="f34" fmla="*/ 21600 f27 1"/>
              <a:gd name="f35" fmla="*/ 0 f27 1"/>
              <a:gd name="f36" fmla="*/ f29 1 10800"/>
              <a:gd name="f37" fmla="*/ f28 f12 1"/>
              <a:gd name="f38" fmla="+- f22 0 f36"/>
              <a:gd name="f39" fmla="*/ f35 1 f27"/>
              <a:gd name="f40" fmla="*/ f34 1 f27"/>
              <a:gd name="f41" fmla="*/ f40 f13 1"/>
              <a:gd name="f42" fmla="*/ f38 f13 1"/>
              <a:gd name="f43" fmla="*/ f39 f12 1"/>
              <a:gd name="f44" fmla="*/ f40 f12 1"/>
            </a:gdLst>
            <a:ahLst>
              <a:ahXY gdRefX="f1" minX="f7" maxX="f9" gdRefY="f0" minY="f7" maxY="f8">
                <a:pos x="f23" y="f24"/>
              </a:ahXY>
            </a:ahLst>
            <a:cxnLst>
              <a:cxn ang="3cd4">
                <a:pos x="hc" y="t"/>
              </a:cxn>
              <a:cxn ang="0">
                <a:pos x="r" y="vc"/>
              </a:cxn>
              <a:cxn ang="cd4">
                <a:pos x="hc" y="b"/>
              </a:cxn>
              <a:cxn ang="cd2">
                <a:pos x="l" y="vc"/>
              </a:cxn>
              <a:cxn ang="f32">
                <a:pos x="f43" y="f31"/>
              </a:cxn>
              <a:cxn ang="f33">
                <a:pos x="f44" y="f31"/>
              </a:cxn>
            </a:cxnLst>
            <a:rect l="f30" t="f42" r="f37" b="f41"/>
            <a:pathLst>
              <a:path w="21600" h="21600">
                <a:moveTo>
                  <a:pt x="f21" y="f8"/>
                </a:moveTo>
                <a:lnTo>
                  <a:pt x="f21" y="f22"/>
                </a:lnTo>
                <a:lnTo>
                  <a:pt x="f7" y="f22"/>
                </a:lnTo>
                <a:lnTo>
                  <a:pt x="f9" y="f7"/>
                </a:lnTo>
                <a:lnTo>
                  <a:pt x="f8" y="f22"/>
                </a:lnTo>
                <a:lnTo>
                  <a:pt x="f28" y="f22"/>
                </a:lnTo>
                <a:lnTo>
                  <a:pt x="f28" y="f8"/>
                </a:lnTo>
                <a:close/>
              </a:path>
            </a:pathLst>
          </a:custGeom>
          <a:solidFill>
            <a:srgbClr val="A53010"/>
          </a:solidFill>
          <a:ln w="15873" cap="rnd">
            <a:solidFill>
              <a:srgbClr val="78200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a:endParaRPr>
          </a:p>
        </p:txBody>
      </p:sp>
      <p:sp>
        <p:nvSpPr>
          <p:cNvPr id="10" name="TextBox 8">
            <a:extLst>
              <a:ext uri="{FF2B5EF4-FFF2-40B4-BE49-F238E27FC236}">
                <a16:creationId xmlns:a16="http://schemas.microsoft.com/office/drawing/2014/main" id="{02F4767F-34F7-476F-90E0-011A1BC8F2B0}"/>
              </a:ext>
            </a:extLst>
          </p:cNvPr>
          <p:cNvSpPr txBox="1"/>
          <p:nvPr/>
        </p:nvSpPr>
        <p:spPr>
          <a:xfrm>
            <a:off x="295424" y="2912016"/>
            <a:ext cx="703383" cy="55399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entury Gothic"/>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11" name="TextBox 9">
            <a:extLst>
              <a:ext uri="{FF2B5EF4-FFF2-40B4-BE49-F238E27FC236}">
                <a16:creationId xmlns:a16="http://schemas.microsoft.com/office/drawing/2014/main" id="{CA123DFD-306C-49D9-8042-ECB1C4C1FCB7}"/>
              </a:ext>
            </a:extLst>
          </p:cNvPr>
          <p:cNvSpPr txBox="1"/>
          <p:nvPr/>
        </p:nvSpPr>
        <p:spPr>
          <a:xfrm>
            <a:off x="618975" y="5041480"/>
            <a:ext cx="129422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POWER</a:t>
            </a:r>
          </a:p>
        </p:txBody>
      </p:sp>
      <p:sp>
        <p:nvSpPr>
          <p:cNvPr id="12" name="TextBox 10">
            <a:extLst>
              <a:ext uri="{FF2B5EF4-FFF2-40B4-BE49-F238E27FC236}">
                <a16:creationId xmlns:a16="http://schemas.microsoft.com/office/drawing/2014/main" id="{477F9B6E-3DAE-402E-A978-DFD57E5319B7}"/>
              </a:ext>
            </a:extLst>
          </p:cNvPr>
          <p:cNvSpPr txBox="1"/>
          <p:nvPr/>
        </p:nvSpPr>
        <p:spPr>
          <a:xfrm>
            <a:off x="3310301" y="6006903"/>
            <a:ext cx="1631856" cy="64633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INTEREST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sp>
        <p:nvSpPr>
          <p:cNvPr id="13" name="TextBox 11">
            <a:extLst>
              <a:ext uri="{FF2B5EF4-FFF2-40B4-BE49-F238E27FC236}">
                <a16:creationId xmlns:a16="http://schemas.microsoft.com/office/drawing/2014/main" id="{700F0BCC-EBDE-4732-AA5C-CDE34426D4FF}"/>
              </a:ext>
            </a:extLst>
          </p:cNvPr>
          <p:cNvSpPr txBox="1"/>
          <p:nvPr/>
        </p:nvSpPr>
        <p:spPr>
          <a:xfrm>
            <a:off x="1762853" y="1280160"/>
            <a:ext cx="1922873" cy="181587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a:solidFill>
                  <a:srgbClr val="000000"/>
                </a:solidFill>
                <a:uFillTx/>
                <a:latin typeface="Century Gothic"/>
              </a:rPr>
              <a:t>MEET THEIR NEEDS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Customers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Staff</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Owners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Management</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p:txBody>
      </p:sp>
      <p:sp>
        <p:nvSpPr>
          <p:cNvPr id="14" name="TextBox 13">
            <a:extLst>
              <a:ext uri="{FF2B5EF4-FFF2-40B4-BE49-F238E27FC236}">
                <a16:creationId xmlns:a16="http://schemas.microsoft.com/office/drawing/2014/main" id="{AE67D39A-8FFD-47CF-9DBC-5E1E5ABC51B8}"/>
              </a:ext>
            </a:extLst>
          </p:cNvPr>
          <p:cNvSpPr txBox="1"/>
          <p:nvPr/>
        </p:nvSpPr>
        <p:spPr>
          <a:xfrm>
            <a:off x="4126229" y="1318848"/>
            <a:ext cx="1969773" cy="132343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entury Gothic"/>
              </a:rPr>
              <a:t>    </a:t>
            </a:r>
            <a:r>
              <a:rPr lang="en-GB" sz="1600" b="1" i="0" u="sng" strike="noStrike" kern="1200" cap="none" spc="0" baseline="0">
                <a:solidFill>
                  <a:srgbClr val="000000"/>
                </a:solidFill>
                <a:uFillTx/>
                <a:latin typeface="Century Gothic"/>
              </a:rPr>
              <a:t>KEY PLAYERS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Suppliers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Investors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p:txBody>
      </p:sp>
      <p:sp>
        <p:nvSpPr>
          <p:cNvPr id="15" name="TextBox 16">
            <a:extLst>
              <a:ext uri="{FF2B5EF4-FFF2-40B4-BE49-F238E27FC236}">
                <a16:creationId xmlns:a16="http://schemas.microsoft.com/office/drawing/2014/main" id="{A06C8E40-29CE-49D6-96F8-3D3EC1FBB857}"/>
              </a:ext>
            </a:extLst>
          </p:cNvPr>
          <p:cNvSpPr txBox="1"/>
          <p:nvPr/>
        </p:nvSpPr>
        <p:spPr>
          <a:xfrm>
            <a:off x="1846383" y="3456742"/>
            <a:ext cx="1839352" cy="83099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a:solidFill>
                  <a:srgbClr val="000000"/>
                </a:solidFill>
                <a:uFillTx/>
                <a:latin typeface="Century Gothic"/>
              </a:rPr>
              <a:t> LOW PRIORITY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Competitors</a:t>
            </a:r>
          </a:p>
        </p:txBody>
      </p:sp>
      <p:sp>
        <p:nvSpPr>
          <p:cNvPr id="16" name="TextBox 17">
            <a:extLst>
              <a:ext uri="{FF2B5EF4-FFF2-40B4-BE49-F238E27FC236}">
                <a16:creationId xmlns:a16="http://schemas.microsoft.com/office/drawing/2014/main" id="{424B0035-28D9-4CC8-9719-91C66BCD9BBD}"/>
              </a:ext>
            </a:extLst>
          </p:cNvPr>
          <p:cNvSpPr txBox="1"/>
          <p:nvPr/>
        </p:nvSpPr>
        <p:spPr>
          <a:xfrm>
            <a:off x="4126229" y="3456742"/>
            <a:ext cx="1839352" cy="181587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entury Gothic"/>
              </a:rPr>
              <a:t> </a:t>
            </a:r>
            <a:r>
              <a:rPr lang="en-GB" sz="1600" b="1" i="0" u="sng" strike="noStrike" kern="1200" cap="none" spc="0" baseline="0">
                <a:solidFill>
                  <a:srgbClr val="000000"/>
                </a:solidFill>
                <a:uFillTx/>
                <a:latin typeface="Century Gothic"/>
              </a:rPr>
              <a:t>KEEP INFORMED</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sng" strike="noStrike" kern="1200" cap="none" spc="0" baseline="0">
              <a:solidFill>
                <a:srgbClr val="000000"/>
              </a:solidFill>
              <a:uFillTx/>
              <a:latin typeface="Century Gothic"/>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Shareholders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Community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Media</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entury Gothic"/>
              </a:rPr>
              <a:t>Creditors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Century Gothic"/>
            </a:endParaRPr>
          </a:p>
        </p:txBody>
      </p:sp>
      <p:sp>
        <p:nvSpPr>
          <p:cNvPr id="17" name="TextBox 18">
            <a:extLst>
              <a:ext uri="{FF2B5EF4-FFF2-40B4-BE49-F238E27FC236}">
                <a16:creationId xmlns:a16="http://schemas.microsoft.com/office/drawing/2014/main" id="{030A7B04-3BA3-4401-979C-0B469E666B1D}"/>
              </a:ext>
            </a:extLst>
          </p:cNvPr>
          <p:cNvSpPr txBox="1"/>
          <p:nvPr/>
        </p:nvSpPr>
        <p:spPr>
          <a:xfrm>
            <a:off x="6668088" y="2642286"/>
            <a:ext cx="5228493" cy="397031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Marks and Spencer would use a power and interest grid to determine what priority which individual stakeholders have in their business.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a:rPr>
              <a:t>The stakeholders within Marks and Spencer are mainly those in the grid opposite. The main Stakeholders being the Customers as they are the ones who buy the product, The staff, so they can enthusiastically sell and market the products, the owners, as after all they are the ones looking to make a profit from their business, and the management team, they are making all the important decisions, especially the Strategic management team. </a:t>
            </a:r>
          </a:p>
        </p:txBody>
      </p:sp>
      <p:pic>
        <p:nvPicPr>
          <p:cNvPr id="18" name="slide 6">
            <a:extLst>
              <a:ext uri="{FF2B5EF4-FFF2-40B4-BE49-F238E27FC236}">
                <a16:creationId xmlns:a16="http://schemas.microsoft.com/office/drawing/2014/main" id="{429F57A1-7707-425D-85E3-322814EED2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2C4D232C-5131-42D0-959F-4FD02779A0F1}"/>
              </a:ext>
            </a:extLst>
          </p:cNvPr>
          <p:cNvPicPr>
            <a:picLocks noChangeAspect="1"/>
          </p:cNvPicPr>
          <p:nvPr/>
        </p:nvPicPr>
        <p:blipFill>
          <a:blip r:embed="rId5"/>
          <a:srcRect/>
          <a:stretch>
            <a:fillRect/>
          </a:stretch>
        </p:blipFill>
        <p:spPr>
          <a:xfrm>
            <a:off x="9621709" y="204222"/>
            <a:ext cx="2476496" cy="1847846"/>
          </a:xfrm>
          <a:prstGeom prst="rect">
            <a:avLst/>
          </a:prstGeom>
          <a:noFill/>
          <a:ln cap="flat">
            <a:noFill/>
          </a:ln>
        </p:spPr>
      </p:pic>
      <p:sp>
        <p:nvSpPr>
          <p:cNvPr id="3" name="TextBox 1">
            <a:extLst>
              <a:ext uri="{FF2B5EF4-FFF2-40B4-BE49-F238E27FC236}">
                <a16:creationId xmlns:a16="http://schemas.microsoft.com/office/drawing/2014/main" id="{7C1FC960-8DE4-4D7A-942F-E38DA41654F7}"/>
              </a:ext>
            </a:extLst>
          </p:cNvPr>
          <p:cNvSpPr txBox="1"/>
          <p:nvPr/>
        </p:nvSpPr>
        <p:spPr>
          <a:xfrm>
            <a:off x="1828800" y="380856"/>
            <a:ext cx="6344527" cy="64633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SWOT ANALYSIS…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entury Gothic"/>
            </a:endParaRPr>
          </a:p>
        </p:txBody>
      </p:sp>
      <p:grpSp>
        <p:nvGrpSpPr>
          <p:cNvPr id="4" name="Diagram 2">
            <a:extLst>
              <a:ext uri="{FF2B5EF4-FFF2-40B4-BE49-F238E27FC236}">
                <a16:creationId xmlns:a16="http://schemas.microsoft.com/office/drawing/2014/main" id="{B5F2577D-E866-4CA1-B888-2B875BEE0985}"/>
              </a:ext>
            </a:extLst>
          </p:cNvPr>
          <p:cNvGrpSpPr/>
          <p:nvPr/>
        </p:nvGrpSpPr>
        <p:grpSpPr>
          <a:xfrm>
            <a:off x="6865534" y="1927271"/>
            <a:ext cx="4930728" cy="4930728"/>
            <a:chOff x="6865534" y="1927271"/>
            <a:chExt cx="4930728" cy="4930728"/>
          </a:xfrm>
        </p:grpSpPr>
        <p:sp>
          <p:nvSpPr>
            <p:cNvPr id="5" name="Freeform: Shape 4">
              <a:extLst>
                <a:ext uri="{FF2B5EF4-FFF2-40B4-BE49-F238E27FC236}">
                  <a16:creationId xmlns:a16="http://schemas.microsoft.com/office/drawing/2014/main" id="{E21862CD-C768-4B4A-9E61-36A5DBFA3E0F}"/>
                </a:ext>
              </a:extLst>
            </p:cNvPr>
            <p:cNvSpPr/>
            <p:nvPr/>
          </p:nvSpPr>
          <p:spPr>
            <a:xfrm>
              <a:off x="6865534" y="1927271"/>
              <a:ext cx="4930728" cy="4930728"/>
            </a:xfrm>
            <a:custGeom>
              <a:avLst/>
              <a:gdLst>
                <a:gd name="f0" fmla="val w"/>
                <a:gd name="f1" fmla="val h"/>
                <a:gd name="f2" fmla="val ss"/>
                <a:gd name="f3" fmla="val 0"/>
                <a:gd name="f4" fmla="abs f0"/>
                <a:gd name="f5" fmla="abs f1"/>
                <a:gd name="f6" fmla="abs f2"/>
                <a:gd name="f7" fmla="?: f4 f0 1"/>
                <a:gd name="f8" fmla="?: f5 f1 1"/>
                <a:gd name="f9" fmla="?: f6 f2 1"/>
                <a:gd name="f10" fmla="*/ f7 1 21600"/>
                <a:gd name="f11" fmla="*/ f8 1 21600"/>
                <a:gd name="f12" fmla="*/ 21600 f7 1"/>
                <a:gd name="f13" fmla="*/ 21600 f8 1"/>
                <a:gd name="f14" fmla="min f11 f10"/>
                <a:gd name="f15" fmla="*/ f12 1 f9"/>
                <a:gd name="f16" fmla="*/ f13 1 f9"/>
                <a:gd name="f17" fmla="val f15"/>
                <a:gd name="f18" fmla="val f16"/>
                <a:gd name="f19" fmla="*/ f3 f14 1"/>
                <a:gd name="f20" fmla="+- f18 0 f3"/>
                <a:gd name="f21" fmla="+- f17 0 f3"/>
                <a:gd name="f22" fmla="*/ f17 f14 1"/>
                <a:gd name="f23" fmla="*/ f18 f14 1"/>
                <a:gd name="f24" fmla="*/ f20 1 2"/>
                <a:gd name="f25" fmla="*/ f20 1 4"/>
                <a:gd name="f26" fmla="*/ f21 1 2"/>
                <a:gd name="f27" fmla="*/ f21 1 4"/>
                <a:gd name="f28" fmla="*/ f21 3 1"/>
                <a:gd name="f29" fmla="*/ f20 3 1"/>
                <a:gd name="f30" fmla="+- f3 f24 0"/>
                <a:gd name="f31" fmla="+- f3 f26 0"/>
                <a:gd name="f32" fmla="*/ f28 1 4"/>
                <a:gd name="f33" fmla="*/ f29 1 4"/>
                <a:gd name="f34" fmla="*/ f27 f14 1"/>
                <a:gd name="f35" fmla="*/ f25 f14 1"/>
                <a:gd name="f36" fmla="*/ f32 f14 1"/>
                <a:gd name="f37" fmla="*/ f33 f14 1"/>
                <a:gd name="f38" fmla="*/ f30 f14 1"/>
                <a:gd name="f39" fmla="*/ f31 f14 1"/>
              </a:gdLst>
              <a:ahLst/>
              <a:cxnLst>
                <a:cxn ang="3cd4">
                  <a:pos x="hc" y="t"/>
                </a:cxn>
                <a:cxn ang="0">
                  <a:pos x="r" y="vc"/>
                </a:cxn>
                <a:cxn ang="cd4">
                  <a:pos x="hc" y="b"/>
                </a:cxn>
                <a:cxn ang="cd2">
                  <a:pos x="l" y="vc"/>
                </a:cxn>
              </a:cxnLst>
              <a:rect l="f34" t="f35" r="f36" b="f37"/>
              <a:pathLst>
                <a:path>
                  <a:moveTo>
                    <a:pt x="f19" y="f38"/>
                  </a:moveTo>
                  <a:lnTo>
                    <a:pt x="f39" y="f19"/>
                  </a:lnTo>
                  <a:lnTo>
                    <a:pt x="f22" y="f38"/>
                  </a:lnTo>
                  <a:lnTo>
                    <a:pt x="f39" y="f23"/>
                  </a:lnTo>
                  <a:close/>
                </a:path>
              </a:pathLst>
            </a:custGeom>
            <a:solidFill>
              <a:srgbClr val="002060"/>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Freeform: Shape 5">
              <a:extLst>
                <a:ext uri="{FF2B5EF4-FFF2-40B4-BE49-F238E27FC236}">
                  <a16:creationId xmlns:a16="http://schemas.microsoft.com/office/drawing/2014/main" id="{68E5991F-5016-4D2A-BC97-562CA7AB5851}"/>
                </a:ext>
              </a:extLst>
            </p:cNvPr>
            <p:cNvSpPr/>
            <p:nvPr/>
          </p:nvSpPr>
          <p:spPr>
            <a:xfrm>
              <a:off x="7337209" y="2367555"/>
              <a:ext cx="1922983" cy="1922983"/>
            </a:xfrm>
            <a:custGeom>
              <a:avLst/>
              <a:gdLst>
                <a:gd name="f0" fmla="val 10800000"/>
                <a:gd name="f1" fmla="val 5400000"/>
                <a:gd name="f2" fmla="val 180"/>
                <a:gd name="f3" fmla="val w"/>
                <a:gd name="f4" fmla="val h"/>
                <a:gd name="f5" fmla="val 0"/>
                <a:gd name="f6" fmla="val 1922983"/>
                <a:gd name="f7" fmla="val 320504"/>
                <a:gd name="f8" fmla="val 143495"/>
                <a:gd name="f9" fmla="val 1602479"/>
                <a:gd name="f10" fmla="val 1779488"/>
                <a:gd name="f11" fmla="+- 0 0 -90"/>
                <a:gd name="f12" fmla="*/ f3 1 1922983"/>
                <a:gd name="f13" fmla="*/ f4 1 1922983"/>
                <a:gd name="f14" fmla="+- f6 0 f5"/>
                <a:gd name="f15" fmla="*/ f11 f0 1"/>
                <a:gd name="f16" fmla="*/ f14 1 1922983"/>
                <a:gd name="f17" fmla="*/ 0 f14 1"/>
                <a:gd name="f18" fmla="*/ 320504 f14 1"/>
                <a:gd name="f19" fmla="*/ 1602479 f14 1"/>
                <a:gd name="f20" fmla="*/ 1922983 f14 1"/>
                <a:gd name="f21" fmla="*/ f15 1 f2"/>
                <a:gd name="f22" fmla="*/ f17 1 1922983"/>
                <a:gd name="f23" fmla="*/ f18 1 1922983"/>
                <a:gd name="f24" fmla="*/ f19 1 1922983"/>
                <a:gd name="f25" fmla="*/ f20 1 1922983"/>
                <a:gd name="f26" fmla="*/ f5 1 f16"/>
                <a:gd name="f27" fmla="*/ f6 1 f16"/>
                <a:gd name="f28" fmla="+- f21 0 f1"/>
                <a:gd name="f29" fmla="*/ f22 1 f16"/>
                <a:gd name="f30" fmla="*/ f23 1 f16"/>
                <a:gd name="f31" fmla="*/ f24 1 f16"/>
                <a:gd name="f32" fmla="*/ f25 1 f16"/>
                <a:gd name="f33" fmla="*/ f26 f12 1"/>
                <a:gd name="f34" fmla="*/ f27 f12 1"/>
                <a:gd name="f35" fmla="*/ f27 f13 1"/>
                <a:gd name="f36" fmla="*/ f26 f13 1"/>
                <a:gd name="f37" fmla="*/ f29 f12 1"/>
                <a:gd name="f38" fmla="*/ f30 f13 1"/>
                <a:gd name="f39" fmla="*/ f30 f12 1"/>
                <a:gd name="f40" fmla="*/ f29 f13 1"/>
                <a:gd name="f41" fmla="*/ f31 f12 1"/>
                <a:gd name="f42" fmla="*/ f32 f12 1"/>
                <a:gd name="f43" fmla="*/ f31 f13 1"/>
                <a:gd name="f44" fmla="*/ f32 f13 1"/>
              </a:gdLst>
              <a:ahLst/>
              <a:cxnLst>
                <a:cxn ang="3cd4">
                  <a:pos x="hc" y="t"/>
                </a:cxn>
                <a:cxn ang="0">
                  <a:pos x="r" y="vc"/>
                </a:cxn>
                <a:cxn ang="cd4">
                  <a:pos x="hc" y="b"/>
                </a:cxn>
                <a:cxn ang="cd2">
                  <a:pos x="l" y="vc"/>
                </a:cxn>
                <a:cxn ang="f28">
                  <a:pos x="f37" y="f38"/>
                </a:cxn>
                <a:cxn ang="f28">
                  <a:pos x="f39" y="f40"/>
                </a:cxn>
                <a:cxn ang="f28">
                  <a:pos x="f41" y="f40"/>
                </a:cxn>
                <a:cxn ang="f28">
                  <a:pos x="f42" y="f38"/>
                </a:cxn>
                <a:cxn ang="f28">
                  <a:pos x="f42" y="f43"/>
                </a:cxn>
                <a:cxn ang="f28">
                  <a:pos x="f41" y="f44"/>
                </a:cxn>
                <a:cxn ang="f28">
                  <a:pos x="f39" y="f44"/>
                </a:cxn>
                <a:cxn ang="f28">
                  <a:pos x="f37" y="f43"/>
                </a:cxn>
                <a:cxn ang="f28">
                  <a:pos x="f37" y="f38"/>
                </a:cxn>
              </a:cxnLst>
              <a:rect l="f33" t="f36" r="f34" b="f35"/>
              <a:pathLst>
                <a:path w="1922983" h="1922983">
                  <a:moveTo>
                    <a:pt x="f5" y="f7"/>
                  </a:moveTo>
                  <a:cubicBezTo>
                    <a:pt x="f5" y="f8"/>
                    <a:pt x="f8" y="f5"/>
                    <a:pt x="f7" y="f5"/>
                  </a:cubicBezTo>
                  <a:lnTo>
                    <a:pt x="f9" y="f5"/>
                  </a:lnTo>
                  <a:cubicBezTo>
                    <a:pt x="f10" y="f5"/>
                    <a:pt x="f6" y="f8"/>
                    <a:pt x="f6" y="f7"/>
                  </a:cubicBezTo>
                  <a:lnTo>
                    <a:pt x="f6" y="f9"/>
                  </a:lnTo>
                  <a:cubicBezTo>
                    <a:pt x="f6" y="f10"/>
                    <a:pt x="f10" y="f6"/>
                    <a:pt x="f9" y="f6"/>
                  </a:cubicBezTo>
                  <a:lnTo>
                    <a:pt x="f7" y="f6"/>
                  </a:lnTo>
                  <a:cubicBezTo>
                    <a:pt x="f8" y="f6"/>
                    <a:pt x="f5" y="f10"/>
                    <a:pt x="f5" y="f9"/>
                  </a:cubicBezTo>
                  <a:lnTo>
                    <a:pt x="f5" y="f7"/>
                  </a:lnTo>
                  <a:close/>
                </a:path>
              </a:pathLst>
            </a:custGeom>
            <a:solidFill>
              <a:srgbClr val="E3EACF"/>
            </a:solidFill>
            <a:ln w="15873" cap="rnd">
              <a:solidFill>
                <a:srgbClr val="0070C0"/>
              </a:solidFill>
              <a:prstDash val="solid"/>
              <a:miter/>
            </a:ln>
          </p:spPr>
          <p:txBody>
            <a:bodyPr vert="horz" wrap="square" lIns="139592" tIns="139592" rIns="139592" bIns="139592"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1" i="0" u="sng" strike="noStrike" kern="1200" cap="none" spc="0" baseline="0">
                  <a:solidFill>
                    <a:srgbClr val="FFFFFF"/>
                  </a:solidFill>
                  <a:uFillTx/>
                  <a:latin typeface="Century Gothic"/>
                </a:rPr>
                <a:t>S</a:t>
              </a:r>
              <a:r>
                <a:rPr lang="en-GB" sz="1200" b="1" i="0" u="sng" strike="noStrike" kern="1200" cap="none" spc="0" baseline="0">
                  <a:solidFill>
                    <a:srgbClr val="000000"/>
                  </a:solidFill>
                  <a:uFillTx/>
                  <a:latin typeface="Century Gothic"/>
                </a:rPr>
                <a:t>STRENGTHS</a:t>
              </a:r>
              <a:endParaRPr lang="en-GB" sz="1200" b="0" i="0" u="none" strike="noStrike" kern="1200" cap="none" spc="0" baseline="0">
                <a:solidFill>
                  <a:srgbClr val="000000"/>
                </a:solidFill>
                <a:uFillTx/>
                <a:latin typeface="Century Gothic"/>
              </a:endParaRP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Brand Value</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Wide range of products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Large amount of stores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Designer Brands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200" b="1" i="0" u="sng" strike="noStrike" kern="1200" cap="none" spc="0" baseline="0">
                <a:solidFill>
                  <a:srgbClr val="FFFFFF"/>
                </a:solidFill>
                <a:uFillTx/>
                <a:latin typeface="Century Gothic"/>
              </a:endParaRPr>
            </a:p>
          </p:txBody>
        </p:sp>
        <p:sp>
          <p:nvSpPr>
            <p:cNvPr id="7" name="Freeform: Shape 6">
              <a:extLst>
                <a:ext uri="{FF2B5EF4-FFF2-40B4-BE49-F238E27FC236}">
                  <a16:creationId xmlns:a16="http://schemas.microsoft.com/office/drawing/2014/main" id="{7DA25B21-9781-4A80-BC7B-0831E286C4FC}"/>
                </a:ext>
              </a:extLst>
            </p:cNvPr>
            <p:cNvSpPr/>
            <p:nvPr/>
          </p:nvSpPr>
          <p:spPr>
            <a:xfrm>
              <a:off x="9408115" y="2395691"/>
              <a:ext cx="1922983" cy="1922983"/>
            </a:xfrm>
            <a:custGeom>
              <a:avLst/>
              <a:gdLst>
                <a:gd name="f0" fmla="val 10800000"/>
                <a:gd name="f1" fmla="val 5400000"/>
                <a:gd name="f2" fmla="val 180"/>
                <a:gd name="f3" fmla="val w"/>
                <a:gd name="f4" fmla="val h"/>
                <a:gd name="f5" fmla="val 0"/>
                <a:gd name="f6" fmla="val 1922983"/>
                <a:gd name="f7" fmla="val 320504"/>
                <a:gd name="f8" fmla="val 143495"/>
                <a:gd name="f9" fmla="val 1602479"/>
                <a:gd name="f10" fmla="val 1779488"/>
                <a:gd name="f11" fmla="+- 0 0 -90"/>
                <a:gd name="f12" fmla="*/ f3 1 1922983"/>
                <a:gd name="f13" fmla="*/ f4 1 1922983"/>
                <a:gd name="f14" fmla="+- f6 0 f5"/>
                <a:gd name="f15" fmla="*/ f11 f0 1"/>
                <a:gd name="f16" fmla="*/ f14 1 1922983"/>
                <a:gd name="f17" fmla="*/ 0 f14 1"/>
                <a:gd name="f18" fmla="*/ 320504 f14 1"/>
                <a:gd name="f19" fmla="*/ 1602479 f14 1"/>
                <a:gd name="f20" fmla="*/ 1922983 f14 1"/>
                <a:gd name="f21" fmla="*/ f15 1 f2"/>
                <a:gd name="f22" fmla="*/ f17 1 1922983"/>
                <a:gd name="f23" fmla="*/ f18 1 1922983"/>
                <a:gd name="f24" fmla="*/ f19 1 1922983"/>
                <a:gd name="f25" fmla="*/ f20 1 1922983"/>
                <a:gd name="f26" fmla="*/ f5 1 f16"/>
                <a:gd name="f27" fmla="*/ f6 1 f16"/>
                <a:gd name="f28" fmla="+- f21 0 f1"/>
                <a:gd name="f29" fmla="*/ f22 1 f16"/>
                <a:gd name="f30" fmla="*/ f23 1 f16"/>
                <a:gd name="f31" fmla="*/ f24 1 f16"/>
                <a:gd name="f32" fmla="*/ f25 1 f16"/>
                <a:gd name="f33" fmla="*/ f26 f12 1"/>
                <a:gd name="f34" fmla="*/ f27 f12 1"/>
                <a:gd name="f35" fmla="*/ f27 f13 1"/>
                <a:gd name="f36" fmla="*/ f26 f13 1"/>
                <a:gd name="f37" fmla="*/ f29 f12 1"/>
                <a:gd name="f38" fmla="*/ f30 f13 1"/>
                <a:gd name="f39" fmla="*/ f30 f12 1"/>
                <a:gd name="f40" fmla="*/ f29 f13 1"/>
                <a:gd name="f41" fmla="*/ f31 f12 1"/>
                <a:gd name="f42" fmla="*/ f32 f12 1"/>
                <a:gd name="f43" fmla="*/ f31 f13 1"/>
                <a:gd name="f44" fmla="*/ f32 f13 1"/>
              </a:gdLst>
              <a:ahLst/>
              <a:cxnLst>
                <a:cxn ang="3cd4">
                  <a:pos x="hc" y="t"/>
                </a:cxn>
                <a:cxn ang="0">
                  <a:pos x="r" y="vc"/>
                </a:cxn>
                <a:cxn ang="cd4">
                  <a:pos x="hc" y="b"/>
                </a:cxn>
                <a:cxn ang="cd2">
                  <a:pos x="l" y="vc"/>
                </a:cxn>
                <a:cxn ang="f28">
                  <a:pos x="f37" y="f38"/>
                </a:cxn>
                <a:cxn ang="f28">
                  <a:pos x="f39" y="f40"/>
                </a:cxn>
                <a:cxn ang="f28">
                  <a:pos x="f41" y="f40"/>
                </a:cxn>
                <a:cxn ang="f28">
                  <a:pos x="f42" y="f38"/>
                </a:cxn>
                <a:cxn ang="f28">
                  <a:pos x="f42" y="f43"/>
                </a:cxn>
                <a:cxn ang="f28">
                  <a:pos x="f41" y="f44"/>
                </a:cxn>
                <a:cxn ang="f28">
                  <a:pos x="f39" y="f44"/>
                </a:cxn>
                <a:cxn ang="f28">
                  <a:pos x="f37" y="f43"/>
                </a:cxn>
                <a:cxn ang="f28">
                  <a:pos x="f37" y="f38"/>
                </a:cxn>
              </a:cxnLst>
              <a:rect l="f33" t="f36" r="f34" b="f35"/>
              <a:pathLst>
                <a:path w="1922983" h="1922983">
                  <a:moveTo>
                    <a:pt x="f5" y="f7"/>
                  </a:moveTo>
                  <a:cubicBezTo>
                    <a:pt x="f5" y="f8"/>
                    <a:pt x="f8" y="f5"/>
                    <a:pt x="f7" y="f5"/>
                  </a:cubicBezTo>
                  <a:lnTo>
                    <a:pt x="f9" y="f5"/>
                  </a:lnTo>
                  <a:cubicBezTo>
                    <a:pt x="f10" y="f5"/>
                    <a:pt x="f6" y="f8"/>
                    <a:pt x="f6" y="f7"/>
                  </a:cubicBezTo>
                  <a:lnTo>
                    <a:pt x="f6" y="f9"/>
                  </a:lnTo>
                  <a:cubicBezTo>
                    <a:pt x="f6" y="f10"/>
                    <a:pt x="f10" y="f6"/>
                    <a:pt x="f9" y="f6"/>
                  </a:cubicBezTo>
                  <a:lnTo>
                    <a:pt x="f7" y="f6"/>
                  </a:lnTo>
                  <a:cubicBezTo>
                    <a:pt x="f8" y="f6"/>
                    <a:pt x="f5" y="f10"/>
                    <a:pt x="f5" y="f9"/>
                  </a:cubicBezTo>
                  <a:lnTo>
                    <a:pt x="f5" y="f7"/>
                  </a:lnTo>
                  <a:close/>
                </a:path>
              </a:pathLst>
            </a:custGeom>
            <a:solidFill>
              <a:srgbClr val="E3EACF"/>
            </a:solidFill>
            <a:ln w="15873" cap="rnd">
              <a:solidFill>
                <a:srgbClr val="002060"/>
              </a:solidFill>
              <a:prstDash val="solid"/>
              <a:miter/>
            </a:ln>
          </p:spPr>
          <p:txBody>
            <a:bodyPr vert="horz" wrap="square" lIns="139592" tIns="139592" rIns="139592" bIns="139592"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1" i="0" u="sng" strike="noStrike" kern="1200" cap="none" spc="0" baseline="0">
                  <a:solidFill>
                    <a:srgbClr val="000000"/>
                  </a:solidFill>
                  <a:uFillTx/>
                  <a:latin typeface="Century Gothic"/>
                </a:rPr>
                <a:t>WEAKNESSES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Not “Trendy”</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Manual working increases costs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Online may take over shops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entury Gothic"/>
              </a:endParaRPr>
            </a:p>
          </p:txBody>
        </p:sp>
        <p:sp>
          <p:nvSpPr>
            <p:cNvPr id="8" name="Freeform: Shape 7">
              <a:extLst>
                <a:ext uri="{FF2B5EF4-FFF2-40B4-BE49-F238E27FC236}">
                  <a16:creationId xmlns:a16="http://schemas.microsoft.com/office/drawing/2014/main" id="{605EA4E3-0357-406F-B753-0F5379E30029}"/>
                </a:ext>
              </a:extLst>
            </p:cNvPr>
            <p:cNvSpPr/>
            <p:nvPr/>
          </p:nvSpPr>
          <p:spPr>
            <a:xfrm>
              <a:off x="7337209" y="4466597"/>
              <a:ext cx="1922983" cy="1922983"/>
            </a:xfrm>
            <a:custGeom>
              <a:avLst/>
              <a:gdLst>
                <a:gd name="f0" fmla="val 10800000"/>
                <a:gd name="f1" fmla="val 5400000"/>
                <a:gd name="f2" fmla="val 180"/>
                <a:gd name="f3" fmla="val w"/>
                <a:gd name="f4" fmla="val h"/>
                <a:gd name="f5" fmla="val 0"/>
                <a:gd name="f6" fmla="val 1922983"/>
                <a:gd name="f7" fmla="val 320504"/>
                <a:gd name="f8" fmla="val 143495"/>
                <a:gd name="f9" fmla="val 1602479"/>
                <a:gd name="f10" fmla="val 1779488"/>
                <a:gd name="f11" fmla="+- 0 0 -90"/>
                <a:gd name="f12" fmla="*/ f3 1 1922983"/>
                <a:gd name="f13" fmla="*/ f4 1 1922983"/>
                <a:gd name="f14" fmla="+- f6 0 f5"/>
                <a:gd name="f15" fmla="*/ f11 f0 1"/>
                <a:gd name="f16" fmla="*/ f14 1 1922983"/>
                <a:gd name="f17" fmla="*/ 0 f14 1"/>
                <a:gd name="f18" fmla="*/ 320504 f14 1"/>
                <a:gd name="f19" fmla="*/ 1602479 f14 1"/>
                <a:gd name="f20" fmla="*/ 1922983 f14 1"/>
                <a:gd name="f21" fmla="*/ f15 1 f2"/>
                <a:gd name="f22" fmla="*/ f17 1 1922983"/>
                <a:gd name="f23" fmla="*/ f18 1 1922983"/>
                <a:gd name="f24" fmla="*/ f19 1 1922983"/>
                <a:gd name="f25" fmla="*/ f20 1 1922983"/>
                <a:gd name="f26" fmla="*/ f5 1 f16"/>
                <a:gd name="f27" fmla="*/ f6 1 f16"/>
                <a:gd name="f28" fmla="+- f21 0 f1"/>
                <a:gd name="f29" fmla="*/ f22 1 f16"/>
                <a:gd name="f30" fmla="*/ f23 1 f16"/>
                <a:gd name="f31" fmla="*/ f24 1 f16"/>
                <a:gd name="f32" fmla="*/ f25 1 f16"/>
                <a:gd name="f33" fmla="*/ f26 f12 1"/>
                <a:gd name="f34" fmla="*/ f27 f12 1"/>
                <a:gd name="f35" fmla="*/ f27 f13 1"/>
                <a:gd name="f36" fmla="*/ f26 f13 1"/>
                <a:gd name="f37" fmla="*/ f29 f12 1"/>
                <a:gd name="f38" fmla="*/ f30 f13 1"/>
                <a:gd name="f39" fmla="*/ f30 f12 1"/>
                <a:gd name="f40" fmla="*/ f29 f13 1"/>
                <a:gd name="f41" fmla="*/ f31 f12 1"/>
                <a:gd name="f42" fmla="*/ f32 f12 1"/>
                <a:gd name="f43" fmla="*/ f31 f13 1"/>
                <a:gd name="f44" fmla="*/ f32 f13 1"/>
              </a:gdLst>
              <a:ahLst/>
              <a:cxnLst>
                <a:cxn ang="3cd4">
                  <a:pos x="hc" y="t"/>
                </a:cxn>
                <a:cxn ang="0">
                  <a:pos x="r" y="vc"/>
                </a:cxn>
                <a:cxn ang="cd4">
                  <a:pos x="hc" y="b"/>
                </a:cxn>
                <a:cxn ang="cd2">
                  <a:pos x="l" y="vc"/>
                </a:cxn>
                <a:cxn ang="f28">
                  <a:pos x="f37" y="f38"/>
                </a:cxn>
                <a:cxn ang="f28">
                  <a:pos x="f39" y="f40"/>
                </a:cxn>
                <a:cxn ang="f28">
                  <a:pos x="f41" y="f40"/>
                </a:cxn>
                <a:cxn ang="f28">
                  <a:pos x="f42" y="f38"/>
                </a:cxn>
                <a:cxn ang="f28">
                  <a:pos x="f42" y="f43"/>
                </a:cxn>
                <a:cxn ang="f28">
                  <a:pos x="f41" y="f44"/>
                </a:cxn>
                <a:cxn ang="f28">
                  <a:pos x="f39" y="f44"/>
                </a:cxn>
                <a:cxn ang="f28">
                  <a:pos x="f37" y="f43"/>
                </a:cxn>
                <a:cxn ang="f28">
                  <a:pos x="f37" y="f38"/>
                </a:cxn>
              </a:cxnLst>
              <a:rect l="f33" t="f36" r="f34" b="f35"/>
              <a:pathLst>
                <a:path w="1922983" h="1922983">
                  <a:moveTo>
                    <a:pt x="f5" y="f7"/>
                  </a:moveTo>
                  <a:cubicBezTo>
                    <a:pt x="f5" y="f8"/>
                    <a:pt x="f8" y="f5"/>
                    <a:pt x="f7" y="f5"/>
                  </a:cubicBezTo>
                  <a:lnTo>
                    <a:pt x="f9" y="f5"/>
                  </a:lnTo>
                  <a:cubicBezTo>
                    <a:pt x="f10" y="f5"/>
                    <a:pt x="f6" y="f8"/>
                    <a:pt x="f6" y="f7"/>
                  </a:cubicBezTo>
                  <a:lnTo>
                    <a:pt x="f6" y="f9"/>
                  </a:lnTo>
                  <a:cubicBezTo>
                    <a:pt x="f6" y="f10"/>
                    <a:pt x="f10" y="f6"/>
                    <a:pt x="f9" y="f6"/>
                  </a:cubicBezTo>
                  <a:lnTo>
                    <a:pt x="f7" y="f6"/>
                  </a:lnTo>
                  <a:cubicBezTo>
                    <a:pt x="f8" y="f6"/>
                    <a:pt x="f5" y="f10"/>
                    <a:pt x="f5" y="f9"/>
                  </a:cubicBezTo>
                  <a:lnTo>
                    <a:pt x="f5" y="f7"/>
                  </a:lnTo>
                  <a:close/>
                </a:path>
              </a:pathLst>
            </a:custGeom>
            <a:solidFill>
              <a:srgbClr val="E3EACF"/>
            </a:solidFill>
            <a:ln w="15873" cap="rnd">
              <a:solidFill>
                <a:srgbClr val="002060"/>
              </a:solidFill>
              <a:prstDash val="solid"/>
              <a:miter/>
            </a:ln>
          </p:spPr>
          <p:txBody>
            <a:bodyPr vert="horz" wrap="square" lIns="139592" tIns="139592" rIns="139592" bIns="139592"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1" i="0" u="sng" strike="noStrike" kern="1200" cap="none" spc="0" baseline="0">
                  <a:solidFill>
                    <a:srgbClr val="000000"/>
                  </a:solidFill>
                  <a:uFillTx/>
                  <a:latin typeface="Century Gothic"/>
                </a:rPr>
                <a:t>OPPORTUNITIES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To expand globally</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High Purchasing power</a:t>
              </a:r>
            </a:p>
          </p:txBody>
        </p:sp>
        <p:sp>
          <p:nvSpPr>
            <p:cNvPr id="9" name="Freeform: Shape 8">
              <a:extLst>
                <a:ext uri="{FF2B5EF4-FFF2-40B4-BE49-F238E27FC236}">
                  <a16:creationId xmlns:a16="http://schemas.microsoft.com/office/drawing/2014/main" id="{7C535F21-BE14-4B92-ABB3-6F7EA1DB661B}"/>
                </a:ext>
              </a:extLst>
            </p:cNvPr>
            <p:cNvSpPr/>
            <p:nvPr/>
          </p:nvSpPr>
          <p:spPr>
            <a:xfrm>
              <a:off x="9408115" y="4466597"/>
              <a:ext cx="1922983" cy="1922983"/>
            </a:xfrm>
            <a:custGeom>
              <a:avLst/>
              <a:gdLst>
                <a:gd name="f0" fmla="val 10800000"/>
                <a:gd name="f1" fmla="val 5400000"/>
                <a:gd name="f2" fmla="val 180"/>
                <a:gd name="f3" fmla="val w"/>
                <a:gd name="f4" fmla="val h"/>
                <a:gd name="f5" fmla="val 0"/>
                <a:gd name="f6" fmla="val 1922983"/>
                <a:gd name="f7" fmla="val 320504"/>
                <a:gd name="f8" fmla="val 143495"/>
                <a:gd name="f9" fmla="val 1602479"/>
                <a:gd name="f10" fmla="val 1779488"/>
                <a:gd name="f11" fmla="+- 0 0 -90"/>
                <a:gd name="f12" fmla="*/ f3 1 1922983"/>
                <a:gd name="f13" fmla="*/ f4 1 1922983"/>
                <a:gd name="f14" fmla="+- f6 0 f5"/>
                <a:gd name="f15" fmla="*/ f11 f0 1"/>
                <a:gd name="f16" fmla="*/ f14 1 1922983"/>
                <a:gd name="f17" fmla="*/ 0 f14 1"/>
                <a:gd name="f18" fmla="*/ 320504 f14 1"/>
                <a:gd name="f19" fmla="*/ 1602479 f14 1"/>
                <a:gd name="f20" fmla="*/ 1922983 f14 1"/>
                <a:gd name="f21" fmla="*/ f15 1 f2"/>
                <a:gd name="f22" fmla="*/ f17 1 1922983"/>
                <a:gd name="f23" fmla="*/ f18 1 1922983"/>
                <a:gd name="f24" fmla="*/ f19 1 1922983"/>
                <a:gd name="f25" fmla="*/ f20 1 1922983"/>
                <a:gd name="f26" fmla="*/ f5 1 f16"/>
                <a:gd name="f27" fmla="*/ f6 1 f16"/>
                <a:gd name="f28" fmla="+- f21 0 f1"/>
                <a:gd name="f29" fmla="*/ f22 1 f16"/>
                <a:gd name="f30" fmla="*/ f23 1 f16"/>
                <a:gd name="f31" fmla="*/ f24 1 f16"/>
                <a:gd name="f32" fmla="*/ f25 1 f16"/>
                <a:gd name="f33" fmla="*/ f26 f12 1"/>
                <a:gd name="f34" fmla="*/ f27 f12 1"/>
                <a:gd name="f35" fmla="*/ f27 f13 1"/>
                <a:gd name="f36" fmla="*/ f26 f13 1"/>
                <a:gd name="f37" fmla="*/ f29 f12 1"/>
                <a:gd name="f38" fmla="*/ f30 f13 1"/>
                <a:gd name="f39" fmla="*/ f30 f12 1"/>
                <a:gd name="f40" fmla="*/ f29 f13 1"/>
                <a:gd name="f41" fmla="*/ f31 f12 1"/>
                <a:gd name="f42" fmla="*/ f32 f12 1"/>
                <a:gd name="f43" fmla="*/ f31 f13 1"/>
                <a:gd name="f44" fmla="*/ f32 f13 1"/>
              </a:gdLst>
              <a:ahLst/>
              <a:cxnLst>
                <a:cxn ang="3cd4">
                  <a:pos x="hc" y="t"/>
                </a:cxn>
                <a:cxn ang="0">
                  <a:pos x="r" y="vc"/>
                </a:cxn>
                <a:cxn ang="cd4">
                  <a:pos x="hc" y="b"/>
                </a:cxn>
                <a:cxn ang="cd2">
                  <a:pos x="l" y="vc"/>
                </a:cxn>
                <a:cxn ang="f28">
                  <a:pos x="f37" y="f38"/>
                </a:cxn>
                <a:cxn ang="f28">
                  <a:pos x="f39" y="f40"/>
                </a:cxn>
                <a:cxn ang="f28">
                  <a:pos x="f41" y="f40"/>
                </a:cxn>
                <a:cxn ang="f28">
                  <a:pos x="f42" y="f38"/>
                </a:cxn>
                <a:cxn ang="f28">
                  <a:pos x="f42" y="f43"/>
                </a:cxn>
                <a:cxn ang="f28">
                  <a:pos x="f41" y="f44"/>
                </a:cxn>
                <a:cxn ang="f28">
                  <a:pos x="f39" y="f44"/>
                </a:cxn>
                <a:cxn ang="f28">
                  <a:pos x="f37" y="f43"/>
                </a:cxn>
                <a:cxn ang="f28">
                  <a:pos x="f37" y="f38"/>
                </a:cxn>
              </a:cxnLst>
              <a:rect l="f33" t="f36" r="f34" b="f35"/>
              <a:pathLst>
                <a:path w="1922983" h="1922983">
                  <a:moveTo>
                    <a:pt x="f5" y="f7"/>
                  </a:moveTo>
                  <a:cubicBezTo>
                    <a:pt x="f5" y="f8"/>
                    <a:pt x="f8" y="f5"/>
                    <a:pt x="f7" y="f5"/>
                  </a:cubicBezTo>
                  <a:lnTo>
                    <a:pt x="f9" y="f5"/>
                  </a:lnTo>
                  <a:cubicBezTo>
                    <a:pt x="f10" y="f5"/>
                    <a:pt x="f6" y="f8"/>
                    <a:pt x="f6" y="f7"/>
                  </a:cubicBezTo>
                  <a:lnTo>
                    <a:pt x="f6" y="f9"/>
                  </a:lnTo>
                  <a:cubicBezTo>
                    <a:pt x="f6" y="f10"/>
                    <a:pt x="f10" y="f6"/>
                    <a:pt x="f9" y="f6"/>
                  </a:cubicBezTo>
                  <a:lnTo>
                    <a:pt x="f7" y="f6"/>
                  </a:lnTo>
                  <a:cubicBezTo>
                    <a:pt x="f8" y="f6"/>
                    <a:pt x="f5" y="f10"/>
                    <a:pt x="f5" y="f9"/>
                  </a:cubicBezTo>
                  <a:lnTo>
                    <a:pt x="f5" y="f7"/>
                  </a:lnTo>
                  <a:close/>
                </a:path>
              </a:pathLst>
            </a:custGeom>
            <a:solidFill>
              <a:srgbClr val="E3EACF"/>
            </a:solidFill>
            <a:ln w="15873" cap="rnd">
              <a:solidFill>
                <a:srgbClr val="002060"/>
              </a:solidFill>
              <a:prstDash val="solid"/>
              <a:miter/>
            </a:ln>
          </p:spPr>
          <p:txBody>
            <a:bodyPr vert="horz" wrap="square" lIns="139592" tIns="139592" rIns="139592" bIns="139592"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1" i="0" u="sng" strike="noStrike" kern="1200" cap="none" spc="0" baseline="0">
                  <a:solidFill>
                    <a:srgbClr val="000000"/>
                  </a:solidFill>
                  <a:uFillTx/>
                  <a:latin typeface="Century Gothic"/>
                </a:rPr>
                <a:t>THREATS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Competitors</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a:rPr>
                <a:t>High Street shopping is dying out</a:t>
              </a:r>
            </a:p>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200" b="1" i="0" u="sng" strike="noStrike" kern="1200" cap="none" spc="0" baseline="0">
                <a:solidFill>
                  <a:srgbClr val="000000"/>
                </a:solidFill>
                <a:uFillTx/>
                <a:latin typeface="Century Gothic"/>
              </a:endParaRPr>
            </a:p>
          </p:txBody>
        </p:sp>
      </p:grpSp>
      <p:sp>
        <p:nvSpPr>
          <p:cNvPr id="10" name="TextBox 9">
            <a:extLst>
              <a:ext uri="{FF2B5EF4-FFF2-40B4-BE49-F238E27FC236}">
                <a16:creationId xmlns:a16="http://schemas.microsoft.com/office/drawing/2014/main" id="{66D6FE25-8FBB-488A-A879-949A3AE379E8}"/>
              </a:ext>
            </a:extLst>
          </p:cNvPr>
          <p:cNvSpPr txBox="1"/>
          <p:nvPr/>
        </p:nvSpPr>
        <p:spPr>
          <a:xfrm>
            <a:off x="782049" y="1927271"/>
            <a:ext cx="5313944" cy="36933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Marks and Spencer are a household name and are a huge High Street brand with customers returning time and time again to buy good quality brands at High Street prices. This makes their “Brand Value” in the Strengths box. However, they are not seen as “Trendy” these days so that could be a weakness for them. Online sales threaten to take over the stores in the High Streets as well.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They can expand even more across even more countries so that is an opportunity.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Competitors pose the biggest threat to Marks and Spencer with other stores selling similar products at similar if not lower prices.</a:t>
            </a:r>
          </a:p>
        </p:txBody>
      </p:sp>
      <p:pic>
        <p:nvPicPr>
          <p:cNvPr id="11" name="slide 7">
            <a:extLst>
              <a:ext uri="{FF2B5EF4-FFF2-40B4-BE49-F238E27FC236}">
                <a16:creationId xmlns:a16="http://schemas.microsoft.com/office/drawing/2014/main" id="{C3B18257-A197-45B5-BC70-12F083AE66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41E85CED-C739-436A-928F-A2E0671C5358}"/>
              </a:ext>
            </a:extLst>
          </p:cNvPr>
          <p:cNvPicPr>
            <a:picLocks noChangeAspect="1"/>
          </p:cNvPicPr>
          <p:nvPr/>
        </p:nvPicPr>
        <p:blipFill>
          <a:blip r:embed="rId5"/>
          <a:srcRect/>
          <a:stretch>
            <a:fillRect/>
          </a:stretch>
        </p:blipFill>
        <p:spPr>
          <a:xfrm>
            <a:off x="9260933" y="380856"/>
            <a:ext cx="2476496" cy="1847846"/>
          </a:xfrm>
          <a:prstGeom prst="rect">
            <a:avLst/>
          </a:prstGeom>
          <a:noFill/>
          <a:ln cap="flat">
            <a:noFill/>
          </a:ln>
        </p:spPr>
      </p:pic>
      <p:sp>
        <p:nvSpPr>
          <p:cNvPr id="3" name="TextBox 1">
            <a:extLst>
              <a:ext uri="{FF2B5EF4-FFF2-40B4-BE49-F238E27FC236}">
                <a16:creationId xmlns:a16="http://schemas.microsoft.com/office/drawing/2014/main" id="{9FC98E9B-E058-4AC9-8E34-0E8F911F6C02}"/>
              </a:ext>
            </a:extLst>
          </p:cNvPr>
          <p:cNvSpPr txBox="1"/>
          <p:nvPr/>
        </p:nvSpPr>
        <p:spPr>
          <a:xfrm>
            <a:off x="1899135" y="380856"/>
            <a:ext cx="6105375"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a:rPr>
              <a:t>PEST ANALYSIS….</a:t>
            </a:r>
          </a:p>
        </p:txBody>
      </p:sp>
      <p:grpSp>
        <p:nvGrpSpPr>
          <p:cNvPr id="4" name="Diagram 2">
            <a:extLst>
              <a:ext uri="{FF2B5EF4-FFF2-40B4-BE49-F238E27FC236}">
                <a16:creationId xmlns:a16="http://schemas.microsoft.com/office/drawing/2014/main" id="{B2956234-581D-4EE0-B172-ECB7077CAB87}"/>
              </a:ext>
            </a:extLst>
          </p:cNvPr>
          <p:cNvGrpSpPr/>
          <p:nvPr/>
        </p:nvGrpSpPr>
        <p:grpSpPr>
          <a:xfrm>
            <a:off x="5964704" y="2616592"/>
            <a:ext cx="5772734" cy="3860551"/>
            <a:chOff x="5964704" y="2616592"/>
            <a:chExt cx="5772734" cy="3860551"/>
          </a:xfrm>
        </p:grpSpPr>
        <p:sp>
          <p:nvSpPr>
            <p:cNvPr id="5" name="Freeform: Shape 4">
              <a:extLst>
                <a:ext uri="{FF2B5EF4-FFF2-40B4-BE49-F238E27FC236}">
                  <a16:creationId xmlns:a16="http://schemas.microsoft.com/office/drawing/2014/main" id="{983F4646-4F0C-4843-A795-CAE699679D0B}"/>
                </a:ext>
              </a:extLst>
            </p:cNvPr>
            <p:cNvSpPr/>
            <p:nvPr/>
          </p:nvSpPr>
          <p:spPr>
            <a:xfrm>
              <a:off x="5989640" y="2616592"/>
              <a:ext cx="2886367" cy="1930280"/>
            </a:xfrm>
            <a:custGeom>
              <a:avLst/>
              <a:gdLst>
                <a:gd name="f0" fmla="val 10800000"/>
                <a:gd name="f1" fmla="val 5400000"/>
                <a:gd name="f2" fmla="val 180"/>
                <a:gd name="f3" fmla="val w"/>
                <a:gd name="f4" fmla="val h"/>
                <a:gd name="f5" fmla="val 0"/>
                <a:gd name="f6" fmla="val 1930277"/>
                <a:gd name="f7" fmla="val 2886367"/>
                <a:gd name="f8" fmla="val 481070"/>
                <a:gd name="f9" fmla="val 215383"/>
                <a:gd name="f10" fmla="val 96327"/>
                <a:gd name="f11" fmla="val 215152"/>
                <a:gd name="f12" fmla="+- 0 0 -90"/>
                <a:gd name="f13" fmla="*/ f3 1 1930277"/>
                <a:gd name="f14" fmla="*/ f4 1 2886367"/>
                <a:gd name="f15" fmla="+- f7 0 f5"/>
                <a:gd name="f16" fmla="+- f6 0 f5"/>
                <a:gd name="f17" fmla="*/ f12 f0 1"/>
                <a:gd name="f18" fmla="*/ f16 1 1930277"/>
                <a:gd name="f19" fmla="*/ f15 1 2886367"/>
                <a:gd name="f20" fmla="*/ 0 f16 1"/>
                <a:gd name="f21" fmla="*/ 0 f15 1"/>
                <a:gd name="f22" fmla="*/ 1608558 f16 1"/>
                <a:gd name="f23" fmla="*/ 1930277 f16 1"/>
                <a:gd name="f24" fmla="*/ 321719 f15 1"/>
                <a:gd name="f25" fmla="*/ 2886367 f15 1"/>
                <a:gd name="f26" fmla="*/ f17 1 f2"/>
                <a:gd name="f27" fmla="*/ f20 1 1930277"/>
                <a:gd name="f28" fmla="*/ f21 1 2886367"/>
                <a:gd name="f29" fmla="*/ f22 1 1930277"/>
                <a:gd name="f30" fmla="*/ f23 1 1930277"/>
                <a:gd name="f31" fmla="*/ f24 1 2886367"/>
                <a:gd name="f32" fmla="*/ f25 1 2886367"/>
                <a:gd name="f33" fmla="*/ f5 1 f18"/>
                <a:gd name="f34" fmla="*/ f6 1 f18"/>
                <a:gd name="f35" fmla="*/ f5 1 f19"/>
                <a:gd name="f36" fmla="*/ f7 1 f19"/>
                <a:gd name="f37" fmla="+- f26 0 f1"/>
                <a:gd name="f38" fmla="*/ f27 1 f18"/>
                <a:gd name="f39" fmla="*/ f28 1 f19"/>
                <a:gd name="f40" fmla="*/ f29 1 f18"/>
                <a:gd name="f41" fmla="*/ f30 1 f18"/>
                <a:gd name="f42" fmla="*/ f31 1 f19"/>
                <a:gd name="f43" fmla="*/ f32 1 f19"/>
                <a:gd name="f44" fmla="*/ f33 f13 1"/>
                <a:gd name="f45" fmla="*/ f34 f13 1"/>
                <a:gd name="f46" fmla="*/ f36 f14 1"/>
                <a:gd name="f47" fmla="*/ f35 f14 1"/>
                <a:gd name="f48" fmla="*/ f38 f13 1"/>
                <a:gd name="f49" fmla="*/ f39 f14 1"/>
                <a:gd name="f50" fmla="*/ f40 f13 1"/>
                <a:gd name="f51" fmla="*/ f41 f13 1"/>
                <a:gd name="f52" fmla="*/ f42 f14 1"/>
                <a:gd name="f53" fmla="*/ f43 f14 1"/>
              </a:gdLst>
              <a:ahLst/>
              <a:cxnLst>
                <a:cxn ang="3cd4">
                  <a:pos x="hc" y="t"/>
                </a:cxn>
                <a:cxn ang="0">
                  <a:pos x="r" y="vc"/>
                </a:cxn>
                <a:cxn ang="cd4">
                  <a:pos x="hc" y="b"/>
                </a:cxn>
                <a:cxn ang="cd2">
                  <a:pos x="l" y="vc"/>
                </a:cxn>
                <a:cxn ang="f37">
                  <a:pos x="f48" y="f49"/>
                </a:cxn>
                <a:cxn ang="f37">
                  <a:pos x="f50" y="f49"/>
                </a:cxn>
                <a:cxn ang="f37">
                  <a:pos x="f51" y="f52"/>
                </a:cxn>
                <a:cxn ang="f37">
                  <a:pos x="f51" y="f53"/>
                </a:cxn>
                <a:cxn ang="f37">
                  <a:pos x="f48" y="f53"/>
                </a:cxn>
                <a:cxn ang="f37">
                  <a:pos x="f48" y="f49"/>
                </a:cxn>
              </a:cxnLst>
              <a:rect l="f44" t="f47" r="f45" b="f46"/>
              <a:pathLst>
                <a:path w="1930277" h="2886367">
                  <a:moveTo>
                    <a:pt x="f5" y="f7"/>
                  </a:moveTo>
                  <a:lnTo>
                    <a:pt x="f5" y="f8"/>
                  </a:lnTo>
                  <a:cubicBezTo>
                    <a:pt x="f5" y="f9"/>
                    <a:pt x="f10" y="f5"/>
                    <a:pt x="f11" y="f5"/>
                  </a:cubicBezTo>
                  <a:lnTo>
                    <a:pt x="f6" y="f5"/>
                  </a:lnTo>
                  <a:lnTo>
                    <a:pt x="f6" y="f7"/>
                  </a:lnTo>
                  <a:lnTo>
                    <a:pt x="f5" y="f7"/>
                  </a:lnTo>
                  <a:close/>
                </a:path>
              </a:pathLst>
            </a:custGeom>
            <a:solidFill>
              <a:srgbClr val="E3EACF"/>
            </a:solidFill>
            <a:ln w="15873" cap="rnd">
              <a:solidFill>
                <a:srgbClr val="002060"/>
              </a:solidFill>
              <a:prstDash val="solid"/>
              <a:miter/>
            </a:ln>
          </p:spPr>
          <p:txBody>
            <a:bodyPr vert="horz" wrap="square" lIns="78236" tIns="78226" rIns="78226" bIns="560801"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1" i="0" u="sng" strike="noStrike" kern="1200" cap="none" spc="0" baseline="0">
                  <a:solidFill>
                    <a:srgbClr val="000000"/>
                  </a:solidFill>
                  <a:uFillTx/>
                  <a:latin typeface="Century Gothic"/>
                </a:rPr>
                <a:t>POLITICAL</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1" i="0" u="sng" strike="noStrike" kern="1200" cap="none" spc="0" baseline="0">
                <a:solidFill>
                  <a:srgbClr val="000000"/>
                </a:solidFill>
                <a:uFillTx/>
                <a:latin typeface="Century Gothic"/>
              </a:endParaRP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Brexit</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Free Trade</a:t>
              </a:r>
            </a:p>
          </p:txBody>
        </p:sp>
        <p:sp>
          <p:nvSpPr>
            <p:cNvPr id="6" name="Freeform: Shape 5">
              <a:extLst>
                <a:ext uri="{FF2B5EF4-FFF2-40B4-BE49-F238E27FC236}">
                  <a16:creationId xmlns:a16="http://schemas.microsoft.com/office/drawing/2014/main" id="{A028CD07-D7D5-45DE-BFA1-30EC768419CE}"/>
                </a:ext>
              </a:extLst>
            </p:cNvPr>
            <p:cNvSpPr/>
            <p:nvPr/>
          </p:nvSpPr>
          <p:spPr>
            <a:xfrm>
              <a:off x="8851071" y="2616592"/>
              <a:ext cx="2886367" cy="1930280"/>
            </a:xfrm>
            <a:custGeom>
              <a:avLst/>
              <a:gdLst>
                <a:gd name="f0" fmla="val 10800000"/>
                <a:gd name="f1" fmla="val 5400000"/>
                <a:gd name="f2" fmla="val 180"/>
                <a:gd name="f3" fmla="val w"/>
                <a:gd name="f4" fmla="val h"/>
                <a:gd name="f5" fmla="val 0"/>
                <a:gd name="f6" fmla="val 2886367"/>
                <a:gd name="f7" fmla="val 1930277"/>
                <a:gd name="f8" fmla="val 2564648"/>
                <a:gd name="f9" fmla="val 2742328"/>
                <a:gd name="f10" fmla="val 144039"/>
                <a:gd name="f11" fmla="val 321719"/>
                <a:gd name="f12" fmla="+- 0 0 -90"/>
                <a:gd name="f13" fmla="*/ f3 1 2886367"/>
                <a:gd name="f14" fmla="*/ f4 1 1930277"/>
                <a:gd name="f15" fmla="+- f7 0 f5"/>
                <a:gd name="f16" fmla="+- f6 0 f5"/>
                <a:gd name="f17" fmla="*/ f12 f0 1"/>
                <a:gd name="f18" fmla="*/ f16 1 2886367"/>
                <a:gd name="f19" fmla="*/ f15 1 1930277"/>
                <a:gd name="f20" fmla="*/ 0 f16 1"/>
                <a:gd name="f21" fmla="*/ 0 f15 1"/>
                <a:gd name="f22" fmla="*/ 2564648 f16 1"/>
                <a:gd name="f23" fmla="*/ 2886367 f16 1"/>
                <a:gd name="f24" fmla="*/ 321719 f15 1"/>
                <a:gd name="f25" fmla="*/ 1930277 f15 1"/>
                <a:gd name="f26" fmla="*/ f17 1 f2"/>
                <a:gd name="f27" fmla="*/ f20 1 2886367"/>
                <a:gd name="f28" fmla="*/ f21 1 1930277"/>
                <a:gd name="f29" fmla="*/ f22 1 2886367"/>
                <a:gd name="f30" fmla="*/ f23 1 2886367"/>
                <a:gd name="f31" fmla="*/ f24 1 1930277"/>
                <a:gd name="f32" fmla="*/ f25 1 1930277"/>
                <a:gd name="f33" fmla="*/ f5 1 f18"/>
                <a:gd name="f34" fmla="*/ f6 1 f18"/>
                <a:gd name="f35" fmla="*/ f5 1 f19"/>
                <a:gd name="f36" fmla="*/ f7 1 f19"/>
                <a:gd name="f37" fmla="+- f26 0 f1"/>
                <a:gd name="f38" fmla="*/ f27 1 f18"/>
                <a:gd name="f39" fmla="*/ f28 1 f19"/>
                <a:gd name="f40" fmla="*/ f29 1 f18"/>
                <a:gd name="f41" fmla="*/ f30 1 f18"/>
                <a:gd name="f42" fmla="*/ f31 1 f19"/>
                <a:gd name="f43" fmla="*/ f32 1 f19"/>
                <a:gd name="f44" fmla="*/ f33 f13 1"/>
                <a:gd name="f45" fmla="*/ f34 f13 1"/>
                <a:gd name="f46" fmla="*/ f36 f14 1"/>
                <a:gd name="f47" fmla="*/ f35 f14 1"/>
                <a:gd name="f48" fmla="*/ f38 f13 1"/>
                <a:gd name="f49" fmla="*/ f39 f14 1"/>
                <a:gd name="f50" fmla="*/ f40 f13 1"/>
                <a:gd name="f51" fmla="*/ f41 f13 1"/>
                <a:gd name="f52" fmla="*/ f42 f14 1"/>
                <a:gd name="f53" fmla="*/ f43 f14 1"/>
              </a:gdLst>
              <a:ahLst/>
              <a:cxnLst>
                <a:cxn ang="3cd4">
                  <a:pos x="hc" y="t"/>
                </a:cxn>
                <a:cxn ang="0">
                  <a:pos x="r" y="vc"/>
                </a:cxn>
                <a:cxn ang="cd4">
                  <a:pos x="hc" y="b"/>
                </a:cxn>
                <a:cxn ang="cd2">
                  <a:pos x="l" y="vc"/>
                </a:cxn>
                <a:cxn ang="f37">
                  <a:pos x="f48" y="f49"/>
                </a:cxn>
                <a:cxn ang="f37">
                  <a:pos x="f50" y="f49"/>
                </a:cxn>
                <a:cxn ang="f37">
                  <a:pos x="f51" y="f52"/>
                </a:cxn>
                <a:cxn ang="f37">
                  <a:pos x="f51" y="f53"/>
                </a:cxn>
                <a:cxn ang="f37">
                  <a:pos x="f48" y="f53"/>
                </a:cxn>
                <a:cxn ang="f37">
                  <a:pos x="f48" y="f49"/>
                </a:cxn>
              </a:cxnLst>
              <a:rect l="f44" t="f47" r="f45" b="f46"/>
              <a:pathLst>
                <a:path w="2886367" h="1930277">
                  <a:moveTo>
                    <a:pt x="f5" y="f5"/>
                  </a:moveTo>
                  <a:lnTo>
                    <a:pt x="f8" y="f5"/>
                  </a:lnTo>
                  <a:cubicBezTo>
                    <a:pt x="f9" y="f5"/>
                    <a:pt x="f6" y="f10"/>
                    <a:pt x="f6" y="f11"/>
                  </a:cubicBezTo>
                  <a:lnTo>
                    <a:pt x="f6" y="f7"/>
                  </a:lnTo>
                  <a:lnTo>
                    <a:pt x="f5" y="f7"/>
                  </a:lnTo>
                  <a:lnTo>
                    <a:pt x="f5" y="f5"/>
                  </a:lnTo>
                  <a:close/>
                </a:path>
              </a:pathLst>
            </a:custGeom>
            <a:solidFill>
              <a:srgbClr val="E3EACF"/>
            </a:solidFill>
            <a:ln w="15873" cap="rnd">
              <a:solidFill>
                <a:srgbClr val="002060"/>
              </a:solidFill>
              <a:prstDash val="solid"/>
              <a:miter/>
            </a:ln>
          </p:spPr>
          <p:txBody>
            <a:bodyPr vert="horz" wrap="square" lIns="78236" tIns="78236" rIns="78236" bIns="560801"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1" i="0" u="sng" strike="noStrike" kern="1200" cap="none" spc="0" baseline="0">
                  <a:solidFill>
                    <a:srgbClr val="000000"/>
                  </a:solidFill>
                  <a:uFillTx/>
                  <a:latin typeface="Century Gothic"/>
                </a:rPr>
                <a:t>ENVIRONMENTAL</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1" i="0" u="sng" strike="noStrike" kern="1200" cap="none" spc="0" baseline="0">
                <a:solidFill>
                  <a:srgbClr val="000000"/>
                </a:solidFill>
                <a:uFillTx/>
                <a:latin typeface="Century Gothic"/>
              </a:endParaRP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Keep Sustainable</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Free Trade</a:t>
              </a:r>
            </a:p>
          </p:txBody>
        </p:sp>
        <p:sp>
          <p:nvSpPr>
            <p:cNvPr id="7" name="Freeform: Shape 6">
              <a:extLst>
                <a:ext uri="{FF2B5EF4-FFF2-40B4-BE49-F238E27FC236}">
                  <a16:creationId xmlns:a16="http://schemas.microsoft.com/office/drawing/2014/main" id="{FE8F6E2B-D994-41EF-AC00-EE171AB82674}"/>
                </a:ext>
              </a:extLst>
            </p:cNvPr>
            <p:cNvSpPr/>
            <p:nvPr/>
          </p:nvSpPr>
          <p:spPr>
            <a:xfrm>
              <a:off x="5964704" y="4546863"/>
              <a:ext cx="2886367" cy="1930280"/>
            </a:xfrm>
            <a:custGeom>
              <a:avLst/>
              <a:gdLst>
                <a:gd name="f0" fmla="val 10800000"/>
                <a:gd name="f1" fmla="val 5400000"/>
                <a:gd name="f2" fmla="val 180"/>
                <a:gd name="f3" fmla="val w"/>
                <a:gd name="f4" fmla="val h"/>
                <a:gd name="f5" fmla="val 0"/>
                <a:gd name="f6" fmla="val 2886367"/>
                <a:gd name="f7" fmla="val 1930277"/>
                <a:gd name="f8" fmla="val 1930276"/>
                <a:gd name="f9" fmla="val 321719"/>
                <a:gd name="f10" fmla="val 144039"/>
                <a:gd name="f11" fmla="val 1786237"/>
                <a:gd name="f12" fmla="val 1608557"/>
                <a:gd name="f13" fmla="val 1"/>
                <a:gd name="f14" fmla="+- 0 0 -90"/>
                <a:gd name="f15" fmla="*/ f3 1 2886367"/>
                <a:gd name="f16" fmla="*/ f4 1 1930277"/>
                <a:gd name="f17" fmla="+- f7 0 f5"/>
                <a:gd name="f18" fmla="+- f6 0 f5"/>
                <a:gd name="f19" fmla="*/ f14 f0 1"/>
                <a:gd name="f20" fmla="*/ f18 1 2886367"/>
                <a:gd name="f21" fmla="*/ f17 1 1930277"/>
                <a:gd name="f22" fmla="*/ 0 f18 1"/>
                <a:gd name="f23" fmla="*/ 0 f17 1"/>
                <a:gd name="f24" fmla="*/ 2564648 f18 1"/>
                <a:gd name="f25" fmla="*/ 2886367 f18 1"/>
                <a:gd name="f26" fmla="*/ 321719 f17 1"/>
                <a:gd name="f27" fmla="*/ 1930277 f17 1"/>
                <a:gd name="f28" fmla="*/ f19 1 f2"/>
                <a:gd name="f29" fmla="*/ f22 1 2886367"/>
                <a:gd name="f30" fmla="*/ f23 1 1930277"/>
                <a:gd name="f31" fmla="*/ f24 1 2886367"/>
                <a:gd name="f32" fmla="*/ f25 1 2886367"/>
                <a:gd name="f33" fmla="*/ f26 1 1930277"/>
                <a:gd name="f34" fmla="*/ f27 1 1930277"/>
                <a:gd name="f35" fmla="*/ f5 1 f20"/>
                <a:gd name="f36" fmla="*/ f6 1 f20"/>
                <a:gd name="f37" fmla="*/ f5 1 f21"/>
                <a:gd name="f38" fmla="*/ f7 1 f21"/>
                <a:gd name="f39" fmla="+- f28 0 f1"/>
                <a:gd name="f40" fmla="*/ f29 1 f20"/>
                <a:gd name="f41" fmla="*/ f30 1 f21"/>
                <a:gd name="f42" fmla="*/ f31 1 f20"/>
                <a:gd name="f43" fmla="*/ f32 1 f20"/>
                <a:gd name="f44" fmla="*/ f33 1 f21"/>
                <a:gd name="f45" fmla="*/ f34 1 f21"/>
                <a:gd name="f46" fmla="*/ f35 f15 1"/>
                <a:gd name="f47" fmla="*/ f36 f15 1"/>
                <a:gd name="f48" fmla="*/ f38 f16 1"/>
                <a:gd name="f49" fmla="*/ f37 f16 1"/>
                <a:gd name="f50" fmla="*/ f40 f15 1"/>
                <a:gd name="f51" fmla="*/ f41 f16 1"/>
                <a:gd name="f52" fmla="*/ f42 f15 1"/>
                <a:gd name="f53" fmla="*/ f43 f15 1"/>
                <a:gd name="f54" fmla="*/ f44 f16 1"/>
                <a:gd name="f55" fmla="*/ f45 f16 1"/>
              </a:gdLst>
              <a:ahLst/>
              <a:cxnLst>
                <a:cxn ang="3cd4">
                  <a:pos x="hc" y="t"/>
                </a:cxn>
                <a:cxn ang="0">
                  <a:pos x="r" y="vc"/>
                </a:cxn>
                <a:cxn ang="cd4">
                  <a:pos x="hc" y="b"/>
                </a:cxn>
                <a:cxn ang="cd2">
                  <a:pos x="l" y="vc"/>
                </a:cxn>
                <a:cxn ang="f39">
                  <a:pos x="f50" y="f51"/>
                </a:cxn>
                <a:cxn ang="f39">
                  <a:pos x="f52" y="f51"/>
                </a:cxn>
                <a:cxn ang="f39">
                  <a:pos x="f53" y="f54"/>
                </a:cxn>
                <a:cxn ang="f39">
                  <a:pos x="f53" y="f55"/>
                </a:cxn>
                <a:cxn ang="f39">
                  <a:pos x="f50" y="f55"/>
                </a:cxn>
                <a:cxn ang="f39">
                  <a:pos x="f50" y="f51"/>
                </a:cxn>
              </a:cxnLst>
              <a:rect l="f46" t="f49" r="f47" b="f48"/>
              <a:pathLst>
                <a:path w="2886367" h="1930277">
                  <a:moveTo>
                    <a:pt x="f6" y="f8"/>
                  </a:moveTo>
                  <a:lnTo>
                    <a:pt x="f9" y="f8"/>
                  </a:lnTo>
                  <a:cubicBezTo>
                    <a:pt x="f10" y="f8"/>
                    <a:pt x="f5" y="f11"/>
                    <a:pt x="f5" y="f12"/>
                  </a:cubicBezTo>
                  <a:lnTo>
                    <a:pt x="f5" y="f13"/>
                  </a:lnTo>
                  <a:lnTo>
                    <a:pt x="f6" y="f13"/>
                  </a:lnTo>
                  <a:lnTo>
                    <a:pt x="f6" y="f8"/>
                  </a:lnTo>
                  <a:close/>
                </a:path>
              </a:pathLst>
            </a:custGeom>
            <a:solidFill>
              <a:srgbClr val="E3EACF"/>
            </a:solidFill>
            <a:ln w="15873" cap="rnd">
              <a:solidFill>
                <a:srgbClr val="002060"/>
              </a:solidFill>
              <a:prstDash val="solid"/>
              <a:miter/>
            </a:ln>
          </p:spPr>
          <p:txBody>
            <a:bodyPr vert="horz" wrap="square" lIns="78226" tIns="560801" rIns="78236" bIns="78236"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1" i="0" u="sng" strike="noStrike" kern="1200" cap="none" spc="0" baseline="0">
                  <a:solidFill>
                    <a:srgbClr val="000000"/>
                  </a:solidFill>
                  <a:uFillTx/>
                  <a:latin typeface="Century Gothic"/>
                </a:rPr>
                <a:t>SOCIAL</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Century Gothic"/>
              </a:endParaRP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Long Running Brand</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Household brand</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1" i="0" u="sng" strike="noStrike" kern="1200" cap="none" spc="0" baseline="0">
                <a:solidFill>
                  <a:srgbClr val="000000"/>
                </a:solidFill>
                <a:uFillTx/>
                <a:latin typeface="Century Gothic"/>
              </a:endParaRP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1" i="0" u="sng" strike="noStrike" kern="1200" cap="none" spc="0" baseline="0">
                <a:solidFill>
                  <a:srgbClr val="000000"/>
                </a:solidFill>
                <a:uFillTx/>
                <a:latin typeface="Century Gothic"/>
              </a:endParaRPr>
            </a:p>
          </p:txBody>
        </p:sp>
        <p:sp>
          <p:nvSpPr>
            <p:cNvPr id="8" name="Freeform: Shape 7">
              <a:extLst>
                <a:ext uri="{FF2B5EF4-FFF2-40B4-BE49-F238E27FC236}">
                  <a16:creationId xmlns:a16="http://schemas.microsoft.com/office/drawing/2014/main" id="{36D16ABE-43DB-4462-8AF1-4B2F4FEFA6BF}"/>
                </a:ext>
              </a:extLst>
            </p:cNvPr>
            <p:cNvSpPr/>
            <p:nvPr/>
          </p:nvSpPr>
          <p:spPr>
            <a:xfrm>
              <a:off x="8851071" y="4546863"/>
              <a:ext cx="2886367" cy="1930280"/>
            </a:xfrm>
            <a:custGeom>
              <a:avLst/>
              <a:gdLst>
                <a:gd name="f0" fmla="val 10800000"/>
                <a:gd name="f1" fmla="val 5400000"/>
                <a:gd name="f2" fmla="val 180"/>
                <a:gd name="f3" fmla="val w"/>
                <a:gd name="f4" fmla="val h"/>
                <a:gd name="f5" fmla="val 0"/>
                <a:gd name="f6" fmla="val 1930277"/>
                <a:gd name="f7" fmla="val 2886367"/>
                <a:gd name="f8" fmla="val 1"/>
                <a:gd name="f9" fmla="val 2405296"/>
                <a:gd name="f10" fmla="val 2670983"/>
                <a:gd name="f11" fmla="val 1833950"/>
                <a:gd name="f12" fmla="val 2886366"/>
                <a:gd name="f13" fmla="val 1715125"/>
                <a:gd name="f14" fmla="+- 0 0 -90"/>
                <a:gd name="f15" fmla="*/ f3 1 1930277"/>
                <a:gd name="f16" fmla="*/ f4 1 2886367"/>
                <a:gd name="f17" fmla="+- f7 0 f5"/>
                <a:gd name="f18" fmla="+- f6 0 f5"/>
                <a:gd name="f19" fmla="*/ f14 f0 1"/>
                <a:gd name="f20" fmla="*/ f18 1 1930277"/>
                <a:gd name="f21" fmla="*/ f17 1 2886367"/>
                <a:gd name="f22" fmla="*/ 0 f18 1"/>
                <a:gd name="f23" fmla="*/ 0 f17 1"/>
                <a:gd name="f24" fmla="*/ 1608558 f18 1"/>
                <a:gd name="f25" fmla="*/ 1930277 f18 1"/>
                <a:gd name="f26" fmla="*/ 321719 f17 1"/>
                <a:gd name="f27" fmla="*/ 2886367 f17 1"/>
                <a:gd name="f28" fmla="*/ f19 1 f2"/>
                <a:gd name="f29" fmla="*/ f22 1 1930277"/>
                <a:gd name="f30" fmla="*/ f23 1 2886367"/>
                <a:gd name="f31" fmla="*/ f24 1 1930277"/>
                <a:gd name="f32" fmla="*/ f25 1 1930277"/>
                <a:gd name="f33" fmla="*/ f26 1 2886367"/>
                <a:gd name="f34" fmla="*/ f27 1 2886367"/>
                <a:gd name="f35" fmla="*/ f5 1 f20"/>
                <a:gd name="f36" fmla="*/ f6 1 f20"/>
                <a:gd name="f37" fmla="*/ f5 1 f21"/>
                <a:gd name="f38" fmla="*/ f7 1 f21"/>
                <a:gd name="f39" fmla="+- f28 0 f1"/>
                <a:gd name="f40" fmla="*/ f29 1 f20"/>
                <a:gd name="f41" fmla="*/ f30 1 f21"/>
                <a:gd name="f42" fmla="*/ f31 1 f20"/>
                <a:gd name="f43" fmla="*/ f32 1 f20"/>
                <a:gd name="f44" fmla="*/ f33 1 f21"/>
                <a:gd name="f45" fmla="*/ f34 1 f21"/>
                <a:gd name="f46" fmla="*/ f35 f15 1"/>
                <a:gd name="f47" fmla="*/ f36 f15 1"/>
                <a:gd name="f48" fmla="*/ f38 f16 1"/>
                <a:gd name="f49" fmla="*/ f37 f16 1"/>
                <a:gd name="f50" fmla="*/ f40 f15 1"/>
                <a:gd name="f51" fmla="*/ f41 f16 1"/>
                <a:gd name="f52" fmla="*/ f42 f15 1"/>
                <a:gd name="f53" fmla="*/ f43 f15 1"/>
                <a:gd name="f54" fmla="*/ f44 f16 1"/>
                <a:gd name="f55" fmla="*/ f45 f16 1"/>
              </a:gdLst>
              <a:ahLst/>
              <a:cxnLst>
                <a:cxn ang="3cd4">
                  <a:pos x="hc" y="t"/>
                </a:cxn>
                <a:cxn ang="0">
                  <a:pos x="r" y="vc"/>
                </a:cxn>
                <a:cxn ang="cd4">
                  <a:pos x="hc" y="b"/>
                </a:cxn>
                <a:cxn ang="cd2">
                  <a:pos x="l" y="vc"/>
                </a:cxn>
                <a:cxn ang="f39">
                  <a:pos x="f50" y="f51"/>
                </a:cxn>
                <a:cxn ang="f39">
                  <a:pos x="f52" y="f51"/>
                </a:cxn>
                <a:cxn ang="f39">
                  <a:pos x="f53" y="f54"/>
                </a:cxn>
                <a:cxn ang="f39">
                  <a:pos x="f53" y="f55"/>
                </a:cxn>
                <a:cxn ang="f39">
                  <a:pos x="f50" y="f55"/>
                </a:cxn>
                <a:cxn ang="f39">
                  <a:pos x="f50" y="f51"/>
                </a:cxn>
              </a:cxnLst>
              <a:rect l="f46" t="f49" r="f47" b="f48"/>
              <a:pathLst>
                <a:path w="1930277" h="2886367">
                  <a:moveTo>
                    <a:pt x="f6" y="f8"/>
                  </a:moveTo>
                  <a:lnTo>
                    <a:pt x="f6" y="f9"/>
                  </a:lnTo>
                  <a:cubicBezTo>
                    <a:pt x="f6" y="f10"/>
                    <a:pt x="f11" y="f12"/>
                    <a:pt x="f13" y="f12"/>
                  </a:cubicBezTo>
                  <a:lnTo>
                    <a:pt x="f5" y="f12"/>
                  </a:lnTo>
                  <a:lnTo>
                    <a:pt x="f5" y="f8"/>
                  </a:lnTo>
                  <a:lnTo>
                    <a:pt x="f6" y="f8"/>
                  </a:lnTo>
                  <a:close/>
                </a:path>
              </a:pathLst>
            </a:custGeom>
            <a:solidFill>
              <a:srgbClr val="E3EACF"/>
            </a:solidFill>
            <a:ln w="15873" cap="rnd">
              <a:solidFill>
                <a:srgbClr val="002060"/>
              </a:solidFill>
              <a:prstDash val="solid"/>
              <a:miter/>
            </a:ln>
          </p:spPr>
          <p:txBody>
            <a:bodyPr vert="horz" wrap="square" lIns="78236" tIns="560801" rIns="78236" bIns="78236"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1" i="0" u="sng" strike="noStrike" kern="1200" cap="none" spc="0" baseline="0">
                  <a:solidFill>
                    <a:srgbClr val="000000"/>
                  </a:solidFill>
                  <a:uFillTx/>
                  <a:latin typeface="Century Gothic"/>
                </a:rPr>
                <a:t>TECHNOLOGICAL</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1" i="0" u="sng" strike="noStrike" kern="1200" cap="none" spc="0" baseline="0">
                <a:solidFill>
                  <a:srgbClr val="000000"/>
                </a:solidFill>
                <a:uFillTx/>
                <a:latin typeface="Century Gothic"/>
              </a:endParaRP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Self Checkouts</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Online Shopping</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Banking and Finance</a:t>
              </a:r>
            </a:p>
          </p:txBody>
        </p:sp>
        <p:sp>
          <p:nvSpPr>
            <p:cNvPr id="9" name="Freeform: Shape 8">
              <a:extLst>
                <a:ext uri="{FF2B5EF4-FFF2-40B4-BE49-F238E27FC236}">
                  <a16:creationId xmlns:a16="http://schemas.microsoft.com/office/drawing/2014/main" id="{F5166128-D6C2-4E0F-981B-0AD434E82309}"/>
                </a:ext>
              </a:extLst>
            </p:cNvPr>
            <p:cNvSpPr/>
            <p:nvPr/>
          </p:nvSpPr>
          <p:spPr>
            <a:xfrm>
              <a:off x="7985162" y="4064297"/>
              <a:ext cx="1731818" cy="965140"/>
            </a:xfrm>
            <a:custGeom>
              <a:avLst/>
              <a:gdLst>
                <a:gd name="f0" fmla="val 10800000"/>
                <a:gd name="f1" fmla="val 5400000"/>
                <a:gd name="f2" fmla="val 180"/>
                <a:gd name="f3" fmla="val w"/>
                <a:gd name="f4" fmla="val h"/>
                <a:gd name="f5" fmla="val 0"/>
                <a:gd name="f6" fmla="val 1731820"/>
                <a:gd name="f7" fmla="val 965138"/>
                <a:gd name="f8" fmla="val 160860"/>
                <a:gd name="f9" fmla="val 72019"/>
                <a:gd name="f10" fmla="val 1570960"/>
                <a:gd name="f11" fmla="val 1659801"/>
                <a:gd name="f12" fmla="val 804278"/>
                <a:gd name="f13" fmla="val 893119"/>
                <a:gd name="f14" fmla="+- 0 0 -90"/>
                <a:gd name="f15" fmla="*/ f3 1 1731820"/>
                <a:gd name="f16" fmla="*/ f4 1 965138"/>
                <a:gd name="f17" fmla="+- f7 0 f5"/>
                <a:gd name="f18" fmla="+- f6 0 f5"/>
                <a:gd name="f19" fmla="*/ f14 f0 1"/>
                <a:gd name="f20" fmla="*/ f18 1 1731820"/>
                <a:gd name="f21" fmla="*/ f17 1 965138"/>
                <a:gd name="f22" fmla="*/ 0 f18 1"/>
                <a:gd name="f23" fmla="*/ 160860 f17 1"/>
                <a:gd name="f24" fmla="*/ 160860 f18 1"/>
                <a:gd name="f25" fmla="*/ 0 f17 1"/>
                <a:gd name="f26" fmla="*/ 1570960 f18 1"/>
                <a:gd name="f27" fmla="*/ 1731820 f18 1"/>
                <a:gd name="f28" fmla="*/ 804278 f17 1"/>
                <a:gd name="f29" fmla="*/ 965138 f17 1"/>
                <a:gd name="f30" fmla="*/ f19 1 f2"/>
                <a:gd name="f31" fmla="*/ f22 1 1731820"/>
                <a:gd name="f32" fmla="*/ f23 1 965138"/>
                <a:gd name="f33" fmla="*/ f24 1 1731820"/>
                <a:gd name="f34" fmla="*/ f25 1 965138"/>
                <a:gd name="f35" fmla="*/ f26 1 1731820"/>
                <a:gd name="f36" fmla="*/ f27 1 1731820"/>
                <a:gd name="f37" fmla="*/ f28 1 965138"/>
                <a:gd name="f38" fmla="*/ f29 1 965138"/>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1731820" h="965138">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6CDBD"/>
            </a:solidFill>
            <a:ln w="15873" cap="rnd">
              <a:solidFill>
                <a:srgbClr val="002060"/>
              </a:solidFill>
              <a:prstDash val="solid"/>
              <a:miter/>
            </a:ln>
          </p:spPr>
          <p:txBody>
            <a:bodyPr vert="horz" wrap="square" lIns="89025" tIns="89025" rIns="89025" bIns="89025"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PEST</a:t>
              </a:r>
            </a:p>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a:rPr>
                <a:t>MARKS AND SPENCERS</a:t>
              </a:r>
            </a:p>
          </p:txBody>
        </p:sp>
      </p:grpSp>
      <p:sp>
        <p:nvSpPr>
          <p:cNvPr id="10" name="TextBox 9">
            <a:extLst>
              <a:ext uri="{FF2B5EF4-FFF2-40B4-BE49-F238E27FC236}">
                <a16:creationId xmlns:a16="http://schemas.microsoft.com/office/drawing/2014/main" id="{0DFFF863-A2A6-4B42-8F1D-860A35CEE750}"/>
              </a:ext>
            </a:extLst>
          </p:cNvPr>
          <p:cNvSpPr txBox="1"/>
          <p:nvPr/>
        </p:nvSpPr>
        <p:spPr>
          <a:xfrm>
            <a:off x="565483" y="1949116"/>
            <a:ext cx="4981075" cy="42473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Marks and Spencer face a lot of Political factors, the biggest in 2020 being Brexit. This can have a huge impact on them as a company as they may lose free trade policies with European suppliers, costing them more money for the materials to make certain products.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Environmental factors are to ensure that they keep their brand sustainable and with the Plan A Marks and Spencer intend to keep this up.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Socially, Marks and Spencer have a good reputation and area well known brand so this goes in their favour hugely.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Technology is the biggest change and issue within any business, Marks and Spencer Have started an online finance and Banking Brand now.</a:t>
            </a:r>
          </a:p>
        </p:txBody>
      </p:sp>
      <p:pic>
        <p:nvPicPr>
          <p:cNvPr id="11" name="slide 8">
            <a:extLst>
              <a:ext uri="{FF2B5EF4-FFF2-40B4-BE49-F238E27FC236}">
                <a16:creationId xmlns:a16="http://schemas.microsoft.com/office/drawing/2014/main" id="{36E4970C-EE85-4B10-B6F9-79645A9ED4F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48FD1E51-7809-4807-A2AB-6C2126274378}"/>
              </a:ext>
            </a:extLst>
          </p:cNvPr>
          <p:cNvPicPr>
            <a:picLocks noChangeAspect="1"/>
          </p:cNvPicPr>
          <p:nvPr/>
        </p:nvPicPr>
        <p:blipFill>
          <a:blip r:embed="rId5"/>
          <a:srcRect/>
          <a:stretch>
            <a:fillRect/>
          </a:stretch>
        </p:blipFill>
        <p:spPr>
          <a:xfrm>
            <a:off x="9331278" y="338648"/>
            <a:ext cx="2476496" cy="1847846"/>
          </a:xfrm>
          <a:prstGeom prst="rect">
            <a:avLst/>
          </a:prstGeom>
          <a:noFill/>
          <a:ln cap="flat">
            <a:noFill/>
          </a:ln>
        </p:spPr>
      </p:pic>
      <p:sp>
        <p:nvSpPr>
          <p:cNvPr id="3" name="TextBox 2">
            <a:extLst>
              <a:ext uri="{FF2B5EF4-FFF2-40B4-BE49-F238E27FC236}">
                <a16:creationId xmlns:a16="http://schemas.microsoft.com/office/drawing/2014/main" id="{949BC1ED-1DD4-46A1-88FA-A55C66F64AEB}"/>
              </a:ext>
            </a:extLst>
          </p:cNvPr>
          <p:cNvSpPr txBox="1"/>
          <p:nvPr/>
        </p:nvSpPr>
        <p:spPr>
          <a:xfrm>
            <a:off x="1858298" y="442450"/>
            <a:ext cx="6563032"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BOWMANS STRATEGY CLOCK…</a:t>
            </a:r>
          </a:p>
        </p:txBody>
      </p:sp>
      <p:grpSp>
        <p:nvGrpSpPr>
          <p:cNvPr id="4" name="Diagram 5">
            <a:extLst>
              <a:ext uri="{FF2B5EF4-FFF2-40B4-BE49-F238E27FC236}">
                <a16:creationId xmlns:a16="http://schemas.microsoft.com/office/drawing/2014/main" id="{E2CD2F8B-9C28-4C0E-9B0F-96C6DD454328}"/>
              </a:ext>
            </a:extLst>
          </p:cNvPr>
          <p:cNvGrpSpPr/>
          <p:nvPr/>
        </p:nvGrpSpPr>
        <p:grpSpPr>
          <a:xfrm>
            <a:off x="1520811" y="905950"/>
            <a:ext cx="5509169" cy="5509178"/>
            <a:chOff x="1520811" y="905950"/>
            <a:chExt cx="5509169" cy="5509178"/>
          </a:xfrm>
        </p:grpSpPr>
        <p:sp>
          <p:nvSpPr>
            <p:cNvPr id="5" name="Freeform: Shape 4">
              <a:extLst>
                <a:ext uri="{FF2B5EF4-FFF2-40B4-BE49-F238E27FC236}">
                  <a16:creationId xmlns:a16="http://schemas.microsoft.com/office/drawing/2014/main" id="{A9111854-E4B4-4FF5-978B-1D5D9093AA2D}"/>
                </a:ext>
              </a:extLst>
            </p:cNvPr>
            <p:cNvSpPr/>
            <p:nvPr/>
          </p:nvSpPr>
          <p:spPr>
            <a:xfrm>
              <a:off x="3716615" y="905950"/>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4. Differentiation</a:t>
              </a:r>
            </a:p>
          </p:txBody>
        </p:sp>
        <p:sp>
          <p:nvSpPr>
            <p:cNvPr id="6" name="Freeform: Shape 5">
              <a:extLst>
                <a:ext uri="{FF2B5EF4-FFF2-40B4-BE49-F238E27FC236}">
                  <a16:creationId xmlns:a16="http://schemas.microsoft.com/office/drawing/2014/main" id="{A693A055-E4AD-4F20-BDB0-A1F51896C4B9}"/>
                </a:ext>
              </a:extLst>
            </p:cNvPr>
            <p:cNvSpPr/>
            <p:nvPr/>
          </p:nvSpPr>
          <p:spPr>
            <a:xfrm rot="1350003">
              <a:off x="4894711" y="1594475"/>
              <a:ext cx="298414" cy="377171"/>
            </a:xfrm>
            <a:custGeom>
              <a:avLst/>
              <a:gdLst>
                <a:gd name="f0" fmla="val 10800000"/>
                <a:gd name="f1" fmla="val 5400000"/>
                <a:gd name="f2" fmla="val 180"/>
                <a:gd name="f3" fmla="val w"/>
                <a:gd name="f4" fmla="val h"/>
                <a:gd name="f5" fmla="val 0"/>
                <a:gd name="f6" fmla="val 298417"/>
                <a:gd name="f7" fmla="val 377172"/>
                <a:gd name="f8" fmla="val 75434"/>
                <a:gd name="f9" fmla="val 149209"/>
                <a:gd name="f10" fmla="val 188586"/>
                <a:gd name="f11" fmla="val 301738"/>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75428" rIns="89528" bIns="7543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7" name="Freeform: Shape 6">
              <a:extLst>
                <a:ext uri="{FF2B5EF4-FFF2-40B4-BE49-F238E27FC236}">
                  <a16:creationId xmlns:a16="http://schemas.microsoft.com/office/drawing/2014/main" id="{1F3AF342-2590-4E27-97FC-CC2F7A0FB47A}"/>
                </a:ext>
              </a:extLst>
            </p:cNvPr>
            <p:cNvSpPr/>
            <p:nvPr/>
          </p:nvSpPr>
          <p:spPr>
            <a:xfrm>
              <a:off x="5269294" y="1549085"/>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5.</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Focused </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Differentiation</a:t>
              </a:r>
            </a:p>
          </p:txBody>
        </p:sp>
        <p:sp>
          <p:nvSpPr>
            <p:cNvPr id="8" name="Freeform: Shape 7">
              <a:extLst>
                <a:ext uri="{FF2B5EF4-FFF2-40B4-BE49-F238E27FC236}">
                  <a16:creationId xmlns:a16="http://schemas.microsoft.com/office/drawing/2014/main" id="{686111C3-5194-4CD6-9471-9AE6109D1304}"/>
                </a:ext>
              </a:extLst>
            </p:cNvPr>
            <p:cNvSpPr/>
            <p:nvPr/>
          </p:nvSpPr>
          <p:spPr>
            <a:xfrm rot="4050009">
              <a:off x="5997195" y="2687802"/>
              <a:ext cx="298414" cy="377171"/>
            </a:xfrm>
            <a:custGeom>
              <a:avLst/>
              <a:gdLst>
                <a:gd name="f0" fmla="val 10800000"/>
                <a:gd name="f1" fmla="val 5400000"/>
                <a:gd name="f2" fmla="val 180"/>
                <a:gd name="f3" fmla="val w"/>
                <a:gd name="f4" fmla="val h"/>
                <a:gd name="f5" fmla="val 0"/>
                <a:gd name="f6" fmla="val 298417"/>
                <a:gd name="f7" fmla="val 377172"/>
                <a:gd name="f8" fmla="val 75434"/>
                <a:gd name="f9" fmla="val 149209"/>
                <a:gd name="f10" fmla="val 188586"/>
                <a:gd name="f11" fmla="val 301738"/>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75428" rIns="89528" bIns="7543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9" name="Freeform: Shape 8">
              <a:extLst>
                <a:ext uri="{FF2B5EF4-FFF2-40B4-BE49-F238E27FC236}">
                  <a16:creationId xmlns:a16="http://schemas.microsoft.com/office/drawing/2014/main" id="{A49D6E5E-804A-4179-A213-80D495EE70D8}"/>
                </a:ext>
              </a:extLst>
            </p:cNvPr>
            <p:cNvSpPr/>
            <p:nvPr/>
          </p:nvSpPr>
          <p:spPr>
            <a:xfrm>
              <a:off x="5912428" y="3101763"/>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6.</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Risky Hard</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Margins</a:t>
              </a:r>
            </a:p>
          </p:txBody>
        </p:sp>
        <p:sp>
          <p:nvSpPr>
            <p:cNvPr id="10" name="Freeform: Shape 9">
              <a:extLst>
                <a:ext uri="{FF2B5EF4-FFF2-40B4-BE49-F238E27FC236}">
                  <a16:creationId xmlns:a16="http://schemas.microsoft.com/office/drawing/2014/main" id="{E3BE05DC-3AE1-480D-B5B1-667FBDA96F17}"/>
                </a:ext>
              </a:extLst>
            </p:cNvPr>
            <p:cNvSpPr/>
            <p:nvPr/>
          </p:nvSpPr>
          <p:spPr>
            <a:xfrm rot="17550007">
              <a:off x="6003660" y="4240488"/>
              <a:ext cx="298414" cy="377171"/>
            </a:xfrm>
            <a:custGeom>
              <a:avLst/>
              <a:gdLst>
                <a:gd name="f0" fmla="val 10800000"/>
                <a:gd name="f1" fmla="val 5400000"/>
                <a:gd name="f2" fmla="val 180"/>
                <a:gd name="f3" fmla="val w"/>
                <a:gd name="f4" fmla="val h"/>
                <a:gd name="f5" fmla="val 0"/>
                <a:gd name="f6" fmla="val 298417"/>
                <a:gd name="f7" fmla="val 377172"/>
                <a:gd name="f8" fmla="val 301738"/>
                <a:gd name="f9" fmla="val 149208"/>
                <a:gd name="f10" fmla="val 188586"/>
                <a:gd name="f11" fmla="val 75434"/>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6" y="f8"/>
                  </a:moveTo>
                  <a:lnTo>
                    <a:pt x="f9" y="f8"/>
                  </a:lnTo>
                  <a:lnTo>
                    <a:pt x="f9" y="f7"/>
                  </a:lnTo>
                  <a:lnTo>
                    <a:pt x="f5" y="f10"/>
                  </a:lnTo>
                  <a:lnTo>
                    <a:pt x="f9" y="f5"/>
                  </a:lnTo>
                  <a:lnTo>
                    <a:pt x="f9" y="f11"/>
                  </a:lnTo>
                  <a:lnTo>
                    <a:pt x="f6" y="f11"/>
                  </a:lnTo>
                  <a:lnTo>
                    <a:pt x="f6" y="f8"/>
                  </a:lnTo>
                  <a:close/>
                </a:path>
              </a:pathLst>
            </a:custGeom>
            <a:solidFill>
              <a:srgbClr val="B0BCDE"/>
            </a:solidFill>
            <a:ln cap="flat">
              <a:noFill/>
              <a:prstDash val="solid"/>
            </a:ln>
          </p:spPr>
          <p:txBody>
            <a:bodyPr vert="horz" wrap="square" lIns="89519" tIns="75438" rIns="0" bIns="7543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1" name="Freeform: Shape 10">
              <a:extLst>
                <a:ext uri="{FF2B5EF4-FFF2-40B4-BE49-F238E27FC236}">
                  <a16:creationId xmlns:a16="http://schemas.microsoft.com/office/drawing/2014/main" id="{1D8CF8D0-3A89-411A-8968-09161E7F5773}"/>
                </a:ext>
              </a:extLst>
            </p:cNvPr>
            <p:cNvSpPr/>
            <p:nvPr/>
          </p:nvSpPr>
          <p:spPr>
            <a:xfrm>
              <a:off x="5269294" y="4654433"/>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7.</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Monopoly</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Pricing </a:t>
              </a:r>
            </a:p>
          </p:txBody>
        </p:sp>
        <p:sp>
          <p:nvSpPr>
            <p:cNvPr id="12" name="Freeform: Shape 11">
              <a:extLst>
                <a:ext uri="{FF2B5EF4-FFF2-40B4-BE49-F238E27FC236}">
                  <a16:creationId xmlns:a16="http://schemas.microsoft.com/office/drawing/2014/main" id="{81F345D3-5921-4130-B94A-499C8AC33C05}"/>
                </a:ext>
              </a:extLst>
            </p:cNvPr>
            <p:cNvSpPr/>
            <p:nvPr/>
          </p:nvSpPr>
          <p:spPr>
            <a:xfrm rot="20250013">
              <a:off x="4910319" y="5342960"/>
              <a:ext cx="298414" cy="377171"/>
            </a:xfrm>
            <a:custGeom>
              <a:avLst/>
              <a:gdLst>
                <a:gd name="f0" fmla="val 10800000"/>
                <a:gd name="f1" fmla="val 5400000"/>
                <a:gd name="f2" fmla="val 180"/>
                <a:gd name="f3" fmla="val w"/>
                <a:gd name="f4" fmla="val h"/>
                <a:gd name="f5" fmla="val 0"/>
                <a:gd name="f6" fmla="val 298417"/>
                <a:gd name="f7" fmla="val 377172"/>
                <a:gd name="f8" fmla="val 301738"/>
                <a:gd name="f9" fmla="val 149208"/>
                <a:gd name="f10" fmla="val 188586"/>
                <a:gd name="f11" fmla="val 75434"/>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6" y="f8"/>
                  </a:moveTo>
                  <a:lnTo>
                    <a:pt x="f9" y="f8"/>
                  </a:lnTo>
                  <a:lnTo>
                    <a:pt x="f9" y="f7"/>
                  </a:lnTo>
                  <a:lnTo>
                    <a:pt x="f5" y="f10"/>
                  </a:lnTo>
                  <a:lnTo>
                    <a:pt x="f9" y="f5"/>
                  </a:lnTo>
                  <a:lnTo>
                    <a:pt x="f9" y="f11"/>
                  </a:lnTo>
                  <a:lnTo>
                    <a:pt x="f6" y="f11"/>
                  </a:lnTo>
                  <a:lnTo>
                    <a:pt x="f6" y="f8"/>
                  </a:lnTo>
                  <a:close/>
                </a:path>
              </a:pathLst>
            </a:custGeom>
            <a:solidFill>
              <a:srgbClr val="B0BCDE"/>
            </a:solidFill>
            <a:ln cap="flat">
              <a:noFill/>
              <a:prstDash val="solid"/>
            </a:ln>
          </p:spPr>
          <p:txBody>
            <a:bodyPr vert="horz" wrap="square" lIns="89528" tIns="75438" rIns="0" bIns="7543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3" name="Freeform: Shape 12">
              <a:extLst>
                <a:ext uri="{FF2B5EF4-FFF2-40B4-BE49-F238E27FC236}">
                  <a16:creationId xmlns:a16="http://schemas.microsoft.com/office/drawing/2014/main" id="{FE982EE5-B7AE-4315-98B4-91DEB1D2ECBA}"/>
                </a:ext>
              </a:extLst>
            </p:cNvPr>
            <p:cNvSpPr/>
            <p:nvPr/>
          </p:nvSpPr>
          <p:spPr>
            <a:xfrm>
              <a:off x="3716615" y="5297576"/>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endParaRPr lang="en-GB" sz="1000" b="0" i="0" u="none" strike="noStrike" kern="1200" cap="none" spc="0" baseline="0">
                <a:solidFill>
                  <a:srgbClr val="000000"/>
                </a:solidFill>
                <a:uFillTx/>
                <a:latin typeface="Calibri"/>
              </a:endParaRP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8. Loss of</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Market</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Share</a:t>
              </a:r>
            </a:p>
          </p:txBody>
        </p:sp>
        <p:sp>
          <p:nvSpPr>
            <p:cNvPr id="14" name="Freeform: Shape 13">
              <a:extLst>
                <a:ext uri="{FF2B5EF4-FFF2-40B4-BE49-F238E27FC236}">
                  <a16:creationId xmlns:a16="http://schemas.microsoft.com/office/drawing/2014/main" id="{C63FCDC4-7ADC-48D3-97D6-1C37605EC575}"/>
                </a:ext>
              </a:extLst>
            </p:cNvPr>
            <p:cNvSpPr/>
            <p:nvPr/>
          </p:nvSpPr>
          <p:spPr>
            <a:xfrm rot="1350003">
              <a:off x="3357651" y="5349422"/>
              <a:ext cx="298414" cy="377171"/>
            </a:xfrm>
            <a:custGeom>
              <a:avLst/>
              <a:gdLst>
                <a:gd name="f0" fmla="val 10800000"/>
                <a:gd name="f1" fmla="val 5400000"/>
                <a:gd name="f2" fmla="val 180"/>
                <a:gd name="f3" fmla="val w"/>
                <a:gd name="f4" fmla="val h"/>
                <a:gd name="f5" fmla="val 0"/>
                <a:gd name="f6" fmla="val 298417"/>
                <a:gd name="f7" fmla="val 377172"/>
                <a:gd name="f8" fmla="val 301738"/>
                <a:gd name="f9" fmla="val 149208"/>
                <a:gd name="f10" fmla="val 188586"/>
                <a:gd name="f11" fmla="val 75434"/>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6" y="f8"/>
                  </a:moveTo>
                  <a:lnTo>
                    <a:pt x="f9" y="f8"/>
                  </a:lnTo>
                  <a:lnTo>
                    <a:pt x="f9" y="f7"/>
                  </a:lnTo>
                  <a:lnTo>
                    <a:pt x="f5" y="f10"/>
                  </a:lnTo>
                  <a:lnTo>
                    <a:pt x="f9" y="f5"/>
                  </a:lnTo>
                  <a:lnTo>
                    <a:pt x="f9" y="f11"/>
                  </a:lnTo>
                  <a:lnTo>
                    <a:pt x="f6" y="f11"/>
                  </a:lnTo>
                  <a:lnTo>
                    <a:pt x="f6" y="f8"/>
                  </a:lnTo>
                  <a:close/>
                </a:path>
              </a:pathLst>
            </a:custGeom>
            <a:solidFill>
              <a:srgbClr val="B0BCDE"/>
            </a:solidFill>
            <a:ln cap="flat">
              <a:noFill/>
              <a:prstDash val="solid"/>
            </a:ln>
          </p:spPr>
          <p:txBody>
            <a:bodyPr vert="horz" wrap="square" lIns="89528" tIns="75438" rIns="0" bIns="7542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5" name="Freeform: Shape 14">
              <a:extLst>
                <a:ext uri="{FF2B5EF4-FFF2-40B4-BE49-F238E27FC236}">
                  <a16:creationId xmlns:a16="http://schemas.microsoft.com/office/drawing/2014/main" id="{32642AB5-872B-4E74-80CE-64B95C270F85}"/>
                </a:ext>
              </a:extLst>
            </p:cNvPr>
            <p:cNvSpPr/>
            <p:nvPr/>
          </p:nvSpPr>
          <p:spPr>
            <a:xfrm>
              <a:off x="2163945" y="4654433"/>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1. Low Price</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And Low</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Added</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value</a:t>
              </a:r>
            </a:p>
          </p:txBody>
        </p:sp>
        <p:sp>
          <p:nvSpPr>
            <p:cNvPr id="16" name="Freeform: Shape 15">
              <a:extLst>
                <a:ext uri="{FF2B5EF4-FFF2-40B4-BE49-F238E27FC236}">
                  <a16:creationId xmlns:a16="http://schemas.microsoft.com/office/drawing/2014/main" id="{8F809380-5016-4EDD-998B-6E2B0209933E}"/>
                </a:ext>
              </a:extLst>
            </p:cNvPr>
            <p:cNvSpPr/>
            <p:nvPr/>
          </p:nvSpPr>
          <p:spPr>
            <a:xfrm rot="4050009">
              <a:off x="2255169" y="4256080"/>
              <a:ext cx="298414" cy="377171"/>
            </a:xfrm>
            <a:custGeom>
              <a:avLst/>
              <a:gdLst>
                <a:gd name="f0" fmla="val 10800000"/>
                <a:gd name="f1" fmla="val 5400000"/>
                <a:gd name="f2" fmla="val 180"/>
                <a:gd name="f3" fmla="val w"/>
                <a:gd name="f4" fmla="val h"/>
                <a:gd name="f5" fmla="val 0"/>
                <a:gd name="f6" fmla="val 298417"/>
                <a:gd name="f7" fmla="val 377172"/>
                <a:gd name="f8" fmla="val 301738"/>
                <a:gd name="f9" fmla="val 149208"/>
                <a:gd name="f10" fmla="val 188586"/>
                <a:gd name="f11" fmla="val 75434"/>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6" y="f8"/>
                  </a:moveTo>
                  <a:lnTo>
                    <a:pt x="f9" y="f8"/>
                  </a:lnTo>
                  <a:lnTo>
                    <a:pt x="f9" y="f7"/>
                  </a:lnTo>
                  <a:lnTo>
                    <a:pt x="f5" y="f10"/>
                  </a:lnTo>
                  <a:lnTo>
                    <a:pt x="f9" y="f5"/>
                  </a:lnTo>
                  <a:lnTo>
                    <a:pt x="f9" y="f11"/>
                  </a:lnTo>
                  <a:lnTo>
                    <a:pt x="f6" y="f11"/>
                  </a:lnTo>
                  <a:lnTo>
                    <a:pt x="f6" y="f8"/>
                  </a:lnTo>
                  <a:close/>
                </a:path>
              </a:pathLst>
            </a:custGeom>
            <a:solidFill>
              <a:srgbClr val="B0BCDE"/>
            </a:solidFill>
            <a:ln cap="flat">
              <a:noFill/>
              <a:prstDash val="solid"/>
            </a:ln>
          </p:spPr>
          <p:txBody>
            <a:bodyPr vert="horz" wrap="square" lIns="89528" tIns="75438" rIns="0" bIns="7543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7" name="Freeform: Shape 16">
              <a:extLst>
                <a:ext uri="{FF2B5EF4-FFF2-40B4-BE49-F238E27FC236}">
                  <a16:creationId xmlns:a16="http://schemas.microsoft.com/office/drawing/2014/main" id="{BA199920-FF2E-4EE1-9324-E98598E2361A}"/>
                </a:ext>
              </a:extLst>
            </p:cNvPr>
            <p:cNvSpPr/>
            <p:nvPr/>
          </p:nvSpPr>
          <p:spPr>
            <a:xfrm>
              <a:off x="1520811" y="3101763"/>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2. </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Low Price </a:t>
              </a:r>
            </a:p>
          </p:txBody>
        </p:sp>
        <p:sp>
          <p:nvSpPr>
            <p:cNvPr id="18" name="Freeform: Shape 17">
              <a:extLst>
                <a:ext uri="{FF2B5EF4-FFF2-40B4-BE49-F238E27FC236}">
                  <a16:creationId xmlns:a16="http://schemas.microsoft.com/office/drawing/2014/main" id="{F5607B4C-37D6-4008-B930-D10F6511C662}"/>
                </a:ext>
              </a:extLst>
            </p:cNvPr>
            <p:cNvSpPr/>
            <p:nvPr/>
          </p:nvSpPr>
          <p:spPr>
            <a:xfrm rot="17550007">
              <a:off x="2248713" y="2703418"/>
              <a:ext cx="298414" cy="377171"/>
            </a:xfrm>
            <a:custGeom>
              <a:avLst/>
              <a:gdLst>
                <a:gd name="f0" fmla="val 10800000"/>
                <a:gd name="f1" fmla="val 5400000"/>
                <a:gd name="f2" fmla="val 180"/>
                <a:gd name="f3" fmla="val w"/>
                <a:gd name="f4" fmla="val h"/>
                <a:gd name="f5" fmla="val 0"/>
                <a:gd name="f6" fmla="val 298417"/>
                <a:gd name="f7" fmla="val 377172"/>
                <a:gd name="f8" fmla="val 75434"/>
                <a:gd name="f9" fmla="val 149209"/>
                <a:gd name="f10" fmla="val 188586"/>
                <a:gd name="f11" fmla="val 301738"/>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75438" rIns="89528" bIns="7542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sp>
          <p:nvSpPr>
            <p:cNvPr id="19" name="Freeform: Shape 18">
              <a:extLst>
                <a:ext uri="{FF2B5EF4-FFF2-40B4-BE49-F238E27FC236}">
                  <a16:creationId xmlns:a16="http://schemas.microsoft.com/office/drawing/2014/main" id="{06F66AFC-DB42-45D0-8344-699A029D2D0D}"/>
                </a:ext>
              </a:extLst>
            </p:cNvPr>
            <p:cNvSpPr/>
            <p:nvPr/>
          </p:nvSpPr>
          <p:spPr>
            <a:xfrm>
              <a:off x="2163945" y="1549085"/>
              <a:ext cx="1117552" cy="1117552"/>
            </a:xfrm>
            <a:custGeom>
              <a:avLst/>
              <a:gdLst>
                <a:gd name="f0" fmla="val 10800000"/>
                <a:gd name="f1" fmla="val 5400000"/>
                <a:gd name="f2" fmla="val 180"/>
                <a:gd name="f3" fmla="val w"/>
                <a:gd name="f4" fmla="val h"/>
                <a:gd name="f5" fmla="val 0"/>
                <a:gd name="f6" fmla="val 1117548"/>
                <a:gd name="f7" fmla="val 558774"/>
                <a:gd name="f8" fmla="val 250172"/>
                <a:gd name="f9" fmla="val 867376"/>
                <a:gd name="f10" fmla="+- 0 0 -90"/>
                <a:gd name="f11" fmla="*/ f3 1 1117548"/>
                <a:gd name="f12" fmla="*/ f4 1 1117548"/>
                <a:gd name="f13" fmla="val f5"/>
                <a:gd name="f14" fmla="val f6"/>
                <a:gd name="f15" fmla="*/ f10 f0 1"/>
                <a:gd name="f16" fmla="+- f14 0 f13"/>
                <a:gd name="f17" fmla="*/ f15 1 f2"/>
                <a:gd name="f18" fmla="*/ f16 1 1117548"/>
                <a:gd name="f19" fmla="*/ 0 f16 1"/>
                <a:gd name="f20" fmla="*/ 558774 f16 1"/>
                <a:gd name="f21" fmla="*/ 1117548 f16 1"/>
                <a:gd name="f22" fmla="+- f17 0 f1"/>
                <a:gd name="f23" fmla="*/ f19 1 1117548"/>
                <a:gd name="f24" fmla="*/ f20 1 1117548"/>
                <a:gd name="f25" fmla="*/ f21 1 1117548"/>
                <a:gd name="f26" fmla="*/ f13 1 f18"/>
                <a:gd name="f27" fmla="*/ f14 1 f18"/>
                <a:gd name="f28" fmla="*/ f23 1 f18"/>
                <a:gd name="f29" fmla="*/ f24 1 f18"/>
                <a:gd name="f30" fmla="*/ f25 1 f18"/>
                <a:gd name="f31" fmla="*/ f26 f11 1"/>
                <a:gd name="f32" fmla="*/ f27 f11 1"/>
                <a:gd name="f33" fmla="*/ f27 f12 1"/>
                <a:gd name="f34" fmla="*/ f26 f12 1"/>
                <a:gd name="f35" fmla="*/ f28 f11 1"/>
                <a:gd name="f36" fmla="*/ f29 f12 1"/>
                <a:gd name="f37" fmla="*/ f29 f11 1"/>
                <a:gd name="f38" fmla="*/ f28 f12 1"/>
                <a:gd name="f39" fmla="*/ f30 f11 1"/>
                <a:gd name="f40" fmla="*/ f30 f12 1"/>
              </a:gdLst>
              <a:ahLst/>
              <a:cxnLst>
                <a:cxn ang="3cd4">
                  <a:pos x="hc" y="t"/>
                </a:cxn>
                <a:cxn ang="0">
                  <a:pos x="r" y="vc"/>
                </a:cxn>
                <a:cxn ang="cd4">
                  <a:pos x="hc" y="b"/>
                </a:cxn>
                <a:cxn ang="cd2">
                  <a:pos x="l" y="vc"/>
                </a:cxn>
                <a:cxn ang="f22">
                  <a:pos x="f35" y="f36"/>
                </a:cxn>
                <a:cxn ang="f22">
                  <a:pos x="f37" y="f38"/>
                </a:cxn>
                <a:cxn ang="f22">
                  <a:pos x="f39" y="f36"/>
                </a:cxn>
                <a:cxn ang="f22">
                  <a:pos x="f37" y="f40"/>
                </a:cxn>
                <a:cxn ang="f22">
                  <a:pos x="f35" y="f36"/>
                </a:cxn>
              </a:cxnLst>
              <a:rect l="f31" t="f34" r="f32" b="f33"/>
              <a:pathLst>
                <a:path w="1117548" h="1117548">
                  <a:moveTo>
                    <a:pt x="f5" y="f7"/>
                  </a:moveTo>
                  <a:cubicBezTo>
                    <a:pt x="f5" y="f8"/>
                    <a:pt x="f8" y="f5"/>
                    <a:pt x="f7" y="f5"/>
                  </a:cubicBezTo>
                  <a:cubicBezTo>
                    <a:pt x="f9" y="f5"/>
                    <a:pt x="f6" y="f8"/>
                    <a:pt x="f6" y="f7"/>
                  </a:cubicBezTo>
                  <a:cubicBezTo>
                    <a:pt x="f6" y="f9"/>
                    <a:pt x="f9" y="f6"/>
                    <a:pt x="f7" y="f6"/>
                  </a:cubicBezTo>
                  <a:cubicBezTo>
                    <a:pt x="f8" y="f6"/>
                    <a:pt x="f5" y="f9"/>
                    <a:pt x="f5" y="f7"/>
                  </a:cubicBezTo>
                  <a:close/>
                </a:path>
              </a:pathLst>
            </a:custGeom>
            <a:solidFill>
              <a:srgbClr val="FFFFFF"/>
            </a:solidFill>
            <a:ln w="12701" cap="flat">
              <a:solidFill>
                <a:srgbClr val="000000"/>
              </a:solidFill>
              <a:prstDash val="solid"/>
              <a:miter/>
            </a:ln>
          </p:spPr>
          <p:txBody>
            <a:bodyPr vert="horz" wrap="square" lIns="176360" tIns="176360" rIns="176360" bIns="176360" anchor="ctr" anchorCtr="1" compatLnSpc="1">
              <a:noAutofit/>
            </a:bodyPr>
            <a:lstStyle/>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3.</a:t>
              </a:r>
            </a:p>
            <a:p>
              <a:pPr marL="0" marR="0" lvl="0" indent="0" algn="ctr" defTabSz="444498" rtl="0" fontAlgn="auto" hangingPunct="1">
                <a:lnSpc>
                  <a:spcPct val="90000"/>
                </a:lnSpc>
                <a:spcBef>
                  <a:spcPts val="0"/>
                </a:spcBef>
                <a:spcAft>
                  <a:spcPts val="40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alibri"/>
                </a:rPr>
                <a:t>Hybrid</a:t>
              </a:r>
            </a:p>
          </p:txBody>
        </p:sp>
        <p:sp>
          <p:nvSpPr>
            <p:cNvPr id="20" name="Freeform: Shape 19">
              <a:extLst>
                <a:ext uri="{FF2B5EF4-FFF2-40B4-BE49-F238E27FC236}">
                  <a16:creationId xmlns:a16="http://schemas.microsoft.com/office/drawing/2014/main" id="{E94E7AF8-1A1F-4C2D-AF95-57FC19BC08AB}"/>
                </a:ext>
              </a:extLst>
            </p:cNvPr>
            <p:cNvSpPr/>
            <p:nvPr/>
          </p:nvSpPr>
          <p:spPr>
            <a:xfrm rot="20250013">
              <a:off x="3342041" y="1600943"/>
              <a:ext cx="298414" cy="377171"/>
            </a:xfrm>
            <a:custGeom>
              <a:avLst/>
              <a:gdLst>
                <a:gd name="f0" fmla="val 10800000"/>
                <a:gd name="f1" fmla="val 5400000"/>
                <a:gd name="f2" fmla="val 180"/>
                <a:gd name="f3" fmla="val w"/>
                <a:gd name="f4" fmla="val h"/>
                <a:gd name="f5" fmla="val 0"/>
                <a:gd name="f6" fmla="val 298417"/>
                <a:gd name="f7" fmla="val 377172"/>
                <a:gd name="f8" fmla="val 75434"/>
                <a:gd name="f9" fmla="val 149209"/>
                <a:gd name="f10" fmla="val 188586"/>
                <a:gd name="f11" fmla="val 301738"/>
                <a:gd name="f12" fmla="+- 0 0 -90"/>
                <a:gd name="f13" fmla="*/ f3 1 298417"/>
                <a:gd name="f14" fmla="*/ f4 1 377172"/>
                <a:gd name="f15" fmla="val f5"/>
                <a:gd name="f16" fmla="val f6"/>
                <a:gd name="f17" fmla="val f7"/>
                <a:gd name="f18" fmla="*/ f12 f0 1"/>
                <a:gd name="f19" fmla="+- f17 0 f15"/>
                <a:gd name="f20" fmla="+- f16 0 f15"/>
                <a:gd name="f21" fmla="*/ f18 1 f2"/>
                <a:gd name="f22" fmla="*/ f20 1 298417"/>
                <a:gd name="f23" fmla="*/ f19 1 377172"/>
                <a:gd name="f24" fmla="*/ 0 f20 1"/>
                <a:gd name="f25" fmla="*/ 75434 f19 1"/>
                <a:gd name="f26" fmla="*/ 149209 f20 1"/>
                <a:gd name="f27" fmla="*/ 0 f19 1"/>
                <a:gd name="f28" fmla="*/ 298417 f20 1"/>
                <a:gd name="f29" fmla="*/ 188586 f19 1"/>
                <a:gd name="f30" fmla="*/ 377172 f19 1"/>
                <a:gd name="f31" fmla="*/ 301738 f19 1"/>
                <a:gd name="f32" fmla="+- f21 0 f1"/>
                <a:gd name="f33" fmla="*/ f24 1 298417"/>
                <a:gd name="f34" fmla="*/ f25 1 377172"/>
                <a:gd name="f35" fmla="*/ f26 1 298417"/>
                <a:gd name="f36" fmla="*/ f27 1 377172"/>
                <a:gd name="f37" fmla="*/ f28 1 298417"/>
                <a:gd name="f38" fmla="*/ f29 1 377172"/>
                <a:gd name="f39" fmla="*/ f30 1 377172"/>
                <a:gd name="f40" fmla="*/ f31 1 377172"/>
                <a:gd name="f41" fmla="*/ f15 1 f22"/>
                <a:gd name="f42" fmla="*/ f16 1 f22"/>
                <a:gd name="f43" fmla="*/ f15 1 f23"/>
                <a:gd name="f44" fmla="*/ f17 1 f23"/>
                <a:gd name="f45" fmla="*/ f33 1 f22"/>
                <a:gd name="f46" fmla="*/ f34 1 f23"/>
                <a:gd name="f47" fmla="*/ f35 1 f22"/>
                <a:gd name="f48" fmla="*/ f36 1 f23"/>
                <a:gd name="f49" fmla="*/ f37 1 f22"/>
                <a:gd name="f50" fmla="*/ f38 1 f23"/>
                <a:gd name="f51" fmla="*/ f39 1 f23"/>
                <a:gd name="f52" fmla="*/ f40 1 f23"/>
                <a:gd name="f53" fmla="*/ f41 f13 1"/>
                <a:gd name="f54" fmla="*/ f42 f13 1"/>
                <a:gd name="f55" fmla="*/ f44 f14 1"/>
                <a:gd name="f56" fmla="*/ f43 f14 1"/>
                <a:gd name="f57" fmla="*/ f45 f13 1"/>
                <a:gd name="f58" fmla="*/ f46 f14 1"/>
                <a:gd name="f59" fmla="*/ f47 f13 1"/>
                <a:gd name="f60" fmla="*/ f48 f14 1"/>
                <a:gd name="f61" fmla="*/ f49 f13 1"/>
                <a:gd name="f62" fmla="*/ f50 f14 1"/>
                <a:gd name="f63" fmla="*/ f51 f14 1"/>
                <a:gd name="f64" fmla="*/ f52 f14 1"/>
              </a:gdLst>
              <a:ahLst/>
              <a:cxnLst>
                <a:cxn ang="3cd4">
                  <a:pos x="hc" y="t"/>
                </a:cxn>
                <a:cxn ang="0">
                  <a:pos x="r" y="vc"/>
                </a:cxn>
                <a:cxn ang="cd4">
                  <a:pos x="hc" y="b"/>
                </a:cxn>
                <a:cxn ang="cd2">
                  <a:pos x="l" y="vc"/>
                </a:cxn>
                <a:cxn ang="f32">
                  <a:pos x="f57" y="f58"/>
                </a:cxn>
                <a:cxn ang="f32">
                  <a:pos x="f59" y="f58"/>
                </a:cxn>
                <a:cxn ang="f32">
                  <a:pos x="f59" y="f60"/>
                </a:cxn>
                <a:cxn ang="f32">
                  <a:pos x="f61" y="f62"/>
                </a:cxn>
                <a:cxn ang="f32">
                  <a:pos x="f59" y="f63"/>
                </a:cxn>
                <a:cxn ang="f32">
                  <a:pos x="f59" y="f64"/>
                </a:cxn>
                <a:cxn ang="f32">
                  <a:pos x="f57" y="f64"/>
                </a:cxn>
                <a:cxn ang="f32">
                  <a:pos x="f57" y="f58"/>
                </a:cxn>
              </a:cxnLst>
              <a:rect l="f53" t="f56" r="f54" b="f55"/>
              <a:pathLst>
                <a:path w="298417" h="377172">
                  <a:moveTo>
                    <a:pt x="f5" y="f8"/>
                  </a:moveTo>
                  <a:lnTo>
                    <a:pt x="f9" y="f8"/>
                  </a:lnTo>
                  <a:lnTo>
                    <a:pt x="f9" y="f5"/>
                  </a:lnTo>
                  <a:lnTo>
                    <a:pt x="f6" y="f10"/>
                  </a:lnTo>
                  <a:lnTo>
                    <a:pt x="f9" y="f7"/>
                  </a:lnTo>
                  <a:lnTo>
                    <a:pt x="f9" y="f11"/>
                  </a:lnTo>
                  <a:lnTo>
                    <a:pt x="f5" y="f11"/>
                  </a:lnTo>
                  <a:lnTo>
                    <a:pt x="f5" y="f8"/>
                  </a:lnTo>
                  <a:close/>
                </a:path>
              </a:pathLst>
            </a:custGeom>
            <a:solidFill>
              <a:srgbClr val="B0BCDE"/>
            </a:solidFill>
            <a:ln cap="flat">
              <a:noFill/>
              <a:prstDash val="solid"/>
            </a:ln>
          </p:spPr>
          <p:txBody>
            <a:bodyPr vert="horz" wrap="square" lIns="0" tIns="75438" rIns="89528" bIns="75428" anchor="ctr" anchorCtr="1" compatLnSpc="1">
              <a:noAutofit/>
            </a:bodyPr>
            <a:lstStyle/>
            <a:p>
              <a:pPr marL="0" marR="0" lvl="0" indent="0" algn="ctr" defTabSz="355601" rtl="0" fontAlgn="auto" hangingPunct="1">
                <a:lnSpc>
                  <a:spcPct val="90000"/>
                </a:lnSpc>
                <a:spcBef>
                  <a:spcPts val="0"/>
                </a:spcBef>
                <a:spcAft>
                  <a:spcPts val="300"/>
                </a:spcAft>
                <a:buNone/>
                <a:tabLst/>
                <a:defRPr sz="1800" b="0" i="0" u="none" strike="noStrike" kern="0" cap="none" spc="0" baseline="0">
                  <a:solidFill>
                    <a:srgbClr val="000000"/>
                  </a:solidFill>
                  <a:uFillTx/>
                </a:defRPr>
              </a:pPr>
              <a:endParaRPr lang="en-GB" sz="800" b="0" i="0" u="none" strike="noStrike" kern="1200" cap="none" spc="0" baseline="0">
                <a:solidFill>
                  <a:srgbClr val="FFFFFF"/>
                </a:solidFill>
                <a:uFillTx/>
                <a:latin typeface="Calibri"/>
              </a:endParaRPr>
            </a:p>
          </p:txBody>
        </p:sp>
      </p:grpSp>
      <p:sp>
        <p:nvSpPr>
          <p:cNvPr id="21" name="Oval 6">
            <a:extLst>
              <a:ext uri="{FF2B5EF4-FFF2-40B4-BE49-F238E27FC236}">
                <a16:creationId xmlns:a16="http://schemas.microsoft.com/office/drawing/2014/main" id="{9D29702B-4405-426D-81AD-731F30D64F9E}"/>
              </a:ext>
            </a:extLst>
          </p:cNvPr>
          <p:cNvSpPr/>
          <p:nvPr/>
        </p:nvSpPr>
        <p:spPr>
          <a:xfrm>
            <a:off x="3362632" y="2753368"/>
            <a:ext cx="1828800" cy="16269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FFFFF"/>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2" name="TextBox 7">
            <a:extLst>
              <a:ext uri="{FF2B5EF4-FFF2-40B4-BE49-F238E27FC236}">
                <a16:creationId xmlns:a16="http://schemas.microsoft.com/office/drawing/2014/main" id="{F9DEA7FA-2F5D-43CD-8F14-520092FC1056}"/>
              </a:ext>
            </a:extLst>
          </p:cNvPr>
          <p:cNvSpPr txBox="1"/>
          <p:nvPr/>
        </p:nvSpPr>
        <p:spPr>
          <a:xfrm>
            <a:off x="3672349" y="3126653"/>
            <a:ext cx="1238865"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STRATEGY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    CLOCK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23" name="Picture 2" descr="Cafe Revive at M&amp;S - Ocean Terminal Edinburgh - Mall">
            <a:extLst>
              <a:ext uri="{FF2B5EF4-FFF2-40B4-BE49-F238E27FC236}">
                <a16:creationId xmlns:a16="http://schemas.microsoft.com/office/drawing/2014/main" id="{C83BB097-AE89-42EA-BFD6-0852ABC66EC6}"/>
              </a:ext>
            </a:extLst>
          </p:cNvPr>
          <p:cNvPicPr>
            <a:picLocks noChangeAspect="1"/>
          </p:cNvPicPr>
          <p:nvPr/>
        </p:nvPicPr>
        <p:blipFill>
          <a:blip r:embed="rId6"/>
          <a:srcRect/>
          <a:stretch>
            <a:fillRect/>
          </a:stretch>
        </p:blipFill>
        <p:spPr>
          <a:xfrm>
            <a:off x="3738972" y="2037685"/>
            <a:ext cx="1072838" cy="684785"/>
          </a:xfrm>
          <a:prstGeom prst="rect">
            <a:avLst/>
          </a:prstGeom>
          <a:noFill/>
          <a:ln cap="flat">
            <a:noFill/>
          </a:ln>
        </p:spPr>
      </p:pic>
      <p:sp>
        <p:nvSpPr>
          <p:cNvPr id="24" name="TextBox 8">
            <a:extLst>
              <a:ext uri="{FF2B5EF4-FFF2-40B4-BE49-F238E27FC236}">
                <a16:creationId xmlns:a16="http://schemas.microsoft.com/office/drawing/2014/main" id="{9B959283-B36A-4F08-B36C-BC17440440A6}"/>
              </a:ext>
            </a:extLst>
          </p:cNvPr>
          <p:cNvSpPr txBox="1"/>
          <p:nvPr/>
        </p:nvSpPr>
        <p:spPr>
          <a:xfrm>
            <a:off x="7506931" y="2753368"/>
            <a:ext cx="4054166" cy="31393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M&amp;S logo placed on the Strategy Clock indicates its position in the market, in this case on point 4, The Differentiation Strategy. This strategy seeks to provide products which differ from those offered by other retailers. An example of this is the food “Premium Range”. This is tailored to customers needs and makes customers want to purchase these items over and over again.</a:t>
            </a:r>
          </a:p>
        </p:txBody>
      </p:sp>
      <p:pic>
        <p:nvPicPr>
          <p:cNvPr id="25" name="slide 9">
            <a:extLst>
              <a:ext uri="{FF2B5EF4-FFF2-40B4-BE49-F238E27FC236}">
                <a16:creationId xmlns:a16="http://schemas.microsoft.com/office/drawing/2014/main" id="{2BE5BCD6-F69D-4E1A-BC56-7227467C0CF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2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5E364131-EDBA-449C-8871-A1D241782B08}"/>
              </a:ext>
            </a:extLst>
          </p:cNvPr>
          <p:cNvPicPr>
            <a:picLocks noChangeAspect="1"/>
          </p:cNvPicPr>
          <p:nvPr/>
        </p:nvPicPr>
        <p:blipFill>
          <a:blip r:embed="rId4"/>
          <a:srcRect/>
          <a:stretch>
            <a:fillRect/>
          </a:stretch>
        </p:blipFill>
        <p:spPr>
          <a:xfrm>
            <a:off x="9275006" y="268312"/>
            <a:ext cx="2476496" cy="1847846"/>
          </a:xfrm>
          <a:prstGeom prst="rect">
            <a:avLst/>
          </a:prstGeom>
          <a:noFill/>
          <a:ln cap="flat">
            <a:noFill/>
          </a:ln>
        </p:spPr>
      </p:pic>
      <p:sp>
        <p:nvSpPr>
          <p:cNvPr id="3" name="TextBox 2">
            <a:extLst>
              <a:ext uri="{FF2B5EF4-FFF2-40B4-BE49-F238E27FC236}">
                <a16:creationId xmlns:a16="http://schemas.microsoft.com/office/drawing/2014/main" id="{E128BB2D-4785-4E63-8061-BB382432A8FC}"/>
              </a:ext>
            </a:extLst>
          </p:cNvPr>
          <p:cNvSpPr txBox="1"/>
          <p:nvPr/>
        </p:nvSpPr>
        <p:spPr>
          <a:xfrm>
            <a:off x="2305668" y="442450"/>
            <a:ext cx="6164820"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alibri"/>
              </a:rPr>
              <a:t>R</a:t>
            </a:r>
            <a:r>
              <a:rPr lang="en-GB" sz="2000" b="1" i="0" u="none" strike="noStrike" kern="1200" cap="none" spc="0" baseline="0">
                <a:solidFill>
                  <a:srgbClr val="000000"/>
                </a:solidFill>
                <a:uFillTx/>
                <a:latin typeface="Calibri"/>
              </a:rPr>
              <a:t>ISKS OF STRATEGIC MANAGEMENT…..</a:t>
            </a:r>
          </a:p>
        </p:txBody>
      </p:sp>
      <p:pic>
        <p:nvPicPr>
          <p:cNvPr id="4" name="Picture 2" descr="The art of predicting business risks: Why non-experts do it better | Fortune">
            <a:extLst>
              <a:ext uri="{FF2B5EF4-FFF2-40B4-BE49-F238E27FC236}">
                <a16:creationId xmlns:a16="http://schemas.microsoft.com/office/drawing/2014/main" id="{2A1902BD-C41E-4BE5-94F8-5B5C27779D47}"/>
              </a:ext>
            </a:extLst>
          </p:cNvPr>
          <p:cNvPicPr>
            <a:picLocks noChangeAspect="1"/>
          </p:cNvPicPr>
          <p:nvPr/>
        </p:nvPicPr>
        <p:blipFill>
          <a:blip r:embed="rId5"/>
          <a:srcRect/>
          <a:stretch>
            <a:fillRect/>
          </a:stretch>
        </p:blipFill>
        <p:spPr>
          <a:xfrm>
            <a:off x="1119801" y="4365519"/>
            <a:ext cx="2539581" cy="2050020"/>
          </a:xfrm>
          <a:prstGeom prst="rect">
            <a:avLst/>
          </a:prstGeom>
          <a:noFill/>
          <a:ln cap="flat">
            <a:noFill/>
          </a:ln>
        </p:spPr>
      </p:pic>
      <p:sp>
        <p:nvSpPr>
          <p:cNvPr id="5" name="TextBox 3">
            <a:extLst>
              <a:ext uri="{FF2B5EF4-FFF2-40B4-BE49-F238E27FC236}">
                <a16:creationId xmlns:a16="http://schemas.microsoft.com/office/drawing/2014/main" id="{7ACF184E-B80F-41BB-A83E-5FDE3D474D56}"/>
              </a:ext>
            </a:extLst>
          </p:cNvPr>
          <p:cNvSpPr txBox="1"/>
          <p:nvPr/>
        </p:nvSpPr>
        <p:spPr>
          <a:xfrm>
            <a:off x="1799301" y="1224116"/>
            <a:ext cx="6548283" cy="17543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Some Risks associated with Strategic Management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sng" strike="noStrike" kern="1200" cap="none" spc="0" baseline="0">
                <a:solidFill>
                  <a:srgbClr val="000000"/>
                </a:solidFill>
                <a:uFillTx/>
                <a:latin typeface="Calibri"/>
              </a:rPr>
              <a:t>Time: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Managers are taken away from their daily tasks to be part of the Strategic Management team meaning that day to day tasks may get behind schedule.</a:t>
            </a:r>
          </a:p>
        </p:txBody>
      </p:sp>
      <p:sp>
        <p:nvSpPr>
          <p:cNvPr id="6" name="TextBox 4">
            <a:extLst>
              <a:ext uri="{FF2B5EF4-FFF2-40B4-BE49-F238E27FC236}">
                <a16:creationId xmlns:a16="http://schemas.microsoft.com/office/drawing/2014/main" id="{A87BA54F-D440-4463-9236-A3140E9BA699}"/>
              </a:ext>
            </a:extLst>
          </p:cNvPr>
          <p:cNvSpPr txBox="1"/>
          <p:nvPr/>
        </p:nvSpPr>
        <p:spPr>
          <a:xfrm>
            <a:off x="4970202" y="3556394"/>
            <a:ext cx="6164820" cy="25853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Team Players: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If some of the staff are are not consulted on the choice of Strategy chosen or asked their opinions to choose one then they may not give their full potential implementing it.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alibri"/>
              </a:rPr>
              <a:t>Training: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team must have full training and the confidence to be able to anticipate and respond to staff or stakeholders who may not be happy with chosen strategy.</a:t>
            </a:r>
          </a:p>
        </p:txBody>
      </p:sp>
      <p:pic>
        <p:nvPicPr>
          <p:cNvPr id="7" name="slide 10">
            <a:extLst>
              <a:ext uri="{FF2B5EF4-FFF2-40B4-BE49-F238E27FC236}">
                <a16:creationId xmlns:a16="http://schemas.microsoft.com/office/drawing/2014/main" id="{F097B3B8-CD28-4690-8C99-D63EAFF0FED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568895B0-FED4-433B-ADED-783F028CA872}"/>
              </a:ext>
            </a:extLst>
          </p:cNvPr>
          <p:cNvPicPr>
            <a:picLocks noChangeAspect="1"/>
          </p:cNvPicPr>
          <p:nvPr/>
        </p:nvPicPr>
        <p:blipFill>
          <a:blip r:embed="rId4"/>
          <a:srcRect/>
          <a:stretch>
            <a:fillRect/>
          </a:stretch>
        </p:blipFill>
        <p:spPr>
          <a:xfrm>
            <a:off x="9373477" y="394920"/>
            <a:ext cx="2476496" cy="1847846"/>
          </a:xfrm>
          <a:prstGeom prst="rect">
            <a:avLst/>
          </a:prstGeom>
          <a:noFill/>
          <a:ln cap="flat">
            <a:noFill/>
          </a:ln>
        </p:spPr>
      </p:pic>
      <p:sp>
        <p:nvSpPr>
          <p:cNvPr id="3" name="TextBox 2">
            <a:extLst>
              <a:ext uri="{FF2B5EF4-FFF2-40B4-BE49-F238E27FC236}">
                <a16:creationId xmlns:a16="http://schemas.microsoft.com/office/drawing/2014/main" id="{EBA2847E-7302-4E4A-B44E-53996108561F}"/>
              </a:ext>
            </a:extLst>
          </p:cNvPr>
          <p:cNvSpPr txBox="1"/>
          <p:nvPr/>
        </p:nvSpPr>
        <p:spPr>
          <a:xfrm>
            <a:off x="2109017" y="663680"/>
            <a:ext cx="5796116"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RECOMMENDATIONS….</a:t>
            </a:r>
          </a:p>
        </p:txBody>
      </p:sp>
      <p:sp>
        <p:nvSpPr>
          <p:cNvPr id="4" name="TextBox 3">
            <a:extLst>
              <a:ext uri="{FF2B5EF4-FFF2-40B4-BE49-F238E27FC236}">
                <a16:creationId xmlns:a16="http://schemas.microsoft.com/office/drawing/2014/main" id="{E59FD20A-0D18-483A-A934-C5C3D0CF1979}"/>
              </a:ext>
            </a:extLst>
          </p:cNvPr>
          <p:cNvSpPr txBox="1"/>
          <p:nvPr/>
        </p:nvSpPr>
        <p:spPr>
          <a:xfrm>
            <a:off x="752167" y="1740313"/>
            <a:ext cx="8082116"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Some recommendations for the future for Marks and Spencer are: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Wave 4">
            <a:extLst>
              <a:ext uri="{FF2B5EF4-FFF2-40B4-BE49-F238E27FC236}">
                <a16:creationId xmlns:a16="http://schemas.microsoft.com/office/drawing/2014/main" id="{CC19ED29-BAAD-4B59-8E9F-472F4B4C20DF}"/>
              </a:ext>
            </a:extLst>
          </p:cNvPr>
          <p:cNvSpPr/>
          <p:nvPr/>
        </p:nvSpPr>
        <p:spPr>
          <a:xfrm>
            <a:off x="1106131" y="2949680"/>
            <a:ext cx="4527752" cy="3244647"/>
          </a:xfrm>
          <a:custGeom>
            <a:avLst>
              <a:gd name="f9" fmla="val 12500"/>
              <a:gd name="f10" fmla="val 0"/>
            </a:avLst>
            <a:gdLst>
              <a:gd name="f2" fmla="val 10800000"/>
              <a:gd name="f3" fmla="val 5400000"/>
              <a:gd name="f4" fmla="val 180"/>
              <a:gd name="f5" fmla="val w"/>
              <a:gd name="f6" fmla="val h"/>
              <a:gd name="f7" fmla="val ss"/>
              <a:gd name="f8" fmla="val 0"/>
              <a:gd name="f9" fmla="val 12500"/>
              <a:gd name="f10" fmla="val 0"/>
              <a:gd name="f11" fmla="+- 0 0 -180"/>
              <a:gd name="f12" fmla="+- 0 0 -270"/>
              <a:gd name="f13" fmla="+- 0 0 -360"/>
              <a:gd name="f14" fmla="+- 0 0 -90"/>
              <a:gd name="f15" fmla="abs f5"/>
              <a:gd name="f16" fmla="abs f6"/>
              <a:gd name="f17" fmla="abs f7"/>
              <a:gd name="f18" fmla="val f8"/>
              <a:gd name="f19" fmla="val f9"/>
              <a:gd name="f20" fmla="val f10"/>
              <a:gd name="f21" fmla="*/ f11 f2 1"/>
              <a:gd name="f22" fmla="*/ f12 f2 1"/>
              <a:gd name="f23" fmla="*/ f13 f2 1"/>
              <a:gd name="f24" fmla="*/ f14 f2 1"/>
              <a:gd name="f25" fmla="?: f15 f5 1"/>
              <a:gd name="f26" fmla="?: f16 f6 1"/>
              <a:gd name="f27" fmla="?: f17 f7 1"/>
              <a:gd name="f28" fmla="*/ f21 1 f4"/>
              <a:gd name="f29" fmla="*/ f22 1 f4"/>
              <a:gd name="f30" fmla="*/ f23 1 f4"/>
              <a:gd name="f31" fmla="*/ f24 1 f4"/>
              <a:gd name="f32" fmla="*/ f25 1 21600"/>
              <a:gd name="f33" fmla="*/ f26 1 21600"/>
              <a:gd name="f34" fmla="*/ 21600 f25 1"/>
              <a:gd name="f35" fmla="*/ 21600 f26 1"/>
              <a:gd name="f36" fmla="+- f28 0 f3"/>
              <a:gd name="f37" fmla="+- f29 0 f3"/>
              <a:gd name="f38" fmla="+- f30 0 f3"/>
              <a:gd name="f39" fmla="+- f31 0 f3"/>
              <a:gd name="f40" fmla="min f33 f32"/>
              <a:gd name="f41" fmla="*/ f34 1 f27"/>
              <a:gd name="f42" fmla="*/ f35 1 f27"/>
              <a:gd name="f43" fmla="val f41"/>
              <a:gd name="f44" fmla="val f42"/>
              <a:gd name="f45" fmla="+- f44 0 f18"/>
              <a:gd name="f46" fmla="+- f43 0 f18"/>
              <a:gd name="f47" fmla="*/ f45 1 2"/>
              <a:gd name="f48" fmla="*/ f46 1 2"/>
              <a:gd name="f49" fmla="*/ f45 f19 1"/>
              <a:gd name="f50" fmla="*/ f46 f20 1"/>
              <a:gd name="f51" fmla="+- f18 f47 0"/>
              <a:gd name="f52" fmla="+- f18 f48 0"/>
              <a:gd name="f53" fmla="*/ f49 1 100000"/>
              <a:gd name="f54" fmla="*/ f50 1 100000"/>
              <a:gd name="f55" fmla="*/ f50 1 50000"/>
              <a:gd name="f56" fmla="*/ f49 1 50000"/>
              <a:gd name="f57" fmla="*/ f53 10 1"/>
              <a:gd name="f58" fmla="+- f44 0 f53"/>
              <a:gd name="f59" fmla="abs f54"/>
              <a:gd name="f60" fmla="?: f55 0 f55"/>
              <a:gd name="f61" fmla="?: f55 f55 0"/>
              <a:gd name="f62" fmla="+- f52 f54 0"/>
              <a:gd name="f63" fmla="+- f52 0 f54"/>
              <a:gd name="f64" fmla="+- f44 0 f56"/>
              <a:gd name="f65" fmla="*/ f56 f40 1"/>
              <a:gd name="f66" fmla="*/ f53 f40 1"/>
              <a:gd name="f67" fmla="*/ f51 f40 1"/>
              <a:gd name="f68" fmla="*/ f57 1 3"/>
              <a:gd name="f69" fmla="+- f18 0 f60"/>
              <a:gd name="f70" fmla="+- f43 0 f61"/>
              <a:gd name="f71" fmla="+- f18 f61 0"/>
              <a:gd name="f72" fmla="+- f43 f60 0"/>
              <a:gd name="f73" fmla="+- f43 0 f59"/>
              <a:gd name="f74" fmla="*/ f64 f40 1"/>
              <a:gd name="f75" fmla="*/ f58 f40 1"/>
              <a:gd name="f76" fmla="*/ f63 f40 1"/>
              <a:gd name="f77" fmla="*/ f59 f40 1"/>
              <a:gd name="f78" fmla="*/ f62 f40 1"/>
              <a:gd name="f79" fmla="+- f53 0 f68"/>
              <a:gd name="f80" fmla="+- f53 f68 0"/>
              <a:gd name="f81" fmla="+- f58 0 f68"/>
              <a:gd name="f82" fmla="+- f58 f68 0"/>
              <a:gd name="f83" fmla="+- f60 f70 0"/>
              <a:gd name="f84" fmla="max f69 f71"/>
              <a:gd name="f85" fmla="min f70 f72"/>
              <a:gd name="f86" fmla="*/ f69 f40 1"/>
              <a:gd name="f87" fmla="*/ f70 f40 1"/>
              <a:gd name="f88" fmla="*/ f72 f40 1"/>
              <a:gd name="f89" fmla="*/ f71 f40 1"/>
              <a:gd name="f90" fmla="*/ f73 f40 1"/>
              <a:gd name="f91" fmla="*/ f83 1 3"/>
              <a:gd name="f92" fmla="*/ f84 f40 1"/>
              <a:gd name="f93" fmla="*/ f85 f40 1"/>
              <a:gd name="f94" fmla="*/ f79 f40 1"/>
              <a:gd name="f95" fmla="*/ f80 f40 1"/>
              <a:gd name="f96" fmla="*/ f82 f40 1"/>
              <a:gd name="f97" fmla="*/ f81 f40 1"/>
              <a:gd name="f98" fmla="+- f69 f91 0"/>
              <a:gd name="f99" fmla="+- f71 f91 0"/>
              <a:gd name="f100" fmla="+- f98 f70 0"/>
              <a:gd name="f101" fmla="+- f99 f72 0"/>
              <a:gd name="f102" fmla="*/ f98 f40 1"/>
              <a:gd name="f103" fmla="*/ f99 f40 1"/>
              <a:gd name="f104" fmla="*/ f100 1 2"/>
              <a:gd name="f105" fmla="*/ f101 1 2"/>
              <a:gd name="f106" fmla="*/ f104 f40 1"/>
              <a:gd name="f107" fmla="*/ f105 f40 1"/>
            </a:gdLst>
            <a:ahLst/>
            <a:cxnLst>
              <a:cxn ang="3cd4">
                <a:pos x="hc" y="t"/>
              </a:cxn>
              <a:cxn ang="0">
                <a:pos x="r" y="vc"/>
              </a:cxn>
              <a:cxn ang="cd4">
                <a:pos x="hc" y="b"/>
              </a:cxn>
              <a:cxn ang="cd2">
                <a:pos x="l" y="vc"/>
              </a:cxn>
              <a:cxn ang="f36">
                <a:pos x="f76" y="f66"/>
              </a:cxn>
              <a:cxn ang="f37">
                <a:pos x="f77" y="f67"/>
              </a:cxn>
              <a:cxn ang="f38">
                <a:pos x="f78" y="f75"/>
              </a:cxn>
              <a:cxn ang="f39">
                <a:pos x="f90" y="f67"/>
              </a:cxn>
            </a:cxnLst>
            <a:rect l="f92" t="f65" r="f93" b="f74"/>
            <a:pathLst>
              <a:path>
                <a:moveTo>
                  <a:pt x="f86" y="f66"/>
                </a:moveTo>
                <a:cubicBezTo>
                  <a:pt x="f102" y="f94"/>
                  <a:pt x="f106" y="f95"/>
                  <a:pt x="f87" y="f66"/>
                </a:cubicBezTo>
                <a:lnTo>
                  <a:pt x="f88" y="f75"/>
                </a:lnTo>
                <a:cubicBezTo>
                  <a:pt x="f107" y="f96"/>
                  <a:pt x="f103" y="f97"/>
                  <a:pt x="f89" y="f75"/>
                </a:cubicBezTo>
                <a:close/>
              </a:path>
            </a:pathLst>
          </a:custGeom>
          <a:solidFill>
            <a:srgbClr val="FFFFFF"/>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Wave 5">
            <a:extLst>
              <a:ext uri="{FF2B5EF4-FFF2-40B4-BE49-F238E27FC236}">
                <a16:creationId xmlns:a16="http://schemas.microsoft.com/office/drawing/2014/main" id="{4A1F7C06-C107-4562-A86D-328437A68BD8}"/>
              </a:ext>
            </a:extLst>
          </p:cNvPr>
          <p:cNvSpPr/>
          <p:nvPr/>
        </p:nvSpPr>
        <p:spPr>
          <a:xfrm>
            <a:off x="6096003" y="2949680"/>
            <a:ext cx="5098026" cy="3377382"/>
          </a:xfrm>
          <a:custGeom>
            <a:avLst>
              <a:gd name="f9" fmla="val 12500"/>
              <a:gd name="f10" fmla="val 0"/>
            </a:avLst>
            <a:gdLst>
              <a:gd name="f2" fmla="val 10800000"/>
              <a:gd name="f3" fmla="val 5400000"/>
              <a:gd name="f4" fmla="val 180"/>
              <a:gd name="f5" fmla="val w"/>
              <a:gd name="f6" fmla="val h"/>
              <a:gd name="f7" fmla="val ss"/>
              <a:gd name="f8" fmla="val 0"/>
              <a:gd name="f9" fmla="val 12500"/>
              <a:gd name="f10" fmla="val 0"/>
              <a:gd name="f11" fmla="+- 0 0 -180"/>
              <a:gd name="f12" fmla="+- 0 0 -270"/>
              <a:gd name="f13" fmla="+- 0 0 -360"/>
              <a:gd name="f14" fmla="+- 0 0 -90"/>
              <a:gd name="f15" fmla="abs f5"/>
              <a:gd name="f16" fmla="abs f6"/>
              <a:gd name="f17" fmla="abs f7"/>
              <a:gd name="f18" fmla="val f8"/>
              <a:gd name="f19" fmla="val f9"/>
              <a:gd name="f20" fmla="val f10"/>
              <a:gd name="f21" fmla="*/ f11 f2 1"/>
              <a:gd name="f22" fmla="*/ f12 f2 1"/>
              <a:gd name="f23" fmla="*/ f13 f2 1"/>
              <a:gd name="f24" fmla="*/ f14 f2 1"/>
              <a:gd name="f25" fmla="?: f15 f5 1"/>
              <a:gd name="f26" fmla="?: f16 f6 1"/>
              <a:gd name="f27" fmla="?: f17 f7 1"/>
              <a:gd name="f28" fmla="*/ f21 1 f4"/>
              <a:gd name="f29" fmla="*/ f22 1 f4"/>
              <a:gd name="f30" fmla="*/ f23 1 f4"/>
              <a:gd name="f31" fmla="*/ f24 1 f4"/>
              <a:gd name="f32" fmla="*/ f25 1 21600"/>
              <a:gd name="f33" fmla="*/ f26 1 21600"/>
              <a:gd name="f34" fmla="*/ 21600 f25 1"/>
              <a:gd name="f35" fmla="*/ 21600 f26 1"/>
              <a:gd name="f36" fmla="+- f28 0 f3"/>
              <a:gd name="f37" fmla="+- f29 0 f3"/>
              <a:gd name="f38" fmla="+- f30 0 f3"/>
              <a:gd name="f39" fmla="+- f31 0 f3"/>
              <a:gd name="f40" fmla="min f33 f32"/>
              <a:gd name="f41" fmla="*/ f34 1 f27"/>
              <a:gd name="f42" fmla="*/ f35 1 f27"/>
              <a:gd name="f43" fmla="val f41"/>
              <a:gd name="f44" fmla="val f42"/>
              <a:gd name="f45" fmla="+- f44 0 f18"/>
              <a:gd name="f46" fmla="+- f43 0 f18"/>
              <a:gd name="f47" fmla="*/ f45 1 2"/>
              <a:gd name="f48" fmla="*/ f46 1 2"/>
              <a:gd name="f49" fmla="*/ f45 f19 1"/>
              <a:gd name="f50" fmla="*/ f46 f20 1"/>
              <a:gd name="f51" fmla="+- f18 f47 0"/>
              <a:gd name="f52" fmla="+- f18 f48 0"/>
              <a:gd name="f53" fmla="*/ f49 1 100000"/>
              <a:gd name="f54" fmla="*/ f50 1 100000"/>
              <a:gd name="f55" fmla="*/ f50 1 50000"/>
              <a:gd name="f56" fmla="*/ f49 1 50000"/>
              <a:gd name="f57" fmla="*/ f53 10 1"/>
              <a:gd name="f58" fmla="+- f44 0 f53"/>
              <a:gd name="f59" fmla="abs f54"/>
              <a:gd name="f60" fmla="?: f55 0 f55"/>
              <a:gd name="f61" fmla="?: f55 f55 0"/>
              <a:gd name="f62" fmla="+- f52 f54 0"/>
              <a:gd name="f63" fmla="+- f52 0 f54"/>
              <a:gd name="f64" fmla="+- f44 0 f56"/>
              <a:gd name="f65" fmla="*/ f56 f40 1"/>
              <a:gd name="f66" fmla="*/ f53 f40 1"/>
              <a:gd name="f67" fmla="*/ f51 f40 1"/>
              <a:gd name="f68" fmla="*/ f57 1 3"/>
              <a:gd name="f69" fmla="+- f18 0 f60"/>
              <a:gd name="f70" fmla="+- f43 0 f61"/>
              <a:gd name="f71" fmla="+- f18 f61 0"/>
              <a:gd name="f72" fmla="+- f43 f60 0"/>
              <a:gd name="f73" fmla="+- f43 0 f59"/>
              <a:gd name="f74" fmla="*/ f64 f40 1"/>
              <a:gd name="f75" fmla="*/ f58 f40 1"/>
              <a:gd name="f76" fmla="*/ f63 f40 1"/>
              <a:gd name="f77" fmla="*/ f59 f40 1"/>
              <a:gd name="f78" fmla="*/ f62 f40 1"/>
              <a:gd name="f79" fmla="+- f53 0 f68"/>
              <a:gd name="f80" fmla="+- f53 f68 0"/>
              <a:gd name="f81" fmla="+- f58 0 f68"/>
              <a:gd name="f82" fmla="+- f58 f68 0"/>
              <a:gd name="f83" fmla="+- f60 f70 0"/>
              <a:gd name="f84" fmla="max f69 f71"/>
              <a:gd name="f85" fmla="min f70 f72"/>
              <a:gd name="f86" fmla="*/ f69 f40 1"/>
              <a:gd name="f87" fmla="*/ f70 f40 1"/>
              <a:gd name="f88" fmla="*/ f72 f40 1"/>
              <a:gd name="f89" fmla="*/ f71 f40 1"/>
              <a:gd name="f90" fmla="*/ f73 f40 1"/>
              <a:gd name="f91" fmla="*/ f83 1 3"/>
              <a:gd name="f92" fmla="*/ f84 f40 1"/>
              <a:gd name="f93" fmla="*/ f85 f40 1"/>
              <a:gd name="f94" fmla="*/ f79 f40 1"/>
              <a:gd name="f95" fmla="*/ f80 f40 1"/>
              <a:gd name="f96" fmla="*/ f82 f40 1"/>
              <a:gd name="f97" fmla="*/ f81 f40 1"/>
              <a:gd name="f98" fmla="+- f69 f91 0"/>
              <a:gd name="f99" fmla="+- f71 f91 0"/>
              <a:gd name="f100" fmla="+- f98 f70 0"/>
              <a:gd name="f101" fmla="+- f99 f72 0"/>
              <a:gd name="f102" fmla="*/ f98 f40 1"/>
              <a:gd name="f103" fmla="*/ f99 f40 1"/>
              <a:gd name="f104" fmla="*/ f100 1 2"/>
              <a:gd name="f105" fmla="*/ f101 1 2"/>
              <a:gd name="f106" fmla="*/ f104 f40 1"/>
              <a:gd name="f107" fmla="*/ f105 f40 1"/>
            </a:gdLst>
            <a:ahLst/>
            <a:cxnLst>
              <a:cxn ang="3cd4">
                <a:pos x="hc" y="t"/>
              </a:cxn>
              <a:cxn ang="0">
                <a:pos x="r" y="vc"/>
              </a:cxn>
              <a:cxn ang="cd4">
                <a:pos x="hc" y="b"/>
              </a:cxn>
              <a:cxn ang="cd2">
                <a:pos x="l" y="vc"/>
              </a:cxn>
              <a:cxn ang="f36">
                <a:pos x="f76" y="f66"/>
              </a:cxn>
              <a:cxn ang="f37">
                <a:pos x="f77" y="f67"/>
              </a:cxn>
              <a:cxn ang="f38">
                <a:pos x="f78" y="f75"/>
              </a:cxn>
              <a:cxn ang="f39">
                <a:pos x="f90" y="f67"/>
              </a:cxn>
            </a:cxnLst>
            <a:rect l="f92" t="f65" r="f93" b="f74"/>
            <a:pathLst>
              <a:path>
                <a:moveTo>
                  <a:pt x="f86" y="f66"/>
                </a:moveTo>
                <a:cubicBezTo>
                  <a:pt x="f102" y="f94"/>
                  <a:pt x="f106" y="f95"/>
                  <a:pt x="f87" y="f66"/>
                </a:cubicBezTo>
                <a:lnTo>
                  <a:pt x="f88" y="f75"/>
                </a:lnTo>
                <a:cubicBezTo>
                  <a:pt x="f107" y="f96"/>
                  <a:pt x="f103" y="f97"/>
                  <a:pt x="f89" y="f75"/>
                </a:cubicBezTo>
                <a:close/>
              </a:path>
            </a:pathLst>
          </a:custGeom>
          <a:solidFill>
            <a:srgbClr val="FFFFFF"/>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TextBox 6">
            <a:extLst>
              <a:ext uri="{FF2B5EF4-FFF2-40B4-BE49-F238E27FC236}">
                <a16:creationId xmlns:a16="http://schemas.microsoft.com/office/drawing/2014/main" id="{87E19B02-5C26-4682-9677-D3C2943723F7}"/>
              </a:ext>
            </a:extLst>
          </p:cNvPr>
          <p:cNvSpPr txBox="1"/>
          <p:nvPr/>
        </p:nvSpPr>
        <p:spPr>
          <a:xfrm>
            <a:off x="1342101" y="3340166"/>
            <a:ext cx="4409767" cy="25853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sng" strike="noStrike" kern="1200" cap="none" spc="0" baseline="0">
                <a:solidFill>
                  <a:srgbClr val="000000"/>
                </a:solidFill>
                <a:uFillTx/>
                <a:latin typeface="Calibri"/>
              </a:rPr>
              <a:t>Online Delivery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sng"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They would benefit a lot from this option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Especially through the Covid-19 pandemic</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As they have a lot of older customers who are maybe shielding and would love to receive their food order by delivery instead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                                  of having to shop</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                                            elsewhere.</a:t>
            </a:r>
          </a:p>
        </p:txBody>
      </p:sp>
      <p:sp>
        <p:nvSpPr>
          <p:cNvPr id="8" name="TextBox 7">
            <a:extLst>
              <a:ext uri="{FF2B5EF4-FFF2-40B4-BE49-F238E27FC236}">
                <a16:creationId xmlns:a16="http://schemas.microsoft.com/office/drawing/2014/main" id="{971BFB5B-B24D-4797-AA52-11E3264E2A00}"/>
              </a:ext>
            </a:extLst>
          </p:cNvPr>
          <p:cNvSpPr txBox="1"/>
          <p:nvPr/>
        </p:nvSpPr>
        <p:spPr>
          <a:xfrm>
            <a:off x="6213988" y="3429000"/>
            <a:ext cx="4871886" cy="203132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sng" strike="noStrike" kern="1200" cap="none" spc="0" baseline="0">
                <a:solidFill>
                  <a:srgbClr val="000000"/>
                </a:solidFill>
                <a:uFillTx/>
                <a:latin typeface="Calibri"/>
              </a:rPr>
              <a:t>Brands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sng"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In order to stay “Trendy” maybe M&amp;S could start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To develop into a department store, this would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Open up the store to a wider market and maybe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Encourage younger customers to shop for clothes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There, making it sustainable for the future. </a:t>
            </a:r>
          </a:p>
        </p:txBody>
      </p:sp>
      <p:pic>
        <p:nvPicPr>
          <p:cNvPr id="9" name="slide 11">
            <a:extLst>
              <a:ext uri="{FF2B5EF4-FFF2-40B4-BE49-F238E27FC236}">
                <a16:creationId xmlns:a16="http://schemas.microsoft.com/office/drawing/2014/main" id="{541DA59C-D59E-47E4-90CC-8A631163CAD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196" y="3124203"/>
            <a:ext cx="609603" cy="60960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stCondLst>
                    <p:cond delay="indefinite"/>
                  </p:stCondLst>
                  <p:endCondLst>
                    <p:cond evt="onNext" delay="0">
                      <p:tgtEl>
                        <p:sldTgt/>
                      </p:tgtEl>
                    </p:cond>
                    <p:cond evt="onPrev"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2" name="Picture 2" descr="Marks &amp; Spencer set to close three stores in Yorkshire | Wakefield Express">
            <a:extLst>
              <a:ext uri="{FF2B5EF4-FFF2-40B4-BE49-F238E27FC236}">
                <a16:creationId xmlns:a16="http://schemas.microsoft.com/office/drawing/2014/main" id="{BF42ED16-0610-44CC-9262-3CAC5695B4AB}"/>
              </a:ext>
            </a:extLst>
          </p:cNvPr>
          <p:cNvPicPr>
            <a:picLocks noChangeAspect="1"/>
          </p:cNvPicPr>
          <p:nvPr/>
        </p:nvPicPr>
        <p:blipFill>
          <a:blip r:embed="rId2"/>
          <a:srcRect/>
          <a:stretch>
            <a:fillRect/>
          </a:stretch>
        </p:blipFill>
        <p:spPr>
          <a:xfrm>
            <a:off x="9260933" y="437119"/>
            <a:ext cx="2476496" cy="1847846"/>
          </a:xfrm>
          <a:prstGeom prst="rect">
            <a:avLst/>
          </a:prstGeom>
          <a:noFill/>
          <a:ln cap="flat">
            <a:noFill/>
          </a:ln>
        </p:spPr>
      </p:pic>
      <p:sp>
        <p:nvSpPr>
          <p:cNvPr id="3" name="TextBox 2">
            <a:extLst>
              <a:ext uri="{FF2B5EF4-FFF2-40B4-BE49-F238E27FC236}">
                <a16:creationId xmlns:a16="http://schemas.microsoft.com/office/drawing/2014/main" id="{5EBAF245-4BFC-4798-9E4E-E7F61A70C260}"/>
              </a:ext>
            </a:extLst>
          </p:cNvPr>
          <p:cNvSpPr txBox="1"/>
          <p:nvPr/>
        </p:nvSpPr>
        <p:spPr>
          <a:xfrm>
            <a:off x="2241752" y="621782"/>
            <a:ext cx="5781367"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REFERENCES…..</a:t>
            </a:r>
          </a:p>
        </p:txBody>
      </p:sp>
      <p:sp>
        <p:nvSpPr>
          <p:cNvPr id="4" name="TextBox 5">
            <a:extLst>
              <a:ext uri="{FF2B5EF4-FFF2-40B4-BE49-F238E27FC236}">
                <a16:creationId xmlns:a16="http://schemas.microsoft.com/office/drawing/2014/main" id="{8C4443DA-98D0-408E-81AD-2FB29E135BA4}"/>
              </a:ext>
            </a:extLst>
          </p:cNvPr>
          <p:cNvSpPr txBox="1"/>
          <p:nvPr/>
        </p:nvSpPr>
        <p:spPr>
          <a:xfrm>
            <a:off x="1342101" y="1725564"/>
            <a:ext cx="9615949" cy="5383850"/>
          </a:xfrm>
          <a:prstGeom prst="rect">
            <a:avLst/>
          </a:prstGeom>
          <a:noFill/>
          <a:ln cap="flat">
            <a:noFill/>
          </a:ln>
        </p:spPr>
        <p:txBody>
          <a:bodyPr vert="horz" wrap="square" lIns="91440" tIns="45720" rIns="91440" bIns="45720" anchor="t" anchorCtr="0" compatLnSpc="1">
            <a:spAutoFit/>
          </a:bodyPr>
          <a:lstStyle/>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Behenna, G. (2020, October). </a:t>
            </a:r>
            <a:r>
              <a:rPr lang="en-US" sz="1200" b="0" i="1" u="none" strike="noStrike" kern="1200" cap="none" spc="0" baseline="0">
                <a:solidFill>
                  <a:srgbClr val="000000"/>
                </a:solidFill>
                <a:uFillTx/>
                <a:latin typeface="Times New Roman" pitchFamily="18"/>
                <a:ea typeface="Calibri" pitchFamily="34"/>
                <a:cs typeface="Times New Roman" pitchFamily="18"/>
              </a:rPr>
              <a:t>Strategies for resilience and Prosperity</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moodle.uwtst.ac.uk.</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business,strategicmanagement</a:t>
            </a:r>
            <a:r>
              <a:rPr lang="en-US" sz="1200" b="0" i="0" u="none" strike="noStrike" kern="1200" cap="none" spc="0" baseline="0">
                <a:solidFill>
                  <a:srgbClr val="000000"/>
                </a:solidFill>
                <a:uFillTx/>
                <a:latin typeface="Times New Roman" pitchFamily="18"/>
                <a:ea typeface="Calibri" pitchFamily="34"/>
                <a:cs typeface="Times New Roman" pitchFamily="18"/>
              </a:rPr>
              <a:t>. (2020, September). Retrieved from businessjargons.co.uk.</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Chandler, A. (n.d.).</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Director, M. B. (2014, June 5). </a:t>
            </a:r>
            <a:r>
              <a:rPr lang="en-US" sz="1200" b="0" i="1" u="none" strike="noStrike" kern="1200" cap="none" spc="0" baseline="0">
                <a:solidFill>
                  <a:srgbClr val="000000"/>
                </a:solidFill>
                <a:uFillTx/>
                <a:latin typeface="Times New Roman" pitchFamily="18"/>
                <a:ea typeface="Calibri" pitchFamily="34"/>
                <a:cs typeface="Times New Roman" pitchFamily="18"/>
              </a:rPr>
              <a:t>Plan-A-2020</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corporate.marksandspencer.com.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languages, O. (2020). </a:t>
            </a:r>
            <a:r>
              <a:rPr lang="en-US" sz="1200" b="0" i="1" u="none" strike="noStrike" kern="1200" cap="none" spc="0" baseline="0">
                <a:solidFill>
                  <a:srgbClr val="000000"/>
                </a:solidFill>
                <a:uFillTx/>
                <a:latin typeface="Times New Roman" pitchFamily="18"/>
                <a:ea typeface="Calibri" pitchFamily="34"/>
                <a:cs typeface="Times New Roman" pitchFamily="18"/>
              </a:rPr>
              <a:t>Resilience</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oxforddictionary.co.uk.</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M&amp;S. (2020). </a:t>
            </a:r>
            <a:r>
              <a:rPr lang="en-US" sz="1200" b="0" i="1" u="none" strike="noStrike" kern="1200" cap="none" spc="0" baseline="0">
                <a:solidFill>
                  <a:srgbClr val="000000"/>
                </a:solidFill>
                <a:uFillTx/>
                <a:latin typeface="Times New Roman" pitchFamily="18"/>
                <a:ea typeface="Calibri" pitchFamily="34"/>
                <a:cs typeface="Times New Roman" pitchFamily="18"/>
              </a:rPr>
              <a:t>corporate.marksandspencer.com/about us</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corporate.marksandspencer.com.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Mindtools. (2020). </a:t>
            </a:r>
            <a:r>
              <a:rPr lang="en-US" sz="1200" b="0" i="1" u="none" strike="noStrike" kern="1200" cap="none" spc="0" baseline="0">
                <a:solidFill>
                  <a:srgbClr val="000000"/>
                </a:solidFill>
                <a:uFillTx/>
                <a:latin typeface="Times New Roman" pitchFamily="18"/>
                <a:ea typeface="Calibri" pitchFamily="34"/>
                <a:cs typeface="Times New Roman" pitchFamily="18"/>
              </a:rPr>
              <a:t>Mintzbergs 5 P's of Strategy</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mindtools.com.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oxford dictionary&gt;Strategy</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oxforddictionary.co.uk.</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Porter, M. (1996). </a:t>
            </a:r>
            <a:r>
              <a:rPr lang="en-US" sz="1200" b="0" i="1" u="none" strike="noStrike" kern="1200" cap="none" spc="0" baseline="0">
                <a:solidFill>
                  <a:srgbClr val="000000"/>
                </a:solidFill>
                <a:uFillTx/>
                <a:latin typeface="Times New Roman" pitchFamily="18"/>
                <a:ea typeface="Calibri" pitchFamily="34"/>
                <a:cs typeface="Times New Roman" pitchFamily="18"/>
              </a:rPr>
              <a:t>What is strategy?</a:t>
            </a:r>
            <a:r>
              <a:rPr lang="en-US" sz="1200" b="0" i="0" u="none" strike="noStrike" kern="1200" cap="none" spc="0" baseline="0">
                <a:solidFill>
                  <a:srgbClr val="000000"/>
                </a:solidFill>
                <a:uFillTx/>
                <a:latin typeface="Times New Roman" pitchFamily="18"/>
                <a:ea typeface="Calibri" pitchFamily="34"/>
                <a:cs typeface="Times New Roman" pitchFamily="18"/>
              </a:rPr>
              <a:t> HBR.</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resilience</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dictionary.cambridge.org.</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Resilience</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dictionary.cambridge.org.</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Sharma, R. (2020). </a:t>
            </a:r>
            <a:r>
              <a:rPr lang="en-US" sz="1200" b="0" i="1" u="none" strike="noStrike" kern="1200" cap="none" spc="0" baseline="0">
                <a:solidFill>
                  <a:srgbClr val="000000"/>
                </a:solidFill>
                <a:uFillTx/>
                <a:latin typeface="Times New Roman" pitchFamily="18"/>
                <a:ea typeface="Calibri" pitchFamily="34"/>
                <a:cs typeface="Times New Roman" pitchFamily="18"/>
              </a:rPr>
              <a:t>brighthubpm.com</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brighthubpm.com.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Times New Roman" pitchFamily="18"/>
                <a:ea typeface="Calibri" pitchFamily="34"/>
                <a:cs typeface="Times New Roman" pitchFamily="18"/>
              </a:rPr>
              <a:t>Spencer, M. a. (2020). </a:t>
            </a:r>
            <a:r>
              <a:rPr lang="en-US" sz="1200" b="0" i="1" u="none" strike="noStrike" kern="1200" cap="none" spc="0" baseline="0">
                <a:solidFill>
                  <a:srgbClr val="000000"/>
                </a:solidFill>
                <a:uFillTx/>
                <a:latin typeface="Times New Roman" pitchFamily="18"/>
                <a:ea typeface="Calibri" pitchFamily="34"/>
                <a:cs typeface="Times New Roman" pitchFamily="18"/>
              </a:rPr>
              <a:t>strategic priorities</a:t>
            </a:r>
            <a:r>
              <a:rPr lang="en-US" sz="1200" b="0" i="0" u="none" strike="noStrike" kern="1200" cap="none" spc="0" baseline="0">
                <a:solidFill>
                  <a:srgbClr val="000000"/>
                </a:solidFill>
                <a:uFillTx/>
                <a:latin typeface="Times New Roman" pitchFamily="18"/>
                <a:ea typeface="Calibri" pitchFamily="34"/>
                <a:cs typeface="Times New Roman" pitchFamily="18"/>
              </a:rPr>
              <a:t>. Retrieved from corporate.marksandspencer.com.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stakeholderdefinition</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businessdirectory.com.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Strategic Management</a:t>
            </a:r>
            <a:r>
              <a:rPr lang="en-US" sz="1200" b="0" i="0" u="none" strike="noStrike" kern="1200" cap="none" spc="0" baseline="0">
                <a:solidFill>
                  <a:srgbClr val="000000"/>
                </a:solidFill>
                <a:uFillTx/>
                <a:latin typeface="Times New Roman" pitchFamily="18"/>
                <a:ea typeface="Calibri" pitchFamily="34"/>
                <a:cs typeface="Times New Roman" pitchFamily="18"/>
              </a:rPr>
              <a:t>. (2018). Retrieved from Introductiontomanagement.24xls.com.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strategic management</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glabalassignmenthelp.com.</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strategy.net&gt;strategy-definition</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strategy.net.</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457200" marR="0" lvl="0" indent="-4572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US" sz="1200" b="0" i="1" u="none" strike="noStrike" kern="1200" cap="none" spc="0" baseline="0">
                <a:solidFill>
                  <a:srgbClr val="000000"/>
                </a:solidFill>
                <a:uFillTx/>
                <a:latin typeface="Times New Roman" pitchFamily="18"/>
                <a:ea typeface="Calibri" pitchFamily="34"/>
                <a:cs typeface="Times New Roman" pitchFamily="18"/>
              </a:rPr>
              <a:t>Theory of Stratergy</a:t>
            </a:r>
            <a:r>
              <a:rPr lang="en-US" sz="1200" b="0" i="0" u="none" strike="noStrike" kern="1200" cap="none" spc="0" baseline="0">
                <a:solidFill>
                  <a:srgbClr val="000000"/>
                </a:solidFill>
                <a:uFillTx/>
                <a:latin typeface="Times New Roman" pitchFamily="18"/>
                <a:ea typeface="Calibri" pitchFamily="34"/>
                <a:cs typeface="Times New Roman" pitchFamily="18"/>
              </a:rPr>
              <a:t>. (2020). Retrieved from managingresearchlibrary.org.</a:t>
            </a:r>
            <a:endParaRPr lang="en-GB" sz="1200" b="0" i="0" u="none" strike="noStrike" kern="1200" cap="none" spc="0" baseline="0">
              <a:solidFill>
                <a:srgbClr val="000000"/>
              </a:solidFill>
              <a:uFillTx/>
              <a:latin typeface="Calibri" pitchFamily="34"/>
              <a:ea typeface="Calibri" pitchFamily="34"/>
              <a:cs typeface="Times New Roman" pitchFamily="18"/>
            </a:endParaRPr>
          </a:p>
        </p:txBody>
      </p:sp>
    </p:spTree>
  </p:cSld>
  <p:clrMapOvr>
    <a:masterClrMapping/>
  </p:clrMapOvr>
</p:sld>
</file>

<file path=ppt/theme/theme1.xml><?xml version="1.0" encoding="utf-8"?>
<a:theme xmlns:a="http://schemas.openxmlformats.org/drawingml/2006/main" name="Wisp">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219</TotalTime>
  <Words>2628</Words>
  <Application>Microsoft Office PowerPoint</Application>
  <PresentationFormat>Widescreen</PresentationFormat>
  <Paragraphs>216</Paragraphs>
  <Slides>12</Slides>
  <Notes>9</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Times New Roman</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Roy</dc:creator>
  <cp:lastModifiedBy>Lisa Roy</cp:lastModifiedBy>
  <cp:revision>2</cp:revision>
  <cp:lastPrinted>2020-10-25T20:37:10Z</cp:lastPrinted>
  <dcterms:created xsi:type="dcterms:W3CDTF">2020-10-19T18:22:30Z</dcterms:created>
  <dcterms:modified xsi:type="dcterms:W3CDTF">2020-10-25T23:34:11Z</dcterms:modified>
</cp:coreProperties>
</file>