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8B213-4404-6BE4-C906-CF5BED1F2C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55963E-349B-308A-0BF0-466B237B95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6E6DC6-34A7-76BB-FAE8-126C55F30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D31D5-9CB3-1639-85D4-0071694B2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79F8F-E4D2-5943-FD5F-14E53EA33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086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D0E4F-9B94-5D08-55AB-A302A78AA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3BCF6-B32C-5AB7-FE92-A35F838A2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A12AB-B45A-54D3-74D1-673A1592F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38B99-7973-E43B-E2F8-D18473B20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391C5-E890-49B3-5640-EEE93758A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23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0AF30-FC52-93A5-001C-BA1F5C708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122A4-F7C3-CBEA-22F1-21B2B2D39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07CA79-DB34-6480-639A-AD0854F6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88926-F1F5-13C1-E1D9-0A547706D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478DC1-C829-69AB-0052-5244CB7FDC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195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259FE-9AD8-2212-EF9F-74D5B1E81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83F11-493A-15DA-B334-9BA589E536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073F65-F293-DFFE-AB48-40C847F059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A2D7D8-09F8-8B1F-EF7F-3E0C2C32B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DEBDC8-C7A2-8899-F210-3F58BAEB8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2BB0DB-6F38-A514-5412-5DF7B5974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185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3301C-F0C7-A75C-0CB4-4F12D2254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4A7E13-C4AA-4021-788A-83F95AAD13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92616-B089-63AB-1A86-1F978F1AC2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1BCBA7-8EED-74CD-36C3-799605F3C0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ABA63D-43E2-17AE-405F-E402EBF697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44C5C9-53F8-F426-EB3C-31DC6FB28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4BB76C-074E-4674-81C0-FCF12C018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142C90-DAE0-4F07-EFFE-79569A7C9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31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E43AC4-65DC-5EFC-E41A-8A10B7EA8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1625C8-1DE8-7248-5724-C77E144BF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C76BA6-C0EC-E935-987F-7A5658098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1656C9-82DE-CF5D-D89A-F0F174CD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310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684665-5404-1948-0529-D80E7F3EC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4739D0-019E-D78D-37D0-1F8CA3B15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1FD2B4-22D3-E078-3515-5960C8EA5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070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DAFF5-7765-B2FD-576C-E3201685C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C34F0-DEE0-9128-6836-E1990E8159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4666C5-F351-B953-A96F-0A1084F30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99C670-5F90-DC99-338C-04B50CA29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65CC10-6BB3-4D3E-3F31-C15190BBF8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65206-7D14-546E-9136-1D9BC74F5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126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6716A-206C-2068-6F4D-2264B683A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2848B0-3769-04D3-C229-4CDC8A74CA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5AE9F4-EE3A-5BEE-AAD9-9C49C7B210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7E2F96-E039-DB8B-5CF0-08DCEF0801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780023-A12A-733A-4E9D-F5A00E0F64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52CA24-9D78-FB59-B181-4137F46E39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0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8CC60-AAC0-A9E9-E6F4-35EA882D5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2B677D-CCEA-7747-C9AD-168CD07567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E2105-2433-0128-174D-66AFD02FF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2FEF8-DA66-9383-ACDE-D3B84B533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6C2A1-F0F6-2804-ECD0-D8CE46B6E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842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159B202-4969-56E1-604D-328D563C5C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DBD57A-D189-4CBD-90E5-8C1CAF208A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84052-1CE2-13CA-9611-C7867ED9E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2C4413-D1AF-7C03-EAAE-4913F4258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6528A-AB47-AE28-FAFA-B70F2829D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01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CC2A035-53EB-3673-086C-C23EEF840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253983-4C8F-0D85-62C6-4ACA4259E0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2CD4F-8A9D-6CA8-B260-3E64796A25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13BB0B4-A2E3-47A7-83AD-24B0CD68A6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8F7D20-8E0C-937A-0B88-EAC33CFF36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BF86B-9A24-2186-B08D-851EFDB64B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237E5E-15AD-46C5-9A81-DDEBDE2DA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039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7BE7F7-9233-FDF1-D8AB-FD194F0E1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11" r="9101" b="4283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FB8198-83D5-D803-898E-8A433953D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094" y="1161288"/>
            <a:ext cx="3438144" cy="11247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800">
                <a:solidFill>
                  <a:schemeClr val="bg1"/>
                </a:solidFill>
              </a:rPr>
              <a:t>BUSINESS PLAN PRESENTATION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2B7B32-D77C-2FB4-52D7-FB1EE21C81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bg1"/>
                </a:solidFill>
              </a:rPr>
              <a:t>Student name:Cristian Ionita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bg1"/>
                </a:solidFill>
              </a:rPr>
              <a:t>Student ID number:2433196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bg1"/>
                </a:solidFill>
              </a:rPr>
              <a:t>Programme:Certificate in Higher Education Business Skills for the Workplace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bg1"/>
                </a:solidFill>
              </a:rPr>
              <a:t>Module:Enterprise and Entrepreneurship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bg1"/>
                </a:solidFill>
              </a:rPr>
              <a:t>Module code:LCLM4006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bg1"/>
                </a:solidFill>
              </a:rPr>
              <a:t>Lecturer name:Fouziya Farhee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bg1"/>
                </a:solidFill>
              </a:rPr>
              <a:t>Business name:EcoShine Car Wash</a:t>
            </a:r>
          </a:p>
        </p:txBody>
      </p:sp>
    </p:spTree>
    <p:extLst>
      <p:ext uri="{BB962C8B-B14F-4D97-AF65-F5344CB8AC3E}">
        <p14:creationId xmlns:p14="http://schemas.microsoft.com/office/powerpoint/2010/main" val="35100737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35A04CF-97D4-4FF7-B359-C546B1F6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E7243B-5109-444B-8FAF-7437C66BC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1332" cy="6858000"/>
          </a:xfrm>
          <a:custGeom>
            <a:avLst/>
            <a:gdLst>
              <a:gd name="connsiteX0" fmla="*/ 4421332 w 4421332"/>
              <a:gd name="connsiteY0" fmla="*/ 0 h 6858000"/>
              <a:gd name="connsiteX1" fmla="*/ 69075 w 4421332"/>
              <a:gd name="connsiteY1" fmla="*/ 0 h 6858000"/>
              <a:gd name="connsiteX2" fmla="*/ 35131 w 4421332"/>
              <a:gd name="connsiteY2" fmla="*/ 267128 h 6858000"/>
              <a:gd name="connsiteX3" fmla="*/ 0 w 4421332"/>
              <a:gd name="connsiteY3" fmla="*/ 962845 h 6858000"/>
              <a:gd name="connsiteX4" fmla="*/ 3276103 w 4421332"/>
              <a:gd name="connsiteY4" fmla="*/ 6782205 h 6858000"/>
              <a:gd name="connsiteX5" fmla="*/ 3407923 w 4421332"/>
              <a:gd name="connsiteY5" fmla="*/ 6858000 h 6858000"/>
              <a:gd name="connsiteX6" fmla="*/ 4421332 w 4421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21332" h="6858000">
                <a:moveTo>
                  <a:pt x="442133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442133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C5D6221-DA7B-4611-AA26-7D8E349FD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232227" cy="6858000"/>
          </a:xfrm>
          <a:custGeom>
            <a:avLst/>
            <a:gdLst>
              <a:gd name="connsiteX0" fmla="*/ 0 w 4232227"/>
              <a:gd name="connsiteY0" fmla="*/ 0 h 6858000"/>
              <a:gd name="connsiteX1" fmla="*/ 4161853 w 4232227"/>
              <a:gd name="connsiteY1" fmla="*/ 0 h 6858000"/>
              <a:gd name="connsiteX2" fmla="*/ 4197953 w 4232227"/>
              <a:gd name="connsiteY2" fmla="*/ 284091 h 6858000"/>
              <a:gd name="connsiteX3" fmla="*/ 4232227 w 4232227"/>
              <a:gd name="connsiteY3" fmla="*/ 962844 h 6858000"/>
              <a:gd name="connsiteX4" fmla="*/ 758007 w 4232227"/>
              <a:gd name="connsiteY4" fmla="*/ 6800152 h 6858000"/>
              <a:gd name="connsiteX5" fmla="*/ 645060 w 4232227"/>
              <a:gd name="connsiteY5" fmla="*/ 6858000 h 6858000"/>
              <a:gd name="connsiteX6" fmla="*/ 0 w 423222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2227" h="6858000">
                <a:moveTo>
                  <a:pt x="0" y="0"/>
                </a:moveTo>
                <a:lnTo>
                  <a:pt x="4161853" y="0"/>
                </a:lnTo>
                <a:lnTo>
                  <a:pt x="4197953" y="284091"/>
                </a:lnTo>
                <a:cubicBezTo>
                  <a:pt x="4220617" y="507260"/>
                  <a:pt x="4232227" y="733696"/>
                  <a:pt x="4232227" y="962844"/>
                </a:cubicBezTo>
                <a:cubicBezTo>
                  <a:pt x="4232227" y="3483472"/>
                  <a:pt x="2827409" y="5675986"/>
                  <a:pt x="758007" y="6800152"/>
                </a:cubicBezTo>
                <a:lnTo>
                  <a:pt x="64506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7336D8-61C3-B1B0-C18C-E6DCA41EC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412489"/>
            <a:ext cx="2871095" cy="2156621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1.Executive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E498C-B999-FE93-706D-3B6F684C34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98993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1900"/>
              <a:t>This business plan outlines the creation of an eco-friendly car wash business called </a:t>
            </a:r>
            <a:r>
              <a:rPr lang="en-GB" sz="1900" b="1"/>
              <a:t>EcoShine Car Wash</a:t>
            </a:r>
            <a:r>
              <a:rPr lang="en-GB" sz="1900"/>
              <a:t>. The business will provide high-quality car cleaning services using environmentally friendly products and water-saving techniques. The target market includes car owners, taxi drivers, and small business fleets in the local area.</a:t>
            </a:r>
          </a:p>
          <a:p>
            <a:endParaRPr lang="en-GB" sz="19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76C61C-0BD3-6D59-53EE-C11D996F3B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2926080" cy="4363844"/>
          </a:xfrm>
        </p:spPr>
        <p:txBody>
          <a:bodyPr>
            <a:normAutofit/>
          </a:bodyPr>
          <a:lstStyle/>
          <a:p>
            <a:r>
              <a:rPr lang="en-GB" sz="2000"/>
              <a:t>EcoShine Car Wash will operate from a fixed location and may later expand to include mobile services. The goal of the business is to become a trusted local brand and achieve steady growth within the first three years.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8346923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C46AD-1BCA-E44B-AA17-D58F17B62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70114"/>
            <a:ext cx="5018314" cy="685800"/>
          </a:xfrm>
        </p:spPr>
        <p:txBody>
          <a:bodyPr>
            <a:normAutofit fontScale="90000"/>
          </a:bodyPr>
          <a:lstStyle/>
          <a:p>
            <a:r>
              <a:rPr lang="en-GB" dirty="0"/>
              <a:t>2. Business Description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3F13FA-33B3-F13A-CEAD-B5623C814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16429"/>
            <a:ext cx="11353800" cy="5360534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EcoShine</a:t>
            </a:r>
            <a:r>
              <a:rPr lang="en-GB" dirty="0"/>
              <a:t> Car Wash is a small service-based business that focuses on professional car cleaning. The business will offer several services including: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5CE6036-30EA-0D7E-8684-F67CEBC56524}"/>
              </a:ext>
            </a:extLst>
          </p:cNvPr>
          <p:cNvSpPr/>
          <p:nvPr/>
        </p:nvSpPr>
        <p:spPr>
          <a:xfrm>
            <a:off x="185057" y="2264229"/>
            <a:ext cx="4789714" cy="9797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Exterior car wash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4958DDF6-CF78-2AA9-E03E-8E8A5C80B700}"/>
              </a:ext>
            </a:extLst>
          </p:cNvPr>
          <p:cNvSpPr/>
          <p:nvPr/>
        </p:nvSpPr>
        <p:spPr>
          <a:xfrm>
            <a:off x="185057" y="3429000"/>
            <a:ext cx="4789714" cy="9797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Interior cleaning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63F4FC1-4B73-3D9A-7A2C-96E640E74A28}"/>
              </a:ext>
            </a:extLst>
          </p:cNvPr>
          <p:cNvSpPr/>
          <p:nvPr/>
        </p:nvSpPr>
        <p:spPr>
          <a:xfrm>
            <a:off x="185057" y="4691743"/>
            <a:ext cx="4789714" cy="9797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Full detailing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28FAFEF-1CF1-87C8-BB1D-FFA2EAAB6848}"/>
              </a:ext>
            </a:extLst>
          </p:cNvPr>
          <p:cNvSpPr/>
          <p:nvPr/>
        </p:nvSpPr>
        <p:spPr>
          <a:xfrm>
            <a:off x="185057" y="5878286"/>
            <a:ext cx="4789714" cy="9797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Wax and polish services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3655548-A8ED-02FE-C56B-29FA1CEA10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9828" y="1850572"/>
            <a:ext cx="6947551" cy="500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234414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18C4E-B516-08C0-13FF-1C46E5A3A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3. Market Analysis</a:t>
            </a:r>
            <a:br>
              <a:rPr lang="en-GB" sz="4000">
                <a:solidFill>
                  <a:srgbClr val="FFFFFF"/>
                </a:solidFill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53012-E24F-09D8-1D2A-F865E9EAB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1" y="10138"/>
            <a:ext cx="7959218" cy="68580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dirty="0"/>
              <a:t>The car wash industry continues to grow as more people prefer professional cleaning services instead of washing their cars at home.</a:t>
            </a:r>
          </a:p>
          <a:p>
            <a:r>
              <a:rPr lang="en-GB" sz="1800" b="1" dirty="0"/>
              <a:t>Target Market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 main customers will include:</a:t>
            </a:r>
          </a:p>
          <a:p>
            <a:pPr marL="0" lvl="0" indent="0">
              <a:buNone/>
            </a:pPr>
            <a:r>
              <a:rPr lang="en-GB" sz="1800" dirty="0"/>
              <a:t>Local car owners</a:t>
            </a:r>
          </a:p>
          <a:p>
            <a:pPr marL="0" lvl="0" indent="0">
              <a:buNone/>
            </a:pPr>
            <a:r>
              <a:rPr lang="en-GB" sz="1800" dirty="0"/>
              <a:t>Taxi and Uber drivers</a:t>
            </a:r>
          </a:p>
          <a:p>
            <a:pPr marL="0" lvl="0" indent="0">
              <a:buNone/>
            </a:pPr>
            <a:r>
              <a:rPr lang="en-GB" sz="1800" dirty="0"/>
              <a:t>Small business vehicle fleets</a:t>
            </a:r>
          </a:p>
          <a:p>
            <a:pPr marL="0" lvl="0" indent="0">
              <a:buNone/>
            </a:pPr>
            <a:r>
              <a:rPr lang="en-GB" sz="1800" dirty="0"/>
              <a:t>Busy professionals who prefer convenient services</a:t>
            </a:r>
          </a:p>
          <a:p>
            <a:r>
              <a:rPr lang="en-GB" sz="1800" b="1" dirty="0"/>
              <a:t>Market Demand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Many people do not have time to wash their cars regularly, creating a strong demand for convenient and reliable car wash services.</a:t>
            </a:r>
          </a:p>
          <a:p>
            <a:r>
              <a:rPr lang="en-GB" sz="1800" b="1" dirty="0"/>
              <a:t>Competitors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There are other car wash businesses in the area, but </a:t>
            </a:r>
            <a:r>
              <a:rPr lang="en-GB" sz="1800" dirty="0" err="1"/>
              <a:t>EcoShine</a:t>
            </a:r>
            <a:r>
              <a:rPr lang="en-GB" sz="1800" dirty="0"/>
              <a:t> Car Wash will compete by offering:</a:t>
            </a:r>
          </a:p>
          <a:p>
            <a:pPr marL="0" lvl="0" indent="0">
              <a:buNone/>
            </a:pPr>
            <a:r>
              <a:rPr lang="en-GB" sz="1800" dirty="0"/>
              <a:t>Eco-friendly products</a:t>
            </a:r>
          </a:p>
          <a:p>
            <a:pPr marL="0" lvl="0" indent="0">
              <a:buNone/>
            </a:pPr>
            <a:r>
              <a:rPr lang="en-GB" sz="1800" dirty="0"/>
              <a:t>Competitive prices</a:t>
            </a:r>
          </a:p>
          <a:p>
            <a:pPr marL="0" lvl="0" indent="0">
              <a:buNone/>
            </a:pPr>
            <a:r>
              <a:rPr lang="en-GB" sz="1800" dirty="0"/>
              <a:t>High-quality service</a:t>
            </a:r>
          </a:p>
          <a:p>
            <a:pPr marL="0" lvl="0" indent="0">
              <a:buNone/>
            </a:pPr>
            <a:r>
              <a:rPr lang="en-GB" sz="1800" dirty="0"/>
              <a:t>Friendly customer experience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21855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CD4DF-1C0D-F976-D91A-ADE97E668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4.The market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2DCDF-04ED-4D08-FAE4-6024946E2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857" y="1974717"/>
            <a:ext cx="5544015" cy="470486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The business will use several marketing methods to attract customers.</a:t>
            </a:r>
          </a:p>
          <a:p>
            <a:pPr marL="0" indent="0">
              <a:buNone/>
            </a:pPr>
            <a:r>
              <a:rPr lang="en-GB" sz="2000" b="1" dirty="0"/>
              <a:t>Pricing Strategy</a:t>
            </a:r>
          </a:p>
          <a:p>
            <a:pPr marL="0" indent="0">
              <a:buNone/>
            </a:pPr>
            <a:endParaRPr lang="en-GB" sz="1400" b="1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2000" dirty="0"/>
              <a:t>  Affordable and competitive prices will be offered. Example:</a:t>
            </a:r>
          </a:p>
          <a:p>
            <a:pPr marL="0" lvl="0" indent="0">
              <a:buNone/>
            </a:pPr>
            <a:r>
              <a:rPr lang="en-GB" sz="2000" dirty="0"/>
              <a:t>  Basic Wash: £8</a:t>
            </a:r>
          </a:p>
          <a:p>
            <a:pPr marL="0" lvl="0" indent="0">
              <a:buNone/>
            </a:pPr>
            <a:r>
              <a:rPr lang="en-GB" sz="2000" dirty="0"/>
              <a:t>  Interior Clean: £12</a:t>
            </a:r>
          </a:p>
          <a:p>
            <a:pPr marL="0" lvl="0" indent="0">
              <a:buNone/>
            </a:pPr>
            <a:r>
              <a:rPr lang="en-GB" sz="2000" dirty="0"/>
              <a:t>  Full Service: £20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A88BFD05-5BC5-3EDC-6C1B-4905F55D2A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03" r="21080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5480E7DD-8C8B-81AE-EDD3-AD507C8B5286}"/>
              </a:ext>
            </a:extLst>
          </p:cNvPr>
          <p:cNvSpPr/>
          <p:nvPr/>
        </p:nvSpPr>
        <p:spPr>
          <a:xfrm>
            <a:off x="862969" y="3429000"/>
            <a:ext cx="475178" cy="70252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5992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D8C19-D3A2-FBAF-4548-B9CD6C4FD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5.Operation plan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88AA4-4A01-C019-DB08-ECFD7E52D6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 err="1"/>
              <a:t>EcoShine</a:t>
            </a:r>
            <a:r>
              <a:rPr lang="en-GB" sz="2200" dirty="0"/>
              <a:t> Car Wash will operate six days per week. The business will initially start with a small team of two employees.</a:t>
            </a:r>
          </a:p>
          <a:p>
            <a:r>
              <a:rPr lang="en-GB" sz="2200" b="1" dirty="0"/>
              <a:t>Equipment Needed</a:t>
            </a:r>
            <a:endParaRPr lang="en-GB" sz="2200" dirty="0"/>
          </a:p>
          <a:p>
            <a:pPr marL="0" lvl="0" indent="0">
              <a:buNone/>
            </a:pPr>
            <a:r>
              <a:rPr lang="en-GB" sz="2200" dirty="0"/>
              <a:t>Pressure washers</a:t>
            </a:r>
          </a:p>
          <a:p>
            <a:pPr marL="0" lvl="0" indent="0">
              <a:buNone/>
            </a:pPr>
            <a:r>
              <a:rPr lang="en-GB" sz="2200" dirty="0"/>
              <a:t>Water tanks</a:t>
            </a:r>
          </a:p>
          <a:p>
            <a:pPr marL="0" lvl="0" indent="0">
              <a:buNone/>
            </a:pPr>
            <a:r>
              <a:rPr lang="en-GB" sz="2200" dirty="0"/>
              <a:t>Cleaning chemicals</a:t>
            </a:r>
          </a:p>
          <a:p>
            <a:pPr marL="0" lvl="0" indent="0">
              <a:buNone/>
            </a:pPr>
            <a:r>
              <a:rPr lang="en-GB" sz="2200" dirty="0"/>
              <a:t>Vacuum cleaners</a:t>
            </a:r>
          </a:p>
          <a:p>
            <a:pPr marL="0" lvl="0" indent="0">
              <a:buNone/>
            </a:pPr>
            <a:r>
              <a:rPr lang="en-GB" sz="2200" dirty="0"/>
              <a:t>Microfiber cloths</a:t>
            </a:r>
          </a:p>
          <a:p>
            <a:r>
              <a:rPr lang="en-GB" sz="2200" b="1" dirty="0"/>
              <a:t>Daily Operations</a:t>
            </a:r>
            <a:endParaRPr lang="en-GB" sz="2200" dirty="0"/>
          </a:p>
          <a:p>
            <a:pPr marL="0" indent="0">
              <a:buNone/>
            </a:pPr>
            <a:r>
              <a:rPr lang="en-GB" sz="2200" dirty="0"/>
              <a:t>Customers will arrive at the location and choose a service package. The team will clean the vehicle efficiently while maintaining high service standards.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470713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846ED0-5DFB-3EF8-8A46-01BEB0AE3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84" r="640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BF99B6-D104-A074-89B2-5FDC81362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0793" y="31352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6.Promote the business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39BF-5D66-5915-C107-857BA232D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444" y="1661532"/>
            <a:ext cx="4500556" cy="47950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/>
              <a:t>The business will promote services through</a:t>
            </a:r>
            <a:r>
              <a:rPr lang="en-GB" sz="2400" dirty="0"/>
              <a:t>:</a:t>
            </a:r>
          </a:p>
          <a:p>
            <a:pPr lvl="0"/>
            <a:r>
              <a:rPr lang="en-GB" sz="2400" dirty="0"/>
              <a:t>Social media marketing</a:t>
            </a:r>
          </a:p>
          <a:p>
            <a:pPr lvl="0"/>
            <a:r>
              <a:rPr lang="en-GB" sz="2400" dirty="0"/>
              <a:t>Local flyers and posters</a:t>
            </a:r>
          </a:p>
          <a:p>
            <a:pPr lvl="0"/>
            <a:r>
              <a:rPr lang="en-GB" sz="2400" dirty="0"/>
              <a:t>Discounts for first-time customers</a:t>
            </a:r>
          </a:p>
          <a:p>
            <a:pPr lvl="0"/>
            <a:r>
              <a:rPr lang="en-GB" sz="2400" dirty="0"/>
              <a:t>Loyalty cards for regular customers</a:t>
            </a:r>
          </a:p>
          <a:p>
            <a:pPr marL="0" indent="0">
              <a:buNone/>
            </a:pPr>
            <a:r>
              <a:rPr lang="en-GB" sz="2400" b="1" dirty="0"/>
              <a:t>Location:</a:t>
            </a:r>
          </a:p>
          <a:p>
            <a:pPr lvl="0"/>
            <a:r>
              <a:rPr lang="en-GB" sz="2400" dirty="0"/>
              <a:t>The car wash will be located in a busy area with high traffic, such as near shopping centres or petrol stations.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529903671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2A770-5E6C-73AC-01E9-9C19DB240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7.Financial plan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B0CB9B8-E4DB-76E2-1A71-B7F9AB61CA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4595657"/>
              </p:ext>
            </p:extLst>
          </p:nvPr>
        </p:nvGraphicFramePr>
        <p:xfrm>
          <a:off x="0" y="1719943"/>
          <a:ext cx="12192000" cy="51380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036582">
                  <a:extLst>
                    <a:ext uri="{9D8B030D-6E8A-4147-A177-3AD203B41FA5}">
                      <a16:colId xmlns:a16="http://schemas.microsoft.com/office/drawing/2014/main" val="3366743220"/>
                    </a:ext>
                  </a:extLst>
                </a:gridCol>
                <a:gridCol w="3155418">
                  <a:extLst>
                    <a:ext uri="{9D8B030D-6E8A-4147-A177-3AD203B41FA5}">
                      <a16:colId xmlns:a16="http://schemas.microsoft.com/office/drawing/2014/main" val="3167584167"/>
                    </a:ext>
                  </a:extLst>
                </a:gridCol>
              </a:tblGrid>
              <a:tr h="1027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Item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Cost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extLst>
                  <a:ext uri="{0D108BD9-81ED-4DB2-BD59-A6C34878D82A}">
                    <a16:rowId xmlns:a16="http://schemas.microsoft.com/office/drawing/2014/main" val="1819571616"/>
                  </a:ext>
                </a:extLst>
              </a:tr>
              <a:tr h="1027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Equipment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£3,000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extLst>
                  <a:ext uri="{0D108BD9-81ED-4DB2-BD59-A6C34878D82A}">
                    <a16:rowId xmlns:a16="http://schemas.microsoft.com/office/drawing/2014/main" val="2721613936"/>
                  </a:ext>
                </a:extLst>
              </a:tr>
              <a:tr h="1027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Cleaning Products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£500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extLst>
                  <a:ext uri="{0D108BD9-81ED-4DB2-BD59-A6C34878D82A}">
                    <a16:rowId xmlns:a16="http://schemas.microsoft.com/office/drawing/2014/main" val="3832578945"/>
                  </a:ext>
                </a:extLst>
              </a:tr>
              <a:tr h="1027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Business Registration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£200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extLst>
                  <a:ext uri="{0D108BD9-81ED-4DB2-BD59-A6C34878D82A}">
                    <a16:rowId xmlns:a16="http://schemas.microsoft.com/office/drawing/2014/main" val="2366558348"/>
                  </a:ext>
                </a:extLst>
              </a:tr>
              <a:tr h="10276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>
                          <a:effectLst/>
                        </a:rPr>
                        <a:t>Marketing</a:t>
                      </a:r>
                      <a:endParaRPr lang="en-GB" sz="33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3300" kern="100" dirty="0">
                          <a:effectLst/>
                        </a:rPr>
                        <a:t>£300</a:t>
                      </a:r>
                      <a:endParaRPr lang="en-GB" sz="33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26194" marR="26194" marT="26194" marB="26194" anchor="ctr"/>
                </a:tc>
                <a:extLst>
                  <a:ext uri="{0D108BD9-81ED-4DB2-BD59-A6C34878D82A}">
                    <a16:rowId xmlns:a16="http://schemas.microsoft.com/office/drawing/2014/main" val="37996843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56425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AD711-67DF-2428-7E93-89F1ECB50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8.Expected revenue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6B1A9592-BF91-F738-6136-F2E41E24A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/>
              <a:t>The business washes </a:t>
            </a:r>
            <a:r>
              <a:rPr lang="en-GB" b="1"/>
              <a:t>20 cars per day</a:t>
            </a:r>
            <a:r>
              <a:rPr lang="en-GB"/>
              <a:t> with an average price of </a:t>
            </a:r>
            <a:r>
              <a:rPr lang="en-GB" b="1"/>
              <a:t>£10</a:t>
            </a:r>
            <a:r>
              <a:rPr lang="en-GB"/>
              <a:t>, daily revenue could reach </a:t>
            </a:r>
            <a:r>
              <a:rPr lang="en-GB" b="1"/>
              <a:t>£200</a:t>
            </a:r>
            <a:r>
              <a:rPr lang="en-GB"/>
              <a:t>.</a:t>
            </a:r>
          </a:p>
          <a:p>
            <a:r>
              <a:rPr lang="en-GB"/>
              <a:t>Monthly revenue estimate:</a:t>
            </a:r>
            <a:br>
              <a:rPr lang="en-GB"/>
            </a:br>
            <a:r>
              <a:rPr lang="en-GB"/>
              <a:t>£200 × 26 working days = </a:t>
            </a:r>
            <a:r>
              <a:rPr lang="en-GB" b="1"/>
              <a:t>£5,200</a:t>
            </a:r>
            <a:endParaRPr lang="en-GB"/>
          </a:p>
          <a:p>
            <a:r>
              <a:rPr lang="en-GB"/>
              <a:t>This shows that the business has the potential to be profitable after covering operating </a:t>
            </a:r>
          </a:p>
        </p:txBody>
      </p:sp>
    </p:spTree>
    <p:extLst>
      <p:ext uri="{BB962C8B-B14F-4D97-AF65-F5344CB8AC3E}">
        <p14:creationId xmlns:p14="http://schemas.microsoft.com/office/powerpoint/2010/main" val="2153240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21FE82-58CA-B62D-755C-36C062914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423" y="1978322"/>
            <a:ext cx="3951514" cy="252605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9.Conclusion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53469-4A35-33E6-9AFE-2082B84E4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2" y="2961349"/>
            <a:ext cx="4480898" cy="326909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err="1"/>
              <a:t>EcoShine</a:t>
            </a:r>
            <a:r>
              <a:rPr lang="en-GB" sz="2000" dirty="0"/>
              <a:t> Car Wash is a promising business opportunity that meets the needs of busy car owners while supporting environmental sustainability.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With strong marketing strategies, competitive pricing, and high-quality services, the business has the potential to attract a loyal customer base and achieve long-term success</a:t>
            </a:r>
            <a:r>
              <a:rPr lang="en-GB" sz="1900" dirty="0"/>
              <a:t>.</a:t>
            </a:r>
          </a:p>
          <a:p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23AB16-B22B-AC0B-70DE-040802AD35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51" r="22142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22060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1E096-40CD-777F-B7CE-33A741DFC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" y="147411"/>
            <a:ext cx="3701143" cy="788761"/>
          </a:xfrm>
        </p:spPr>
        <p:txBody>
          <a:bodyPr>
            <a:normAutofit/>
          </a:bodyPr>
          <a:lstStyle/>
          <a:p>
            <a:r>
              <a:rPr lang="en-GB" dirty="0"/>
              <a:t>Reference lists: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6B826-3E3E-3749-F06A-33AC14AD04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" y="1099458"/>
            <a:ext cx="11386457" cy="56111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careers.google.com. (n.d.). </a:t>
            </a:r>
            <a:r>
              <a:rPr lang="en-GB" i="1" dirty="0"/>
              <a:t>Students - Google Careers</a:t>
            </a:r>
            <a:r>
              <a:rPr lang="en-GB" dirty="0"/>
              <a:t>. [online] Available at: https://www.google.com/about/careers/applications/students/.</a:t>
            </a:r>
          </a:p>
          <a:p>
            <a:r>
              <a:rPr lang="en-GB" dirty="0"/>
              <a:t>CPD Online College. (n.d.). </a:t>
            </a:r>
            <a:r>
              <a:rPr lang="en-GB" i="1" dirty="0"/>
              <a:t>Setting up a Car Wash Business</a:t>
            </a:r>
            <a:r>
              <a:rPr lang="en-GB" dirty="0"/>
              <a:t>. [online] Available at: https://cpdonline.co.uk/business-guides/setting-up-a-car-wash-business/.</a:t>
            </a:r>
          </a:p>
          <a:p>
            <a:r>
              <a:rPr lang="en-GB" dirty="0"/>
              <a:t>‌Blake, T. (2026). </a:t>
            </a:r>
            <a:r>
              <a:rPr lang="en-GB" i="1" dirty="0"/>
              <a:t>How to Start a Hand Car Wash Business in the UK [Full Guide]</a:t>
            </a:r>
            <a:r>
              <a:rPr lang="en-GB" dirty="0"/>
              <a:t>. [online] ANNA Money. Available at: https://anna.money/blog/guides/how-to-start-a-hand-car-wash-business-in-uk/.</a:t>
            </a:r>
          </a:p>
          <a:p>
            <a:r>
              <a:rPr lang="en-GB" dirty="0"/>
              <a:t>‌KKE Wash Systems (2026). </a:t>
            </a:r>
            <a:r>
              <a:rPr lang="en-GB" i="1" dirty="0"/>
              <a:t>Car Wash Profitable Ideas</a:t>
            </a:r>
            <a:r>
              <a:rPr lang="en-GB" dirty="0"/>
              <a:t>. [online] Kkewash.com. Available at: https://kkewash.com/en-gb/car-wash-profitable-ideas/ [Accessed 15 Mar. 2026].</a:t>
            </a:r>
          </a:p>
          <a:p>
            <a:r>
              <a:rPr lang="en-GB" dirty="0"/>
              <a:t>‌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4860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735</Words>
  <Application>Microsoft Office PowerPoint</Application>
  <PresentationFormat>Widescreen</PresentationFormat>
  <Paragraphs>88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Office Theme</vt:lpstr>
      <vt:lpstr>BUSINESS PLAN PRESENTATION</vt:lpstr>
      <vt:lpstr>1.Executive summary</vt:lpstr>
      <vt:lpstr>2. Business Description </vt:lpstr>
      <vt:lpstr>3. Market Analysis </vt:lpstr>
      <vt:lpstr>4.The market strategy</vt:lpstr>
      <vt:lpstr>5.Operation plan</vt:lpstr>
      <vt:lpstr>6.Promote the business</vt:lpstr>
      <vt:lpstr>7.Financial plan</vt:lpstr>
      <vt:lpstr>8.Expected revenue</vt:lpstr>
      <vt:lpstr>9.Conclusion</vt:lpstr>
      <vt:lpstr>Reference lists: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Cristian Ionita (2433196)</dc:creator>
  <cp:lastModifiedBy>Cristian Ionita (2433196)</cp:lastModifiedBy>
  <cp:revision>1</cp:revision>
  <dcterms:created xsi:type="dcterms:W3CDTF">2026-03-15T16:48:17Z</dcterms:created>
  <dcterms:modified xsi:type="dcterms:W3CDTF">2026-03-15T17:35:37Z</dcterms:modified>
</cp:coreProperties>
</file>