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41"/>
  </p:notesMasterIdLst>
  <p:sldIdLst>
    <p:sldId id="256" r:id="rId2"/>
    <p:sldId id="282" r:id="rId3"/>
    <p:sldId id="281" r:id="rId4"/>
    <p:sldId id="321" r:id="rId5"/>
    <p:sldId id="311" r:id="rId6"/>
    <p:sldId id="289" r:id="rId7"/>
    <p:sldId id="308" r:id="rId8"/>
    <p:sldId id="322" r:id="rId9"/>
    <p:sldId id="328" r:id="rId10"/>
    <p:sldId id="309" r:id="rId11"/>
    <p:sldId id="313" r:id="rId12"/>
    <p:sldId id="310" r:id="rId13"/>
    <p:sldId id="323" r:id="rId14"/>
    <p:sldId id="324" r:id="rId15"/>
    <p:sldId id="305" r:id="rId16"/>
    <p:sldId id="325" r:id="rId17"/>
    <p:sldId id="312" r:id="rId18"/>
    <p:sldId id="315" r:id="rId19"/>
    <p:sldId id="316" r:id="rId20"/>
    <p:sldId id="317" r:id="rId21"/>
    <p:sldId id="326" r:id="rId22"/>
    <p:sldId id="314" r:id="rId23"/>
    <p:sldId id="319" r:id="rId24"/>
    <p:sldId id="327" r:id="rId25"/>
    <p:sldId id="329" r:id="rId26"/>
    <p:sldId id="290" r:id="rId27"/>
    <p:sldId id="318" r:id="rId28"/>
    <p:sldId id="286" r:id="rId29"/>
    <p:sldId id="330" r:id="rId30"/>
    <p:sldId id="331" r:id="rId31"/>
    <p:sldId id="332" r:id="rId32"/>
    <p:sldId id="288" r:id="rId33"/>
    <p:sldId id="336" r:id="rId34"/>
    <p:sldId id="335" r:id="rId35"/>
    <p:sldId id="337" r:id="rId36"/>
    <p:sldId id="339" r:id="rId37"/>
    <p:sldId id="334" r:id="rId38"/>
    <p:sldId id="333" r:id="rId39"/>
    <p:sldId id="304"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 d="1"/>
        <a:sy n="1" d="1"/>
      </p:scale>
      <p:origin x="0" y="0"/>
    </p:cViewPr>
  </p:notesTextViewPr>
  <p:sorterViewPr>
    <p:cViewPr>
      <p:scale>
        <a:sx n="100" d="100"/>
        <a:sy n="100" d="100"/>
      </p:scale>
      <p:origin x="0" y="-1157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55103-8913-4D1B-AF68-826B70894147}" type="datetimeFigureOut">
              <a:rPr lang="en-GB" smtClean="0"/>
              <a:t>26/01/2020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5AA06C-1A24-435D-BCD1-68BAC6623957}" type="slidenum">
              <a:rPr lang="en-GB" smtClean="0"/>
              <a:t>‹#›</a:t>
            </a:fld>
            <a:endParaRPr lang="en-GB"/>
          </a:p>
        </p:txBody>
      </p:sp>
    </p:spTree>
    <p:extLst>
      <p:ext uri="{BB962C8B-B14F-4D97-AF65-F5344CB8AC3E}">
        <p14:creationId xmlns:p14="http://schemas.microsoft.com/office/powerpoint/2010/main" val="463233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672065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064043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320697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63B74-BD8B-41D5-AFE7-86BFE5A09A49}"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87056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63B74-BD8B-41D5-AFE7-86BFE5A09A49}" type="datetimeFigureOut">
              <a:rPr lang="en-GB" smtClean="0"/>
              <a:t>26/01/2020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163336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63B74-BD8B-41D5-AFE7-86BFE5A09A49}" type="datetimeFigureOut">
              <a:rPr lang="en-GB" smtClean="0"/>
              <a:t>26/01/2020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327045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63B74-BD8B-41D5-AFE7-86BFE5A09A49}" type="datetimeFigureOut">
              <a:rPr lang="en-GB" smtClean="0"/>
              <a:t>26/01/2020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946179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017871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26/01/2020</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781581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1163B74-BD8B-41D5-AFE7-86BFE5A09A49}" type="datetimeFigureOut">
              <a:rPr lang="en-GB" smtClean="0"/>
              <a:t>26/01/2020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4162455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909617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87427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958294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17505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853548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670009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2455476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163B74-BD8B-41D5-AFE7-86BFE5A09A49}"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9777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1163B74-BD8B-41D5-AFE7-86BFE5A09A49}" type="datetimeFigureOut">
              <a:rPr lang="en-GB" smtClean="0"/>
              <a:t>26/01/2020</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6CCC5A24-4047-4A74-8516-AE4616008FAA}" type="slidenum">
              <a:rPr lang="en-GB" smtClean="0"/>
              <a:t>‹#›</a:t>
            </a:fld>
            <a:endParaRPr lang="en-GB"/>
          </a:p>
        </p:txBody>
      </p:sp>
    </p:spTree>
    <p:extLst>
      <p:ext uri="{BB962C8B-B14F-4D97-AF65-F5344CB8AC3E}">
        <p14:creationId xmlns:p14="http://schemas.microsoft.com/office/powerpoint/2010/main" val="3685180244"/>
      </p:ext>
    </p:extLst>
  </p:cSld>
  <p:clrMap bg1="dk1" tx1="lt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hse.gov.uk/construction/cdm/2015/index.htm"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afework.nsw.gov.au/__data/assets/pdf_file/0007/547639/interactive-diagram-construction.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collinsdictionary.com/dictionary/english/hazard" TargetMode="External"/><Relationship Id="rId2" Type="http://schemas.openxmlformats.org/officeDocument/2006/relationships/hyperlink" Target="https://www.citb.co.uk/about-citb/partnerships-and-initiatives/construction-design-and-management-cdm-regulations/cdm-regulations/"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700809"/>
            <a:ext cx="7469535" cy="1944216"/>
          </a:xfrm>
        </p:spPr>
        <p:txBody>
          <a:bodyPr>
            <a:normAutofit fontScale="90000"/>
          </a:bodyPr>
          <a:lstStyle/>
          <a:p>
            <a:pPr marL="182880" indent="0">
              <a:buNone/>
            </a:pPr>
            <a:r>
              <a:rPr lang="en-GB" dirty="0"/>
              <a:t>Managing Health, Safety, Welfare and Risk in Construction</a:t>
            </a:r>
          </a:p>
        </p:txBody>
      </p:sp>
      <p:sp>
        <p:nvSpPr>
          <p:cNvPr id="3" name="Subtitle 2"/>
          <p:cNvSpPr>
            <a:spLocks noGrp="1"/>
          </p:cNvSpPr>
          <p:nvPr>
            <p:ph type="subTitle" idx="1"/>
          </p:nvPr>
        </p:nvSpPr>
        <p:spPr>
          <a:xfrm>
            <a:off x="533400" y="4142046"/>
            <a:ext cx="5118720" cy="2167274"/>
          </a:xfrm>
        </p:spPr>
        <p:txBody>
          <a:bodyPr>
            <a:normAutofit fontScale="92500" lnSpcReduction="20000"/>
          </a:bodyPr>
          <a:lstStyle/>
          <a:p>
            <a:r>
              <a:rPr lang="en-US" sz="2000" b="1" dirty="0">
                <a:solidFill>
                  <a:schemeClr val="tx1">
                    <a:lumMod val="50000"/>
                    <a:lumOff val="50000"/>
                  </a:schemeClr>
                </a:solidFill>
              </a:rPr>
              <a:t>Faculty of Architecture, Computing and Engineering</a:t>
            </a:r>
          </a:p>
          <a:p>
            <a:r>
              <a:rPr lang="en-US" sz="2000" b="1" dirty="0"/>
              <a:t>School of The Built and Natural Environments</a:t>
            </a:r>
          </a:p>
          <a:p>
            <a:endParaRPr lang="en-GB" dirty="0"/>
          </a:p>
          <a:p>
            <a:r>
              <a:rPr lang="en-GB" dirty="0"/>
              <a:t>Dr Deborah Hughes – d.hughes@uwtsd.ac.uk</a:t>
            </a:r>
          </a:p>
        </p:txBody>
      </p:sp>
      <p:pic>
        <p:nvPicPr>
          <p:cNvPr id="4" name="Picture 3">
            <a:extLst>
              <a:ext uri="{FF2B5EF4-FFF2-40B4-BE49-F238E27FC236}">
                <a16:creationId xmlns:a16="http://schemas.microsoft.com/office/drawing/2014/main" id="{C7C30BD3-54E1-41AA-BA44-72DBA730A43D}"/>
              </a:ext>
            </a:extLst>
          </p:cNvPr>
          <p:cNvPicPr>
            <a:picLocks noChangeAspect="1"/>
          </p:cNvPicPr>
          <p:nvPr/>
        </p:nvPicPr>
        <p:blipFill>
          <a:blip r:embed="rId2">
            <a:extLst>
              <a:ext uri="{BEBA8EAE-BF5A-486C-A8C5-ECC9F3942E4B}">
                <a14:imgProps xmlns:a14="http://schemas.microsoft.com/office/drawing/2010/main">
                  <a14:imgLayer r:embed="rId3">
                    <a14:imgEffect>
                      <a14:saturation sat="117000"/>
                    </a14:imgEffect>
                  </a14:imgLayer>
                </a14:imgProps>
              </a:ext>
            </a:extLst>
          </a:blip>
          <a:stretch>
            <a:fillRect/>
          </a:stretch>
        </p:blipFill>
        <p:spPr>
          <a:xfrm>
            <a:off x="5292080" y="459143"/>
            <a:ext cx="3055196" cy="1224136"/>
          </a:xfrm>
          <a:prstGeom prst="rect">
            <a:avLst/>
          </a:prstGeom>
          <a:noFill/>
        </p:spPr>
      </p:pic>
    </p:spTree>
    <p:extLst>
      <p:ext uri="{BB962C8B-B14F-4D97-AF65-F5344CB8AC3E}">
        <p14:creationId xmlns:p14="http://schemas.microsoft.com/office/powerpoint/2010/main" val="2117487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5AAD-2427-4B84-8F45-4B8EA1DB8403}"/>
              </a:ext>
            </a:extLst>
          </p:cNvPr>
          <p:cNvSpPr>
            <a:spLocks noGrp="1"/>
          </p:cNvSpPr>
          <p:nvPr>
            <p:ph type="title"/>
          </p:nvPr>
        </p:nvSpPr>
        <p:spPr/>
        <p:txBody>
          <a:bodyPr/>
          <a:lstStyle/>
          <a:p>
            <a:r>
              <a:rPr lang="en-GB" dirty="0"/>
              <a:t>CDM Regulations 2015</a:t>
            </a:r>
            <a:endParaRPr lang="en-GB" sz="2000" dirty="0"/>
          </a:p>
        </p:txBody>
      </p:sp>
      <p:pic>
        <p:nvPicPr>
          <p:cNvPr id="4" name="Content Placeholder 3">
            <a:extLst>
              <a:ext uri="{FF2B5EF4-FFF2-40B4-BE49-F238E27FC236}">
                <a16:creationId xmlns:a16="http://schemas.microsoft.com/office/drawing/2014/main" id="{D39DF1FF-8A37-4F83-92A5-4132E18E10D2}"/>
              </a:ext>
            </a:extLst>
          </p:cNvPr>
          <p:cNvPicPr>
            <a:picLocks noGrp="1" noChangeAspect="1"/>
          </p:cNvPicPr>
          <p:nvPr>
            <p:ph idx="1"/>
          </p:nvPr>
        </p:nvPicPr>
        <p:blipFill rotWithShape="1">
          <a:blip r:embed="rId2"/>
          <a:srcRect l="29755" t="28623" r="28500" b="40129"/>
          <a:stretch/>
        </p:blipFill>
        <p:spPr>
          <a:xfrm>
            <a:off x="251520" y="813347"/>
            <a:ext cx="8379924" cy="3528392"/>
          </a:xfrm>
          <a:prstGeom prst="rect">
            <a:avLst/>
          </a:prstGeom>
        </p:spPr>
      </p:pic>
    </p:spTree>
    <p:extLst>
      <p:ext uri="{BB962C8B-B14F-4D97-AF65-F5344CB8AC3E}">
        <p14:creationId xmlns:p14="http://schemas.microsoft.com/office/powerpoint/2010/main" val="195762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E709-828D-45F1-9904-B5FA484F8170}"/>
              </a:ext>
            </a:extLst>
          </p:cNvPr>
          <p:cNvSpPr>
            <a:spLocks noGrp="1"/>
          </p:cNvSpPr>
          <p:nvPr>
            <p:ph type="title"/>
          </p:nvPr>
        </p:nvSpPr>
        <p:spPr/>
        <p:txBody>
          <a:bodyPr/>
          <a:lstStyle/>
          <a:p>
            <a:r>
              <a:rPr lang="en-GB" dirty="0"/>
              <a:t>Last Week</a:t>
            </a:r>
          </a:p>
        </p:txBody>
      </p:sp>
      <p:sp>
        <p:nvSpPr>
          <p:cNvPr id="3" name="Content Placeholder 2">
            <a:extLst>
              <a:ext uri="{FF2B5EF4-FFF2-40B4-BE49-F238E27FC236}">
                <a16:creationId xmlns:a16="http://schemas.microsoft.com/office/drawing/2014/main" id="{D3F054E5-F996-47B6-B27A-64AD1DA69A25}"/>
              </a:ext>
            </a:extLst>
          </p:cNvPr>
          <p:cNvSpPr>
            <a:spLocks noGrp="1"/>
          </p:cNvSpPr>
          <p:nvPr>
            <p:ph idx="1"/>
          </p:nvPr>
        </p:nvSpPr>
        <p:spPr/>
        <p:txBody>
          <a:bodyPr>
            <a:noAutofit/>
          </a:bodyPr>
          <a:lstStyle/>
          <a:p>
            <a:r>
              <a:rPr lang="en-GB" sz="2800" dirty="0"/>
              <a:t>What is health and safety?</a:t>
            </a:r>
          </a:p>
          <a:p>
            <a:r>
              <a:rPr lang="en-GB" sz="2800" dirty="0"/>
              <a:t>How safe is the construction industry?</a:t>
            </a:r>
          </a:p>
          <a:p>
            <a:r>
              <a:rPr lang="en-GB" sz="2800" dirty="0"/>
              <a:t>What is the relevant legislation?</a:t>
            </a:r>
          </a:p>
          <a:p>
            <a:r>
              <a:rPr lang="en-GB" sz="2800" dirty="0"/>
              <a:t>Who monitors and enforces health and safety?</a:t>
            </a:r>
          </a:p>
          <a:p>
            <a:r>
              <a:rPr lang="en-GB" sz="2800" dirty="0"/>
              <a:t>What are the main hazards in the construction industry?</a:t>
            </a:r>
          </a:p>
        </p:txBody>
      </p:sp>
    </p:spTree>
    <p:extLst>
      <p:ext uri="{BB962C8B-B14F-4D97-AF65-F5344CB8AC3E}">
        <p14:creationId xmlns:p14="http://schemas.microsoft.com/office/powerpoint/2010/main" val="995513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E709-828D-45F1-9904-B5FA484F817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3F054E5-F996-47B6-B27A-64AD1DA69A25}"/>
              </a:ext>
            </a:extLst>
          </p:cNvPr>
          <p:cNvSpPr>
            <a:spLocks noGrp="1"/>
          </p:cNvSpPr>
          <p:nvPr>
            <p:ph idx="1"/>
          </p:nvPr>
        </p:nvSpPr>
        <p:spPr/>
        <p:txBody>
          <a:bodyPr>
            <a:noAutofit/>
          </a:bodyPr>
          <a:lstStyle/>
          <a:p>
            <a:r>
              <a:rPr lang="en-GB" sz="2800" dirty="0"/>
              <a:t>What is CDM 2015?</a:t>
            </a:r>
          </a:p>
          <a:p>
            <a:r>
              <a:rPr lang="en-GB" sz="2800" dirty="0"/>
              <a:t>What roles are considered under CDM?</a:t>
            </a:r>
          </a:p>
          <a:p>
            <a:r>
              <a:rPr lang="en-GB" sz="2800" dirty="0"/>
              <a:t>What projects are notifiable?</a:t>
            </a:r>
          </a:p>
          <a:p>
            <a:r>
              <a:rPr lang="en-GB" sz="2800" dirty="0"/>
              <a:t>What is a Construction Phase Plan?</a:t>
            </a:r>
          </a:p>
          <a:p>
            <a:r>
              <a:rPr lang="en-GB" sz="2800" dirty="0"/>
              <a:t>What is a Health and Safety File?</a:t>
            </a:r>
          </a:p>
          <a:p>
            <a:r>
              <a:rPr lang="en-GB" sz="2800" dirty="0"/>
              <a:t>What are hazards?</a:t>
            </a:r>
          </a:p>
        </p:txBody>
      </p:sp>
    </p:spTree>
    <p:extLst>
      <p:ext uri="{BB962C8B-B14F-4D97-AF65-F5344CB8AC3E}">
        <p14:creationId xmlns:p14="http://schemas.microsoft.com/office/powerpoint/2010/main" val="1018015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481D-B425-4F00-9918-3917AEF00CA4}"/>
              </a:ext>
            </a:extLst>
          </p:cNvPr>
          <p:cNvSpPr>
            <a:spLocks noGrp="1"/>
          </p:cNvSpPr>
          <p:nvPr>
            <p:ph type="ctrTitle"/>
          </p:nvPr>
        </p:nvSpPr>
        <p:spPr/>
        <p:txBody>
          <a:bodyPr/>
          <a:lstStyle/>
          <a:p>
            <a:r>
              <a:rPr lang="en-GB" dirty="0"/>
              <a:t>What is </a:t>
            </a:r>
            <a:r>
              <a:rPr lang="en-GB" dirty="0" err="1"/>
              <a:t>CdM</a:t>
            </a:r>
            <a:r>
              <a:rPr lang="en-GB" dirty="0"/>
              <a:t> 2015?</a:t>
            </a:r>
          </a:p>
        </p:txBody>
      </p:sp>
      <p:sp>
        <p:nvSpPr>
          <p:cNvPr id="3" name="Subtitle 2">
            <a:extLst>
              <a:ext uri="{FF2B5EF4-FFF2-40B4-BE49-F238E27FC236}">
                <a16:creationId xmlns:a16="http://schemas.microsoft.com/office/drawing/2014/main" id="{C99F8500-E5FE-47EB-B2AF-467681AA4726}"/>
              </a:ext>
            </a:extLst>
          </p:cNvPr>
          <p:cNvSpPr>
            <a:spLocks noGrp="1"/>
          </p:cNvSpPr>
          <p:nvPr>
            <p:ph type="subTitle" idx="1"/>
          </p:nvPr>
        </p:nvSpPr>
        <p:spPr>
          <a:xfrm>
            <a:off x="1259632" y="764704"/>
            <a:ext cx="4954250" cy="1913466"/>
          </a:xfrm>
        </p:spPr>
        <p:txBody>
          <a:bodyPr/>
          <a:lstStyle/>
          <a:p>
            <a:endParaRPr lang="en-GB" dirty="0"/>
          </a:p>
        </p:txBody>
      </p:sp>
      <p:pic>
        <p:nvPicPr>
          <p:cNvPr id="4" name="Picture 3">
            <a:extLst>
              <a:ext uri="{FF2B5EF4-FFF2-40B4-BE49-F238E27FC236}">
                <a16:creationId xmlns:a16="http://schemas.microsoft.com/office/drawing/2014/main" id="{CEC13D7B-70B0-42AF-93DD-AB3E326A9C5A}"/>
              </a:ext>
            </a:extLst>
          </p:cNvPr>
          <p:cNvPicPr>
            <a:picLocks noChangeAspect="1"/>
          </p:cNvPicPr>
          <p:nvPr/>
        </p:nvPicPr>
        <p:blipFill>
          <a:blip r:embed="rId2"/>
          <a:stretch>
            <a:fillRect/>
          </a:stretch>
        </p:blipFill>
        <p:spPr>
          <a:xfrm rot="1219938">
            <a:off x="5510010" y="917710"/>
            <a:ext cx="2757668" cy="2150981"/>
          </a:xfrm>
          <a:prstGeom prst="rect">
            <a:avLst/>
          </a:prstGeom>
        </p:spPr>
      </p:pic>
      <p:pic>
        <p:nvPicPr>
          <p:cNvPr id="5" name="Picture 4">
            <a:extLst>
              <a:ext uri="{FF2B5EF4-FFF2-40B4-BE49-F238E27FC236}">
                <a16:creationId xmlns:a16="http://schemas.microsoft.com/office/drawing/2014/main" id="{7BD9576C-0BBE-4917-8FA5-FD7FA6738E69}"/>
              </a:ext>
            </a:extLst>
          </p:cNvPr>
          <p:cNvPicPr>
            <a:picLocks noChangeAspect="1"/>
          </p:cNvPicPr>
          <p:nvPr/>
        </p:nvPicPr>
        <p:blipFill>
          <a:blip r:embed="rId3"/>
          <a:stretch>
            <a:fillRect/>
          </a:stretch>
        </p:blipFill>
        <p:spPr>
          <a:xfrm>
            <a:off x="1403648" y="3888905"/>
            <a:ext cx="1876425" cy="2438400"/>
          </a:xfrm>
          <a:prstGeom prst="rect">
            <a:avLst/>
          </a:prstGeom>
        </p:spPr>
      </p:pic>
    </p:spTree>
    <p:extLst>
      <p:ext uri="{BB962C8B-B14F-4D97-AF65-F5344CB8AC3E}">
        <p14:creationId xmlns:p14="http://schemas.microsoft.com/office/powerpoint/2010/main" val="3445642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82460-CBBB-4C76-B426-CEDC979F7191}"/>
              </a:ext>
            </a:extLst>
          </p:cNvPr>
          <p:cNvSpPr>
            <a:spLocks noGrp="1"/>
          </p:cNvSpPr>
          <p:nvPr>
            <p:ph type="title"/>
          </p:nvPr>
        </p:nvSpPr>
        <p:spPr/>
        <p:txBody>
          <a:bodyPr>
            <a:normAutofit fontScale="90000"/>
          </a:bodyPr>
          <a:lstStyle/>
          <a:p>
            <a:r>
              <a:rPr lang="en-GB" dirty="0"/>
              <a:t>Construction, Design and Maintenance Regulations (2015)</a:t>
            </a:r>
          </a:p>
        </p:txBody>
      </p:sp>
      <p:sp>
        <p:nvSpPr>
          <p:cNvPr id="3" name="Content Placeholder 2">
            <a:extLst>
              <a:ext uri="{FF2B5EF4-FFF2-40B4-BE49-F238E27FC236}">
                <a16:creationId xmlns:a16="http://schemas.microsoft.com/office/drawing/2014/main" id="{B5A54C9D-FD95-48A7-BAEF-1343194F2611}"/>
              </a:ext>
            </a:extLst>
          </p:cNvPr>
          <p:cNvSpPr>
            <a:spLocks noGrp="1"/>
          </p:cNvSpPr>
          <p:nvPr>
            <p:ph idx="1"/>
          </p:nvPr>
        </p:nvSpPr>
        <p:spPr/>
        <p:txBody>
          <a:bodyPr>
            <a:noAutofit/>
          </a:bodyPr>
          <a:lstStyle/>
          <a:p>
            <a:r>
              <a:rPr lang="en-GB" sz="2400" dirty="0"/>
              <a:t>Construction, Design and Maintenance (2015) (CDM) as the name suggests is a regulation that controls working within the construction industry.</a:t>
            </a:r>
          </a:p>
          <a:p>
            <a:r>
              <a:rPr lang="en-GB" sz="2400" dirty="0"/>
              <a:t>CDM addresses many of the duties under MHSWR but MHSWR goes beyond CDM (for example concerning young people and expectant mothers) and additional measures will be needed to comply fully with MHSWR.</a:t>
            </a:r>
          </a:p>
        </p:txBody>
      </p:sp>
    </p:spTree>
    <p:extLst>
      <p:ext uri="{BB962C8B-B14F-4D97-AF65-F5344CB8AC3E}">
        <p14:creationId xmlns:p14="http://schemas.microsoft.com/office/powerpoint/2010/main" val="3529735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BB9C-EC53-42F2-BD8A-C11312389E1D}"/>
              </a:ext>
            </a:extLst>
          </p:cNvPr>
          <p:cNvSpPr>
            <a:spLocks noGrp="1"/>
          </p:cNvSpPr>
          <p:nvPr>
            <p:ph type="title"/>
          </p:nvPr>
        </p:nvSpPr>
        <p:spPr/>
        <p:txBody>
          <a:bodyPr>
            <a:normAutofit fontScale="90000"/>
          </a:bodyPr>
          <a:lstStyle/>
          <a:p>
            <a:pPr fontAlgn="base"/>
            <a:r>
              <a:rPr lang="en-GB" b="1" dirty="0"/>
              <a:t>The Construction (Design and Management) Regulations 2015</a:t>
            </a:r>
          </a:p>
        </p:txBody>
      </p:sp>
      <p:sp>
        <p:nvSpPr>
          <p:cNvPr id="3" name="Content Placeholder 2">
            <a:extLst>
              <a:ext uri="{FF2B5EF4-FFF2-40B4-BE49-F238E27FC236}">
                <a16:creationId xmlns:a16="http://schemas.microsoft.com/office/drawing/2014/main" id="{39CE5DCD-A4F6-4855-AC71-9C954209C7DC}"/>
              </a:ext>
            </a:extLst>
          </p:cNvPr>
          <p:cNvSpPr>
            <a:spLocks noGrp="1"/>
          </p:cNvSpPr>
          <p:nvPr>
            <p:ph idx="1"/>
          </p:nvPr>
        </p:nvSpPr>
        <p:spPr>
          <a:xfrm>
            <a:off x="533400" y="533400"/>
            <a:ext cx="7927032" cy="4335760"/>
          </a:xfrm>
        </p:spPr>
        <p:txBody>
          <a:bodyPr>
            <a:normAutofit/>
          </a:bodyPr>
          <a:lstStyle/>
          <a:p>
            <a:pPr fontAlgn="base"/>
            <a:r>
              <a:rPr lang="en-GB" sz="2400" dirty="0"/>
              <a:t>The Construction (Design &amp; Management) Regulations (CDM 2015) are the main set of regulations for managing the health, safety and welfare of construction projects. CDM applies to all building and construction work and includes new build, demolition, refurbishment, extensions, conversions, repair and maintenance.</a:t>
            </a:r>
          </a:p>
          <a:p>
            <a:pPr marL="0" indent="0" algn="r">
              <a:buNone/>
            </a:pPr>
            <a:r>
              <a:rPr lang="en-GB" dirty="0"/>
              <a:t>(CITB, 2020)</a:t>
            </a:r>
          </a:p>
        </p:txBody>
      </p:sp>
    </p:spTree>
    <p:extLst>
      <p:ext uri="{BB962C8B-B14F-4D97-AF65-F5344CB8AC3E}">
        <p14:creationId xmlns:p14="http://schemas.microsoft.com/office/powerpoint/2010/main" val="1145970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BB9C-EC53-42F2-BD8A-C11312389E1D}"/>
              </a:ext>
            </a:extLst>
          </p:cNvPr>
          <p:cNvSpPr>
            <a:spLocks noGrp="1"/>
          </p:cNvSpPr>
          <p:nvPr>
            <p:ph type="title"/>
          </p:nvPr>
        </p:nvSpPr>
        <p:spPr/>
        <p:txBody>
          <a:bodyPr>
            <a:normAutofit fontScale="90000"/>
          </a:bodyPr>
          <a:lstStyle/>
          <a:p>
            <a:pPr fontAlgn="base"/>
            <a:r>
              <a:rPr lang="en-GB" b="1" dirty="0"/>
              <a:t>The Construction (Design and Management) Regulations 2015</a:t>
            </a:r>
          </a:p>
        </p:txBody>
      </p:sp>
      <p:sp>
        <p:nvSpPr>
          <p:cNvPr id="3" name="Content Placeholder 2">
            <a:extLst>
              <a:ext uri="{FF2B5EF4-FFF2-40B4-BE49-F238E27FC236}">
                <a16:creationId xmlns:a16="http://schemas.microsoft.com/office/drawing/2014/main" id="{39CE5DCD-A4F6-4855-AC71-9C954209C7DC}"/>
              </a:ext>
            </a:extLst>
          </p:cNvPr>
          <p:cNvSpPr>
            <a:spLocks noGrp="1"/>
          </p:cNvSpPr>
          <p:nvPr>
            <p:ph idx="1"/>
          </p:nvPr>
        </p:nvSpPr>
        <p:spPr>
          <a:xfrm>
            <a:off x="533400" y="533400"/>
            <a:ext cx="8287072" cy="4335760"/>
          </a:xfrm>
        </p:spPr>
        <p:txBody>
          <a:bodyPr>
            <a:normAutofit/>
          </a:bodyPr>
          <a:lstStyle/>
          <a:p>
            <a:pPr fontAlgn="base"/>
            <a:r>
              <a:rPr lang="en-GB" sz="2400" dirty="0"/>
              <a:t>Whatever your role in construction, CDM aims to improve health and safety in the industry by helping you to:</a:t>
            </a:r>
          </a:p>
          <a:p>
            <a:pPr fontAlgn="base"/>
            <a:r>
              <a:rPr lang="en-GB" sz="2400" dirty="0"/>
              <a:t>sensibly plan the work so the risks involved are managed from start to finish.</a:t>
            </a:r>
          </a:p>
          <a:p>
            <a:pPr fontAlgn="base"/>
            <a:r>
              <a:rPr lang="en-GB" sz="2400" dirty="0"/>
              <a:t>have the right people for the right job at the right time.</a:t>
            </a:r>
          </a:p>
          <a:p>
            <a:pPr marL="0" indent="0">
              <a:buNone/>
            </a:pPr>
            <a:endParaRPr lang="en-GB" dirty="0"/>
          </a:p>
          <a:p>
            <a:pPr marL="0" indent="0" algn="r">
              <a:buNone/>
            </a:pPr>
            <a:r>
              <a:rPr lang="en-GB" dirty="0"/>
              <a:t>(HSE, 2009)</a:t>
            </a:r>
          </a:p>
        </p:txBody>
      </p:sp>
    </p:spTree>
    <p:extLst>
      <p:ext uri="{BB962C8B-B14F-4D97-AF65-F5344CB8AC3E}">
        <p14:creationId xmlns:p14="http://schemas.microsoft.com/office/powerpoint/2010/main" val="1355374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BB9C-EC53-42F2-BD8A-C11312389E1D}"/>
              </a:ext>
            </a:extLst>
          </p:cNvPr>
          <p:cNvSpPr>
            <a:spLocks noGrp="1"/>
          </p:cNvSpPr>
          <p:nvPr>
            <p:ph type="title"/>
          </p:nvPr>
        </p:nvSpPr>
        <p:spPr/>
        <p:txBody>
          <a:bodyPr>
            <a:normAutofit fontScale="90000"/>
          </a:bodyPr>
          <a:lstStyle/>
          <a:p>
            <a:pPr fontAlgn="base"/>
            <a:r>
              <a:rPr lang="en-GB" b="1" dirty="0"/>
              <a:t>The Construction (Design and Management) Regulations 2015</a:t>
            </a:r>
          </a:p>
        </p:txBody>
      </p:sp>
      <p:sp>
        <p:nvSpPr>
          <p:cNvPr id="3" name="Content Placeholder 2">
            <a:extLst>
              <a:ext uri="{FF2B5EF4-FFF2-40B4-BE49-F238E27FC236}">
                <a16:creationId xmlns:a16="http://schemas.microsoft.com/office/drawing/2014/main" id="{39CE5DCD-A4F6-4855-AC71-9C954209C7DC}"/>
              </a:ext>
            </a:extLst>
          </p:cNvPr>
          <p:cNvSpPr>
            <a:spLocks noGrp="1"/>
          </p:cNvSpPr>
          <p:nvPr>
            <p:ph idx="1"/>
          </p:nvPr>
        </p:nvSpPr>
        <p:spPr>
          <a:xfrm>
            <a:off x="533400" y="533400"/>
            <a:ext cx="8287072" cy="4335760"/>
          </a:xfrm>
        </p:spPr>
        <p:txBody>
          <a:bodyPr>
            <a:normAutofit/>
          </a:bodyPr>
          <a:lstStyle/>
          <a:p>
            <a:pPr fontAlgn="base"/>
            <a:r>
              <a:rPr lang="en-GB" sz="2400" dirty="0"/>
              <a:t>cooperate and coordinate your work with others.</a:t>
            </a:r>
          </a:p>
          <a:p>
            <a:pPr fontAlgn="base"/>
            <a:r>
              <a:rPr lang="en-GB" sz="2400" dirty="0"/>
              <a:t>have the right information about the risks and how they are being managed.</a:t>
            </a:r>
          </a:p>
          <a:p>
            <a:pPr fontAlgn="base"/>
            <a:r>
              <a:rPr lang="en-GB" sz="2400" dirty="0"/>
              <a:t>communicate this information effectively to those who need to know.</a:t>
            </a:r>
          </a:p>
          <a:p>
            <a:pPr fontAlgn="base"/>
            <a:r>
              <a:rPr lang="en-GB" sz="2400" dirty="0"/>
              <a:t>consult and engage with workers about the risks and how they are being managed.</a:t>
            </a:r>
          </a:p>
          <a:p>
            <a:pPr marL="0" indent="0" algn="r">
              <a:buNone/>
            </a:pPr>
            <a:r>
              <a:rPr lang="en-GB" dirty="0"/>
              <a:t>(HSE, 2009)</a:t>
            </a:r>
          </a:p>
        </p:txBody>
      </p:sp>
    </p:spTree>
    <p:extLst>
      <p:ext uri="{BB962C8B-B14F-4D97-AF65-F5344CB8AC3E}">
        <p14:creationId xmlns:p14="http://schemas.microsoft.com/office/powerpoint/2010/main" val="618510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B8B9-4FA9-4E4E-821F-A8D621B7853F}"/>
              </a:ext>
            </a:extLst>
          </p:cNvPr>
          <p:cNvSpPr>
            <a:spLocks noGrp="1"/>
          </p:cNvSpPr>
          <p:nvPr>
            <p:ph type="ctrTitle"/>
          </p:nvPr>
        </p:nvSpPr>
        <p:spPr>
          <a:xfrm>
            <a:off x="533400" y="533401"/>
            <a:ext cx="6154713" cy="2247528"/>
          </a:xfrm>
        </p:spPr>
        <p:txBody>
          <a:bodyPr/>
          <a:lstStyle/>
          <a:p>
            <a:r>
              <a:rPr lang="en-GB" dirty="0"/>
              <a:t>What roles are considered under CDM?</a:t>
            </a:r>
          </a:p>
        </p:txBody>
      </p:sp>
      <p:sp>
        <p:nvSpPr>
          <p:cNvPr id="3" name="Subtitle 2">
            <a:extLst>
              <a:ext uri="{FF2B5EF4-FFF2-40B4-BE49-F238E27FC236}">
                <a16:creationId xmlns:a16="http://schemas.microsoft.com/office/drawing/2014/main" id="{C604B157-DBDD-4100-90E4-17A359C74F64}"/>
              </a:ext>
            </a:extLst>
          </p:cNvPr>
          <p:cNvSpPr>
            <a:spLocks noGrp="1"/>
          </p:cNvSpPr>
          <p:nvPr>
            <p:ph type="subTitle" idx="1"/>
          </p:nvPr>
        </p:nvSpPr>
        <p:spPr/>
        <p:txBody>
          <a:bodyPr/>
          <a:lstStyle/>
          <a:p>
            <a:endParaRPr lang="en-GB" dirty="0"/>
          </a:p>
        </p:txBody>
      </p:sp>
      <p:pic>
        <p:nvPicPr>
          <p:cNvPr id="6" name="Picture 5">
            <a:extLst>
              <a:ext uri="{FF2B5EF4-FFF2-40B4-BE49-F238E27FC236}">
                <a16:creationId xmlns:a16="http://schemas.microsoft.com/office/drawing/2014/main" id="{D497F043-E59E-4CFE-A164-4B4F88FAD511}"/>
              </a:ext>
            </a:extLst>
          </p:cNvPr>
          <p:cNvPicPr>
            <a:picLocks noChangeAspect="1"/>
          </p:cNvPicPr>
          <p:nvPr/>
        </p:nvPicPr>
        <p:blipFill>
          <a:blip r:embed="rId2"/>
          <a:stretch>
            <a:fillRect/>
          </a:stretch>
        </p:blipFill>
        <p:spPr>
          <a:xfrm>
            <a:off x="714732" y="3093038"/>
            <a:ext cx="3846845" cy="2664296"/>
          </a:xfrm>
          <a:prstGeom prst="rect">
            <a:avLst/>
          </a:prstGeom>
        </p:spPr>
      </p:pic>
      <p:pic>
        <p:nvPicPr>
          <p:cNvPr id="7" name="Picture 6">
            <a:extLst>
              <a:ext uri="{FF2B5EF4-FFF2-40B4-BE49-F238E27FC236}">
                <a16:creationId xmlns:a16="http://schemas.microsoft.com/office/drawing/2014/main" id="{4A4A3CD1-354B-4635-86D9-CE60A83E587B}"/>
              </a:ext>
            </a:extLst>
          </p:cNvPr>
          <p:cNvPicPr>
            <a:picLocks noChangeAspect="1"/>
          </p:cNvPicPr>
          <p:nvPr/>
        </p:nvPicPr>
        <p:blipFill>
          <a:blip r:embed="rId3"/>
          <a:stretch>
            <a:fillRect/>
          </a:stretch>
        </p:blipFill>
        <p:spPr>
          <a:xfrm rot="1856182">
            <a:off x="5729497" y="3114210"/>
            <a:ext cx="2619375" cy="1743075"/>
          </a:xfrm>
          <a:prstGeom prst="rect">
            <a:avLst/>
          </a:prstGeom>
        </p:spPr>
      </p:pic>
    </p:spTree>
    <p:extLst>
      <p:ext uri="{BB962C8B-B14F-4D97-AF65-F5344CB8AC3E}">
        <p14:creationId xmlns:p14="http://schemas.microsoft.com/office/powerpoint/2010/main" val="3671304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83F2-03F6-4AD9-937C-475C3BDD58AA}"/>
              </a:ext>
            </a:extLst>
          </p:cNvPr>
          <p:cNvSpPr>
            <a:spLocks noGrp="1"/>
          </p:cNvSpPr>
          <p:nvPr>
            <p:ph type="title"/>
          </p:nvPr>
        </p:nvSpPr>
        <p:spPr>
          <a:xfrm>
            <a:off x="533400" y="5229200"/>
            <a:ext cx="6554867" cy="1224136"/>
          </a:xfrm>
        </p:spPr>
        <p:txBody>
          <a:bodyPr/>
          <a:lstStyle/>
          <a:p>
            <a:r>
              <a:rPr lang="en-GB" dirty="0"/>
              <a:t>Roles</a:t>
            </a:r>
          </a:p>
        </p:txBody>
      </p:sp>
      <p:sp>
        <p:nvSpPr>
          <p:cNvPr id="5" name="Content Placeholder 4">
            <a:extLst>
              <a:ext uri="{FF2B5EF4-FFF2-40B4-BE49-F238E27FC236}">
                <a16:creationId xmlns:a16="http://schemas.microsoft.com/office/drawing/2014/main" id="{11E03DEC-109D-47C1-BED6-719853C19279}"/>
              </a:ext>
            </a:extLst>
          </p:cNvPr>
          <p:cNvSpPr>
            <a:spLocks noGrp="1"/>
          </p:cNvSpPr>
          <p:nvPr>
            <p:ph idx="1"/>
          </p:nvPr>
        </p:nvSpPr>
        <p:spPr>
          <a:xfrm>
            <a:off x="533400" y="533400"/>
            <a:ext cx="8077200" cy="4695800"/>
          </a:xfrm>
        </p:spPr>
        <p:txBody>
          <a:bodyPr>
            <a:noAutofit/>
          </a:bodyPr>
          <a:lstStyle/>
          <a:p>
            <a:pPr>
              <a:spcAft>
                <a:spcPts val="1200"/>
              </a:spcAft>
            </a:pPr>
            <a:r>
              <a:rPr lang="en-GB" sz="2400" b="1" dirty="0"/>
              <a:t>Client</a:t>
            </a:r>
          </a:p>
          <a:p>
            <a:pPr>
              <a:spcAft>
                <a:spcPts val="1200"/>
              </a:spcAft>
            </a:pPr>
            <a:r>
              <a:rPr lang="en-GB" sz="2400" dirty="0"/>
              <a:t>Any person for whom a project is carried out.</a:t>
            </a:r>
          </a:p>
          <a:p>
            <a:pPr>
              <a:spcAft>
                <a:spcPts val="1200"/>
              </a:spcAft>
            </a:pPr>
            <a:r>
              <a:rPr lang="en-GB" sz="2400" b="1" dirty="0"/>
              <a:t>Domestic client</a:t>
            </a:r>
          </a:p>
          <a:p>
            <a:pPr>
              <a:spcAft>
                <a:spcPts val="1200"/>
              </a:spcAft>
            </a:pPr>
            <a:r>
              <a:rPr lang="en-GB" sz="2400" dirty="0"/>
              <a:t>A client for whom a project is being carried out which is not in the course of furtherance of a business.</a:t>
            </a:r>
          </a:p>
          <a:p>
            <a:pPr>
              <a:spcAft>
                <a:spcPts val="1200"/>
              </a:spcAft>
            </a:pPr>
            <a:r>
              <a:rPr lang="en-GB" sz="2400" b="1" dirty="0"/>
              <a:t>Contractor</a:t>
            </a:r>
          </a:p>
          <a:p>
            <a:pPr>
              <a:spcAft>
                <a:spcPts val="1200"/>
              </a:spcAft>
            </a:pPr>
            <a:r>
              <a:rPr lang="en-GB" sz="2400" dirty="0"/>
              <a:t>Any person (including a non-domestic client) who, in the course or furtherance of a business, carries out, manages or controls construction work.</a:t>
            </a:r>
          </a:p>
        </p:txBody>
      </p:sp>
    </p:spTree>
    <p:extLst>
      <p:ext uri="{BB962C8B-B14F-4D97-AF65-F5344CB8AC3E}">
        <p14:creationId xmlns:p14="http://schemas.microsoft.com/office/powerpoint/2010/main" val="3614893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95B-3B9C-4BFB-B9E6-7F3C616AF5D6}"/>
              </a:ext>
            </a:extLst>
          </p:cNvPr>
          <p:cNvSpPr>
            <a:spLocks noGrp="1"/>
          </p:cNvSpPr>
          <p:nvPr>
            <p:ph type="title"/>
          </p:nvPr>
        </p:nvSpPr>
        <p:spPr/>
        <p:txBody>
          <a:bodyPr/>
          <a:lstStyle/>
          <a:p>
            <a:r>
              <a:rPr lang="en-GB" dirty="0"/>
              <a:t>Roles</a:t>
            </a:r>
          </a:p>
        </p:txBody>
      </p:sp>
      <p:sp>
        <p:nvSpPr>
          <p:cNvPr id="6" name="Content Placeholder 5">
            <a:extLst>
              <a:ext uri="{FF2B5EF4-FFF2-40B4-BE49-F238E27FC236}">
                <a16:creationId xmlns:a16="http://schemas.microsoft.com/office/drawing/2014/main" id="{151D8B17-AB3B-437A-AD1F-B8AC4E202A1D}"/>
              </a:ext>
            </a:extLst>
          </p:cNvPr>
          <p:cNvSpPr>
            <a:spLocks noGrp="1"/>
          </p:cNvSpPr>
          <p:nvPr>
            <p:ph idx="1"/>
          </p:nvPr>
        </p:nvSpPr>
        <p:spPr>
          <a:xfrm>
            <a:off x="533400" y="533400"/>
            <a:ext cx="7494984" cy="4335760"/>
          </a:xfrm>
        </p:spPr>
        <p:txBody>
          <a:bodyPr>
            <a:normAutofit/>
          </a:bodyPr>
          <a:lstStyle/>
          <a:p>
            <a:pPr>
              <a:spcAft>
                <a:spcPts val="1200"/>
              </a:spcAft>
            </a:pPr>
            <a:r>
              <a:rPr lang="en-GB" sz="2400" b="1" dirty="0"/>
              <a:t>Designer</a:t>
            </a:r>
          </a:p>
          <a:p>
            <a:pPr>
              <a:spcAft>
                <a:spcPts val="1200"/>
              </a:spcAft>
            </a:pPr>
            <a:r>
              <a:rPr lang="en-GB" sz="2400" dirty="0"/>
              <a:t>Any person (including a client or a contractor) who in the course of furtherance of a business:</a:t>
            </a:r>
          </a:p>
          <a:p>
            <a:pPr marL="342900" indent="-342900">
              <a:spcAft>
                <a:spcPts val="1200"/>
              </a:spcAft>
              <a:buFontTx/>
              <a:buChar char="-"/>
            </a:pPr>
            <a:r>
              <a:rPr lang="en-GB" sz="2400" dirty="0"/>
              <a:t>Prepares or modifies a design; or</a:t>
            </a:r>
          </a:p>
          <a:p>
            <a:pPr marL="342900" indent="-342900">
              <a:spcAft>
                <a:spcPts val="1200"/>
              </a:spcAft>
              <a:buFontTx/>
              <a:buChar char="-"/>
            </a:pPr>
            <a:r>
              <a:rPr lang="en-GB" sz="2400" dirty="0"/>
              <a:t>Arranges for, or instructs, any person under their control to do so, relating to a structure, or to a product or mechanical or electrical system intended for a particular structure.</a:t>
            </a:r>
          </a:p>
        </p:txBody>
      </p:sp>
    </p:spTree>
    <p:extLst>
      <p:ext uri="{BB962C8B-B14F-4D97-AF65-F5344CB8AC3E}">
        <p14:creationId xmlns:p14="http://schemas.microsoft.com/office/powerpoint/2010/main" val="3375080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95B-3B9C-4BFB-B9E6-7F3C616AF5D6}"/>
              </a:ext>
            </a:extLst>
          </p:cNvPr>
          <p:cNvSpPr>
            <a:spLocks noGrp="1"/>
          </p:cNvSpPr>
          <p:nvPr>
            <p:ph type="title"/>
          </p:nvPr>
        </p:nvSpPr>
        <p:spPr/>
        <p:txBody>
          <a:bodyPr/>
          <a:lstStyle/>
          <a:p>
            <a:r>
              <a:rPr lang="en-GB" dirty="0"/>
              <a:t>Roles</a:t>
            </a:r>
          </a:p>
        </p:txBody>
      </p:sp>
      <p:sp>
        <p:nvSpPr>
          <p:cNvPr id="6" name="Content Placeholder 5">
            <a:extLst>
              <a:ext uri="{FF2B5EF4-FFF2-40B4-BE49-F238E27FC236}">
                <a16:creationId xmlns:a16="http://schemas.microsoft.com/office/drawing/2014/main" id="{151D8B17-AB3B-437A-AD1F-B8AC4E202A1D}"/>
              </a:ext>
            </a:extLst>
          </p:cNvPr>
          <p:cNvSpPr>
            <a:spLocks noGrp="1"/>
          </p:cNvSpPr>
          <p:nvPr>
            <p:ph idx="1"/>
          </p:nvPr>
        </p:nvSpPr>
        <p:spPr>
          <a:xfrm>
            <a:off x="533400" y="533400"/>
            <a:ext cx="7494984" cy="4335760"/>
          </a:xfrm>
        </p:spPr>
        <p:txBody>
          <a:bodyPr>
            <a:normAutofit/>
          </a:bodyPr>
          <a:lstStyle/>
          <a:p>
            <a:pPr>
              <a:spcAft>
                <a:spcPts val="1200"/>
              </a:spcAft>
            </a:pPr>
            <a:r>
              <a:rPr lang="en-GB" sz="2400" b="1" dirty="0"/>
              <a:t>Principal contractor and Principal designer</a:t>
            </a:r>
          </a:p>
          <a:p>
            <a:pPr>
              <a:spcAft>
                <a:spcPts val="1200"/>
              </a:spcAft>
            </a:pPr>
            <a:r>
              <a:rPr lang="en-GB" sz="2400" dirty="0"/>
              <a:t>Where there is more than one contractor, the client must appoint (in writing) one as principal contractor.</a:t>
            </a:r>
          </a:p>
          <a:p>
            <a:pPr>
              <a:spcAft>
                <a:spcPts val="1200"/>
              </a:spcAft>
            </a:pPr>
            <a:r>
              <a:rPr lang="en-GB" sz="2400" dirty="0"/>
              <a:t>Where there is more than one designer, the client must appoint (in writing) one as principal designer.</a:t>
            </a:r>
          </a:p>
          <a:p>
            <a:pPr>
              <a:spcAft>
                <a:spcPts val="1200"/>
              </a:spcAft>
            </a:pPr>
            <a:r>
              <a:rPr lang="en-GB" sz="2400" dirty="0"/>
              <a:t>If the client fails to appoint them, the client must fulfil these duties.</a:t>
            </a:r>
          </a:p>
        </p:txBody>
      </p:sp>
    </p:spTree>
    <p:extLst>
      <p:ext uri="{BB962C8B-B14F-4D97-AF65-F5344CB8AC3E}">
        <p14:creationId xmlns:p14="http://schemas.microsoft.com/office/powerpoint/2010/main" val="2185641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95B-3B9C-4BFB-B9E6-7F3C616AF5D6}"/>
              </a:ext>
            </a:extLst>
          </p:cNvPr>
          <p:cNvSpPr>
            <a:spLocks noGrp="1"/>
          </p:cNvSpPr>
          <p:nvPr>
            <p:ph type="title"/>
          </p:nvPr>
        </p:nvSpPr>
        <p:spPr/>
        <p:txBody>
          <a:bodyPr/>
          <a:lstStyle/>
          <a:p>
            <a:r>
              <a:rPr lang="en-GB" dirty="0"/>
              <a:t>No longer a Role</a:t>
            </a:r>
          </a:p>
        </p:txBody>
      </p:sp>
      <p:sp>
        <p:nvSpPr>
          <p:cNvPr id="6" name="Content Placeholder 5">
            <a:extLst>
              <a:ext uri="{FF2B5EF4-FFF2-40B4-BE49-F238E27FC236}">
                <a16:creationId xmlns:a16="http://schemas.microsoft.com/office/drawing/2014/main" id="{151D8B17-AB3B-437A-AD1F-B8AC4E202A1D}"/>
              </a:ext>
            </a:extLst>
          </p:cNvPr>
          <p:cNvSpPr>
            <a:spLocks noGrp="1"/>
          </p:cNvSpPr>
          <p:nvPr>
            <p:ph idx="1"/>
          </p:nvPr>
        </p:nvSpPr>
        <p:spPr>
          <a:xfrm>
            <a:off x="533400" y="533400"/>
            <a:ext cx="7494984" cy="4335760"/>
          </a:xfrm>
        </p:spPr>
        <p:txBody>
          <a:bodyPr>
            <a:normAutofit/>
          </a:bodyPr>
          <a:lstStyle/>
          <a:p>
            <a:pPr>
              <a:spcAft>
                <a:spcPts val="1200"/>
              </a:spcAft>
            </a:pPr>
            <a:r>
              <a:rPr lang="en-GB" sz="2400" b="1" dirty="0"/>
              <a:t>CDM coordinator</a:t>
            </a:r>
          </a:p>
          <a:p>
            <a:pPr>
              <a:spcAft>
                <a:spcPts val="1200"/>
              </a:spcAft>
            </a:pPr>
            <a:r>
              <a:rPr lang="en-GB" sz="2400" dirty="0"/>
              <a:t>It is included in CDM Regulations 2007 (superseded).</a:t>
            </a:r>
          </a:p>
          <a:p>
            <a:pPr>
              <a:spcAft>
                <a:spcPts val="1200"/>
              </a:spcAft>
            </a:pPr>
            <a:r>
              <a:rPr lang="en-GB" sz="2400" dirty="0"/>
              <a:t>Advise the client on matters relating to health and safety during the design process and during the planning phases of construction.</a:t>
            </a:r>
          </a:p>
          <a:p>
            <a:pPr>
              <a:spcAft>
                <a:spcPts val="1200"/>
              </a:spcAft>
            </a:pPr>
            <a:r>
              <a:rPr lang="en-GB" sz="2400" dirty="0"/>
              <a:t>This role has been transferred to principal contractor and principal designer.</a:t>
            </a:r>
          </a:p>
        </p:txBody>
      </p:sp>
    </p:spTree>
    <p:extLst>
      <p:ext uri="{BB962C8B-B14F-4D97-AF65-F5344CB8AC3E}">
        <p14:creationId xmlns:p14="http://schemas.microsoft.com/office/powerpoint/2010/main" val="3316036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AFF0-15AB-424C-8E32-39CEE06A3E26}"/>
              </a:ext>
            </a:extLst>
          </p:cNvPr>
          <p:cNvSpPr>
            <a:spLocks noGrp="1"/>
          </p:cNvSpPr>
          <p:nvPr>
            <p:ph type="ctrTitle"/>
          </p:nvPr>
        </p:nvSpPr>
        <p:spPr/>
        <p:txBody>
          <a:bodyPr/>
          <a:lstStyle/>
          <a:p>
            <a:r>
              <a:rPr lang="en-GB" dirty="0">
                <a:hlinkClick r:id="rId2"/>
              </a:rPr>
              <a:t>Summary Documents</a:t>
            </a:r>
            <a:endParaRPr lang="en-GB" dirty="0"/>
          </a:p>
        </p:txBody>
      </p:sp>
      <p:sp>
        <p:nvSpPr>
          <p:cNvPr id="3" name="Subtitle 2">
            <a:extLst>
              <a:ext uri="{FF2B5EF4-FFF2-40B4-BE49-F238E27FC236}">
                <a16:creationId xmlns:a16="http://schemas.microsoft.com/office/drawing/2014/main" id="{50095946-9406-4C1C-9D96-6D5CAD9AF3A1}"/>
              </a:ext>
            </a:extLst>
          </p:cNvPr>
          <p:cNvSpPr>
            <a:spLocks noGrp="1"/>
          </p:cNvSpPr>
          <p:nvPr>
            <p:ph type="subTitle" idx="1"/>
          </p:nvPr>
        </p:nvSpPr>
        <p:spPr/>
        <p:txBody>
          <a:bodyPr/>
          <a:lstStyle/>
          <a:p>
            <a:r>
              <a:rPr lang="en-GB" dirty="0"/>
              <a:t>Duties</a:t>
            </a:r>
          </a:p>
        </p:txBody>
      </p:sp>
    </p:spTree>
    <p:extLst>
      <p:ext uri="{BB962C8B-B14F-4D97-AF65-F5344CB8AC3E}">
        <p14:creationId xmlns:p14="http://schemas.microsoft.com/office/powerpoint/2010/main" val="2625757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AFF0-15AB-424C-8E32-39CEE06A3E26}"/>
              </a:ext>
            </a:extLst>
          </p:cNvPr>
          <p:cNvSpPr>
            <a:spLocks noGrp="1"/>
          </p:cNvSpPr>
          <p:nvPr>
            <p:ph type="ctrTitle"/>
          </p:nvPr>
        </p:nvSpPr>
        <p:spPr/>
        <p:txBody>
          <a:bodyPr/>
          <a:lstStyle/>
          <a:p>
            <a:r>
              <a:rPr lang="en-GB" dirty="0"/>
              <a:t>What Projects Are Notifiable?</a:t>
            </a:r>
          </a:p>
        </p:txBody>
      </p:sp>
      <p:sp>
        <p:nvSpPr>
          <p:cNvPr id="3" name="Subtitle 2">
            <a:extLst>
              <a:ext uri="{FF2B5EF4-FFF2-40B4-BE49-F238E27FC236}">
                <a16:creationId xmlns:a16="http://schemas.microsoft.com/office/drawing/2014/main" id="{50095946-9406-4C1C-9D96-6D5CAD9AF3A1}"/>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1673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541F-871C-4731-B4D4-F45ECADBF99C}"/>
              </a:ext>
            </a:extLst>
          </p:cNvPr>
          <p:cNvSpPr>
            <a:spLocks noGrp="1"/>
          </p:cNvSpPr>
          <p:nvPr>
            <p:ph type="title"/>
          </p:nvPr>
        </p:nvSpPr>
        <p:spPr/>
        <p:txBody>
          <a:bodyPr/>
          <a:lstStyle/>
          <a:p>
            <a:r>
              <a:rPr lang="en-GB" altLang="en-US" dirty="0"/>
              <a:t>Notification</a:t>
            </a:r>
            <a:endParaRPr lang="en-GB" dirty="0"/>
          </a:p>
        </p:txBody>
      </p:sp>
      <p:sp>
        <p:nvSpPr>
          <p:cNvPr id="3" name="Content Placeholder 2">
            <a:extLst>
              <a:ext uri="{FF2B5EF4-FFF2-40B4-BE49-F238E27FC236}">
                <a16:creationId xmlns:a16="http://schemas.microsoft.com/office/drawing/2014/main" id="{763C21FA-98DA-4AB7-93B8-93D52E42AB77}"/>
              </a:ext>
            </a:extLst>
          </p:cNvPr>
          <p:cNvSpPr>
            <a:spLocks noGrp="1"/>
          </p:cNvSpPr>
          <p:nvPr>
            <p:ph idx="1"/>
          </p:nvPr>
        </p:nvSpPr>
        <p:spPr>
          <a:xfrm>
            <a:off x="533400" y="533400"/>
            <a:ext cx="7639000" cy="3962400"/>
          </a:xfrm>
        </p:spPr>
        <p:txBody>
          <a:bodyPr>
            <a:normAutofit fontScale="92500"/>
          </a:bodyPr>
          <a:lstStyle/>
          <a:p>
            <a:pPr>
              <a:spcAft>
                <a:spcPts val="1200"/>
              </a:spcAft>
            </a:pPr>
            <a:r>
              <a:rPr lang="en-GB" sz="2800" dirty="0"/>
              <a:t>A project is notifiable if the construction work on a construction site is scheduled to:</a:t>
            </a:r>
          </a:p>
          <a:p>
            <a:pPr marL="342900" indent="-342900">
              <a:spcAft>
                <a:spcPts val="1200"/>
              </a:spcAft>
              <a:buFontTx/>
              <a:buChar char="-"/>
            </a:pPr>
            <a:r>
              <a:rPr lang="en-GB" sz="2800" dirty="0"/>
              <a:t>Last longer than 30 working days and have more than 20 workers; or</a:t>
            </a:r>
          </a:p>
          <a:p>
            <a:pPr marL="342900" indent="-342900">
              <a:spcAft>
                <a:spcPts val="1200"/>
              </a:spcAft>
              <a:buFontTx/>
              <a:buChar char="-"/>
            </a:pPr>
            <a:r>
              <a:rPr lang="en-GB" sz="2800" dirty="0"/>
              <a:t>Exceed 500 person days.</a:t>
            </a:r>
          </a:p>
          <a:p>
            <a:pPr>
              <a:spcAft>
                <a:spcPts val="1200"/>
              </a:spcAft>
            </a:pPr>
            <a:r>
              <a:rPr lang="en-GB" sz="2800" dirty="0"/>
              <a:t>The client is responsible to give notice in writing to the Executive before the construction phase begins.</a:t>
            </a:r>
          </a:p>
        </p:txBody>
      </p:sp>
    </p:spTree>
    <p:extLst>
      <p:ext uri="{BB962C8B-B14F-4D97-AF65-F5344CB8AC3E}">
        <p14:creationId xmlns:p14="http://schemas.microsoft.com/office/powerpoint/2010/main" val="2782048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748D-46DB-49BB-929C-A28DD1690601}"/>
              </a:ext>
            </a:extLst>
          </p:cNvPr>
          <p:cNvSpPr>
            <a:spLocks noGrp="1"/>
          </p:cNvSpPr>
          <p:nvPr>
            <p:ph type="title"/>
          </p:nvPr>
        </p:nvSpPr>
        <p:spPr/>
        <p:txBody>
          <a:bodyPr/>
          <a:lstStyle/>
          <a:p>
            <a:r>
              <a:rPr lang="en-GB" dirty="0"/>
              <a:t>Notification</a:t>
            </a:r>
          </a:p>
        </p:txBody>
      </p:sp>
      <p:sp>
        <p:nvSpPr>
          <p:cNvPr id="3" name="Content Placeholder 2">
            <a:extLst>
              <a:ext uri="{FF2B5EF4-FFF2-40B4-BE49-F238E27FC236}">
                <a16:creationId xmlns:a16="http://schemas.microsoft.com/office/drawing/2014/main" id="{3A0180D5-F6DC-42C9-BA04-9699D8C0C50D}"/>
              </a:ext>
            </a:extLst>
          </p:cNvPr>
          <p:cNvSpPr>
            <a:spLocks noGrp="1"/>
          </p:cNvSpPr>
          <p:nvPr>
            <p:ph idx="1"/>
          </p:nvPr>
        </p:nvSpPr>
        <p:spPr>
          <a:xfrm>
            <a:off x="533400" y="533400"/>
            <a:ext cx="6554867" cy="4335760"/>
          </a:xfrm>
        </p:spPr>
        <p:txBody>
          <a:bodyPr>
            <a:normAutofit/>
          </a:bodyPr>
          <a:lstStyle/>
          <a:p>
            <a:pPr>
              <a:spcAft>
                <a:spcPts val="1200"/>
              </a:spcAft>
            </a:pPr>
            <a:r>
              <a:rPr lang="en-GB" sz="2800" dirty="0"/>
              <a:t>The notice must:</a:t>
            </a:r>
          </a:p>
          <a:p>
            <a:pPr marL="342900" indent="-342900">
              <a:spcAft>
                <a:spcPts val="1200"/>
              </a:spcAft>
              <a:buFontTx/>
              <a:buChar char="-"/>
            </a:pPr>
            <a:r>
              <a:rPr lang="en-GB" sz="2800" dirty="0"/>
              <a:t>Contain the particulars specified in Schedule 1.</a:t>
            </a:r>
          </a:p>
          <a:p>
            <a:pPr marL="342900" indent="-342900">
              <a:spcAft>
                <a:spcPts val="1200"/>
              </a:spcAft>
              <a:buFontTx/>
              <a:buChar char="-"/>
            </a:pPr>
            <a:r>
              <a:rPr lang="en-GB" sz="2800" dirty="0"/>
              <a:t>Be clearly displayed in the construction site office.</a:t>
            </a:r>
          </a:p>
          <a:p>
            <a:pPr marL="342900" indent="-342900">
              <a:spcAft>
                <a:spcPts val="1200"/>
              </a:spcAft>
              <a:buFontTx/>
              <a:buChar char="-"/>
            </a:pPr>
            <a:r>
              <a:rPr lang="en-GB" sz="2800" dirty="0"/>
              <a:t>If necessary, be periodically updated.</a:t>
            </a:r>
          </a:p>
        </p:txBody>
      </p:sp>
    </p:spTree>
    <p:extLst>
      <p:ext uri="{BB962C8B-B14F-4D97-AF65-F5344CB8AC3E}">
        <p14:creationId xmlns:p14="http://schemas.microsoft.com/office/powerpoint/2010/main" val="1302080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DD08-1C88-4967-951F-D44045EC2129}"/>
              </a:ext>
            </a:extLst>
          </p:cNvPr>
          <p:cNvSpPr>
            <a:spLocks noGrp="1"/>
          </p:cNvSpPr>
          <p:nvPr>
            <p:ph type="title"/>
          </p:nvPr>
        </p:nvSpPr>
        <p:spPr/>
        <p:txBody>
          <a:bodyPr/>
          <a:lstStyle/>
          <a:p>
            <a:pPr>
              <a:spcAft>
                <a:spcPts val="1200"/>
              </a:spcAft>
            </a:pPr>
            <a:r>
              <a:rPr lang="en-GB" dirty="0"/>
              <a:t>Information included in the notice (Schedule 1):</a:t>
            </a:r>
          </a:p>
        </p:txBody>
      </p:sp>
      <p:sp>
        <p:nvSpPr>
          <p:cNvPr id="3" name="Content Placeholder 2">
            <a:extLst>
              <a:ext uri="{FF2B5EF4-FFF2-40B4-BE49-F238E27FC236}">
                <a16:creationId xmlns:a16="http://schemas.microsoft.com/office/drawing/2014/main" id="{7931F842-891C-4DEB-83D4-B2005422306A}"/>
              </a:ext>
            </a:extLst>
          </p:cNvPr>
          <p:cNvSpPr>
            <a:spLocks noGrp="1"/>
          </p:cNvSpPr>
          <p:nvPr>
            <p:ph idx="1"/>
          </p:nvPr>
        </p:nvSpPr>
        <p:spPr>
          <a:xfrm>
            <a:off x="533400" y="533400"/>
            <a:ext cx="7999040" cy="4191744"/>
          </a:xfrm>
        </p:spPr>
        <p:txBody>
          <a:bodyPr>
            <a:noAutofit/>
          </a:bodyPr>
          <a:lstStyle/>
          <a:p>
            <a:pPr fontAlgn="base">
              <a:buFont typeface="Arial" panose="020B0604020202020204" pitchFamily="34" charset="0"/>
              <a:buChar char="•"/>
            </a:pPr>
            <a:r>
              <a:rPr lang="en-GB" sz="2400" dirty="0">
                <a:latin typeface="inherit"/>
              </a:rPr>
              <a:t>The date of forwarding the notice.</a:t>
            </a:r>
          </a:p>
          <a:p>
            <a:pPr fontAlgn="base">
              <a:buFont typeface="Arial" panose="020B0604020202020204" pitchFamily="34" charset="0"/>
              <a:buChar char="•"/>
            </a:pPr>
            <a:r>
              <a:rPr lang="en-GB" sz="2400" dirty="0">
                <a:latin typeface="inherit"/>
              </a:rPr>
              <a:t>The address of the construction site or precise description of its location.</a:t>
            </a:r>
          </a:p>
          <a:p>
            <a:pPr fontAlgn="base">
              <a:buFont typeface="Arial" panose="020B0604020202020204" pitchFamily="34" charset="0"/>
              <a:buChar char="•"/>
            </a:pPr>
            <a:r>
              <a:rPr lang="en-GB" sz="2400" dirty="0">
                <a:latin typeface="inherit"/>
              </a:rPr>
              <a:t>The name of the local authority where the construction site is located.</a:t>
            </a:r>
          </a:p>
          <a:p>
            <a:pPr fontAlgn="base">
              <a:buFont typeface="Arial" panose="020B0604020202020204" pitchFamily="34" charset="0"/>
              <a:buChar char="•"/>
            </a:pPr>
            <a:r>
              <a:rPr lang="en-GB" sz="2400" dirty="0">
                <a:latin typeface="inherit"/>
              </a:rPr>
              <a:t>A brief description of the project and the construction work that it entails.</a:t>
            </a:r>
          </a:p>
          <a:p>
            <a:pPr fontAlgn="base">
              <a:buFont typeface="Arial" panose="020B0604020202020204" pitchFamily="34" charset="0"/>
              <a:buChar char="•"/>
            </a:pPr>
            <a:r>
              <a:rPr lang="en-GB" sz="2400" dirty="0">
                <a:latin typeface="inherit"/>
              </a:rPr>
              <a:t>The following contact details of the client: name, address, telephone number and (if available) an email address.</a:t>
            </a:r>
          </a:p>
        </p:txBody>
      </p:sp>
    </p:spTree>
    <p:extLst>
      <p:ext uri="{BB962C8B-B14F-4D97-AF65-F5344CB8AC3E}">
        <p14:creationId xmlns:p14="http://schemas.microsoft.com/office/powerpoint/2010/main" val="1457890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C8E71-999E-43C3-9E92-93958F410714}"/>
              </a:ext>
            </a:extLst>
          </p:cNvPr>
          <p:cNvSpPr>
            <a:spLocks noGrp="1"/>
          </p:cNvSpPr>
          <p:nvPr>
            <p:ph type="title"/>
          </p:nvPr>
        </p:nvSpPr>
        <p:spPr/>
        <p:txBody>
          <a:bodyPr/>
          <a:lstStyle/>
          <a:p>
            <a:r>
              <a:rPr lang="en-GB" dirty="0"/>
              <a:t>Information included in the notice (Schedule 1):</a:t>
            </a:r>
          </a:p>
        </p:txBody>
      </p:sp>
      <p:sp>
        <p:nvSpPr>
          <p:cNvPr id="3" name="Content Placeholder 2">
            <a:extLst>
              <a:ext uri="{FF2B5EF4-FFF2-40B4-BE49-F238E27FC236}">
                <a16:creationId xmlns:a16="http://schemas.microsoft.com/office/drawing/2014/main" id="{F8EA84F1-1766-45E8-BDF1-ADF28CC051BA}"/>
              </a:ext>
            </a:extLst>
          </p:cNvPr>
          <p:cNvSpPr>
            <a:spLocks noGrp="1"/>
          </p:cNvSpPr>
          <p:nvPr>
            <p:ph idx="1"/>
          </p:nvPr>
        </p:nvSpPr>
        <p:spPr>
          <a:xfrm>
            <a:off x="533400" y="533400"/>
            <a:ext cx="8287072" cy="3767670"/>
          </a:xfrm>
        </p:spPr>
        <p:txBody>
          <a:bodyPr>
            <a:noAutofit/>
          </a:bodyPr>
          <a:lstStyle/>
          <a:p>
            <a:pPr fontAlgn="base">
              <a:buFont typeface="Arial" panose="020B0604020202020204" pitchFamily="34" charset="0"/>
              <a:buChar char="•"/>
            </a:pPr>
            <a:r>
              <a:rPr lang="en-GB" sz="2400" dirty="0">
                <a:latin typeface="inherit"/>
              </a:rPr>
              <a:t>The following contact details of the principal designer: name, address, telephone number and (if available) an email address.</a:t>
            </a:r>
          </a:p>
          <a:p>
            <a:pPr fontAlgn="base">
              <a:buFont typeface="Arial" panose="020B0604020202020204" pitchFamily="34" charset="0"/>
              <a:buChar char="•"/>
            </a:pPr>
            <a:r>
              <a:rPr lang="en-GB" sz="2400" dirty="0">
                <a:latin typeface="inherit"/>
              </a:rPr>
              <a:t>The following contact details of the principal contractor: name, address, telephone number and (if available) an email address.</a:t>
            </a:r>
          </a:p>
          <a:p>
            <a:pPr fontAlgn="base">
              <a:buFont typeface="Arial" panose="020B0604020202020204" pitchFamily="34" charset="0"/>
              <a:buChar char="•"/>
            </a:pPr>
            <a:r>
              <a:rPr lang="en-GB" sz="2400" dirty="0">
                <a:latin typeface="inherit"/>
              </a:rPr>
              <a:t>The date planned for the start of the construction phase.</a:t>
            </a:r>
          </a:p>
          <a:p>
            <a:pPr fontAlgn="base">
              <a:buFont typeface="Arial" panose="020B0604020202020204" pitchFamily="34" charset="0"/>
              <a:buChar char="•"/>
            </a:pPr>
            <a:r>
              <a:rPr lang="en-GB" sz="2400" dirty="0">
                <a:latin typeface="inherit"/>
              </a:rPr>
              <a:t>The time allocated by the client under regulation 4(1) for the construction work.</a:t>
            </a:r>
          </a:p>
          <a:p>
            <a:pPr fontAlgn="base">
              <a:buFont typeface="Arial" panose="020B0604020202020204" pitchFamily="34" charset="0"/>
              <a:buChar char="•"/>
            </a:pPr>
            <a:r>
              <a:rPr lang="en-GB" sz="2400" dirty="0">
                <a:latin typeface="inherit"/>
              </a:rPr>
              <a:t>The planned duration of the construction phase.</a:t>
            </a:r>
          </a:p>
        </p:txBody>
      </p:sp>
    </p:spTree>
    <p:extLst>
      <p:ext uri="{BB962C8B-B14F-4D97-AF65-F5344CB8AC3E}">
        <p14:creationId xmlns:p14="http://schemas.microsoft.com/office/powerpoint/2010/main" val="1056240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C8E71-999E-43C3-9E92-93958F410714}"/>
              </a:ext>
            </a:extLst>
          </p:cNvPr>
          <p:cNvSpPr>
            <a:spLocks noGrp="1"/>
          </p:cNvSpPr>
          <p:nvPr>
            <p:ph type="title"/>
          </p:nvPr>
        </p:nvSpPr>
        <p:spPr/>
        <p:txBody>
          <a:bodyPr/>
          <a:lstStyle/>
          <a:p>
            <a:r>
              <a:rPr lang="en-GB" dirty="0"/>
              <a:t>Information included in the notice (Schedule 1):</a:t>
            </a:r>
          </a:p>
        </p:txBody>
      </p:sp>
      <p:sp>
        <p:nvSpPr>
          <p:cNvPr id="3" name="Content Placeholder 2">
            <a:extLst>
              <a:ext uri="{FF2B5EF4-FFF2-40B4-BE49-F238E27FC236}">
                <a16:creationId xmlns:a16="http://schemas.microsoft.com/office/drawing/2014/main" id="{F8EA84F1-1766-45E8-BDF1-ADF28CC051BA}"/>
              </a:ext>
            </a:extLst>
          </p:cNvPr>
          <p:cNvSpPr>
            <a:spLocks noGrp="1"/>
          </p:cNvSpPr>
          <p:nvPr>
            <p:ph idx="1"/>
          </p:nvPr>
        </p:nvSpPr>
        <p:spPr>
          <a:xfrm>
            <a:off x="533400" y="533400"/>
            <a:ext cx="8287072" cy="3767670"/>
          </a:xfrm>
        </p:spPr>
        <p:txBody>
          <a:bodyPr>
            <a:noAutofit/>
          </a:bodyPr>
          <a:lstStyle/>
          <a:p>
            <a:pPr fontAlgn="base">
              <a:buFont typeface="Arial" panose="020B0604020202020204" pitchFamily="34" charset="0"/>
              <a:buChar char="•"/>
            </a:pPr>
            <a:r>
              <a:rPr lang="en-GB" sz="2400" dirty="0">
                <a:latin typeface="inherit"/>
              </a:rPr>
              <a:t>The estimated maximum number of people at work on the construction site.</a:t>
            </a:r>
          </a:p>
          <a:p>
            <a:pPr fontAlgn="base">
              <a:buFont typeface="Arial" panose="020B0604020202020204" pitchFamily="34" charset="0"/>
              <a:buChar char="•"/>
            </a:pPr>
            <a:r>
              <a:rPr lang="en-GB" sz="2400" dirty="0">
                <a:latin typeface="inherit"/>
              </a:rPr>
              <a:t>The planned number of contractors on the construction site.</a:t>
            </a:r>
          </a:p>
          <a:p>
            <a:pPr fontAlgn="base">
              <a:buFont typeface="Arial" panose="020B0604020202020204" pitchFamily="34" charset="0"/>
              <a:buChar char="•"/>
            </a:pPr>
            <a:r>
              <a:rPr lang="en-GB" sz="2400" dirty="0">
                <a:latin typeface="inherit"/>
              </a:rPr>
              <a:t>The name and address of any contractor already appointed.</a:t>
            </a:r>
          </a:p>
          <a:p>
            <a:pPr fontAlgn="base">
              <a:buFont typeface="Arial" panose="020B0604020202020204" pitchFamily="34" charset="0"/>
              <a:buChar char="•"/>
            </a:pPr>
            <a:r>
              <a:rPr lang="en-GB" sz="2400" dirty="0">
                <a:latin typeface="inherit"/>
              </a:rPr>
              <a:t>The name and address of any designer already appointed.</a:t>
            </a:r>
          </a:p>
          <a:p>
            <a:pPr fontAlgn="base">
              <a:buFont typeface="Arial" panose="020B0604020202020204" pitchFamily="34" charset="0"/>
              <a:buChar char="•"/>
            </a:pPr>
            <a:r>
              <a:rPr lang="en-GB" sz="2400" dirty="0">
                <a:latin typeface="inherit"/>
              </a:rPr>
              <a:t>A declaration signed by or on behalf of the client that the client is aware of the client duties under these Regulations.</a:t>
            </a:r>
          </a:p>
        </p:txBody>
      </p:sp>
    </p:spTree>
    <p:extLst>
      <p:ext uri="{BB962C8B-B14F-4D97-AF65-F5344CB8AC3E}">
        <p14:creationId xmlns:p14="http://schemas.microsoft.com/office/powerpoint/2010/main" val="2535586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4A4A-2C10-496D-91D5-6122CE556CD8}"/>
              </a:ext>
            </a:extLst>
          </p:cNvPr>
          <p:cNvSpPr>
            <a:spLocks noGrp="1"/>
          </p:cNvSpPr>
          <p:nvPr>
            <p:ph type="ctrTitle"/>
          </p:nvPr>
        </p:nvSpPr>
        <p:spPr/>
        <p:txBody>
          <a:bodyPr/>
          <a:lstStyle/>
          <a:p>
            <a:r>
              <a:rPr lang="en-GB" dirty="0"/>
              <a:t>Construction Phase Plan</a:t>
            </a:r>
          </a:p>
        </p:txBody>
      </p:sp>
      <p:sp>
        <p:nvSpPr>
          <p:cNvPr id="3" name="Subtitle 2">
            <a:extLst>
              <a:ext uri="{FF2B5EF4-FFF2-40B4-BE49-F238E27FC236}">
                <a16:creationId xmlns:a16="http://schemas.microsoft.com/office/drawing/2014/main" id="{AB126FEE-D341-4F74-9763-58EC166ACA1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02206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1C4FB-DE68-4B7F-A87B-60AD6D90534C}"/>
              </a:ext>
            </a:extLst>
          </p:cNvPr>
          <p:cNvSpPr>
            <a:spLocks noGrp="1"/>
          </p:cNvSpPr>
          <p:nvPr>
            <p:ph type="title"/>
          </p:nvPr>
        </p:nvSpPr>
        <p:spPr/>
        <p:txBody>
          <a:bodyPr/>
          <a:lstStyle/>
          <a:p>
            <a:r>
              <a:rPr lang="en-GB" dirty="0"/>
              <a:t>Construction Phase Plan (CPP)</a:t>
            </a:r>
          </a:p>
        </p:txBody>
      </p:sp>
      <p:sp>
        <p:nvSpPr>
          <p:cNvPr id="3" name="Content Placeholder 2">
            <a:extLst>
              <a:ext uri="{FF2B5EF4-FFF2-40B4-BE49-F238E27FC236}">
                <a16:creationId xmlns:a16="http://schemas.microsoft.com/office/drawing/2014/main" id="{4F46C4A8-A028-4EEA-B5B9-45A628C2F326}"/>
              </a:ext>
            </a:extLst>
          </p:cNvPr>
          <p:cNvSpPr>
            <a:spLocks noGrp="1"/>
          </p:cNvSpPr>
          <p:nvPr>
            <p:ph idx="1"/>
          </p:nvPr>
        </p:nvSpPr>
        <p:spPr>
          <a:xfrm>
            <a:off x="533400" y="533400"/>
            <a:ext cx="8071048" cy="3767670"/>
          </a:xfrm>
        </p:spPr>
        <p:txBody>
          <a:bodyPr>
            <a:noAutofit/>
          </a:bodyPr>
          <a:lstStyle/>
          <a:p>
            <a:pPr>
              <a:spcAft>
                <a:spcPts val="1200"/>
              </a:spcAft>
            </a:pPr>
            <a:r>
              <a:rPr lang="en-GB" sz="2400" dirty="0"/>
              <a:t>It sets out the health and safety arrangements and site rules taking account of the industrial activities taking place on the construction site (must include specific measures for categories in schedule 3).</a:t>
            </a:r>
          </a:p>
          <a:p>
            <a:pPr>
              <a:spcAft>
                <a:spcPts val="1200"/>
              </a:spcAft>
            </a:pPr>
            <a:r>
              <a:rPr lang="en-GB" sz="2400" dirty="0"/>
              <a:t>Before setting up a construction site.</a:t>
            </a:r>
          </a:p>
          <a:p>
            <a:pPr>
              <a:spcAft>
                <a:spcPts val="1200"/>
              </a:spcAft>
            </a:pPr>
            <a:r>
              <a:rPr lang="en-GB" sz="2400" dirty="0"/>
              <a:t>The principal contractor must draw up a CPP, or make arrangements to be drawn up.</a:t>
            </a:r>
          </a:p>
          <a:p>
            <a:pPr>
              <a:spcAft>
                <a:spcPts val="1200"/>
              </a:spcAft>
            </a:pPr>
            <a:r>
              <a:rPr lang="en-GB" sz="2400" dirty="0"/>
              <a:t>The principal designer must assist the principal contractor by providing all relevant information for the CPP.</a:t>
            </a:r>
          </a:p>
        </p:txBody>
      </p:sp>
    </p:spTree>
    <p:extLst>
      <p:ext uri="{BB962C8B-B14F-4D97-AF65-F5344CB8AC3E}">
        <p14:creationId xmlns:p14="http://schemas.microsoft.com/office/powerpoint/2010/main" val="3205696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1C4FB-DE68-4B7F-A87B-60AD6D90534C}"/>
              </a:ext>
            </a:extLst>
          </p:cNvPr>
          <p:cNvSpPr>
            <a:spLocks noGrp="1"/>
          </p:cNvSpPr>
          <p:nvPr>
            <p:ph type="title"/>
          </p:nvPr>
        </p:nvSpPr>
        <p:spPr/>
        <p:txBody>
          <a:bodyPr/>
          <a:lstStyle/>
          <a:p>
            <a:r>
              <a:rPr lang="en-GB" dirty="0"/>
              <a:t>Construction Phase Plan (CPP) - Topics</a:t>
            </a:r>
          </a:p>
        </p:txBody>
      </p:sp>
      <p:sp>
        <p:nvSpPr>
          <p:cNvPr id="3" name="Content Placeholder 2">
            <a:extLst>
              <a:ext uri="{FF2B5EF4-FFF2-40B4-BE49-F238E27FC236}">
                <a16:creationId xmlns:a16="http://schemas.microsoft.com/office/drawing/2014/main" id="{4F46C4A8-A028-4EEA-B5B9-45A628C2F326}"/>
              </a:ext>
            </a:extLst>
          </p:cNvPr>
          <p:cNvSpPr>
            <a:spLocks noGrp="1"/>
          </p:cNvSpPr>
          <p:nvPr>
            <p:ph idx="1"/>
          </p:nvPr>
        </p:nvSpPr>
        <p:spPr>
          <a:xfrm>
            <a:off x="533400" y="533400"/>
            <a:ext cx="8143056" cy="3767670"/>
          </a:xfrm>
        </p:spPr>
        <p:txBody>
          <a:bodyPr>
            <a:normAutofit/>
          </a:bodyPr>
          <a:lstStyle/>
          <a:p>
            <a:pPr fontAlgn="base">
              <a:buFont typeface="Arial" panose="020B0604020202020204" pitchFamily="34" charset="0"/>
              <a:buChar char="•"/>
            </a:pPr>
            <a:r>
              <a:rPr lang="en-GB" sz="2400" dirty="0">
                <a:latin typeface="inherit"/>
              </a:rPr>
              <a:t>A description of the project such as key dates and details of key members of the project team.</a:t>
            </a:r>
          </a:p>
          <a:p>
            <a:pPr fontAlgn="base">
              <a:buFont typeface="Arial" panose="020B0604020202020204" pitchFamily="34" charset="0"/>
              <a:buChar char="•"/>
            </a:pPr>
            <a:r>
              <a:rPr lang="en-GB" sz="2400" dirty="0">
                <a:latin typeface="inherit"/>
              </a:rPr>
              <a:t>The management of the work including:</a:t>
            </a:r>
          </a:p>
          <a:p>
            <a:pPr marL="800100" lvl="1" indent="-342900" fontAlgn="base">
              <a:buFont typeface="+mj-lt"/>
              <a:buAutoNum type="arabicPeriod"/>
            </a:pPr>
            <a:r>
              <a:rPr lang="en-GB" sz="2000" dirty="0">
                <a:latin typeface="inherit"/>
              </a:rPr>
              <a:t>The health and safety aims for the project.</a:t>
            </a:r>
          </a:p>
          <a:p>
            <a:pPr marL="800100" lvl="1" indent="-342900" fontAlgn="base">
              <a:buFont typeface="+mj-lt"/>
              <a:buAutoNum type="arabicPeriod"/>
            </a:pPr>
            <a:r>
              <a:rPr lang="en-GB" sz="2000" dirty="0">
                <a:latin typeface="inherit"/>
              </a:rPr>
              <a:t>The site rules.</a:t>
            </a:r>
          </a:p>
          <a:p>
            <a:pPr marL="800100" lvl="1" indent="-342900" fontAlgn="base">
              <a:buFont typeface="+mj-lt"/>
              <a:buAutoNum type="arabicPeriod"/>
            </a:pPr>
            <a:r>
              <a:rPr lang="en-GB" sz="2000" dirty="0">
                <a:latin typeface="inherit"/>
              </a:rPr>
              <a:t>Arrangements to ensure cooperation between project team members and coordination of their work, e.g. regular site meetings.</a:t>
            </a:r>
          </a:p>
        </p:txBody>
      </p:sp>
    </p:spTree>
    <p:extLst>
      <p:ext uri="{BB962C8B-B14F-4D97-AF65-F5344CB8AC3E}">
        <p14:creationId xmlns:p14="http://schemas.microsoft.com/office/powerpoint/2010/main" val="40326612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1C4FB-DE68-4B7F-A87B-60AD6D90534C}"/>
              </a:ext>
            </a:extLst>
          </p:cNvPr>
          <p:cNvSpPr>
            <a:spLocks noGrp="1"/>
          </p:cNvSpPr>
          <p:nvPr>
            <p:ph type="title"/>
          </p:nvPr>
        </p:nvSpPr>
        <p:spPr/>
        <p:txBody>
          <a:bodyPr/>
          <a:lstStyle/>
          <a:p>
            <a:r>
              <a:rPr lang="en-GB" dirty="0"/>
              <a:t>Construction Phase Plan (CPP) - Topics</a:t>
            </a:r>
          </a:p>
        </p:txBody>
      </p:sp>
      <p:sp>
        <p:nvSpPr>
          <p:cNvPr id="3" name="Content Placeholder 2">
            <a:extLst>
              <a:ext uri="{FF2B5EF4-FFF2-40B4-BE49-F238E27FC236}">
                <a16:creationId xmlns:a16="http://schemas.microsoft.com/office/drawing/2014/main" id="{4F46C4A8-A028-4EEA-B5B9-45A628C2F326}"/>
              </a:ext>
            </a:extLst>
          </p:cNvPr>
          <p:cNvSpPr>
            <a:spLocks noGrp="1"/>
          </p:cNvSpPr>
          <p:nvPr>
            <p:ph idx="1"/>
          </p:nvPr>
        </p:nvSpPr>
        <p:spPr>
          <a:xfrm>
            <a:off x="533400" y="533400"/>
            <a:ext cx="8143056" cy="3767670"/>
          </a:xfrm>
        </p:spPr>
        <p:txBody>
          <a:bodyPr>
            <a:normAutofit/>
          </a:bodyPr>
          <a:lstStyle/>
          <a:p>
            <a:pPr marL="457200" lvl="1" indent="0" fontAlgn="base">
              <a:buNone/>
            </a:pPr>
            <a:r>
              <a:rPr lang="en-GB" sz="2000" dirty="0">
                <a:latin typeface="inherit"/>
              </a:rPr>
              <a:t>4.    Arrangements for involving workers.</a:t>
            </a:r>
          </a:p>
          <a:p>
            <a:pPr marL="457200" lvl="1" indent="0" fontAlgn="base">
              <a:buNone/>
            </a:pPr>
            <a:r>
              <a:rPr lang="en-GB" sz="2000" dirty="0">
                <a:latin typeface="inherit"/>
              </a:rPr>
              <a:t>5.    Site induction.</a:t>
            </a:r>
          </a:p>
          <a:p>
            <a:pPr marL="457200" lvl="1" indent="0" fontAlgn="base">
              <a:buNone/>
            </a:pPr>
            <a:r>
              <a:rPr lang="en-GB" sz="2000" dirty="0">
                <a:latin typeface="inherit"/>
              </a:rPr>
              <a:t>6.    Welfare facilities.</a:t>
            </a:r>
          </a:p>
          <a:p>
            <a:pPr marL="457200" lvl="1" indent="0" fontAlgn="base">
              <a:buNone/>
            </a:pPr>
            <a:r>
              <a:rPr lang="en-GB" sz="2000" dirty="0">
                <a:latin typeface="inherit"/>
              </a:rPr>
              <a:t>7.    Fire and emergency procedures.</a:t>
            </a:r>
          </a:p>
          <a:p>
            <a:pPr fontAlgn="base">
              <a:buFont typeface="Arial" panose="020B0604020202020204" pitchFamily="34" charset="0"/>
              <a:buChar char="•"/>
            </a:pPr>
            <a:r>
              <a:rPr lang="en-GB" sz="2400" dirty="0">
                <a:latin typeface="inherit"/>
              </a:rPr>
              <a:t>The control of any of the specific site risks listed in Schedule 3 where they are relevant to the work involved.</a:t>
            </a:r>
          </a:p>
        </p:txBody>
      </p:sp>
    </p:spTree>
    <p:extLst>
      <p:ext uri="{BB962C8B-B14F-4D97-AF65-F5344CB8AC3E}">
        <p14:creationId xmlns:p14="http://schemas.microsoft.com/office/powerpoint/2010/main" val="3973759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0F91-8428-4E73-A856-CE8E2CEBE571}"/>
              </a:ext>
            </a:extLst>
          </p:cNvPr>
          <p:cNvSpPr>
            <a:spLocks noGrp="1"/>
          </p:cNvSpPr>
          <p:nvPr>
            <p:ph type="title"/>
          </p:nvPr>
        </p:nvSpPr>
        <p:spPr>
          <a:xfrm>
            <a:off x="533400" y="4941168"/>
            <a:ext cx="6554867" cy="1383432"/>
          </a:xfrm>
        </p:spPr>
        <p:txBody>
          <a:bodyPr/>
          <a:lstStyle/>
          <a:p>
            <a:r>
              <a:rPr lang="en-GB" dirty="0"/>
              <a:t>Construction Phase Plan</a:t>
            </a:r>
          </a:p>
        </p:txBody>
      </p:sp>
      <p:sp>
        <p:nvSpPr>
          <p:cNvPr id="3" name="Content Placeholder 2">
            <a:extLst>
              <a:ext uri="{FF2B5EF4-FFF2-40B4-BE49-F238E27FC236}">
                <a16:creationId xmlns:a16="http://schemas.microsoft.com/office/drawing/2014/main" id="{B548BFCA-DB79-4D61-829C-A50F71AEB917}"/>
              </a:ext>
            </a:extLst>
          </p:cNvPr>
          <p:cNvSpPr>
            <a:spLocks noGrp="1"/>
          </p:cNvSpPr>
          <p:nvPr>
            <p:ph idx="1"/>
          </p:nvPr>
        </p:nvSpPr>
        <p:spPr>
          <a:xfrm>
            <a:off x="533400" y="533400"/>
            <a:ext cx="8287072" cy="4263752"/>
          </a:xfrm>
        </p:spPr>
        <p:txBody>
          <a:bodyPr>
            <a:noAutofit/>
          </a:bodyPr>
          <a:lstStyle/>
          <a:p>
            <a:pPr>
              <a:spcAft>
                <a:spcPts val="1200"/>
              </a:spcAft>
            </a:pPr>
            <a:r>
              <a:rPr lang="en-GB" sz="2400" dirty="0"/>
              <a:t>The principal contractor must ensure the CPP is reviewed, updated and revised during the course of the project.</a:t>
            </a:r>
          </a:p>
          <a:p>
            <a:pPr>
              <a:spcAft>
                <a:spcPts val="1200"/>
              </a:spcAft>
            </a:pPr>
            <a:r>
              <a:rPr lang="en-GB" sz="2400" dirty="0"/>
              <a:t>The client must ensure the CPP adequately addresses arrangements for managing risks and the principal contractor regularly reviews and revises the plan.</a:t>
            </a:r>
          </a:p>
          <a:p>
            <a:pPr>
              <a:spcAft>
                <a:spcPts val="1200"/>
              </a:spcAft>
            </a:pPr>
            <a:r>
              <a:rPr lang="en-GB" sz="2400" dirty="0"/>
              <a:t>The principal contractor must ensure that employers and self-employed persons follow the CPP. Contractors are also required to comply with the plan.</a:t>
            </a:r>
          </a:p>
        </p:txBody>
      </p:sp>
    </p:spTree>
    <p:extLst>
      <p:ext uri="{BB962C8B-B14F-4D97-AF65-F5344CB8AC3E}">
        <p14:creationId xmlns:p14="http://schemas.microsoft.com/office/powerpoint/2010/main" val="2842227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D784-666F-4076-A6EB-8C144FBCE039}"/>
              </a:ext>
            </a:extLst>
          </p:cNvPr>
          <p:cNvSpPr>
            <a:spLocks noGrp="1"/>
          </p:cNvSpPr>
          <p:nvPr>
            <p:ph type="ctrTitle"/>
          </p:nvPr>
        </p:nvSpPr>
        <p:spPr/>
        <p:txBody>
          <a:bodyPr/>
          <a:lstStyle/>
          <a:p>
            <a:r>
              <a:rPr lang="en-GB" dirty="0"/>
              <a:t>Health and Safety File</a:t>
            </a:r>
          </a:p>
        </p:txBody>
      </p:sp>
      <p:sp>
        <p:nvSpPr>
          <p:cNvPr id="3" name="Subtitle 2">
            <a:extLst>
              <a:ext uri="{FF2B5EF4-FFF2-40B4-BE49-F238E27FC236}">
                <a16:creationId xmlns:a16="http://schemas.microsoft.com/office/drawing/2014/main" id="{DD1014BD-7285-4B06-AD4F-30F1AE875FBB}"/>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69999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B1B0-6BAF-4BF6-83E5-9B72426E32B8}"/>
              </a:ext>
            </a:extLst>
          </p:cNvPr>
          <p:cNvSpPr>
            <a:spLocks noGrp="1"/>
          </p:cNvSpPr>
          <p:nvPr>
            <p:ph type="title"/>
          </p:nvPr>
        </p:nvSpPr>
        <p:spPr/>
        <p:txBody>
          <a:bodyPr>
            <a:normAutofit/>
          </a:bodyPr>
          <a:lstStyle/>
          <a:p>
            <a:r>
              <a:rPr lang="en-GB" dirty="0"/>
              <a:t>Health and Safety File (HSF)</a:t>
            </a:r>
          </a:p>
        </p:txBody>
      </p:sp>
      <p:sp>
        <p:nvSpPr>
          <p:cNvPr id="3" name="Content Placeholder 2">
            <a:extLst>
              <a:ext uri="{FF2B5EF4-FFF2-40B4-BE49-F238E27FC236}">
                <a16:creationId xmlns:a16="http://schemas.microsoft.com/office/drawing/2014/main" id="{66626D99-785A-460E-AC55-C1D506861988}"/>
              </a:ext>
            </a:extLst>
          </p:cNvPr>
          <p:cNvSpPr>
            <a:spLocks noGrp="1"/>
          </p:cNvSpPr>
          <p:nvPr>
            <p:ph idx="1"/>
          </p:nvPr>
        </p:nvSpPr>
        <p:spPr>
          <a:xfrm>
            <a:off x="533400" y="533400"/>
            <a:ext cx="8143056" cy="3767670"/>
          </a:xfrm>
        </p:spPr>
        <p:txBody>
          <a:bodyPr>
            <a:noAutofit/>
          </a:bodyPr>
          <a:lstStyle/>
          <a:p>
            <a:pPr>
              <a:spcAft>
                <a:spcPts val="1200"/>
              </a:spcAft>
            </a:pPr>
            <a:r>
              <a:rPr lang="en-GB" sz="2400" dirty="0"/>
              <a:t>It allows the client, at the end of the project, have information about any subsequent work that will be needed in future, to know how to plan and carry out that work safely.</a:t>
            </a:r>
          </a:p>
          <a:p>
            <a:pPr>
              <a:spcAft>
                <a:spcPts val="1200"/>
              </a:spcAft>
            </a:pPr>
            <a:r>
              <a:rPr lang="en-GB" sz="2400" dirty="0"/>
              <a:t>The principal designer is responsible to prepare the HSF during the pre-construction phase and must ensure it is appropriately reviewed, updated and revised until the end of works.</a:t>
            </a:r>
          </a:p>
        </p:txBody>
      </p:sp>
    </p:spTree>
    <p:extLst>
      <p:ext uri="{BB962C8B-B14F-4D97-AF65-F5344CB8AC3E}">
        <p14:creationId xmlns:p14="http://schemas.microsoft.com/office/powerpoint/2010/main" val="2645567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B1B0-6BAF-4BF6-83E5-9B72426E32B8}"/>
              </a:ext>
            </a:extLst>
          </p:cNvPr>
          <p:cNvSpPr>
            <a:spLocks noGrp="1"/>
          </p:cNvSpPr>
          <p:nvPr>
            <p:ph type="title"/>
          </p:nvPr>
        </p:nvSpPr>
        <p:spPr/>
        <p:txBody>
          <a:bodyPr>
            <a:normAutofit/>
          </a:bodyPr>
          <a:lstStyle/>
          <a:p>
            <a:r>
              <a:rPr lang="en-GB" dirty="0"/>
              <a:t>Health and Safety File (HSF)</a:t>
            </a:r>
          </a:p>
        </p:txBody>
      </p:sp>
      <p:sp>
        <p:nvSpPr>
          <p:cNvPr id="3" name="Content Placeholder 2">
            <a:extLst>
              <a:ext uri="{FF2B5EF4-FFF2-40B4-BE49-F238E27FC236}">
                <a16:creationId xmlns:a16="http://schemas.microsoft.com/office/drawing/2014/main" id="{66626D99-785A-460E-AC55-C1D506861988}"/>
              </a:ext>
            </a:extLst>
          </p:cNvPr>
          <p:cNvSpPr>
            <a:spLocks noGrp="1"/>
          </p:cNvSpPr>
          <p:nvPr>
            <p:ph idx="1"/>
          </p:nvPr>
        </p:nvSpPr>
        <p:spPr>
          <a:xfrm>
            <a:off x="533400" y="533400"/>
            <a:ext cx="8143056" cy="3767670"/>
          </a:xfrm>
        </p:spPr>
        <p:txBody>
          <a:bodyPr>
            <a:noAutofit/>
          </a:bodyPr>
          <a:lstStyle/>
          <a:p>
            <a:pPr>
              <a:spcAft>
                <a:spcPts val="1200"/>
              </a:spcAft>
            </a:pPr>
            <a:r>
              <a:rPr lang="en-GB" sz="2400" dirty="0"/>
              <a:t>The client must ensure the principal designer prepares the HSF.</a:t>
            </a:r>
          </a:p>
          <a:p>
            <a:pPr>
              <a:spcAft>
                <a:spcPts val="1200"/>
              </a:spcAft>
            </a:pPr>
            <a:r>
              <a:rPr lang="en-GB" sz="2400" dirty="0"/>
              <a:t>The principal contractor must collaborate with the principal designer to collect the appropriate information.</a:t>
            </a:r>
          </a:p>
          <a:p>
            <a:pPr>
              <a:spcAft>
                <a:spcPts val="1200"/>
              </a:spcAft>
            </a:pPr>
            <a:r>
              <a:rPr lang="en-GB" sz="2400" dirty="0"/>
              <a:t>At the end of the project, the principal designer must pass the HSF to the client.</a:t>
            </a:r>
          </a:p>
        </p:txBody>
      </p:sp>
    </p:spTree>
    <p:extLst>
      <p:ext uri="{BB962C8B-B14F-4D97-AF65-F5344CB8AC3E}">
        <p14:creationId xmlns:p14="http://schemas.microsoft.com/office/powerpoint/2010/main" val="1652376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9BCD-B30D-48C8-80D2-2BFBF3C30B96}"/>
              </a:ext>
            </a:extLst>
          </p:cNvPr>
          <p:cNvSpPr>
            <a:spLocks noGrp="1"/>
          </p:cNvSpPr>
          <p:nvPr>
            <p:ph type="title"/>
          </p:nvPr>
        </p:nvSpPr>
        <p:spPr>
          <a:xfrm>
            <a:off x="533400" y="4869160"/>
            <a:ext cx="6554867" cy="1455440"/>
          </a:xfrm>
        </p:spPr>
        <p:txBody>
          <a:bodyPr/>
          <a:lstStyle/>
          <a:p>
            <a:r>
              <a:rPr lang="en-GB" dirty="0"/>
              <a:t>Health and Safety File (HSF)</a:t>
            </a:r>
          </a:p>
        </p:txBody>
      </p:sp>
      <p:sp>
        <p:nvSpPr>
          <p:cNvPr id="3" name="Content Placeholder 2">
            <a:extLst>
              <a:ext uri="{FF2B5EF4-FFF2-40B4-BE49-F238E27FC236}">
                <a16:creationId xmlns:a16="http://schemas.microsoft.com/office/drawing/2014/main" id="{8E8BEFC2-3351-49AE-881C-94238B0B6EA7}"/>
              </a:ext>
            </a:extLst>
          </p:cNvPr>
          <p:cNvSpPr>
            <a:spLocks noGrp="1"/>
          </p:cNvSpPr>
          <p:nvPr>
            <p:ph idx="1"/>
          </p:nvPr>
        </p:nvSpPr>
        <p:spPr>
          <a:xfrm>
            <a:off x="533400" y="533400"/>
            <a:ext cx="7999040" cy="4119736"/>
          </a:xfrm>
        </p:spPr>
        <p:txBody>
          <a:bodyPr>
            <a:noAutofit/>
          </a:bodyPr>
          <a:lstStyle/>
          <a:p>
            <a:pPr fontAlgn="base"/>
            <a:r>
              <a:rPr lang="en-GB" sz="2400" dirty="0"/>
              <a:t>the health and safety file might contain:</a:t>
            </a:r>
          </a:p>
          <a:p>
            <a:pPr marL="342900" indent="-342900" fontAlgn="base">
              <a:buFont typeface="Arial" panose="020B0604020202020204" pitchFamily="34" charset="0"/>
              <a:buChar char="•"/>
            </a:pPr>
            <a:r>
              <a:rPr lang="en-GB" sz="2400" dirty="0"/>
              <a:t>a brief description of the work carried out;</a:t>
            </a:r>
          </a:p>
          <a:p>
            <a:pPr marL="342900" indent="-342900" fontAlgn="base">
              <a:buFont typeface="Arial" panose="020B0604020202020204" pitchFamily="34" charset="0"/>
              <a:buChar char="•"/>
            </a:pPr>
            <a:r>
              <a:rPr lang="en-GB" sz="2400" dirty="0"/>
              <a:t>any hazards that have not been eliminated through the design and construction processes, and how they have been addressed (e.g. surveys or other information concerning asbestos or contaminated land);</a:t>
            </a:r>
          </a:p>
        </p:txBody>
      </p:sp>
    </p:spTree>
    <p:extLst>
      <p:ext uri="{BB962C8B-B14F-4D97-AF65-F5344CB8AC3E}">
        <p14:creationId xmlns:p14="http://schemas.microsoft.com/office/powerpoint/2010/main" val="1226218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9BCD-B30D-48C8-80D2-2BFBF3C30B96}"/>
              </a:ext>
            </a:extLst>
          </p:cNvPr>
          <p:cNvSpPr>
            <a:spLocks noGrp="1"/>
          </p:cNvSpPr>
          <p:nvPr>
            <p:ph type="title"/>
          </p:nvPr>
        </p:nvSpPr>
        <p:spPr>
          <a:xfrm>
            <a:off x="533400" y="4869160"/>
            <a:ext cx="6554867" cy="1455440"/>
          </a:xfrm>
        </p:spPr>
        <p:txBody>
          <a:bodyPr/>
          <a:lstStyle/>
          <a:p>
            <a:r>
              <a:rPr lang="en-GB" dirty="0"/>
              <a:t>Health and Safety File (HSF)</a:t>
            </a:r>
          </a:p>
        </p:txBody>
      </p:sp>
      <p:sp>
        <p:nvSpPr>
          <p:cNvPr id="3" name="Content Placeholder 2">
            <a:extLst>
              <a:ext uri="{FF2B5EF4-FFF2-40B4-BE49-F238E27FC236}">
                <a16:creationId xmlns:a16="http://schemas.microsoft.com/office/drawing/2014/main" id="{8E8BEFC2-3351-49AE-881C-94238B0B6EA7}"/>
              </a:ext>
            </a:extLst>
          </p:cNvPr>
          <p:cNvSpPr>
            <a:spLocks noGrp="1"/>
          </p:cNvSpPr>
          <p:nvPr>
            <p:ph idx="1"/>
          </p:nvPr>
        </p:nvSpPr>
        <p:spPr>
          <a:xfrm>
            <a:off x="533400" y="533400"/>
            <a:ext cx="7999040" cy="4119736"/>
          </a:xfrm>
        </p:spPr>
        <p:txBody>
          <a:bodyPr>
            <a:noAutofit/>
          </a:bodyPr>
          <a:lstStyle/>
          <a:p>
            <a:pPr marL="342900" indent="-342900" fontAlgn="base">
              <a:buFont typeface="Arial" panose="020B0604020202020204" pitchFamily="34" charset="0"/>
              <a:buChar char="•"/>
            </a:pPr>
            <a:r>
              <a:rPr lang="en-GB" sz="2400" dirty="0"/>
              <a:t>key structural principles (e.g. bracing, sources of substantial stored energy – including pre- or post-tensioned members) and safe working loads for floors and roofs;</a:t>
            </a:r>
          </a:p>
          <a:p>
            <a:pPr marL="342900" indent="-342900" fontAlgn="base">
              <a:buFont typeface="Arial" panose="020B0604020202020204" pitchFamily="34" charset="0"/>
              <a:buChar char="•"/>
            </a:pPr>
            <a:r>
              <a:rPr lang="en-GB" sz="2400" dirty="0"/>
              <a:t>hazardous materials used (e.g. lead paints and special coatings);</a:t>
            </a:r>
          </a:p>
          <a:p>
            <a:pPr marL="342900" indent="-342900" fontAlgn="base">
              <a:buFont typeface="Arial" panose="020B0604020202020204" pitchFamily="34" charset="0"/>
              <a:buChar char="•"/>
            </a:pPr>
            <a:r>
              <a:rPr lang="en-GB" sz="2400" dirty="0"/>
              <a:t>information regarding the removal or dismantling of installed plant and equipment (e.g. any special arrangements for lifting such equipment);</a:t>
            </a:r>
          </a:p>
        </p:txBody>
      </p:sp>
    </p:spTree>
    <p:extLst>
      <p:ext uri="{BB962C8B-B14F-4D97-AF65-F5344CB8AC3E}">
        <p14:creationId xmlns:p14="http://schemas.microsoft.com/office/powerpoint/2010/main" val="7678139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9BCD-B30D-48C8-80D2-2BFBF3C30B96}"/>
              </a:ext>
            </a:extLst>
          </p:cNvPr>
          <p:cNvSpPr>
            <a:spLocks noGrp="1"/>
          </p:cNvSpPr>
          <p:nvPr>
            <p:ph type="title"/>
          </p:nvPr>
        </p:nvSpPr>
        <p:spPr>
          <a:xfrm>
            <a:off x="533400" y="4941168"/>
            <a:ext cx="6554867" cy="1656184"/>
          </a:xfrm>
        </p:spPr>
        <p:txBody>
          <a:bodyPr/>
          <a:lstStyle/>
          <a:p>
            <a:r>
              <a:rPr lang="en-GB" dirty="0"/>
              <a:t>Health and Safety File (HSF)</a:t>
            </a:r>
          </a:p>
        </p:txBody>
      </p:sp>
      <p:sp>
        <p:nvSpPr>
          <p:cNvPr id="3" name="Content Placeholder 2">
            <a:extLst>
              <a:ext uri="{FF2B5EF4-FFF2-40B4-BE49-F238E27FC236}">
                <a16:creationId xmlns:a16="http://schemas.microsoft.com/office/drawing/2014/main" id="{8E8BEFC2-3351-49AE-881C-94238B0B6EA7}"/>
              </a:ext>
            </a:extLst>
          </p:cNvPr>
          <p:cNvSpPr>
            <a:spLocks noGrp="1"/>
          </p:cNvSpPr>
          <p:nvPr>
            <p:ph idx="1"/>
          </p:nvPr>
        </p:nvSpPr>
        <p:spPr>
          <a:xfrm>
            <a:off x="533400" y="533400"/>
            <a:ext cx="8071048" cy="4623792"/>
          </a:xfrm>
        </p:spPr>
        <p:txBody>
          <a:bodyPr>
            <a:normAutofit/>
          </a:bodyPr>
          <a:lstStyle/>
          <a:p>
            <a:pPr marL="342900" indent="-342900" fontAlgn="base">
              <a:buFont typeface="Arial" panose="020B0604020202020204" pitchFamily="34" charset="0"/>
              <a:buChar char="•"/>
            </a:pPr>
            <a:r>
              <a:rPr lang="en-GB" sz="2400" dirty="0"/>
              <a:t>health and safety information about equipment provided for cleaning or maintaining the structure;</a:t>
            </a:r>
          </a:p>
          <a:p>
            <a:pPr marL="342900" indent="-342900" fontAlgn="base">
              <a:buFont typeface="Arial" panose="020B0604020202020204" pitchFamily="34" charset="0"/>
              <a:buChar char="•"/>
            </a:pPr>
            <a:r>
              <a:rPr lang="en-GB" sz="2400" dirty="0"/>
              <a:t>the nature, location and markings of significant services, including underground cables; gas supply equipment; fire-fighting services etc;</a:t>
            </a:r>
          </a:p>
          <a:p>
            <a:pPr marL="342900" indent="-342900" fontAlgn="base">
              <a:buFont typeface="Arial" panose="020B0604020202020204" pitchFamily="34" charset="0"/>
              <a:buChar char="•"/>
            </a:pPr>
            <a:r>
              <a:rPr lang="en-GB" sz="2400" dirty="0"/>
              <a:t>information and as-built drawings of the building, its plant and equipment (e.g. the means of safe access to and from service voids and fire doors).</a:t>
            </a:r>
          </a:p>
        </p:txBody>
      </p:sp>
    </p:spTree>
    <p:extLst>
      <p:ext uri="{BB962C8B-B14F-4D97-AF65-F5344CB8AC3E}">
        <p14:creationId xmlns:p14="http://schemas.microsoft.com/office/powerpoint/2010/main" val="19874339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E433-7E41-484F-84EA-20D8A3288A3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37C47940-686C-43F2-B597-1C95A015D06D}"/>
              </a:ext>
            </a:extLst>
          </p:cNvPr>
          <p:cNvPicPr>
            <a:picLocks noGrp="1" noChangeAspect="1"/>
          </p:cNvPicPr>
          <p:nvPr>
            <p:ph idx="1"/>
          </p:nvPr>
        </p:nvPicPr>
        <p:blipFill>
          <a:blip r:embed="rId2"/>
          <a:stretch>
            <a:fillRect/>
          </a:stretch>
        </p:blipFill>
        <p:spPr>
          <a:xfrm>
            <a:off x="755576" y="188640"/>
            <a:ext cx="5544616" cy="6544565"/>
          </a:xfrm>
          <a:prstGeom prst="rect">
            <a:avLst/>
          </a:prstGeom>
        </p:spPr>
      </p:pic>
    </p:spTree>
    <p:extLst>
      <p:ext uri="{BB962C8B-B14F-4D97-AF65-F5344CB8AC3E}">
        <p14:creationId xmlns:p14="http://schemas.microsoft.com/office/powerpoint/2010/main" val="38538205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C89A6-F34C-4F7F-A716-CC83F53A1D7E}"/>
              </a:ext>
            </a:extLst>
          </p:cNvPr>
          <p:cNvSpPr>
            <a:spLocks noGrp="1"/>
          </p:cNvSpPr>
          <p:nvPr>
            <p:ph type="ctrTitle"/>
          </p:nvPr>
        </p:nvSpPr>
        <p:spPr/>
        <p:txBody>
          <a:bodyPr/>
          <a:lstStyle/>
          <a:p>
            <a:r>
              <a:rPr lang="en-GB" dirty="0"/>
              <a:t>What is a Hazard?</a:t>
            </a:r>
          </a:p>
        </p:txBody>
      </p:sp>
      <p:sp>
        <p:nvSpPr>
          <p:cNvPr id="3" name="Subtitle 2">
            <a:extLst>
              <a:ext uri="{FF2B5EF4-FFF2-40B4-BE49-F238E27FC236}">
                <a16:creationId xmlns:a16="http://schemas.microsoft.com/office/drawing/2014/main" id="{1DC37C16-D880-41AB-9311-D7618168B038}"/>
              </a:ext>
            </a:extLst>
          </p:cNvPr>
          <p:cNvSpPr>
            <a:spLocks noGrp="1"/>
          </p:cNvSpPr>
          <p:nvPr>
            <p:ph type="subTitle" idx="1"/>
          </p:nvPr>
        </p:nvSpPr>
        <p:spPr/>
        <p:txBody>
          <a:bodyPr/>
          <a:lstStyle/>
          <a:p>
            <a:r>
              <a:rPr lang="en-GB" dirty="0"/>
              <a:t>A </a:t>
            </a:r>
            <a:r>
              <a:rPr lang="en-GB" b="1" dirty="0"/>
              <a:t>hazard</a:t>
            </a:r>
            <a:r>
              <a:rPr lang="en-GB" dirty="0"/>
              <a:t> is something which could be dangerous to you, your health or safety, or your plans or reputation.</a:t>
            </a:r>
          </a:p>
          <a:p>
            <a:pPr algn="r"/>
            <a:r>
              <a:rPr lang="en-GB" dirty="0"/>
              <a:t>(Collins, 2020)</a:t>
            </a:r>
          </a:p>
        </p:txBody>
      </p:sp>
    </p:spTree>
    <p:extLst>
      <p:ext uri="{BB962C8B-B14F-4D97-AF65-F5344CB8AC3E}">
        <p14:creationId xmlns:p14="http://schemas.microsoft.com/office/powerpoint/2010/main" val="625932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F1C3D-6CC9-4ADA-8626-44ED0970904B}"/>
              </a:ext>
            </a:extLst>
          </p:cNvPr>
          <p:cNvSpPr>
            <a:spLocks noGrp="1"/>
          </p:cNvSpPr>
          <p:nvPr>
            <p:ph type="title"/>
          </p:nvPr>
        </p:nvSpPr>
        <p:spPr/>
        <p:txBody>
          <a:bodyPr/>
          <a:lstStyle/>
          <a:p>
            <a:endParaRPr lang="en-GB"/>
          </a:p>
        </p:txBody>
      </p:sp>
      <p:pic>
        <p:nvPicPr>
          <p:cNvPr id="7" name="Content Placeholder 6">
            <a:hlinkClick r:id="rId2"/>
            <a:extLst>
              <a:ext uri="{FF2B5EF4-FFF2-40B4-BE49-F238E27FC236}">
                <a16:creationId xmlns:a16="http://schemas.microsoft.com/office/drawing/2014/main" id="{F93A55F9-6B2F-4D2D-95AE-6273E0B67D90}"/>
              </a:ext>
            </a:extLst>
          </p:cNvPr>
          <p:cNvPicPr>
            <a:picLocks noGrp="1" noChangeAspect="1"/>
          </p:cNvPicPr>
          <p:nvPr>
            <p:ph idx="1"/>
          </p:nvPr>
        </p:nvPicPr>
        <p:blipFill>
          <a:blip r:embed="rId3"/>
          <a:stretch>
            <a:fillRect/>
          </a:stretch>
        </p:blipFill>
        <p:spPr>
          <a:xfrm>
            <a:off x="256302" y="283368"/>
            <a:ext cx="8586806" cy="5233863"/>
          </a:xfrm>
          <a:prstGeom prst="rect">
            <a:avLst/>
          </a:prstGeom>
        </p:spPr>
      </p:pic>
    </p:spTree>
    <p:extLst>
      <p:ext uri="{BB962C8B-B14F-4D97-AF65-F5344CB8AC3E}">
        <p14:creationId xmlns:p14="http://schemas.microsoft.com/office/powerpoint/2010/main" val="9924951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9FC1D-017B-4A8D-92D5-C492FB929B3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EF7C0299-4B8B-4783-9390-C0B3D8461F52}"/>
              </a:ext>
            </a:extLst>
          </p:cNvPr>
          <p:cNvPicPr>
            <a:picLocks noGrp="1" noChangeAspect="1"/>
          </p:cNvPicPr>
          <p:nvPr>
            <p:ph idx="1"/>
          </p:nvPr>
        </p:nvPicPr>
        <p:blipFill>
          <a:blip r:embed="rId2"/>
          <a:stretch>
            <a:fillRect/>
          </a:stretch>
        </p:blipFill>
        <p:spPr>
          <a:xfrm>
            <a:off x="1475656" y="-9643"/>
            <a:ext cx="4896544" cy="6872649"/>
          </a:xfrm>
          <a:prstGeom prst="rect">
            <a:avLst/>
          </a:prstGeom>
        </p:spPr>
      </p:pic>
    </p:spTree>
    <p:extLst>
      <p:ext uri="{BB962C8B-B14F-4D97-AF65-F5344CB8AC3E}">
        <p14:creationId xmlns:p14="http://schemas.microsoft.com/office/powerpoint/2010/main" val="3976194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EE4EF-4A87-4B17-9269-E7318DEA0F08}"/>
              </a:ext>
            </a:extLst>
          </p:cNvPr>
          <p:cNvSpPr>
            <a:spLocks noGrp="1"/>
          </p:cNvSpPr>
          <p:nvPr>
            <p:ph type="title"/>
          </p:nvPr>
        </p:nvSpPr>
        <p:spPr/>
        <p:txBody>
          <a:bodyPr/>
          <a:lstStyle/>
          <a:p>
            <a:r>
              <a:rPr lang="en-GB" dirty="0"/>
              <a:t>Top ten Construction Hazards</a:t>
            </a:r>
          </a:p>
        </p:txBody>
      </p:sp>
      <p:sp>
        <p:nvSpPr>
          <p:cNvPr id="3" name="Content Placeholder 2">
            <a:extLst>
              <a:ext uri="{FF2B5EF4-FFF2-40B4-BE49-F238E27FC236}">
                <a16:creationId xmlns:a16="http://schemas.microsoft.com/office/drawing/2014/main" id="{47DE4BCF-BB99-40A6-A40B-C536DFC89445}"/>
              </a:ext>
            </a:extLst>
          </p:cNvPr>
          <p:cNvSpPr>
            <a:spLocks noGrp="1"/>
          </p:cNvSpPr>
          <p:nvPr>
            <p:ph idx="1"/>
          </p:nvPr>
        </p:nvSpPr>
        <p:spPr/>
        <p:txBody>
          <a:bodyPr/>
          <a:lstStyle/>
          <a:p>
            <a:r>
              <a:rPr lang="en-GB" dirty="0"/>
              <a:t>Working at height.</a:t>
            </a:r>
          </a:p>
          <a:p>
            <a:r>
              <a:rPr lang="en-GB" dirty="0"/>
              <a:t>Moving objects.</a:t>
            </a:r>
          </a:p>
          <a:p>
            <a:r>
              <a:rPr lang="en-GB" dirty="0"/>
              <a:t>Slips, trips, and falls.</a:t>
            </a:r>
          </a:p>
          <a:p>
            <a:r>
              <a:rPr lang="en-GB" dirty="0"/>
              <a:t>Noise.</a:t>
            </a:r>
          </a:p>
          <a:p>
            <a:r>
              <a:rPr lang="en-GB" dirty="0"/>
              <a:t>Hand arm vibration syndrome.</a:t>
            </a:r>
          </a:p>
          <a:p>
            <a:r>
              <a:rPr lang="en-GB" dirty="0"/>
              <a:t>Material and manual handling.</a:t>
            </a:r>
          </a:p>
          <a:p>
            <a:r>
              <a:rPr lang="en-GB" dirty="0"/>
              <a:t>Collapsing trenches.</a:t>
            </a:r>
          </a:p>
          <a:p>
            <a:r>
              <a:rPr lang="en-GB" dirty="0"/>
              <a:t>Asbestos.</a:t>
            </a:r>
          </a:p>
          <a:p>
            <a:pPr marL="0" indent="0">
              <a:buNone/>
            </a:pPr>
            <a:endParaRPr lang="en-GB" dirty="0"/>
          </a:p>
        </p:txBody>
      </p:sp>
    </p:spTree>
    <p:extLst>
      <p:ext uri="{BB962C8B-B14F-4D97-AF65-F5344CB8AC3E}">
        <p14:creationId xmlns:p14="http://schemas.microsoft.com/office/powerpoint/2010/main" val="2669811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04BD1-7E64-4BB1-8AB3-DE16D482FC63}"/>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03C21F60-8BBD-414D-8748-18242ECC8BE4}"/>
              </a:ext>
            </a:extLst>
          </p:cNvPr>
          <p:cNvSpPr>
            <a:spLocks noGrp="1"/>
          </p:cNvSpPr>
          <p:nvPr>
            <p:ph idx="1"/>
          </p:nvPr>
        </p:nvSpPr>
        <p:spPr>
          <a:xfrm>
            <a:off x="533400" y="533400"/>
            <a:ext cx="8071048" cy="3767670"/>
          </a:xfrm>
        </p:spPr>
        <p:txBody>
          <a:bodyPr>
            <a:noAutofit/>
          </a:bodyPr>
          <a:lstStyle/>
          <a:p>
            <a:r>
              <a:rPr lang="en-GB" sz="2800" dirty="0"/>
              <a:t>What is CDM 2015?</a:t>
            </a:r>
          </a:p>
          <a:p>
            <a:r>
              <a:rPr lang="en-GB" sz="2800" dirty="0"/>
              <a:t>What roles are considered under CDM?</a:t>
            </a:r>
          </a:p>
          <a:p>
            <a:r>
              <a:rPr lang="en-GB" sz="2800" dirty="0"/>
              <a:t>What projects are notifiable?</a:t>
            </a:r>
          </a:p>
          <a:p>
            <a:r>
              <a:rPr lang="en-GB" sz="2800" dirty="0"/>
              <a:t>What is a Construction Phase Plan?</a:t>
            </a:r>
          </a:p>
          <a:p>
            <a:r>
              <a:rPr lang="en-GB" sz="2800" dirty="0"/>
              <a:t>What is a Health and Safety File?</a:t>
            </a:r>
          </a:p>
          <a:p>
            <a:r>
              <a:rPr lang="en-GB" sz="2800" dirty="0"/>
              <a:t>What are hazards?</a:t>
            </a:r>
          </a:p>
        </p:txBody>
      </p:sp>
    </p:spTree>
    <p:extLst>
      <p:ext uri="{BB962C8B-B14F-4D97-AF65-F5344CB8AC3E}">
        <p14:creationId xmlns:p14="http://schemas.microsoft.com/office/powerpoint/2010/main" val="12614626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1C43E-A58C-4F77-9022-D54AE71FF602}"/>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92535256-1D38-4C3F-A1AA-556DCBD3D785}"/>
              </a:ext>
            </a:extLst>
          </p:cNvPr>
          <p:cNvSpPr>
            <a:spLocks noGrp="1"/>
          </p:cNvSpPr>
          <p:nvPr>
            <p:ph sz="quarter" idx="13"/>
          </p:nvPr>
        </p:nvSpPr>
        <p:spPr>
          <a:xfrm>
            <a:off x="533400" y="731520"/>
            <a:ext cx="8077200" cy="4209648"/>
          </a:xfrm>
        </p:spPr>
        <p:txBody>
          <a:bodyPr>
            <a:normAutofit/>
          </a:bodyPr>
          <a:lstStyle/>
          <a:p>
            <a:r>
              <a:rPr lang="en-GB" sz="2400" dirty="0"/>
              <a:t>CITB:</a:t>
            </a:r>
          </a:p>
          <a:p>
            <a:r>
              <a:rPr lang="en-GB" sz="2400" dirty="0">
                <a:hlinkClick r:id="rId2"/>
              </a:rPr>
              <a:t>https://www.citb.co.uk/about-citb/partnerships-and-initiatives/construction-design-and-management-cdm-regulations/cdm-regulations/</a:t>
            </a:r>
            <a:endParaRPr lang="en-GB" sz="2400" dirty="0"/>
          </a:p>
          <a:p>
            <a:r>
              <a:rPr lang="en-GB" sz="2400" dirty="0"/>
              <a:t>Health and Safety Executive:</a:t>
            </a:r>
          </a:p>
          <a:p>
            <a:r>
              <a:rPr lang="en-GB" sz="2400" dirty="0" err="1"/>
              <a:t>www,hse.gov.uk</a:t>
            </a:r>
            <a:endParaRPr lang="en-GB" sz="2400" dirty="0"/>
          </a:p>
          <a:p>
            <a:r>
              <a:rPr lang="en-GB" sz="2400" dirty="0"/>
              <a:t>Collins Dictionary</a:t>
            </a:r>
          </a:p>
          <a:p>
            <a:r>
              <a:rPr lang="en-GB" sz="2400" dirty="0">
                <a:hlinkClick r:id="rId3"/>
              </a:rPr>
              <a:t>https://www.collinsdictionary.com/dictionary/english/hazard</a:t>
            </a:r>
            <a:endParaRPr lang="en-GB" sz="2400" dirty="0"/>
          </a:p>
          <a:p>
            <a:endParaRPr lang="en-GB" dirty="0"/>
          </a:p>
        </p:txBody>
      </p:sp>
    </p:spTree>
    <p:extLst>
      <p:ext uri="{BB962C8B-B14F-4D97-AF65-F5344CB8AC3E}">
        <p14:creationId xmlns:p14="http://schemas.microsoft.com/office/powerpoint/2010/main" val="30371030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1095</TotalTime>
  <Words>1738</Words>
  <Application>Microsoft Office PowerPoint</Application>
  <PresentationFormat>On-screen Show (4:3)</PresentationFormat>
  <Paragraphs>160</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Century Gothic</vt:lpstr>
      <vt:lpstr>inherit</vt:lpstr>
      <vt:lpstr>Wingdings 3</vt:lpstr>
      <vt:lpstr>Slice</vt:lpstr>
      <vt:lpstr>Managing Health, Safety, Welfare and Risk in Construction</vt:lpstr>
      <vt:lpstr>CDM Regulations 2015</vt:lpstr>
      <vt:lpstr>Last Week</vt:lpstr>
      <vt:lpstr>Learning Outcomes</vt:lpstr>
      <vt:lpstr>What is CdM 2015?</vt:lpstr>
      <vt:lpstr>Construction, Design and Maintenance Regulations (2015)</vt:lpstr>
      <vt:lpstr>The Construction (Design and Management) Regulations 2015</vt:lpstr>
      <vt:lpstr>The Construction (Design and Management) Regulations 2015</vt:lpstr>
      <vt:lpstr>The Construction (Design and Management) Regulations 2015</vt:lpstr>
      <vt:lpstr>What roles are considered under CDM?</vt:lpstr>
      <vt:lpstr>Roles</vt:lpstr>
      <vt:lpstr>Roles</vt:lpstr>
      <vt:lpstr>Roles</vt:lpstr>
      <vt:lpstr>No longer a Role</vt:lpstr>
      <vt:lpstr>Summary Documents</vt:lpstr>
      <vt:lpstr>What Projects Are Notifiable?</vt:lpstr>
      <vt:lpstr>Notification</vt:lpstr>
      <vt:lpstr>Notification</vt:lpstr>
      <vt:lpstr>Information included in the notice (Schedule 1):</vt:lpstr>
      <vt:lpstr>Information included in the notice (Schedule 1):</vt:lpstr>
      <vt:lpstr>Information included in the notice (Schedule 1):</vt:lpstr>
      <vt:lpstr>Construction Phase Plan</vt:lpstr>
      <vt:lpstr>Construction Phase Plan (CPP)</vt:lpstr>
      <vt:lpstr>Construction Phase Plan (CPP) - Topics</vt:lpstr>
      <vt:lpstr>Construction Phase Plan (CPP) - Topics</vt:lpstr>
      <vt:lpstr>Construction Phase Plan</vt:lpstr>
      <vt:lpstr>Health and Safety File</vt:lpstr>
      <vt:lpstr>Health and Safety File (HSF)</vt:lpstr>
      <vt:lpstr>Health and Safety File (HSF)</vt:lpstr>
      <vt:lpstr>Health and Safety File (HSF)</vt:lpstr>
      <vt:lpstr>Health and Safety File (HSF)</vt:lpstr>
      <vt:lpstr>Health and Safety File (HSF)</vt:lpstr>
      <vt:lpstr>PowerPoint Presentation</vt:lpstr>
      <vt:lpstr>What is a Hazard?</vt:lpstr>
      <vt:lpstr>PowerPoint Presentation</vt:lpstr>
      <vt:lpstr>PowerPoint Presentation</vt:lpstr>
      <vt:lpstr>Top ten Construction Hazards</vt:lpstr>
      <vt:lpstr>Recap</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Executive (HSE)</dc:title>
  <dc:creator>Windows User</dc:creator>
  <cp:lastModifiedBy>Debbie Hughes</cp:lastModifiedBy>
  <cp:revision>70</cp:revision>
  <dcterms:created xsi:type="dcterms:W3CDTF">2016-09-30T09:15:21Z</dcterms:created>
  <dcterms:modified xsi:type="dcterms:W3CDTF">2020-01-26T21:51:49Z</dcterms:modified>
</cp:coreProperties>
</file>