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1"/>
  </p:notesMasterIdLst>
  <p:sldIdLst>
    <p:sldId id="267" r:id="rId24"/>
    <p:sldId id="286" r:id="rId25"/>
    <p:sldId id="292" r:id="rId26"/>
    <p:sldId id="284" r:id="rId27"/>
    <p:sldId id="347" r:id="rId28"/>
    <p:sldId id="348" r:id="rId29"/>
    <p:sldId id="288" r:id="rId3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79F43-767D-454A-B1FA-94D305F94C4B}" v="21" dt="2022-10-17T19:31:56.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21" autoAdjust="0"/>
    <p:restoredTop sz="66667" autoAdjust="0"/>
  </p:normalViewPr>
  <p:slideViewPr>
    <p:cSldViewPr snapToGrid="0">
      <p:cViewPr varScale="1">
        <p:scale>
          <a:sx n="62" d="100"/>
          <a:sy n="62" d="100"/>
        </p:scale>
        <p:origin x="93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01B79F43-767D-454A-B1FA-94D305F94C4B}"/>
    <pc:docChg chg="undo custSel addSld delSld modSld sldOrd">
      <pc:chgData name="Kate Piper (IMH)" userId="f69ee4e2-845b-4a1f-89c4-60fce9da139f" providerId="ADAL" clId="{01B79F43-767D-454A-B1FA-94D305F94C4B}" dt="2022-10-17T19:34:09.710" v="200" actId="20577"/>
      <pc:docMkLst>
        <pc:docMk/>
      </pc:docMkLst>
      <pc:sldChg chg="modSp mod">
        <pc:chgData name="Kate Piper (IMH)" userId="f69ee4e2-845b-4a1f-89c4-60fce9da139f" providerId="ADAL" clId="{01B79F43-767D-454A-B1FA-94D305F94C4B}" dt="2022-10-17T19:06:37.098" v="1" actId="20577"/>
        <pc:sldMkLst>
          <pc:docMk/>
          <pc:sldMk cId="2792938340" sldId="267"/>
        </pc:sldMkLst>
        <pc:spChg chg="mod">
          <ac:chgData name="Kate Piper (IMH)" userId="f69ee4e2-845b-4a1f-89c4-60fce9da139f" providerId="ADAL" clId="{01B79F43-767D-454A-B1FA-94D305F94C4B}" dt="2022-10-17T19:06:37.098" v="1" actId="20577"/>
          <ac:spMkLst>
            <pc:docMk/>
            <pc:sldMk cId="2792938340" sldId="267"/>
            <ac:spMk id="4" creationId="{9F286F6B-024C-4BB6-99A0-E61240BF7FDC}"/>
          </ac:spMkLst>
        </pc:spChg>
      </pc:sldChg>
      <pc:sldChg chg="del">
        <pc:chgData name="Kate Piper (IMH)" userId="f69ee4e2-845b-4a1f-89c4-60fce9da139f" providerId="ADAL" clId="{01B79F43-767D-454A-B1FA-94D305F94C4B}" dt="2022-10-17T19:08:19.144" v="5" actId="47"/>
        <pc:sldMkLst>
          <pc:docMk/>
          <pc:sldMk cId="465048800" sldId="282"/>
        </pc:sldMkLst>
      </pc:sldChg>
      <pc:sldChg chg="del">
        <pc:chgData name="Kate Piper (IMH)" userId="f69ee4e2-845b-4a1f-89c4-60fce9da139f" providerId="ADAL" clId="{01B79F43-767D-454A-B1FA-94D305F94C4B}" dt="2022-10-17T19:08:19.813" v="6" actId="47"/>
        <pc:sldMkLst>
          <pc:docMk/>
          <pc:sldMk cId="19199614" sldId="283"/>
        </pc:sldMkLst>
      </pc:sldChg>
      <pc:sldChg chg="add">
        <pc:chgData name="Kate Piper (IMH)" userId="f69ee4e2-845b-4a1f-89c4-60fce9da139f" providerId="ADAL" clId="{01B79F43-767D-454A-B1FA-94D305F94C4B}" dt="2022-10-17T19:08:16.708" v="4"/>
        <pc:sldMkLst>
          <pc:docMk/>
          <pc:sldMk cId="104714006" sldId="284"/>
        </pc:sldMkLst>
      </pc:sldChg>
      <pc:sldChg chg="add del ord">
        <pc:chgData name="Kate Piper (IMH)" userId="f69ee4e2-845b-4a1f-89c4-60fce9da139f" providerId="ADAL" clId="{01B79F43-767D-454A-B1FA-94D305F94C4B}" dt="2022-10-17T19:31:21.307" v="37"/>
        <pc:sldMkLst>
          <pc:docMk/>
          <pc:sldMk cId="1489457798" sldId="286"/>
        </pc:sldMkLst>
      </pc:sldChg>
      <pc:sldChg chg="modSp add del mod">
        <pc:chgData name="Kate Piper (IMH)" userId="f69ee4e2-845b-4a1f-89c4-60fce9da139f" providerId="ADAL" clId="{01B79F43-767D-454A-B1FA-94D305F94C4B}" dt="2022-10-17T19:34:09.710" v="200" actId="20577"/>
        <pc:sldMkLst>
          <pc:docMk/>
          <pc:sldMk cId="3744421161" sldId="288"/>
        </pc:sldMkLst>
        <pc:spChg chg="mod">
          <ac:chgData name="Kate Piper (IMH)" userId="f69ee4e2-845b-4a1f-89c4-60fce9da139f" providerId="ADAL" clId="{01B79F43-767D-454A-B1FA-94D305F94C4B}" dt="2022-10-17T19:34:09.710" v="200" actId="20577"/>
          <ac:spMkLst>
            <pc:docMk/>
            <pc:sldMk cId="3744421161" sldId="288"/>
            <ac:spMk id="2" creationId="{3C992FE2-B0EA-4113-88B0-1E14B8187143}"/>
          </ac:spMkLst>
        </pc:spChg>
      </pc:sldChg>
      <pc:sldChg chg="add">
        <pc:chgData name="Kate Piper (IMH)" userId="f69ee4e2-845b-4a1f-89c4-60fce9da139f" providerId="ADAL" clId="{01B79F43-767D-454A-B1FA-94D305F94C4B}" dt="2022-10-17T19:07:08.529" v="2"/>
        <pc:sldMkLst>
          <pc:docMk/>
          <pc:sldMk cId="429351200" sldId="292"/>
        </pc:sldMkLst>
      </pc:sldChg>
      <pc:sldChg chg="del">
        <pc:chgData name="Kate Piper (IMH)" userId="f69ee4e2-845b-4a1f-89c4-60fce9da139f" providerId="ADAL" clId="{01B79F43-767D-454A-B1FA-94D305F94C4B}" dt="2022-10-17T19:28:59.886" v="33" actId="47"/>
        <pc:sldMkLst>
          <pc:docMk/>
          <pc:sldMk cId="1922470807" sldId="345"/>
        </pc:sldMkLst>
      </pc:sldChg>
      <pc:sldChg chg="addSp delSp modSp new del mod">
        <pc:chgData name="Kate Piper (IMH)" userId="f69ee4e2-845b-4a1f-89c4-60fce9da139f" providerId="ADAL" clId="{01B79F43-767D-454A-B1FA-94D305F94C4B}" dt="2022-10-17T19:28:03.113" v="32" actId="47"/>
        <pc:sldMkLst>
          <pc:docMk/>
          <pc:sldMk cId="175339840" sldId="346"/>
        </pc:sldMkLst>
        <pc:spChg chg="del">
          <ac:chgData name="Kate Piper (IMH)" userId="f69ee4e2-845b-4a1f-89c4-60fce9da139f" providerId="ADAL" clId="{01B79F43-767D-454A-B1FA-94D305F94C4B}" dt="2022-10-17T19:08:32.640" v="8" actId="478"/>
          <ac:spMkLst>
            <pc:docMk/>
            <pc:sldMk cId="175339840" sldId="346"/>
            <ac:spMk id="2" creationId="{85174F25-E872-748E-801F-163829AD37DB}"/>
          </ac:spMkLst>
        </pc:spChg>
        <pc:spChg chg="del">
          <ac:chgData name="Kate Piper (IMH)" userId="f69ee4e2-845b-4a1f-89c4-60fce9da139f" providerId="ADAL" clId="{01B79F43-767D-454A-B1FA-94D305F94C4B}" dt="2022-10-17T19:08:35.428" v="9" actId="478"/>
          <ac:spMkLst>
            <pc:docMk/>
            <pc:sldMk cId="175339840" sldId="346"/>
            <ac:spMk id="3" creationId="{B5CF40FA-77E6-8EA0-2282-68CC2C35CD18}"/>
          </ac:spMkLst>
        </pc:spChg>
        <pc:picChg chg="add del">
          <ac:chgData name="Kate Piper (IMH)" userId="f69ee4e2-845b-4a1f-89c4-60fce9da139f" providerId="ADAL" clId="{01B79F43-767D-454A-B1FA-94D305F94C4B}" dt="2022-10-17T19:15:20.167" v="11" actId="478"/>
          <ac:picMkLst>
            <pc:docMk/>
            <pc:sldMk cId="175339840" sldId="346"/>
            <ac:picMk id="4" creationId="{EEFB5855-9373-C12D-CFD8-A97A06634002}"/>
          </ac:picMkLst>
        </pc:picChg>
        <pc:picChg chg="add del mod">
          <ac:chgData name="Kate Piper (IMH)" userId="f69ee4e2-845b-4a1f-89c4-60fce9da139f" providerId="ADAL" clId="{01B79F43-767D-454A-B1FA-94D305F94C4B}" dt="2022-10-17T19:22:04.003" v="14" actId="478"/>
          <ac:picMkLst>
            <pc:docMk/>
            <pc:sldMk cId="175339840" sldId="346"/>
            <ac:picMk id="1026" creationId="{FE9A8E17-23D5-C891-1271-9564C9133DB0}"/>
          </ac:picMkLst>
        </pc:picChg>
        <pc:picChg chg="add mod">
          <ac:chgData name="Kate Piper (IMH)" userId="f69ee4e2-845b-4a1f-89c4-60fce9da139f" providerId="ADAL" clId="{01B79F43-767D-454A-B1FA-94D305F94C4B}" dt="2022-10-17T19:26:37.680" v="20" actId="1076"/>
          <ac:picMkLst>
            <pc:docMk/>
            <pc:sldMk cId="175339840" sldId="346"/>
            <ac:picMk id="1028" creationId="{119947A9-49B6-1FAF-6897-99F481DCBD71}"/>
          </ac:picMkLst>
        </pc:picChg>
      </pc:sldChg>
      <pc:sldChg chg="del">
        <pc:chgData name="Kate Piper (IMH)" userId="f69ee4e2-845b-4a1f-89c4-60fce9da139f" providerId="ADAL" clId="{01B79F43-767D-454A-B1FA-94D305F94C4B}" dt="2022-10-17T19:07:14.484" v="3" actId="47"/>
        <pc:sldMkLst>
          <pc:docMk/>
          <pc:sldMk cId="3098458407" sldId="346"/>
        </pc:sldMkLst>
      </pc:sldChg>
      <pc:sldChg chg="addSp delSp modSp new mod">
        <pc:chgData name="Kate Piper (IMH)" userId="f69ee4e2-845b-4a1f-89c4-60fce9da139f" providerId="ADAL" clId="{01B79F43-767D-454A-B1FA-94D305F94C4B}" dt="2022-10-17T19:28:00.285" v="31" actId="1076"/>
        <pc:sldMkLst>
          <pc:docMk/>
          <pc:sldMk cId="163926054" sldId="347"/>
        </pc:sldMkLst>
        <pc:spChg chg="del">
          <ac:chgData name="Kate Piper (IMH)" userId="f69ee4e2-845b-4a1f-89c4-60fce9da139f" providerId="ADAL" clId="{01B79F43-767D-454A-B1FA-94D305F94C4B}" dt="2022-10-17T19:26:56.991" v="22" actId="478"/>
          <ac:spMkLst>
            <pc:docMk/>
            <pc:sldMk cId="163926054" sldId="347"/>
            <ac:spMk id="2" creationId="{42C1A6CE-E622-8EF1-3BFD-A5327FA82BBA}"/>
          </ac:spMkLst>
        </pc:spChg>
        <pc:spChg chg="add mod">
          <ac:chgData name="Kate Piper (IMH)" userId="f69ee4e2-845b-4a1f-89c4-60fce9da139f" providerId="ADAL" clId="{01B79F43-767D-454A-B1FA-94D305F94C4B}" dt="2022-10-17T19:27:48.591" v="29" actId="208"/>
          <ac:spMkLst>
            <pc:docMk/>
            <pc:sldMk cId="163926054" sldId="347"/>
            <ac:spMk id="4" creationId="{60CA1278-81F7-0F55-FDBC-B703F30674C8}"/>
          </ac:spMkLst>
        </pc:spChg>
        <pc:spChg chg="add mod">
          <ac:chgData name="Kate Piper (IMH)" userId="f69ee4e2-845b-4a1f-89c4-60fce9da139f" providerId="ADAL" clId="{01B79F43-767D-454A-B1FA-94D305F94C4B}" dt="2022-10-17T19:28:00.285" v="31" actId="1076"/>
          <ac:spMkLst>
            <pc:docMk/>
            <pc:sldMk cId="163926054" sldId="347"/>
            <ac:spMk id="5" creationId="{24B8151D-6515-3E9E-ECC0-7927C031607D}"/>
          </ac:spMkLst>
        </pc:spChg>
        <pc:picChg chg="add mod">
          <ac:chgData name="Kate Piper (IMH)" userId="f69ee4e2-845b-4a1f-89c4-60fce9da139f" providerId="ADAL" clId="{01B79F43-767D-454A-B1FA-94D305F94C4B}" dt="2022-10-17T19:27:12.615" v="25" actId="1076"/>
          <ac:picMkLst>
            <pc:docMk/>
            <pc:sldMk cId="163926054" sldId="347"/>
            <ac:picMk id="3" creationId="{7786805C-B97F-9379-560E-FECD41C43E28}"/>
          </ac:picMkLst>
        </pc:picChg>
      </pc:sldChg>
      <pc:sldChg chg="add del">
        <pc:chgData name="Kate Piper (IMH)" userId="f69ee4e2-845b-4a1f-89c4-60fce9da139f" providerId="ADAL" clId="{01B79F43-767D-454A-B1FA-94D305F94C4B}" dt="2022-10-17T19:31:30.760" v="40" actId="47"/>
        <pc:sldMkLst>
          <pc:docMk/>
          <pc:sldMk cId="2286119160" sldId="348"/>
        </pc:sldMkLst>
      </pc:sldChg>
      <pc:sldChg chg="add ord">
        <pc:chgData name="Kate Piper (IMH)" userId="f69ee4e2-845b-4a1f-89c4-60fce9da139f" providerId="ADAL" clId="{01B79F43-767D-454A-B1FA-94D305F94C4B}" dt="2022-10-17T19:31:40.169" v="44"/>
        <pc:sldMkLst>
          <pc:docMk/>
          <pc:sldMk cId="2439960848" sldId="348"/>
        </pc:sldMkLst>
      </pc:sldChg>
      <pc:sldMasterChg chg="delSldLayout">
        <pc:chgData name="Kate Piper (IMH)" userId="f69ee4e2-845b-4a1f-89c4-60fce9da139f" providerId="ADAL" clId="{01B79F43-767D-454A-B1FA-94D305F94C4B}" dt="2022-10-17T19:31:31.953" v="41" actId="47"/>
        <pc:sldMasterMkLst>
          <pc:docMk/>
          <pc:sldMasterMk cId="754378712" sldId="2147483666"/>
        </pc:sldMasterMkLst>
        <pc:sldLayoutChg chg="del">
          <pc:chgData name="Kate Piper (IMH)" userId="f69ee4e2-845b-4a1f-89c4-60fce9da139f" providerId="ADAL" clId="{01B79F43-767D-454A-B1FA-94D305F94C4B}" dt="2022-10-17T19:31:31.953" v="41" actId="47"/>
          <pc:sldLayoutMkLst>
            <pc:docMk/>
            <pc:sldMasterMk cId="754378712" sldId="2147483666"/>
            <pc:sldLayoutMk cId="1081903377"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17/10/2022</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r>
              <a:rPr lang="en-GB"/>
              <a:t>Debates 2013: 9-19</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4278854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2015</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313365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r>
              <a:rPr lang="en-GB"/>
              <a:t>Debates 2013: 9-19</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170960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124711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 Id="rId5" Type="http://schemas.openxmlformats.org/officeDocument/2006/relationships/image" Target="../media/image29.png"/><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24199-2D4E-4D96-A00B-48481C17E16C}"/>
              </a:ext>
            </a:extLst>
          </p:cNvPr>
          <p:cNvSpPr>
            <a:spLocks noGrp="1"/>
          </p:cNvSpPr>
          <p:nvPr>
            <p:ph idx="10"/>
          </p:nvPr>
        </p:nvSpPr>
        <p:spPr>
          <a:xfrm>
            <a:off x="7145380" y="5711687"/>
            <a:ext cx="4535079" cy="511779"/>
          </a:xfrm>
        </p:spPr>
        <p:txBody>
          <a:bodyPr/>
          <a:lstStyle/>
          <a:p>
            <a:r>
              <a:rPr lang="en-GB"/>
              <a:t>Aims and Outcomes of PE</a:t>
            </a:r>
          </a:p>
        </p:txBody>
      </p:sp>
      <p:sp>
        <p:nvSpPr>
          <p:cNvPr id="4" name="Content Placeholder 1">
            <a:extLst>
              <a:ext uri="{FF2B5EF4-FFF2-40B4-BE49-F238E27FC236}">
                <a16:creationId xmlns:a16="http://schemas.microsoft.com/office/drawing/2014/main" id="{9F286F6B-024C-4BB6-99A0-E61240BF7FDC}"/>
              </a:ext>
            </a:extLst>
          </p:cNvPr>
          <p:cNvSpPr txBox="1">
            <a:spLocks/>
          </p:cNvSpPr>
          <p:nvPr/>
        </p:nvSpPr>
        <p:spPr>
          <a:xfrm>
            <a:off x="630810" y="1842052"/>
            <a:ext cx="4535079" cy="3493518"/>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Week 3</a:t>
            </a:r>
          </a:p>
          <a:p>
            <a:endParaRPr lang="en-GB" dirty="0"/>
          </a:p>
          <a:p>
            <a:r>
              <a:rPr lang="en-GB" dirty="0"/>
              <a:t>PE and Aquatic Activities</a:t>
            </a:r>
          </a:p>
          <a:p>
            <a:r>
              <a:rPr lang="en-GB" dirty="0"/>
              <a:t>Discussion Sessions</a:t>
            </a:r>
          </a:p>
          <a:p>
            <a:r>
              <a:rPr lang="en-GB" dirty="0"/>
              <a:t>(BMPE4005) Level 4</a:t>
            </a:r>
          </a:p>
          <a:p>
            <a:endParaRPr lang="en-GB" dirty="0"/>
          </a:p>
          <a:p>
            <a:r>
              <a:rPr lang="en-GB" dirty="0"/>
              <a:t>Kate Piper</a:t>
            </a:r>
          </a:p>
          <a:p>
            <a:endParaRPr lang="en-GB" dirty="0"/>
          </a:p>
        </p:txBody>
      </p:sp>
    </p:spTree>
    <p:extLst>
      <p:ext uri="{BB962C8B-B14F-4D97-AF65-F5344CB8AC3E}">
        <p14:creationId xmlns:p14="http://schemas.microsoft.com/office/powerpoint/2010/main" val="2792938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79FAF6-2E67-48AF-9E87-6F4DA9A9F44E}"/>
              </a:ext>
            </a:extLst>
          </p:cNvPr>
          <p:cNvSpPr>
            <a:spLocks noGrp="1"/>
          </p:cNvSpPr>
          <p:nvPr>
            <p:ph idx="1"/>
          </p:nvPr>
        </p:nvSpPr>
        <p:spPr/>
        <p:txBody>
          <a:bodyPr wrap="square"/>
          <a:lstStyle/>
          <a:p>
            <a:r>
              <a:rPr lang="en-GB" dirty="0"/>
              <a:t>Reading for next week:</a:t>
            </a:r>
          </a:p>
          <a:p>
            <a:endParaRPr lang="en-GB" dirty="0"/>
          </a:p>
          <a:p>
            <a:r>
              <a:rPr lang="en-GB" dirty="0"/>
              <a:t>Whitehead (2010) Aims of Physical Education</a:t>
            </a:r>
          </a:p>
          <a:p>
            <a:endParaRPr lang="en-GB" dirty="0"/>
          </a:p>
          <a:p>
            <a:r>
              <a:rPr lang="en-GB" dirty="0"/>
              <a:t>Find and read:</a:t>
            </a:r>
          </a:p>
          <a:p>
            <a:r>
              <a:rPr lang="en-GB" dirty="0"/>
              <a:t>Whitehead, M. (2019) ‘What is the education in physical education’. In Capel, S and Blair, R (ed.) </a:t>
            </a:r>
            <a:r>
              <a:rPr lang="en-GB" i="1" dirty="0"/>
              <a:t>Debates in Physical Education, 2</a:t>
            </a:r>
            <a:r>
              <a:rPr lang="en-GB" i="1" baseline="30000" dirty="0"/>
              <a:t>nd</a:t>
            </a:r>
            <a:r>
              <a:rPr lang="en-GB" i="1" dirty="0"/>
              <a:t> Edition. </a:t>
            </a:r>
            <a:r>
              <a:rPr lang="en-GB" dirty="0"/>
              <a:t>London</a:t>
            </a:r>
            <a:r>
              <a:rPr lang="en-GB"/>
              <a:t>: Taylor and Francis Group.</a:t>
            </a:r>
            <a:endParaRPr lang="en-GB" dirty="0"/>
          </a:p>
          <a:p>
            <a:endParaRPr lang="en-GB" dirty="0"/>
          </a:p>
        </p:txBody>
      </p:sp>
    </p:spTree>
    <p:extLst>
      <p:ext uri="{BB962C8B-B14F-4D97-AF65-F5344CB8AC3E}">
        <p14:creationId xmlns:p14="http://schemas.microsoft.com/office/powerpoint/2010/main" val="1489457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A2056E9-CE86-4E52-8C8C-4509F091EF35}"/>
              </a:ext>
            </a:extLst>
          </p:cNvPr>
          <p:cNvSpPr>
            <a:spLocks noGrp="1"/>
          </p:cNvSpPr>
          <p:nvPr>
            <p:ph idx="1"/>
          </p:nvPr>
        </p:nvSpPr>
        <p:spPr>
          <a:xfrm>
            <a:off x="630811" y="1173698"/>
            <a:ext cx="4760586" cy="3864989"/>
          </a:xfrm>
        </p:spPr>
        <p:txBody>
          <a:bodyPr wrap="square"/>
          <a:lstStyle/>
          <a:p>
            <a:r>
              <a:rPr lang="en-GB" b="1" u="sng"/>
              <a:t>1994 definition from PEAUK</a:t>
            </a:r>
            <a:r>
              <a:rPr lang="en-GB"/>
              <a:t>:</a:t>
            </a:r>
          </a:p>
          <a:p>
            <a:endParaRPr lang="en-GB" sz="2400"/>
          </a:p>
          <a:p>
            <a:r>
              <a:rPr lang="en-GB" sz="2400"/>
              <a:t>“those purposeful physical activities and related studies, normally undertaken within an educational context, which develop physical competence, help promote physical development, and enable participants to know about and value the benefits of participation.”</a:t>
            </a:r>
          </a:p>
        </p:txBody>
      </p:sp>
      <p:sp>
        <p:nvSpPr>
          <p:cNvPr id="4" name="Content Placeholder 1">
            <a:extLst>
              <a:ext uri="{FF2B5EF4-FFF2-40B4-BE49-F238E27FC236}">
                <a16:creationId xmlns:a16="http://schemas.microsoft.com/office/drawing/2014/main" id="{880D7BD1-95B3-4301-B033-5DF15F399DC3}"/>
              </a:ext>
            </a:extLst>
          </p:cNvPr>
          <p:cNvSpPr txBox="1">
            <a:spLocks/>
          </p:cNvSpPr>
          <p:nvPr/>
        </p:nvSpPr>
        <p:spPr>
          <a:xfrm>
            <a:off x="6800605" y="1173697"/>
            <a:ext cx="4760586"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a:solidFill>
                  <a:schemeClr val="tx1"/>
                </a:solidFill>
              </a:rPr>
              <a:t>2020 definition from PEAUK</a:t>
            </a:r>
            <a:r>
              <a:rPr lang="en-GB">
                <a:solidFill>
                  <a:schemeClr val="tx1"/>
                </a:solidFill>
              </a:rPr>
              <a:t>:</a:t>
            </a:r>
          </a:p>
          <a:p>
            <a:endParaRPr lang="en-GB" sz="2400">
              <a:solidFill>
                <a:schemeClr val="tx1"/>
              </a:solidFill>
            </a:endParaRPr>
          </a:p>
          <a:p>
            <a:r>
              <a:rPr lang="en-GB" sz="2000">
                <a:solidFill>
                  <a:schemeClr val="tx1"/>
                </a:solidFill>
              </a:rPr>
              <a:t>“Physical Education is the planned, progressive learning that takes place in school curriculum timetabled time and which is delivered to all pupils. This involves both ‘learning to move’ (i.e. becoming more physically competent) and ‘moving to learn’ (e.g. learning through movement, a range of skills and understandings beyond physical activity, such as co-operating with others). The context for the learning is physical activity, with children experiencing a broad range of activities, including sport and dance.”</a:t>
            </a:r>
          </a:p>
        </p:txBody>
      </p:sp>
      <p:pic>
        <p:nvPicPr>
          <p:cNvPr id="6" name="Picture 5">
            <a:extLst>
              <a:ext uri="{FF2B5EF4-FFF2-40B4-BE49-F238E27FC236}">
                <a16:creationId xmlns:a16="http://schemas.microsoft.com/office/drawing/2014/main" id="{209DD1E4-0145-49BA-BA92-B751BE578EC2}"/>
              </a:ext>
            </a:extLst>
          </p:cNvPr>
          <p:cNvPicPr>
            <a:picLocks noChangeAspect="1"/>
          </p:cNvPicPr>
          <p:nvPr/>
        </p:nvPicPr>
        <p:blipFill rotWithShape="1">
          <a:blip r:embed="rId3"/>
          <a:srcRect l="62825" t="23766" r="14480" b="9741"/>
          <a:stretch/>
        </p:blipFill>
        <p:spPr>
          <a:xfrm>
            <a:off x="2391956" y="0"/>
            <a:ext cx="8134598" cy="6703186"/>
          </a:xfrm>
          <a:prstGeom prst="rect">
            <a:avLst/>
          </a:prstGeom>
        </p:spPr>
      </p:pic>
    </p:spTree>
    <p:extLst>
      <p:ext uri="{BB962C8B-B14F-4D97-AF65-F5344CB8AC3E}">
        <p14:creationId xmlns:p14="http://schemas.microsoft.com/office/powerpoint/2010/main" val="429351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DD0F5E-D1EC-4AE3-A9DC-8B9C8896FDB8}"/>
              </a:ext>
            </a:extLst>
          </p:cNvPr>
          <p:cNvPicPr>
            <a:picLocks noChangeAspect="1"/>
          </p:cNvPicPr>
          <p:nvPr/>
        </p:nvPicPr>
        <p:blipFill>
          <a:blip r:embed="rId2"/>
          <a:stretch>
            <a:fillRect/>
          </a:stretch>
        </p:blipFill>
        <p:spPr>
          <a:xfrm>
            <a:off x="5209761" y="2247126"/>
            <a:ext cx="3674993" cy="2204996"/>
          </a:xfrm>
          <a:prstGeom prst="rect">
            <a:avLst/>
          </a:prstGeom>
        </p:spPr>
      </p:pic>
      <p:pic>
        <p:nvPicPr>
          <p:cNvPr id="5" name="Picture 4">
            <a:extLst>
              <a:ext uri="{FF2B5EF4-FFF2-40B4-BE49-F238E27FC236}">
                <a16:creationId xmlns:a16="http://schemas.microsoft.com/office/drawing/2014/main" id="{F3281597-B534-4DFD-9008-2A8F661DA950}"/>
              </a:ext>
            </a:extLst>
          </p:cNvPr>
          <p:cNvPicPr>
            <a:picLocks noChangeAspect="1"/>
          </p:cNvPicPr>
          <p:nvPr/>
        </p:nvPicPr>
        <p:blipFill>
          <a:blip r:embed="rId3"/>
          <a:stretch>
            <a:fillRect/>
          </a:stretch>
        </p:blipFill>
        <p:spPr>
          <a:xfrm>
            <a:off x="2408639" y="1189616"/>
            <a:ext cx="3803374" cy="2535583"/>
          </a:xfrm>
          <a:prstGeom prst="rect">
            <a:avLst/>
          </a:prstGeom>
        </p:spPr>
      </p:pic>
      <p:pic>
        <p:nvPicPr>
          <p:cNvPr id="7" name="Picture 6">
            <a:extLst>
              <a:ext uri="{FF2B5EF4-FFF2-40B4-BE49-F238E27FC236}">
                <a16:creationId xmlns:a16="http://schemas.microsoft.com/office/drawing/2014/main" id="{95A794B1-FBCB-469C-A265-56D89F9B3433}"/>
              </a:ext>
            </a:extLst>
          </p:cNvPr>
          <p:cNvPicPr>
            <a:picLocks noChangeAspect="1"/>
          </p:cNvPicPr>
          <p:nvPr/>
        </p:nvPicPr>
        <p:blipFill>
          <a:blip r:embed="rId4"/>
          <a:stretch>
            <a:fillRect/>
          </a:stretch>
        </p:blipFill>
        <p:spPr>
          <a:xfrm>
            <a:off x="8426591" y="3039701"/>
            <a:ext cx="2499871" cy="2535583"/>
          </a:xfrm>
          <a:prstGeom prst="rect">
            <a:avLst/>
          </a:prstGeom>
        </p:spPr>
      </p:pic>
      <p:pic>
        <p:nvPicPr>
          <p:cNvPr id="8" name="Picture 7">
            <a:extLst>
              <a:ext uri="{FF2B5EF4-FFF2-40B4-BE49-F238E27FC236}">
                <a16:creationId xmlns:a16="http://schemas.microsoft.com/office/drawing/2014/main" id="{20ED4FCE-B370-42A4-B683-26DDC36B8125}"/>
              </a:ext>
            </a:extLst>
          </p:cNvPr>
          <p:cNvPicPr>
            <a:picLocks noChangeAspect="1"/>
          </p:cNvPicPr>
          <p:nvPr/>
        </p:nvPicPr>
        <p:blipFill>
          <a:blip r:embed="rId5"/>
          <a:stretch>
            <a:fillRect/>
          </a:stretch>
        </p:blipFill>
        <p:spPr>
          <a:xfrm>
            <a:off x="495508" y="344142"/>
            <a:ext cx="3398186" cy="1902984"/>
          </a:xfrm>
          <a:prstGeom prst="rect">
            <a:avLst/>
          </a:prstGeom>
        </p:spPr>
      </p:pic>
      <p:sp>
        <p:nvSpPr>
          <p:cNvPr id="9" name="TextBox 8">
            <a:extLst>
              <a:ext uri="{FF2B5EF4-FFF2-40B4-BE49-F238E27FC236}">
                <a16:creationId xmlns:a16="http://schemas.microsoft.com/office/drawing/2014/main" id="{555D6EFE-B448-4557-8534-B96396D49CA2}"/>
              </a:ext>
            </a:extLst>
          </p:cNvPr>
          <p:cNvSpPr txBox="1"/>
          <p:nvPr/>
        </p:nvSpPr>
        <p:spPr>
          <a:xfrm>
            <a:off x="4452419" y="334616"/>
            <a:ext cx="5189675" cy="646331"/>
          </a:xfrm>
          <a:prstGeom prst="rect">
            <a:avLst/>
          </a:prstGeom>
          <a:noFill/>
        </p:spPr>
        <p:txBody>
          <a:bodyPr wrap="square" rtlCol="0">
            <a:spAutoFit/>
          </a:bodyPr>
          <a:lstStyle/>
          <a:p>
            <a:r>
              <a:rPr lang="en-GB" sz="3600"/>
              <a:t>Opinions of the role of PE</a:t>
            </a:r>
          </a:p>
        </p:txBody>
      </p:sp>
      <p:sp>
        <p:nvSpPr>
          <p:cNvPr id="11" name="TextBox 10">
            <a:extLst>
              <a:ext uri="{FF2B5EF4-FFF2-40B4-BE49-F238E27FC236}">
                <a16:creationId xmlns:a16="http://schemas.microsoft.com/office/drawing/2014/main" id="{B57D41CB-26D4-4C1A-8A17-6000029D9F8C}"/>
              </a:ext>
            </a:extLst>
          </p:cNvPr>
          <p:cNvSpPr txBox="1"/>
          <p:nvPr/>
        </p:nvSpPr>
        <p:spPr>
          <a:xfrm>
            <a:off x="288883" y="4413539"/>
            <a:ext cx="6096000" cy="1200329"/>
          </a:xfrm>
          <a:prstGeom prst="rect">
            <a:avLst/>
          </a:prstGeom>
          <a:noFill/>
        </p:spPr>
        <p:txBody>
          <a:bodyPr wrap="square">
            <a:spAutoFit/>
          </a:bodyPr>
          <a:lstStyle/>
          <a:p>
            <a:r>
              <a:rPr lang="en-GB">
                <a:effectLst/>
                <a:latin typeface="arial" panose="020B0604020202020204" pitchFamily="34" charset="0"/>
              </a:rPr>
              <a:t>The “history of PE has, in fact, been something of a history of struggle within the world of PE over particular definitions of what ought to count as PE” (Green, 2003, cited in Smith and Parr, 2012, p.38)</a:t>
            </a:r>
            <a:endParaRPr lang="en-GB">
              <a:effectLst/>
            </a:endParaRPr>
          </a:p>
        </p:txBody>
      </p:sp>
      <p:sp>
        <p:nvSpPr>
          <p:cNvPr id="13" name="TextBox 12">
            <a:extLst>
              <a:ext uri="{FF2B5EF4-FFF2-40B4-BE49-F238E27FC236}">
                <a16:creationId xmlns:a16="http://schemas.microsoft.com/office/drawing/2014/main" id="{DB778EDC-72E0-4D3E-B266-96AB4755D195}"/>
              </a:ext>
            </a:extLst>
          </p:cNvPr>
          <p:cNvSpPr txBox="1"/>
          <p:nvPr/>
        </p:nvSpPr>
        <p:spPr>
          <a:xfrm>
            <a:off x="5806825" y="1033165"/>
            <a:ext cx="6096000" cy="923330"/>
          </a:xfrm>
          <a:prstGeom prst="rect">
            <a:avLst/>
          </a:prstGeom>
          <a:noFill/>
        </p:spPr>
        <p:txBody>
          <a:bodyPr wrap="square">
            <a:spAutoFit/>
          </a:bodyPr>
          <a:lstStyle/>
          <a:p>
            <a:r>
              <a:rPr lang="en-GB">
                <a:solidFill>
                  <a:srgbClr val="373A3C"/>
                </a:solidFill>
                <a:latin typeface="-apple-system"/>
              </a:rPr>
              <a:t>T</a:t>
            </a:r>
            <a:r>
              <a:rPr lang="en-GB" b="0" i="0">
                <a:solidFill>
                  <a:srgbClr val="373A3C"/>
                </a:solidFill>
                <a:effectLst/>
                <a:latin typeface="-apple-system"/>
              </a:rPr>
              <a:t>o an ever-changing society, PE also needs to adjust to the current societal needs, otherwise it will become culturally obsolete (Kirk, 2010)</a:t>
            </a:r>
            <a:endParaRPr lang="en-GB"/>
          </a:p>
        </p:txBody>
      </p:sp>
      <p:sp>
        <p:nvSpPr>
          <p:cNvPr id="2" name="TextBox 1">
            <a:extLst>
              <a:ext uri="{FF2B5EF4-FFF2-40B4-BE49-F238E27FC236}">
                <a16:creationId xmlns:a16="http://schemas.microsoft.com/office/drawing/2014/main" id="{CEC9F8E4-3D71-4A44-A2DB-673A34610D04}"/>
              </a:ext>
            </a:extLst>
          </p:cNvPr>
          <p:cNvSpPr txBox="1"/>
          <p:nvPr/>
        </p:nvSpPr>
        <p:spPr>
          <a:xfrm>
            <a:off x="243467" y="2860786"/>
            <a:ext cx="2924586" cy="1015663"/>
          </a:xfrm>
          <a:prstGeom prst="rect">
            <a:avLst/>
          </a:prstGeom>
          <a:solidFill>
            <a:schemeClr val="accent4">
              <a:lumMod val="60000"/>
              <a:lumOff val="40000"/>
            </a:schemeClr>
          </a:solidFill>
        </p:spPr>
        <p:txBody>
          <a:bodyPr wrap="square" rtlCol="0">
            <a:spAutoFit/>
          </a:bodyPr>
          <a:lstStyle/>
          <a:p>
            <a:pPr algn="ctr"/>
            <a:r>
              <a:rPr lang="en-GB" sz="2000" b="1"/>
              <a:t>Many people have a vested interest in the subject</a:t>
            </a:r>
          </a:p>
        </p:txBody>
      </p:sp>
    </p:spTree>
    <p:extLst>
      <p:ext uri="{BB962C8B-B14F-4D97-AF65-F5344CB8AC3E}">
        <p14:creationId xmlns:p14="http://schemas.microsoft.com/office/powerpoint/2010/main" val="104714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7786805C-B97F-9379-560E-FECD41C43E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747" y="-176734"/>
            <a:ext cx="11862930" cy="60720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0CA1278-81F7-0F55-FDBC-B703F30674C8}"/>
              </a:ext>
            </a:extLst>
          </p:cNvPr>
          <p:cNvSpPr/>
          <p:nvPr/>
        </p:nvSpPr>
        <p:spPr>
          <a:xfrm>
            <a:off x="729983" y="6185647"/>
            <a:ext cx="10619335" cy="399570"/>
          </a:xfrm>
          <a:prstGeom prst="rect">
            <a:avLst/>
          </a:prstGeom>
          <a:solidFill>
            <a:schemeClr val="bg1"/>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24B8151D-6515-3E9E-ECC0-7927C031607D}"/>
              </a:ext>
            </a:extLst>
          </p:cNvPr>
          <p:cNvSpPr/>
          <p:nvPr/>
        </p:nvSpPr>
        <p:spPr>
          <a:xfrm>
            <a:off x="729982" y="5815532"/>
            <a:ext cx="10619335" cy="399570"/>
          </a:xfrm>
          <a:prstGeom prst="rect">
            <a:avLst/>
          </a:prstGeom>
          <a:solidFill>
            <a:schemeClr val="bg1"/>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926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79FAF6-2E67-48AF-9E87-6F4DA9A9F44E}"/>
              </a:ext>
            </a:extLst>
          </p:cNvPr>
          <p:cNvSpPr>
            <a:spLocks noGrp="1"/>
          </p:cNvSpPr>
          <p:nvPr>
            <p:ph idx="1"/>
          </p:nvPr>
        </p:nvSpPr>
        <p:spPr/>
        <p:txBody>
          <a:bodyPr wrap="square"/>
          <a:lstStyle/>
          <a:p>
            <a:r>
              <a:rPr lang="en-GB" dirty="0"/>
              <a:t>Reading for next week:</a:t>
            </a:r>
          </a:p>
          <a:p>
            <a:endParaRPr lang="en-GB" dirty="0"/>
          </a:p>
          <a:p>
            <a:r>
              <a:rPr lang="en-GB" dirty="0"/>
              <a:t>Whitehead (2010) Aims of Physical Education</a:t>
            </a:r>
          </a:p>
          <a:p>
            <a:endParaRPr lang="en-GB" dirty="0"/>
          </a:p>
          <a:p>
            <a:r>
              <a:rPr lang="en-GB" dirty="0"/>
              <a:t>Find and read:</a:t>
            </a:r>
          </a:p>
          <a:p>
            <a:r>
              <a:rPr lang="en-GB" dirty="0"/>
              <a:t>Whitehead, M. (2019) ‘What is the education in physical education’. In Capel, S and Blair, R (ed.) </a:t>
            </a:r>
            <a:r>
              <a:rPr lang="en-GB" i="1" dirty="0"/>
              <a:t>Debates in Physical Education, 2</a:t>
            </a:r>
            <a:r>
              <a:rPr lang="en-GB" i="1" baseline="30000" dirty="0"/>
              <a:t>nd</a:t>
            </a:r>
            <a:r>
              <a:rPr lang="en-GB" i="1" dirty="0"/>
              <a:t> Edition. </a:t>
            </a:r>
            <a:r>
              <a:rPr lang="en-GB" dirty="0"/>
              <a:t>London</a:t>
            </a:r>
            <a:r>
              <a:rPr lang="en-GB"/>
              <a:t>: Taylor and Francis Group.</a:t>
            </a:r>
            <a:endParaRPr lang="en-GB" dirty="0"/>
          </a:p>
          <a:p>
            <a:endParaRPr lang="en-GB" dirty="0"/>
          </a:p>
        </p:txBody>
      </p:sp>
    </p:spTree>
    <p:extLst>
      <p:ext uri="{BB962C8B-B14F-4D97-AF65-F5344CB8AC3E}">
        <p14:creationId xmlns:p14="http://schemas.microsoft.com/office/powerpoint/2010/main" val="2439960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92FE2-B0EA-4113-88B0-1E14B8187143}"/>
              </a:ext>
            </a:extLst>
          </p:cNvPr>
          <p:cNvSpPr>
            <a:spLocks noGrp="1"/>
          </p:cNvSpPr>
          <p:nvPr>
            <p:ph idx="1"/>
          </p:nvPr>
        </p:nvSpPr>
        <p:spPr/>
        <p:txBody>
          <a:bodyPr/>
          <a:lstStyle/>
          <a:p>
            <a:r>
              <a:rPr lang="en-GB" dirty="0"/>
              <a:t>Reading </a:t>
            </a:r>
            <a:r>
              <a:rPr lang="en-GB"/>
              <a:t>for readings (examples): </a:t>
            </a:r>
            <a:endParaRPr lang="en-GB" dirty="0"/>
          </a:p>
          <a:p>
            <a:endParaRPr lang="en-GB" dirty="0"/>
          </a:p>
          <a:p>
            <a:r>
              <a:rPr lang="en-GB" dirty="0"/>
              <a:t>Physical competence/ Skills/ game play tactics in PE</a:t>
            </a:r>
          </a:p>
          <a:p>
            <a:endParaRPr lang="en-GB" dirty="0"/>
          </a:p>
          <a:p>
            <a:r>
              <a:rPr lang="en-GB" dirty="0"/>
              <a:t>Variety of opportunities in PE</a:t>
            </a:r>
          </a:p>
          <a:p>
            <a:endParaRPr lang="en-GB" dirty="0"/>
          </a:p>
          <a:p>
            <a:r>
              <a:rPr lang="en-GB" dirty="0"/>
              <a:t>Inclusion in Physical Education</a:t>
            </a:r>
          </a:p>
          <a:p>
            <a:endParaRPr lang="en-GB" dirty="0"/>
          </a:p>
        </p:txBody>
      </p:sp>
    </p:spTree>
    <p:extLst>
      <p:ext uri="{BB962C8B-B14F-4D97-AF65-F5344CB8AC3E}">
        <p14:creationId xmlns:p14="http://schemas.microsoft.com/office/powerpoint/2010/main" val="374442116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413</Words>
  <Application>Microsoft Office PowerPoint</Application>
  <PresentationFormat>Widescreen</PresentationFormat>
  <Paragraphs>43</Paragraphs>
  <Slides>7</Slides>
  <Notes>3</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7</vt:i4>
      </vt:variant>
    </vt:vector>
  </HeadingPairs>
  <TitlesOfParts>
    <vt:vector size="32" baseType="lpstr">
      <vt:lpstr>-apple-system</vt:lpstr>
      <vt:lpstr>Arial</vt:lpstr>
      <vt:lpstr>Arial</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3</cp:revision>
  <cp:lastPrinted>2021-10-11T11:54:33Z</cp:lastPrinted>
  <dcterms:created xsi:type="dcterms:W3CDTF">2021-03-09T15:35:42Z</dcterms:created>
  <dcterms:modified xsi:type="dcterms:W3CDTF">2022-10-17T19:34:15Z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