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F557A7-039B-40D6-A955-FBE20C1D3861}"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06433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F557A7-039B-40D6-A955-FBE20C1D3861}"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132674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F557A7-039B-40D6-A955-FBE20C1D3861}"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229588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4212606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F557A7-039B-40D6-A955-FBE20C1D3861}" type="datetimeFigureOut">
              <a:rPr lang="en-GB" smtClean="0"/>
              <a:t>20/10/2016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302733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F557A7-039B-40D6-A955-FBE20C1D3861}" type="datetimeFigureOut">
              <a:rPr lang="en-GB" smtClean="0"/>
              <a:t>20/10/2016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4092585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BF557A7-039B-40D6-A955-FBE20C1D3861}" type="datetimeFigureOut">
              <a:rPr lang="en-GB" smtClean="0"/>
              <a:t>20/10/2016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2131449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4032334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2328883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991587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34259957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25978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557A7-039B-40D6-A955-FBE20C1D3861}"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2803750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BF557A7-039B-40D6-A955-FBE20C1D3861}" type="datetimeFigureOut">
              <a:rPr lang="en-GB" smtClean="0"/>
              <a:t>20/10/2016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2039839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BF557A7-039B-40D6-A955-FBE20C1D3861}" type="datetimeFigureOut">
              <a:rPr lang="en-GB" smtClean="0"/>
              <a:t>20/10/2016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3705012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F557A7-039B-40D6-A955-FBE20C1D3861}"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1210456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F557A7-039B-40D6-A955-FBE20C1D3861}"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4187D-6235-453F-8458-8AFE4A4603D5}" type="slidenum">
              <a:rPr lang="en-GB" smtClean="0"/>
              <a:t>‹#›</a:t>
            </a:fld>
            <a:endParaRPr lang="en-GB"/>
          </a:p>
        </p:txBody>
      </p:sp>
    </p:spTree>
    <p:extLst>
      <p:ext uri="{BB962C8B-B14F-4D97-AF65-F5344CB8AC3E}">
        <p14:creationId xmlns:p14="http://schemas.microsoft.com/office/powerpoint/2010/main" val="1704309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BF557A7-039B-40D6-A955-FBE20C1D3861}" type="datetimeFigureOut">
              <a:rPr lang="en-GB" smtClean="0"/>
              <a:t>20/10/2016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224187D-6235-453F-8458-8AFE4A4603D5}" type="slidenum">
              <a:rPr lang="en-GB" smtClean="0"/>
              <a:t>‹#›</a:t>
            </a:fld>
            <a:endParaRPr lang="en-GB"/>
          </a:p>
        </p:txBody>
      </p:sp>
    </p:spTree>
    <p:extLst>
      <p:ext uri="{BB962C8B-B14F-4D97-AF65-F5344CB8AC3E}">
        <p14:creationId xmlns:p14="http://schemas.microsoft.com/office/powerpoint/2010/main" val="20507962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Absorption of Overheads:</a:t>
            </a:r>
          </a:p>
        </p:txBody>
      </p:sp>
      <p:sp>
        <p:nvSpPr>
          <p:cNvPr id="3" name="Subtitle 2"/>
          <p:cNvSpPr>
            <a:spLocks noGrp="1"/>
          </p:cNvSpPr>
          <p:nvPr>
            <p:ph type="subTitle" idx="1"/>
          </p:nvPr>
        </p:nvSpPr>
        <p:spPr/>
        <p:txBody>
          <a:bodyPr/>
          <a:lstStyle/>
          <a:p>
            <a:r>
              <a:rPr lang="en-GB" dirty="0"/>
              <a:t>3 Stages</a:t>
            </a:r>
          </a:p>
          <a:p>
            <a:endParaRPr lang="en-GB" dirty="0"/>
          </a:p>
        </p:txBody>
      </p:sp>
    </p:spTree>
    <p:extLst>
      <p:ext uri="{BB962C8B-B14F-4D97-AF65-F5344CB8AC3E}">
        <p14:creationId xmlns:p14="http://schemas.microsoft.com/office/powerpoint/2010/main" val="488984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4604272"/>
          </a:xfrm>
        </p:spPr>
        <p:txBody>
          <a:bodyPr>
            <a:normAutofit/>
          </a:bodyPr>
          <a:lstStyle/>
          <a:p>
            <a:r>
              <a:rPr lang="en-GB" dirty="0"/>
              <a:t>There are three stages in the absorption of </a:t>
            </a:r>
            <a:r>
              <a:rPr lang="en-GB" dirty="0" smtClean="0"/>
              <a:t>overheads</a:t>
            </a:r>
            <a:endParaRPr lang="en-GB" dirty="0"/>
          </a:p>
        </p:txBody>
      </p:sp>
    </p:spTree>
    <p:extLst>
      <p:ext uri="{BB962C8B-B14F-4D97-AF65-F5344CB8AC3E}">
        <p14:creationId xmlns:p14="http://schemas.microsoft.com/office/powerpoint/2010/main" val="397110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I: Allocation and Apportionment of Overhead: </a:t>
            </a:r>
            <a:br>
              <a:rPr lang="en-GB" dirty="0"/>
            </a:br>
            <a:endParaRPr lang="en-GB" dirty="0"/>
          </a:p>
        </p:txBody>
      </p:sp>
      <p:sp>
        <p:nvSpPr>
          <p:cNvPr id="3" name="Content Placeholder 2"/>
          <p:cNvSpPr>
            <a:spLocks noGrp="1"/>
          </p:cNvSpPr>
          <p:nvPr>
            <p:ph sz="quarter" idx="13"/>
          </p:nvPr>
        </p:nvSpPr>
        <p:spPr/>
        <p:txBody>
          <a:bodyPr/>
          <a:lstStyle/>
          <a:p>
            <a:r>
              <a:rPr lang="en-GB" dirty="0"/>
              <a:t>The first stage in the absorption of overhead costs is to identify and collect overhead costs for different production and cost centres. </a:t>
            </a:r>
            <a:endParaRPr lang="en-GB" dirty="0" smtClean="0"/>
          </a:p>
          <a:p>
            <a:r>
              <a:rPr lang="en-GB" dirty="0" smtClean="0"/>
              <a:t>The </a:t>
            </a:r>
            <a:r>
              <a:rPr lang="en-GB" dirty="0"/>
              <a:t>first stage is known as ‘primary distribution.’</a:t>
            </a:r>
          </a:p>
          <a:p>
            <a:endParaRPr lang="en-GB" dirty="0"/>
          </a:p>
        </p:txBody>
      </p:sp>
    </p:spTree>
    <p:extLst>
      <p:ext uri="{BB962C8B-B14F-4D97-AF65-F5344CB8AC3E}">
        <p14:creationId xmlns:p14="http://schemas.microsoft.com/office/powerpoint/2010/main" val="2695466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Primary Distribution: </a:t>
            </a:r>
            <a:endParaRPr lang="en-GB" dirty="0"/>
          </a:p>
        </p:txBody>
      </p:sp>
      <p:sp>
        <p:nvSpPr>
          <p:cNvPr id="3" name="Content Placeholder 2"/>
          <p:cNvSpPr>
            <a:spLocks noGrp="1"/>
          </p:cNvSpPr>
          <p:nvPr>
            <p:ph sz="quarter" idx="13"/>
          </p:nvPr>
        </p:nvSpPr>
        <p:spPr/>
        <p:txBody>
          <a:bodyPr/>
          <a:lstStyle/>
          <a:p>
            <a:r>
              <a:rPr lang="en-GB" dirty="0" smtClean="0"/>
              <a:t>There are Some </a:t>
            </a:r>
            <a:r>
              <a:rPr lang="en-GB" dirty="0"/>
              <a:t>overhead costs </a:t>
            </a:r>
            <a:r>
              <a:rPr lang="en-GB" dirty="0" smtClean="0"/>
              <a:t>which can </a:t>
            </a:r>
            <a:r>
              <a:rPr lang="en-GB" dirty="0"/>
              <a:t>be directly identified with a particular department or cost centre as having been incurred for that cost centre. </a:t>
            </a:r>
            <a:endParaRPr lang="en-GB" dirty="0" smtClean="0"/>
          </a:p>
          <a:p>
            <a:r>
              <a:rPr lang="en-GB" dirty="0" smtClean="0"/>
              <a:t>These </a:t>
            </a:r>
            <a:r>
              <a:rPr lang="en-GB" dirty="0"/>
              <a:t>items of overhead cannot be traced to </a:t>
            </a:r>
            <a:r>
              <a:rPr lang="en-GB" dirty="0" smtClean="0"/>
              <a:t>a particular product </a:t>
            </a:r>
            <a:r>
              <a:rPr lang="en-GB" dirty="0"/>
              <a:t>or </a:t>
            </a:r>
            <a:r>
              <a:rPr lang="en-GB" dirty="0" smtClean="0"/>
              <a:t>job, </a:t>
            </a:r>
            <a:r>
              <a:rPr lang="en-GB" dirty="0"/>
              <a:t>but can be allocated specifically to departments. </a:t>
            </a:r>
            <a:endParaRPr lang="en-GB" dirty="0" smtClean="0"/>
          </a:p>
          <a:p>
            <a:r>
              <a:rPr lang="en-GB" dirty="0" smtClean="0"/>
              <a:t>Examples </a:t>
            </a:r>
            <a:r>
              <a:rPr lang="en-GB" dirty="0"/>
              <a:t>of such overhead costs </a:t>
            </a:r>
            <a:r>
              <a:rPr lang="en-GB" dirty="0" smtClean="0"/>
              <a:t>include: </a:t>
            </a:r>
            <a:r>
              <a:rPr lang="en-GB" dirty="0"/>
              <a:t>repairs and maintenance expenses incurred in specific departments, supervision, indirect labour, overtime, indirect </a:t>
            </a:r>
            <a:r>
              <a:rPr lang="en-GB" dirty="0" smtClean="0"/>
              <a:t>materials.</a:t>
            </a:r>
            <a:endParaRPr lang="en-GB" dirty="0"/>
          </a:p>
          <a:p>
            <a:endParaRPr lang="en-GB" dirty="0"/>
          </a:p>
        </p:txBody>
      </p:sp>
    </p:spTree>
    <p:extLst>
      <p:ext uri="{BB962C8B-B14F-4D97-AF65-F5344CB8AC3E}">
        <p14:creationId xmlns:p14="http://schemas.microsoft.com/office/powerpoint/2010/main" val="39218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Primary Distribution: </a:t>
            </a:r>
            <a:endParaRPr lang="en-GB" dirty="0"/>
          </a:p>
        </p:txBody>
      </p:sp>
      <p:sp>
        <p:nvSpPr>
          <p:cNvPr id="3" name="Content Placeholder 2"/>
          <p:cNvSpPr>
            <a:spLocks noGrp="1"/>
          </p:cNvSpPr>
          <p:nvPr>
            <p:ph sz="quarter" idx="13"/>
          </p:nvPr>
        </p:nvSpPr>
        <p:spPr/>
        <p:txBody>
          <a:bodyPr/>
          <a:lstStyle/>
          <a:p>
            <a:r>
              <a:rPr lang="en-GB" dirty="0"/>
              <a:t>Expenses, such as power, light, rent, depreciation of factory </a:t>
            </a:r>
            <a:r>
              <a:rPr lang="en-GB" dirty="0" smtClean="0"/>
              <a:t>buildings or plant and machinery, </a:t>
            </a:r>
            <a:r>
              <a:rPr lang="en-GB" dirty="0"/>
              <a:t>expenses shared by all departments, cannot be charged directly to a department, be it production or service. </a:t>
            </a:r>
            <a:endParaRPr lang="en-GB" dirty="0" smtClean="0"/>
          </a:p>
          <a:p>
            <a:r>
              <a:rPr lang="en-GB" dirty="0" smtClean="0"/>
              <a:t>They </a:t>
            </a:r>
            <a:r>
              <a:rPr lang="en-GB" dirty="0"/>
              <a:t>are incurred for all and must, therefore, be apportioned </a:t>
            </a:r>
            <a:r>
              <a:rPr lang="en-GB" dirty="0" smtClean="0"/>
              <a:t>to </a:t>
            </a:r>
            <a:r>
              <a:rPr lang="en-GB" dirty="0"/>
              <a:t>any or all departments using such items. </a:t>
            </a:r>
            <a:endParaRPr lang="en-GB" dirty="0" smtClean="0"/>
          </a:p>
          <a:p>
            <a:r>
              <a:rPr lang="en-GB" dirty="0" smtClean="0"/>
              <a:t>Cost </a:t>
            </a:r>
            <a:r>
              <a:rPr lang="en-GB" dirty="0"/>
              <a:t>apportionment is the process of charging expenses in an equitable proportion to the vari­ous cost centres or departments.</a:t>
            </a:r>
            <a:endParaRPr lang="en-GB" dirty="0"/>
          </a:p>
        </p:txBody>
      </p:sp>
    </p:spTree>
    <p:extLst>
      <p:ext uri="{BB962C8B-B14F-4D97-AF65-F5344CB8AC3E}">
        <p14:creationId xmlns:p14="http://schemas.microsoft.com/office/powerpoint/2010/main" val="27726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Common apportionment basis</a:t>
            </a:r>
            <a:endParaRPr lang="en-GB" dirty="0"/>
          </a:p>
        </p:txBody>
      </p:sp>
      <p:sp>
        <p:nvSpPr>
          <p:cNvPr id="3" name="Content Placeholder 2"/>
          <p:cNvSpPr>
            <a:spLocks noGrp="1"/>
          </p:cNvSpPr>
          <p:nvPr>
            <p:ph sz="quarter" idx="13"/>
          </p:nvPr>
        </p:nvSpPr>
        <p:spPr/>
        <p:txBody>
          <a:bodyPr/>
          <a:lstStyle/>
          <a:p>
            <a:r>
              <a:rPr lang="en-GB" b="1" dirty="0" smtClean="0"/>
              <a:t>1</a:t>
            </a:r>
            <a:r>
              <a:rPr lang="en-GB" b="1" dirty="0"/>
              <a:t>. Floor Area </a:t>
            </a:r>
            <a:r>
              <a:rPr lang="en-GB" b="1" dirty="0" smtClean="0"/>
              <a:t>Occupied: </a:t>
            </a:r>
            <a:r>
              <a:rPr lang="en-GB" dirty="0" smtClean="0"/>
              <a:t>This basis would be used for Overheads </a:t>
            </a:r>
            <a:r>
              <a:rPr lang="en-GB" dirty="0"/>
              <a:t>such as lighting and heating, rent and rates, depreciation on building, building repairs, </a:t>
            </a:r>
            <a:r>
              <a:rPr lang="en-GB" dirty="0" smtClean="0"/>
              <a:t>caretaking</a:t>
            </a:r>
            <a:r>
              <a:rPr lang="en-GB" dirty="0"/>
              <a:t> </a:t>
            </a:r>
            <a:r>
              <a:rPr lang="en-GB" dirty="0" smtClean="0"/>
              <a:t>and security.</a:t>
            </a:r>
          </a:p>
          <a:p>
            <a:endParaRPr lang="en-GB" dirty="0"/>
          </a:p>
          <a:p>
            <a:endParaRPr lang="en-GB" dirty="0"/>
          </a:p>
        </p:txBody>
      </p:sp>
    </p:spTree>
    <p:extLst>
      <p:ext uri="{BB962C8B-B14F-4D97-AF65-F5344CB8AC3E}">
        <p14:creationId xmlns:p14="http://schemas.microsoft.com/office/powerpoint/2010/main" val="4260528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Stage II: Apportionment of Service Departments Overhead to Producing Departments: </a:t>
            </a:r>
            <a:endParaRPr lang="en-GB" dirty="0"/>
          </a:p>
        </p:txBody>
      </p:sp>
      <p:sp>
        <p:nvSpPr>
          <p:cNvPr id="3" name="Content Placeholder 2"/>
          <p:cNvSpPr>
            <a:spLocks noGrp="1"/>
          </p:cNvSpPr>
          <p:nvPr>
            <p:ph sz="quarter" idx="13"/>
          </p:nvPr>
        </p:nvSpPr>
        <p:spPr/>
        <p:txBody>
          <a:bodyPr/>
          <a:lstStyle/>
          <a:p>
            <a:r>
              <a:rPr lang="en-GB" dirty="0"/>
              <a:t>In stage II, overhead costs of service departments are apportioned to production departments. Such apportionment is termed as ‘Secondary Distribution’.</a:t>
            </a:r>
            <a:endParaRPr lang="en-GB" dirty="0"/>
          </a:p>
        </p:txBody>
      </p:sp>
    </p:spTree>
    <p:extLst>
      <p:ext uri="{BB962C8B-B14F-4D97-AF65-F5344CB8AC3E}">
        <p14:creationId xmlns:p14="http://schemas.microsoft.com/office/powerpoint/2010/main" val="1655466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Secondary Distribution: </a:t>
            </a:r>
            <a:endParaRPr lang="en-GB" dirty="0"/>
          </a:p>
        </p:txBody>
      </p:sp>
      <p:sp>
        <p:nvSpPr>
          <p:cNvPr id="3" name="Content Placeholder 2"/>
          <p:cNvSpPr>
            <a:spLocks noGrp="1"/>
          </p:cNvSpPr>
          <p:nvPr>
            <p:ph sz="quarter" idx="13"/>
          </p:nvPr>
        </p:nvSpPr>
        <p:spPr/>
        <p:txBody>
          <a:bodyPr/>
          <a:lstStyle/>
          <a:p>
            <a:r>
              <a:rPr lang="en-GB" dirty="0"/>
              <a:t>The primary distribution of factory overhead apportions all overhead costs to the different departments or cost centres — production and service departments. It is necessary that overhead costs of service departments (accumulated through direct allocation or primary distribution) should be further assigned to producing departments.</a:t>
            </a:r>
            <a:endParaRPr lang="en-GB" dirty="0"/>
          </a:p>
        </p:txBody>
      </p:sp>
    </p:spTree>
    <p:extLst>
      <p:ext uri="{BB962C8B-B14F-4D97-AF65-F5344CB8AC3E}">
        <p14:creationId xmlns:p14="http://schemas.microsoft.com/office/powerpoint/2010/main" val="3027263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Secondary Distribution: </a:t>
            </a:r>
            <a:endParaRPr lang="en-GB" dirty="0"/>
          </a:p>
        </p:txBody>
      </p:sp>
      <p:sp>
        <p:nvSpPr>
          <p:cNvPr id="3" name="Content Placeholder 2"/>
          <p:cNvSpPr>
            <a:spLocks noGrp="1"/>
          </p:cNvSpPr>
          <p:nvPr>
            <p:ph sz="quarter" idx="13"/>
          </p:nvPr>
        </p:nvSpPr>
        <p:spPr/>
        <p:txBody>
          <a:bodyPr/>
          <a:lstStyle/>
          <a:p>
            <a:r>
              <a:rPr lang="en-GB" dirty="0"/>
              <a:t>This is due to the reason that service departments do not themselves manufacture anything and it is the production departments or cost centres which are involved in manufacturing activities. The reassignment or reapportionment of service departments overhead to producing departments or centres is termed as secondary distribution.</a:t>
            </a:r>
            <a:endParaRPr lang="en-GB" dirty="0"/>
          </a:p>
        </p:txBody>
      </p:sp>
    </p:spTree>
    <p:extLst>
      <p:ext uri="{BB962C8B-B14F-4D97-AF65-F5344CB8AC3E}">
        <p14:creationId xmlns:p14="http://schemas.microsoft.com/office/powerpoint/2010/main" val="1974187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Secondary distribution is useful in the following matter: </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t>1</a:t>
            </a:r>
            <a:r>
              <a:rPr lang="en-GB" dirty="0"/>
              <a:t>. It helps in determining the cost of products or jobs sold and inventory figures.</a:t>
            </a:r>
          </a:p>
          <a:p>
            <a:r>
              <a:rPr lang="en-GB" dirty="0"/>
              <a:t>2. It helps in determining the effect of various managerial decisions and actions on the total cost of the business firm. For example, decisions as to add or to drop a product line require information about its cost effect which can be estimated after secondary distribution has been made.</a:t>
            </a:r>
          </a:p>
          <a:p>
            <a:r>
              <a:rPr lang="en-GB" dirty="0"/>
              <a:t>3. It helps subsequently in determining the price of the product or job. In case of contracts based on cost in place of market price, secondary distribution helps in fixing a selling price which is advantageous to the parties concerned.</a:t>
            </a:r>
          </a:p>
          <a:p>
            <a:r>
              <a:rPr lang="en-GB" dirty="0"/>
              <a:t>4. It promotes motivation among employees of the producing departments to take up service department activities.</a:t>
            </a:r>
          </a:p>
          <a:p>
            <a:endParaRPr lang="en-GB" dirty="0"/>
          </a:p>
        </p:txBody>
      </p:sp>
    </p:spTree>
    <p:extLst>
      <p:ext uri="{BB962C8B-B14F-4D97-AF65-F5344CB8AC3E}">
        <p14:creationId xmlns:p14="http://schemas.microsoft.com/office/powerpoint/2010/main" val="2632074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Bases for Secondary Distribution:</a:t>
            </a:r>
            <a:endParaRPr lang="en-GB" dirty="0"/>
          </a:p>
        </p:txBody>
      </p:sp>
      <p:sp>
        <p:nvSpPr>
          <p:cNvPr id="3" name="Content Placeholder 2"/>
          <p:cNvSpPr>
            <a:spLocks noGrp="1"/>
          </p:cNvSpPr>
          <p:nvPr>
            <p:ph sz="quarter" idx="13"/>
          </p:nvPr>
        </p:nvSpPr>
        <p:spPr/>
        <p:txBody>
          <a:bodyPr/>
          <a:lstStyle/>
          <a:p>
            <a:r>
              <a:rPr lang="en-GB" dirty="0"/>
              <a:t>It is difficult to suggest a sample list of service departments and equitable bases of distribution of overhead costs. The objective is to find the allocation base that best measures the causal or beneficial relationship between the department whose costs are being apportioned and the departments receiving the service.</a:t>
            </a:r>
            <a:endParaRPr lang="en-GB" dirty="0"/>
          </a:p>
        </p:txBody>
      </p:sp>
    </p:spTree>
    <p:extLst>
      <p:ext uri="{BB962C8B-B14F-4D97-AF65-F5344CB8AC3E}">
        <p14:creationId xmlns:p14="http://schemas.microsoft.com/office/powerpoint/2010/main" val="3522786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general basis for apportioning service department overheads to producing department are the following: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b="1" dirty="0"/>
              <a:t>1. Service Rendered (Benefits Obtained): </a:t>
            </a:r>
            <a:endParaRPr lang="en-GB" dirty="0"/>
          </a:p>
          <a:p>
            <a:r>
              <a:rPr lang="en-GB" dirty="0"/>
              <a:t>This is perhaps the most popular method of apportioning service department costs. The service rendered to different departments, i.e., benefits obtained by them can be a suitable basis.</a:t>
            </a:r>
          </a:p>
          <a:p>
            <a:r>
              <a:rPr lang="en-GB" b="1" dirty="0"/>
              <a:t>2. Ability to Pay: </a:t>
            </a:r>
            <a:endParaRPr lang="en-GB" dirty="0"/>
          </a:p>
          <a:p>
            <a:r>
              <a:rPr lang="en-GB" dirty="0"/>
              <a:t>This method suggests that a large share of servicing department’s overhead costs should be assigned to those producing departments whose product contributes the most to the income of a business enterprise. However, it is difficult to measure the ability to pay of different departments and also this method is not based on equity.</a:t>
            </a:r>
          </a:p>
          <a:p>
            <a:endParaRPr lang="en-GB" dirty="0"/>
          </a:p>
        </p:txBody>
      </p:sp>
    </p:spTree>
    <p:extLst>
      <p:ext uri="{BB962C8B-B14F-4D97-AF65-F5344CB8AC3E}">
        <p14:creationId xmlns:p14="http://schemas.microsoft.com/office/powerpoint/2010/main" val="3577474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general basis for apportioning service department overheads to producing department are the following: </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b="1" dirty="0"/>
              <a:t>3. Survey or Analysis: </a:t>
            </a:r>
            <a:endParaRPr lang="en-GB" dirty="0"/>
          </a:p>
          <a:p>
            <a:r>
              <a:rPr lang="en-GB" dirty="0"/>
              <a:t>This method is applied where a suitable base is difficult to find or it would be too costly to select a method which is considered suitable. For example, the postage cost could be apportioned on a survey of postage used during a year.</a:t>
            </a:r>
          </a:p>
          <a:p>
            <a:r>
              <a:rPr lang="en-GB" b="1" dirty="0"/>
              <a:t>4. Efficiency or Incentives: </a:t>
            </a:r>
            <a:endParaRPr lang="en-GB" dirty="0"/>
          </a:p>
          <a:p>
            <a:r>
              <a:rPr lang="en-GB" dirty="0"/>
              <a:t>This method uses standards and budgets and apportions the over­head costs on the basis of a present budget or standard. Sometimes this method is used along with the bases of services rendered or ability to pay method.</a:t>
            </a:r>
          </a:p>
          <a:p>
            <a:r>
              <a:rPr lang="en-GB" dirty="0"/>
              <a:t>In selecting a suitable base for apportioning service department overheads, consideration should be given to practicability, simplicity, economy, theoretical soundness and assistance in accurate costing and cost control. If a service department overhead is allocated on the basis over which the production manager has no control, the prorated cost may result in an inappropriate charge to the producing department.</a:t>
            </a:r>
          </a:p>
          <a:p>
            <a:endParaRPr lang="en-GB" dirty="0"/>
          </a:p>
        </p:txBody>
      </p:sp>
    </p:spTree>
    <p:extLst>
      <p:ext uri="{BB962C8B-B14F-4D97-AF65-F5344CB8AC3E}">
        <p14:creationId xmlns:p14="http://schemas.microsoft.com/office/powerpoint/2010/main" val="118983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The following list gives a few service departments and bases commonly used to apportion the respective overhead costs: </a:t>
            </a:r>
            <a:br>
              <a:rPr lang="en-GB" sz="2000" dirty="0"/>
            </a:br>
            <a:r>
              <a:rPr lang="en-GB" sz="2000" dirty="0"/>
              <a:t/>
            </a:r>
            <a:br>
              <a:rPr lang="en-GB" sz="2000" dirty="0"/>
            </a:br>
            <a:r>
              <a:rPr lang="en-GB" sz="2000" dirty="0"/>
              <a:t>List of Service Departments and Bases used to Apportion the Respective Overhead Costs</a:t>
            </a:r>
            <a:br>
              <a:rPr lang="en-GB" sz="2000" dirty="0"/>
            </a:br>
            <a:endParaRPr lang="en-GB" sz="2000" dirty="0"/>
          </a:p>
        </p:txBody>
      </p:sp>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2543254" y="2457579"/>
            <a:ext cx="5886291" cy="3424237"/>
          </a:xfrm>
        </p:spPr>
      </p:pic>
    </p:spTree>
    <p:extLst>
      <p:ext uri="{BB962C8B-B14F-4D97-AF65-F5344CB8AC3E}">
        <p14:creationId xmlns:p14="http://schemas.microsoft.com/office/powerpoint/2010/main" val="2775880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Stage III: Absorption of Overhead Costs:</a:t>
            </a:r>
            <a:endParaRPr lang="en-GB" dirty="0"/>
          </a:p>
        </p:txBody>
      </p:sp>
      <p:sp>
        <p:nvSpPr>
          <p:cNvPr id="3" name="Content Placeholder 2"/>
          <p:cNvSpPr>
            <a:spLocks noGrp="1"/>
          </p:cNvSpPr>
          <p:nvPr>
            <p:ph sz="quarter" idx="13"/>
          </p:nvPr>
        </p:nvSpPr>
        <p:spPr/>
        <p:txBody>
          <a:bodyPr>
            <a:normAutofit/>
          </a:bodyPr>
          <a:lstStyle/>
          <a:p>
            <a:r>
              <a:rPr lang="en-GB" dirty="0"/>
              <a:t>After all service departments overhead costs have been apportioned to producing departments, the next step is to spread factory overhead to different products or jobs produced. This is termed as “Overhead absorption” in cost accounting. </a:t>
            </a:r>
            <a:endParaRPr lang="en-GB" dirty="0"/>
          </a:p>
        </p:txBody>
      </p:sp>
    </p:spTree>
    <p:extLst>
      <p:ext uri="{BB962C8B-B14F-4D97-AF65-F5344CB8AC3E}">
        <p14:creationId xmlns:p14="http://schemas.microsoft.com/office/powerpoint/2010/main" val="3850774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Stage III: Absorption of Overhead Costs:</a:t>
            </a:r>
            <a:endParaRPr lang="en-GB" dirty="0"/>
          </a:p>
        </p:txBody>
      </p:sp>
      <p:sp>
        <p:nvSpPr>
          <p:cNvPr id="3" name="Content Placeholder 2"/>
          <p:cNvSpPr>
            <a:spLocks noGrp="1"/>
          </p:cNvSpPr>
          <p:nvPr>
            <p:ph sz="quarter" idx="13"/>
          </p:nvPr>
        </p:nvSpPr>
        <p:spPr/>
        <p:txBody>
          <a:bodyPr>
            <a:normAutofit lnSpcReduction="10000"/>
          </a:bodyPr>
          <a:lstStyle/>
          <a:p>
            <a:r>
              <a:rPr lang="en-GB" dirty="0"/>
              <a:t>The Institute of Cost and Management Accounts (U.K.) define overhead absorption as “the allotment of overhead to cost units.” Known by different names, such as recovery, overhead application, overhead costing, levy, burden rate, etc. the term “absorption” implies that expenses pertaining to a producing department or cost centre are finally charged to or absorbed in the cost of products, jobs, etc. passing through it. </a:t>
            </a:r>
            <a:endParaRPr lang="en-GB" dirty="0" smtClean="0"/>
          </a:p>
          <a:p>
            <a:r>
              <a:rPr lang="en-GB" dirty="0" smtClean="0"/>
              <a:t>As </a:t>
            </a:r>
            <a:r>
              <a:rPr lang="en-GB" dirty="0"/>
              <a:t>a result of absorption, the cost of each unit of product of the producing department includes an equitable share of the total overhead of that department.</a:t>
            </a:r>
          </a:p>
        </p:txBody>
      </p:sp>
    </p:spTree>
    <p:extLst>
      <p:ext uri="{BB962C8B-B14F-4D97-AF65-F5344CB8AC3E}">
        <p14:creationId xmlns:p14="http://schemas.microsoft.com/office/powerpoint/2010/main" val="109342223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24</TotalTime>
  <Words>1071</Words>
  <Application>Microsoft Office PowerPoint</Application>
  <PresentationFormat>Widescreen</PresentationFormat>
  <Paragraphs>46</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Tw Cen MT</vt:lpstr>
      <vt:lpstr>Droplet</vt:lpstr>
      <vt:lpstr>Absorption of Overheads:</vt:lpstr>
      <vt:lpstr>There are three stages in the absorption of overheads</vt:lpstr>
      <vt:lpstr>Stage I: Allocation and Apportionment of Overhead:  </vt:lpstr>
      <vt:lpstr>Primary Distribution: </vt:lpstr>
      <vt:lpstr>Primary Distribution: </vt:lpstr>
      <vt:lpstr>Common apportionment basis</vt:lpstr>
      <vt:lpstr>Stage II: Apportionment of Service Departments Overhead to Producing Departments: </vt:lpstr>
      <vt:lpstr>Secondary Distribution: </vt:lpstr>
      <vt:lpstr>Secondary Distribution: </vt:lpstr>
      <vt:lpstr>Secondary distribution is useful in the following matter: </vt:lpstr>
      <vt:lpstr>Bases for Secondary Distribution:</vt:lpstr>
      <vt:lpstr>The general basis for apportioning service department overheads to producing department are the following: </vt:lpstr>
      <vt:lpstr>The general basis for apportioning service department overheads to producing department are the following: </vt:lpstr>
      <vt:lpstr>The following list gives a few service departments and bases commonly used to apportion the respective overhead costs:   List of Service Departments and Bases used to Apportion the Respective Overhead Costs </vt:lpstr>
      <vt:lpstr>Stage III: Absorption of Overhead Costs:</vt:lpstr>
      <vt:lpstr>Stage III: Absorption of Overhead Costs: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Absorption of Overheads:</dc:title>
  <dc:creator>Marie Pitson</dc:creator>
  <cp:lastModifiedBy>Marie Pitson</cp:lastModifiedBy>
  <cp:revision>1</cp:revision>
  <dcterms:created xsi:type="dcterms:W3CDTF">2016-10-20T08:15:59Z</dcterms:created>
  <dcterms:modified xsi:type="dcterms:W3CDTF">2016-10-20T08:40:37Z</dcterms:modified>
</cp:coreProperties>
</file>